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BFFBF"/>
    <a:srgbClr val="3BFF94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3380" autoAdjust="0"/>
  </p:normalViewPr>
  <p:slideViewPr>
    <p:cSldViewPr>
      <p:cViewPr>
        <p:scale>
          <a:sx n="66" d="100"/>
          <a:sy n="66" d="100"/>
        </p:scale>
        <p:origin x="-3024" y="-9132"/>
      </p:cViewPr>
      <p:guideLst>
        <p:guide orient="horz" pos="9536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EE5BA-00F0-4C92-A1B7-E5C8B6980DE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6107-E8DF-477C-9743-5D3EC350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9404945"/>
            <a:ext cx="18180130" cy="64895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2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4" y="1212423"/>
            <a:ext cx="4812387" cy="25832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21" y="1212423"/>
            <a:ext cx="14080689" cy="25832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0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4"/>
            <a:ext cx="18180130" cy="60129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33"/>
            <a:ext cx="18180130" cy="66227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1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9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4"/>
            <a:ext cx="9453965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7"/>
            <a:ext cx="9453965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9" y="1205408"/>
            <a:ext cx="11956703" cy="258390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80"/>
            <a:ext cx="7036632" cy="20709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7" y="21192649"/>
            <a:ext cx="12833033" cy="25019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7" y="2705146"/>
            <a:ext cx="12833033" cy="181651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7" y="23694561"/>
            <a:ext cx="12833033" cy="3553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3" y="1212412"/>
            <a:ext cx="19249549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3" y="7064227"/>
            <a:ext cx="19249549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87CB-18CC-4955-912C-CC4503C7007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r.edu/~eamonn/time_series_data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794" y="276621"/>
            <a:ext cx="13258800" cy="2112636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Albertus Medium" pitchFamily="34" charset="0"/>
              </a:rPr>
              <a:t>TRƯỜNG ĐẠI HỌC BÁCH KHOA TP. HỒ CHÍ MINH</a:t>
            </a:r>
            <a:br>
              <a:rPr lang="en-US" sz="3100" dirty="0">
                <a:latin typeface="Albertus Medium" pitchFamily="34" charset="0"/>
              </a:rPr>
            </a:br>
            <a:r>
              <a:rPr lang="en-US" sz="3100" dirty="0">
                <a:latin typeface="Albertus Medium" pitchFamily="34" charset="0"/>
              </a:rPr>
              <a:t>KHOA KHOA HỌC VÀ KỸ THUẬT MÁY TÍNH</a:t>
            </a:r>
            <a:r>
              <a:rPr lang="en-US" sz="3100" b="1" dirty="0">
                <a:latin typeface="Albertus Medium" pitchFamily="34" charset="0"/>
              </a:rPr>
              <a:t/>
            </a:r>
            <a:br>
              <a:rPr lang="en-US" sz="3100" b="1" dirty="0">
                <a:latin typeface="Albertus Medium" pitchFamily="34" charset="0"/>
              </a:rPr>
            </a:br>
            <a:r>
              <a:rPr lang="en-US" sz="2800" b="1" dirty="0">
                <a:latin typeface="Albertus Medium" pitchFamily="34" charset="0"/>
              </a:rPr>
              <a:t/>
            </a:r>
            <a:br>
              <a:rPr lang="en-US" sz="2800" b="1" dirty="0">
                <a:latin typeface="Albertus Medium" pitchFamily="34" charset="0"/>
              </a:rPr>
            </a:br>
            <a:r>
              <a:rPr lang="en-US" sz="5300" b="1" dirty="0">
                <a:solidFill>
                  <a:schemeClr val="accent2">
                    <a:lumMod val="75000"/>
                  </a:schemeClr>
                </a:solidFill>
                <a:latin typeface="Tekton Pro" pitchFamily="34" charset="0"/>
              </a:rPr>
              <a:t>BÁO CÁO GIỮA KỲ LUẬN VĂN TỐT NGHIỆP</a:t>
            </a:r>
            <a:endParaRPr lang="en-US" sz="5300" dirty="0">
              <a:solidFill>
                <a:schemeClr val="tx2">
                  <a:lumMod val="75000"/>
                </a:schemeClr>
              </a:solidFill>
              <a:latin typeface="Tekton Pro" pitchFamily="34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94" y="381031"/>
            <a:ext cx="1270983" cy="127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350794" y="3555206"/>
            <a:ext cx="14777562" cy="3629888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20000"/>
                  <a:lumOff val="80000"/>
                </a:schemeClr>
              </a:gs>
              <a:gs pos="4200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32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Đề</a:t>
            </a:r>
            <a:r>
              <a:rPr lang="en-US" sz="3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tài</a:t>
            </a:r>
            <a:r>
              <a:rPr lang="en-US" sz="3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vi-VN" sz="3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Huấn luyện mạng Neuron cho công tác </a:t>
            </a:r>
            <a:r>
              <a:rPr lang="vi-VN" sz="3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dự</a:t>
            </a:r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vi-VN" sz="3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báo </a:t>
            </a:r>
            <a:r>
              <a:rPr lang="vi-VN" sz="3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bằng sự kết hợp giải thuật lan truyền ngược </a:t>
            </a:r>
            <a:r>
              <a:rPr lang="vi-VN" sz="3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và</a:t>
            </a:r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vi-VN" sz="3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 </a:t>
            </a:r>
            <a:r>
              <a:rPr lang="vi-VN" sz="3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phỏng luyện kim</a:t>
            </a:r>
            <a:endParaRPr lang="en-US" sz="3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30912" y="7892762"/>
            <a:ext cx="20797443" cy="3255122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6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Nắm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bắt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những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cơ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sở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lý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thuyết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nền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tảng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về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ạng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nơ-ron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nhân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tạo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Tìm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hiểu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và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hiện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thực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các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giải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thuật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huấn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luyện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mạng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nơ-ron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Giải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thuật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truyền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ngược</a:t>
            </a:r>
            <a:endParaRPr lang="en-US" sz="2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Giải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thuật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phỏng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luyện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kim</a:t>
            </a:r>
            <a:endParaRPr lang="en-US" sz="2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Giải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thuật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lai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kết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hợp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hai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giải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thuật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trên</a:t>
            </a:r>
            <a:endParaRPr lang="en-US" sz="2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 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Áp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dụng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kết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quả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vào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công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tác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dự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báo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trên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các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bộ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dữ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liệu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thực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tế</a:t>
            </a:r>
            <a:endParaRPr lang="en-US" sz="2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4791" y="7206962"/>
            <a:ext cx="983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Y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êu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Thách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1891" y="12138304"/>
            <a:ext cx="20816464" cy="3787599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bg2">
                  <a:lumMod val="75000"/>
                </a:schemeClr>
              </a:gs>
              <a:gs pos="42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81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sz="2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Nghiên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cứu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những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tài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liệu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có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liên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quan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tới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đề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tài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như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r>
              <a:rPr lang="en-US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[1] Jeff Heaton. Introduction to Neural Networks with C#, ISBN 1-60439- 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009-3, Second 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Edition, 2008.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2] T. M. Mitchell. Machine Learning, McGraw-Hill Science/ Engineering/ 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Math, ISBN </a:t>
            </a:r>
            <a:r>
              <a:rPr lang="en-US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0070428077, 1997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vi-VN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[3] Dương Tuấn Anh. Slide bài giảng Data Mining: Classification and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Prediction,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Đại </a:t>
            </a:r>
            <a:r>
              <a:rPr lang="vi-VN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học Bách khoa TP.Hồ Chí Minh, 2011.</a:t>
            </a:r>
          </a:p>
          <a:p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vi-VN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4] M. Riedmiller. Advanced Supervised Learning In Multi-layer Perceptrons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 </a:t>
            </a:r>
            <a:r>
              <a:rPr lang="vi-VN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Backpropagation To Adaptive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Algorithms</a:t>
            </a:r>
            <a:r>
              <a:rPr lang="vi-VN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Int. Journal of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Computer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Standards </a:t>
            </a:r>
            <a:r>
              <a:rPr lang="vi-VN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Interfaces, 1994.</a:t>
            </a:r>
          </a:p>
          <a:p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vi-VN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5] Trần Đức Minh. Luận văn thạc sĩ Mạng Neural Truyền Thẳng Và Ứng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Dụng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Trong </a:t>
            </a:r>
            <a:r>
              <a:rPr lang="vi-VN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Dự Báo Dữ Liệu. Đại học quốc gia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Hà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Nội</a:t>
            </a:r>
            <a:r>
              <a:rPr lang="vi-VN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2002</a:t>
            </a:r>
          </a:p>
          <a:p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vi-VN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6] T. Kolarik, G. Rudorfer. Time Series Forecasting Using Neural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Networks.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ACM </a:t>
            </a:r>
            <a:r>
              <a:rPr lang="vi-VN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Sigapl Apl Quote Quad, vol. 25, no.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1,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pages </a:t>
            </a:r>
            <a:r>
              <a:rPr lang="vi-VN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86-94, 1994.</a:t>
            </a:r>
          </a:p>
          <a:p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vi-VN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7] Eamonn Keogh. URC Time series. </a:t>
            </a:r>
            <a:r>
              <a:rPr lang="vi-VN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www.cs.ucr.edu/~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eamonn/time_series_data</a:t>
            </a:r>
            <a:r>
              <a: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vi-VN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University </a:t>
            </a:r>
            <a:r>
              <a:rPr lang="vi-VN" sz="2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California - Riverside, 2015.</a:t>
            </a:r>
            <a:endParaRPr lang="en-US" sz="2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8607" y="11251406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pháp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nghiên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cứu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11891" y="16737311"/>
            <a:ext cx="10610904" cy="561268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rgbClr val="FFFF9B"/>
              </a:gs>
              <a:gs pos="42000">
                <a:schemeClr val="bg1"/>
              </a:gs>
              <a:gs pos="100000">
                <a:srgbClr val="8BFFBF"/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những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chính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Chọn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chế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huấn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luyện</a:t>
            </a:r>
            <a:endParaRPr lang="en-US" sz="2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Điều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chỉnh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mạng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cũng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như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huấn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luyện</a:t>
            </a:r>
            <a:endParaRPr lang="en-US" sz="2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Theo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dõi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quá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huấn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luyện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bằng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đồ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endParaRPr lang="en-US" sz="2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quả</a:t>
            </a:r>
            <a:r>
              <a:rPr lang="en-US" sz="2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đơn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giản</a:t>
            </a:r>
            <a:endParaRPr lang="en-US" sz="2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Lưu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mạng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nơ-ron</a:t>
            </a:r>
            <a:endParaRPr lang="en-US" sz="2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Chạy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lớn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quả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hàng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loạt</a:t>
            </a:r>
            <a:endParaRPr lang="en-US" sz="2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0992" y="1595372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30912" y="23548166"/>
            <a:ext cx="10820482" cy="5894902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805" y="22529006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quả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615764" y="2223896"/>
            <a:ext cx="6475529" cy="1111701"/>
          </a:xfrm>
          <a:prstGeom prst="rect">
            <a:avLst/>
          </a:prstGeom>
          <a:noFill/>
        </p:spPr>
        <p:txBody>
          <a:bodyPr wrap="none" lIns="64630" tIns="32315" rIns="64630" bIns="32315" rtlCol="0" anchor="ctr">
            <a:spAutoFit/>
          </a:bodyPr>
          <a:lstStyle/>
          <a:p>
            <a:r>
              <a:rPr lang="en-US" sz="3400" i="1" dirty="0" err="1" smtClean="0"/>
              <a:t>Người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thực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hiện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đề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tài</a:t>
            </a:r>
            <a:r>
              <a:rPr lang="en-US" sz="3400" i="1" dirty="0" smtClean="0"/>
              <a:t>:</a:t>
            </a:r>
            <a:endParaRPr lang="en-US" sz="3400" i="1" dirty="0"/>
          </a:p>
          <a:p>
            <a:r>
              <a:rPr lang="en-US" sz="3400" i="1" dirty="0" err="1" smtClean="0"/>
              <a:t>Nguyễn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Huy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Khánh</a:t>
            </a:r>
            <a:r>
              <a:rPr lang="en-US" sz="3400" i="1" dirty="0" smtClean="0"/>
              <a:t> MSSV:51201637</a:t>
            </a:r>
            <a:endParaRPr lang="en-US" sz="3400" i="1" dirty="0"/>
          </a:p>
        </p:txBody>
      </p:sp>
      <p:sp>
        <p:nvSpPr>
          <p:cNvPr id="4" name="Rectangle 3"/>
          <p:cNvSpPr/>
          <p:nvPr/>
        </p:nvSpPr>
        <p:spPr>
          <a:xfrm>
            <a:off x="362152" y="3555206"/>
            <a:ext cx="5527044" cy="3629888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286132" y="16720642"/>
            <a:ext cx="7899323" cy="5629352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25209" y="22630745"/>
            <a:ext cx="661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luận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ounded Rectangle 28"/>
          <p:cNvSpPr/>
          <p:nvPr/>
        </p:nvSpPr>
        <p:spPr>
          <a:xfrm>
            <a:off x="17318009" y="47780596"/>
            <a:ext cx="10567461" cy="5784534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rgbClr val="FFFF9B"/>
              </a:gs>
              <a:gs pos="42000">
                <a:schemeClr val="bg1"/>
              </a:gs>
              <a:gs pos="100000">
                <a:srgbClr val="8BFFBF"/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2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994" y="2487360"/>
            <a:ext cx="1203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GVHD: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PGS.TS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Dương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Tuấn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Anh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" r="6928"/>
          <a:stretch/>
        </p:blipFill>
        <p:spPr>
          <a:xfrm>
            <a:off x="362152" y="3556223"/>
            <a:ext cx="5791200" cy="3642780"/>
          </a:xfrm>
          <a:prstGeom prst="rect">
            <a:avLst/>
          </a:prstGeom>
        </p:spPr>
      </p:pic>
      <p:pic>
        <p:nvPicPr>
          <p:cNvPr id="1026" name="Picture 2" descr="aaa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915" y="16720642"/>
            <a:ext cx="9824540" cy="56126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sasas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" b="21008"/>
          <a:stretch>
            <a:fillRect/>
          </a:stretch>
        </p:blipFill>
        <p:spPr bwMode="auto">
          <a:xfrm>
            <a:off x="391145" y="23773943"/>
            <a:ext cx="5841460" cy="300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73344"/>
              </p:ext>
            </p:extLst>
          </p:nvPr>
        </p:nvGraphicFramePr>
        <p:xfrm>
          <a:off x="309931" y="26779950"/>
          <a:ext cx="5861602" cy="2330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734"/>
                <a:gridCol w="760933"/>
                <a:gridCol w="627325"/>
                <a:gridCol w="567518"/>
                <a:gridCol w="927626"/>
                <a:gridCol w="867820"/>
                <a:gridCol w="853823"/>
                <a:gridCol w="853823"/>
              </a:tblGrid>
              <a:tr h="33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LearnRate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Momen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Epochs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MAPE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SSE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1.025032058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3.49%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51.1659459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1.83E+00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1.075614758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3.79%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51.6463217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1.84E+00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832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1.03021828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3.52%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51.2783171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1.83E+00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1233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1.014601701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3.09%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44.122537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1.58E+00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1.020530693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3.53%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50.7209292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1.81E+00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730.2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1.033199498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3.483%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49.7868102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1.77810036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1028" name="Picture 4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1" t="19284" r="23546"/>
          <a:stretch>
            <a:fillRect/>
          </a:stretch>
        </p:blipFill>
        <p:spPr bwMode="auto">
          <a:xfrm>
            <a:off x="6005378" y="23788904"/>
            <a:ext cx="4789584" cy="290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38445"/>
              </p:ext>
            </p:extLst>
          </p:nvPr>
        </p:nvGraphicFramePr>
        <p:xfrm>
          <a:off x="6201649" y="26796206"/>
          <a:ext cx="4721145" cy="2312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5586"/>
                <a:gridCol w="1049850"/>
                <a:gridCol w="984809"/>
                <a:gridCol w="1141050"/>
                <a:gridCol w="1049850"/>
              </a:tblGrid>
              <a:tr h="330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MAPE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0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31.725253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3.02%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2589317.173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2589.31717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0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32.3948708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3.04%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2431597.684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2431.59768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0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32.2126384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2725449.192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2725.44919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0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30.8143836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2413180.626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2413.18063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0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30.5861712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2443858.14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2443.85814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0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31.5466634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2.9975%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2520680.563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2520.68056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>
          <a:xfrm>
            <a:off x="11608594" y="23602713"/>
            <a:ext cx="9067800" cy="5894902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+ </a:t>
            </a:r>
            <a:r>
              <a:rPr lang="en-US" sz="2000" b="1" dirty="0" err="1" smtClean="0">
                <a:solidFill>
                  <a:schemeClr val="tx1"/>
                </a:solidFill>
              </a:rPr>
              <a:t>Đúc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kết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lý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luận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</a:rPr>
              <a:t>Chất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lượng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của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nơ-ron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nhân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phụ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thuộc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nhiều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cấu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hình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của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mạng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số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lớp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số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đơn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mỗi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lớp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r>
              <a:rPr lang="en-US" sz="2000" dirty="0" err="1">
                <a:solidFill>
                  <a:schemeClr val="tx1"/>
                </a:solidFill>
              </a:rPr>
              <a:t>và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số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của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thuật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huấn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luyện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</a:rPr>
              <a:t>Về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mặt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lý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thuyết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nơ-ron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nhân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có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năng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xấp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xỉ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bất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cứ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liên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tục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nào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điều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này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nơ-ron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trở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thành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một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công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mạnh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trong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công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chuỗi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thời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gian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Tuy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nhiên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để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tìm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một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cấu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hình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một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nơ-ron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nhân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trong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công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một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chuỗi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thời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nào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đó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một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việc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khăn</a:t>
            </a:r>
            <a:r>
              <a:rPr lang="en-US" sz="2000" dirty="0">
                <a:solidFill>
                  <a:schemeClr val="tx1"/>
                </a:solidFill>
              </a:rPr>
              <a:t>. Ta </a:t>
            </a:r>
            <a:r>
              <a:rPr lang="en-US" sz="2000" dirty="0" err="1">
                <a:solidFill>
                  <a:schemeClr val="tx1"/>
                </a:solidFill>
              </a:rPr>
              <a:t>phải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việc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lưa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chọn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bằng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việc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xây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dựng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nhiều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cấu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hình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nhau</a:t>
            </a:r>
            <a:r>
              <a:rPr lang="en-US" sz="2000" dirty="0">
                <a:solidFill>
                  <a:schemeClr val="tx1"/>
                </a:solidFill>
              </a:rPr>
              <a:t>, qua </a:t>
            </a:r>
            <a:r>
              <a:rPr lang="en-US" sz="2000" dirty="0" err="1">
                <a:solidFill>
                  <a:schemeClr val="tx1"/>
                </a:solidFill>
              </a:rPr>
              <a:t>một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quá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trình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lặp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công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đoạn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huấn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luyện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lựa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chọn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một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cấu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hình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tốt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nhất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Trong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quá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trình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áp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mô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hình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để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báo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khi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giá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mới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số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nhiều</a:t>
            </a:r>
            <a:r>
              <a:rPr lang="en-US" sz="2000" dirty="0">
                <a:solidFill>
                  <a:schemeClr val="tx1"/>
                </a:solidFill>
              </a:rPr>
              <a:t> so </a:t>
            </a:r>
            <a:r>
              <a:rPr lang="en-US" sz="2000" dirty="0" err="1">
                <a:solidFill>
                  <a:schemeClr val="tx1"/>
                </a:solidFill>
              </a:rPr>
              <a:t>với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báo</a:t>
            </a:r>
            <a:r>
              <a:rPr lang="en-US" sz="2000" dirty="0">
                <a:solidFill>
                  <a:schemeClr val="tx1"/>
                </a:solidFill>
              </a:rPr>
              <a:t>, ta </a:t>
            </a:r>
            <a:r>
              <a:rPr lang="en-US" sz="2000" dirty="0" err="1">
                <a:solidFill>
                  <a:schemeClr val="tx1"/>
                </a:solidFill>
              </a:rPr>
              <a:t>cần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phải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huấn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luyện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với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mới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</a:rPr>
              <a:t>Kết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thực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nghiệm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thấy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giải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thuật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có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năng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vượt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trội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hơn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thuật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truyền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huấn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luyện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một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lớn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với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lớn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+ </a:t>
            </a:r>
            <a:r>
              <a:rPr lang="en-US" sz="2000" b="1" dirty="0" err="1" smtClean="0">
                <a:solidFill>
                  <a:schemeClr val="tx1"/>
                </a:solidFill>
              </a:rPr>
              <a:t>Mặt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hạn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chế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</a:rPr>
              <a:t>Trong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chương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trình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chưa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hòa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việc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hợp</a:t>
            </a:r>
            <a:r>
              <a:rPr lang="en-US" sz="2000" dirty="0">
                <a:solidFill>
                  <a:schemeClr val="tx1"/>
                </a:solidFill>
              </a:rPr>
              <a:t> 2 </a:t>
            </a:r>
            <a:r>
              <a:rPr lang="en-US" sz="2000" dirty="0" err="1">
                <a:solidFill>
                  <a:schemeClr val="tx1"/>
                </a:solidFill>
              </a:rPr>
              <a:t>giải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thuật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dẫn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thuật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chưa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đạt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hiểu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</a:rPr>
              <a:t>Giao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diện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chương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trình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hiện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thực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chưa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thân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thiện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với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người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dùng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indent="400050" algn="ctr"/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5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742</Words>
  <Application>Microsoft Office PowerPoint</Application>
  <PresentationFormat>Custom</PresentationFormat>
  <Paragraphs>134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Albertus Medium</vt:lpstr>
      <vt:lpstr>Arial</vt:lpstr>
      <vt:lpstr>Calibri</vt:lpstr>
      <vt:lpstr>Tahoma</vt:lpstr>
      <vt:lpstr>Tekton Pro</vt:lpstr>
      <vt:lpstr>Times New Roman</vt:lpstr>
      <vt:lpstr>Verdana</vt:lpstr>
      <vt:lpstr>Wingdings</vt:lpstr>
      <vt:lpstr>Office Theme</vt:lpstr>
      <vt:lpstr>TRƯỜNG ĐẠI HỌC BÁCH KHOA TP. HỒ CHÍ MINH KHOA KHOA HỌC VÀ KỸ THUẬT MÁY TÍNH  BÁO CÁO GIỮA KỲ LUẬN VĂN TỐT NGHIỆP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Tuyen</dc:creator>
  <cp:lastModifiedBy>Le Tien Duat</cp:lastModifiedBy>
  <cp:revision>82</cp:revision>
  <dcterms:created xsi:type="dcterms:W3CDTF">2012-10-17T08:42:20Z</dcterms:created>
  <dcterms:modified xsi:type="dcterms:W3CDTF">2016-11-05T14:47:32Z</dcterms:modified>
</cp:coreProperties>
</file>