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0" r:id="rId64"/>
    <p:sldId id="318" r:id="rId65"/>
    <p:sldId id="319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35363-3BE9-48A8-A790-79823C444D7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54041-9782-4429-9A95-B96A7092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54041-9782-4429-9A95-B96A709220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54041-9782-4429-9A95-B96A709220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D288-248A-4323-AEC3-2268119EC9BC}" type="datetime1">
              <a:rPr lang="en-US" smtClean="0"/>
              <a:t>6/14/2012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7494-1C09-48B4-A85C-11E3D8F0F9D4}" type="datetime1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4DA3-7616-475E-AD81-E714F243B798}" type="datetime1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AB19-5C18-4390-8864-38A69048E291}" type="datetime1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3926-B691-4DF7-868E-BC571A07D11D}" type="datetime1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5457-D9A6-4140-B322-DDE5C961678C}" type="datetime1">
              <a:rPr lang="en-US" smtClean="0"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CC55-D3E8-4EEC-8DA4-236C448D0584}" type="datetime1">
              <a:rPr lang="en-US" smtClean="0"/>
              <a:t>6/14/2012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34B1-1807-42C3-8E0A-1F4A3EA16A50}" type="datetime1">
              <a:rPr lang="en-US" smtClean="0"/>
              <a:t>6/14/2012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6D1-4CA2-4151-83D7-36CDE74B6863}" type="datetime1">
              <a:rPr lang="en-US" smtClean="0"/>
              <a:t>6/14/2012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B8C-BBD3-4C84-99F4-ED10634454FC}" type="datetime1">
              <a:rPr lang="en-US" smtClean="0"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D17F-E23B-4405-BB6C-EF3970615AC9}" type="datetime1">
              <a:rPr lang="en-US" smtClean="0"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D6930-9A9B-438B-B333-6816835E9982}" type="datetime1">
              <a:rPr lang="en-US" smtClean="0"/>
              <a:t>6/14/2012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 smtClean="0"/>
          </a:p>
          <a:p>
            <a:r>
              <a:rPr lang="en-US" dirty="0" err="1" smtClean="0"/>
              <a:t>Đinh</a:t>
            </a:r>
            <a:r>
              <a:rPr lang="en-US" dirty="0" smtClean="0"/>
              <a:t> Kim </a:t>
            </a:r>
            <a:r>
              <a:rPr lang="en-US" dirty="0" err="1" smtClean="0"/>
              <a:t>Ngân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en-US" dirty="0" smtClean="0"/>
          </a:p>
          <a:p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i="1" dirty="0" err="1"/>
              <a:t>giảm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dirty="0"/>
              <a:t> (gradient descent) 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vector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81413"/>
            <a:ext cx="2796574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6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9120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i="1" dirty="0"/>
              <a:t>vector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dirty="0"/>
              <a:t> (gradient)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600"/>
            <a:ext cx="3200400" cy="73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vector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smtClean="0"/>
              <a:t>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52725"/>
            <a:ext cx="28417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3053013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1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4800600" cy="386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512574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(2.2) </a:t>
            </a:r>
            <a:r>
              <a:rPr lang="en-US" dirty="0" err="1"/>
              <a:t>vào</a:t>
            </a:r>
            <a:r>
              <a:rPr lang="en-US" dirty="0"/>
              <a:t> (2.1)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ta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49960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771429" cy="33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4953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dirty="0" err="1"/>
              <a:t>Hình</a:t>
            </a:r>
            <a:r>
              <a:rPr lang="en-US" dirty="0"/>
              <a:t> 2.7: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04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28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i="1" dirty="0" err="1"/>
              <a:t>cực</a:t>
            </a:r>
            <a:r>
              <a:rPr lang="en-US" i="1" dirty="0"/>
              <a:t> </a:t>
            </a:r>
            <a:r>
              <a:rPr lang="en-US" i="1" dirty="0" err="1"/>
              <a:t>tiểu</a:t>
            </a:r>
            <a:r>
              <a:rPr lang="en-US" i="1" dirty="0"/>
              <a:t> </a:t>
            </a:r>
            <a:r>
              <a:rPr lang="en-US" i="1" dirty="0" err="1"/>
              <a:t>cục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dirty="0"/>
              <a:t> (local minimum) </a:t>
            </a:r>
            <a:r>
              <a:rPr lang="en-US" dirty="0" err="1"/>
              <a:t>trên</a:t>
            </a:r>
            <a:r>
              <a:rPr lang="en-US" dirty="0"/>
              <a:t> 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i="1" dirty="0" err="1"/>
              <a:t>cực</a:t>
            </a:r>
            <a:r>
              <a:rPr lang="en-US" i="1" dirty="0"/>
              <a:t> </a:t>
            </a:r>
            <a:r>
              <a:rPr lang="en-US" i="1" dirty="0" err="1"/>
              <a:t>tiểu</a:t>
            </a:r>
            <a:r>
              <a:rPr lang="en-US" i="1" dirty="0"/>
              <a:t> </a:t>
            </a:r>
            <a:r>
              <a:rPr lang="en-US" i="1" dirty="0" err="1"/>
              <a:t>toàn</a:t>
            </a:r>
            <a:r>
              <a:rPr lang="en-US" i="1" dirty="0"/>
              <a:t> </a:t>
            </a:r>
            <a:r>
              <a:rPr lang="en-US" i="1" dirty="0" err="1"/>
              <a:t>cục</a:t>
            </a:r>
            <a:r>
              <a:rPr lang="en-US" dirty="0"/>
              <a:t> (global minimum).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i="1" dirty="0" err="1"/>
              <a:t>giảm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i="1" dirty="0"/>
              <a:t> </a:t>
            </a:r>
            <a:r>
              <a:rPr lang="en-US" i="1" dirty="0" err="1"/>
              <a:t>tăng</a:t>
            </a:r>
            <a:r>
              <a:rPr lang="en-US" i="1" dirty="0"/>
              <a:t> </a:t>
            </a:r>
            <a:r>
              <a:rPr lang="en-US" i="1" dirty="0" err="1"/>
              <a:t>cường</a:t>
            </a:r>
            <a:r>
              <a:rPr lang="en-US" dirty="0"/>
              <a:t> (incremental gradient descent</a:t>
            </a:r>
            <a:r>
              <a:rPr lang="en-US" dirty="0" smtClean="0"/>
              <a:t>)</a:t>
            </a:r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4953000"/>
            <a:ext cx="294132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0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80"/>
            <a:ext cx="8229600" cy="4389120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331547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dốc</a:t>
            </a:r>
            <a:endParaRPr lang="en-US" dirty="0" smtClean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29" y="4419600"/>
            <a:ext cx="39351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6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120"/>
          </a:xfrm>
        </p:spPr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RPROP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80"/>
            <a:ext cx="8229600" cy="4389120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71206"/>
            <a:ext cx="2862240" cy="93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400"/>
            <a:ext cx="3541281" cy="70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3733800"/>
            <a:ext cx="393290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      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i="1" dirty="0" smtClean="0"/>
              <a:t>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hay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84" y="1676400"/>
            <a:ext cx="452439" cy="72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8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7016"/>
            <a:ext cx="7601895" cy="571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4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879061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5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(2.10) </a:t>
            </a:r>
            <a:r>
              <a:rPr lang="en-US" dirty="0" err="1"/>
              <a:t>và</a:t>
            </a:r>
            <a:r>
              <a:rPr lang="en-US" dirty="0"/>
              <a:t> (2.6) </a:t>
            </a:r>
            <a:r>
              <a:rPr lang="en-US" dirty="0" err="1"/>
              <a:t>vào</a:t>
            </a:r>
            <a:r>
              <a:rPr lang="en-US" dirty="0"/>
              <a:t> (2.5)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6698456" cy="96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6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Ở </a:t>
            </a:r>
            <a:r>
              <a:rPr lang="en-US" dirty="0" err="1" smtClean="0"/>
              <a:t>đây</a:t>
            </a:r>
            <a:r>
              <a:rPr lang="en-US" dirty="0" smtClean="0"/>
              <a:t>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475622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34028"/>
              </p:ext>
            </p:extLst>
          </p:nvPr>
        </p:nvGraphicFramePr>
        <p:xfrm>
          <a:off x="1752600" y="4632960"/>
          <a:ext cx="30480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4" imgW="126720" imgH="164880" progId="Equation.DSMT4">
                  <p:embed/>
                </p:oleObj>
              </mc:Choice>
              <mc:Fallback>
                <p:oleObj name="Equation" r:id="rId4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4632960"/>
                        <a:ext cx="304800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mẫu</a:t>
            </a:r>
            <a:r>
              <a:rPr lang="en-US" dirty="0"/>
              <a:t> (learning by pattern)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epoch</a:t>
            </a:r>
            <a:r>
              <a:rPr lang="en-US" dirty="0"/>
              <a:t> (learning by epoch). </a:t>
            </a:r>
            <a:r>
              <a:rPr lang="en-US" dirty="0" err="1"/>
              <a:t>Một</a:t>
            </a:r>
            <a:r>
              <a:rPr lang="en-US" dirty="0"/>
              <a:t> epoch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,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epoch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dirty="0"/>
              <a:t> (gradient)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mẫu</a:t>
            </a:r>
            <a:r>
              <a:rPr lang="en-US" dirty="0"/>
              <a:t> (pattern set)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438912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ta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086600" cy="106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48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45" y="736600"/>
            <a:ext cx="11216355" cy="63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8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RPROP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ở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85088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nay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-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 smtClean="0"/>
              <a:t>chức.Cơ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r>
              <a:rPr lang="en-US" dirty="0"/>
              <a:t>RPROP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‘resilient propagation’,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 RPROP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14315"/>
              </p:ext>
            </p:extLst>
          </p:nvPr>
        </p:nvGraphicFramePr>
        <p:xfrm>
          <a:off x="1784838" y="1447800"/>
          <a:ext cx="5574323" cy="273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2959100" imgH="1447800" progId="Equation.DSMT4">
                  <p:embed/>
                </p:oleObj>
              </mc:Choice>
              <mc:Fallback>
                <p:oleObj name="Equation" r:id="rId3" imgW="2959100" imgH="1447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838" y="1447800"/>
                        <a:ext cx="5574323" cy="2734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1752600" cy="46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7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3667125" cy="215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48200"/>
            <a:ext cx="365379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0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389120"/>
          </a:xfrm>
        </p:spPr>
        <p:txBody>
          <a:bodyPr/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qua.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2598174" cy="70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43400"/>
            <a:ext cx="1295400" cy="103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3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RPROP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66064"/>
            <a:ext cx="7315200" cy="626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0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/>
              <a:t>Ta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{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i="1" dirty="0"/>
              <a:t>}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ngẫu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dirty="0"/>
              <a:t> (random variable)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bố</a:t>
            </a:r>
            <a:r>
              <a:rPr lang="en-US" i="1" dirty="0"/>
              <a:t> </a:t>
            </a:r>
            <a:r>
              <a:rPr lang="en-US" i="1" dirty="0" err="1"/>
              <a:t>xác</a:t>
            </a:r>
            <a:r>
              <a:rPr lang="en-US" i="1" dirty="0"/>
              <a:t> </a:t>
            </a:r>
            <a:r>
              <a:rPr lang="en-US" i="1" dirty="0" err="1"/>
              <a:t>suất</a:t>
            </a:r>
            <a:r>
              <a:rPr lang="en-US" i="1" dirty="0"/>
              <a:t> </a:t>
            </a:r>
            <a:r>
              <a:rPr lang="en-US" dirty="0"/>
              <a:t>(probability distribution)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hoành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63972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1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tế</a:t>
            </a:r>
            <a:r>
              <a:rPr lang="fr-FR" dirty="0"/>
              <a:t>, khi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sát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ta </a:t>
            </a:r>
            <a:r>
              <a:rPr lang="fr-FR" dirty="0" err="1"/>
              <a:t>nhận</a:t>
            </a:r>
            <a:r>
              <a:rPr lang="fr-FR" dirty="0"/>
              <a:t> </a:t>
            </a:r>
            <a:r>
              <a:rPr lang="fr-FR" dirty="0" err="1"/>
              <a:t>thấy</a:t>
            </a:r>
            <a:r>
              <a:rPr lang="fr-FR" dirty="0"/>
              <a:t> </a:t>
            </a:r>
            <a:r>
              <a:rPr lang="fr-FR" dirty="0" err="1"/>
              <a:t>bốn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ảnh</a:t>
            </a:r>
            <a:r>
              <a:rPr lang="fr-FR" dirty="0"/>
              <a:t> </a:t>
            </a:r>
            <a:r>
              <a:rPr lang="fr-FR" dirty="0" err="1"/>
              <a:t>hưởng</a:t>
            </a:r>
            <a:r>
              <a:rPr lang="fr-FR" dirty="0"/>
              <a:t> </a:t>
            </a:r>
            <a:r>
              <a:rPr lang="fr-FR" dirty="0" err="1"/>
              <a:t>lên</a:t>
            </a:r>
            <a:r>
              <a:rPr lang="fr-FR" dirty="0"/>
              <a:t>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là </a:t>
            </a:r>
            <a:r>
              <a:rPr lang="fr-FR" i="1" dirty="0" err="1"/>
              <a:t>xu</a:t>
            </a:r>
            <a:r>
              <a:rPr lang="fr-FR" i="1" dirty="0"/>
              <a:t> </a:t>
            </a:r>
            <a:r>
              <a:rPr lang="fr-FR" i="1" dirty="0" err="1"/>
              <a:t>hướng</a:t>
            </a:r>
            <a:r>
              <a:rPr lang="fr-FR" i="1" dirty="0"/>
              <a:t> </a:t>
            </a:r>
            <a:r>
              <a:rPr lang="fr-FR" dirty="0"/>
              <a:t>(trend), </a:t>
            </a:r>
            <a:r>
              <a:rPr lang="fr-FR" i="1" dirty="0"/>
              <a:t>chu </a:t>
            </a:r>
            <a:r>
              <a:rPr lang="fr-FR" i="1" dirty="0" err="1"/>
              <a:t>kỳ</a:t>
            </a:r>
            <a:r>
              <a:rPr lang="fr-FR" dirty="0"/>
              <a:t> (</a:t>
            </a:r>
            <a:r>
              <a:rPr lang="fr-FR" dirty="0" err="1"/>
              <a:t>cyclical</a:t>
            </a:r>
            <a:r>
              <a:rPr lang="fr-FR" dirty="0"/>
              <a:t>), </a:t>
            </a:r>
            <a:r>
              <a:rPr lang="fr-FR" i="1" dirty="0" err="1"/>
              <a:t>mùa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dirty="0" err="1"/>
              <a:t>seasonal</a:t>
            </a:r>
            <a:r>
              <a:rPr lang="fr-FR" dirty="0"/>
              <a:t>), </a:t>
            </a:r>
            <a:r>
              <a:rPr lang="fr-FR" i="1" dirty="0" err="1"/>
              <a:t>bất</a:t>
            </a:r>
            <a:r>
              <a:rPr lang="fr-FR" i="1" dirty="0"/>
              <a:t> </a:t>
            </a:r>
            <a:r>
              <a:rPr lang="fr-FR" i="1" dirty="0" err="1"/>
              <a:t>quy</a:t>
            </a:r>
            <a:r>
              <a:rPr lang="fr-FR" i="1" dirty="0"/>
              <a:t> </a:t>
            </a:r>
            <a:r>
              <a:rPr lang="fr-FR" i="1" dirty="0" err="1"/>
              <a:t>tắc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dirty="0" err="1"/>
              <a:t>irregular</a:t>
            </a:r>
            <a:r>
              <a:rPr lang="fr-FR" dirty="0"/>
              <a:t>).</a:t>
            </a:r>
            <a:endParaRPr lang="en-US" dirty="0"/>
          </a:p>
          <a:p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  <a:r>
              <a:rPr lang="fr-FR" dirty="0"/>
              <a:t>Là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tăng</a:t>
            </a:r>
            <a:r>
              <a:rPr lang="fr-FR" dirty="0"/>
              <a:t> </a:t>
            </a:r>
            <a:r>
              <a:rPr lang="fr-FR" dirty="0" err="1"/>
              <a:t>hay</a:t>
            </a:r>
            <a:r>
              <a:rPr lang="fr-FR" dirty="0"/>
              <a:t> </a:t>
            </a:r>
            <a:r>
              <a:rPr lang="fr-FR" dirty="0" err="1"/>
              <a:t>giảm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giai</a:t>
            </a:r>
            <a:r>
              <a:rPr lang="fr-FR" dirty="0"/>
              <a:t> </a:t>
            </a:r>
            <a:r>
              <a:rPr lang="fr-FR" dirty="0" err="1"/>
              <a:t>đoạn</a:t>
            </a:r>
            <a:r>
              <a:rPr lang="fr-FR" dirty="0"/>
              <a:t> </a:t>
            </a:r>
            <a:r>
              <a:rPr lang="fr-FR" dirty="0" err="1"/>
              <a:t>dài</a:t>
            </a:r>
            <a:r>
              <a:rPr lang="fr-FR" dirty="0"/>
              <a:t> </a:t>
            </a:r>
            <a:r>
              <a:rPr lang="fr-FR" dirty="0" err="1"/>
              <a:t>hạn</a:t>
            </a:r>
            <a:r>
              <a:rPr lang="fr-FR" dirty="0"/>
              <a:t> </a:t>
            </a:r>
            <a:r>
              <a:rPr lang="fr-FR" dirty="0" err="1"/>
              <a:t>nào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Chu </a:t>
            </a:r>
            <a:r>
              <a:rPr lang="fr-FR" dirty="0" err="1" smtClean="0"/>
              <a:t>kỳ</a:t>
            </a:r>
            <a:r>
              <a:rPr lang="fr-FR" dirty="0" smtClean="0"/>
              <a:t>: </a:t>
            </a:r>
            <a:r>
              <a:rPr lang="fr-FR" dirty="0"/>
              <a:t>Là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sóng</a:t>
            </a:r>
            <a:r>
              <a:rPr lang="fr-FR" dirty="0"/>
              <a:t> </a:t>
            </a:r>
            <a:r>
              <a:rPr lang="fr-FR" dirty="0" err="1"/>
              <a:t>quanh</a:t>
            </a:r>
            <a:r>
              <a:rPr lang="fr-FR" dirty="0"/>
              <a:t> </a:t>
            </a:r>
            <a:r>
              <a:rPr lang="fr-FR" dirty="0" err="1"/>
              <a:t>xu</a:t>
            </a:r>
            <a:r>
              <a:rPr lang="fr-FR" dirty="0"/>
              <a:t> </a:t>
            </a:r>
            <a:r>
              <a:rPr lang="fr-FR" dirty="0" err="1"/>
              <a:t>hướng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quy</a:t>
            </a:r>
            <a:r>
              <a:rPr lang="fr-FR" dirty="0" smtClean="0"/>
              <a:t> </a:t>
            </a:r>
            <a:r>
              <a:rPr lang="fr-FR" dirty="0" err="1" smtClean="0"/>
              <a:t>tắc</a:t>
            </a:r>
            <a:r>
              <a:rPr lang="fr-FR" dirty="0" smtClean="0"/>
              <a:t>: </a:t>
            </a:r>
            <a:r>
              <a:rPr lang="fr-FR" dirty="0"/>
              <a:t> Là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ngẫu</a:t>
            </a:r>
            <a:r>
              <a:rPr lang="fr-FR" dirty="0"/>
              <a:t> </a:t>
            </a:r>
            <a:r>
              <a:rPr lang="fr-FR" dirty="0" err="1"/>
              <a:t>nhiên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endParaRPr lang="fr-FR" dirty="0" smtClean="0"/>
          </a:p>
          <a:p>
            <a:r>
              <a:rPr lang="en-US" dirty="0" err="1" smtClean="0"/>
              <a:t>Mùa</a:t>
            </a:r>
            <a:r>
              <a:rPr lang="en-US" dirty="0" smtClean="0"/>
              <a:t>: </a:t>
            </a:r>
            <a:r>
              <a:rPr lang="fr-FR" dirty="0"/>
              <a:t>Là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đi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tại</a:t>
            </a:r>
            <a:r>
              <a:rPr lang="fr-FR" dirty="0"/>
              <a:t> </a:t>
            </a:r>
            <a:r>
              <a:rPr lang="fr-FR" dirty="0" err="1"/>
              <a:t>từng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cố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</a:t>
            </a:r>
            <a:r>
              <a:rPr lang="fr-FR" dirty="0" err="1"/>
              <a:t>theo</a:t>
            </a:r>
            <a:r>
              <a:rPr lang="fr-FR" dirty="0"/>
              <a:t> </a:t>
            </a:r>
            <a:r>
              <a:rPr lang="fr-FR" dirty="0" err="1"/>
              <a:t>từng</a:t>
            </a:r>
            <a:r>
              <a:rPr lang="fr-FR" dirty="0"/>
              <a:t> </a:t>
            </a:r>
            <a:r>
              <a:rPr lang="fr-FR" dirty="0" err="1"/>
              <a:t>năm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35163"/>
            <a:ext cx="5181600" cy="47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4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Mạng</a:t>
            </a:r>
            <a:r>
              <a:rPr lang="en-US" i="1" dirty="0"/>
              <a:t> neuron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dirty="0"/>
              <a:t> (Artificial Neural Network)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vị</a:t>
            </a:r>
            <a:r>
              <a:rPr lang="en-US" dirty="0"/>
              <a:t> (unit)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 smtClean="0"/>
              <a:t>vị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: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sang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-s</a:t>
            </a:r>
            <a:r>
              <a:rPr lang="en-US" dirty="0"/>
              <a:t>, X</a:t>
            </a:r>
            <a:r>
              <a:rPr lang="en-US" baseline="-25000" dirty="0"/>
              <a:t>t-s+1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sang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[0,1] </a:t>
            </a:r>
            <a:r>
              <a:rPr lang="en-US" dirty="0" err="1"/>
              <a:t>hoặc</a:t>
            </a:r>
            <a:r>
              <a:rPr lang="en-US" dirty="0"/>
              <a:t> [-1,1])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s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”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t+1.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8 </a:t>
            </a:r>
            <a:r>
              <a:rPr lang="en-US" dirty="0" err="1" smtClean="0"/>
              <a:t>bước</a:t>
            </a:r>
            <a:r>
              <a:rPr lang="en-US" dirty="0"/>
              <a:t>:</a:t>
            </a:r>
            <a:endParaRPr lang="en-US" dirty="0" smtClean="0"/>
          </a:p>
          <a:p>
            <a:pPr lvl="0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0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0"/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mạng</a:t>
            </a:r>
            <a:endParaRPr lang="en-US" dirty="0"/>
          </a:p>
          <a:p>
            <a:pPr lvl="0"/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tiến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Lựa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fr-FR" dirty="0" err="1"/>
              <a:t>Đối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bài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cụ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cần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xem</a:t>
            </a:r>
            <a:r>
              <a:rPr lang="fr-FR" dirty="0"/>
              <a:t> </a:t>
            </a:r>
            <a:r>
              <a:rPr lang="fr-FR" dirty="0" err="1"/>
              <a:t>xét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vấn</a:t>
            </a:r>
            <a:r>
              <a:rPr lang="fr-FR" dirty="0"/>
              <a:t> </a:t>
            </a:r>
            <a:r>
              <a:rPr lang="fr-FR" dirty="0" err="1"/>
              <a:t>đề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thuyết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xác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nhân</a:t>
            </a:r>
            <a:r>
              <a:rPr lang="fr-FR" dirty="0"/>
              <a:t> </a:t>
            </a:r>
            <a:r>
              <a:rPr lang="fr-FR" dirty="0" err="1"/>
              <a:t>tố</a:t>
            </a:r>
            <a:r>
              <a:rPr lang="fr-FR" dirty="0"/>
              <a:t> </a:t>
            </a:r>
            <a:r>
              <a:rPr lang="fr-FR" dirty="0" err="1"/>
              <a:t>ảnh</a:t>
            </a:r>
            <a:r>
              <a:rPr lang="fr-FR" dirty="0"/>
              <a:t> </a:t>
            </a:r>
            <a:r>
              <a:rPr lang="fr-FR" dirty="0" err="1"/>
              <a:t>hưởng</a:t>
            </a:r>
            <a:r>
              <a:rPr lang="fr-FR" dirty="0"/>
              <a:t> </a:t>
            </a:r>
            <a:r>
              <a:rPr lang="fr-FR" dirty="0" err="1"/>
              <a:t>đến</a:t>
            </a:r>
            <a:r>
              <a:rPr lang="fr-FR" dirty="0"/>
              <a:t> </a:t>
            </a:r>
            <a:r>
              <a:rPr lang="fr-FR" dirty="0" err="1"/>
              <a:t>bài</a:t>
            </a:r>
            <a:r>
              <a:rPr lang="fr-FR" dirty="0"/>
              <a:t> </a:t>
            </a:r>
            <a:r>
              <a:rPr lang="fr-FR" dirty="0" err="1" smtClean="0"/>
              <a:t>toán</a:t>
            </a:r>
            <a:endParaRPr lang="fr-FR" dirty="0" smtClean="0"/>
          </a:p>
          <a:p>
            <a:pPr lvl="0"/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dự</a:t>
            </a:r>
            <a:r>
              <a:rPr lang="fr-FR" dirty="0" smtClean="0"/>
              <a:t> </a:t>
            </a:r>
            <a:r>
              <a:rPr lang="fr-FR" dirty="0" err="1" smtClean="0"/>
              <a:t>đoán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 </a:t>
            </a:r>
            <a:r>
              <a:rPr lang="fr-FR" dirty="0" err="1" smtClean="0"/>
              <a:t>nào</a:t>
            </a:r>
            <a:r>
              <a:rPr lang="fr-FR" dirty="0" smtClean="0"/>
              <a:t> </a:t>
            </a:r>
            <a:r>
              <a:rPr lang="fr-FR" dirty="0" err="1" smtClean="0"/>
              <a:t>đó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thể</a:t>
            </a:r>
            <a:r>
              <a:rPr lang="fr-FR" dirty="0" smtClean="0"/>
              <a:t> </a:t>
            </a:r>
            <a:r>
              <a:rPr lang="fr-FR" dirty="0" err="1" smtClean="0"/>
              <a:t>dùng</a:t>
            </a:r>
            <a:r>
              <a:rPr lang="fr-FR" dirty="0" smtClean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cũ</a:t>
            </a:r>
            <a:r>
              <a:rPr lang="fr-FR" dirty="0"/>
              <a:t>,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khứ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 smtClean="0"/>
              <a:t>đó</a:t>
            </a:r>
            <a:r>
              <a:rPr lang="fr-FR" dirty="0" smtClean="0"/>
              <a:t>,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cũ</a:t>
            </a:r>
            <a:r>
              <a:rPr lang="fr-FR" dirty="0"/>
              <a:t> </a:t>
            </a:r>
            <a:r>
              <a:rPr lang="fr-FR" dirty="0" err="1" smtClean="0"/>
              <a:t>đó</a:t>
            </a:r>
            <a:r>
              <a:rPr lang="fr-FR" dirty="0"/>
              <a:t> </a:t>
            </a:r>
            <a:r>
              <a:rPr lang="fr-FR" dirty="0" err="1" smtClean="0"/>
              <a:t>hay</a:t>
            </a:r>
            <a:r>
              <a:rPr lang="fr-FR" dirty="0" smtClean="0"/>
              <a:t> </a:t>
            </a:r>
            <a:r>
              <a:rPr lang="fr-FR" dirty="0" err="1" smtClean="0"/>
              <a:t>giá</a:t>
            </a:r>
            <a:r>
              <a:rPr lang="fr-FR" dirty="0" smtClean="0"/>
              <a:t> </a:t>
            </a:r>
            <a:r>
              <a:rPr lang="fr-FR" dirty="0" err="1" smtClean="0"/>
              <a:t>trị</a:t>
            </a:r>
            <a:r>
              <a:rPr lang="fr-FR" dirty="0" smtClean="0"/>
              <a:t>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 </a:t>
            </a:r>
            <a:r>
              <a:rPr lang="fr-FR" dirty="0" err="1" smtClean="0"/>
              <a:t>khác</a:t>
            </a:r>
            <a:r>
              <a:rPr lang="fr-FR" dirty="0" smtClean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ảnh</a:t>
            </a:r>
            <a:r>
              <a:rPr lang="fr-FR" dirty="0"/>
              <a:t> </a:t>
            </a:r>
            <a:r>
              <a:rPr lang="fr-FR" dirty="0" err="1"/>
              <a:t>hưởng</a:t>
            </a:r>
            <a:r>
              <a:rPr lang="fr-FR" dirty="0"/>
              <a:t> </a:t>
            </a:r>
            <a:r>
              <a:rPr lang="fr-FR" dirty="0" err="1"/>
              <a:t>đến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đang</a:t>
            </a:r>
            <a:r>
              <a:rPr lang="fr-FR" dirty="0"/>
              <a:t> </a:t>
            </a:r>
            <a:r>
              <a:rPr lang="fr-FR" dirty="0" err="1"/>
              <a:t>xem</a:t>
            </a:r>
            <a:r>
              <a:rPr lang="fr-FR" dirty="0"/>
              <a:t> </a:t>
            </a:r>
            <a:r>
              <a:rPr lang="fr-FR" dirty="0" err="1"/>
              <a:t>xét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Thu </a:t>
            </a:r>
            <a:r>
              <a:rPr lang="en-US" dirty="0" err="1" smtClean="0">
                <a:solidFill>
                  <a:srgbClr val="FF0000"/>
                </a:solidFill>
              </a:rPr>
              <a:t>nhập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fr-FR" dirty="0" err="1"/>
              <a:t>Sau</a:t>
            </a:r>
            <a:r>
              <a:rPr lang="fr-FR" dirty="0"/>
              <a:t> khi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thu</a:t>
            </a:r>
            <a:r>
              <a:rPr lang="fr-FR" dirty="0"/>
              <a:t> </a:t>
            </a:r>
            <a:r>
              <a:rPr lang="fr-FR" dirty="0" err="1"/>
              <a:t>thập</a:t>
            </a:r>
            <a:r>
              <a:rPr lang="fr-FR" dirty="0"/>
              <a:t>,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phải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tra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đảm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hợp</a:t>
            </a:r>
            <a:r>
              <a:rPr lang="fr-FR" dirty="0"/>
              <a:t> </a:t>
            </a:r>
            <a:r>
              <a:rPr lang="fr-FR" dirty="0" err="1"/>
              <a:t>lệ</a:t>
            </a:r>
            <a:r>
              <a:rPr lang="fr-FR" dirty="0"/>
              <a:t>,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 </a:t>
            </a:r>
            <a:r>
              <a:rPr lang="fr-FR" dirty="0" err="1"/>
              <a:t>quán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tránh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bị</a:t>
            </a:r>
            <a:r>
              <a:rPr lang="fr-FR" dirty="0"/>
              <a:t> </a:t>
            </a:r>
            <a:r>
              <a:rPr lang="fr-FR" dirty="0" err="1"/>
              <a:t>thiếu</a:t>
            </a:r>
            <a:r>
              <a:rPr lang="fr-FR" dirty="0"/>
              <a:t> </a:t>
            </a:r>
            <a:r>
              <a:rPr lang="fr-FR" dirty="0" err="1" smtClean="0"/>
              <a:t>sót</a:t>
            </a:r>
            <a:endParaRPr lang="fr-FR" dirty="0" smtClean="0"/>
          </a:p>
          <a:p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bị</a:t>
            </a:r>
            <a:r>
              <a:rPr lang="fr-FR" dirty="0"/>
              <a:t> </a:t>
            </a:r>
            <a:r>
              <a:rPr lang="fr-FR" dirty="0" err="1"/>
              <a:t>thiếu</a:t>
            </a:r>
            <a:r>
              <a:rPr lang="fr-FR" dirty="0"/>
              <a:t> </a:t>
            </a:r>
            <a:r>
              <a:rPr lang="fr-FR" dirty="0" err="1"/>
              <a:t>sót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bỏ</a:t>
            </a:r>
            <a:r>
              <a:rPr lang="fr-FR" dirty="0"/>
              <a:t> qua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chúng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xem</a:t>
            </a:r>
            <a:r>
              <a:rPr lang="fr-FR" dirty="0"/>
              <a:t> </a:t>
            </a:r>
            <a:r>
              <a:rPr lang="fr-FR" dirty="0" err="1"/>
              <a:t>như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trước</a:t>
            </a:r>
            <a:r>
              <a:rPr lang="fr-FR" dirty="0"/>
              <a:t> </a:t>
            </a:r>
            <a:r>
              <a:rPr lang="fr-FR" dirty="0" err="1"/>
              <a:t>nó</a:t>
            </a:r>
            <a:r>
              <a:rPr lang="fr-FR" dirty="0"/>
              <a:t>,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bằng</a:t>
            </a:r>
            <a:r>
              <a:rPr lang="fr-FR" dirty="0"/>
              <a:t> </a:t>
            </a:r>
            <a:r>
              <a:rPr lang="fr-FR" dirty="0" err="1"/>
              <a:t>phương</a:t>
            </a:r>
            <a:r>
              <a:rPr lang="fr-FR" dirty="0"/>
              <a:t> </a:t>
            </a:r>
            <a:r>
              <a:rPr lang="fr-FR" dirty="0" err="1"/>
              <a:t>pháp</a:t>
            </a:r>
            <a:r>
              <a:rPr lang="fr-FR" dirty="0"/>
              <a:t> </a:t>
            </a:r>
            <a:r>
              <a:rPr lang="fr-FR" dirty="0" err="1"/>
              <a:t>nội</a:t>
            </a:r>
            <a:r>
              <a:rPr lang="fr-FR" dirty="0"/>
              <a:t> </a:t>
            </a:r>
            <a:r>
              <a:rPr lang="fr-FR" dirty="0" err="1"/>
              <a:t>suy</a:t>
            </a:r>
            <a:r>
              <a:rPr lang="fr-FR" dirty="0"/>
              <a:t>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trung</a:t>
            </a:r>
            <a:r>
              <a:rPr lang="fr-FR" dirty="0"/>
              <a:t> </a:t>
            </a:r>
            <a:r>
              <a:rPr lang="fr-FR" dirty="0" err="1"/>
              <a:t>bình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lân</a:t>
            </a:r>
            <a:r>
              <a:rPr lang="fr-FR" dirty="0"/>
              <a:t> </a:t>
            </a:r>
            <a:r>
              <a:rPr lang="fr-FR" dirty="0" err="1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Tiền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P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,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logarit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chia </a:t>
            </a:r>
            <a:r>
              <a:rPr lang="en-US" dirty="0" err="1" smtClean="0">
                <a:solidFill>
                  <a:srgbClr val="FF0000"/>
                </a:solidFill>
              </a:rPr>
              <a:t>tập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thường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).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10% </a:t>
            </a:r>
            <a:r>
              <a:rPr lang="en-US" dirty="0" err="1"/>
              <a:t>đến</a:t>
            </a:r>
            <a:r>
              <a:rPr lang="en-US" dirty="0"/>
              <a:t> 30%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là</a:t>
            </a:r>
            <a:r>
              <a:rPr lang="en-US" dirty="0"/>
              <a:t> walk-forward.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walk-forward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luyện-kiểm</a:t>
            </a:r>
            <a:r>
              <a:rPr lang="en-US" dirty="0"/>
              <a:t> </a:t>
            </a:r>
            <a:r>
              <a:rPr lang="en-US" dirty="0" err="1"/>
              <a:t>tra-kiểm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gối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Xây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cấu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trúc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neuron,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neuron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.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 smtClean="0"/>
              <a:t>.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8-8-1, 6-6-1, 5-5-1.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tiêu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chuẩn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đánh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i="1" dirty="0"/>
              <a:t> </a:t>
            </a:r>
            <a:r>
              <a:rPr lang="en-US" dirty="0"/>
              <a:t>(sum of squared errors)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lệch</a:t>
            </a:r>
            <a:r>
              <a:rPr lang="en-US" i="1" dirty="0"/>
              <a:t> </a:t>
            </a:r>
            <a:r>
              <a:rPr lang="en-US" i="1" dirty="0" err="1"/>
              <a:t>tuyệt</a:t>
            </a:r>
            <a:r>
              <a:rPr lang="en-US" i="1" dirty="0"/>
              <a:t>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nhỏ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dirty="0"/>
              <a:t> (least absolute deviation), </a:t>
            </a:r>
            <a:r>
              <a:rPr lang="en-US" i="1" dirty="0" err="1"/>
              <a:t>hiệu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trăm</a:t>
            </a:r>
            <a:r>
              <a:rPr lang="en-US" dirty="0"/>
              <a:t> (percentage differences).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048000"/>
            <a:ext cx="379214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3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80"/>
            <a:ext cx="82296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Huấn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luyện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luyên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mẫu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bằng</a:t>
            </a:r>
            <a:r>
              <a:rPr lang="fr-FR" dirty="0"/>
              <a:t>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lượt</a:t>
            </a:r>
            <a:r>
              <a:rPr lang="fr-FR" dirty="0"/>
              <a:t> </a:t>
            </a:r>
            <a:r>
              <a:rPr lang="fr-FR" dirty="0" err="1"/>
              <a:t>đưa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mẫu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cùng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những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mong</a:t>
            </a:r>
            <a:r>
              <a:rPr lang="fr-FR" dirty="0"/>
              <a:t> </a:t>
            </a:r>
            <a:r>
              <a:rPr lang="fr-FR" dirty="0" err="1"/>
              <a:t>muốn</a:t>
            </a:r>
            <a:r>
              <a:rPr lang="fr-FR" dirty="0"/>
              <a:t>. </a:t>
            </a:r>
            <a:r>
              <a:rPr lang="fr-FR" dirty="0" err="1"/>
              <a:t>Mục</a:t>
            </a:r>
            <a:r>
              <a:rPr lang="fr-FR" dirty="0"/>
              <a:t> </a:t>
            </a:r>
            <a:r>
              <a:rPr lang="fr-FR" dirty="0" err="1"/>
              <a:t>tiêu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là </a:t>
            </a:r>
            <a:r>
              <a:rPr lang="fr-FR" dirty="0" err="1"/>
              <a:t>tìm</a:t>
            </a:r>
            <a:r>
              <a:rPr lang="fr-FR" dirty="0"/>
              <a:t> ra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trọng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ta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nhỏ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 </a:t>
            </a:r>
            <a:r>
              <a:rPr lang="fr-FR" dirty="0" err="1"/>
              <a:t>toàn</a:t>
            </a:r>
            <a:r>
              <a:rPr lang="fr-FR" dirty="0"/>
              <a:t> </a:t>
            </a:r>
            <a:r>
              <a:rPr lang="fr-FR" dirty="0" err="1"/>
              <a:t>cục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hiệu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</a:t>
            </a:r>
            <a:r>
              <a:rPr lang="fr-FR" dirty="0" err="1"/>
              <a:t>hay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lỗi</a:t>
            </a:r>
            <a:r>
              <a:rPr lang="fr-FR" dirty="0"/>
              <a:t>. </a:t>
            </a:r>
            <a:endParaRPr lang="en-US" dirty="0"/>
          </a:p>
          <a:p>
            <a:pPr lvl="0"/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ba</a:t>
            </a:r>
            <a:r>
              <a:rPr lang="fr-FR" dirty="0"/>
              <a:t>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thường</a:t>
            </a:r>
            <a:r>
              <a:rPr lang="fr-FR" dirty="0"/>
              <a:t> </a:t>
            </a:r>
            <a:r>
              <a:rPr lang="fr-FR" dirty="0" err="1"/>
              <a:t>dùng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.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 </a:t>
            </a:r>
            <a:r>
              <a:rPr lang="fr-FR" dirty="0" err="1"/>
              <a:t>nhà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báo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khi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thiện</a:t>
            </a:r>
            <a:r>
              <a:rPr lang="fr-FR" dirty="0"/>
              <a:t> </a:t>
            </a:r>
            <a:r>
              <a:rPr lang="fr-FR" dirty="0" err="1"/>
              <a:t>đáng</a:t>
            </a:r>
            <a:r>
              <a:rPr lang="fr-FR" dirty="0"/>
              <a:t> </a:t>
            </a:r>
            <a:r>
              <a:rPr lang="fr-FR" dirty="0" err="1"/>
              <a:t>kể</a:t>
            </a:r>
            <a:r>
              <a:rPr lang="fr-FR" dirty="0"/>
              <a:t> </a:t>
            </a:r>
            <a:r>
              <a:rPr lang="fr-FR" dirty="0" err="1"/>
              <a:t>nào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lỗi</a:t>
            </a:r>
            <a:r>
              <a:rPr lang="fr-FR" dirty="0"/>
              <a:t>.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en-US" dirty="0"/>
              <a:t>neuron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còn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thiện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nữa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là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hội</a:t>
            </a:r>
            <a:r>
              <a:rPr lang="fr-FR" dirty="0"/>
              <a:t> </a:t>
            </a:r>
            <a:r>
              <a:rPr lang="fr-FR" dirty="0" err="1"/>
              <a:t>tụ</a:t>
            </a:r>
            <a:r>
              <a:rPr lang="fr-FR" dirty="0"/>
              <a:t>.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hai</a:t>
            </a:r>
            <a:r>
              <a:rPr lang="fr-FR" dirty="0"/>
              <a:t> là </a:t>
            </a:r>
            <a:r>
              <a:rPr lang="fr-FR" dirty="0" err="1"/>
              <a:t>sử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thông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cố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là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tối</a:t>
            </a:r>
            <a:r>
              <a:rPr lang="fr-FR" dirty="0"/>
              <a:t> </a:t>
            </a:r>
            <a:r>
              <a:rPr lang="fr-FR" dirty="0" err="1"/>
              <a:t>đa</a:t>
            </a:r>
            <a:r>
              <a:rPr lang="fr-FR" dirty="0"/>
              <a:t>,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</a:t>
            </a:r>
            <a:r>
              <a:rPr lang="fr-FR" dirty="0" err="1"/>
              <a:t>nếu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(</a:t>
            </a:r>
            <a:r>
              <a:rPr lang="fr-FR" dirty="0" err="1"/>
              <a:t>epoches</a:t>
            </a:r>
            <a:r>
              <a:rPr lang="fr-FR" dirty="0"/>
              <a:t>) </a:t>
            </a:r>
            <a:r>
              <a:rPr lang="fr-FR" dirty="0" err="1"/>
              <a:t>vượt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thông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 smtClean="0"/>
              <a:t>này</a:t>
            </a:r>
            <a:r>
              <a:rPr lang="fr-FR" dirty="0" smtClean="0"/>
              <a:t>.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ba</a:t>
            </a:r>
            <a:r>
              <a:rPr lang="fr-FR" dirty="0"/>
              <a:t> là ta </a:t>
            </a:r>
            <a:r>
              <a:rPr lang="fr-FR" dirty="0" err="1"/>
              <a:t>sử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ngoài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là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i="1" dirty="0" err="1"/>
              <a:t>dữ</a:t>
            </a:r>
            <a:r>
              <a:rPr lang="fr-FR" i="1" dirty="0"/>
              <a:t> </a:t>
            </a:r>
            <a:r>
              <a:rPr lang="fr-FR" i="1" dirty="0" err="1"/>
              <a:t>liệu</a:t>
            </a:r>
            <a:r>
              <a:rPr lang="fr-FR" i="1" dirty="0"/>
              <a:t> </a:t>
            </a:r>
            <a:r>
              <a:rPr lang="fr-FR" i="1" dirty="0" err="1"/>
              <a:t>xác</a:t>
            </a:r>
            <a:r>
              <a:rPr lang="fr-FR" i="1" dirty="0"/>
              <a:t> </a:t>
            </a:r>
            <a:r>
              <a:rPr lang="fr-FR" i="1" dirty="0" err="1"/>
              <a:t>thực</a:t>
            </a:r>
            <a:r>
              <a:rPr lang="fr-FR" dirty="0"/>
              <a:t> (validation set).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, </a:t>
            </a:r>
            <a:r>
              <a:rPr lang="fr-FR" dirty="0" err="1"/>
              <a:t>cứ</a:t>
            </a:r>
            <a:r>
              <a:rPr lang="fr-FR" dirty="0"/>
              <a:t>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trọng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,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xác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đưa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ra </a:t>
            </a:r>
            <a:r>
              <a:rPr lang="fr-FR" dirty="0" err="1"/>
              <a:t>sai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. </a:t>
            </a:r>
            <a:r>
              <a:rPr lang="fr-FR" dirty="0" err="1"/>
              <a:t>Giải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khi </a:t>
            </a:r>
            <a:r>
              <a:rPr lang="fr-FR" dirty="0" err="1"/>
              <a:t>sai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 </a:t>
            </a:r>
            <a:r>
              <a:rPr lang="fr-FR" dirty="0" err="1"/>
              <a:t>nhỏ</a:t>
            </a:r>
            <a:r>
              <a:rPr lang="fr-FR" dirty="0"/>
              <a:t> </a:t>
            </a:r>
            <a:r>
              <a:rPr lang="fr-FR" dirty="0" err="1"/>
              <a:t>hơn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ngưỡng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nhà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mong</a:t>
            </a:r>
            <a:r>
              <a:rPr lang="fr-FR" dirty="0"/>
              <a:t> </a:t>
            </a:r>
            <a:r>
              <a:rPr lang="fr-FR" dirty="0" err="1" smtClean="0"/>
              <a:t>muốn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fr-FR" dirty="0" err="1"/>
              <a:t>Sau</a:t>
            </a:r>
            <a:r>
              <a:rPr lang="fr-FR" dirty="0"/>
              <a:t> khi </a:t>
            </a:r>
            <a:r>
              <a:rPr lang="fr-FR" dirty="0" err="1"/>
              <a:t>đã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bước</a:t>
            </a:r>
            <a:r>
              <a:rPr lang="fr-FR" dirty="0"/>
              <a:t> </a:t>
            </a:r>
            <a:r>
              <a:rPr lang="fr-FR" dirty="0" err="1"/>
              <a:t>trên</a:t>
            </a:r>
            <a:r>
              <a:rPr lang="fr-FR" dirty="0"/>
              <a:t>, ta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mô</a:t>
            </a:r>
            <a:r>
              <a:rPr lang="fr-FR" dirty="0"/>
              <a:t> </a:t>
            </a:r>
            <a:r>
              <a:rPr lang="fr-FR" dirty="0" err="1"/>
              <a:t>hình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dùng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.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lưu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sánh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tế</a:t>
            </a:r>
            <a:r>
              <a:rPr lang="fr-FR" dirty="0"/>
              <a:t> khi </a:t>
            </a:r>
            <a:r>
              <a:rPr lang="fr-FR" dirty="0" err="1"/>
              <a:t>chúng</a:t>
            </a:r>
            <a:r>
              <a:rPr lang="fr-FR" dirty="0"/>
              <a:t> </a:t>
            </a:r>
            <a:r>
              <a:rPr lang="fr-FR" dirty="0" err="1"/>
              <a:t>xuất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. </a:t>
            </a:r>
            <a:r>
              <a:rPr lang="fr-FR" dirty="0" err="1"/>
              <a:t>Sau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,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mô</a:t>
            </a:r>
            <a:r>
              <a:rPr lang="fr-FR" dirty="0"/>
              <a:t> </a:t>
            </a:r>
            <a:r>
              <a:rPr lang="fr-FR" dirty="0" err="1"/>
              <a:t>hình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còn</a:t>
            </a:r>
            <a:r>
              <a:rPr lang="fr-FR" dirty="0"/>
              <a:t> </a:t>
            </a:r>
            <a:r>
              <a:rPr lang="fr-FR" dirty="0" err="1"/>
              <a:t>đúng</a:t>
            </a:r>
            <a:r>
              <a:rPr lang="fr-FR" dirty="0"/>
              <a:t> </a:t>
            </a:r>
            <a:r>
              <a:rPr lang="fr-FR" dirty="0" err="1"/>
              <a:t>nữa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qua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kết</a:t>
            </a:r>
            <a:r>
              <a:rPr lang="fr-FR" dirty="0"/>
              <a:t> </a:t>
            </a:r>
            <a:r>
              <a:rPr lang="fr-FR" dirty="0" err="1"/>
              <a:t>quả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ngày</a:t>
            </a:r>
            <a:r>
              <a:rPr lang="fr-FR" dirty="0"/>
              <a:t> </a:t>
            </a:r>
            <a:r>
              <a:rPr lang="fr-FR" dirty="0" err="1"/>
              <a:t>càng</a:t>
            </a:r>
            <a:r>
              <a:rPr lang="fr-FR" dirty="0"/>
              <a:t> </a:t>
            </a:r>
            <a:r>
              <a:rPr lang="fr-FR" dirty="0" err="1"/>
              <a:t>xa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thật</a:t>
            </a:r>
            <a:r>
              <a:rPr lang="fr-FR" dirty="0"/>
              <a:t>, ta </a:t>
            </a:r>
            <a:r>
              <a:rPr lang="fr-FR" dirty="0" err="1"/>
              <a:t>cần</a:t>
            </a:r>
            <a:r>
              <a:rPr lang="fr-FR" dirty="0"/>
              <a:t> </a:t>
            </a:r>
            <a:r>
              <a:rPr lang="fr-FR" dirty="0" err="1"/>
              <a:t>phải</a:t>
            </a:r>
            <a:r>
              <a:rPr lang="fr-FR" dirty="0"/>
              <a:t> </a:t>
            </a:r>
            <a:r>
              <a:rPr lang="fr-FR" dirty="0" err="1"/>
              <a:t>tiến</a:t>
            </a:r>
            <a:r>
              <a:rPr lang="fr-FR" dirty="0"/>
              <a:t> </a:t>
            </a:r>
            <a:r>
              <a:rPr lang="fr-FR" dirty="0" err="1"/>
              <a:t>hành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tiến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xây</a:t>
            </a:r>
            <a:r>
              <a:rPr lang="fr-FR" dirty="0"/>
              <a:t> </a:t>
            </a:r>
            <a:r>
              <a:rPr lang="fr-FR" dirty="0" err="1"/>
              <a:t>dựng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mới</a:t>
            </a:r>
            <a:r>
              <a:rPr lang="fr-FR" dirty="0"/>
              <a:t> </a:t>
            </a:r>
            <a:r>
              <a:rPr lang="fr-FR" dirty="0" err="1"/>
              <a:t>theo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bước</a:t>
            </a:r>
            <a:r>
              <a:rPr lang="fr-FR" dirty="0"/>
              <a:t> </a:t>
            </a:r>
            <a:r>
              <a:rPr lang="fr-FR" dirty="0" err="1"/>
              <a:t>trước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37806"/>
            <a:ext cx="2931459" cy="223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81600" y="4495800"/>
            <a:ext cx="3195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2.1: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2057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mạng</a:t>
            </a:r>
            <a:r>
              <a:rPr lang="en-US" dirty="0">
                <a:latin typeface="Times New Roman"/>
                <a:ea typeface="Times New Roman"/>
              </a:rPr>
              <a:t> neuron </a:t>
            </a:r>
            <a:r>
              <a:rPr lang="en-US" dirty="0" err="1">
                <a:latin typeface="Times New Roman"/>
                <a:ea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kiểu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: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đầu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nhận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đầu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ra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gửi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ra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ẩn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tín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truyền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trước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ra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truyền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đến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sau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mạng</a:t>
            </a:r>
            <a:r>
              <a:rPr lang="en-US" dirty="0">
                <a:latin typeface="Times New Roman"/>
                <a:ea typeface="Times New Roman"/>
              </a:rPr>
              <a:t>.</a:t>
            </a:r>
            <a:endParaRPr lang="en-US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1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.NET framework </a:t>
            </a:r>
            <a:r>
              <a:rPr lang="en-US" dirty="0" err="1"/>
              <a:t>với</a:t>
            </a:r>
            <a:r>
              <a:rPr lang="en-US" dirty="0"/>
              <a:t> IDE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Mircrosoft</a:t>
            </a:r>
            <a:r>
              <a:rPr lang="en-US" dirty="0"/>
              <a:t> Visual Studio 2010.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RPROP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import/export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XML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pPr lvl="0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epoch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qua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hay </a:t>
            </a:r>
            <a:r>
              <a:rPr lang="en-US" dirty="0" err="1"/>
              <a:t>số</a:t>
            </a:r>
            <a:r>
              <a:rPr lang="en-US" dirty="0"/>
              <a:t> epochs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textbox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Maximum Number of </a:t>
            </a:r>
            <a:r>
              <a:rPr lang="en-US" dirty="0" err="1"/>
              <a:t>Epoches</a:t>
            </a:r>
            <a:r>
              <a:rPr lang="en-US" dirty="0"/>
              <a:t>).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textbox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Residual of Errors).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tồng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dirty="0"/>
              <a:t> (sum of squared errors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tuyệt</a:t>
            </a:r>
            <a:r>
              <a:rPr lang="en-US" i="1" dirty="0"/>
              <a:t>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dirty="0"/>
              <a:t> (mean absolute errors</a:t>
            </a:r>
            <a:r>
              <a:rPr lang="en-US" dirty="0" smtClean="0"/>
              <a:t>):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dirty="0"/>
              <a:t> (mean </a:t>
            </a:r>
            <a:r>
              <a:rPr lang="en-US" dirty="0" smtClean="0"/>
              <a:t>squared errors):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1619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4" y="4038600"/>
            <a:ext cx="1619250" cy="79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4" y="5334000"/>
            <a:ext cx="17240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6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99004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37039" y="571500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Hình 4.2: Giao diện cấu hình của chương 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50" y="762000"/>
            <a:ext cx="765576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59874" y="495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4.4: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4885715" cy="39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525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Hình 4.5: Giao diện cài đặt huấn luyện sử dụng giải thuật lan truyền ngược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599"/>
            <a:ext cx="5524181" cy="399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99063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Hình 4.6: Giao diện cài đặt huấn luyện sử dụng giải thuật RPROP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601522" cy="447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4.7: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553200" cy="485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4.9: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kích</a:t>
            </a:r>
            <a:r>
              <a:rPr lang="en-US" i="1" dirty="0"/>
              <a:t> </a:t>
            </a:r>
            <a:r>
              <a:rPr lang="en-US" i="1" dirty="0" err="1"/>
              <a:t>hoạt</a:t>
            </a:r>
            <a:r>
              <a:rPr lang="en-US" dirty="0"/>
              <a:t> (Activation function)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57021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5486400"/>
            <a:ext cx="407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4.11: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(1)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ở Italia, (2)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euro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la, (3)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ở </a:t>
            </a:r>
            <a:r>
              <a:rPr lang="en-US" dirty="0" err="1"/>
              <a:t>Mỹ</a:t>
            </a:r>
            <a:r>
              <a:rPr lang="en-US" dirty="0"/>
              <a:t>, (4)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ở New York.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04" y="914400"/>
            <a:ext cx="621919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Hình 5.1: Chuỗi thời gian nhu cầu năng lượng ở italia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5610225" cy="206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5610224" cy="200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3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35557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99063" y="5486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 Hình 5.2: Chuỗi thời gian về tỉ giá giữa đồng euro và đồng đô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38912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euro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 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447800"/>
            <a:ext cx="5715001" cy="216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757105"/>
            <a:ext cx="5686425" cy="203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3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48" y="914399"/>
            <a:ext cx="5998152" cy="359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495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Hình 5.7: Chỉ số tiêu dùng xăng dầu của người dân thành thị ở Mỹ.</a:t>
            </a:r>
          </a:p>
          <a:p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912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chuổi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xăng</a:t>
            </a:r>
            <a:r>
              <a:rPr lang="en-US" dirty="0" smtClean="0"/>
              <a:t> </a:t>
            </a:r>
            <a:r>
              <a:rPr lang="en-US" dirty="0" err="1" smtClean="0"/>
              <a:t>dầu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5484018" cy="178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5484018" cy="19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762000"/>
            <a:ext cx="584612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4572000"/>
            <a:ext cx="5254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5.8: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NewYork</a:t>
            </a:r>
            <a:r>
              <a:rPr lang="en-US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64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38912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NewYork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771650"/>
            <a:ext cx="60674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067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9056"/>
            <a:ext cx="8810736" cy="588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RPROP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hay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Italia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.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RPROP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chi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ta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389120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truyền</a:t>
            </a:r>
            <a:r>
              <a:rPr lang="en-US" i="1" dirty="0"/>
              <a:t> </a:t>
            </a:r>
            <a:r>
              <a:rPr lang="en-US" i="1" dirty="0" err="1"/>
              <a:t>thẳng</a:t>
            </a:r>
            <a:r>
              <a:rPr lang="en-US" i="1" dirty="0"/>
              <a:t> </a:t>
            </a:r>
            <a:r>
              <a:rPr lang="en-US" dirty="0"/>
              <a:t>(Feed-forward neural network):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hồi</a:t>
            </a:r>
            <a:r>
              <a:rPr lang="en-US" i="1" dirty="0"/>
              <a:t> </a:t>
            </a:r>
            <a:r>
              <a:rPr lang="en-US" i="1" dirty="0" err="1"/>
              <a:t>quy</a:t>
            </a:r>
            <a:r>
              <a:rPr lang="en-US" i="1" dirty="0"/>
              <a:t> </a:t>
            </a:r>
            <a:r>
              <a:rPr lang="en-US" dirty="0"/>
              <a:t>(Recurrent neural network):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9120"/>
          </a:xfr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nơron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huấn</a:t>
            </a:r>
            <a:r>
              <a:rPr lang="en-US" i="1" dirty="0"/>
              <a:t> </a:t>
            </a:r>
            <a:r>
              <a:rPr lang="en-US" i="1" dirty="0" err="1"/>
              <a:t>luyện</a:t>
            </a:r>
            <a:r>
              <a:rPr lang="en-US" dirty="0"/>
              <a:t> (training algorithm).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“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học</a:t>
            </a:r>
            <a:r>
              <a:rPr lang="en-US" dirty="0"/>
              <a:t> (learning) hay </a:t>
            </a:r>
            <a:r>
              <a:rPr lang="en-US" i="1" dirty="0" err="1"/>
              <a:t>huấn</a:t>
            </a:r>
            <a:r>
              <a:rPr lang="en-US" i="1" dirty="0"/>
              <a:t> </a:t>
            </a:r>
            <a:r>
              <a:rPr lang="en-US" i="1" dirty="0" err="1"/>
              <a:t>luyện</a:t>
            </a:r>
            <a:r>
              <a:rPr lang="en-US" dirty="0"/>
              <a:t> (training)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662</TotalTime>
  <Words>4520</Words>
  <Application>Microsoft Office PowerPoint</Application>
  <PresentationFormat>On-screen Show (4:3)</PresentationFormat>
  <Paragraphs>241</Paragraphs>
  <Slides>71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Flow</vt:lpstr>
      <vt:lpstr>Equation</vt:lpstr>
      <vt:lpstr>Ứng dụng mạng neuron nhân tạo vào công tác dự báo chuỗi thời gian</vt:lpstr>
      <vt:lpstr>Nội Dung</vt:lpstr>
      <vt:lpstr>Giới thiệu</vt:lpstr>
      <vt:lpstr>Cấu trúc mạng neuron nhân tạo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Huấn luyện mạng neuron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Giải thuật lan truyền ngược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Giải thuật RPROP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Chuỗi thời gian</vt:lpstr>
      <vt:lpstr>PowerPoint Presentation</vt:lpstr>
      <vt:lpstr>PowerPoint Presentation</vt:lpstr>
      <vt:lpstr>Áp dụng mạng neuron vào dự báo dữ liệu chuỗi thời gian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trình 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 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vào công tác dự báo chuỗi thời gian</dc:title>
  <dc:creator>FFK</dc:creator>
  <cp:lastModifiedBy>Kaka</cp:lastModifiedBy>
  <cp:revision>28</cp:revision>
  <dcterms:created xsi:type="dcterms:W3CDTF">2006-08-16T00:00:00Z</dcterms:created>
  <dcterms:modified xsi:type="dcterms:W3CDTF">2012-06-14T00:59:21Z</dcterms:modified>
</cp:coreProperties>
</file>