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86" r:id="rId6"/>
    <p:sldId id="257" r:id="rId7"/>
    <p:sldId id="278" r:id="rId8"/>
    <p:sldId id="287" r:id="rId9"/>
    <p:sldId id="258" r:id="rId10"/>
    <p:sldId id="288" r:id="rId11"/>
    <p:sldId id="289" r:id="rId12"/>
    <p:sldId id="280" r:id="rId13"/>
    <p:sldId id="291" r:id="rId14"/>
    <p:sldId id="282" r:id="rId15"/>
    <p:sldId id="29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7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4/24/2024</a:t>
            </a:fld>
            <a:endParaRPr lang="en-US"/>
          </a:p>
        </p:txBody>
      </p:sp>
      <p:sp>
        <p:nvSpPr>
          <p:cNvPr id="4" name="Footer Placeholder 3">
            <a:extLst>
              <a:ext uri="{FF2B5EF4-FFF2-40B4-BE49-F238E27FC236}">
                <a16:creationId xmlns:a16="http://schemas.microsoft.com/office/drawing/2014/main" xmlns=""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a:p>
        </p:txBody>
      </p:sp>
    </p:spTree>
    <p:extLst>
      <p:ext uri="{BB962C8B-B14F-4D97-AF65-F5344CB8AC3E}">
        <p14:creationId xmlns:p14="http://schemas.microsoft.com/office/powerpoint/2010/main" val="206614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a:p>
        </p:txBody>
      </p:sp>
    </p:spTree>
    <p:extLst>
      <p:ext uri="{BB962C8B-B14F-4D97-AF65-F5344CB8AC3E}">
        <p14:creationId xmlns:p14="http://schemas.microsoft.com/office/powerpoint/2010/main" val="23665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a:t>CLICK TO add title</a:t>
            </a:r>
          </a:p>
        </p:txBody>
      </p:sp>
      <p:pic>
        <p:nvPicPr>
          <p:cNvPr id="8" name="Graphic 7">
            <a:extLst>
              <a:ext uri="{FF2B5EF4-FFF2-40B4-BE49-F238E27FC236}">
                <a16:creationId xmlns:a16="http://schemas.microsoft.com/office/drawing/2014/main" xmlns="" id="{A04F1E16-9A84-4D0E-9706-79C396AF6AE6}"/>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xmlns=""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Table Placeholder 7">
            <a:extLst>
              <a:ext uri="{FF2B5EF4-FFF2-40B4-BE49-F238E27FC236}">
                <a16:creationId xmlns:a16="http://schemas.microsoft.com/office/drawing/2014/main" xmlns=""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p>
        </p:txBody>
      </p:sp>
      <p:sp>
        <p:nvSpPr>
          <p:cNvPr id="10" name="Footer Placeholder 4">
            <a:extLst>
              <a:ext uri="{FF2B5EF4-FFF2-40B4-BE49-F238E27FC236}">
                <a16:creationId xmlns:a16="http://schemas.microsoft.com/office/drawing/2014/main" xmlns=""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a:t>PRESENTATION TITLE</a:t>
            </a:r>
          </a:p>
        </p:txBody>
      </p:sp>
      <p:sp>
        <p:nvSpPr>
          <p:cNvPr id="11" name="Slide Number Placeholder 5">
            <a:extLst>
              <a:ext uri="{FF2B5EF4-FFF2-40B4-BE49-F238E27FC236}">
                <a16:creationId xmlns:a16="http://schemas.microsoft.com/office/drawing/2014/main" xmlns=""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grpSp>
        <p:nvGrpSpPr>
          <p:cNvPr id="14" name="Group 13">
            <a:extLst>
              <a:ext uri="{FF2B5EF4-FFF2-40B4-BE49-F238E27FC236}">
                <a16:creationId xmlns:a16="http://schemas.microsoft.com/office/drawing/2014/main" xmlns="" id="{E34303BA-AFB6-0E22-486F-785994E3B7B1}"/>
              </a:ext>
              <a:ext uri="{C183D7F6-B498-43B3-948B-1728B52AA6E4}">
                <adec:decorative xmlns:adec="http://schemas.microsoft.com/office/drawing/2017/decorative" xmlns=""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xmlns=""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4" name="Content Placeholder 3">
            <a:extLst>
              <a:ext uri="{FF2B5EF4-FFF2-40B4-BE49-F238E27FC236}">
                <a16:creationId xmlns:a16="http://schemas.microsoft.com/office/drawing/2014/main" xmlns=""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xmlns=""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a:t>PRESENTATION TITLE</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3" name="Graphic 12">
            <a:extLst>
              <a:ext uri="{FF2B5EF4-FFF2-40B4-BE49-F238E27FC236}">
                <a16:creationId xmlns:a16="http://schemas.microsoft.com/office/drawing/2014/main" xmlns="" id="{E0588715-35AD-8BE1-A5FC-E28BDD3854A6}"/>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544E9C70-0200-3C21-7766-CB9EA5FBFA88}"/>
              </a:ext>
              <a:ext uri="{C183D7F6-B498-43B3-948B-1728B52AA6E4}">
                <adec:decorative xmlns:adec="http://schemas.microsoft.com/office/drawing/2017/decorative" xmlns=""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xmlns=""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a:t>CLICK TO add title</a:t>
            </a:r>
          </a:p>
        </p:txBody>
      </p:sp>
      <p:sp>
        <p:nvSpPr>
          <p:cNvPr id="8" name="Table Placeholder 7">
            <a:extLst>
              <a:ext uri="{FF2B5EF4-FFF2-40B4-BE49-F238E27FC236}">
                <a16:creationId xmlns:a16="http://schemas.microsoft.com/office/drawing/2014/main" xmlns=""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p>
        </p:txBody>
      </p:sp>
      <p:sp>
        <p:nvSpPr>
          <p:cNvPr id="6" name="Footer Placeholder 4">
            <a:extLst>
              <a:ext uri="{FF2B5EF4-FFF2-40B4-BE49-F238E27FC236}">
                <a16:creationId xmlns:a16="http://schemas.microsoft.com/office/drawing/2014/main" xmlns=""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a:t>PRESENTATION TITLE</a:t>
            </a:r>
          </a:p>
        </p:txBody>
      </p:sp>
      <p:sp>
        <p:nvSpPr>
          <p:cNvPr id="7" name="Slide Number Placeholder 5">
            <a:extLst>
              <a:ext uri="{FF2B5EF4-FFF2-40B4-BE49-F238E27FC236}">
                <a16:creationId xmlns:a16="http://schemas.microsoft.com/office/drawing/2014/main" xmlns=""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add title</a:t>
            </a:r>
          </a:p>
        </p:txBody>
      </p:sp>
      <p:sp>
        <p:nvSpPr>
          <p:cNvPr id="3" name="Subtitle 2">
            <a:extLst>
              <a:ext uri="{FF2B5EF4-FFF2-40B4-BE49-F238E27FC236}">
                <a16:creationId xmlns:a16="http://schemas.microsoft.com/office/drawing/2014/main" xmlns=""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pic>
        <p:nvPicPr>
          <p:cNvPr id="6" name="Graphic 5">
            <a:extLst>
              <a:ext uri="{FF2B5EF4-FFF2-40B4-BE49-F238E27FC236}">
                <a16:creationId xmlns:a16="http://schemas.microsoft.com/office/drawing/2014/main" xmlns="" id="{ED3361C9-310A-4255-A94E-B77588962DA5}"/>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xmlns=""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a:t>PRESENTATION TITLE</a:t>
            </a:r>
          </a:p>
        </p:txBody>
      </p:sp>
      <p:sp>
        <p:nvSpPr>
          <p:cNvPr id="11" name="Slide Number Placeholder 8">
            <a:extLst>
              <a:ext uri="{FF2B5EF4-FFF2-40B4-BE49-F238E27FC236}">
                <a16:creationId xmlns:a16="http://schemas.microsoft.com/office/drawing/2014/main" xmlns=""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D514C6BF-376E-43E8-881D-2E767426990A}"/>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xmlns=""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add title</a:t>
            </a:r>
          </a:p>
        </p:txBody>
      </p:sp>
      <p:sp>
        <p:nvSpPr>
          <p:cNvPr id="3" name="Content Placeholder 2">
            <a:extLst>
              <a:ext uri="{FF2B5EF4-FFF2-40B4-BE49-F238E27FC236}">
                <a16:creationId xmlns:a16="http://schemas.microsoft.com/office/drawing/2014/main" xmlns=""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xmlns=""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6" name="Slide Number Placeholder 5">
            <a:extLst>
              <a:ext uri="{FF2B5EF4-FFF2-40B4-BE49-F238E27FC236}">
                <a16:creationId xmlns:a16="http://schemas.microsoft.com/office/drawing/2014/main" xmlns=""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a:t>CLICK TO add title</a:t>
            </a:r>
          </a:p>
        </p:txBody>
      </p:sp>
      <p:grpSp>
        <p:nvGrpSpPr>
          <p:cNvPr id="4" name="Group 3">
            <a:extLst>
              <a:ext uri="{FF2B5EF4-FFF2-40B4-BE49-F238E27FC236}">
                <a16:creationId xmlns:a16="http://schemas.microsoft.com/office/drawing/2014/main" xmlns="" id="{4A96E214-6A61-C8A7-B1DB-C8C260C13441}"/>
              </a:ext>
              <a:ext uri="{C183D7F6-B498-43B3-948B-1728B52AA6E4}">
                <adec:decorative xmlns:adec="http://schemas.microsoft.com/office/drawing/2017/decorative" xmlns=""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xmlns=""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a:t>CLICK TO add title</a:t>
            </a:r>
          </a:p>
        </p:txBody>
      </p:sp>
      <p:cxnSp>
        <p:nvCxnSpPr>
          <p:cNvPr id="7" name="Straight Connector 6">
            <a:extLst>
              <a:ext uri="{FF2B5EF4-FFF2-40B4-BE49-F238E27FC236}">
                <a16:creationId xmlns:a16="http://schemas.microsoft.com/office/drawing/2014/main" xmlns="" id="{5D8E94DD-0F7B-3F92-58EA-5F06D557BF40}"/>
              </a:ext>
              <a:ext uri="{C183D7F6-B498-43B3-948B-1728B52AA6E4}">
                <adec:decorative xmlns:adec="http://schemas.microsoft.com/office/drawing/2017/decorative" xmlns=""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xmlns=""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xmlns=""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xmlns="" id="{18E16CF1-2502-F2F0-2C27-2DD7979033E2}"/>
              </a:ext>
              <a:ext uri="{C183D7F6-B498-43B3-948B-1728B52AA6E4}">
                <adec:decorative xmlns:adec="http://schemas.microsoft.com/office/drawing/2017/decorative" xmlns=""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xmlns=""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xmlns="" id="{34E84FEE-D475-A71D-7996-5925602ECF9A}"/>
              </a:ext>
              <a:ext uri="{C183D7F6-B498-43B3-948B-1728B52AA6E4}">
                <adec:decorative xmlns:adec="http://schemas.microsoft.com/office/drawing/2017/decorative" xmlns=""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xmlns=""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16" name="Slide Number Placeholder 5">
            <a:extLst>
              <a:ext uri="{FF2B5EF4-FFF2-40B4-BE49-F238E27FC236}">
                <a16:creationId xmlns:a16="http://schemas.microsoft.com/office/drawing/2014/main" xmlns=""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a:t>CLICK TO add title</a:t>
            </a:r>
          </a:p>
        </p:txBody>
      </p:sp>
      <p:pic>
        <p:nvPicPr>
          <p:cNvPr id="4" name="Graphic 3">
            <a:extLst>
              <a:ext uri="{FF2B5EF4-FFF2-40B4-BE49-F238E27FC236}">
                <a16:creationId xmlns:a16="http://schemas.microsoft.com/office/drawing/2014/main" xmlns="" id="{5E045004-3604-59DC-13E0-7A0B2DF78C4E}"/>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xmlns="" id="{955F7B05-9431-1FBA-415D-6CF2DF562B97}"/>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xmlns=""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9" name="Content Placeholder 3">
            <a:extLst>
              <a:ext uri="{FF2B5EF4-FFF2-40B4-BE49-F238E27FC236}">
                <a16:creationId xmlns:a16="http://schemas.microsoft.com/office/drawing/2014/main" xmlns=""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a:extLst>
              <a:ext uri="{FF2B5EF4-FFF2-40B4-BE49-F238E27FC236}">
                <a16:creationId xmlns:a16="http://schemas.microsoft.com/office/drawing/2014/main" xmlns=""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a:t>PRESENTATION TITLE</a:t>
            </a:r>
          </a:p>
        </p:txBody>
      </p:sp>
      <p:sp>
        <p:nvSpPr>
          <p:cNvPr id="14" name="Slide Number Placeholder 5">
            <a:extLst>
              <a:ext uri="{FF2B5EF4-FFF2-40B4-BE49-F238E27FC236}">
                <a16:creationId xmlns:a16="http://schemas.microsoft.com/office/drawing/2014/main" xmlns=""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grpSp>
        <p:nvGrpSpPr>
          <p:cNvPr id="10" name="Group 9">
            <a:extLst>
              <a:ext uri="{FF2B5EF4-FFF2-40B4-BE49-F238E27FC236}">
                <a16:creationId xmlns:a16="http://schemas.microsoft.com/office/drawing/2014/main" xmlns="" id="{6A217F83-0BDB-C70B-29FE-2651DE191533}"/>
              </a:ext>
              <a:ext uri="{C183D7F6-B498-43B3-948B-1728B52AA6E4}">
                <adec:decorative xmlns:adec="http://schemas.microsoft.com/office/drawing/2017/decorative" xmlns=""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xmlns=""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xmlns=""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5" name="Content Placeholder 3">
            <a:extLst>
              <a:ext uri="{FF2B5EF4-FFF2-40B4-BE49-F238E27FC236}">
                <a16:creationId xmlns:a16="http://schemas.microsoft.com/office/drawing/2014/main" xmlns=""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a:t>Click to add content</a:t>
            </a:r>
          </a:p>
          <a:p>
            <a:pPr lvl="1"/>
            <a:r>
              <a:rPr lang="en-US"/>
              <a:t>Second level</a:t>
            </a:r>
          </a:p>
          <a:p>
            <a:pPr lvl="2"/>
            <a:r>
              <a:rPr lang="en-US"/>
              <a:t>Third level</a:t>
            </a:r>
          </a:p>
          <a:p>
            <a:pPr lvl="3"/>
            <a:r>
              <a:rPr lang="en-US"/>
              <a:t>Fourth level</a:t>
            </a:r>
          </a:p>
        </p:txBody>
      </p:sp>
      <p:sp>
        <p:nvSpPr>
          <p:cNvPr id="17" name="Text Placeholder 2">
            <a:extLst>
              <a:ext uri="{FF2B5EF4-FFF2-40B4-BE49-F238E27FC236}">
                <a16:creationId xmlns:a16="http://schemas.microsoft.com/office/drawing/2014/main" xmlns=""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3" name="Content Placeholder 3">
            <a:extLst>
              <a:ext uri="{FF2B5EF4-FFF2-40B4-BE49-F238E27FC236}">
                <a16:creationId xmlns:a16="http://schemas.microsoft.com/office/drawing/2014/main" xmlns=""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9" name="Footer Placeholder 4">
            <a:extLst>
              <a:ext uri="{FF2B5EF4-FFF2-40B4-BE49-F238E27FC236}">
                <a16:creationId xmlns:a16="http://schemas.microsoft.com/office/drawing/2014/main" xmlns=""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a:t>PRESENTATION TITLE</a:t>
            </a:r>
          </a:p>
        </p:txBody>
      </p:sp>
      <p:sp>
        <p:nvSpPr>
          <p:cNvPr id="20" name="Slide Number Placeholder 5">
            <a:extLst>
              <a:ext uri="{FF2B5EF4-FFF2-40B4-BE49-F238E27FC236}">
                <a16:creationId xmlns:a16="http://schemas.microsoft.com/office/drawing/2014/main" xmlns=""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xmlns="" id="{3B2CC92D-F90A-CB67-4860-D6939AC29566}"/>
              </a:ext>
              <a:ext uri="{C183D7F6-B498-43B3-948B-1728B52AA6E4}">
                <adec:decorative xmlns:adec="http://schemas.microsoft.com/office/drawing/2017/decorative" xmlns=""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13" name="Picture Placeholder 12">
            <a:extLst>
              <a:ext uri="{FF2B5EF4-FFF2-40B4-BE49-F238E27FC236}">
                <a16:creationId xmlns:a16="http://schemas.microsoft.com/office/drawing/2014/main" xmlns=""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p>
        </p:txBody>
      </p:sp>
      <p:sp>
        <p:nvSpPr>
          <p:cNvPr id="4" name="Footer Placeholder 4">
            <a:extLst>
              <a:ext uri="{FF2B5EF4-FFF2-40B4-BE49-F238E27FC236}">
                <a16:creationId xmlns:a16="http://schemas.microsoft.com/office/drawing/2014/main" xmlns=""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a:t>PRESENTATION TITLE</a:t>
            </a:r>
          </a:p>
        </p:txBody>
      </p:sp>
      <p:sp>
        <p:nvSpPr>
          <p:cNvPr id="5" name="Slide Number Placeholder 5">
            <a:extLst>
              <a:ext uri="{FF2B5EF4-FFF2-40B4-BE49-F238E27FC236}">
                <a16:creationId xmlns:a16="http://schemas.microsoft.com/office/drawing/2014/main" xmlns=""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
        <p:nvSpPr>
          <p:cNvPr id="8" name="Content Placeholder 3">
            <a:extLst>
              <a:ext uri="{FF2B5EF4-FFF2-40B4-BE49-F238E27FC236}">
                <a16:creationId xmlns:a16="http://schemas.microsoft.com/office/drawing/2014/main" xmlns=""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xmlns="">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xmlns=""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xmlns=""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75451-6A4B-484B-9ED1-353CCE25B0F4}"/>
              </a:ext>
            </a:extLst>
          </p:cNvPr>
          <p:cNvSpPr>
            <a:spLocks noGrp="1"/>
          </p:cNvSpPr>
          <p:nvPr>
            <p:ph type="ctrTitle"/>
          </p:nvPr>
        </p:nvSpPr>
        <p:spPr>
          <a:xfrm>
            <a:off x="7876688" y="658763"/>
            <a:ext cx="3941687" cy="2147414"/>
          </a:xfrm>
        </p:spPr>
        <p:txBody>
          <a:bodyPr anchor="ctr"/>
          <a:lstStyle/>
          <a:p>
            <a:r>
              <a:rPr lang="en-US" dirty="0">
                <a:latin typeface="Segoe UI Black" panose="020B0A02040204020203" pitchFamily="34" charset="0"/>
                <a:ea typeface="Segoe UI Black" panose="020B0A02040204020203" pitchFamily="34" charset="0"/>
              </a:rPr>
              <a:t>UNIVERSITY college of engine</a:t>
            </a:r>
            <a:r>
              <a:rPr lang="en-US" sz="4000" dirty="0">
                <a:latin typeface="Segoe UI Black" panose="020B0A02040204020203" pitchFamily="34" charset="0"/>
                <a:ea typeface="Segoe UI Black" panose="020B0A02040204020203" pitchFamily="34" charset="0"/>
              </a:rPr>
              <a:t>ering </a:t>
            </a:r>
            <a:r>
              <a:rPr lang="en-US" sz="4000" dirty="0" err="1">
                <a:latin typeface="Segoe UI Black" panose="020B0A02040204020203" pitchFamily="34" charset="0"/>
                <a:ea typeface="Segoe UI Black" panose="020B0A02040204020203" pitchFamily="34" charset="0"/>
              </a:rPr>
              <a:t>nagercoil</a:t>
            </a:r>
            <a:r>
              <a:rPr lang="en-US" sz="4000" dirty="0">
                <a:latin typeface="Segoe UI Black" panose="020B0A02040204020203" pitchFamily="34" charset="0"/>
                <a:ea typeface="Segoe UI Black" panose="020B0A02040204020203" pitchFamily="34" charset="0"/>
              </a:rPr>
              <a:t> </a:t>
            </a:r>
          </a:p>
        </p:txBody>
      </p:sp>
      <p:sp>
        <p:nvSpPr>
          <p:cNvPr id="4" name="TextBox 3">
            <a:extLst>
              <a:ext uri="{FF2B5EF4-FFF2-40B4-BE49-F238E27FC236}">
                <a16:creationId xmlns:a16="http://schemas.microsoft.com/office/drawing/2014/main" xmlns="" id="{966B249A-5CBE-8340-BF55-A9027869583C}"/>
              </a:ext>
            </a:extLst>
          </p:cNvPr>
          <p:cNvSpPr txBox="1"/>
          <p:nvPr/>
        </p:nvSpPr>
        <p:spPr>
          <a:xfrm>
            <a:off x="6491287" y="3824201"/>
            <a:ext cx="6185296"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Times New Roman"/>
                <a:cs typeface="Times New Roman"/>
              </a:rPr>
              <a:t>Submitted by</a:t>
            </a:r>
            <a:r>
              <a:rPr lang="en-US" dirty="0">
                <a:latin typeface="Times New Roman"/>
                <a:cs typeface="Times New Roman"/>
              </a:rPr>
              <a:t>:</a:t>
            </a:r>
          </a:p>
          <a:p>
            <a:r>
              <a:rPr lang="en-US" sz="2800" dirty="0" smtClean="0">
                <a:latin typeface="Times New Roman"/>
                <a:cs typeface="Times New Roman"/>
              </a:rPr>
              <a:t>Ashok K</a:t>
            </a:r>
            <a:endParaRPr lang="en-US" sz="2800" dirty="0">
              <a:latin typeface="Times New Roman"/>
              <a:cs typeface="Times New Roman"/>
            </a:endParaRPr>
          </a:p>
          <a:p>
            <a:r>
              <a:rPr lang="en-US" sz="2800" dirty="0">
                <a:latin typeface="Times New Roman"/>
                <a:cs typeface="Times New Roman"/>
              </a:rPr>
              <a:t>Register No</a:t>
            </a:r>
            <a:r>
              <a:rPr lang="en-US" sz="2800" dirty="0" smtClean="0">
                <a:latin typeface="Times New Roman"/>
                <a:cs typeface="Times New Roman"/>
              </a:rPr>
              <a:t>: 962821205013</a:t>
            </a:r>
            <a:endParaRPr lang="en-US" sz="2800" dirty="0">
              <a:latin typeface="Times New Roman"/>
              <a:cs typeface="Times New Roman"/>
            </a:endParaRPr>
          </a:p>
          <a:p>
            <a:r>
              <a:rPr lang="en-US" sz="2800" dirty="0">
                <a:latin typeface="Times New Roman"/>
                <a:cs typeface="Times New Roman"/>
              </a:rPr>
              <a:t>NM </a:t>
            </a:r>
            <a:r>
              <a:rPr lang="en-US" sz="2800" dirty="0" smtClean="0">
                <a:latin typeface="Times New Roman"/>
                <a:cs typeface="Times New Roman"/>
              </a:rPr>
              <a:t>ID: au962821205013</a:t>
            </a:r>
            <a:endParaRPr lang="en-US" sz="2800" dirty="0">
              <a:latin typeface="Times New Roman"/>
              <a:cs typeface="Times New Roman"/>
            </a:endParaRPr>
          </a:p>
          <a:p>
            <a:r>
              <a:rPr lang="en-US" sz="2800" dirty="0">
                <a:latin typeface="Times New Roman"/>
                <a:cs typeface="Times New Roman"/>
              </a:rPr>
              <a:t>EMAIL </a:t>
            </a:r>
            <a:r>
              <a:rPr lang="en-US" sz="2800" dirty="0" smtClean="0">
                <a:latin typeface="Times New Roman"/>
                <a:cs typeface="Times New Roman"/>
              </a:rPr>
              <a:t>ID: as7094896@gmail.com</a:t>
            </a:r>
            <a:endParaRPr lang="en-US" sz="2800" dirty="0">
              <a:latin typeface="Times New Roman"/>
              <a:cs typeface="Times New Roman"/>
            </a:endParaRPr>
          </a:p>
          <a:p>
            <a:r>
              <a:rPr lang="en-US" sz="3200" dirty="0">
                <a:latin typeface="Times New Roman"/>
                <a:cs typeface="Times New Roman"/>
              </a:rPr>
              <a:t>FINAL PROJECT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7743D6-DB75-6812-C2D2-CBFFB15162F7}"/>
              </a:ext>
            </a:extLst>
          </p:cNvPr>
          <p:cNvSpPr>
            <a:spLocks noGrp="1"/>
          </p:cNvSpPr>
          <p:nvPr>
            <p:ph type="title"/>
          </p:nvPr>
        </p:nvSpPr>
        <p:spPr>
          <a:xfrm>
            <a:off x="554920" y="575224"/>
            <a:ext cx="6560969" cy="445113"/>
          </a:xfrm>
        </p:spPr>
        <p:txBody>
          <a:bodyPr>
            <a:noAutofit/>
          </a:bodyPr>
          <a:lstStyle/>
          <a:p>
            <a:r>
              <a:rPr lang="en-US" sz="3200" b="1" u="sng" dirty="0">
                <a:latin typeface="Times New Roman"/>
                <a:cs typeface="Times New Roman"/>
              </a:rPr>
              <a:t>MODELLING</a:t>
            </a:r>
          </a:p>
        </p:txBody>
      </p:sp>
      <p:sp>
        <p:nvSpPr>
          <p:cNvPr id="3" name="Text Placeholder 2">
            <a:extLst>
              <a:ext uri="{FF2B5EF4-FFF2-40B4-BE49-F238E27FC236}">
                <a16:creationId xmlns:a16="http://schemas.microsoft.com/office/drawing/2014/main" xmlns="" id="{E5F717D2-5929-EB10-C6E1-FABACFF1A82C}"/>
              </a:ext>
            </a:extLst>
          </p:cNvPr>
          <p:cNvSpPr>
            <a:spLocks noGrp="1"/>
          </p:cNvSpPr>
          <p:nvPr>
            <p:ph type="body" idx="1"/>
          </p:nvPr>
        </p:nvSpPr>
        <p:spPr/>
        <p:txBody>
          <a:bodyPr/>
          <a:lstStyle/>
          <a:p>
            <a:r>
              <a:rPr lang="en-US"/>
              <a:t>.</a:t>
            </a:r>
          </a:p>
        </p:txBody>
      </p:sp>
      <p:sp>
        <p:nvSpPr>
          <p:cNvPr id="4" name="Content Placeholder 3">
            <a:extLst>
              <a:ext uri="{FF2B5EF4-FFF2-40B4-BE49-F238E27FC236}">
                <a16:creationId xmlns:a16="http://schemas.microsoft.com/office/drawing/2014/main" xmlns="" id="{69358354-CAD1-434F-F3A3-251B0E0BCD40}"/>
              </a:ext>
            </a:extLst>
          </p:cNvPr>
          <p:cNvSpPr>
            <a:spLocks noGrp="1"/>
          </p:cNvSpPr>
          <p:nvPr>
            <p:ph sz="half" idx="2"/>
          </p:nvPr>
        </p:nvSpPr>
        <p:spPr>
          <a:xfrm>
            <a:off x="186829" y="1309100"/>
            <a:ext cx="6567659" cy="4973676"/>
          </a:xfrm>
        </p:spPr>
        <p:txBody>
          <a:bodyPr vert="horz" lIns="91440" tIns="45720" rIns="91440" bIns="45720" rtlCol="0" anchor="t">
            <a:normAutofit/>
          </a:bodyPr>
          <a:lstStyle/>
          <a:p>
            <a:r>
              <a:rPr lang="en-US" sz="2400" dirty="0">
                <a:latin typeface="Times New Roman"/>
                <a:cs typeface="Times New Roman"/>
              </a:rPr>
              <a:t>Data Collection and Preprocessing​ </a:t>
            </a:r>
          </a:p>
          <a:p>
            <a:r>
              <a:rPr lang="en-US" sz="2400" dirty="0">
                <a:latin typeface="Times New Roman"/>
                <a:cs typeface="Times New Roman"/>
              </a:rPr>
              <a:t>Feature Selection and Engineering​</a:t>
            </a:r>
          </a:p>
          <a:p>
            <a:r>
              <a:rPr lang="en-US" sz="2400" dirty="0">
                <a:latin typeface="Times New Roman"/>
                <a:cs typeface="Times New Roman"/>
              </a:rPr>
              <a:t>Data Sequencing​ Model Architecture​ </a:t>
            </a:r>
          </a:p>
          <a:p>
            <a:r>
              <a:rPr lang="en-US" sz="2400" dirty="0">
                <a:latin typeface="Times New Roman"/>
                <a:cs typeface="Times New Roman"/>
              </a:rPr>
              <a:t>Compile the Model​</a:t>
            </a:r>
          </a:p>
          <a:p>
            <a:r>
              <a:rPr lang="en-US" sz="2400" dirty="0">
                <a:latin typeface="Times New Roman"/>
                <a:cs typeface="Times New Roman"/>
              </a:rPr>
              <a:t>Model Training​ </a:t>
            </a:r>
          </a:p>
          <a:p>
            <a:r>
              <a:rPr lang="en-US" sz="2400" dirty="0">
                <a:latin typeface="Times New Roman"/>
                <a:cs typeface="Times New Roman"/>
              </a:rPr>
              <a:t>Model Evaluation​ </a:t>
            </a:r>
          </a:p>
          <a:p>
            <a:r>
              <a:rPr lang="en-US" sz="2400" dirty="0">
                <a:latin typeface="Times New Roman"/>
                <a:cs typeface="Times New Roman"/>
              </a:rPr>
              <a:t>Hyperparameter </a:t>
            </a:r>
          </a:p>
          <a:p>
            <a:r>
              <a:rPr lang="en-US" sz="2400" dirty="0">
                <a:latin typeface="Times New Roman"/>
                <a:cs typeface="Times New Roman"/>
              </a:rPr>
              <a:t>Tuning​ Prediction</a:t>
            </a:r>
          </a:p>
          <a:p>
            <a:r>
              <a:rPr lang="en-US" sz="2400" dirty="0">
                <a:latin typeface="Times New Roman"/>
                <a:cs typeface="Times New Roman"/>
              </a:rPr>
              <a:t>​Iterative Improvement</a:t>
            </a:r>
          </a:p>
        </p:txBody>
      </p:sp>
      <p:sp>
        <p:nvSpPr>
          <p:cNvPr id="5" name="Text Placeholder 4">
            <a:extLst>
              <a:ext uri="{FF2B5EF4-FFF2-40B4-BE49-F238E27FC236}">
                <a16:creationId xmlns:a16="http://schemas.microsoft.com/office/drawing/2014/main" xmlns="" id="{DF050ADB-7641-ADF4-3093-D8C121CFEC9B}"/>
              </a:ext>
            </a:extLst>
          </p:cNvPr>
          <p:cNvSpPr>
            <a:spLocks noGrp="1"/>
          </p:cNvSpPr>
          <p:nvPr>
            <p:ph type="body" sz="quarter" idx="3"/>
          </p:nvPr>
        </p:nvSpPr>
        <p:spPr>
          <a:xfrm>
            <a:off x="7887108" y="-12143"/>
            <a:ext cx="3943627" cy="3180686"/>
          </a:xfrm>
        </p:spPr>
        <p:txBody>
          <a:bodyPr/>
          <a:lstStyle/>
          <a:p>
            <a:r>
              <a:rPr lang="en-US"/>
              <a:t>.</a:t>
            </a:r>
          </a:p>
        </p:txBody>
      </p:sp>
      <p:pic>
        <p:nvPicPr>
          <p:cNvPr id="8" name="Content Placeholder 7" descr="A diagram of a process&#10;&#10;Description automatically generated">
            <a:extLst>
              <a:ext uri="{FF2B5EF4-FFF2-40B4-BE49-F238E27FC236}">
                <a16:creationId xmlns:a16="http://schemas.microsoft.com/office/drawing/2014/main" xmlns="" id="{13624C51-242B-A139-2AC4-059F38DCB4F8}"/>
              </a:ext>
            </a:extLst>
          </p:cNvPr>
          <p:cNvPicPr>
            <a:picLocks noGrp="1" noChangeAspect="1"/>
          </p:cNvPicPr>
          <p:nvPr>
            <p:ph sz="half" idx="14"/>
          </p:nvPr>
        </p:nvPicPr>
        <p:blipFill>
          <a:blip r:embed="rId2"/>
          <a:stretch>
            <a:fillRect/>
          </a:stretch>
        </p:blipFill>
        <p:spPr>
          <a:xfrm>
            <a:off x="5621868" y="7154"/>
            <a:ext cx="6576295" cy="6846498"/>
          </a:xfrm>
        </p:spPr>
      </p:pic>
      <p:sp>
        <p:nvSpPr>
          <p:cNvPr id="7" name="Slide Number Placeholder 6">
            <a:extLst>
              <a:ext uri="{FF2B5EF4-FFF2-40B4-BE49-F238E27FC236}">
                <a16:creationId xmlns:a16="http://schemas.microsoft.com/office/drawing/2014/main" xmlns="" id="{0BF62115-12B6-A398-9ACA-033E30AB7F32}"/>
              </a:ext>
            </a:extLst>
          </p:cNvPr>
          <p:cNvSpPr>
            <a:spLocks noGrp="1"/>
          </p:cNvSpPr>
          <p:nvPr>
            <p:ph type="sldNum" sz="quarter" idx="12"/>
          </p:nvPr>
        </p:nvSpPr>
        <p:spPr/>
        <p:txBody>
          <a:bodyPr/>
          <a:lstStyle/>
          <a:p>
            <a:fld id="{A49DFD55-3C28-40EF-9E31-A92D2E4017FF}" type="slidenum">
              <a:rPr lang="en-US" smtClean="0"/>
              <a:pPr/>
              <a:t>10</a:t>
            </a:fld>
            <a:endParaRPr lang="en-US"/>
          </a:p>
        </p:txBody>
      </p:sp>
    </p:spTree>
    <p:extLst>
      <p:ext uri="{BB962C8B-B14F-4D97-AF65-F5344CB8AC3E}">
        <p14:creationId xmlns:p14="http://schemas.microsoft.com/office/powerpoint/2010/main" val="3410312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F8B0FB90-95D6-14AE-50AC-D39FFEA75EA8}"/>
              </a:ext>
            </a:extLst>
          </p:cNvPr>
          <p:cNvSpPr>
            <a:spLocks noGrp="1"/>
          </p:cNvSpPr>
          <p:nvPr>
            <p:ph type="title"/>
          </p:nvPr>
        </p:nvSpPr>
        <p:spPr>
          <a:xfrm>
            <a:off x="838200" y="337192"/>
            <a:ext cx="5712706" cy="445113"/>
          </a:xfrm>
        </p:spPr>
        <p:txBody>
          <a:bodyPr>
            <a:normAutofit fontScale="90000"/>
          </a:bodyPr>
          <a:lstStyle/>
          <a:p>
            <a:r>
              <a:rPr lang="en-US" sz="4000" u="sng" dirty="0">
                <a:latin typeface="Times New Roman"/>
                <a:cs typeface="Times New Roman"/>
              </a:rPr>
              <a:t>RESULT</a:t>
            </a:r>
          </a:p>
        </p:txBody>
      </p:sp>
      <p:sp>
        <p:nvSpPr>
          <p:cNvPr id="8" name="Text Placeholder 7">
            <a:extLst>
              <a:ext uri="{FF2B5EF4-FFF2-40B4-BE49-F238E27FC236}">
                <a16:creationId xmlns:a16="http://schemas.microsoft.com/office/drawing/2014/main" xmlns="" id="{7A846D2E-B8B0-EEFD-F876-EBF86BA0B3E2}"/>
              </a:ext>
            </a:extLst>
          </p:cNvPr>
          <p:cNvSpPr>
            <a:spLocks noGrp="1"/>
          </p:cNvSpPr>
          <p:nvPr>
            <p:ph type="body" idx="1"/>
          </p:nvPr>
        </p:nvSpPr>
        <p:spPr/>
        <p:txBody>
          <a:bodyPr/>
          <a:lstStyle/>
          <a:p>
            <a:endParaRPr lang="en-US"/>
          </a:p>
        </p:txBody>
      </p:sp>
      <p:pic>
        <p:nvPicPr>
          <p:cNvPr id="3" name="Content Placeholder 2" descr="A screenshot of a computer&#10;&#10;Description automatically generated">
            <a:extLst>
              <a:ext uri="{FF2B5EF4-FFF2-40B4-BE49-F238E27FC236}">
                <a16:creationId xmlns:a16="http://schemas.microsoft.com/office/drawing/2014/main" xmlns="" id="{784AB0F8-473C-484A-B0DF-B33AEAF19DE9}"/>
              </a:ext>
            </a:extLst>
          </p:cNvPr>
          <p:cNvPicPr>
            <a:picLocks noGrp="1" noChangeAspect="1"/>
          </p:cNvPicPr>
          <p:nvPr>
            <p:ph sz="half" idx="2"/>
          </p:nvPr>
        </p:nvPicPr>
        <p:blipFill rotWithShape="1">
          <a:blip r:embed="rId3"/>
          <a:srcRect b="5291"/>
          <a:stretch/>
        </p:blipFill>
        <p:spPr>
          <a:xfrm>
            <a:off x="361265" y="1242386"/>
            <a:ext cx="5972205" cy="5138702"/>
          </a:xfrm>
        </p:spPr>
      </p:pic>
      <p:sp>
        <p:nvSpPr>
          <p:cNvPr id="4" name="Text Placeholder 3">
            <a:extLst>
              <a:ext uri="{FF2B5EF4-FFF2-40B4-BE49-F238E27FC236}">
                <a16:creationId xmlns:a16="http://schemas.microsoft.com/office/drawing/2014/main" xmlns="" id="{E39C3855-F04D-388A-42E1-5FECCCFCF32A}"/>
              </a:ext>
            </a:extLst>
          </p:cNvPr>
          <p:cNvSpPr>
            <a:spLocks noGrp="1"/>
          </p:cNvSpPr>
          <p:nvPr>
            <p:ph type="body" sz="quarter" idx="3"/>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xmlns="" id="{30DEC8FA-BE71-1052-10A3-21C2992A6206}"/>
              </a:ext>
            </a:extLst>
          </p:cNvPr>
          <p:cNvPicPr>
            <a:picLocks noGrp="1" noChangeAspect="1"/>
          </p:cNvPicPr>
          <p:nvPr>
            <p:ph sz="half" idx="14"/>
          </p:nvPr>
        </p:nvPicPr>
        <p:blipFill rotWithShape="1">
          <a:blip r:embed="rId4"/>
          <a:srcRect t="58" r="-62" b="4785"/>
          <a:stretch/>
        </p:blipFill>
        <p:spPr>
          <a:xfrm>
            <a:off x="6571972" y="1245409"/>
            <a:ext cx="5437995" cy="5135679"/>
          </a:xfrm>
        </p:spPr>
      </p:pic>
    </p:spTree>
    <p:extLst>
      <p:ext uri="{BB962C8B-B14F-4D97-AF65-F5344CB8AC3E}">
        <p14:creationId xmlns:p14="http://schemas.microsoft.com/office/powerpoint/2010/main" val="636929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C3D9B926-8983-412C-5484-C6C1ECC5A7DB}"/>
              </a:ext>
            </a:extLst>
          </p:cNvPr>
          <p:cNvSpPr>
            <a:spLocks noGrp="1"/>
          </p:cNvSpPr>
          <p:nvPr>
            <p:ph type="sldNum" sz="quarter" idx="4294967295"/>
          </p:nvPr>
        </p:nvSpPr>
        <p:spPr>
          <a:xfrm>
            <a:off x="9448800" y="6356350"/>
            <a:ext cx="2743200" cy="365125"/>
          </a:xfrm>
        </p:spPr>
        <p:txBody>
          <a:bodyPr/>
          <a:lstStyle/>
          <a:p>
            <a:fld id="{A49DFD55-3C28-40EF-9E31-A92D2E4017FF}" type="slidenum">
              <a:rPr lang="en-US" smtClean="0"/>
              <a:pPr/>
              <a:t>12</a:t>
            </a:fld>
            <a:endParaRPr lang="en-US"/>
          </a:p>
        </p:txBody>
      </p:sp>
      <p:sp>
        <p:nvSpPr>
          <p:cNvPr id="8" name="TextBox 7">
            <a:extLst>
              <a:ext uri="{FF2B5EF4-FFF2-40B4-BE49-F238E27FC236}">
                <a16:creationId xmlns:a16="http://schemas.microsoft.com/office/drawing/2014/main" xmlns="" id="{3A5D9B8D-BF3D-6163-8DEA-47ABD6EFCC84}"/>
              </a:ext>
            </a:extLst>
          </p:cNvPr>
          <p:cNvSpPr txBox="1"/>
          <p:nvPr/>
        </p:nvSpPr>
        <p:spPr>
          <a:xfrm>
            <a:off x="7817191" y="748492"/>
            <a:ext cx="485986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u="sng" dirty="0">
                <a:latin typeface="Times New Roman"/>
                <a:cs typeface="Times New Roman"/>
              </a:rPr>
              <a:t>CONCLUSION</a:t>
            </a:r>
          </a:p>
          <a:p>
            <a:endParaRPr lang="en-US" sz="2800" b="1" u="sng" dirty="0">
              <a:latin typeface="Times New Roman"/>
              <a:cs typeface="Times New Roman"/>
            </a:endParaRPr>
          </a:p>
        </p:txBody>
      </p:sp>
      <p:sp>
        <p:nvSpPr>
          <p:cNvPr id="14" name="TextBox 13">
            <a:extLst>
              <a:ext uri="{FF2B5EF4-FFF2-40B4-BE49-F238E27FC236}">
                <a16:creationId xmlns:a16="http://schemas.microsoft.com/office/drawing/2014/main" xmlns="" id="{FDA3246E-9611-8594-67D4-6CF9F512425C}"/>
              </a:ext>
            </a:extLst>
          </p:cNvPr>
          <p:cNvSpPr txBox="1"/>
          <p:nvPr/>
        </p:nvSpPr>
        <p:spPr>
          <a:xfrm>
            <a:off x="6707198" y="1702599"/>
            <a:ext cx="487520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dirty="0">
                <a:latin typeface="Times New Roman"/>
                <a:ea typeface="+mn-lt"/>
                <a:cs typeface="+mn-lt"/>
              </a:rPr>
              <a:t>In the dynamic realm of stock trading, LSTM neural networks shine as potent tools for predicting future price movements. Our journey through developing an LSTM model showcased its prowess in capturing intricate patterns within historical data, offering insights crucial for informed decision-making.</a:t>
            </a:r>
            <a:endParaRPr lang="en-US" dirty="0">
              <a:latin typeface="Times New Roman"/>
              <a:cs typeface="Times New Roman"/>
            </a:endParaRPr>
          </a:p>
          <a:p>
            <a:pPr marL="342900" indent="-342900">
              <a:buFont typeface="Arial"/>
              <a:buChar char="•"/>
            </a:pPr>
            <a:r>
              <a:rPr lang="en-US" dirty="0">
                <a:latin typeface="Times New Roman"/>
                <a:ea typeface="+mn-lt"/>
                <a:cs typeface="+mn-lt"/>
              </a:rPr>
              <a:t>While the road to accurate predictions is paved with challenges like overfitting and data scarcity, LSTM's ability to discern long-term dependencies empowers traders to navigate market fluctuations with confidence.</a:t>
            </a:r>
            <a:endParaRPr lang="en-US" dirty="0">
              <a:latin typeface="Times New Roman"/>
              <a:cs typeface="Times New Roman"/>
            </a:endParaRPr>
          </a:p>
          <a:p>
            <a:pPr marL="342900" indent="-342900">
              <a:buFont typeface="Arial"/>
              <a:buChar char="•"/>
            </a:pPr>
            <a:r>
              <a:rPr lang="en-US" dirty="0">
                <a:latin typeface="Times New Roman"/>
                <a:ea typeface="+mn-lt"/>
                <a:cs typeface="+mn-lt"/>
              </a:rPr>
              <a:t>Though not a crystal ball, LSTM models stand as invaluable allies in the quest for profitable trades.</a:t>
            </a:r>
            <a:endParaRPr lang="en-US" dirty="0">
              <a:latin typeface="Times New Roman"/>
              <a:cs typeface="Times New Roman"/>
            </a:endParaRPr>
          </a:p>
          <a:p>
            <a:r>
              <a:rPr lang="en-US" dirty="0"/>
              <a:t/>
            </a:r>
            <a:br>
              <a:rPr lang="en-US" dirty="0"/>
            </a:br>
            <a:endParaRPr lang="en-US" dirty="0"/>
          </a:p>
          <a:p>
            <a:pPr algn="l"/>
            <a:endParaRPr lang="en-US" dirty="0"/>
          </a:p>
        </p:txBody>
      </p:sp>
    </p:spTree>
    <p:extLst>
      <p:ext uri="{BB962C8B-B14F-4D97-AF65-F5344CB8AC3E}">
        <p14:creationId xmlns:p14="http://schemas.microsoft.com/office/powerpoint/2010/main" val="3250389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F64C29E-DF30-4DC6-AB95-2016F9A703B6}"/>
              </a:ext>
            </a:extLst>
          </p:cNvPr>
          <p:cNvSpPr>
            <a:spLocks noGrp="1"/>
          </p:cNvSpPr>
          <p:nvPr>
            <p:ph type="subTitle" idx="1"/>
          </p:nvPr>
        </p:nvSpPr>
        <p:spPr>
          <a:xfrm>
            <a:off x="4267200" y="2087915"/>
            <a:ext cx="5717947" cy="1584973"/>
          </a:xfrm>
        </p:spPr>
        <p:txBody>
          <a:bodyPr vert="horz" lIns="91440" tIns="45720" rIns="91440" bIns="45720" rtlCol="0" anchor="t">
            <a:noAutofit/>
          </a:bodyPr>
          <a:lstStyle/>
          <a:p>
            <a:r>
              <a:rPr lang="en-US" sz="4000">
                <a:latin typeface="Times New Roman"/>
                <a:cs typeface="Times New Roman"/>
              </a:rPr>
              <a:t>THANK YOU</a:t>
            </a:r>
          </a:p>
        </p:txBody>
      </p:sp>
      <p:sp>
        <p:nvSpPr>
          <p:cNvPr id="6" name="Slide Number Placeholder 5">
            <a:extLst>
              <a:ext uri="{FF2B5EF4-FFF2-40B4-BE49-F238E27FC236}">
                <a16:creationId xmlns:a16="http://schemas.microsoft.com/office/drawing/2014/main" xmlns=""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dirty="0" smtClean="0"/>
              <a:pPr/>
              <a:t>13</a:t>
            </a:fld>
            <a:endParaRPr lang="en-US"/>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21F58B-380B-CC40-75E1-861FB36BC60A}"/>
              </a:ext>
            </a:extLst>
          </p:cNvPr>
          <p:cNvSpPr>
            <a:spLocks noGrp="1"/>
          </p:cNvSpPr>
          <p:nvPr>
            <p:ph type="title"/>
          </p:nvPr>
        </p:nvSpPr>
        <p:spPr>
          <a:xfrm>
            <a:off x="176981" y="1171824"/>
            <a:ext cx="5771071" cy="1196167"/>
          </a:xfrm>
        </p:spPr>
        <p:txBody>
          <a:bodyPr>
            <a:normAutofit fontScale="90000"/>
          </a:bodyPr>
          <a:lstStyle/>
          <a:p>
            <a:r>
              <a:rPr lang="en-US" sz="4800" b="1" u="sng" dirty="0">
                <a:latin typeface="Times New Roman" panose="02020603050405020304" pitchFamily="18" charset="0"/>
                <a:cs typeface="Times New Roman" panose="02020603050405020304" pitchFamily="18" charset="0"/>
              </a:rPr>
              <a:t>TITLE OF PROJECT</a:t>
            </a:r>
          </a:p>
        </p:txBody>
      </p:sp>
      <p:sp>
        <p:nvSpPr>
          <p:cNvPr id="3" name="Content Placeholder 2">
            <a:extLst>
              <a:ext uri="{FF2B5EF4-FFF2-40B4-BE49-F238E27FC236}">
                <a16:creationId xmlns:a16="http://schemas.microsoft.com/office/drawing/2014/main" xmlns="" id="{5BBB010B-B0DE-0BB8-4913-27BF0CF7496B}"/>
              </a:ext>
            </a:extLst>
          </p:cNvPr>
          <p:cNvSpPr>
            <a:spLocks noGrp="1"/>
          </p:cNvSpPr>
          <p:nvPr>
            <p:ph idx="1"/>
          </p:nvPr>
        </p:nvSpPr>
        <p:spPr>
          <a:xfrm>
            <a:off x="321148" y="2664180"/>
            <a:ext cx="4526155" cy="1917651"/>
          </a:xfrm>
        </p:spPr>
        <p:txBody>
          <a:bodyPr vert="horz" lIns="91440" tIns="45720" rIns="91440" bIns="45720" rtlCol="0" anchor="t">
            <a:normAutofit fontScale="77500" lnSpcReduction="20000"/>
          </a:bodyPr>
          <a:lstStyle/>
          <a:p>
            <a:r>
              <a:rPr lang="en-US" sz="3200" dirty="0">
                <a:latin typeface="Times New Roman"/>
                <a:cs typeface="Times New Roman"/>
              </a:rPr>
              <a:t>STOCK PRICE PREDICTION USING LSTM NEURAL NETWORKS (RNN) MARKET</a:t>
            </a:r>
            <a:endParaRPr lang="en-US" dirty="0"/>
          </a:p>
        </p:txBody>
      </p:sp>
      <p:sp>
        <p:nvSpPr>
          <p:cNvPr id="4" name="Slide Number Placeholder 3">
            <a:extLst>
              <a:ext uri="{FF2B5EF4-FFF2-40B4-BE49-F238E27FC236}">
                <a16:creationId xmlns:a16="http://schemas.microsoft.com/office/drawing/2014/main" xmlns="" id="{2C5D5FF7-082F-324E-24D1-7E4C0BBC273C}"/>
              </a:ext>
            </a:extLst>
          </p:cNvPr>
          <p:cNvSpPr>
            <a:spLocks noGrp="1"/>
          </p:cNvSpPr>
          <p:nvPr>
            <p:ph type="sldNum" sz="quarter" idx="12"/>
          </p:nvPr>
        </p:nvSpPr>
        <p:spPr/>
        <p:txBody>
          <a:bodyPr/>
          <a:lstStyle/>
          <a:p>
            <a:fld id="{A49DFD55-3C28-40EF-9E31-A92D2E4017FF}" type="slidenum">
              <a:rPr lang="en-US" smtClean="0"/>
              <a:pPr/>
              <a:t>2</a:t>
            </a:fld>
            <a:endParaRPr lang="en-US"/>
          </a:p>
        </p:txBody>
      </p:sp>
    </p:spTree>
    <p:extLst>
      <p:ext uri="{BB962C8B-B14F-4D97-AF65-F5344CB8AC3E}">
        <p14:creationId xmlns:p14="http://schemas.microsoft.com/office/powerpoint/2010/main" val="106200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F5859-10C9-4588-9727-B9362E26C29D}"/>
              </a:ext>
            </a:extLst>
          </p:cNvPr>
          <p:cNvSpPr>
            <a:spLocks noGrp="1"/>
          </p:cNvSpPr>
          <p:nvPr>
            <p:ph type="title"/>
          </p:nvPr>
        </p:nvSpPr>
        <p:spPr>
          <a:xfrm>
            <a:off x="1333500" y="931507"/>
            <a:ext cx="2895600" cy="779223"/>
          </a:xfrm>
        </p:spPr>
        <p:txBody>
          <a:bodyPr>
            <a:normAutofit/>
          </a:bodyPr>
          <a:lstStyle/>
          <a:p>
            <a:r>
              <a:rPr lang="en-US" sz="4000" u="sng" dirty="0">
                <a:latin typeface="Times New Roman" panose="02020603050405020304" pitchFamily="18" charset="0"/>
                <a:cs typeface="Times New Roman" panose="02020603050405020304" pitchFamily="18" charset="0"/>
              </a:rPr>
              <a:t>AGENDA</a:t>
            </a:r>
            <a:endParaRPr lang="en-US"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671D7E5-EF66-4BCD-8DAA-E9061157F0BE}"/>
              </a:ext>
            </a:extLst>
          </p:cNvPr>
          <p:cNvSpPr>
            <a:spLocks noGrp="1"/>
          </p:cNvSpPr>
          <p:nvPr>
            <p:ph idx="1"/>
          </p:nvPr>
        </p:nvSpPr>
        <p:spPr>
          <a:xfrm>
            <a:off x="1333500" y="1951521"/>
            <a:ext cx="4232694" cy="3269589"/>
          </a:xfrm>
        </p:spPr>
        <p:txBody>
          <a:bodyPr vert="horz" lIns="91440" tIns="45720" rIns="91440" bIns="45720" rtlCol="0" anchor="t">
            <a:normAutofit fontScale="70000" lnSpcReduction="20000"/>
          </a:bodyPr>
          <a:lstStyle/>
          <a:p>
            <a:pPr marL="457200" indent="-457200">
              <a:buAutoNum type="arabicPeriod"/>
            </a:pPr>
            <a:r>
              <a:rPr lang="en-US" sz="2400" dirty="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2.    </a:t>
            </a:r>
            <a:r>
              <a:rPr lang="en-US" sz="2400" dirty="0" smtClean="0">
                <a:latin typeface="Times New Roman" panose="02020603050405020304" pitchFamily="18" charset="0"/>
                <a:cs typeface="Times New Roman" panose="02020603050405020304" pitchFamily="18" charset="0"/>
              </a:rPr>
              <a:t>  PROJECT </a:t>
            </a:r>
            <a:r>
              <a:rPr lang="en-US" sz="2400" dirty="0">
                <a:latin typeface="Times New Roman" panose="02020603050405020304" pitchFamily="18" charset="0"/>
                <a:cs typeface="Times New Roman" panose="02020603050405020304" pitchFamily="18" charset="0"/>
              </a:rPr>
              <a:t>OVERVIEW</a:t>
            </a:r>
          </a:p>
          <a:p>
            <a:r>
              <a:rPr lang="en-US" sz="2400" dirty="0">
                <a:latin typeface="Times New Roman" panose="02020603050405020304" pitchFamily="18" charset="0"/>
                <a:cs typeface="Times New Roman" panose="02020603050405020304" pitchFamily="18" charset="0"/>
              </a:rPr>
              <a:t>3.   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END USERS</a:t>
            </a:r>
          </a:p>
          <a:p>
            <a:r>
              <a:rPr lang="en-US" sz="2400" dirty="0">
                <a:latin typeface="Times New Roman" panose="02020603050405020304" pitchFamily="18" charset="0"/>
                <a:cs typeface="Times New Roman" panose="02020603050405020304" pitchFamily="18" charset="0"/>
              </a:rPr>
              <a:t>4.   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MY SOLUTION</a:t>
            </a:r>
          </a:p>
          <a:p>
            <a:r>
              <a:rPr lang="en-US" sz="2400" dirty="0">
                <a:latin typeface="Times New Roman" panose="02020603050405020304" pitchFamily="18" charset="0"/>
                <a:cs typeface="Times New Roman" panose="02020603050405020304" pitchFamily="18" charset="0"/>
              </a:rPr>
              <a:t>5. 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MODELLING</a:t>
            </a:r>
          </a:p>
          <a:p>
            <a:r>
              <a:rPr lang="en-US" sz="2400" dirty="0">
                <a:latin typeface="Times New Roman" panose="02020603050405020304" pitchFamily="18" charset="0"/>
                <a:cs typeface="Times New Roman" panose="02020603050405020304" pitchFamily="18" charset="0"/>
              </a:rPr>
              <a:t>6. 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RESULTS</a:t>
            </a:r>
          </a:p>
          <a:p>
            <a:r>
              <a:rPr lang="en-US" sz="2400" dirty="0">
                <a:latin typeface="Times New Roman" panose="02020603050405020304" pitchFamily="18" charset="0"/>
                <a:cs typeface="Times New Roman" panose="02020603050405020304" pitchFamily="18" charset="0"/>
              </a:rPr>
              <a:t>7. 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CONCLUSION</a:t>
            </a:r>
          </a:p>
        </p:txBody>
      </p:sp>
      <p:sp>
        <p:nvSpPr>
          <p:cNvPr id="5" name="Slide Number Placeholder 5">
            <a:extLst>
              <a:ext uri="{FF2B5EF4-FFF2-40B4-BE49-F238E27FC236}">
                <a16:creationId xmlns:a16="http://schemas.microsoft.com/office/drawing/2014/main" xmlns=""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a:p>
        </p:txBody>
      </p:sp>
    </p:spTree>
    <p:extLst>
      <p:ext uri="{BB962C8B-B14F-4D97-AF65-F5344CB8AC3E}">
        <p14:creationId xmlns:p14="http://schemas.microsoft.com/office/powerpoint/2010/main"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28DBD1-DB29-D44F-FD5A-3071BB37EF37}"/>
              </a:ext>
            </a:extLst>
          </p:cNvPr>
          <p:cNvSpPr>
            <a:spLocks noGrp="1"/>
          </p:cNvSpPr>
          <p:nvPr>
            <p:ph type="ctrTitle"/>
          </p:nvPr>
        </p:nvSpPr>
        <p:spPr>
          <a:xfrm>
            <a:off x="6676377" y="575507"/>
            <a:ext cx="6379305" cy="530638"/>
          </a:xfrm>
        </p:spPr>
        <p:txBody>
          <a:bodyPr/>
          <a:lstStyle/>
          <a:p>
            <a:r>
              <a:rPr lang="en-US" u="sng" dirty="0" err="1">
                <a:latin typeface="Times New Roman" panose="02020603050405020304" pitchFamily="18" charset="0"/>
                <a:cs typeface="Times New Roman" panose="02020603050405020304" pitchFamily="18" charset="0"/>
              </a:rPr>
              <a:t>ProBLEM</a:t>
            </a:r>
            <a:r>
              <a:rPr lang="en-US" u="sng" dirty="0"/>
              <a:t> STATEMENT</a:t>
            </a:r>
          </a:p>
        </p:txBody>
      </p:sp>
      <p:sp>
        <p:nvSpPr>
          <p:cNvPr id="3" name="TextBox 2">
            <a:extLst>
              <a:ext uri="{FF2B5EF4-FFF2-40B4-BE49-F238E27FC236}">
                <a16:creationId xmlns:a16="http://schemas.microsoft.com/office/drawing/2014/main" xmlns="" id="{61C107D9-D214-5AE6-7044-D486A8E0DBB3}"/>
              </a:ext>
            </a:extLst>
          </p:cNvPr>
          <p:cNvSpPr txBox="1"/>
          <p:nvPr/>
        </p:nvSpPr>
        <p:spPr>
          <a:xfrm>
            <a:off x="6587067" y="1320800"/>
            <a:ext cx="546946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solidFill>
                  <a:srgbClr val="0D0D0D"/>
                </a:solidFill>
                <a:latin typeface="Times New Roman"/>
                <a:ea typeface="+mn-lt"/>
                <a:cs typeface="+mn-lt"/>
              </a:rPr>
              <a:t>The stock market is characterized by its inherent volatility and complexity, making accurate predictions of stock prices a challenging task.</a:t>
            </a:r>
            <a:endParaRPr lang="en-US" sz="2400" dirty="0">
              <a:solidFill>
                <a:srgbClr val="000000"/>
              </a:solidFill>
              <a:latin typeface="Times New Roman"/>
              <a:ea typeface="+mn-lt"/>
              <a:cs typeface="Times New Roman"/>
            </a:endParaRPr>
          </a:p>
          <a:p>
            <a:pPr marL="342900" indent="-342900">
              <a:buFont typeface="Arial"/>
              <a:buChar char="•"/>
            </a:pPr>
            <a:endParaRPr lang="en-US" sz="2400" dirty="0">
              <a:solidFill>
                <a:srgbClr val="0D0D0D"/>
              </a:solidFill>
              <a:latin typeface="Times New Roman"/>
              <a:ea typeface="+mn-lt"/>
              <a:cs typeface="+mn-lt"/>
            </a:endParaRPr>
          </a:p>
          <a:p>
            <a:pPr marL="342900" indent="-342900">
              <a:buFont typeface="Arial"/>
              <a:buChar char="•"/>
            </a:pPr>
            <a:r>
              <a:rPr lang="en-US" sz="2400" dirty="0">
                <a:solidFill>
                  <a:srgbClr val="0D0D0D"/>
                </a:solidFill>
                <a:latin typeface="Times New Roman"/>
                <a:ea typeface="+mn-lt"/>
                <a:cs typeface="+mn-lt"/>
              </a:rPr>
              <a:t> However, with the advent of advanced machine learning algorithms like Long Short-Term Memory (LSTM), there is an opportunity to develop predictive models that can capture the temporal dependencies and nonlinear relationships within stock price data.</a:t>
            </a:r>
            <a:endParaRPr lang="en-US" sz="2400" dirty="0">
              <a:latin typeface="Times New Roman"/>
              <a:cs typeface="Times New Roman"/>
            </a:endParaRPr>
          </a:p>
        </p:txBody>
      </p:sp>
    </p:spTree>
    <p:extLst>
      <p:ext uri="{BB962C8B-B14F-4D97-AF65-F5344CB8AC3E}">
        <p14:creationId xmlns:p14="http://schemas.microsoft.com/office/powerpoint/2010/main" val="60879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60EF91-5CB1-8F49-17FF-D77EC29523E0}"/>
              </a:ext>
            </a:extLst>
          </p:cNvPr>
          <p:cNvSpPr>
            <a:spLocks noGrp="1"/>
          </p:cNvSpPr>
          <p:nvPr>
            <p:ph type="ctrTitle"/>
          </p:nvPr>
        </p:nvSpPr>
        <p:spPr>
          <a:xfrm>
            <a:off x="4339979" y="359045"/>
            <a:ext cx="9125380" cy="875694"/>
          </a:xfrm>
        </p:spPr>
        <p:txBody>
          <a:bodyPr/>
          <a:lstStyle/>
          <a:p>
            <a:pPr algn="ctr"/>
            <a:r>
              <a:rPr lang="en-US" sz="4000" u="sng" dirty="0">
                <a:solidFill>
                  <a:srgbClr val="222222"/>
                </a:solidFill>
                <a:latin typeface="Times New Roman"/>
                <a:cs typeface="Arial"/>
              </a:rPr>
              <a:t>PROJECT OVERVIEW</a:t>
            </a:r>
            <a:endParaRPr lang="en-US" sz="4000" u="sng" dirty="0">
              <a:latin typeface="Times New Roman"/>
              <a:cs typeface="Arial"/>
            </a:endParaRPr>
          </a:p>
        </p:txBody>
      </p:sp>
      <p:sp>
        <p:nvSpPr>
          <p:cNvPr id="4" name="TextBox 3">
            <a:extLst>
              <a:ext uri="{FF2B5EF4-FFF2-40B4-BE49-F238E27FC236}">
                <a16:creationId xmlns:a16="http://schemas.microsoft.com/office/drawing/2014/main" xmlns="" id="{7F24A4D5-2EEA-C760-CFBD-4A715BE8B78B}"/>
              </a:ext>
            </a:extLst>
          </p:cNvPr>
          <p:cNvSpPr txBox="1"/>
          <p:nvPr/>
        </p:nvSpPr>
        <p:spPr>
          <a:xfrm>
            <a:off x="6096000" y="1148333"/>
            <a:ext cx="5877458" cy="51244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700" dirty="0">
                <a:solidFill>
                  <a:srgbClr val="222222"/>
                </a:solidFill>
                <a:latin typeface="Times New Roman"/>
                <a:cs typeface="Arial"/>
              </a:rPr>
              <a:t>                                                                 </a:t>
            </a:r>
            <a:endParaRPr lang="en-US" sz="2500" dirty="0">
              <a:solidFill>
                <a:srgbClr val="000000"/>
              </a:solidFill>
              <a:latin typeface="Times New Roman"/>
              <a:cs typeface="Times New Roman"/>
            </a:endParaRPr>
          </a:p>
          <a:p>
            <a:pPr marL="342900" indent="-342900">
              <a:buFont typeface="Arial"/>
              <a:buChar char="•"/>
            </a:pPr>
            <a:r>
              <a:rPr lang="en-US" sz="2500" dirty="0">
                <a:solidFill>
                  <a:srgbClr val="222222"/>
                </a:solidFill>
                <a:latin typeface="Times New Roman"/>
                <a:cs typeface="Arial"/>
              </a:rPr>
              <a:t> The Intelligent Stock Market Analysis System is  a comprehensive project aimed at providing investors and traders with powerful tools for analyzing and</a:t>
            </a:r>
            <a:endParaRPr lang="en-US" sz="2500" dirty="0">
              <a:solidFill>
                <a:srgbClr val="000000"/>
              </a:solidFill>
              <a:latin typeface="Times New Roman"/>
              <a:cs typeface="Times New Roman"/>
            </a:endParaRPr>
          </a:p>
          <a:p>
            <a:r>
              <a:rPr lang="en-US" sz="2500" dirty="0">
                <a:solidFill>
                  <a:srgbClr val="222222"/>
                </a:solidFill>
                <a:latin typeface="Times New Roman"/>
                <a:cs typeface="Arial"/>
              </a:rPr>
              <a:t>    interpreting stock market data.</a:t>
            </a:r>
            <a:r>
              <a:rPr lang="en-US" sz="2500" dirty="0">
                <a:latin typeface="Times New Roman"/>
                <a:cs typeface="Arial"/>
              </a:rPr>
              <a:t>​</a:t>
            </a:r>
            <a:endParaRPr lang="en-US" sz="2500" dirty="0">
              <a:latin typeface="Times New Roman"/>
              <a:cs typeface="Times New Roman"/>
            </a:endParaRPr>
          </a:p>
          <a:p>
            <a:pPr marL="342900" indent="-342900">
              <a:buFont typeface="Arial"/>
              <a:buChar char="•"/>
            </a:pPr>
            <a:endParaRPr lang="en-US" sz="2500" dirty="0">
              <a:solidFill>
                <a:srgbClr val="222222"/>
              </a:solidFill>
              <a:latin typeface="Times New Roman"/>
              <a:cs typeface="Arial"/>
            </a:endParaRPr>
          </a:p>
          <a:p>
            <a:pPr marL="342900" indent="-342900">
              <a:buFont typeface="Arial"/>
              <a:buChar char="•"/>
            </a:pPr>
            <a:r>
              <a:rPr lang="en-US" sz="2500" dirty="0">
                <a:solidFill>
                  <a:srgbClr val="222222"/>
                </a:solidFill>
                <a:latin typeface="Times New Roman"/>
                <a:cs typeface="Arial"/>
              </a:rPr>
              <a:t> Leveraging cutting-edge technologies such  as machine  learning and natural language processing, this system  offers advanced features to  facilitate informed decision-making in  the dynamic world</a:t>
            </a:r>
            <a:endParaRPr lang="en-US" sz="2500" dirty="0">
              <a:solidFill>
                <a:srgbClr val="000000"/>
              </a:solidFill>
              <a:latin typeface="Times New Roman"/>
              <a:cs typeface="Arial"/>
            </a:endParaRPr>
          </a:p>
          <a:p>
            <a:pPr>
              <a:buFont typeface="Arial,Sans-Serif"/>
            </a:pPr>
            <a:r>
              <a:rPr lang="en-US" sz="2500" dirty="0">
                <a:solidFill>
                  <a:srgbClr val="222222"/>
                </a:solidFill>
                <a:latin typeface="Times New Roman"/>
                <a:cs typeface="Arial"/>
              </a:rPr>
              <a:t>    of stock  trading.</a:t>
            </a:r>
            <a:r>
              <a:rPr lang="en-US" sz="2500" dirty="0">
                <a:latin typeface="Times New Roman"/>
                <a:cs typeface="Arial"/>
              </a:rPr>
              <a:t>​</a:t>
            </a:r>
            <a:endParaRPr lang="en-US" sz="2500" dirty="0">
              <a:latin typeface="Times New Roman"/>
              <a:cs typeface="Times New Roman"/>
            </a:endParaRPr>
          </a:p>
        </p:txBody>
      </p:sp>
    </p:spTree>
    <p:extLst>
      <p:ext uri="{BB962C8B-B14F-4D97-AF65-F5344CB8AC3E}">
        <p14:creationId xmlns:p14="http://schemas.microsoft.com/office/powerpoint/2010/main" val="3630673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32731C-311B-46F7-A865-6C3AF6B09A47}"/>
              </a:ext>
            </a:extLst>
          </p:cNvPr>
          <p:cNvSpPr>
            <a:spLocks noGrp="1"/>
          </p:cNvSpPr>
          <p:nvPr>
            <p:ph type="title"/>
          </p:nvPr>
        </p:nvSpPr>
        <p:spPr>
          <a:xfrm>
            <a:off x="1322318" y="778588"/>
            <a:ext cx="7288282" cy="769706"/>
          </a:xfrm>
        </p:spPr>
        <p:txBody>
          <a:bodyPr>
            <a:normAutofit/>
          </a:bodyPr>
          <a:lstStyle/>
          <a:p>
            <a:r>
              <a:rPr lang="en-US" sz="4000" u="sng" dirty="0">
                <a:latin typeface="Times New Roman"/>
                <a:cs typeface="Times New Roman"/>
              </a:rPr>
              <a:t>END USERS</a:t>
            </a:r>
          </a:p>
        </p:txBody>
      </p:sp>
      <p:sp>
        <p:nvSpPr>
          <p:cNvPr id="3" name="Text Placeholder 2">
            <a:extLst>
              <a:ext uri="{FF2B5EF4-FFF2-40B4-BE49-F238E27FC236}">
                <a16:creationId xmlns:a16="http://schemas.microsoft.com/office/drawing/2014/main" xmlns="" id="{9D5232F9-FD00-464A-9F17-619C91AEF8F3}"/>
              </a:ext>
            </a:extLst>
          </p:cNvPr>
          <p:cNvSpPr>
            <a:spLocks noGrp="1"/>
          </p:cNvSpPr>
          <p:nvPr>
            <p:ph sz="half" idx="2"/>
          </p:nvPr>
        </p:nvSpPr>
        <p:spPr>
          <a:xfrm>
            <a:off x="1322388" y="1799795"/>
            <a:ext cx="7288212" cy="4456598"/>
          </a:xfrm>
        </p:spPr>
        <p:txBody>
          <a:bodyPr vert="horz" lIns="91440" tIns="45720" rIns="91440" bIns="45720" rtlCol="0" anchor="t">
            <a:normAutofit/>
          </a:bodyPr>
          <a:lstStyle/>
          <a:p>
            <a:r>
              <a:rPr lang="en-US" sz="3600" b="0">
                <a:latin typeface="Times New Roman" panose="02020603050405020304" pitchFamily="18" charset="0"/>
                <a:cs typeface="Times New Roman" panose="02020603050405020304" pitchFamily="18" charset="0"/>
              </a:rPr>
              <a:t>1.Investors</a:t>
            </a:r>
          </a:p>
          <a:p>
            <a:r>
              <a:rPr lang="en-US" sz="3600" b="0">
                <a:latin typeface="Times New Roman" panose="02020603050405020304" pitchFamily="18" charset="0"/>
                <a:cs typeface="Times New Roman" panose="02020603050405020304" pitchFamily="18" charset="0"/>
              </a:rPr>
              <a:t>2.Traders</a:t>
            </a:r>
          </a:p>
          <a:p>
            <a:r>
              <a:rPr lang="en-US" sz="3600" b="0">
                <a:latin typeface="Times New Roman" panose="02020603050405020304" pitchFamily="18" charset="0"/>
                <a:cs typeface="Times New Roman" panose="02020603050405020304" pitchFamily="18" charset="0"/>
              </a:rPr>
              <a:t>3.Financial Analysts</a:t>
            </a:r>
          </a:p>
          <a:p>
            <a:r>
              <a:rPr lang="en-US" sz="3600" b="0">
                <a:latin typeface="Times New Roman" panose="02020603050405020304" pitchFamily="18" charset="0"/>
                <a:cs typeface="Times New Roman" panose="02020603050405020304" pitchFamily="18" charset="0"/>
              </a:rPr>
              <a:t>4.Brokers</a:t>
            </a:r>
          </a:p>
          <a:p>
            <a:endParaRPr lang="en-US" sz="3600" b="0">
              <a:latin typeface="Times New Roman" panose="02020603050405020304" pitchFamily="18" charset="0"/>
              <a:cs typeface="Times New Roman" panose="02020603050405020304" pitchFamily="18" charset="0"/>
            </a:endParaRPr>
          </a:p>
          <a:p>
            <a:endParaRPr lang="en-US" sz="3600" b="0">
              <a:latin typeface="Times New Roman" panose="02020603050405020304" pitchFamily="18" charset="0"/>
              <a:cs typeface="Times New Roman" panose="02020603050405020304" pitchFamily="18" charset="0"/>
            </a:endParaRPr>
          </a:p>
        </p:txBody>
      </p:sp>
      <p:sp>
        <p:nvSpPr>
          <p:cNvPr id="14" name="Slide Number Placeholder 5">
            <a:extLst>
              <a:ext uri="{FF2B5EF4-FFF2-40B4-BE49-F238E27FC236}">
                <a16:creationId xmlns:a16="http://schemas.microsoft.com/office/drawing/2014/main" xmlns=""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a:p>
        </p:txBody>
      </p:sp>
    </p:spTree>
    <p:extLst>
      <p:ext uri="{BB962C8B-B14F-4D97-AF65-F5344CB8AC3E}">
        <p14:creationId xmlns:p14="http://schemas.microsoft.com/office/powerpoint/2010/main" val="357151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A681CB-28A3-3F9F-7424-72664C6B7E79}"/>
              </a:ext>
            </a:extLst>
          </p:cNvPr>
          <p:cNvSpPr>
            <a:spLocks noGrp="1"/>
          </p:cNvSpPr>
          <p:nvPr>
            <p:ph type="title"/>
          </p:nvPr>
        </p:nvSpPr>
        <p:spPr>
          <a:xfrm>
            <a:off x="997854" y="415844"/>
            <a:ext cx="9272357" cy="1057253"/>
          </a:xfrm>
        </p:spPr>
        <p:txBody>
          <a:bodyPr/>
          <a:lstStyle/>
          <a:p>
            <a:r>
              <a:rPr lang="en-US" u="sng" dirty="0">
                <a:latin typeface="Times New Roman"/>
                <a:cs typeface="Times New Roman"/>
              </a:rPr>
              <a:t>INTRODUCTION TO </a:t>
            </a:r>
            <a:r>
              <a:rPr lang="en-US" u="sng" dirty="0" err="1">
                <a:latin typeface="Times New Roman"/>
                <a:cs typeface="Times New Roman"/>
              </a:rPr>
              <a:t>lstm</a:t>
            </a:r>
            <a:r>
              <a:rPr lang="en-US" u="sng" dirty="0">
                <a:latin typeface="Times New Roman"/>
                <a:cs typeface="Times New Roman"/>
              </a:rPr>
              <a:t> neural networks </a:t>
            </a:r>
            <a:endParaRPr lang="en-US" u="sng" dirty="0"/>
          </a:p>
        </p:txBody>
      </p:sp>
      <p:sp>
        <p:nvSpPr>
          <p:cNvPr id="3" name="Content Placeholder 2">
            <a:extLst>
              <a:ext uri="{FF2B5EF4-FFF2-40B4-BE49-F238E27FC236}">
                <a16:creationId xmlns:a16="http://schemas.microsoft.com/office/drawing/2014/main" xmlns="" id="{3EBE99F6-1B43-715A-C924-B5A1B9AFB3A1}"/>
              </a:ext>
            </a:extLst>
          </p:cNvPr>
          <p:cNvSpPr>
            <a:spLocks noGrp="1"/>
          </p:cNvSpPr>
          <p:nvPr>
            <p:ph sz="half" idx="2"/>
          </p:nvPr>
        </p:nvSpPr>
        <p:spPr>
          <a:xfrm>
            <a:off x="1322388" y="1713531"/>
            <a:ext cx="7733910" cy="1715469"/>
          </a:xfrm>
        </p:spPr>
        <p:txBody>
          <a:bodyPr vert="horz" lIns="91440" tIns="45720" rIns="91440" bIns="45720" rtlCol="0" anchor="t">
            <a:noAutofit/>
          </a:bodyPr>
          <a:lstStyle/>
          <a:p>
            <a:pPr marL="285750" indent="-285750">
              <a:buFont typeface="Arial"/>
              <a:buChar char="•"/>
            </a:pPr>
            <a:r>
              <a:rPr lang="en-US" b="0" dirty="0">
                <a:solidFill>
                  <a:srgbClr val="0D0D0D"/>
                </a:solidFill>
                <a:latin typeface="Times New Roman"/>
                <a:ea typeface="+mn-lt"/>
                <a:cs typeface="+mn-lt"/>
              </a:rPr>
              <a:t>LSTM stands for Long Short-Term Memory, a type of recurrent neural network (RNN) architecture.</a:t>
            </a:r>
            <a:endParaRPr lang="en-US" dirty="0">
              <a:latin typeface="Times New Roman"/>
              <a:cs typeface="Times New Roman"/>
            </a:endParaRPr>
          </a:p>
          <a:p>
            <a:pPr marL="285750" indent="-285750">
              <a:buFont typeface="Arial"/>
              <a:buChar char="•"/>
            </a:pPr>
            <a:r>
              <a:rPr lang="en-US" b="0" dirty="0">
                <a:solidFill>
                  <a:srgbClr val="0D0D0D"/>
                </a:solidFill>
                <a:latin typeface="Times New Roman"/>
                <a:ea typeface="+mn-lt"/>
                <a:cs typeface="+mn-lt"/>
              </a:rPr>
              <a:t>Developed to address the vanishing gradient problem in traditional RNNs, which hinders learning long-term dependencies.</a:t>
            </a:r>
            <a:endParaRPr lang="en-US" b="0" dirty="0">
              <a:solidFill>
                <a:srgbClr val="0D0D0D"/>
              </a:solidFill>
              <a:latin typeface="Times New Roman"/>
              <a:cs typeface="Times New Roman"/>
            </a:endParaRPr>
          </a:p>
          <a:p>
            <a:r>
              <a:rPr lang="en-US" dirty="0">
                <a:solidFill>
                  <a:srgbClr val="0D0D0D"/>
                </a:solidFill>
                <a:latin typeface="Times New Roman"/>
                <a:ea typeface="+mn-lt"/>
                <a:cs typeface="+mn-lt"/>
              </a:rPr>
              <a:t> </a:t>
            </a:r>
            <a:endParaRPr lang="en-US" sz="1200" b="0" dirty="0">
              <a:solidFill>
                <a:srgbClr val="0D0D0D"/>
              </a:solidFill>
            </a:endParaRPr>
          </a:p>
          <a:p>
            <a:endParaRPr lang="en-US" dirty="0"/>
          </a:p>
        </p:txBody>
      </p:sp>
      <p:sp>
        <p:nvSpPr>
          <p:cNvPr id="4" name="Slide Number Placeholder 3">
            <a:extLst>
              <a:ext uri="{FF2B5EF4-FFF2-40B4-BE49-F238E27FC236}">
                <a16:creationId xmlns:a16="http://schemas.microsoft.com/office/drawing/2014/main" xmlns="" id="{EDFD407F-0A06-835D-3C3C-DAAA38045528}"/>
              </a:ext>
            </a:extLst>
          </p:cNvPr>
          <p:cNvSpPr>
            <a:spLocks noGrp="1"/>
          </p:cNvSpPr>
          <p:nvPr>
            <p:ph type="sldNum" sz="quarter" idx="12"/>
          </p:nvPr>
        </p:nvSpPr>
        <p:spPr/>
        <p:txBody>
          <a:bodyPr/>
          <a:lstStyle/>
          <a:p>
            <a:fld id="{A49DFD55-3C28-40EF-9E31-A92D2E4017FF}" type="slidenum">
              <a:rPr lang="en-US" smtClean="0"/>
              <a:pPr/>
              <a:t>7</a:t>
            </a:fld>
            <a:endParaRPr lang="en-US"/>
          </a:p>
        </p:txBody>
      </p:sp>
      <p:sp>
        <p:nvSpPr>
          <p:cNvPr id="5" name="Title 1">
            <a:extLst>
              <a:ext uri="{FF2B5EF4-FFF2-40B4-BE49-F238E27FC236}">
                <a16:creationId xmlns:a16="http://schemas.microsoft.com/office/drawing/2014/main" xmlns="" id="{26B090FD-D9E2-4EBA-B795-C8FC077E3ED4}"/>
              </a:ext>
            </a:extLst>
          </p:cNvPr>
          <p:cNvSpPr txBox="1">
            <a:spLocks/>
          </p:cNvSpPr>
          <p:nvPr/>
        </p:nvSpPr>
        <p:spPr>
          <a:xfrm>
            <a:off x="997854" y="3389215"/>
            <a:ext cx="9272357" cy="56043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b="0" u="sng" dirty="0">
                <a:solidFill>
                  <a:srgbClr val="0D0D0D"/>
                </a:solidFill>
                <a:latin typeface="Times New Roman"/>
                <a:ea typeface="+mn-lt"/>
                <a:cs typeface="+mn-lt"/>
              </a:rPr>
              <a:t>Key Components of LSTM</a:t>
            </a:r>
            <a:endParaRPr lang="en-US" b="0" u="sng" dirty="0">
              <a:solidFill>
                <a:srgbClr val="0D0D0D"/>
              </a:solidFill>
              <a:latin typeface="Times New Roman"/>
              <a:cs typeface="Times New Roman"/>
            </a:endParaRPr>
          </a:p>
        </p:txBody>
      </p:sp>
      <p:sp>
        <p:nvSpPr>
          <p:cNvPr id="6" name="Content Placeholder 2">
            <a:extLst>
              <a:ext uri="{FF2B5EF4-FFF2-40B4-BE49-F238E27FC236}">
                <a16:creationId xmlns:a16="http://schemas.microsoft.com/office/drawing/2014/main" xmlns="" id="{44FB371D-9DA4-47FF-A230-17A41A1D84A0}"/>
              </a:ext>
            </a:extLst>
          </p:cNvPr>
          <p:cNvSpPr txBox="1">
            <a:spLocks/>
          </p:cNvSpPr>
          <p:nvPr/>
        </p:nvSpPr>
        <p:spPr>
          <a:xfrm>
            <a:off x="1322388" y="4246949"/>
            <a:ext cx="7733910" cy="2109400"/>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a:buChar char="•"/>
            </a:pPr>
            <a:r>
              <a:rPr lang="en-US" b="0" dirty="0">
                <a:solidFill>
                  <a:srgbClr val="0D0D0D"/>
                </a:solidFill>
                <a:latin typeface="Times New Roman"/>
                <a:ea typeface="+mn-lt"/>
                <a:cs typeface="+mn-lt"/>
              </a:rPr>
              <a:t>  Input Gate: Controls the flow of information into the cell.</a:t>
            </a:r>
            <a:endParaRPr lang="en-US" dirty="0">
              <a:latin typeface="Times New Roman"/>
              <a:cs typeface="Times New Roman"/>
            </a:endParaRPr>
          </a:p>
          <a:p>
            <a:pPr>
              <a:buFont typeface="Arial"/>
              <a:buChar char="•"/>
            </a:pPr>
            <a:r>
              <a:rPr lang="en-US" b="0" dirty="0">
                <a:solidFill>
                  <a:srgbClr val="0D0D0D"/>
                </a:solidFill>
                <a:latin typeface="Times New Roman"/>
                <a:ea typeface="+mn-lt"/>
                <a:cs typeface="+mn-lt"/>
              </a:rPr>
              <a:t>  Forget Gate: Modulates the retention of information from the previous cell state.</a:t>
            </a:r>
            <a:endParaRPr lang="en-US" dirty="0">
              <a:latin typeface="Times New Roman"/>
              <a:cs typeface="Times New Roman"/>
            </a:endParaRPr>
          </a:p>
          <a:p>
            <a:pPr>
              <a:buFont typeface="Arial"/>
              <a:buChar char="•"/>
            </a:pPr>
            <a:r>
              <a:rPr lang="en-US" b="0" dirty="0">
                <a:solidFill>
                  <a:srgbClr val="0D0D0D"/>
                </a:solidFill>
                <a:latin typeface="Times New Roman"/>
                <a:ea typeface="+mn-lt"/>
                <a:cs typeface="+mn-lt"/>
              </a:rPr>
              <a:t>  Cell State: Carries information over time and is regulated by gates.</a:t>
            </a:r>
            <a:endParaRPr lang="en-US" dirty="0">
              <a:latin typeface="Times New Roman"/>
              <a:cs typeface="Times New Roman"/>
            </a:endParaRPr>
          </a:p>
          <a:p>
            <a:pPr>
              <a:buFont typeface="Arial"/>
              <a:buChar char="•"/>
            </a:pPr>
            <a:r>
              <a:rPr lang="en-US" b="0" dirty="0">
                <a:solidFill>
                  <a:srgbClr val="0D0D0D"/>
                </a:solidFill>
                <a:latin typeface="Times New Roman"/>
                <a:ea typeface="+mn-lt"/>
                <a:cs typeface="+mn-lt"/>
              </a:rPr>
              <a:t>  Output Gate: Controls the information flow from the cell to the output.</a:t>
            </a:r>
            <a:endParaRPr lang="en-US" dirty="0">
              <a:latin typeface="Times New Roman"/>
            </a:endParaRPr>
          </a:p>
          <a:p>
            <a:r>
              <a:rPr lang="en-US" dirty="0">
                <a:solidFill>
                  <a:srgbClr val="0D0D0D"/>
                </a:solidFill>
                <a:latin typeface="Times New Roman"/>
                <a:ea typeface="+mn-lt"/>
                <a:cs typeface="+mn-lt"/>
              </a:rPr>
              <a:t> </a:t>
            </a:r>
            <a:endParaRPr lang="en-US" sz="1200" b="0" dirty="0">
              <a:solidFill>
                <a:srgbClr val="0D0D0D"/>
              </a:solidFill>
            </a:endParaRPr>
          </a:p>
          <a:p>
            <a:endParaRPr lang="en-US" dirty="0"/>
          </a:p>
        </p:txBody>
      </p:sp>
    </p:spTree>
    <p:extLst>
      <p:ext uri="{BB962C8B-B14F-4D97-AF65-F5344CB8AC3E}">
        <p14:creationId xmlns:p14="http://schemas.microsoft.com/office/powerpoint/2010/main" val="3698783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D15B52-AFCA-A9E9-1F37-55AADD929BE5}"/>
              </a:ext>
            </a:extLst>
          </p:cNvPr>
          <p:cNvSpPr>
            <a:spLocks noGrp="1"/>
          </p:cNvSpPr>
          <p:nvPr>
            <p:ph type="title"/>
          </p:nvPr>
        </p:nvSpPr>
        <p:spPr>
          <a:xfrm>
            <a:off x="1627118" y="3603439"/>
            <a:ext cx="7288282" cy="1457223"/>
          </a:xfrm>
        </p:spPr>
        <p:txBody>
          <a:bodyPr>
            <a:normAutofit fontScale="90000"/>
          </a:bodyPr>
          <a:lstStyle/>
          <a:p>
            <a:r>
              <a:rPr lang="en-US" sz="3200" b="1" u="sng" dirty="0">
                <a:solidFill>
                  <a:srgbClr val="0D0D0D"/>
                </a:solidFill>
                <a:latin typeface="Times New Roman"/>
                <a:ea typeface="+mn-lt"/>
                <a:cs typeface="+mn-lt"/>
              </a:rPr>
              <a:t>Limitations and Challenges</a:t>
            </a:r>
            <a:br>
              <a:rPr lang="en-US" sz="3200" b="1" u="sng" dirty="0">
                <a:solidFill>
                  <a:srgbClr val="0D0D0D"/>
                </a:solidFill>
                <a:latin typeface="Times New Roman"/>
                <a:ea typeface="+mn-lt"/>
                <a:cs typeface="+mn-lt"/>
              </a:rPr>
            </a:br>
            <a:r>
              <a:rPr lang="en-US" sz="3200" b="1" u="sng" dirty="0">
                <a:solidFill>
                  <a:srgbClr val="0D0D0D"/>
                </a:solidFill>
                <a:latin typeface="Times New Roman"/>
                <a:cs typeface="Times New Roman"/>
              </a:rPr>
              <a:t/>
            </a:r>
            <a:br>
              <a:rPr lang="en-US" sz="3200" b="1" u="sng" dirty="0">
                <a:solidFill>
                  <a:srgbClr val="0D0D0D"/>
                </a:solidFill>
                <a:latin typeface="Times New Roman"/>
                <a:cs typeface="Times New Roman"/>
              </a:rPr>
            </a:br>
            <a:endParaRPr lang="en-US" sz="2800" b="1" dirty="0">
              <a:latin typeface="Times New Roman"/>
            </a:endParaRPr>
          </a:p>
        </p:txBody>
      </p:sp>
      <p:sp>
        <p:nvSpPr>
          <p:cNvPr id="3" name="Content Placeholder 2">
            <a:extLst>
              <a:ext uri="{FF2B5EF4-FFF2-40B4-BE49-F238E27FC236}">
                <a16:creationId xmlns:a16="http://schemas.microsoft.com/office/drawing/2014/main" xmlns="" id="{74209E2D-B344-957C-3728-04455D191EC0}"/>
              </a:ext>
            </a:extLst>
          </p:cNvPr>
          <p:cNvSpPr>
            <a:spLocks noGrp="1"/>
          </p:cNvSpPr>
          <p:nvPr>
            <p:ph sz="half" idx="2"/>
          </p:nvPr>
        </p:nvSpPr>
        <p:spPr>
          <a:xfrm>
            <a:off x="1627118" y="4332051"/>
            <a:ext cx="7288282" cy="3020020"/>
          </a:xfrm>
        </p:spPr>
        <p:txBody>
          <a:bodyPr vert="horz" lIns="91440" tIns="45720" rIns="91440" bIns="45720" rtlCol="0" anchor="t">
            <a:normAutofit/>
          </a:bodyPr>
          <a:lstStyle/>
          <a:p>
            <a:pPr marL="342900" indent="-342900">
              <a:buFont typeface="Arial" panose="020B0604020202020204" pitchFamily="34" charset="0"/>
              <a:buChar char="•"/>
            </a:pPr>
            <a:r>
              <a:rPr lang="en-US" sz="2000" b="0" dirty="0">
                <a:solidFill>
                  <a:srgbClr val="0D0D0D"/>
                </a:solidFill>
                <a:latin typeface="Times New Roman"/>
                <a:ea typeface="+mn-lt"/>
                <a:cs typeface="+mn-lt"/>
              </a:rPr>
              <a:t>Complexity: LSTM models can be computationally expensive to train and deploy.</a:t>
            </a:r>
          </a:p>
          <a:p>
            <a:pPr marL="342900" indent="-342900">
              <a:buFont typeface="Arial" panose="020B0604020202020204" pitchFamily="34" charset="0"/>
              <a:buChar char="•"/>
            </a:pPr>
            <a:r>
              <a:rPr lang="en-US" sz="2000" b="0" dirty="0">
                <a:solidFill>
                  <a:srgbClr val="0D0D0D"/>
                </a:solidFill>
                <a:latin typeface="Times New Roman"/>
                <a:ea typeface="+mn-lt"/>
                <a:cs typeface="+mn-lt"/>
              </a:rPr>
              <a:t>Overfitting: Prone to overfitting, especially with small datasets.</a:t>
            </a:r>
            <a:endParaRPr lang="en-US" sz="2000" b="0" dirty="0">
              <a:solidFill>
                <a:srgbClr val="0D0D0D"/>
              </a:solidFill>
              <a:latin typeface="Times New Roman"/>
              <a:ea typeface="+mn-lt"/>
              <a:cs typeface="Times New Roman"/>
            </a:endParaRPr>
          </a:p>
          <a:p>
            <a:pPr marL="342900" indent="-342900">
              <a:buFont typeface="Arial" panose="020B0604020202020204" pitchFamily="34" charset="0"/>
              <a:buChar char="•"/>
            </a:pPr>
            <a:r>
              <a:rPr lang="en-US" sz="2000" b="0" dirty="0">
                <a:solidFill>
                  <a:srgbClr val="0D0D0D"/>
                </a:solidFill>
                <a:latin typeface="Times New Roman"/>
                <a:ea typeface="+mn-lt"/>
                <a:cs typeface="+mn-lt"/>
              </a:rPr>
              <a:t>Interpretability: Understanding the inner workings of LSTM models can be challenging.</a:t>
            </a:r>
            <a:endParaRPr lang="en-US" dirty="0"/>
          </a:p>
        </p:txBody>
      </p:sp>
      <p:sp>
        <p:nvSpPr>
          <p:cNvPr id="4" name="Slide Number Placeholder 3">
            <a:extLst>
              <a:ext uri="{FF2B5EF4-FFF2-40B4-BE49-F238E27FC236}">
                <a16:creationId xmlns:a16="http://schemas.microsoft.com/office/drawing/2014/main" xmlns="" id="{AF3B9BD7-BF78-8836-BDA2-1C01EB96FA0A}"/>
              </a:ext>
            </a:extLst>
          </p:cNvPr>
          <p:cNvSpPr>
            <a:spLocks noGrp="1"/>
          </p:cNvSpPr>
          <p:nvPr>
            <p:ph type="sldNum" sz="quarter" idx="12"/>
          </p:nvPr>
        </p:nvSpPr>
        <p:spPr/>
        <p:txBody>
          <a:bodyPr/>
          <a:lstStyle/>
          <a:p>
            <a:fld id="{A49DFD55-3C28-40EF-9E31-A92D2E4017FF}" type="slidenum">
              <a:rPr lang="en-US" smtClean="0"/>
              <a:pPr/>
              <a:t>8</a:t>
            </a:fld>
            <a:endParaRPr lang="en-US"/>
          </a:p>
        </p:txBody>
      </p:sp>
      <p:sp>
        <p:nvSpPr>
          <p:cNvPr id="7" name="Title 1">
            <a:extLst>
              <a:ext uri="{FF2B5EF4-FFF2-40B4-BE49-F238E27FC236}">
                <a16:creationId xmlns:a16="http://schemas.microsoft.com/office/drawing/2014/main" xmlns="" id="{A1552229-AF86-95A4-896F-44D1617FFF75}"/>
              </a:ext>
            </a:extLst>
          </p:cNvPr>
          <p:cNvSpPr txBox="1">
            <a:spLocks/>
          </p:cNvSpPr>
          <p:nvPr/>
        </p:nvSpPr>
        <p:spPr>
          <a:xfrm>
            <a:off x="1627118" y="513569"/>
            <a:ext cx="7288282" cy="7984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IN" b="1" u="sng" dirty="0">
                <a:solidFill>
                  <a:srgbClr val="0D0D0D"/>
                </a:solidFill>
                <a:latin typeface="Times New Roman" panose="02020603050405020304" pitchFamily="18" charset="0"/>
                <a:ea typeface="+mj-lt"/>
                <a:cs typeface="Times New Roman" panose="02020603050405020304" pitchFamily="18" charset="0"/>
              </a:rPr>
              <a:t>Applications of LSTM</a:t>
            </a:r>
            <a:endParaRPr lang="en-IN" b="1" u="sng"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xmlns="" id="{17FDA5A8-894E-BC27-D4BB-955B6C16947B}"/>
              </a:ext>
            </a:extLst>
          </p:cNvPr>
          <p:cNvSpPr txBox="1">
            <a:spLocks/>
          </p:cNvSpPr>
          <p:nvPr/>
        </p:nvSpPr>
        <p:spPr>
          <a:xfrm>
            <a:off x="1627118" y="1505276"/>
            <a:ext cx="7288282" cy="3020020"/>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a:buChar char="•"/>
            </a:pPr>
            <a:r>
              <a:rPr lang="en-US" sz="2000" b="0" dirty="0">
                <a:solidFill>
                  <a:srgbClr val="0D0D0D"/>
                </a:solidFill>
                <a:latin typeface="Times New Roman"/>
                <a:ea typeface="+mn-lt"/>
                <a:cs typeface="+mn-lt"/>
              </a:rPr>
              <a:t>Stock Price Prediction: Forecasting future stock prices based on historical data.</a:t>
            </a:r>
            <a:endParaRPr lang="en-US" sz="2000" dirty="0">
              <a:latin typeface="Times New Roman"/>
              <a:cs typeface="Times New Roman"/>
            </a:endParaRPr>
          </a:p>
          <a:p>
            <a:pPr marL="285750" indent="-285750">
              <a:buFont typeface="Arial"/>
              <a:buChar char="•"/>
            </a:pPr>
            <a:r>
              <a:rPr lang="en-US" sz="2000" b="0" dirty="0">
                <a:solidFill>
                  <a:srgbClr val="0D0D0D"/>
                </a:solidFill>
                <a:latin typeface="Times New Roman"/>
                <a:ea typeface="+mn-lt"/>
                <a:cs typeface="+mn-lt"/>
              </a:rPr>
              <a:t>Natural Language Processing: Generating coherent text and understanding context in language models.</a:t>
            </a:r>
            <a:endParaRPr lang="en-US" sz="2000" dirty="0">
              <a:latin typeface="Times New Roman"/>
              <a:cs typeface="Times New Roman"/>
            </a:endParaRPr>
          </a:p>
          <a:p>
            <a:pPr marL="285750" indent="-285750">
              <a:buFont typeface="Arial"/>
              <a:buChar char="•"/>
            </a:pPr>
            <a:r>
              <a:rPr lang="en-US" sz="2000" b="0" dirty="0">
                <a:solidFill>
                  <a:srgbClr val="0D0D0D"/>
                </a:solidFill>
                <a:latin typeface="Times New Roman"/>
                <a:ea typeface="+mn-lt"/>
                <a:cs typeface="+mn-lt"/>
              </a:rPr>
              <a:t>Speech Recognition: Transcribing speech into text with improved accuracy.</a:t>
            </a:r>
          </a:p>
          <a:p>
            <a:endParaRPr lang="en-US" sz="2000" b="0" dirty="0">
              <a:solidFill>
                <a:srgbClr val="0D0D0D"/>
              </a:solidFill>
              <a:latin typeface="Times New Roman"/>
            </a:endParaRPr>
          </a:p>
          <a:p>
            <a:r>
              <a:rPr lang="en-US" sz="2400" dirty="0">
                <a:solidFill>
                  <a:srgbClr val="0D0D0D"/>
                </a:solidFill>
                <a:latin typeface="Times New Roman"/>
                <a:ea typeface="+mn-lt"/>
                <a:cs typeface="+mn-lt"/>
              </a:rPr>
              <a:t> </a:t>
            </a:r>
            <a:endParaRPr lang="en-US" sz="2000" b="0" dirty="0">
              <a:solidFill>
                <a:srgbClr val="0D0D0D"/>
              </a:solidFill>
            </a:endParaRPr>
          </a:p>
          <a:p>
            <a:endParaRPr lang="en-US" dirty="0"/>
          </a:p>
        </p:txBody>
      </p:sp>
    </p:spTree>
    <p:extLst>
      <p:ext uri="{BB962C8B-B14F-4D97-AF65-F5344CB8AC3E}">
        <p14:creationId xmlns:p14="http://schemas.microsoft.com/office/powerpoint/2010/main" val="2272658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6C97BE-403B-122E-90D1-2788978A0B6F}"/>
              </a:ext>
            </a:extLst>
          </p:cNvPr>
          <p:cNvSpPr>
            <a:spLocks noGrp="1"/>
          </p:cNvSpPr>
          <p:nvPr>
            <p:ph type="title"/>
          </p:nvPr>
        </p:nvSpPr>
        <p:spPr>
          <a:xfrm>
            <a:off x="1466449" y="1739805"/>
            <a:ext cx="3066222" cy="757588"/>
          </a:xfrm>
        </p:spPr>
        <p:txBody>
          <a:bodyPr>
            <a:normAutofit fontScale="90000"/>
          </a:bodyPr>
          <a:lstStyle/>
          <a:p>
            <a:r>
              <a:rPr lang="en-US" u="sng" dirty="0">
                <a:latin typeface="Times New Roman" panose="02020603050405020304" pitchFamily="18" charset="0"/>
                <a:cs typeface="Times New Roman" panose="02020603050405020304" pitchFamily="18" charset="0"/>
              </a:rPr>
              <a:t>MY SOUTION</a:t>
            </a:r>
            <a:br>
              <a:rPr lang="en-US" u="sng" dirty="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rPr>
              <a:t/>
            </a:r>
            <a:br>
              <a:rPr lang="en-US" u="sng" dirty="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rPr>
              <a:t/>
            </a:r>
            <a:br>
              <a:rPr lang="en-US" u="sng" dirty="0">
                <a:latin typeface="Times New Roman" panose="02020603050405020304" pitchFamily="18" charset="0"/>
                <a:cs typeface="Times New Roman" panose="02020603050405020304" pitchFamily="18" charset="0"/>
              </a:rPr>
            </a:br>
            <a:endParaRPr lang="en-US" u="sng"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xmlns="" id="{674837EE-7B53-26FB-0ACB-40812281B392}"/>
              </a:ext>
            </a:extLst>
          </p:cNvPr>
          <p:cNvSpPr>
            <a:spLocks noGrp="1"/>
          </p:cNvSpPr>
          <p:nvPr>
            <p:ph sz="half" idx="2"/>
          </p:nvPr>
        </p:nvSpPr>
        <p:spPr>
          <a:xfrm>
            <a:off x="838199" y="1572657"/>
            <a:ext cx="5661887" cy="4628619"/>
          </a:xfrm>
        </p:spPr>
        <p:txBody>
          <a:bodyPr vert="horz" lIns="91440" tIns="45720" rIns="91440" bIns="45720" rtlCol="0" anchor="t">
            <a:noAutofit/>
          </a:bodyPr>
          <a:lstStyle/>
          <a:p>
            <a:r>
              <a:rPr lang="en-US" sz="2000" dirty="0">
                <a:latin typeface="Times New Roman"/>
                <a:ea typeface="+mn-lt"/>
                <a:cs typeface="+mn-lt"/>
              </a:rPr>
              <a:t>Data Collection and Preprocessing</a:t>
            </a:r>
            <a:endParaRPr lang="en-US" sz="2000" dirty="0">
              <a:solidFill>
                <a:srgbClr val="000000"/>
              </a:solidFill>
              <a:latin typeface="Times New Roman"/>
              <a:ea typeface="+mn-lt"/>
              <a:cs typeface="Times New Roman"/>
            </a:endParaRPr>
          </a:p>
          <a:p>
            <a:r>
              <a:rPr lang="en-US" sz="2000" dirty="0">
                <a:latin typeface="Times New Roman"/>
                <a:ea typeface="+mn-lt"/>
                <a:cs typeface="+mn-lt"/>
              </a:rPr>
              <a:t>Feature Engineering</a:t>
            </a:r>
            <a:endParaRPr lang="en-US" sz="2000" dirty="0">
              <a:solidFill>
                <a:srgbClr val="000000"/>
              </a:solidFill>
              <a:latin typeface="Times New Roman"/>
              <a:ea typeface="+mn-lt"/>
              <a:cs typeface="Times New Roman"/>
            </a:endParaRPr>
          </a:p>
          <a:p>
            <a:r>
              <a:rPr lang="en-US" sz="2000" dirty="0">
                <a:latin typeface="Times New Roman"/>
                <a:ea typeface="+mn-lt"/>
                <a:cs typeface="+mn-lt"/>
              </a:rPr>
              <a:t>Model Building</a:t>
            </a:r>
            <a:endParaRPr lang="en-US" sz="2000" dirty="0">
              <a:latin typeface="Times New Roman"/>
              <a:ea typeface="+mn-lt"/>
              <a:cs typeface="Times New Roman"/>
            </a:endParaRPr>
          </a:p>
          <a:p>
            <a:r>
              <a:rPr lang="en-US" sz="2000" dirty="0">
                <a:latin typeface="Times New Roman"/>
                <a:ea typeface="+mn-lt"/>
                <a:cs typeface="+mn-lt"/>
              </a:rPr>
              <a:t>Model Training</a:t>
            </a:r>
            <a:endParaRPr lang="en-US" sz="2000" dirty="0">
              <a:latin typeface="Times New Roman"/>
              <a:ea typeface="+mn-lt"/>
              <a:cs typeface="Times New Roman"/>
            </a:endParaRPr>
          </a:p>
          <a:p>
            <a:r>
              <a:rPr lang="en-US" sz="2000" dirty="0">
                <a:latin typeface="Times New Roman"/>
                <a:ea typeface="+mn-lt"/>
                <a:cs typeface="+mn-lt"/>
              </a:rPr>
              <a:t>Model Evaluation</a:t>
            </a:r>
            <a:r>
              <a:rPr lang="en-US" sz="2000" dirty="0">
                <a:solidFill>
                  <a:srgbClr val="0D0D0D"/>
                </a:solidFill>
                <a:latin typeface="Times New Roman"/>
                <a:ea typeface="+mn-lt"/>
                <a:cs typeface="+mn-lt"/>
              </a:rPr>
              <a:t>.</a:t>
            </a:r>
            <a:endParaRPr lang="en-US" sz="2000" dirty="0">
              <a:latin typeface="Times New Roman"/>
              <a:cs typeface="Times New Roman"/>
            </a:endParaRPr>
          </a:p>
          <a:p>
            <a:r>
              <a:rPr lang="en-US" sz="2000" dirty="0">
                <a:latin typeface="Times New Roman"/>
                <a:ea typeface="+mn-lt"/>
                <a:cs typeface="+mn-lt"/>
              </a:rPr>
              <a:t>Fine-Tuning and Optimization</a:t>
            </a:r>
            <a:endParaRPr lang="en-US" sz="2000" dirty="0">
              <a:latin typeface="Times New Roman"/>
              <a:ea typeface="+mn-lt"/>
              <a:cs typeface="Times New Roman"/>
            </a:endParaRPr>
          </a:p>
          <a:p>
            <a:r>
              <a:rPr lang="en-US" sz="2000" dirty="0">
                <a:latin typeface="Times New Roman"/>
                <a:ea typeface="+mn-lt"/>
                <a:cs typeface="+mn-lt"/>
              </a:rPr>
              <a:t>Deployment and Monitoring</a:t>
            </a:r>
            <a:endParaRPr lang="en-US" sz="2000" dirty="0">
              <a:latin typeface="Times New Roman"/>
              <a:ea typeface="+mn-lt"/>
              <a:cs typeface="Times New Roman"/>
            </a:endParaRPr>
          </a:p>
          <a:p>
            <a:r>
              <a:rPr lang="en-US" sz="2000" dirty="0">
                <a:latin typeface="Times New Roman"/>
                <a:ea typeface="+mn-lt"/>
                <a:cs typeface="+mn-lt"/>
              </a:rPr>
              <a:t>Risk Management</a:t>
            </a:r>
            <a:endParaRPr lang="en-US" sz="2000" dirty="0">
              <a:latin typeface="Times New Roman"/>
              <a:ea typeface="+mn-lt"/>
              <a:cs typeface="Times New Roman"/>
            </a:endParaRPr>
          </a:p>
          <a:p>
            <a:r>
              <a:rPr lang="en-US" sz="2000" dirty="0">
                <a:latin typeface="Times New Roman"/>
                <a:ea typeface="+mn-lt"/>
                <a:cs typeface="+mn-lt"/>
              </a:rPr>
              <a:t>Documentation and Reporting</a:t>
            </a:r>
            <a:endParaRPr lang="en-US" sz="2000" dirty="0">
              <a:latin typeface="Times New Roman"/>
              <a:ea typeface="+mn-lt"/>
              <a:cs typeface="Times New Roman"/>
            </a:endParaRPr>
          </a:p>
          <a:p>
            <a:r>
              <a:rPr lang="en-US" sz="2000" dirty="0">
                <a:latin typeface="Times New Roman"/>
                <a:ea typeface="+mn-lt"/>
                <a:cs typeface="+mn-lt"/>
              </a:rPr>
              <a:t>Continuous Improvement</a:t>
            </a:r>
            <a:endParaRPr lang="en-US" sz="2000" dirty="0">
              <a:solidFill>
                <a:srgbClr val="0D0D0D"/>
              </a:solidFill>
              <a:latin typeface="Times New Roman"/>
              <a:cs typeface="Times New Roman"/>
            </a:endParaRPr>
          </a:p>
          <a:p>
            <a:pPr lvl="1"/>
            <a:endParaRPr lang="en-US" dirty="0">
              <a:solidFill>
                <a:srgbClr val="0D0D0D"/>
              </a:solidFill>
              <a:latin typeface="Times New Roman"/>
            </a:endParaRPr>
          </a:p>
          <a:p>
            <a:endParaRPr lang="en-US" dirty="0"/>
          </a:p>
        </p:txBody>
      </p:sp>
      <p:sp>
        <p:nvSpPr>
          <p:cNvPr id="6" name="Text Placeholder 5">
            <a:extLst>
              <a:ext uri="{FF2B5EF4-FFF2-40B4-BE49-F238E27FC236}">
                <a16:creationId xmlns:a16="http://schemas.microsoft.com/office/drawing/2014/main" xmlns="" id="{AED27AB9-FB00-81B8-B2A8-8AB904593078}"/>
              </a:ext>
            </a:extLst>
          </p:cNvPr>
          <p:cNvSpPr>
            <a:spLocks noGrp="1"/>
          </p:cNvSpPr>
          <p:nvPr>
            <p:ph type="body" sz="quarter" idx="3"/>
          </p:nvPr>
        </p:nvSpPr>
        <p:spPr>
          <a:xfrm>
            <a:off x="7887108" y="519819"/>
            <a:ext cx="3943627" cy="851555"/>
          </a:xfrm>
        </p:spPr>
        <p:txBody>
          <a:bodyPr/>
          <a:lstStyle/>
          <a:p>
            <a:r>
              <a:rPr lang="en-US"/>
              <a:t>.</a:t>
            </a:r>
          </a:p>
        </p:txBody>
      </p:sp>
      <p:pic>
        <p:nvPicPr>
          <p:cNvPr id="7" name="Content Placeholder 6" descr="A computer screen with a graph and coins&#10;&#10;Description automatically generated">
            <a:extLst>
              <a:ext uri="{FF2B5EF4-FFF2-40B4-BE49-F238E27FC236}">
                <a16:creationId xmlns:a16="http://schemas.microsoft.com/office/drawing/2014/main" xmlns="" id="{5B2B5775-7221-2F93-25ED-D0B09D9E0405}"/>
              </a:ext>
            </a:extLst>
          </p:cNvPr>
          <p:cNvPicPr>
            <a:picLocks noGrp="1" noChangeAspect="1"/>
          </p:cNvPicPr>
          <p:nvPr>
            <p:ph sz="half" idx="14"/>
          </p:nvPr>
        </p:nvPicPr>
        <p:blipFill>
          <a:blip r:embed="rId3"/>
          <a:stretch>
            <a:fillRect/>
          </a:stretch>
        </p:blipFill>
        <p:spPr>
          <a:xfrm>
            <a:off x="6064897" y="259654"/>
            <a:ext cx="5765838" cy="6282241"/>
          </a:xfrm>
        </p:spPr>
      </p:pic>
    </p:spTree>
    <p:extLst>
      <p:ext uri="{BB962C8B-B14F-4D97-AF65-F5344CB8AC3E}">
        <p14:creationId xmlns:p14="http://schemas.microsoft.com/office/powerpoint/2010/main" val="33469670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71af3243-3dd4-4a8d-8c0d-dd76da1f02a5"/>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5</TotalTime>
  <Words>343</Words>
  <Application>Microsoft Office PowerPoint</Application>
  <PresentationFormat>Custom</PresentationFormat>
  <Paragraphs>99</Paragraphs>
  <Slides>13</Slides>
  <Notes>7</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vt:lpstr>
      <vt:lpstr>UNIVERSITY college of engineering nagercoil </vt:lpstr>
      <vt:lpstr>TITLE OF PROJECT</vt:lpstr>
      <vt:lpstr>AGENDA</vt:lpstr>
      <vt:lpstr>ProBLEM STATEMENT</vt:lpstr>
      <vt:lpstr>PROJECT OVERVIEW</vt:lpstr>
      <vt:lpstr>END USERS</vt:lpstr>
      <vt:lpstr>INTRODUCTION TO lstm neural networks </vt:lpstr>
      <vt:lpstr>Limitations and Challenges  </vt:lpstr>
      <vt:lpstr>MY SOUTION   </vt:lpstr>
      <vt:lpstr>MODELLING</vt:lpstr>
      <vt:lpstr>RESULT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Adwin</dc:creator>
  <cp:lastModifiedBy>Smile</cp:lastModifiedBy>
  <cp:revision>171</cp:revision>
  <dcterms:created xsi:type="dcterms:W3CDTF">2024-04-05T07:27:25Z</dcterms:created>
  <dcterms:modified xsi:type="dcterms:W3CDTF">2024-04-24T16:45:25Z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