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4" r:id="rId1"/>
  </p:sldMasterIdLst>
  <p:sldIdLst>
    <p:sldId id="256" r:id="rId2"/>
    <p:sldId id="257" r:id="rId3"/>
    <p:sldId id="260" r:id="rId4"/>
    <p:sldId id="258" r:id="rId5"/>
    <p:sldId id="259" r:id="rId6"/>
    <p:sldId id="267" r:id="rId7"/>
    <p:sldId id="268" r:id="rId8"/>
    <p:sldId id="270" r:id="rId9"/>
    <p:sldId id="275" r:id="rId10"/>
    <p:sldId id="271" r:id="rId11"/>
    <p:sldId id="276" r:id="rId12"/>
    <p:sldId id="272" r:id="rId13"/>
    <p:sldId id="277" r:id="rId14"/>
    <p:sldId id="273" r:id="rId15"/>
    <p:sldId id="278" r:id="rId16"/>
    <p:sldId id="274" r:id="rId17"/>
    <p:sldId id="279" r:id="rId18"/>
    <p:sldId id="280" r:id="rId19"/>
    <p:sldId id="283" r:id="rId20"/>
    <p:sldId id="282" r:id="rId21"/>
    <p:sldId id="284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EBF3"/>
    <a:srgbClr val="D5E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3" autoAdjust="0"/>
    <p:restoredTop sz="93945" autoAdjust="0"/>
  </p:normalViewPr>
  <p:slideViewPr>
    <p:cSldViewPr snapToGrid="0" snapToObjects="1">
      <p:cViewPr varScale="1">
        <p:scale>
          <a:sx n="104" d="100"/>
          <a:sy n="104" d="100"/>
        </p:scale>
        <p:origin x="183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3624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FE182-E0CE-6D17-DFB6-D45909CCE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F602D-31B2-03D5-6D11-E6C0B9A4A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B17ED1-1903-49F8-E28D-003D7AD9F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AB511-9FD1-DF7E-0B6D-632453E98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77ED59-7A7E-5B26-9D87-54E0CB423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223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D5913-B8B5-C64F-20A8-243D3EF90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499DDF-4856-E519-5FAA-E56877DE37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864EE-B9FF-E00A-54C6-4E6B001B5F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5CDF43-5C5C-96F8-4C33-B6255DA27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9A6422-ADF2-39D4-1BF3-A4BEF215B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340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300020-D62F-8168-67B0-9D8B8DF97A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9FC2C-A003-EE53-72B9-E3730A6E9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82ECDF-D2F8-45D7-E08C-3C94ADC7F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31AFC6-A90E-2EDF-EDE4-D5E2CC1D1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45CD7F-9343-0770-FFE2-81A38A2C7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292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A8AEF-57A0-3319-A299-7591CCE51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2688A-9615-1D91-6BF5-343B584BE6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4209FE-7F3D-BD6C-470C-B35B05708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ADA2EF-1362-3192-ABF4-EBEDDA6ABA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7A3A5C-89B7-1A77-F7EF-D4B5B8E4C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6489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4B244-3908-76A3-7BEE-188386184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74355C-0711-ED0B-2055-C5E18B6332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6794BD-9D9F-328E-C0AB-FCB080237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B7AFA-8CA5-AFA2-B4BB-9DE20E90A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1BBA-667D-689E-C2AB-BA53D7DB6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5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A384D8-756B-299F-DDC6-0845C1C49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727C0-DE91-767D-DA8B-C9005529FF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FA1AB0-1C32-E096-4035-F8751D45A5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87DF44-9CB6-A1B7-6F26-A24DF5E0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1D0DB0-6BB2-55CD-182C-7D6ED96A6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AFE3B0-8397-356E-A65F-2055DC1B7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8F19D-E2C2-3225-9C49-600080274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8EDAB-2556-30AF-6C04-0A6C64A560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FA604A-9D76-BFA3-9561-0F2645FE49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D4D712-CD18-9EF6-6D8E-A911C2FEF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F72975-3D02-7B7C-B9CC-6A31F1049E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65FB5A-67A7-DC20-5391-96B22A3C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3E566-482C-4BDA-C4D6-F185EB0A3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87650C-7603-BD0B-BC7A-4F0B6ABE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654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20BBA-4A43-F154-348B-DEC53AA5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3FD6F9-D2FF-3576-3092-03606F52B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524D22-011C-7673-3219-4142F040A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11DB57-E56E-130E-9468-23845F52A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3314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7C4615-070F-938A-7E48-9550DBD94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E70150-2026-AD58-AEB1-15DBA7BC5C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CD1C83-8B1C-3ED2-B04F-BADF7F04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858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3F608-25FE-FC6A-3BFA-1B5551A7A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28306-590F-878E-6212-CD87B13519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DAC7EE-F0CD-3FC1-E226-4A2CC997F3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13F77-4C3E-7E17-3E9D-24BB2F9A3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08DF01-A6F8-7417-94E4-957C00D92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F5C48-8F51-F93C-3D94-6EA1427B2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1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86A8C-C7C7-DD26-2DEC-2E266F4EB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419B1-0F0F-F6C9-868B-645591DD8A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768E8-BBA5-A324-C9ED-877BBCEF82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CE696-AD6D-5534-CA98-1296177F9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1A28B0-F476-2DBD-82EA-B2A1AA8EA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39BA20-7819-41AC-BFD0-618F00C233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718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2210FA6-3AB4-96A6-D855-94AF1F5F9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EA8A56-72F6-1873-DABF-7A8D962F7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754722-B768-812F-2473-298C195F6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E91AF-3A46-C86F-5610-79F2F23313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C04061-B49B-E331-493C-48A1EAFCF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6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  <p:sldLayoutId id="2147483756" r:id="rId2"/>
    <p:sldLayoutId id="2147483757" r:id="rId3"/>
    <p:sldLayoutId id="2147483758" r:id="rId4"/>
    <p:sldLayoutId id="2147483759" r:id="rId5"/>
    <p:sldLayoutId id="2147483760" r:id="rId6"/>
    <p:sldLayoutId id="2147483761" r:id="rId7"/>
    <p:sldLayoutId id="2147483762" r:id="rId8"/>
    <p:sldLayoutId id="2147483763" r:id="rId9"/>
    <p:sldLayoutId id="2147483764" r:id="rId10"/>
    <p:sldLayoutId id="214748376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.world/dataman-udit/us-regional-sales-da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0019" y="1030406"/>
            <a:ext cx="6110785" cy="3081242"/>
          </a:xfrm>
        </p:spPr>
        <p:txBody>
          <a:bodyPr anchor="ctr">
            <a:normAutofit/>
          </a:bodyPr>
          <a:lstStyle/>
          <a:p>
            <a:r>
              <a:rPr lang="en-US" sz="4200">
                <a:solidFill>
                  <a:srgbClr val="FFFFFF"/>
                </a:solidFill>
              </a:rPr>
              <a:t>US Regional Sales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57" y="5171093"/>
            <a:ext cx="6808971" cy="860620"/>
          </a:xfrm>
        </p:spPr>
        <p:txBody>
          <a:bodyPr anchor="ctr"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Presented by</a:t>
            </a:r>
            <a:r>
              <a:rPr lang="en-US">
                <a:solidFill>
                  <a:srgbClr val="FFFFFF"/>
                </a:solidFill>
              </a:rPr>
              <a:t>: Assiaham Gnama-Lada</a:t>
            </a:r>
          </a:p>
          <a:p>
            <a:r>
              <a:rPr lang="en-US" b="1">
                <a:solidFill>
                  <a:srgbClr val="FFFFFF"/>
                </a:solidFill>
              </a:rPr>
              <a:t>Last Updated</a:t>
            </a:r>
            <a:r>
              <a:rPr lang="en-US">
                <a:solidFill>
                  <a:srgbClr val="FFFFFF"/>
                </a:solidFill>
              </a:rPr>
              <a:t>: September 9</a:t>
            </a:r>
            <a:r>
              <a:rPr lang="en-US" baseline="30000">
                <a:solidFill>
                  <a:srgbClr val="FFFFFF"/>
                </a:solidFill>
              </a:rPr>
              <a:t>th</a:t>
            </a:r>
            <a:r>
              <a:rPr lang="en-US">
                <a:solidFill>
                  <a:srgbClr val="FFFFFF"/>
                </a:solidFill>
              </a:rPr>
              <a:t>, 2025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3F2AD0-E6AA-BA90-DABC-E0D0E131A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C3D82D7-07EF-F3BC-0CAC-9114AED34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AD6001A-3B91-0EBF-C804-2A2AD8ADED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3BAFA6-D711-8F06-6D2F-E7EB11C4C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747F2BD-BF62-8C51-8963-F964B51CC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CEEBB5-F352-37B6-D08E-E238FD3E0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Customers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0F14BCFA-D6F2-540B-F68F-D3B6FE7843AF}"/>
              </a:ext>
            </a:extLst>
          </p:cNvPr>
          <p:cNvGrpSpPr/>
          <p:nvPr/>
        </p:nvGrpSpPr>
        <p:grpSpPr>
          <a:xfrm>
            <a:off x="1435985" y="2072616"/>
            <a:ext cx="4949825" cy="1341878"/>
            <a:chOff x="1457381" y="182976"/>
            <a:chExt cx="5976006" cy="932110"/>
          </a:xfrm>
          <a:solidFill>
            <a:srgbClr val="D5ECEF"/>
          </a:solidFill>
        </p:grpSpPr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E9088135-9438-FD7F-2C13-AE94EC420D85}"/>
                </a:ext>
              </a:extLst>
            </p:cNvPr>
            <p:cNvSpPr/>
            <p:nvPr/>
          </p:nvSpPr>
          <p:spPr>
            <a:xfrm>
              <a:off x="1457381" y="182976"/>
              <a:ext cx="5976006" cy="9321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8" name="Flowchart: Alternate Process 4">
              <a:extLst>
                <a:ext uri="{FF2B5EF4-FFF2-40B4-BE49-F238E27FC236}">
                  <a16:creationId xmlns:a16="http://schemas.microsoft.com/office/drawing/2014/main" id="{5F2F6F89-AE4F-8123-EC18-07E1C3C151B2}"/>
                </a:ext>
              </a:extLst>
            </p:cNvPr>
            <p:cNvSpPr txBox="1"/>
            <p:nvPr/>
          </p:nvSpPr>
          <p:spPr>
            <a:xfrm>
              <a:off x="2951383" y="322793"/>
              <a:ext cx="4155767" cy="652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84862DA-94F3-5C26-ABB5-0FA709B691A7}"/>
              </a:ext>
            </a:extLst>
          </p:cNvPr>
          <p:cNvGrpSpPr/>
          <p:nvPr/>
        </p:nvGrpSpPr>
        <p:grpSpPr>
          <a:xfrm>
            <a:off x="636615" y="2159582"/>
            <a:ext cx="1408406" cy="1300547"/>
            <a:chOff x="927344" y="230308"/>
            <a:chExt cx="744866" cy="807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37BE6C-7892-D293-37BA-954B573EEC67}"/>
                </a:ext>
              </a:extLst>
            </p:cNvPr>
            <p:cNvSpPr/>
            <p:nvPr/>
          </p:nvSpPr>
          <p:spPr>
            <a:xfrm>
              <a:off x="927344" y="230308"/>
              <a:ext cx="744866" cy="8074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600" b="1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3D73917B-EBBE-0F34-0654-65605A037139}"/>
                </a:ext>
              </a:extLst>
            </p:cNvPr>
            <p:cNvSpPr txBox="1"/>
            <p:nvPr/>
          </p:nvSpPr>
          <p:spPr>
            <a:xfrm>
              <a:off x="1036427" y="348559"/>
              <a:ext cx="526700" cy="570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/>
                <a:t>2018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F35456D-0D06-AF5A-DD6B-6E88217DB11D}"/>
              </a:ext>
            </a:extLst>
          </p:cNvPr>
          <p:cNvSpPr txBox="1"/>
          <p:nvPr/>
        </p:nvSpPr>
        <p:spPr>
          <a:xfrm>
            <a:off x="2156933" y="2143621"/>
            <a:ext cx="39397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Pure Group	654K	(3.8%)</a:t>
            </a:r>
          </a:p>
          <a:p>
            <a:r>
              <a:rPr lang="en-US" sz="2000" dirty="0"/>
              <a:t>Ole Group	505K	(3.0%)</a:t>
            </a:r>
          </a:p>
          <a:p>
            <a:r>
              <a:rPr lang="en-US" sz="2000" dirty="0"/>
              <a:t>S.S.S. Group	495K	(2.9%)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AB56050-62DB-8948-8D3F-ED2E25EE518D}"/>
              </a:ext>
            </a:extLst>
          </p:cNvPr>
          <p:cNvGrpSpPr/>
          <p:nvPr/>
        </p:nvGrpSpPr>
        <p:grpSpPr>
          <a:xfrm>
            <a:off x="1867900" y="3565076"/>
            <a:ext cx="6001314" cy="1380669"/>
            <a:chOff x="1457381" y="182976"/>
            <a:chExt cx="5976006" cy="932110"/>
          </a:xfrm>
          <a:solidFill>
            <a:srgbClr val="D5ECEF"/>
          </a:solidFill>
        </p:grpSpPr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5D535680-D2AB-3409-381F-5F7415FA2D50}"/>
                </a:ext>
              </a:extLst>
            </p:cNvPr>
            <p:cNvSpPr/>
            <p:nvPr/>
          </p:nvSpPr>
          <p:spPr>
            <a:xfrm>
              <a:off x="1457381" y="182976"/>
              <a:ext cx="5976006" cy="9321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19" name="Flowchart: Alternate Process 4">
              <a:extLst>
                <a:ext uri="{FF2B5EF4-FFF2-40B4-BE49-F238E27FC236}">
                  <a16:creationId xmlns:a16="http://schemas.microsoft.com/office/drawing/2014/main" id="{8C81DC47-CE71-9642-C569-C52E5A477DC7}"/>
                </a:ext>
              </a:extLst>
            </p:cNvPr>
            <p:cNvSpPr txBox="1"/>
            <p:nvPr/>
          </p:nvSpPr>
          <p:spPr>
            <a:xfrm>
              <a:off x="2951383" y="322793"/>
              <a:ext cx="4155767" cy="652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CF17E46-7E0D-73FC-7B3D-0F058F679051}"/>
              </a:ext>
            </a:extLst>
          </p:cNvPr>
          <p:cNvGrpSpPr/>
          <p:nvPr/>
        </p:nvGrpSpPr>
        <p:grpSpPr>
          <a:xfrm>
            <a:off x="1068530" y="3645197"/>
            <a:ext cx="1408406" cy="1300547"/>
            <a:chOff x="927344" y="230308"/>
            <a:chExt cx="744866" cy="80747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6E2E772D-32B5-CDB4-04C6-00998041AA4E}"/>
                </a:ext>
              </a:extLst>
            </p:cNvPr>
            <p:cNvSpPr/>
            <p:nvPr/>
          </p:nvSpPr>
          <p:spPr>
            <a:xfrm>
              <a:off x="927344" y="230308"/>
              <a:ext cx="744866" cy="8074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600" b="1"/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0C88BB0C-EE25-D977-6B6A-060FE384684F}"/>
                </a:ext>
              </a:extLst>
            </p:cNvPr>
            <p:cNvSpPr txBox="1"/>
            <p:nvPr/>
          </p:nvSpPr>
          <p:spPr>
            <a:xfrm>
              <a:off x="1036427" y="348559"/>
              <a:ext cx="526700" cy="570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/>
                <a:t>2019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B88263CA-029C-0384-9AAE-7427F1515965}"/>
              </a:ext>
            </a:extLst>
          </p:cNvPr>
          <p:cNvSpPr txBox="1"/>
          <p:nvPr/>
        </p:nvSpPr>
        <p:spPr>
          <a:xfrm>
            <a:off x="2671541" y="3748380"/>
            <a:ext cx="49884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/>
              <a:t>Apotheca</a:t>
            </a:r>
            <a:r>
              <a:rPr lang="en-US" sz="2000" dirty="0"/>
              <a:t>, Ltd	818K	(2.9%)	</a:t>
            </a:r>
            <a:r>
              <a:rPr lang="en-US" sz="2000" b="1" dirty="0"/>
              <a:t>+129.6%</a:t>
            </a:r>
          </a:p>
          <a:p>
            <a:r>
              <a:rPr lang="en-US" sz="2000" dirty="0"/>
              <a:t>OHTA’S Corp	765K	(2.7%)	</a:t>
            </a:r>
            <a:r>
              <a:rPr lang="en-US" sz="2000" b="1" dirty="0"/>
              <a:t>+116.6%</a:t>
            </a:r>
            <a:endParaRPr lang="en-US" sz="2000" dirty="0"/>
          </a:p>
          <a:p>
            <a:r>
              <a:rPr lang="en-US" sz="2000" dirty="0"/>
              <a:t>E. Ltd		678K	(2.4%)	</a:t>
            </a:r>
            <a:r>
              <a:rPr lang="en-US" sz="2000" b="1" dirty="0"/>
              <a:t>+106.9%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29300D4-C433-6BC8-FA59-1377271D7AC6}"/>
              </a:ext>
            </a:extLst>
          </p:cNvPr>
          <p:cNvGrpSpPr/>
          <p:nvPr/>
        </p:nvGrpSpPr>
        <p:grpSpPr>
          <a:xfrm>
            <a:off x="2461014" y="5114463"/>
            <a:ext cx="6548075" cy="1380669"/>
            <a:chOff x="1457381" y="182976"/>
            <a:chExt cx="5976006" cy="932110"/>
          </a:xfrm>
          <a:solidFill>
            <a:srgbClr val="D5ECEF"/>
          </a:solidFill>
        </p:grpSpPr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D6A6F336-BC3A-5D7A-7C8A-FFBA65C2D6E8}"/>
                </a:ext>
              </a:extLst>
            </p:cNvPr>
            <p:cNvSpPr/>
            <p:nvPr/>
          </p:nvSpPr>
          <p:spPr>
            <a:xfrm>
              <a:off x="1457381" y="182976"/>
              <a:ext cx="5976006" cy="9321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26" name="Flowchart: Alternate Process 4">
              <a:extLst>
                <a:ext uri="{FF2B5EF4-FFF2-40B4-BE49-F238E27FC236}">
                  <a16:creationId xmlns:a16="http://schemas.microsoft.com/office/drawing/2014/main" id="{4B07BDEA-60A8-266E-81BD-63E019F1C206}"/>
                </a:ext>
              </a:extLst>
            </p:cNvPr>
            <p:cNvSpPr txBox="1"/>
            <p:nvPr/>
          </p:nvSpPr>
          <p:spPr>
            <a:xfrm>
              <a:off x="2951383" y="322793"/>
              <a:ext cx="4155767" cy="652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CC364EF-8C12-C82D-9FD2-EC4848B46AED}"/>
              </a:ext>
            </a:extLst>
          </p:cNvPr>
          <p:cNvGrpSpPr/>
          <p:nvPr/>
        </p:nvGrpSpPr>
        <p:grpSpPr>
          <a:xfrm>
            <a:off x="1661644" y="5194584"/>
            <a:ext cx="1408406" cy="1300547"/>
            <a:chOff x="927344" y="230308"/>
            <a:chExt cx="744866" cy="80747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42FBFA44-E91A-C9C8-C53F-344926A42F0B}"/>
                </a:ext>
              </a:extLst>
            </p:cNvPr>
            <p:cNvSpPr/>
            <p:nvPr/>
          </p:nvSpPr>
          <p:spPr>
            <a:xfrm>
              <a:off x="927344" y="230308"/>
              <a:ext cx="744866" cy="8074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600" b="1"/>
            </a:p>
          </p:txBody>
        </p:sp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C390F2F6-E475-659C-DA95-B70C7A9C654F}"/>
                </a:ext>
              </a:extLst>
            </p:cNvPr>
            <p:cNvSpPr txBox="1"/>
            <p:nvPr/>
          </p:nvSpPr>
          <p:spPr>
            <a:xfrm>
              <a:off x="1036427" y="348559"/>
              <a:ext cx="526700" cy="570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/>
                <a:t>2020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B34EE55D-0218-1927-22C2-A15276A46DFF}"/>
              </a:ext>
            </a:extLst>
          </p:cNvPr>
          <p:cNvSpPr txBox="1"/>
          <p:nvPr/>
        </p:nvSpPr>
        <p:spPr>
          <a:xfrm>
            <a:off x="3199919" y="5296965"/>
            <a:ext cx="57042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Medline			1,059K	(3.8%)	</a:t>
            </a:r>
            <a:r>
              <a:rPr lang="en-US" sz="2000" b="1" dirty="0"/>
              <a:t>+98.5%</a:t>
            </a:r>
            <a:endParaRPr lang="en-US" sz="2000" dirty="0"/>
          </a:p>
          <a:p>
            <a:r>
              <a:rPr lang="en-US" sz="2000" dirty="0"/>
              <a:t>Ei			708K	(2.5%)	</a:t>
            </a:r>
            <a:r>
              <a:rPr lang="en-US" sz="2000" b="1" dirty="0"/>
              <a:t>+30.3%</a:t>
            </a:r>
            <a:endParaRPr lang="en-US" sz="2000" dirty="0"/>
          </a:p>
          <a:p>
            <a:r>
              <a:rPr lang="en-US" sz="2000" dirty="0"/>
              <a:t>Wal Elorac, Corp		703K	(2.5%)	</a:t>
            </a:r>
            <a:r>
              <a:rPr lang="en-US" sz="2000" b="1" dirty="0"/>
              <a:t>+36.5%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252108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E1EF42-11D8-E944-C40E-16C721FAA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9FD47D5-90B4-D2E9-8ADF-3F415E607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BABA91-9452-6CC9-B5D7-5D4B9C1E60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E274D6-3EC0-29DF-010A-343287199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15A4DD-4AFE-317C-7250-FA35B1A8B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404907-857D-550F-647E-7B337AEFB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Customers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6D2EB-7253-709E-67B7-E4E2DBA0AD5C}"/>
              </a:ext>
            </a:extLst>
          </p:cNvPr>
          <p:cNvSpPr txBox="1"/>
          <p:nvPr/>
        </p:nvSpPr>
        <p:spPr>
          <a:xfrm>
            <a:off x="955961" y="2305040"/>
            <a:ext cx="748607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High Customer Volatility</a:t>
            </a:r>
            <a:r>
              <a:rPr lang="en-US" sz="2000" dirty="0"/>
              <a:t>: The top three customers completely changed every year, indicating a lack of long-term concentration in sales volume.</a:t>
            </a: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New Customer Success</a:t>
            </a:r>
            <a:r>
              <a:rPr lang="en-US" sz="2000" dirty="0"/>
              <a:t>: The top customers in 2019 and 2020 grew significantly, demonstrating exceptional YoY growth rates (over +98%), particularly 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</a:rPr>
              <a:t>Apotheca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</a:rPr>
              <a:t>, Ltd </a:t>
            </a:r>
            <a:r>
              <a:rPr lang="en-US" sz="2000" dirty="0"/>
              <a:t>in 2019 with </a:t>
            </a:r>
            <a:r>
              <a:rPr lang="en-US" sz="2000" b="1" dirty="0"/>
              <a:t>+129.6% </a:t>
            </a:r>
            <a:r>
              <a:rPr lang="en-US" sz="2000" dirty="0"/>
              <a:t>growth and </a:t>
            </a:r>
            <a:r>
              <a:rPr lang="en-US" sz="2000" b="1" dirty="0">
                <a:solidFill>
                  <a:schemeClr val="accent1"/>
                </a:solidFill>
              </a:rPr>
              <a:t>Medline</a:t>
            </a:r>
            <a:r>
              <a:rPr lang="en-US" sz="2000" dirty="0"/>
              <a:t> in 2020 with </a:t>
            </a:r>
            <a:r>
              <a:rPr lang="en-US" sz="2000" b="1" dirty="0"/>
              <a:t>+98.5% </a:t>
            </a:r>
            <a:r>
              <a:rPr lang="en-US" sz="2000" dirty="0"/>
              <a:t>growth.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Lack of Customer Sustained Growth</a:t>
            </a:r>
            <a:r>
              <a:rPr lang="en-US" sz="2000" dirty="0"/>
              <a:t>: No customer maintained a top-three spot, suggesting a need to analyze customer retention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998916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853CC5-3111-D902-6CD4-CFC0ACA395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63069AB-2406-CAD7-E19D-D9BF7937DF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7562BA-5A9E-7DEE-7C4B-0623730A0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994817-1A3B-B738-49B9-DCBD6FABD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CFB0513-7899-FBE9-63A9-00BD5B53D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F37E48-2907-E91A-6C88-BC62189A2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States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83E49B0-C195-EBA9-570F-7C56CEB0B036}"/>
              </a:ext>
            </a:extLst>
          </p:cNvPr>
          <p:cNvGrpSpPr/>
          <p:nvPr/>
        </p:nvGrpSpPr>
        <p:grpSpPr>
          <a:xfrm>
            <a:off x="1435985" y="2072616"/>
            <a:ext cx="4949825" cy="1341878"/>
            <a:chOff x="1457381" y="182976"/>
            <a:chExt cx="5976006" cy="932110"/>
          </a:xfrm>
          <a:solidFill>
            <a:srgbClr val="D5ECEF"/>
          </a:solidFill>
        </p:grpSpPr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C8777CA4-662A-144C-C284-E23FF9DDC694}"/>
                </a:ext>
              </a:extLst>
            </p:cNvPr>
            <p:cNvSpPr/>
            <p:nvPr/>
          </p:nvSpPr>
          <p:spPr>
            <a:xfrm>
              <a:off x="1457381" y="182976"/>
              <a:ext cx="5976006" cy="9321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8" name="Flowchart: Alternate Process 4">
              <a:extLst>
                <a:ext uri="{FF2B5EF4-FFF2-40B4-BE49-F238E27FC236}">
                  <a16:creationId xmlns:a16="http://schemas.microsoft.com/office/drawing/2014/main" id="{B69F33BD-58A1-FCD8-46BD-4880AEBCB90B}"/>
                </a:ext>
              </a:extLst>
            </p:cNvPr>
            <p:cNvSpPr txBox="1"/>
            <p:nvPr/>
          </p:nvSpPr>
          <p:spPr>
            <a:xfrm>
              <a:off x="2951383" y="322793"/>
              <a:ext cx="4155767" cy="652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F307BA5-5B69-8193-DCA2-25A43F081B23}"/>
              </a:ext>
            </a:extLst>
          </p:cNvPr>
          <p:cNvGrpSpPr/>
          <p:nvPr/>
        </p:nvGrpSpPr>
        <p:grpSpPr>
          <a:xfrm>
            <a:off x="636615" y="2159582"/>
            <a:ext cx="1408406" cy="1300547"/>
            <a:chOff x="927344" y="230308"/>
            <a:chExt cx="744866" cy="807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7D902F-080F-636C-C557-25134BF3921B}"/>
                </a:ext>
              </a:extLst>
            </p:cNvPr>
            <p:cNvSpPr/>
            <p:nvPr/>
          </p:nvSpPr>
          <p:spPr>
            <a:xfrm>
              <a:off x="927344" y="230308"/>
              <a:ext cx="744866" cy="8074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600" b="1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5481DD66-450B-3B7E-8384-EA09AFF7A3B7}"/>
                </a:ext>
              </a:extLst>
            </p:cNvPr>
            <p:cNvSpPr txBox="1"/>
            <p:nvPr/>
          </p:nvSpPr>
          <p:spPr>
            <a:xfrm>
              <a:off x="1036427" y="348559"/>
              <a:ext cx="526700" cy="570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/>
                <a:t>2018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3920324-6349-84DA-0107-17266E2F453D}"/>
              </a:ext>
            </a:extLst>
          </p:cNvPr>
          <p:cNvSpPr txBox="1"/>
          <p:nvPr/>
        </p:nvSpPr>
        <p:spPr>
          <a:xfrm>
            <a:off x="2132886" y="2202716"/>
            <a:ext cx="39397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California	3,761K	(22.0%)</a:t>
            </a:r>
          </a:p>
          <a:p>
            <a:r>
              <a:rPr lang="en-US" sz="2000" dirty="0"/>
              <a:t>Texas		1,592K	(9.3%)</a:t>
            </a:r>
          </a:p>
          <a:p>
            <a:r>
              <a:rPr lang="en-US" sz="2000" dirty="0"/>
              <a:t>Illinois		1,415K	(8.3%)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1130615-A286-9733-6319-B77A87127B4F}"/>
              </a:ext>
            </a:extLst>
          </p:cNvPr>
          <p:cNvGrpSpPr/>
          <p:nvPr/>
        </p:nvGrpSpPr>
        <p:grpSpPr>
          <a:xfrm>
            <a:off x="1867900" y="3565076"/>
            <a:ext cx="5918487" cy="1380669"/>
            <a:chOff x="1457381" y="182976"/>
            <a:chExt cx="5976006" cy="932110"/>
          </a:xfrm>
          <a:solidFill>
            <a:srgbClr val="D5ECEF"/>
          </a:solidFill>
        </p:grpSpPr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36302F48-1F7D-6C69-D988-C63AAAF801C6}"/>
                </a:ext>
              </a:extLst>
            </p:cNvPr>
            <p:cNvSpPr/>
            <p:nvPr/>
          </p:nvSpPr>
          <p:spPr>
            <a:xfrm>
              <a:off x="1457381" y="182976"/>
              <a:ext cx="5976006" cy="9321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19" name="Flowchart: Alternate Process 4">
              <a:extLst>
                <a:ext uri="{FF2B5EF4-FFF2-40B4-BE49-F238E27FC236}">
                  <a16:creationId xmlns:a16="http://schemas.microsoft.com/office/drawing/2014/main" id="{98AF48B4-DEA5-551D-BA6F-36902AD080B4}"/>
                </a:ext>
              </a:extLst>
            </p:cNvPr>
            <p:cNvSpPr txBox="1"/>
            <p:nvPr/>
          </p:nvSpPr>
          <p:spPr>
            <a:xfrm>
              <a:off x="2951383" y="322793"/>
              <a:ext cx="4155767" cy="652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B8A4A87-2D2B-BEA1-C73E-4ABE0C9C9BC1}"/>
              </a:ext>
            </a:extLst>
          </p:cNvPr>
          <p:cNvGrpSpPr/>
          <p:nvPr/>
        </p:nvGrpSpPr>
        <p:grpSpPr>
          <a:xfrm>
            <a:off x="1068530" y="3645197"/>
            <a:ext cx="1408406" cy="1300547"/>
            <a:chOff x="927344" y="230308"/>
            <a:chExt cx="744866" cy="80747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59B3383-F7A3-01E3-FE17-F64AAA4A4B75}"/>
                </a:ext>
              </a:extLst>
            </p:cNvPr>
            <p:cNvSpPr/>
            <p:nvPr/>
          </p:nvSpPr>
          <p:spPr>
            <a:xfrm>
              <a:off x="927344" y="230308"/>
              <a:ext cx="744866" cy="8074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600" b="1"/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598E923A-D1DD-0089-EAD8-3D0DDFF26558}"/>
                </a:ext>
              </a:extLst>
            </p:cNvPr>
            <p:cNvSpPr txBox="1"/>
            <p:nvPr/>
          </p:nvSpPr>
          <p:spPr>
            <a:xfrm>
              <a:off x="1036427" y="348559"/>
              <a:ext cx="526700" cy="570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/>
                <a:t>2019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A5642831-D981-4D5C-88DC-A32C4BDEBFC1}"/>
              </a:ext>
            </a:extLst>
          </p:cNvPr>
          <p:cNvSpPr txBox="1"/>
          <p:nvPr/>
        </p:nvSpPr>
        <p:spPr>
          <a:xfrm>
            <a:off x="2671541" y="3748380"/>
            <a:ext cx="483853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California	5,351K	(19.2%)	</a:t>
            </a:r>
            <a:r>
              <a:rPr lang="en-US" sz="2000" b="1" dirty="0"/>
              <a:t>+42.3%</a:t>
            </a:r>
            <a:endParaRPr lang="en-US" sz="2000" dirty="0"/>
          </a:p>
          <a:p>
            <a:r>
              <a:rPr lang="en-US" sz="2000" dirty="0"/>
              <a:t>Texas		2,848K	(10.2%)	</a:t>
            </a:r>
            <a:r>
              <a:rPr lang="en-US" sz="2000" b="1" dirty="0"/>
              <a:t>+78.9%</a:t>
            </a:r>
            <a:endParaRPr lang="en-US" sz="2000" dirty="0"/>
          </a:p>
          <a:p>
            <a:r>
              <a:rPr lang="en-US" sz="2000" dirty="0"/>
              <a:t>Illinois		2,281K	(8.2%)	</a:t>
            </a:r>
            <a:r>
              <a:rPr lang="en-US" sz="2000" b="1" dirty="0"/>
              <a:t>+61.2%</a:t>
            </a:r>
            <a:endParaRPr lang="en-US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5674E3D-3F3E-4946-BD61-94569EFF2E99}"/>
              </a:ext>
            </a:extLst>
          </p:cNvPr>
          <p:cNvGrpSpPr/>
          <p:nvPr/>
        </p:nvGrpSpPr>
        <p:grpSpPr>
          <a:xfrm>
            <a:off x="2461015" y="5114463"/>
            <a:ext cx="5918487" cy="1380669"/>
            <a:chOff x="1457381" y="182976"/>
            <a:chExt cx="5976006" cy="932110"/>
          </a:xfrm>
          <a:solidFill>
            <a:srgbClr val="D5ECEF"/>
          </a:solidFill>
        </p:grpSpPr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7F890E4F-5210-71C9-D275-2EF7FE6F97EB}"/>
                </a:ext>
              </a:extLst>
            </p:cNvPr>
            <p:cNvSpPr/>
            <p:nvPr/>
          </p:nvSpPr>
          <p:spPr>
            <a:xfrm>
              <a:off x="1457381" y="182976"/>
              <a:ext cx="5976006" cy="9321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26" name="Flowchart: Alternate Process 4">
              <a:extLst>
                <a:ext uri="{FF2B5EF4-FFF2-40B4-BE49-F238E27FC236}">
                  <a16:creationId xmlns:a16="http://schemas.microsoft.com/office/drawing/2014/main" id="{D97E2632-BEBD-8C9C-7B6F-A9FA6E0075A5}"/>
                </a:ext>
              </a:extLst>
            </p:cNvPr>
            <p:cNvSpPr txBox="1"/>
            <p:nvPr/>
          </p:nvSpPr>
          <p:spPr>
            <a:xfrm>
              <a:off x="2951383" y="322793"/>
              <a:ext cx="4155767" cy="652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10C5FDC-67DC-DFD9-D034-D818FCA85687}"/>
              </a:ext>
            </a:extLst>
          </p:cNvPr>
          <p:cNvGrpSpPr/>
          <p:nvPr/>
        </p:nvGrpSpPr>
        <p:grpSpPr>
          <a:xfrm>
            <a:off x="1661644" y="5194584"/>
            <a:ext cx="1408406" cy="1300547"/>
            <a:chOff x="927344" y="230308"/>
            <a:chExt cx="744866" cy="80747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F14B1ED-C909-657A-7D6E-8E337C61DA4E}"/>
                </a:ext>
              </a:extLst>
            </p:cNvPr>
            <p:cNvSpPr/>
            <p:nvPr/>
          </p:nvSpPr>
          <p:spPr>
            <a:xfrm>
              <a:off x="927344" y="230308"/>
              <a:ext cx="744866" cy="8074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600" b="1"/>
            </a:p>
          </p:txBody>
        </p:sp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727370F3-DC10-F602-6C9D-3CD6CB94DE36}"/>
                </a:ext>
              </a:extLst>
            </p:cNvPr>
            <p:cNvSpPr txBox="1"/>
            <p:nvPr/>
          </p:nvSpPr>
          <p:spPr>
            <a:xfrm>
              <a:off x="1036427" y="348559"/>
              <a:ext cx="526700" cy="570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/>
                <a:t>2020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075DA909-AAC3-0D4A-814E-1B2C3155F3BF}"/>
              </a:ext>
            </a:extLst>
          </p:cNvPr>
          <p:cNvSpPr txBox="1"/>
          <p:nvPr/>
        </p:nvSpPr>
        <p:spPr>
          <a:xfrm>
            <a:off x="3329789" y="5235158"/>
            <a:ext cx="485484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California	6,075K	(21.6%)	</a:t>
            </a:r>
            <a:r>
              <a:rPr lang="en-US" sz="2000" b="1" dirty="0"/>
              <a:t>+13.5%</a:t>
            </a:r>
            <a:endParaRPr lang="en-US" sz="2000" dirty="0"/>
          </a:p>
          <a:p>
            <a:r>
              <a:rPr lang="en-US" sz="2000" dirty="0"/>
              <a:t>Texas		2,949K	(10.5%)	</a:t>
            </a:r>
            <a:r>
              <a:rPr lang="en-US" sz="2000" b="1" dirty="0"/>
              <a:t>+3.5%</a:t>
            </a:r>
            <a:endParaRPr lang="en-US" sz="2000" dirty="0"/>
          </a:p>
          <a:p>
            <a:r>
              <a:rPr lang="en-US" sz="2000" dirty="0"/>
              <a:t>Illinois		2,071K	(7.3%)	</a:t>
            </a:r>
            <a:r>
              <a:rPr lang="en-US" sz="2000" b="1" dirty="0"/>
              <a:t>-9.2%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02547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2069B9A-8D1F-0FD3-6B58-9FAD2454A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E8B00E5A-076E-E9C0-EB8C-3786AC9B4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BAA846A-E64A-FE7E-13EB-E5395B2D88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79E42E-2828-2CDA-CA87-AF3E6CD5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909CA3A-1894-B407-0A2C-5C3B10BFC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6D1FD-64E5-F49A-E04D-DFB969D3A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States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42F8C3E-F309-7587-6A61-F125DD5029B5}"/>
              </a:ext>
            </a:extLst>
          </p:cNvPr>
          <p:cNvSpPr txBox="1"/>
          <p:nvPr/>
        </p:nvSpPr>
        <p:spPr>
          <a:xfrm>
            <a:off x="672565" y="2234876"/>
            <a:ext cx="7991143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Dominance Maintained</a:t>
            </a:r>
            <a:r>
              <a:rPr lang="en-US" dirty="0"/>
              <a:t>: </a:t>
            </a:r>
            <a:r>
              <a:rPr lang="en-US" b="1" dirty="0">
                <a:solidFill>
                  <a:schemeClr val="accent1"/>
                </a:solidFill>
              </a:rPr>
              <a:t>California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Texas</a:t>
            </a:r>
            <a:r>
              <a:rPr lang="en-US" dirty="0"/>
              <a:t>, and </a:t>
            </a:r>
            <a:r>
              <a:rPr lang="en-US" b="1" dirty="0">
                <a:solidFill>
                  <a:schemeClr val="accent1"/>
                </a:solidFill>
              </a:rPr>
              <a:t>Illinois</a:t>
            </a:r>
            <a:r>
              <a:rPr lang="en-US" dirty="0"/>
              <a:t> remain the top three states, consistently driving the highest sales revenue for the company.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Highest Potential</a:t>
            </a:r>
            <a:r>
              <a:rPr lang="en-US" dirty="0"/>
              <a:t>: </a:t>
            </a:r>
            <a:r>
              <a:rPr lang="en-US" b="1" dirty="0">
                <a:solidFill>
                  <a:schemeClr val="accent1"/>
                </a:solidFill>
              </a:rPr>
              <a:t>California</a:t>
            </a:r>
            <a:r>
              <a:rPr lang="en-US" dirty="0"/>
              <a:t> consistently recorded the highest sales revenue across all three years. This robust demand confirms it as the most critical market for resource allocation.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Sustained Growth:</a:t>
            </a:r>
            <a:r>
              <a:rPr lang="en-US" dirty="0"/>
              <a:t> Two states sustained Year-over-Year (YoY) growth in 2020: </a:t>
            </a:r>
            <a:r>
              <a:rPr lang="en-US" b="1" dirty="0">
                <a:solidFill>
                  <a:schemeClr val="accent1"/>
                </a:solidFill>
              </a:rPr>
              <a:t>California</a:t>
            </a:r>
            <a:r>
              <a:rPr lang="en-US" dirty="0"/>
              <a:t> at </a:t>
            </a:r>
            <a:r>
              <a:rPr lang="en-US" b="1" dirty="0"/>
              <a:t>+13.5%</a:t>
            </a:r>
            <a:r>
              <a:rPr lang="en-US" dirty="0"/>
              <a:t>, </a:t>
            </a:r>
            <a:r>
              <a:rPr lang="en-US" b="1" dirty="0">
                <a:solidFill>
                  <a:schemeClr val="accent1"/>
                </a:solidFill>
              </a:rPr>
              <a:t>Texas</a:t>
            </a:r>
            <a:r>
              <a:rPr lang="en-US" dirty="0"/>
              <a:t> at </a:t>
            </a:r>
            <a:r>
              <a:rPr lang="en-US" b="1" dirty="0"/>
              <a:t>+3.5%</a:t>
            </a:r>
            <a:r>
              <a:rPr lang="en-US" dirty="0"/>
              <a:t>. This sustained growth over time suggests that the regional sales and marketing campaigns in these key markets are highly effective.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Contrasting Company Trend: </a:t>
            </a:r>
            <a:r>
              <a:rPr lang="en-US" b="1" dirty="0" err="1">
                <a:solidFill>
                  <a:schemeClr val="accent1"/>
                </a:solidFill>
              </a:rPr>
              <a:t>Illimois</a:t>
            </a:r>
            <a:r>
              <a:rPr lang="en-US" b="1" dirty="0"/>
              <a:t> </a:t>
            </a:r>
            <a:r>
              <a:rPr lang="en-US" dirty="0"/>
              <a:t>showed a YoY decline of </a:t>
            </a:r>
            <a:r>
              <a:rPr lang="en-US" b="1" dirty="0"/>
              <a:t>–9.2</a:t>
            </a:r>
            <a:r>
              <a:rPr lang="en-US" dirty="0"/>
              <a:t>%, indicating a downturn that may stem from reduced customer demand, increased competition, or pricing and promotional inefficiencies.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8164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A1DA22-A10E-E2D9-9B34-939E809F5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3CC33E7-158E-66AB-D235-9B3E15A7D4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154DBB-7782-7813-22E9-74026866A4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F071603-B32E-4529-8528-3F2BAA373E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133077-96B2-B873-9F01-E9E4EC37A7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C8D558-DB36-75D2-CF9F-22E6EAE276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Sales Team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465A9C5-FA12-10D7-6AAB-371FD10E0E5C}"/>
              </a:ext>
            </a:extLst>
          </p:cNvPr>
          <p:cNvGrpSpPr/>
          <p:nvPr/>
        </p:nvGrpSpPr>
        <p:grpSpPr>
          <a:xfrm>
            <a:off x="1435985" y="2072616"/>
            <a:ext cx="6074087" cy="1341878"/>
            <a:chOff x="1457381" y="182976"/>
            <a:chExt cx="5976006" cy="932110"/>
          </a:xfrm>
          <a:solidFill>
            <a:srgbClr val="D5ECEF"/>
          </a:solidFill>
        </p:grpSpPr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E9F04888-EB8B-E71D-7B5B-7057D33843E1}"/>
                </a:ext>
              </a:extLst>
            </p:cNvPr>
            <p:cNvSpPr/>
            <p:nvPr/>
          </p:nvSpPr>
          <p:spPr>
            <a:xfrm>
              <a:off x="1457381" y="182976"/>
              <a:ext cx="5976006" cy="9321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8" name="Flowchart: Alternate Process 4">
              <a:extLst>
                <a:ext uri="{FF2B5EF4-FFF2-40B4-BE49-F238E27FC236}">
                  <a16:creationId xmlns:a16="http://schemas.microsoft.com/office/drawing/2014/main" id="{7E712FAC-5453-DCA8-18E1-C716B300461B}"/>
                </a:ext>
              </a:extLst>
            </p:cNvPr>
            <p:cNvSpPr txBox="1"/>
            <p:nvPr/>
          </p:nvSpPr>
          <p:spPr>
            <a:xfrm>
              <a:off x="2951383" y="322793"/>
              <a:ext cx="4155767" cy="652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104433F-DA6F-B8BC-4EFA-5048EA4B93DA}"/>
              </a:ext>
            </a:extLst>
          </p:cNvPr>
          <p:cNvGrpSpPr/>
          <p:nvPr/>
        </p:nvGrpSpPr>
        <p:grpSpPr>
          <a:xfrm>
            <a:off x="636615" y="2159582"/>
            <a:ext cx="1408406" cy="1300547"/>
            <a:chOff x="927344" y="230308"/>
            <a:chExt cx="744866" cy="807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674F2E3-0376-199F-146C-BA79EC748072}"/>
                </a:ext>
              </a:extLst>
            </p:cNvPr>
            <p:cNvSpPr/>
            <p:nvPr/>
          </p:nvSpPr>
          <p:spPr>
            <a:xfrm>
              <a:off x="927344" y="230308"/>
              <a:ext cx="744866" cy="8074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600" b="1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90C1465B-F56F-4C9E-9158-63206D845808}"/>
                </a:ext>
              </a:extLst>
            </p:cNvPr>
            <p:cNvSpPr txBox="1"/>
            <p:nvPr/>
          </p:nvSpPr>
          <p:spPr>
            <a:xfrm>
              <a:off x="1036427" y="348559"/>
              <a:ext cx="526700" cy="570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/>
                <a:t>2018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6BAFC53-0DAD-AC34-9548-25534073740F}"/>
              </a:ext>
            </a:extLst>
          </p:cNvPr>
          <p:cNvSpPr txBox="1"/>
          <p:nvPr/>
        </p:nvSpPr>
        <p:spPr>
          <a:xfrm>
            <a:off x="2132886" y="2202716"/>
            <a:ext cx="53771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Carl Nguyen		898K	(5.3%)</a:t>
            </a:r>
          </a:p>
          <a:p>
            <a:r>
              <a:rPr lang="en-US" sz="2000" dirty="0"/>
              <a:t>Adam Hernandez	837K	(4.9%)</a:t>
            </a:r>
          </a:p>
          <a:p>
            <a:r>
              <a:rPr lang="en-US" sz="2000" dirty="0"/>
              <a:t>Anthony Torres		1462K	(4.5%)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F81FE94-9D00-710C-9311-5367C89063C6}"/>
              </a:ext>
            </a:extLst>
          </p:cNvPr>
          <p:cNvGrpSpPr/>
          <p:nvPr/>
        </p:nvGrpSpPr>
        <p:grpSpPr>
          <a:xfrm>
            <a:off x="1867899" y="3565076"/>
            <a:ext cx="6511603" cy="1380669"/>
            <a:chOff x="1457381" y="182976"/>
            <a:chExt cx="5976006" cy="932110"/>
          </a:xfrm>
          <a:solidFill>
            <a:srgbClr val="D5ECEF"/>
          </a:solidFill>
        </p:grpSpPr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0AE10B14-359A-CE8A-08D0-162854EE6187}"/>
                </a:ext>
              </a:extLst>
            </p:cNvPr>
            <p:cNvSpPr/>
            <p:nvPr/>
          </p:nvSpPr>
          <p:spPr>
            <a:xfrm>
              <a:off x="1457381" y="182976"/>
              <a:ext cx="5976006" cy="9321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19" name="Flowchart: Alternate Process 4">
              <a:extLst>
                <a:ext uri="{FF2B5EF4-FFF2-40B4-BE49-F238E27FC236}">
                  <a16:creationId xmlns:a16="http://schemas.microsoft.com/office/drawing/2014/main" id="{806B2226-46FA-30FE-2C52-2076C796A0CA}"/>
                </a:ext>
              </a:extLst>
            </p:cNvPr>
            <p:cNvSpPr txBox="1"/>
            <p:nvPr/>
          </p:nvSpPr>
          <p:spPr>
            <a:xfrm>
              <a:off x="1975750" y="322793"/>
              <a:ext cx="5457637" cy="652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7E055C2-8DEA-5D84-25AB-D5FC9E48FACC}"/>
              </a:ext>
            </a:extLst>
          </p:cNvPr>
          <p:cNvGrpSpPr/>
          <p:nvPr/>
        </p:nvGrpSpPr>
        <p:grpSpPr>
          <a:xfrm>
            <a:off x="1068530" y="3645197"/>
            <a:ext cx="1408406" cy="1300547"/>
            <a:chOff x="927344" y="230308"/>
            <a:chExt cx="744866" cy="80747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D5D7ACE-4E12-B454-5A7D-07CC32C8C600}"/>
                </a:ext>
              </a:extLst>
            </p:cNvPr>
            <p:cNvSpPr/>
            <p:nvPr/>
          </p:nvSpPr>
          <p:spPr>
            <a:xfrm>
              <a:off x="927344" y="230308"/>
              <a:ext cx="744866" cy="8074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600" b="1"/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E161DA36-666F-6858-8480-CC180378EF6B}"/>
                </a:ext>
              </a:extLst>
            </p:cNvPr>
            <p:cNvSpPr txBox="1"/>
            <p:nvPr/>
          </p:nvSpPr>
          <p:spPr>
            <a:xfrm>
              <a:off x="1036427" y="348559"/>
              <a:ext cx="526700" cy="570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/>
                <a:t>2019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2694D36-3D06-396D-635F-F80E09168880}"/>
              </a:ext>
            </a:extLst>
          </p:cNvPr>
          <p:cNvSpPr txBox="1"/>
          <p:nvPr/>
        </p:nvSpPr>
        <p:spPr>
          <a:xfrm>
            <a:off x="2476937" y="3748380"/>
            <a:ext cx="57676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Nicholas Cunningham	1,330K	(4.8%)	</a:t>
            </a:r>
            <a:r>
              <a:rPr lang="en-US" sz="2000" b="1" dirty="0"/>
              <a:t>+201.3%</a:t>
            </a:r>
            <a:endParaRPr lang="en-US" sz="2000" dirty="0"/>
          </a:p>
          <a:p>
            <a:r>
              <a:rPr lang="en-US" sz="2000" dirty="0"/>
              <a:t>Joshua Little		1,193K	(4.3%)	</a:t>
            </a:r>
            <a:r>
              <a:rPr lang="en-US" sz="2000" b="1" dirty="0"/>
              <a:t>+68.5%</a:t>
            </a:r>
            <a:endParaRPr lang="en-US" sz="2000" dirty="0"/>
          </a:p>
          <a:p>
            <a:r>
              <a:rPr lang="en-US" sz="2000" dirty="0"/>
              <a:t>George Lewis		1,188K	(4.3%)	</a:t>
            </a:r>
            <a:r>
              <a:rPr lang="en-US" sz="2000" b="1" dirty="0"/>
              <a:t>+75.5%</a:t>
            </a:r>
            <a:endParaRPr lang="en-US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4773F0D-2B58-7957-6B09-F08D9F1173BC}"/>
              </a:ext>
            </a:extLst>
          </p:cNvPr>
          <p:cNvGrpSpPr/>
          <p:nvPr/>
        </p:nvGrpSpPr>
        <p:grpSpPr>
          <a:xfrm>
            <a:off x="2461015" y="5114463"/>
            <a:ext cx="6511603" cy="1380669"/>
            <a:chOff x="1457381" y="182976"/>
            <a:chExt cx="5976006" cy="932110"/>
          </a:xfrm>
          <a:solidFill>
            <a:srgbClr val="D5ECEF"/>
          </a:solidFill>
        </p:grpSpPr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0525493C-941E-59CF-F87A-0AB1E6896FDE}"/>
                </a:ext>
              </a:extLst>
            </p:cNvPr>
            <p:cNvSpPr/>
            <p:nvPr/>
          </p:nvSpPr>
          <p:spPr>
            <a:xfrm>
              <a:off x="1457381" y="182976"/>
              <a:ext cx="5976006" cy="9321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26" name="Flowchart: Alternate Process 4">
              <a:extLst>
                <a:ext uri="{FF2B5EF4-FFF2-40B4-BE49-F238E27FC236}">
                  <a16:creationId xmlns:a16="http://schemas.microsoft.com/office/drawing/2014/main" id="{7141FDCC-47D0-6B19-E5A2-D2BC23126ED2}"/>
                </a:ext>
              </a:extLst>
            </p:cNvPr>
            <p:cNvSpPr txBox="1"/>
            <p:nvPr/>
          </p:nvSpPr>
          <p:spPr>
            <a:xfrm>
              <a:off x="2047152" y="322793"/>
              <a:ext cx="5359747" cy="652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04D81C4-E18B-A97C-5F55-AFBC8744F194}"/>
              </a:ext>
            </a:extLst>
          </p:cNvPr>
          <p:cNvGrpSpPr/>
          <p:nvPr/>
        </p:nvGrpSpPr>
        <p:grpSpPr>
          <a:xfrm>
            <a:off x="1661644" y="5194584"/>
            <a:ext cx="1408406" cy="1300547"/>
            <a:chOff x="927344" y="230308"/>
            <a:chExt cx="744866" cy="80747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2F7E079-B4C0-CEEA-8F48-6D9B7B3D3A2D}"/>
                </a:ext>
              </a:extLst>
            </p:cNvPr>
            <p:cNvSpPr/>
            <p:nvPr/>
          </p:nvSpPr>
          <p:spPr>
            <a:xfrm>
              <a:off x="927344" y="230308"/>
              <a:ext cx="744866" cy="8074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600" b="1"/>
            </a:p>
          </p:txBody>
        </p:sp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D810CA5F-FB51-F2C8-073D-BF81A049F93B}"/>
                </a:ext>
              </a:extLst>
            </p:cNvPr>
            <p:cNvSpPr txBox="1"/>
            <p:nvPr/>
          </p:nvSpPr>
          <p:spPr>
            <a:xfrm>
              <a:off x="1036427" y="348559"/>
              <a:ext cx="526700" cy="570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/>
                <a:t>2020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C0FDD762-F52C-F3B1-1DB1-A01FB59431C7}"/>
              </a:ext>
            </a:extLst>
          </p:cNvPr>
          <p:cNvSpPr txBox="1"/>
          <p:nvPr/>
        </p:nvSpPr>
        <p:spPr>
          <a:xfrm>
            <a:off x="3103644" y="5260970"/>
            <a:ext cx="57255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Donald Reynolds	1,217K	(4.3%)	</a:t>
            </a:r>
            <a:r>
              <a:rPr lang="en-US" sz="2000" b="1" dirty="0"/>
              <a:t>+4.3%</a:t>
            </a:r>
            <a:endParaRPr lang="en-US" sz="2000" dirty="0"/>
          </a:p>
          <a:p>
            <a:r>
              <a:rPr lang="en-US" sz="2000" dirty="0"/>
              <a:t>Jerry Green		1,188K	(4.2%)	</a:t>
            </a:r>
            <a:r>
              <a:rPr lang="en-US" sz="2000" b="1" dirty="0"/>
              <a:t>+36.9%</a:t>
            </a:r>
            <a:endParaRPr lang="en-US" sz="2000" dirty="0"/>
          </a:p>
          <a:p>
            <a:r>
              <a:rPr lang="en-US" sz="2000" dirty="0"/>
              <a:t>Shawn Cook		1,158K	(4.1%)	</a:t>
            </a:r>
            <a:r>
              <a:rPr lang="en-US" sz="2000" b="1" dirty="0"/>
              <a:t>+10.5%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280736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7A0FE6-6BAC-E2E8-DD5B-E9E9C1CEC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A4ADE68-330C-E48F-E5A1-C34D8296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32EF59-7A8B-068F-044E-2B50C3DF1C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F07ADD0-32DF-DCD7-6E7C-FE1386A46E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377ABD-A48C-7122-328F-8DE7E2E98C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011293-87F5-E261-5785-88DE2B289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Sales Team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6B644D-BAB5-22C4-8EF9-BA30B07394C9}"/>
              </a:ext>
            </a:extLst>
          </p:cNvPr>
          <p:cNvSpPr txBox="1"/>
          <p:nvPr/>
        </p:nvSpPr>
        <p:spPr>
          <a:xfrm>
            <a:off x="474826" y="2168865"/>
            <a:ext cx="8194344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Inconsistent Performance</a:t>
            </a:r>
            <a:r>
              <a:rPr lang="en-US" sz="2000" dirty="0"/>
              <a:t>: The top three sales team change each year, suggesting a lack of consistent, high-performing representatives.</a:t>
            </a:r>
          </a:p>
          <a:p>
            <a:endParaRPr lang="en-US" sz="2000" dirty="0"/>
          </a:p>
          <a:p>
            <a:r>
              <a:rPr lang="en-US" sz="2000" b="1" dirty="0"/>
              <a:t>Exceptional 2019 Growth</a:t>
            </a:r>
            <a:r>
              <a:rPr lang="en-US" sz="2000" dirty="0"/>
              <a:t>: The top sales team in 2019, especially </a:t>
            </a:r>
            <a:r>
              <a:rPr lang="en-US" sz="2000" b="1" dirty="0">
                <a:solidFill>
                  <a:schemeClr val="accent1"/>
                </a:solidFill>
              </a:rPr>
              <a:t>Nicholas Cunningham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with the highest total sales revenue </a:t>
            </a:r>
          </a:p>
          <a:p>
            <a:r>
              <a:rPr lang="en-US" sz="2000" dirty="0"/>
              <a:t>and YoY growth (+201.3%), achieved phenomenal YoY growth, coinciding with the company's overall high-growth year.</a:t>
            </a:r>
          </a:p>
          <a:p>
            <a:endParaRPr lang="en-US" sz="2000" dirty="0"/>
          </a:p>
          <a:p>
            <a:r>
              <a:rPr lang="en-US" sz="2000" b="1" dirty="0"/>
              <a:t>Solid 2020 Growth </a:t>
            </a:r>
            <a:r>
              <a:rPr lang="en-US" sz="2000" dirty="0"/>
              <a:t>: In 2020, </a:t>
            </a:r>
            <a:r>
              <a:rPr lang="en-US" sz="2000" b="1" dirty="0">
                <a:solidFill>
                  <a:schemeClr val="accent1"/>
                </a:solidFill>
              </a:rPr>
              <a:t>Jerry Green </a:t>
            </a:r>
            <a:r>
              <a:rPr lang="en-US" sz="2000" dirty="0"/>
              <a:t>achieved the highest growth (+36.9%), even as the company's overall growth slowed.</a:t>
            </a:r>
          </a:p>
          <a:p>
            <a:endParaRPr lang="en-US" sz="2000" dirty="0"/>
          </a:p>
          <a:p>
            <a:r>
              <a:rPr lang="en-US" sz="2000" b="1" dirty="0"/>
              <a:t>Highest Sales revenue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accent1"/>
                </a:solidFill>
              </a:rPr>
              <a:t>Donald Reynolds</a:t>
            </a:r>
            <a:r>
              <a:rPr lang="en-US" sz="2000" b="1" dirty="0"/>
              <a:t> </a:t>
            </a:r>
            <a:r>
              <a:rPr lang="en-US" sz="2000" dirty="0"/>
              <a:t>leads the team in total sales revenue in 2020, even though his Year-over-Year (YoY) growth rate was a much lower +4.3%.</a:t>
            </a:r>
          </a:p>
        </p:txBody>
      </p:sp>
    </p:spTree>
    <p:extLst>
      <p:ext uri="{BB962C8B-B14F-4D97-AF65-F5344CB8AC3E}">
        <p14:creationId xmlns:p14="http://schemas.microsoft.com/office/powerpoint/2010/main" val="42434256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4A7217-D6A3-CE52-6C5C-747A2B8DC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E8A655B-15CB-D8EC-A87A-03D360E76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E17C888-063D-5446-C416-99B21DCFAF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FB079A2-BADE-3732-71E1-7F0813637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13065B4-0DF5-9F26-903F-73F511A766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4C0015-29D2-76BF-9E29-B105BB838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Sales Channels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ACA02A7-B22C-37EC-1E47-352DD048E99A}"/>
              </a:ext>
            </a:extLst>
          </p:cNvPr>
          <p:cNvGrpSpPr/>
          <p:nvPr/>
        </p:nvGrpSpPr>
        <p:grpSpPr>
          <a:xfrm>
            <a:off x="1435985" y="2072616"/>
            <a:ext cx="5742495" cy="1341878"/>
            <a:chOff x="1457381" y="182976"/>
            <a:chExt cx="5976006" cy="932110"/>
          </a:xfrm>
          <a:solidFill>
            <a:srgbClr val="D5ECEF"/>
          </a:solidFill>
        </p:grpSpPr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069A676A-31B0-2153-4533-405A77285BAB}"/>
                </a:ext>
              </a:extLst>
            </p:cNvPr>
            <p:cNvSpPr/>
            <p:nvPr/>
          </p:nvSpPr>
          <p:spPr>
            <a:xfrm>
              <a:off x="1457381" y="182976"/>
              <a:ext cx="5976006" cy="9321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8" name="Flowchart: Alternate Process 4">
              <a:extLst>
                <a:ext uri="{FF2B5EF4-FFF2-40B4-BE49-F238E27FC236}">
                  <a16:creationId xmlns:a16="http://schemas.microsoft.com/office/drawing/2014/main" id="{4617F120-77FB-9671-F6C6-FCB5090E27D3}"/>
                </a:ext>
              </a:extLst>
            </p:cNvPr>
            <p:cNvSpPr txBox="1"/>
            <p:nvPr/>
          </p:nvSpPr>
          <p:spPr>
            <a:xfrm>
              <a:off x="2951383" y="322793"/>
              <a:ext cx="4155767" cy="652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6A20886-F65D-C809-2671-1BF3CB559875}"/>
              </a:ext>
            </a:extLst>
          </p:cNvPr>
          <p:cNvGrpSpPr/>
          <p:nvPr/>
        </p:nvGrpSpPr>
        <p:grpSpPr>
          <a:xfrm>
            <a:off x="636615" y="2159582"/>
            <a:ext cx="1408406" cy="1300547"/>
            <a:chOff x="927344" y="230308"/>
            <a:chExt cx="744866" cy="807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CFAC9459-233F-6B15-7AEA-224A751CC5F9}"/>
                </a:ext>
              </a:extLst>
            </p:cNvPr>
            <p:cNvSpPr/>
            <p:nvPr/>
          </p:nvSpPr>
          <p:spPr>
            <a:xfrm>
              <a:off x="927344" y="230308"/>
              <a:ext cx="744866" cy="8074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600" b="1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69089AA4-4893-C365-5BA7-161ED1DC886F}"/>
                </a:ext>
              </a:extLst>
            </p:cNvPr>
            <p:cNvSpPr txBox="1"/>
            <p:nvPr/>
          </p:nvSpPr>
          <p:spPr>
            <a:xfrm>
              <a:off x="1036427" y="348559"/>
              <a:ext cx="526700" cy="570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/>
                <a:t>2018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C5E90B6C-62CF-A0EC-27DB-E79485869A2F}"/>
              </a:ext>
            </a:extLst>
          </p:cNvPr>
          <p:cNvSpPr txBox="1"/>
          <p:nvPr/>
        </p:nvSpPr>
        <p:spPr>
          <a:xfrm>
            <a:off x="2132886" y="2202716"/>
            <a:ext cx="434286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In-Store		7,220K	(42.2%)</a:t>
            </a:r>
          </a:p>
          <a:p>
            <a:r>
              <a:rPr lang="en-US" sz="2000" dirty="0"/>
              <a:t>Online		4,918K	(28.8%)</a:t>
            </a:r>
          </a:p>
          <a:p>
            <a:r>
              <a:rPr lang="en-US" sz="2000" dirty="0"/>
              <a:t>Distributor	3,216K	(18.8%)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51246CE-516C-5B51-5477-67B1BA27C842}"/>
              </a:ext>
            </a:extLst>
          </p:cNvPr>
          <p:cNvGrpSpPr/>
          <p:nvPr/>
        </p:nvGrpSpPr>
        <p:grpSpPr>
          <a:xfrm>
            <a:off x="1867899" y="3565076"/>
            <a:ext cx="6207571" cy="1380669"/>
            <a:chOff x="1457381" y="182976"/>
            <a:chExt cx="5976006" cy="932110"/>
          </a:xfrm>
          <a:solidFill>
            <a:srgbClr val="D5ECEF"/>
          </a:solidFill>
        </p:grpSpPr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CC2A84DC-2658-8EAC-E188-55E7BEC2EBBC}"/>
                </a:ext>
              </a:extLst>
            </p:cNvPr>
            <p:cNvSpPr/>
            <p:nvPr/>
          </p:nvSpPr>
          <p:spPr>
            <a:xfrm>
              <a:off x="1457381" y="182976"/>
              <a:ext cx="5976006" cy="9321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19" name="Flowchart: Alternate Process 4">
              <a:extLst>
                <a:ext uri="{FF2B5EF4-FFF2-40B4-BE49-F238E27FC236}">
                  <a16:creationId xmlns:a16="http://schemas.microsoft.com/office/drawing/2014/main" id="{EF4516EC-64AF-358F-7E5B-F877074DE34D}"/>
                </a:ext>
              </a:extLst>
            </p:cNvPr>
            <p:cNvSpPr txBox="1"/>
            <p:nvPr/>
          </p:nvSpPr>
          <p:spPr>
            <a:xfrm>
              <a:off x="1975750" y="322793"/>
              <a:ext cx="5457637" cy="652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A25974B-93F5-D8C0-8AA3-7DD2BC5E85C9}"/>
              </a:ext>
            </a:extLst>
          </p:cNvPr>
          <p:cNvGrpSpPr/>
          <p:nvPr/>
        </p:nvGrpSpPr>
        <p:grpSpPr>
          <a:xfrm>
            <a:off x="1068530" y="3645197"/>
            <a:ext cx="1408406" cy="1300547"/>
            <a:chOff x="927344" y="230308"/>
            <a:chExt cx="744866" cy="80747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7E506DC-BB8F-11D5-02BC-CB2C1B797085}"/>
                </a:ext>
              </a:extLst>
            </p:cNvPr>
            <p:cNvSpPr/>
            <p:nvPr/>
          </p:nvSpPr>
          <p:spPr>
            <a:xfrm>
              <a:off x="927344" y="230308"/>
              <a:ext cx="744866" cy="8074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600" b="1"/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EA8C1AEE-BDD6-6CD0-A2D9-4F7695DB30A1}"/>
                </a:ext>
              </a:extLst>
            </p:cNvPr>
            <p:cNvSpPr txBox="1"/>
            <p:nvPr/>
          </p:nvSpPr>
          <p:spPr>
            <a:xfrm>
              <a:off x="1036427" y="348559"/>
              <a:ext cx="526700" cy="570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/>
                <a:t>2019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1B569EEA-2EDA-250B-D1CB-2B261454D399}"/>
              </a:ext>
            </a:extLst>
          </p:cNvPr>
          <p:cNvSpPr txBox="1"/>
          <p:nvPr/>
        </p:nvSpPr>
        <p:spPr>
          <a:xfrm>
            <a:off x="2476937" y="3748380"/>
            <a:ext cx="539227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In-Store 	11,558K	(41.5%)	</a:t>
            </a:r>
            <a:r>
              <a:rPr lang="en-US" sz="2000" b="1" dirty="0"/>
              <a:t>+60.1%</a:t>
            </a:r>
            <a:endParaRPr lang="en-US" sz="2000" dirty="0"/>
          </a:p>
          <a:p>
            <a:r>
              <a:rPr lang="en-US" sz="2000" dirty="0"/>
              <a:t>Online 		8,346K	(30%)	</a:t>
            </a:r>
            <a:r>
              <a:rPr lang="en-US" sz="2000" b="1" dirty="0"/>
              <a:t>+69.7%</a:t>
            </a:r>
            <a:endParaRPr lang="en-US" sz="2000" dirty="0"/>
          </a:p>
          <a:p>
            <a:r>
              <a:rPr lang="en-US" sz="2000" dirty="0"/>
              <a:t>Distributor 	4,621K	(16.6%)	</a:t>
            </a:r>
            <a:r>
              <a:rPr lang="en-US" sz="2000" b="1" dirty="0"/>
              <a:t>+43.7%</a:t>
            </a:r>
            <a:endParaRPr lang="en-US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523F046-C01A-B8AC-2D9D-0F98A6C37DFE}"/>
              </a:ext>
            </a:extLst>
          </p:cNvPr>
          <p:cNvGrpSpPr/>
          <p:nvPr/>
        </p:nvGrpSpPr>
        <p:grpSpPr>
          <a:xfrm>
            <a:off x="2461016" y="5114463"/>
            <a:ext cx="6207572" cy="1380669"/>
            <a:chOff x="1457381" y="182976"/>
            <a:chExt cx="5976006" cy="932110"/>
          </a:xfrm>
          <a:solidFill>
            <a:srgbClr val="D5ECEF"/>
          </a:solidFill>
        </p:grpSpPr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CABF0683-4DD7-39A6-6C24-D661A89C55BC}"/>
                </a:ext>
              </a:extLst>
            </p:cNvPr>
            <p:cNvSpPr/>
            <p:nvPr/>
          </p:nvSpPr>
          <p:spPr>
            <a:xfrm>
              <a:off x="1457381" y="182976"/>
              <a:ext cx="5976006" cy="9321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26" name="Flowchart: Alternate Process 4">
              <a:extLst>
                <a:ext uri="{FF2B5EF4-FFF2-40B4-BE49-F238E27FC236}">
                  <a16:creationId xmlns:a16="http://schemas.microsoft.com/office/drawing/2014/main" id="{2629B57F-79B9-19D3-4514-5249A52668A7}"/>
                </a:ext>
              </a:extLst>
            </p:cNvPr>
            <p:cNvSpPr txBox="1"/>
            <p:nvPr/>
          </p:nvSpPr>
          <p:spPr>
            <a:xfrm>
              <a:off x="2047152" y="322793"/>
              <a:ext cx="5359747" cy="652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2D2BF91-DAA0-8A91-9575-2B2B88AFC1B9}"/>
              </a:ext>
            </a:extLst>
          </p:cNvPr>
          <p:cNvGrpSpPr/>
          <p:nvPr/>
        </p:nvGrpSpPr>
        <p:grpSpPr>
          <a:xfrm>
            <a:off x="1661644" y="5194584"/>
            <a:ext cx="1408406" cy="1300547"/>
            <a:chOff x="927344" y="230308"/>
            <a:chExt cx="744866" cy="80747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3B028642-B8F5-F195-DC94-36263856FA09}"/>
                </a:ext>
              </a:extLst>
            </p:cNvPr>
            <p:cNvSpPr/>
            <p:nvPr/>
          </p:nvSpPr>
          <p:spPr>
            <a:xfrm>
              <a:off x="927344" y="230308"/>
              <a:ext cx="744866" cy="8074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600" b="1"/>
            </a:p>
          </p:txBody>
        </p:sp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87212166-D572-6797-5F33-BD66C2C1663E}"/>
                </a:ext>
              </a:extLst>
            </p:cNvPr>
            <p:cNvSpPr txBox="1"/>
            <p:nvPr/>
          </p:nvSpPr>
          <p:spPr>
            <a:xfrm>
              <a:off x="1036427" y="348559"/>
              <a:ext cx="526700" cy="570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/>
                <a:t>2020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3616A6C-CB99-45F8-BFD1-76D1CFE6CD61}"/>
              </a:ext>
            </a:extLst>
          </p:cNvPr>
          <p:cNvSpPr txBox="1"/>
          <p:nvPr/>
        </p:nvSpPr>
        <p:spPr>
          <a:xfrm>
            <a:off x="3204964" y="5272369"/>
            <a:ext cx="5174538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In-Store 	11,325K	(40.2%)	</a:t>
            </a:r>
            <a:r>
              <a:rPr lang="en-US" sz="2000" b="1" dirty="0"/>
              <a:t>-2.0%</a:t>
            </a:r>
            <a:endParaRPr lang="en-US" sz="2000" dirty="0"/>
          </a:p>
          <a:p>
            <a:r>
              <a:rPr lang="en-US" sz="2000" dirty="0"/>
              <a:t>Online 		8,346K	(29.9%)	</a:t>
            </a:r>
            <a:r>
              <a:rPr lang="en-US" sz="2000" b="1" dirty="0"/>
              <a:t>+1.1%</a:t>
            </a:r>
            <a:endParaRPr lang="en-US" sz="2000" dirty="0"/>
          </a:p>
          <a:p>
            <a:r>
              <a:rPr lang="en-US" sz="2000" dirty="0"/>
              <a:t>Distributor 	4,621K	(18.9%)	</a:t>
            </a:r>
            <a:r>
              <a:rPr lang="en-US" sz="2000" b="1" dirty="0"/>
              <a:t>+15.4%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6961835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D42EED-F181-A8BA-B4B8-C333DED30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8989DA4-3FE0-472F-3D85-2502EC01B8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607EC2-ADC7-47D8-D278-A16222077D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78E0A-948D-00AE-B420-E5658447B3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279801-700D-FC7D-E0CB-B41495C509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0297BB-D3B1-70D9-1A41-E019F9697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Sales Channels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6CAF9C9-B6D3-5D5C-118C-AB485A494708}"/>
              </a:ext>
            </a:extLst>
          </p:cNvPr>
          <p:cNvSpPr txBox="1"/>
          <p:nvPr/>
        </p:nvSpPr>
        <p:spPr>
          <a:xfrm>
            <a:off x="332507" y="1900981"/>
            <a:ext cx="8478982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In-Store Dominance</a:t>
            </a:r>
            <a:r>
              <a:rPr lang="en-US" sz="2000" dirty="0"/>
              <a:t>: The </a:t>
            </a:r>
            <a:r>
              <a:rPr lang="en-US" sz="2000" b="1" dirty="0">
                <a:solidFill>
                  <a:schemeClr val="accent1"/>
                </a:solidFill>
              </a:rPr>
              <a:t>In-Store</a:t>
            </a:r>
            <a:r>
              <a:rPr lang="en-US" sz="2000" dirty="0"/>
              <a:t> channel generated the highest absolute sales revenue across all three years.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Online Growth Momentum</a:t>
            </a:r>
            <a:r>
              <a:rPr lang="en-US" sz="2000" dirty="0"/>
              <a:t>: </a:t>
            </a:r>
            <a:r>
              <a:rPr lang="en-US" sz="2000" b="1" dirty="0">
                <a:solidFill>
                  <a:schemeClr val="accent1"/>
                </a:solidFill>
              </a:rPr>
              <a:t>Online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sales had the highest growth in 2019 (+69.7%) and maintained a small positive growth in 2020 (+1.1%), demonstrating their increasing importance.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In-Store Contraction</a:t>
            </a:r>
            <a:r>
              <a:rPr lang="en-US" sz="2000" dirty="0"/>
              <a:t>: In 2020, the </a:t>
            </a:r>
            <a:r>
              <a:rPr lang="en-US" sz="2000" b="1" dirty="0">
                <a:solidFill>
                  <a:schemeClr val="accent1"/>
                </a:solidFill>
              </a:rPr>
              <a:t>In-Store</a:t>
            </a:r>
            <a:r>
              <a:rPr lang="en-US" sz="2000" dirty="0"/>
              <a:t> channel actually shrank, showing a -2.0% decrease in sales, which is a major contributor to the overall sales stagnation.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/>
              <a:t>Distributor Resilience</a:t>
            </a:r>
            <a:r>
              <a:rPr lang="en-US" sz="2000" dirty="0"/>
              <a:t>: The </a:t>
            </a:r>
            <a:r>
              <a:rPr lang="en-US" sz="2000" b="1" dirty="0">
                <a:solidFill>
                  <a:schemeClr val="accent1"/>
                </a:solidFill>
              </a:rPr>
              <a:t>Distributor </a:t>
            </a:r>
            <a:r>
              <a:rPr lang="en-US" sz="2000" dirty="0"/>
              <a:t>channel, despite having the smallest share, had strong growth in 2019 (+43.7%) and accelerated its growth in 2020 (+15.4%), becoming a key driver of the company's limited growth in the latter year.</a:t>
            </a:r>
          </a:p>
        </p:txBody>
      </p:sp>
    </p:spTree>
    <p:extLst>
      <p:ext uri="{BB962C8B-B14F-4D97-AF65-F5344CB8AC3E}">
        <p14:creationId xmlns:p14="http://schemas.microsoft.com/office/powerpoint/2010/main" val="5430135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01095E-227E-FBDA-78C2-CF8CAD5C5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E3A5493-1BF6-E24F-4A89-3EB8C6109C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5611DF4-9792-0706-1209-D0F8F12452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86DBE23-B50E-AD44-BFB8-33CAEC5E8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C16E06-F70B-6373-A874-5E01FEAA91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087183-6ED3-ED11-3B71-AE17E4AA7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8E4E9C0-D43F-9478-E20E-C10A74641B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40" y="2653196"/>
            <a:ext cx="8095095" cy="3830731"/>
          </a:xfrm>
          <a:ln w="19050">
            <a:solidFill>
              <a:srgbClr val="0070C0"/>
            </a:solidFill>
          </a:ln>
        </p:spPr>
        <p:txBody>
          <a:bodyPr>
            <a:normAutofit fontScale="92500" lnSpcReduction="20000"/>
          </a:bodyPr>
          <a:lstStyle/>
          <a:p>
            <a:endParaRPr lang="en-US" sz="2000" b="1" dirty="0"/>
          </a:p>
          <a:p>
            <a:r>
              <a:rPr lang="en-US" sz="2200" b="1" dirty="0"/>
              <a:t>Reverse In-Store Decline: </a:t>
            </a:r>
            <a:r>
              <a:rPr lang="en-US" sz="2200" dirty="0"/>
              <a:t>Immediately address the -2.0% drop in the In-Store channel through targeted promotions or operational efficiency improvements.</a:t>
            </a:r>
          </a:p>
          <a:p>
            <a:endParaRPr lang="en-US" sz="2200" dirty="0"/>
          </a:p>
          <a:p>
            <a:r>
              <a:rPr lang="en-US" sz="2200" b="1" dirty="0"/>
              <a:t>Maximize Distributor Channel: </a:t>
            </a:r>
            <a:r>
              <a:rPr lang="en-US" sz="2200" dirty="0"/>
              <a:t>Focus investment on the high-growth Distributor channel to capitalize on its +15.4% momentum, likely boosting margins due to lower operational costs.</a:t>
            </a:r>
          </a:p>
          <a:p>
            <a:endParaRPr lang="en-US" sz="2200" dirty="0"/>
          </a:p>
          <a:p>
            <a:r>
              <a:rPr lang="en-US" sz="2200" b="1" dirty="0"/>
              <a:t>Lower Discounts:</a:t>
            </a:r>
            <a:r>
              <a:rPr lang="en-US" sz="2200" dirty="0"/>
              <a:t> Reduce the depth and frequency of price discounts to increase the revenue earned per unit sold.</a:t>
            </a:r>
          </a:p>
          <a:p>
            <a:endParaRPr lang="en-US" sz="2200" dirty="0"/>
          </a:p>
          <a:p>
            <a:r>
              <a:rPr lang="en-US" sz="2200" b="1" dirty="0"/>
              <a:t>Institute COGS Controls:</a:t>
            </a:r>
            <a:r>
              <a:rPr lang="en-US" sz="2200" dirty="0"/>
              <a:t> Implement aggressive Cost of Goods Sold (COGS) controls to lower the cost base.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AC642-0FA2-BAB4-19D7-2D6F47151C5D}"/>
              </a:ext>
            </a:extLst>
          </p:cNvPr>
          <p:cNvSpPr txBox="1"/>
          <p:nvPr/>
        </p:nvSpPr>
        <p:spPr>
          <a:xfrm>
            <a:off x="346364" y="2191531"/>
            <a:ext cx="4572000" cy="461665"/>
          </a:xfrm>
          <a:prstGeom prst="rect">
            <a:avLst/>
          </a:prstGeom>
          <a:solidFill>
            <a:srgbClr val="C5EBF3"/>
          </a:solidFill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Stabilize Core Revenue &amp; Margins</a:t>
            </a:r>
          </a:p>
        </p:txBody>
      </p:sp>
    </p:spTree>
    <p:extLst>
      <p:ext uri="{BB962C8B-B14F-4D97-AF65-F5344CB8AC3E}">
        <p14:creationId xmlns:p14="http://schemas.microsoft.com/office/powerpoint/2010/main" val="12258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8442CE-5E02-C41B-D6D7-BBAAC351F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547BFB89-5C28-7264-C9BA-6B816F398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789AB5C-486A-A340-1E8A-FB9086EA3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226B1A-D970-5FF7-2DBA-84193C5BC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CC55AB-B0F0-3F51-7EF3-EEF308830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90716C-E52D-30E2-7990-FE7EE79EC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38736F7-D702-7F87-844D-9F4E4794FA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2873" y="2877068"/>
            <a:ext cx="6964218" cy="2895659"/>
          </a:xfrm>
          <a:ln w="190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endParaRPr lang="en-US" sz="2000" b="1" dirty="0"/>
          </a:p>
          <a:p>
            <a:r>
              <a:rPr lang="en-US" sz="2000" b="1" dirty="0"/>
              <a:t>Key Account Management</a:t>
            </a:r>
            <a:r>
              <a:rPr lang="en-US" sz="2000" dirty="0"/>
              <a:t>: Create a Key Account Program for top customers to ensure renewal and growth, solving the top customer volatility issue.</a:t>
            </a:r>
          </a:p>
          <a:p>
            <a:endParaRPr lang="en-US" sz="2000" dirty="0"/>
          </a:p>
          <a:p>
            <a:r>
              <a:rPr lang="en-US" sz="2000" b="1" dirty="0"/>
              <a:t>Prioritize Top-Selling, High-Margin Products</a:t>
            </a:r>
            <a:r>
              <a:rPr lang="en-US" sz="2000" dirty="0"/>
              <a:t>: To ensure growth efforts are concentrated on the most profitable parts of the business.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BF39D3E-256C-04FA-506E-B17FE94A3D7A}"/>
              </a:ext>
            </a:extLst>
          </p:cNvPr>
          <p:cNvSpPr txBox="1"/>
          <p:nvPr/>
        </p:nvSpPr>
        <p:spPr>
          <a:xfrm>
            <a:off x="261248" y="2413757"/>
            <a:ext cx="5574145" cy="461665"/>
          </a:xfrm>
          <a:prstGeom prst="rect">
            <a:avLst/>
          </a:prstGeom>
          <a:solidFill>
            <a:srgbClr val="C5EBF3"/>
          </a:solidFill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Implement Consistency and Retention</a:t>
            </a:r>
          </a:p>
        </p:txBody>
      </p:sp>
    </p:spTree>
    <p:extLst>
      <p:ext uri="{BB962C8B-B14F-4D97-AF65-F5344CB8AC3E}">
        <p14:creationId xmlns:p14="http://schemas.microsoft.com/office/powerpoint/2010/main" val="2388244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8699" y="2318197"/>
            <a:ext cx="6942283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/>
              <a:t>This project delivers a data-driven analysis of US regional sales from 2018 to 2020. The core objective is to uncover key sales trends, regional performance disparities, and profitability patterns, providing data-driven insights to guide strategic decisions across regions and product categories.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CED2DF-E58F-AA9C-758E-6E52A804C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05A86D96-9C8C-F7F0-0497-6720291C3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0A4AE95-1162-A945-E7FA-43AE839417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6CFF5A6-B004-6B78-CCE3-EF36AE510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CE8D33-DDF8-B1F9-4507-C5FE7C9764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AB2B05-66F1-25C4-2218-34A0253E8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Recommendations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B141B7-19A2-17F1-128F-7B7BBC4AC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541" y="2653197"/>
            <a:ext cx="7277677" cy="3331968"/>
          </a:xfrm>
          <a:ln w="19050">
            <a:solidFill>
              <a:srgbClr val="0070C0"/>
            </a:solidFill>
          </a:ln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sz="2000" b="1" dirty="0"/>
              <a:t>Sales Best Practices: </a:t>
            </a:r>
            <a:r>
              <a:rPr lang="en-US" sz="2000" dirty="0"/>
              <a:t>Analyze and scale the strategies of our top individual sales team:</a:t>
            </a:r>
            <a:r>
              <a:rPr lang="en-US" sz="2000" b="1" dirty="0">
                <a:solidFill>
                  <a:schemeClr val="accent1"/>
                </a:solidFill>
              </a:rPr>
              <a:t> </a:t>
            </a:r>
            <a:r>
              <a:rPr lang="en-US" sz="2000" dirty="0"/>
              <a:t>Nicholas Cunningham, Jerry Green, and Donald Reynolds to the entire team to improve the baseline performance and reduce reliance on high turnover.</a:t>
            </a:r>
          </a:p>
          <a:p>
            <a:endParaRPr lang="en-US" sz="2000" dirty="0"/>
          </a:p>
          <a:p>
            <a:r>
              <a:rPr lang="en-US" sz="2000" b="1" dirty="0"/>
              <a:t>Geographic Focus</a:t>
            </a:r>
            <a:r>
              <a:rPr lang="en-US" sz="2000" dirty="0"/>
              <a:t>: Direct additional sales and marketing spend to our fastest-growing state, California, and replicate that success in other strong markets like Texas and Illinois.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863867-CDDC-5031-65BC-E368062371EA}"/>
              </a:ext>
            </a:extLst>
          </p:cNvPr>
          <p:cNvSpPr txBox="1"/>
          <p:nvPr/>
        </p:nvSpPr>
        <p:spPr>
          <a:xfrm>
            <a:off x="346364" y="2191531"/>
            <a:ext cx="3920836" cy="461665"/>
          </a:xfrm>
          <a:prstGeom prst="rect">
            <a:avLst/>
          </a:prstGeom>
          <a:solidFill>
            <a:srgbClr val="C5EBF3"/>
          </a:solidFill>
          <a:ln w="19050">
            <a:solidFill>
              <a:srgbClr val="00206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Replicate High Performance</a:t>
            </a:r>
          </a:p>
        </p:txBody>
      </p:sp>
    </p:spTree>
    <p:extLst>
      <p:ext uri="{BB962C8B-B14F-4D97-AF65-F5344CB8AC3E}">
        <p14:creationId xmlns:p14="http://schemas.microsoft.com/office/powerpoint/2010/main" val="36556957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9ED7D5-F3A9-7981-544D-4F8022CE2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9143998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9144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140040" y="-1133192"/>
            <a:ext cx="6858001" cy="9124385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71072" y="0"/>
            <a:ext cx="4572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3"/>
            <a:ext cx="9137153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40784" y="4049"/>
            <a:ext cx="7662432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EFE1B0-4D5E-DC6D-0610-BD431E022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4455" y="2120297"/>
            <a:ext cx="6110785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7668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256" y="2653707"/>
            <a:ext cx="8799484" cy="3083541"/>
          </a:xfrm>
        </p:spPr>
        <p:txBody>
          <a:bodyPr anchor="ctr">
            <a:normAutofit/>
          </a:bodyPr>
          <a:lstStyle/>
          <a:p>
            <a:r>
              <a:rPr lang="en-US" sz="2400" dirty="0"/>
              <a:t>Source: </a:t>
            </a:r>
            <a:r>
              <a:rPr lang="en-US" sz="2400" dirty="0">
                <a:hlinkClick r:id="rId2"/>
              </a:rPr>
              <a:t>https://data.world/dataman-udit/us-regional-sales-dat</a:t>
            </a:r>
            <a:endParaRPr lang="en-US" sz="2400" dirty="0"/>
          </a:p>
          <a:p>
            <a:r>
              <a:rPr lang="en-US" sz="2400" dirty="0"/>
              <a:t>Author:  Udit Kumar Chatterjee on </a:t>
            </a:r>
            <a:r>
              <a:rPr lang="en-US" sz="2400" dirty="0" err="1"/>
              <a:t>data.world</a:t>
            </a:r>
            <a:endParaRPr lang="en-US" sz="2400" dirty="0"/>
          </a:p>
          <a:p>
            <a:r>
              <a:rPr lang="en-US" sz="2400" dirty="0"/>
              <a:t>Timeframe: 2018–2020</a:t>
            </a:r>
          </a:p>
          <a:p>
            <a:r>
              <a:rPr lang="en-US" sz="2400" dirty="0"/>
              <a:t>Type: Transactional sales data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Business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435" y="2382982"/>
            <a:ext cx="7860147" cy="296487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Evaluate year-over-year (YoY) changes in sales and profits.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Identify top-performing regions, products, and customers.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Give strategic recommendations to increase revenue and profitability.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9852" y="2754715"/>
            <a:ext cx="7084292" cy="2823035"/>
          </a:xfrm>
        </p:spPr>
        <p:txBody>
          <a:bodyPr anchor="ctr">
            <a:noAutofit/>
          </a:bodyPr>
          <a:lstStyle/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-apple-system"/>
              </a:rPr>
              <a:t>How did sales and profits perform YoY?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-apple-system"/>
              </a:rPr>
              <a:t>Which regions, products, customers, and sales personnel contributed most to revenue growth?</a:t>
            </a:r>
          </a:p>
          <a:p>
            <a:pPr>
              <a:spcAft>
                <a:spcPts val="1200"/>
              </a:spcAft>
              <a:buFont typeface="+mj-lt"/>
              <a:buAutoNum type="arabicPeriod"/>
            </a:pPr>
            <a:r>
              <a:rPr lang="en-US" sz="2400" b="0" i="0" dirty="0">
                <a:effectLst/>
                <a:latin typeface="-apple-system"/>
              </a:rPr>
              <a:t>What business actions can increase profitability in 2021?</a:t>
            </a:r>
          </a:p>
          <a:p>
            <a:pPr marL="0" indent="0">
              <a:buNone/>
            </a:pP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1FC86E-F367-5762-19D9-064424CEE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6096642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600" dirty="0">
                <a:solidFill>
                  <a:schemeClr val="bg1">
                    <a:lumMod val="95000"/>
                  </a:schemeClr>
                </a:solidFill>
              </a:rPr>
              <a:t>Year-over-Year (YoY)</a:t>
            </a:r>
            <a:r>
              <a:rPr lang="en-US" sz="3500" kern="1200" dirty="0">
                <a:solidFill>
                  <a:schemeClr val="bg1">
                    <a:lumMod val="95000"/>
                  </a:schemeClr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Analysis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FB07305-8CF6-2415-5361-B3FE496FF7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8467356"/>
              </p:ext>
            </p:extLst>
          </p:nvPr>
        </p:nvGraphicFramePr>
        <p:xfrm>
          <a:off x="324168" y="2187364"/>
          <a:ext cx="8495666" cy="4090900"/>
        </p:xfrm>
        <a:graphic>
          <a:graphicData uri="http://schemas.openxmlformats.org/drawingml/2006/table">
            <a:tbl>
              <a:tblPr firstRow="1" bandRow="1"/>
              <a:tblGrid>
                <a:gridCol w="1909366">
                  <a:extLst>
                    <a:ext uri="{9D8B030D-6E8A-4147-A177-3AD203B41FA5}">
                      <a16:colId xmlns:a16="http://schemas.microsoft.com/office/drawing/2014/main" val="1047958108"/>
                    </a:ext>
                  </a:extLst>
                </a:gridCol>
                <a:gridCol w="1454046">
                  <a:extLst>
                    <a:ext uri="{9D8B030D-6E8A-4147-A177-3AD203B41FA5}">
                      <a16:colId xmlns:a16="http://schemas.microsoft.com/office/drawing/2014/main" val="458467970"/>
                    </a:ext>
                  </a:extLst>
                </a:gridCol>
                <a:gridCol w="1393636">
                  <a:extLst>
                    <a:ext uri="{9D8B030D-6E8A-4147-A177-3AD203B41FA5}">
                      <a16:colId xmlns:a16="http://schemas.microsoft.com/office/drawing/2014/main" val="834936317"/>
                    </a:ext>
                  </a:extLst>
                </a:gridCol>
                <a:gridCol w="1643014">
                  <a:extLst>
                    <a:ext uri="{9D8B030D-6E8A-4147-A177-3AD203B41FA5}">
                      <a16:colId xmlns:a16="http://schemas.microsoft.com/office/drawing/2014/main" val="1943833724"/>
                    </a:ext>
                  </a:extLst>
                </a:gridCol>
                <a:gridCol w="1047802">
                  <a:extLst>
                    <a:ext uri="{9D8B030D-6E8A-4147-A177-3AD203B41FA5}">
                      <a16:colId xmlns:a16="http://schemas.microsoft.com/office/drawing/2014/main" val="3014544073"/>
                    </a:ext>
                  </a:extLst>
                </a:gridCol>
                <a:gridCol w="1047802">
                  <a:extLst>
                    <a:ext uri="{9D8B030D-6E8A-4147-A177-3AD203B41FA5}">
                      <a16:colId xmlns:a16="http://schemas.microsoft.com/office/drawing/2014/main" val="1630199001"/>
                    </a:ext>
                  </a:extLst>
                </a:gridCol>
              </a:tblGrid>
              <a:tr h="1057929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Metric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2018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2019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2020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YOY Growth (2019)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E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2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YOY Growth (2020)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EC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4893193"/>
                  </a:ext>
                </a:extLst>
              </a:tr>
              <a:tr h="622169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Sales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$17,102,633 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$27,854,295 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$28,186,451 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62.9%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1.2%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2337290"/>
                  </a:ext>
                </a:extLst>
              </a:tr>
              <a:tr h="61459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Profit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$4,947,254 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$8,180,577 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$8,197,497 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65.4%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0.2%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4990716"/>
                  </a:ext>
                </a:extLst>
              </a:tr>
              <a:tr h="723993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Profit Margin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28.90%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29.40%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29.10%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0.5%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-0.3%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4618926"/>
                  </a:ext>
                </a:extLst>
              </a:tr>
              <a:tr h="65510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Quantity Sold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8,482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13,637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14,043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60.8%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3.0%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148271"/>
                  </a:ext>
                </a:extLst>
              </a:tr>
              <a:tr h="390057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2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Total Orders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1,836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3,030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3,125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65.0%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3.1%</a:t>
                      </a:r>
                    </a:p>
                  </a:txBody>
                  <a:tcPr marL="11595" marR="11595" marT="1159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30210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046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B2249B-7948-ED4D-7A27-A5D4D8A6F0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3182165-12F4-E235-ED04-B5B5EF233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80" y="1875730"/>
            <a:ext cx="7911347" cy="473591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 dirty="0"/>
              <a:t>Strong Growth in 2019: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Sales and profit surged by over </a:t>
            </a:r>
            <a:r>
              <a:rPr lang="en-US" sz="2000" b="1" dirty="0"/>
              <a:t>60%</a:t>
            </a:r>
            <a:r>
              <a:rPr lang="en-US" sz="2000" dirty="0"/>
              <a:t>, indicating successful expansion or higher customer acquisition.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number of orders and quantities sold increased proportionally, suggesting balanced growth.</a:t>
            </a:r>
          </a:p>
          <a:p>
            <a:pPr marL="0" indent="0">
              <a:buNone/>
            </a:pPr>
            <a:r>
              <a:rPr lang="en-US" sz="2000" b="1" dirty="0"/>
              <a:t>Stagnation in 2020: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Sales and profit growth plateaued (</a:t>
            </a:r>
            <a:r>
              <a:rPr lang="en-US" sz="2000" b="1" dirty="0"/>
              <a:t>+1.2%</a:t>
            </a:r>
            <a:r>
              <a:rPr lang="en-US" sz="2000" dirty="0"/>
              <a:t> and </a:t>
            </a:r>
            <a:r>
              <a:rPr lang="en-US" sz="2000" b="1" dirty="0"/>
              <a:t>+0.2%</a:t>
            </a:r>
            <a:r>
              <a:rPr lang="en-US" sz="2000" dirty="0"/>
              <a:t>, respectively).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The slowdown could be linked to market saturation, economic conditions, or reduced consumer spending (possibly pandemic effects).</a:t>
            </a:r>
          </a:p>
          <a:p>
            <a:pPr marL="0" indent="0">
              <a:buNone/>
            </a:pPr>
            <a:r>
              <a:rPr lang="en-US" sz="2000" b="1" dirty="0"/>
              <a:t>Operational Stability:</a:t>
            </a:r>
            <a:endParaRPr lang="en-US" sz="20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000" dirty="0"/>
              <a:t>Even though revenue growth slowed, the company maintained stable order volumes and profitability, showing resilience.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4DB3680-2A7B-B2BF-AFD0-74561350AD59}"/>
              </a:ext>
            </a:extLst>
          </p:cNvPr>
          <p:cNvSpPr txBox="1">
            <a:spLocks/>
          </p:cNvSpPr>
          <p:nvPr/>
        </p:nvSpPr>
        <p:spPr>
          <a:xfrm>
            <a:off x="524784" y="248038"/>
            <a:ext cx="6096642" cy="1159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914400"/>
            <a:r>
              <a:rPr lang="en-US" sz="3600">
                <a:solidFill>
                  <a:schemeClr val="bg1">
                    <a:lumMod val="95000"/>
                  </a:schemeClr>
                </a:solidFill>
              </a:rPr>
              <a:t>Year-over-Year (YoY)</a:t>
            </a:r>
            <a:r>
              <a:rPr lang="en-US" sz="3500">
                <a:solidFill>
                  <a:schemeClr val="bg1">
                    <a:lumMod val="95000"/>
                  </a:schemeClr>
                </a:solidFill>
              </a:rPr>
              <a:t> </a:t>
            </a:r>
            <a:r>
              <a:rPr lang="en-US" sz="3500">
                <a:solidFill>
                  <a:srgbClr val="FFFFFF"/>
                </a:solidFill>
              </a:rPr>
              <a:t>Analysis</a:t>
            </a:r>
            <a:endParaRPr lang="en-US" sz="3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8630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C95525-E52D-4BB9-B4B0-581ED2588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4D81F65C-8497-D89B-B8F2-4621475BFF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871DF6E-82E3-108E-1AC7-B2DB226AB0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DA99AD-5911-D715-721B-A05F15A0C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58EFDA-2B91-3849-6B2C-9F8A0200F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83C48-5737-21B6-545C-BE517A79B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Products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CDA3882-13AD-03AC-5C45-BF34D27C645F}"/>
              </a:ext>
            </a:extLst>
          </p:cNvPr>
          <p:cNvGrpSpPr/>
          <p:nvPr/>
        </p:nvGrpSpPr>
        <p:grpSpPr>
          <a:xfrm>
            <a:off x="1435985" y="2072616"/>
            <a:ext cx="4949825" cy="1341878"/>
            <a:chOff x="1457381" y="182976"/>
            <a:chExt cx="5976006" cy="932110"/>
          </a:xfrm>
          <a:solidFill>
            <a:srgbClr val="D5ECEF"/>
          </a:solidFill>
        </p:grpSpPr>
        <p:sp>
          <p:nvSpPr>
            <p:cNvPr id="7" name="Flowchart: Alternate Process 6">
              <a:extLst>
                <a:ext uri="{FF2B5EF4-FFF2-40B4-BE49-F238E27FC236}">
                  <a16:creationId xmlns:a16="http://schemas.microsoft.com/office/drawing/2014/main" id="{900D7F4D-6180-7187-421F-1D28AB56B041}"/>
                </a:ext>
              </a:extLst>
            </p:cNvPr>
            <p:cNvSpPr/>
            <p:nvPr/>
          </p:nvSpPr>
          <p:spPr>
            <a:xfrm>
              <a:off x="1457381" y="182976"/>
              <a:ext cx="5976006" cy="9321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8" name="Flowchart: Alternate Process 4">
              <a:extLst>
                <a:ext uri="{FF2B5EF4-FFF2-40B4-BE49-F238E27FC236}">
                  <a16:creationId xmlns:a16="http://schemas.microsoft.com/office/drawing/2014/main" id="{E33797BF-F696-37F7-2644-ED5452EFDDFD}"/>
                </a:ext>
              </a:extLst>
            </p:cNvPr>
            <p:cNvSpPr txBox="1"/>
            <p:nvPr/>
          </p:nvSpPr>
          <p:spPr>
            <a:xfrm>
              <a:off x="2951383" y="322793"/>
              <a:ext cx="4155767" cy="652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0F0FA35-7DB7-E406-FAD3-CE2332664B2F}"/>
              </a:ext>
            </a:extLst>
          </p:cNvPr>
          <p:cNvGrpSpPr/>
          <p:nvPr/>
        </p:nvGrpSpPr>
        <p:grpSpPr>
          <a:xfrm>
            <a:off x="636615" y="2159582"/>
            <a:ext cx="1408406" cy="1300547"/>
            <a:chOff x="927344" y="230308"/>
            <a:chExt cx="744866" cy="807471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530B4C9-C8FD-5EA1-775C-E3B3C9242C09}"/>
                </a:ext>
              </a:extLst>
            </p:cNvPr>
            <p:cNvSpPr/>
            <p:nvPr/>
          </p:nvSpPr>
          <p:spPr>
            <a:xfrm>
              <a:off x="927344" y="230308"/>
              <a:ext cx="744866" cy="8074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600" b="1"/>
            </a:p>
          </p:txBody>
        </p:sp>
        <p:sp>
          <p:nvSpPr>
            <p:cNvPr id="11" name="Oval 6">
              <a:extLst>
                <a:ext uri="{FF2B5EF4-FFF2-40B4-BE49-F238E27FC236}">
                  <a16:creationId xmlns:a16="http://schemas.microsoft.com/office/drawing/2014/main" id="{25D2601E-36E0-8177-6949-E9EEF6B2DC98}"/>
                </a:ext>
              </a:extLst>
            </p:cNvPr>
            <p:cNvSpPr txBox="1"/>
            <p:nvPr/>
          </p:nvSpPr>
          <p:spPr>
            <a:xfrm>
              <a:off x="1036427" y="348559"/>
              <a:ext cx="526700" cy="570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/>
                <a:t>2018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C310621-C8A7-F92C-14D1-B7A2AD9525B8}"/>
              </a:ext>
            </a:extLst>
          </p:cNvPr>
          <p:cNvSpPr txBox="1"/>
          <p:nvPr/>
        </p:nvSpPr>
        <p:spPr>
          <a:xfrm>
            <a:off x="2156933" y="2143621"/>
            <a:ext cx="393970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Accessories	662K	(3.9%)</a:t>
            </a:r>
          </a:p>
          <a:p>
            <a:r>
              <a:rPr lang="en-US" sz="2000" dirty="0"/>
              <a:t>Ornaments	579K	(3.5%)</a:t>
            </a:r>
          </a:p>
          <a:p>
            <a:r>
              <a:rPr lang="en-US" sz="2000" dirty="0"/>
              <a:t>Sculptures	573K	(3.4%)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9A8BAB8-BE16-FFE7-9476-3E5CCCCBFBD9}"/>
              </a:ext>
            </a:extLst>
          </p:cNvPr>
          <p:cNvGrpSpPr/>
          <p:nvPr/>
        </p:nvGrpSpPr>
        <p:grpSpPr>
          <a:xfrm>
            <a:off x="1867900" y="3565076"/>
            <a:ext cx="6001314" cy="1380669"/>
            <a:chOff x="1457381" y="182976"/>
            <a:chExt cx="5976006" cy="932110"/>
          </a:xfrm>
          <a:solidFill>
            <a:srgbClr val="D5ECEF"/>
          </a:solidFill>
        </p:grpSpPr>
        <p:sp>
          <p:nvSpPr>
            <p:cNvPr id="18" name="Flowchart: Alternate Process 17">
              <a:extLst>
                <a:ext uri="{FF2B5EF4-FFF2-40B4-BE49-F238E27FC236}">
                  <a16:creationId xmlns:a16="http://schemas.microsoft.com/office/drawing/2014/main" id="{3DF70753-5C3B-2F04-216D-D22037C4D034}"/>
                </a:ext>
              </a:extLst>
            </p:cNvPr>
            <p:cNvSpPr/>
            <p:nvPr/>
          </p:nvSpPr>
          <p:spPr>
            <a:xfrm>
              <a:off x="1457381" y="182976"/>
              <a:ext cx="5976006" cy="9321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19" name="Flowchart: Alternate Process 4">
              <a:extLst>
                <a:ext uri="{FF2B5EF4-FFF2-40B4-BE49-F238E27FC236}">
                  <a16:creationId xmlns:a16="http://schemas.microsoft.com/office/drawing/2014/main" id="{982AB062-5D2B-51E6-C09F-129D949E4360}"/>
                </a:ext>
              </a:extLst>
            </p:cNvPr>
            <p:cNvSpPr txBox="1"/>
            <p:nvPr/>
          </p:nvSpPr>
          <p:spPr>
            <a:xfrm>
              <a:off x="2951383" y="322793"/>
              <a:ext cx="4155767" cy="652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0E9B1CF-E9EA-4118-F157-543EF51A9A11}"/>
              </a:ext>
            </a:extLst>
          </p:cNvPr>
          <p:cNvGrpSpPr/>
          <p:nvPr/>
        </p:nvGrpSpPr>
        <p:grpSpPr>
          <a:xfrm>
            <a:off x="1068530" y="3645197"/>
            <a:ext cx="1408406" cy="1300547"/>
            <a:chOff x="927344" y="230308"/>
            <a:chExt cx="744866" cy="80747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B327221-842C-C6C9-8822-513A112D02F7}"/>
                </a:ext>
              </a:extLst>
            </p:cNvPr>
            <p:cNvSpPr/>
            <p:nvPr/>
          </p:nvSpPr>
          <p:spPr>
            <a:xfrm>
              <a:off x="927344" y="230308"/>
              <a:ext cx="744866" cy="8074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600" b="1"/>
            </a:p>
          </p:txBody>
        </p:sp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E60D8599-50CD-4AD0-FF03-C01F0028DC00}"/>
                </a:ext>
              </a:extLst>
            </p:cNvPr>
            <p:cNvSpPr txBox="1"/>
            <p:nvPr/>
          </p:nvSpPr>
          <p:spPr>
            <a:xfrm>
              <a:off x="1036427" y="348559"/>
              <a:ext cx="526700" cy="570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/>
                <a:t>2019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5C57ACEC-66D5-A246-1B21-C04EFA48AE97}"/>
              </a:ext>
            </a:extLst>
          </p:cNvPr>
          <p:cNvSpPr txBox="1"/>
          <p:nvPr/>
        </p:nvSpPr>
        <p:spPr>
          <a:xfrm>
            <a:off x="2671541" y="3748380"/>
            <a:ext cx="487005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Rugs		803K	(2.9%)	</a:t>
            </a:r>
            <a:r>
              <a:rPr lang="en-US" sz="2000" b="1" dirty="0"/>
              <a:t>+94.9%</a:t>
            </a:r>
          </a:p>
          <a:p>
            <a:r>
              <a:rPr lang="en-US" sz="2000" dirty="0"/>
              <a:t>Wardrobes	791K	(2.8%)	</a:t>
            </a:r>
            <a:r>
              <a:rPr lang="en-US" sz="2000" b="1" dirty="0"/>
              <a:t>+189.5%</a:t>
            </a:r>
          </a:p>
          <a:p>
            <a:r>
              <a:rPr lang="en-US" sz="2000" dirty="0"/>
              <a:t>Stemware	775K	(2.8%)	</a:t>
            </a:r>
            <a:r>
              <a:rPr lang="en-US" sz="2000" b="1" dirty="0"/>
              <a:t>+130.0%</a:t>
            </a:r>
            <a:endParaRPr lang="en-US" sz="20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2B77B2B-EDAC-9B5D-2ADD-607C7FFBEBF5}"/>
              </a:ext>
            </a:extLst>
          </p:cNvPr>
          <p:cNvGrpSpPr/>
          <p:nvPr/>
        </p:nvGrpSpPr>
        <p:grpSpPr>
          <a:xfrm>
            <a:off x="2461015" y="5114463"/>
            <a:ext cx="5798566" cy="1380669"/>
            <a:chOff x="1457381" y="182976"/>
            <a:chExt cx="5976006" cy="932110"/>
          </a:xfrm>
          <a:solidFill>
            <a:srgbClr val="D5ECEF"/>
          </a:solidFill>
        </p:grpSpPr>
        <p:sp>
          <p:nvSpPr>
            <p:cNvPr id="25" name="Flowchart: Alternate Process 24">
              <a:extLst>
                <a:ext uri="{FF2B5EF4-FFF2-40B4-BE49-F238E27FC236}">
                  <a16:creationId xmlns:a16="http://schemas.microsoft.com/office/drawing/2014/main" id="{AFE79D80-A962-5821-22A4-48252442F0C8}"/>
                </a:ext>
              </a:extLst>
            </p:cNvPr>
            <p:cNvSpPr/>
            <p:nvPr/>
          </p:nvSpPr>
          <p:spPr>
            <a:xfrm>
              <a:off x="1457381" y="182976"/>
              <a:ext cx="5976006" cy="932110"/>
            </a:xfrm>
            <a:prstGeom prst="flowChartAlternateProcess">
              <a:avLst/>
            </a:prstGeom>
            <a:grpFill/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 sz="2000" dirty="0"/>
            </a:p>
          </p:txBody>
        </p:sp>
        <p:sp>
          <p:nvSpPr>
            <p:cNvPr id="26" name="Flowchart: Alternate Process 4">
              <a:extLst>
                <a:ext uri="{FF2B5EF4-FFF2-40B4-BE49-F238E27FC236}">
                  <a16:creationId xmlns:a16="http://schemas.microsoft.com/office/drawing/2014/main" id="{95F2A863-CD73-C697-C1E2-195F8CA4AC07}"/>
                </a:ext>
              </a:extLst>
            </p:cNvPr>
            <p:cNvSpPr txBox="1"/>
            <p:nvPr/>
          </p:nvSpPr>
          <p:spPr>
            <a:xfrm>
              <a:off x="2951383" y="322793"/>
              <a:ext cx="4155767" cy="652477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8260" tIns="12065" rIns="24130" bIns="12065" numCol="1" spcCol="1270" anchor="ctr" anchorCtr="0">
              <a:noAutofit/>
            </a:bodyPr>
            <a:lstStyle/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 dirty="0"/>
            </a:p>
            <a:p>
              <a:pPr marL="171450" lvl="1" indent="-171450" algn="l" defTabSz="844550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har char="•"/>
              </a:pPr>
              <a:endParaRPr lang="en-US" sz="2000" kern="1200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1BE9530-66DF-EA19-6E90-AC6800485F05}"/>
              </a:ext>
            </a:extLst>
          </p:cNvPr>
          <p:cNvGrpSpPr/>
          <p:nvPr/>
        </p:nvGrpSpPr>
        <p:grpSpPr>
          <a:xfrm>
            <a:off x="1661644" y="5194584"/>
            <a:ext cx="1408406" cy="1300547"/>
            <a:chOff x="927344" y="230308"/>
            <a:chExt cx="744866" cy="807471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FE0504D4-AE49-4C76-7F65-F6CBF7A71017}"/>
                </a:ext>
              </a:extLst>
            </p:cNvPr>
            <p:cNvSpPr/>
            <p:nvPr/>
          </p:nvSpPr>
          <p:spPr>
            <a:xfrm>
              <a:off x="927344" y="230308"/>
              <a:ext cx="744866" cy="807471"/>
            </a:xfrm>
            <a:prstGeom prst="ellips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 sz="3600" b="1"/>
            </a:p>
          </p:txBody>
        </p:sp>
        <p:sp>
          <p:nvSpPr>
            <p:cNvPr id="29" name="Oval 6">
              <a:extLst>
                <a:ext uri="{FF2B5EF4-FFF2-40B4-BE49-F238E27FC236}">
                  <a16:creationId xmlns:a16="http://schemas.microsoft.com/office/drawing/2014/main" id="{21404589-59BF-F26A-EA13-22CCC6D3FAA8}"/>
                </a:ext>
              </a:extLst>
            </p:cNvPr>
            <p:cNvSpPr txBox="1"/>
            <p:nvPr/>
          </p:nvSpPr>
          <p:spPr>
            <a:xfrm>
              <a:off x="1036427" y="348559"/>
              <a:ext cx="526700" cy="5709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8255" tIns="8255" rIns="8255" bIns="8255" numCol="1" spcCol="1270" anchor="ctr" anchorCtr="0">
              <a:noAutofit/>
            </a:bodyPr>
            <a:lstStyle/>
            <a:p>
              <a:pPr marL="0" lvl="0" indent="0" algn="ctr" defTabSz="5778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3600" b="1" kern="1200" dirty="0"/>
                <a:t>2020</a:t>
              </a: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96C5F381-649E-BD8F-5B76-67CB764C904A}"/>
              </a:ext>
            </a:extLst>
          </p:cNvPr>
          <p:cNvSpPr txBox="1"/>
          <p:nvPr/>
        </p:nvSpPr>
        <p:spPr>
          <a:xfrm>
            <a:off x="3329787" y="5235158"/>
            <a:ext cx="48248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Collectibles	863K	(3.1%)	</a:t>
            </a:r>
            <a:r>
              <a:rPr lang="en-US" sz="2000" b="1" dirty="0"/>
              <a:t>+43.6%</a:t>
            </a:r>
          </a:p>
          <a:p>
            <a:r>
              <a:rPr lang="en-US" sz="2000" dirty="0" err="1"/>
              <a:t>Serveware</a:t>
            </a:r>
            <a:r>
              <a:rPr lang="en-US" sz="2000" dirty="0"/>
              <a:t>	835K	(3.0%)	</a:t>
            </a:r>
            <a:r>
              <a:rPr lang="en-US" sz="2000" b="1" dirty="0"/>
              <a:t>+23.8%</a:t>
            </a:r>
          </a:p>
          <a:p>
            <a:r>
              <a:rPr lang="en-US" sz="2000" dirty="0"/>
              <a:t>Wall Frames	824K	(2.9%)	</a:t>
            </a:r>
            <a:r>
              <a:rPr lang="en-US" sz="2000" b="1" dirty="0"/>
              <a:t>+68.6%</a:t>
            </a:r>
          </a:p>
        </p:txBody>
      </p:sp>
    </p:spTree>
    <p:extLst>
      <p:ext uri="{BB962C8B-B14F-4D97-AF65-F5344CB8AC3E}">
        <p14:creationId xmlns:p14="http://schemas.microsoft.com/office/powerpoint/2010/main" val="42116265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B38069-1E01-51EC-2856-4C8548903F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6D8E563-C191-4527-1AA3-40BED190A9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243402A-B407-56B3-DDDE-338407F40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B15EAA-A2AA-748D-2F89-BAD4B1C813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1E851F-B98B-603E-4579-74B748314A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FAB8B4-7D59-A0A9-7A71-D557C8492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5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Top Products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E91B5ACE-6390-609C-4BD5-20C26EDD5F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8580" y="2105867"/>
            <a:ext cx="7911347" cy="4256369"/>
          </a:xfrm>
        </p:spPr>
        <p:txBody>
          <a:bodyPr anchor="ctr">
            <a:normAutofit/>
          </a:bodyPr>
          <a:lstStyle/>
          <a:p>
            <a:r>
              <a:rPr lang="en-US" sz="2000" b="1" dirty="0"/>
              <a:t>Product Volatility</a:t>
            </a:r>
            <a:r>
              <a:rPr lang="en-US" sz="2000" dirty="0"/>
              <a:t>: The top products entirely shift each year, suggesting a reliance on seasonal trends or one-off high-volume items rather than evergreen core products.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High-Growth New Products: </a:t>
            </a:r>
            <a:r>
              <a:rPr lang="en-US" sz="2000" dirty="0"/>
              <a:t>The top-selling products achieved exceptionally high growth, with </a:t>
            </a:r>
            <a:r>
              <a:rPr lang="en-US" sz="2000" b="1" dirty="0">
                <a:solidFill>
                  <a:schemeClr val="accent1"/>
                </a:solidFill>
              </a:rPr>
              <a:t>Wardrobes</a:t>
            </a:r>
            <a:r>
              <a:rPr lang="en-US" sz="2000" dirty="0"/>
              <a:t> growing </a:t>
            </a:r>
            <a:r>
              <a:rPr lang="en-US" sz="2000" b="1" dirty="0"/>
              <a:t>+189.5% </a:t>
            </a:r>
            <a:r>
              <a:rPr lang="en-US" sz="2000" dirty="0"/>
              <a:t>in 2019 and </a:t>
            </a:r>
            <a:r>
              <a:rPr lang="en-US" sz="2000" b="1" dirty="0">
                <a:solidFill>
                  <a:schemeClr val="accent1"/>
                </a:solidFill>
              </a:rPr>
              <a:t>Wall Frames </a:t>
            </a:r>
            <a:r>
              <a:rPr lang="en-US" sz="2000" dirty="0"/>
              <a:t>growing </a:t>
            </a:r>
            <a:r>
              <a:rPr lang="en-US" sz="2000" b="1" dirty="0"/>
              <a:t>+68.6% </a:t>
            </a:r>
            <a:r>
              <a:rPr lang="en-US" sz="2000" dirty="0"/>
              <a:t>in 2020.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b="1" dirty="0"/>
              <a:t>The Need for Core Product Strategy: </a:t>
            </a:r>
            <a:r>
              <a:rPr lang="en-US" sz="2000" dirty="0"/>
              <a:t>The absence of repeat products necessitates a review of the product catalog to identify and promote high-margin, consistent sellers.</a:t>
            </a:r>
          </a:p>
        </p:txBody>
      </p:sp>
    </p:spTree>
    <p:extLst>
      <p:ext uri="{BB962C8B-B14F-4D97-AF65-F5344CB8AC3E}">
        <p14:creationId xmlns:p14="http://schemas.microsoft.com/office/powerpoint/2010/main" val="13777991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</TotalTime>
  <Words>1628</Words>
  <Application>Microsoft Office PowerPoint</Application>
  <PresentationFormat>On-screen Show (4:3)</PresentationFormat>
  <Paragraphs>192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-apple-system</vt:lpstr>
      <vt:lpstr>Aptos</vt:lpstr>
      <vt:lpstr>Aptos Display</vt:lpstr>
      <vt:lpstr>Arial</vt:lpstr>
      <vt:lpstr>Calibri</vt:lpstr>
      <vt:lpstr>Office Theme</vt:lpstr>
      <vt:lpstr>US Regional Sales</vt:lpstr>
      <vt:lpstr>Introduction</vt:lpstr>
      <vt:lpstr>Dataset Overview</vt:lpstr>
      <vt:lpstr>Business Task</vt:lpstr>
      <vt:lpstr>Key Questions</vt:lpstr>
      <vt:lpstr>Year-over-Year (YoY) Analysis</vt:lpstr>
      <vt:lpstr>PowerPoint Presentation</vt:lpstr>
      <vt:lpstr>Top Products</vt:lpstr>
      <vt:lpstr>Top Products</vt:lpstr>
      <vt:lpstr>Top Customers</vt:lpstr>
      <vt:lpstr>Top Customers</vt:lpstr>
      <vt:lpstr>Top States</vt:lpstr>
      <vt:lpstr>Top States</vt:lpstr>
      <vt:lpstr>Top Sales Team</vt:lpstr>
      <vt:lpstr>Top Sales Team</vt:lpstr>
      <vt:lpstr>Top Sales Channels</vt:lpstr>
      <vt:lpstr>Top Sales Channels</vt:lpstr>
      <vt:lpstr>Recommendations </vt:lpstr>
      <vt:lpstr>Recommendations </vt:lpstr>
      <vt:lpstr>Recommendations 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Assiaham Gnama-Lada</cp:lastModifiedBy>
  <cp:revision>37</cp:revision>
  <dcterms:created xsi:type="dcterms:W3CDTF">2013-01-27T09:14:16Z</dcterms:created>
  <dcterms:modified xsi:type="dcterms:W3CDTF">2025-10-24T22:08:31Z</dcterms:modified>
  <cp:category/>
</cp:coreProperties>
</file>