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59" r:id="rId4"/>
    <p:sldId id="266" r:id="rId5"/>
    <p:sldId id="289" r:id="rId6"/>
    <p:sldId id="290" r:id="rId7"/>
    <p:sldId id="288" r:id="rId8"/>
    <p:sldId id="284" r:id="rId9"/>
    <p:sldId id="286" r:id="rId10"/>
    <p:sldId id="291" r:id="rId11"/>
    <p:sldId id="292" r:id="rId12"/>
    <p:sldId id="293" r:id="rId13"/>
    <p:sldId id="294" r:id="rId14"/>
    <p:sldId id="295" r:id="rId15"/>
    <p:sldId id="296" r:id="rId16"/>
    <p:sldId id="285" r:id="rId17"/>
    <p:sldId id="287" r:id="rId18"/>
    <p:sldId id="297" r:id="rId19"/>
    <p:sldId id="298" r:id="rId20"/>
    <p:sldId id="29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830"/>
  </p:normalViewPr>
  <p:slideViewPr>
    <p:cSldViewPr snapToGrid="0">
      <p:cViewPr>
        <p:scale>
          <a:sx n="66" d="100"/>
          <a:sy n="66" d="100"/>
        </p:scale>
        <p:origin x="1320" y="475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3/30/2023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97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1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8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3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0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7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1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4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10000"/>
                  </a:schemeClr>
                </a:solidFill>
              </a:rPr>
              <a:t>Kartika Diva Asmara Gita (5025211039)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FE8D4-07AE-AF48-8878-6123DC4A2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72" t="25479" r="9486" b="16358"/>
          <a:stretch/>
        </p:blipFill>
        <p:spPr>
          <a:xfrm>
            <a:off x="369793" y="2169517"/>
            <a:ext cx="5627595" cy="2518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2BD0D-7D29-CF7A-258B-F519448FB678}"/>
              </a:ext>
            </a:extLst>
          </p:cNvPr>
          <p:cNvSpPr txBox="1"/>
          <p:nvPr/>
        </p:nvSpPr>
        <p:spPr>
          <a:xfrm>
            <a:off x="6194612" y="1360176"/>
            <a:ext cx="5627595" cy="4137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/>
              <a:t>Argumen</a:t>
            </a:r>
            <a:r>
              <a:rPr lang="en-ID" sz="2000" dirty="0"/>
              <a:t> sequence </a:t>
            </a:r>
            <a:r>
              <a:rPr lang="en-ID" sz="2000" dirty="0" err="1"/>
              <a:t>adalah</a:t>
            </a:r>
            <a:r>
              <a:rPr lang="en-ID" sz="2000" dirty="0"/>
              <a:t> daftar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bulat</a:t>
            </a:r>
            <a:r>
              <a:rPr lang="en-ID" sz="2000" dirty="0"/>
              <a:t> yang </a:t>
            </a:r>
            <a:r>
              <a:rPr lang="en-ID" sz="2000" dirty="0" err="1"/>
              <a:t>mewakili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</a:t>
            </a:r>
            <a:r>
              <a:rPr lang="en-ID" sz="2000" dirty="0" err="1"/>
              <a:t>kota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dikunjungi</a:t>
            </a:r>
            <a:r>
              <a:rPr lang="en-ID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total_distance</a:t>
            </a:r>
            <a:r>
              <a:rPr lang="en-ID" sz="2000" dirty="0"/>
              <a:t> = 0 </a:t>
            </a:r>
            <a:r>
              <a:rPr lang="sv-SE" sz="2000" dirty="0"/>
              <a:t>untuk menghitung jarak total yang ditempuh.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2000" dirty="0"/>
              <a:t>Fungsi kemudian melakukan looping untuk sequence. Untuk setiap indeks i, dihitung indeks j dari kota berikutnya yang akan dikunjungi dengan mengambil (i + 1) % len(urutan). Ini memastikan bahwa kota terakhir dalam urutan terhubung ke kota pertama.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2000" dirty="0"/>
              <a:t>Fungsi kemudian mengambil jarak antara kota saat ini city_i dan kota berikutnya city_j dan menambahkannya ke variabel total_distance.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23050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054B6-AB0F-1FFE-73BB-7606F00C1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2" t="17516" r="7674" b="11634"/>
          <a:stretch/>
        </p:blipFill>
        <p:spPr>
          <a:xfrm>
            <a:off x="291623" y="2059704"/>
            <a:ext cx="5313559" cy="2917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68ACD-0091-C93D-209A-F8036980C36E}"/>
              </a:ext>
            </a:extLst>
          </p:cNvPr>
          <p:cNvSpPr txBox="1"/>
          <p:nvPr/>
        </p:nvSpPr>
        <p:spPr>
          <a:xfrm>
            <a:off x="5694832" y="458956"/>
            <a:ext cx="620554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evolve_population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population, distances, </a:t>
            </a:r>
            <a:r>
              <a:rPr lang="en-ID" sz="2000" dirty="0" err="1"/>
              <a:t>elitism_rate</a:t>
            </a:r>
            <a:r>
              <a:rPr lang="en-ID" sz="2000" dirty="0"/>
              <a:t>, </a:t>
            </a:r>
            <a:r>
              <a:rPr lang="en-ID" sz="2000" dirty="0" err="1"/>
              <a:t>mutation_rate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input.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/>
              <a:t>Variable </a:t>
            </a:r>
            <a:r>
              <a:rPr lang="en-ID" sz="2000" dirty="0" err="1"/>
              <a:t>fitness_score</a:t>
            </a:r>
            <a:r>
              <a:rPr lang="en-ID" sz="2000" dirty="0"/>
              <a:t> </a:t>
            </a:r>
            <a:r>
              <a:rPr lang="en-ID" sz="2000" dirty="0" err="1"/>
              <a:t>memanggil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fitness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menghasilkan</a:t>
            </a:r>
            <a:r>
              <a:rPr lang="en-ID" sz="2000" dirty="0"/>
              <a:t> </a:t>
            </a:r>
            <a:r>
              <a:rPr lang="en-ID" sz="2000" dirty="0" err="1"/>
              <a:t>skor</a:t>
            </a:r>
            <a:r>
              <a:rPr lang="en-ID" sz="2000" dirty="0"/>
              <a:t> </a:t>
            </a:r>
            <a:r>
              <a:rPr lang="en-ID" sz="2000" dirty="0" err="1"/>
              <a:t>kecocokan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populasi</a:t>
            </a:r>
            <a:r>
              <a:rPr lang="en-ID" sz="2000" dirty="0"/>
              <a:t> dan </a:t>
            </a:r>
            <a:r>
              <a:rPr lang="en-ID" sz="2000" dirty="0" err="1"/>
              <a:t>diurutkan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</a:t>
            </a:r>
            <a:r>
              <a:rPr lang="en-ID" sz="2000" dirty="0" err="1"/>
              <a:t>menurun</a:t>
            </a:r>
            <a:r>
              <a:rPr lang="en-ID" sz="2000" dirty="0"/>
              <a:t>.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elitism </a:t>
            </a:r>
            <a:r>
              <a:rPr lang="en-ID" sz="2000" dirty="0" err="1"/>
              <a:t>diambil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perkalian</a:t>
            </a:r>
            <a:r>
              <a:rPr lang="en-ID" sz="2000" dirty="0"/>
              <a:t> </a:t>
            </a:r>
            <a:r>
              <a:rPr lang="en-ID" sz="2000" dirty="0" err="1"/>
              <a:t>elitism_rate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populasi</a:t>
            </a:r>
            <a:r>
              <a:rPr lang="en-ID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looping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hingga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</a:t>
            </a:r>
            <a:r>
              <a:rPr lang="en-ID" sz="2000" dirty="0" err="1"/>
              <a:t>populasi_baru</a:t>
            </a:r>
            <a:r>
              <a:rPr lang="en-ID" sz="2000" dirty="0"/>
              <a:t> </a:t>
            </a:r>
            <a:r>
              <a:rPr lang="en-ID" sz="2000" dirty="0" err="1"/>
              <a:t>sama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</a:t>
            </a:r>
            <a:r>
              <a:rPr lang="en-ID" sz="2000" dirty="0" err="1"/>
              <a:t>populasi</a:t>
            </a:r>
            <a:r>
              <a:rPr lang="en-ID" sz="2000" dirty="0"/>
              <a:t> </a:t>
            </a:r>
            <a:r>
              <a:rPr lang="en-ID" sz="2000" dirty="0" err="1"/>
              <a:t>asli</a:t>
            </a:r>
            <a:r>
              <a:rPr lang="en-ID" sz="2000" dirty="0"/>
              <a:t>.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iterasi</a:t>
            </a:r>
            <a:r>
              <a:rPr lang="en-ID" sz="2000" dirty="0"/>
              <a:t>,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acak</a:t>
            </a:r>
            <a:r>
              <a:rPr lang="en-ID" sz="2000" dirty="0"/>
              <a:t> </a:t>
            </a:r>
            <a:r>
              <a:rPr lang="en-ID" sz="2000" dirty="0" err="1"/>
              <a:t>memilih</a:t>
            </a:r>
            <a:r>
              <a:rPr lang="en-ID" sz="2000" dirty="0"/>
              <a:t> dua </a:t>
            </a:r>
            <a:r>
              <a:rPr lang="en-ID" sz="2000" dirty="0" err="1"/>
              <a:t>urutan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populasi</a:t>
            </a:r>
            <a:r>
              <a:rPr lang="en-ID" sz="2000" dirty="0"/>
              <a:t> </a:t>
            </a:r>
            <a:r>
              <a:rPr lang="en-ID" sz="2000" dirty="0" err="1"/>
              <a:t>asli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parent. </a:t>
            </a:r>
            <a:r>
              <a:rPr lang="en-ID" sz="2000" dirty="0" err="1"/>
              <a:t>Variabel</a:t>
            </a:r>
            <a:r>
              <a:rPr lang="en-ID" sz="2000" dirty="0"/>
              <a:t> child </a:t>
            </a:r>
            <a:r>
              <a:rPr lang="en-ID" sz="2000" dirty="0" err="1"/>
              <a:t>memanggil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crossover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child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dua parent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masukan</a:t>
            </a:r>
            <a:r>
              <a:rPr lang="en-ID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/>
              <a:t>Jika </a:t>
            </a:r>
            <a:r>
              <a:rPr lang="en-ID" sz="2000" dirty="0" err="1"/>
              <a:t>angka</a:t>
            </a:r>
            <a:r>
              <a:rPr lang="en-ID" sz="2000" dirty="0"/>
              <a:t> </a:t>
            </a:r>
            <a:r>
              <a:rPr lang="en-ID" sz="2000" dirty="0" err="1"/>
              <a:t>acak</a:t>
            </a:r>
            <a:r>
              <a:rPr lang="en-ID" sz="2000" dirty="0"/>
              <a:t> yang </a:t>
            </a:r>
            <a:r>
              <a:rPr lang="en-ID" sz="2000" dirty="0" err="1"/>
              <a:t>dihasilkan</a:t>
            </a:r>
            <a:r>
              <a:rPr lang="en-ID" sz="2000" dirty="0"/>
              <a:t> oleh </a:t>
            </a:r>
            <a:r>
              <a:rPr lang="en-ID" sz="2000" dirty="0" err="1"/>
              <a:t>fungsi</a:t>
            </a:r>
            <a:r>
              <a:rPr lang="en-ID" sz="2000" dirty="0"/>
              <a:t> random()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tingkat</a:t>
            </a:r>
            <a:r>
              <a:rPr lang="en-ID" sz="2000" dirty="0"/>
              <a:t> </a:t>
            </a:r>
            <a:r>
              <a:rPr lang="en-ID" sz="2000" dirty="0" err="1"/>
              <a:t>mutasi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memanggil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mutate pada </a:t>
            </a:r>
            <a:r>
              <a:rPr lang="en-ID" sz="2000" dirty="0" err="1"/>
              <a:t>urutan</a:t>
            </a:r>
            <a:r>
              <a:rPr lang="en-ID" sz="2000" dirty="0"/>
              <a:t> child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memperkenalkan</a:t>
            </a:r>
            <a:r>
              <a:rPr lang="en-ID" sz="2000" dirty="0"/>
              <a:t> </a:t>
            </a:r>
            <a:r>
              <a:rPr lang="en-ID" sz="2000" dirty="0" err="1"/>
              <a:t>perubahan</a:t>
            </a:r>
            <a:r>
              <a:rPr lang="en-ID" sz="2000" dirty="0"/>
              <a:t> </a:t>
            </a:r>
            <a:r>
              <a:rPr lang="en-ID" sz="2000" dirty="0" err="1"/>
              <a:t>acak</a:t>
            </a:r>
            <a:r>
              <a:rPr lang="en-ID" sz="2000" dirty="0"/>
              <a:t>. </a:t>
            </a:r>
            <a:r>
              <a:rPr lang="en-ID" sz="2000" dirty="0" err="1"/>
              <a:t>Terakhir</a:t>
            </a:r>
            <a:r>
              <a:rPr lang="en-ID" sz="2000" dirty="0"/>
              <a:t>, </a:t>
            </a:r>
            <a:r>
              <a:rPr lang="en-ID" sz="2000" dirty="0" err="1"/>
              <a:t>urutan</a:t>
            </a:r>
            <a:r>
              <a:rPr lang="en-ID" sz="2000" dirty="0"/>
              <a:t> child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ditambahkan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daftar </a:t>
            </a:r>
            <a:r>
              <a:rPr lang="en-ID" sz="2000" dirty="0" err="1"/>
              <a:t>populasi_baru</a:t>
            </a:r>
            <a:r>
              <a:rPr lang="en-ID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91087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2FB97-D8B9-3321-6C29-057031477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6" t="17255" r="9205" b="11110"/>
          <a:stretch/>
        </p:blipFill>
        <p:spPr>
          <a:xfrm>
            <a:off x="394447" y="1424515"/>
            <a:ext cx="4993341" cy="3886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BEA0E-ADF0-D1FB-73EA-F3E7A4703613}"/>
              </a:ext>
            </a:extLst>
          </p:cNvPr>
          <p:cNvSpPr txBox="1"/>
          <p:nvPr/>
        </p:nvSpPr>
        <p:spPr>
          <a:xfrm>
            <a:off x="5697071" y="1074509"/>
            <a:ext cx="61004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/>
              <a:t>Fungsi</a:t>
            </a:r>
            <a:r>
              <a:rPr lang="en-ID" sz="2000" dirty="0"/>
              <a:t> crossover()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menghasilkan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child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menggabungkan</a:t>
            </a:r>
            <a:r>
              <a:rPr lang="en-ID" sz="2000" dirty="0"/>
              <a:t> dua parent.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/>
              <a:t>Variabel</a:t>
            </a:r>
            <a:r>
              <a:rPr lang="en-ID" sz="2000" dirty="0"/>
              <a:t> start </a:t>
            </a:r>
            <a:r>
              <a:rPr lang="en-ID" sz="2000" dirty="0" err="1"/>
              <a:t>diatur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indeks</a:t>
            </a:r>
            <a:r>
              <a:rPr lang="en-ID" sz="2000" dirty="0"/>
              <a:t> random </a:t>
            </a:r>
            <a:r>
              <a:rPr lang="en-ID" sz="2000" dirty="0" err="1"/>
              <a:t>antara</a:t>
            </a:r>
            <a:r>
              <a:rPr lang="en-ID" sz="2000" dirty="0"/>
              <a:t> 0 dan </a:t>
            </a:r>
            <a:r>
              <a:rPr lang="en-ID" sz="2000" dirty="0" err="1"/>
              <a:t>panjang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parent </a:t>
            </a:r>
            <a:r>
              <a:rPr lang="en-ID" sz="2000" dirty="0" err="1"/>
              <a:t>dikurangi</a:t>
            </a:r>
            <a:r>
              <a:rPr lang="en-ID" sz="2000" dirty="0"/>
              <a:t> 1. </a:t>
            </a:r>
            <a:r>
              <a:rPr lang="en-ID" sz="2000" dirty="0" err="1"/>
              <a:t>Variabel</a:t>
            </a:r>
            <a:r>
              <a:rPr lang="en-ID" sz="2000" dirty="0"/>
              <a:t> end </a:t>
            </a:r>
            <a:r>
              <a:rPr lang="en-ID" sz="2000" dirty="0" err="1"/>
              <a:t>diatur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indeks</a:t>
            </a:r>
            <a:r>
              <a:rPr lang="en-ID" sz="2000" dirty="0"/>
              <a:t> random </a:t>
            </a:r>
            <a:r>
              <a:rPr lang="en-ID" sz="2000" dirty="0" err="1"/>
              <a:t>antara</a:t>
            </a:r>
            <a:r>
              <a:rPr lang="en-ID" sz="2000" dirty="0"/>
              <a:t> start dan </a:t>
            </a:r>
            <a:r>
              <a:rPr lang="en-ID" sz="2000" dirty="0" err="1"/>
              <a:t>panjang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parent </a:t>
            </a:r>
            <a:r>
              <a:rPr lang="en-ID" sz="2000" dirty="0" err="1"/>
              <a:t>dikurangi</a:t>
            </a:r>
            <a:r>
              <a:rPr lang="en-ID" sz="2000" dirty="0"/>
              <a:t> 1. </a:t>
            </a:r>
            <a:r>
              <a:rPr lang="en-ID" sz="2000" dirty="0" err="1"/>
              <a:t>Urutan</a:t>
            </a:r>
            <a:r>
              <a:rPr lang="en-ID" sz="2000" dirty="0"/>
              <a:t> child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 none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di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posisi</a:t>
            </a:r>
            <a:r>
              <a:rPr lang="en-ID" sz="2000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/>
              <a:t>Pada looping, gen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parent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disalin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posisi</a:t>
            </a:r>
            <a:r>
              <a:rPr lang="en-ID" sz="2000" dirty="0"/>
              <a:t> yang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child. Daftar yang </a:t>
            </a:r>
            <a:r>
              <a:rPr lang="en-ID" sz="2000" dirty="0" err="1"/>
              <a:t>tersisa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gen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parent </a:t>
            </a:r>
            <a:r>
              <a:rPr lang="en-ID" sz="2000" dirty="0" err="1"/>
              <a:t>kedua</a:t>
            </a:r>
            <a:r>
              <a:rPr lang="en-ID" sz="2000" dirty="0"/>
              <a:t>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subset yang </a:t>
            </a:r>
            <a:r>
              <a:rPr lang="en-ID" sz="2000" dirty="0" err="1"/>
              <a:t>disalin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parent </a:t>
            </a:r>
            <a:r>
              <a:rPr lang="en-ID" sz="2000" dirty="0" err="1"/>
              <a:t>pertama</a:t>
            </a:r>
            <a:r>
              <a:rPr lang="en-ID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/>
              <a:t>Pada looping </a:t>
            </a:r>
            <a:r>
              <a:rPr lang="en-ID" sz="2000" dirty="0" err="1"/>
              <a:t>kedua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posisi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</a:t>
            </a:r>
            <a:r>
              <a:rPr lang="en-ID" sz="2000" dirty="0" err="1"/>
              <a:t>anak</a:t>
            </a:r>
            <a:r>
              <a:rPr lang="en-ID" sz="2000" dirty="0"/>
              <a:t>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gen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parent </a:t>
            </a:r>
            <a:r>
              <a:rPr lang="en-ID" sz="2000" dirty="0" err="1"/>
              <a:t>pertama</a:t>
            </a:r>
            <a:r>
              <a:rPr lang="en-ID" sz="2000" dirty="0"/>
              <a:t>, </a:t>
            </a:r>
            <a:r>
              <a:rPr lang="en-ID" sz="2000" dirty="0" err="1"/>
              <a:t>posisi</a:t>
            </a:r>
            <a:r>
              <a:rPr lang="en-ID" sz="2000" dirty="0"/>
              <a:t> yang </a:t>
            </a:r>
            <a:r>
              <a:rPr lang="en-ID" sz="2000" dirty="0" err="1"/>
              <a:t>sesuai</a:t>
            </a:r>
            <a:r>
              <a:rPr lang="en-ID" sz="2000" dirty="0"/>
              <a:t> di </a:t>
            </a:r>
            <a:r>
              <a:rPr lang="en-ID" sz="2000" dirty="0" err="1"/>
              <a:t>sisa</a:t>
            </a:r>
            <a:r>
              <a:rPr lang="en-ID" sz="2000" dirty="0"/>
              <a:t> </a:t>
            </a:r>
            <a:r>
              <a:rPr lang="en-ID" sz="2000" dirty="0" err="1"/>
              <a:t>ditambahkan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urutan</a:t>
            </a:r>
            <a:r>
              <a:rPr lang="en-ID" sz="2000" dirty="0"/>
              <a:t> child.</a:t>
            </a:r>
          </a:p>
        </p:txBody>
      </p:sp>
    </p:spTree>
    <p:extLst>
      <p:ext uri="{BB962C8B-B14F-4D97-AF65-F5344CB8AC3E}">
        <p14:creationId xmlns:p14="http://schemas.microsoft.com/office/powerpoint/2010/main" val="332890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9E699-1C5C-C55C-5015-A56048227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8" t="30987" r="8528" b="20568"/>
          <a:stretch/>
        </p:blipFill>
        <p:spPr>
          <a:xfrm>
            <a:off x="3173313" y="1810871"/>
            <a:ext cx="5845374" cy="1434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E0720-2C72-05FC-073C-A94918780248}"/>
              </a:ext>
            </a:extLst>
          </p:cNvPr>
          <p:cNvSpPr txBox="1"/>
          <p:nvPr/>
        </p:nvSpPr>
        <p:spPr>
          <a:xfrm>
            <a:off x="2634503" y="3429000"/>
            <a:ext cx="6922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Fungsi</a:t>
            </a:r>
            <a:r>
              <a:rPr lang="en-ID" dirty="0"/>
              <a:t> mutate </a:t>
            </a:r>
            <a:r>
              <a:rPr lang="en-ID" dirty="0" err="1"/>
              <a:t>mengambil</a:t>
            </a:r>
            <a:r>
              <a:rPr lang="en-ID" dirty="0"/>
              <a:t> sequence /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input dan </a:t>
            </a:r>
            <a:r>
              <a:rPr lang="en-ID" dirty="0" err="1"/>
              <a:t>menukar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pada dua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.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memperkenalkan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keacakan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terjebak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local optima.</a:t>
            </a:r>
          </a:p>
        </p:txBody>
      </p:sp>
    </p:spTree>
    <p:extLst>
      <p:ext uri="{BB962C8B-B14F-4D97-AF65-F5344CB8AC3E}">
        <p14:creationId xmlns:p14="http://schemas.microsoft.com/office/powerpoint/2010/main" val="272933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837B9-7E2F-4EF3-1D98-D26F72188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9" t="17088" r="5074" b="16108"/>
          <a:stretch/>
        </p:blipFill>
        <p:spPr>
          <a:xfrm>
            <a:off x="2058546" y="275864"/>
            <a:ext cx="8074907" cy="2687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898DA-94F0-8713-9CFB-2D818461D08A}"/>
              </a:ext>
            </a:extLst>
          </p:cNvPr>
          <p:cNvSpPr txBox="1"/>
          <p:nvPr/>
        </p:nvSpPr>
        <p:spPr>
          <a:xfrm>
            <a:off x="327211" y="3177259"/>
            <a:ext cx="115375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find_best_sequences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mencari</a:t>
            </a:r>
            <a:r>
              <a:rPr lang="en-ID" sz="1600" dirty="0"/>
              <a:t> </a:t>
            </a:r>
            <a:r>
              <a:rPr lang="en-ID" sz="1600" dirty="0" err="1"/>
              <a:t>urutan</a:t>
            </a:r>
            <a:r>
              <a:rPr lang="en-ID" sz="1600" dirty="0"/>
              <a:t> </a:t>
            </a:r>
            <a:r>
              <a:rPr lang="en-ID" sz="1600" dirty="0" err="1"/>
              <a:t>kota</a:t>
            </a:r>
            <a:r>
              <a:rPr lang="en-ID" sz="1600" dirty="0"/>
              <a:t> </a:t>
            </a:r>
            <a:r>
              <a:rPr lang="en-ID" sz="1600" dirty="0" err="1"/>
              <a:t>terbaik</a:t>
            </a:r>
            <a:r>
              <a:rPr lang="en-ID" sz="1600" dirty="0"/>
              <a:t> yang </a:t>
            </a:r>
            <a:r>
              <a:rPr lang="en-ID" sz="1600" dirty="0" err="1"/>
              <a:t>meminimumkan</a:t>
            </a:r>
            <a:r>
              <a:rPr lang="en-ID" sz="1600" dirty="0"/>
              <a:t> total </a:t>
            </a:r>
            <a:r>
              <a:rPr lang="en-ID" sz="1600" dirty="0" err="1"/>
              <a:t>jarak</a:t>
            </a:r>
            <a:r>
              <a:rPr lang="en-ID" sz="1600" dirty="0"/>
              <a:t> </a:t>
            </a:r>
            <a:r>
              <a:rPr lang="en-ID" sz="1600" dirty="0" err="1"/>
              <a:t>tempuh</a:t>
            </a:r>
            <a:r>
              <a:rPr lang="en-ID" sz="1600" dirty="0"/>
              <a:t> yang mana </a:t>
            </a:r>
            <a:r>
              <a:rPr lang="en-ID" sz="1600" dirty="0" err="1"/>
              <a:t>dibutuhkan</a:t>
            </a:r>
            <a:r>
              <a:rPr lang="en-ID" sz="1600" dirty="0"/>
              <a:t> parameter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/>
              <a:t>distances : </a:t>
            </a:r>
            <a:r>
              <a:rPr lang="en-ID" sz="1600" dirty="0" err="1"/>
              <a:t>jarak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kota</a:t>
            </a:r>
            <a:r>
              <a:rPr lang="en-ID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/>
              <a:t>population_size</a:t>
            </a:r>
            <a:r>
              <a:rPr lang="en-ID" sz="1600" dirty="0"/>
              <a:t> : </a:t>
            </a:r>
            <a:r>
              <a:rPr lang="en-ID" sz="1600" dirty="0" err="1"/>
              <a:t>ukuran</a:t>
            </a:r>
            <a:r>
              <a:rPr lang="en-ID" sz="1600" dirty="0"/>
              <a:t> </a:t>
            </a:r>
            <a:r>
              <a:rPr lang="en-ID" sz="1600" dirty="0" err="1"/>
              <a:t>populasi</a:t>
            </a:r>
            <a:r>
              <a:rPr lang="en-ID" sz="1600" dirty="0"/>
              <a:t> </a:t>
            </a:r>
            <a:r>
              <a:rPr lang="en-ID" sz="1600" dirty="0" err="1"/>
              <a:t>kandidat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/>
              <a:t>num_generations</a:t>
            </a:r>
            <a:r>
              <a:rPr lang="en-ID" sz="1600" dirty="0"/>
              <a:t> :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iterasi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generasi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mengembangkan</a:t>
            </a:r>
            <a:r>
              <a:rPr lang="en-ID" sz="1600" dirty="0"/>
              <a:t> </a:t>
            </a:r>
            <a:r>
              <a:rPr lang="en-ID" sz="1600" dirty="0" err="1"/>
              <a:t>populasi</a:t>
            </a:r>
            <a:r>
              <a:rPr lang="en-ID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/>
              <a:t>elitism_rate</a:t>
            </a:r>
            <a:r>
              <a:rPr lang="en-ID" sz="1600" dirty="0"/>
              <a:t> : </a:t>
            </a:r>
            <a:r>
              <a:rPr lang="en-ID" sz="1600" dirty="0" err="1"/>
              <a:t>proporsi</a:t>
            </a:r>
            <a:r>
              <a:rPr lang="en-ID" sz="1600" dirty="0"/>
              <a:t> </a:t>
            </a:r>
            <a:r>
              <a:rPr lang="en-ID" sz="1600" dirty="0" err="1"/>
              <a:t>populasi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dipilih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generasi</a:t>
            </a:r>
            <a:r>
              <a:rPr lang="en-ID" sz="1600" dirty="0"/>
              <a:t> </a:t>
            </a:r>
            <a:r>
              <a:rPr lang="en-ID" sz="1600" dirty="0" err="1"/>
              <a:t>berikutnya</a:t>
            </a:r>
            <a:r>
              <a:rPr lang="en-ID" sz="1600" dirty="0"/>
              <a:t> </a:t>
            </a:r>
            <a:r>
              <a:rPr lang="en-ID" sz="1600" dirty="0" err="1"/>
              <a:t>tanpa</a:t>
            </a:r>
            <a:r>
              <a:rPr lang="en-ID" sz="1600" dirty="0"/>
              <a:t> </a:t>
            </a:r>
            <a:r>
              <a:rPr lang="en-ID" sz="1600" dirty="0" err="1"/>
              <a:t>modifikasi</a:t>
            </a:r>
            <a:r>
              <a:rPr lang="en-ID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/>
              <a:t>mutation_rate</a:t>
            </a:r>
            <a:r>
              <a:rPr lang="en-ID" sz="1600" dirty="0"/>
              <a:t> : </a:t>
            </a:r>
            <a:r>
              <a:rPr lang="en-ID" sz="1600" dirty="0" err="1"/>
              <a:t>kemungkinan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</a:t>
            </a:r>
            <a:r>
              <a:rPr lang="en-ID" sz="1600" dirty="0" err="1"/>
              <a:t>kandidat</a:t>
            </a:r>
            <a:r>
              <a:rPr lang="en-ID" sz="1600" dirty="0"/>
              <a:t> </a:t>
            </a:r>
            <a:r>
              <a:rPr lang="en-ID" sz="1600" dirty="0" err="1"/>
              <a:t>mengalami</a:t>
            </a:r>
            <a:r>
              <a:rPr lang="en-ID" sz="1600" dirty="0"/>
              <a:t> </a:t>
            </a:r>
            <a:r>
              <a:rPr lang="en-ID" sz="1600" dirty="0" err="1"/>
              <a:t>mutasi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proses </a:t>
            </a:r>
            <a:r>
              <a:rPr lang="en-ID" sz="1600" dirty="0" err="1"/>
              <a:t>evolusi</a:t>
            </a:r>
            <a:r>
              <a:rPr lang="en-ID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600" dirty="0" err="1"/>
              <a:t>num_best_sequences</a:t>
            </a:r>
            <a:r>
              <a:rPr lang="en-ID" sz="1600" dirty="0"/>
              <a:t> :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urutan</a:t>
            </a:r>
            <a:r>
              <a:rPr lang="en-ID" sz="1600" dirty="0"/>
              <a:t> </a:t>
            </a:r>
            <a:r>
              <a:rPr lang="en-ID" sz="1600" dirty="0" err="1"/>
              <a:t>terbaik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dikembalikan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hasilnya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populasi</a:t>
            </a:r>
            <a:r>
              <a:rPr lang="en-ID" sz="1600" dirty="0"/>
              <a:t> </a:t>
            </a:r>
            <a:r>
              <a:rPr lang="en-ID" sz="1600" dirty="0" err="1"/>
              <a:t>awal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</a:t>
            </a:r>
            <a:r>
              <a:rPr lang="en-ID" sz="1600" dirty="0" err="1"/>
              <a:t>kandidat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create_population</a:t>
            </a:r>
            <a:r>
              <a:rPr lang="en-ID" sz="1600" dirty="0"/>
              <a:t>.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mengembangkan</a:t>
            </a:r>
            <a:r>
              <a:rPr lang="en-ID" sz="1600" dirty="0"/>
              <a:t> </a:t>
            </a:r>
            <a:r>
              <a:rPr lang="en-ID" sz="1600" dirty="0" err="1"/>
              <a:t>populasi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evolve_population</a:t>
            </a:r>
            <a:r>
              <a:rPr lang="en-ID" sz="1600" dirty="0"/>
              <a:t>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generasi</a:t>
            </a:r>
            <a:r>
              <a:rPr lang="en-ID" sz="1600" dirty="0"/>
              <a:t>, </a:t>
            </a:r>
            <a:r>
              <a:rPr lang="en-ID" sz="1600" dirty="0" err="1"/>
              <a:t>menghitung</a:t>
            </a:r>
            <a:r>
              <a:rPr lang="en-ID" sz="1600" dirty="0"/>
              <a:t> </a:t>
            </a:r>
            <a:r>
              <a:rPr lang="en-ID" sz="1600" dirty="0" err="1"/>
              <a:t>fittnes_score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</a:t>
            </a:r>
            <a:r>
              <a:rPr lang="en-ID" sz="1600" dirty="0" err="1"/>
              <a:t>kandidat</a:t>
            </a:r>
            <a:r>
              <a:rPr lang="en-ID" sz="1600" dirty="0"/>
              <a:t> dan </a:t>
            </a:r>
            <a:r>
              <a:rPr lang="en-ID" sz="1600" dirty="0" err="1"/>
              <a:t>melacak</a:t>
            </a:r>
            <a:r>
              <a:rPr lang="en-ID" sz="1600" dirty="0"/>
              <a:t> </a:t>
            </a:r>
            <a:r>
              <a:rPr lang="en-ID" sz="1600" dirty="0" err="1"/>
              <a:t>urutan</a:t>
            </a:r>
            <a:r>
              <a:rPr lang="en-ID" sz="1600" dirty="0"/>
              <a:t> </a:t>
            </a:r>
            <a:r>
              <a:rPr lang="en-ID" sz="1600" dirty="0" err="1"/>
              <a:t>terbaik</a:t>
            </a:r>
            <a:r>
              <a:rPr lang="en-ID" sz="1600" dirty="0"/>
              <a:t> yang </a:t>
            </a:r>
            <a:r>
              <a:rPr lang="en-ID" sz="1600" dirty="0" err="1"/>
              <a:t>ditemukan</a:t>
            </a:r>
            <a:r>
              <a:rPr lang="en-ID" sz="1600" dirty="0"/>
              <a:t> </a:t>
            </a:r>
            <a:r>
              <a:rPr lang="en-ID" sz="1600" dirty="0" err="1"/>
              <a:t>sejauh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. </a:t>
            </a:r>
            <a:r>
              <a:rPr lang="en-ID" sz="1600" dirty="0" err="1"/>
              <a:t>Terakhir</a:t>
            </a:r>
            <a:r>
              <a:rPr lang="en-ID" sz="1600" dirty="0"/>
              <a:t>, </a:t>
            </a:r>
            <a:r>
              <a:rPr lang="en-ID" sz="1600" dirty="0" err="1"/>
              <a:t>mengembalikan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urutan</a:t>
            </a:r>
            <a:r>
              <a:rPr lang="en-ID" sz="1600" dirty="0"/>
              <a:t> </a:t>
            </a:r>
            <a:r>
              <a:rPr lang="en-ID" sz="1600" dirty="0" err="1"/>
              <a:t>terbaik</a:t>
            </a:r>
            <a:r>
              <a:rPr lang="en-ID" sz="1600" dirty="0"/>
              <a:t> yang </a:t>
            </a:r>
            <a:r>
              <a:rPr lang="en-ID" sz="1600" dirty="0" err="1"/>
              <a:t>ditentukan</a:t>
            </a:r>
            <a:r>
              <a:rPr lang="en-ID" sz="1600" dirty="0"/>
              <a:t> dan </a:t>
            </a:r>
            <a:r>
              <a:rPr lang="en-ID" sz="1600" dirty="0" err="1"/>
              <a:t>ditemukan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generasi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45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E7866-8619-B77C-7BBE-66D063D67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7" t="7451" r="41470" b="22353"/>
          <a:stretch/>
        </p:blipFill>
        <p:spPr>
          <a:xfrm>
            <a:off x="2572870" y="695010"/>
            <a:ext cx="7046260" cy="54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0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340659"/>
            <a:ext cx="8880597" cy="842862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  <a:t>TUGAS 3</a:t>
            </a:r>
            <a:br>
              <a:rPr lang="en-US" sz="2800" b="1" dirty="0">
                <a:solidFill>
                  <a:schemeClr val="accent6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</a:b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Coloring</a:t>
            </a: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 Constraint Satisfaction Problem  </a:t>
            </a:r>
            <a:endParaRPr lang="en-US" sz="2000" b="1" kern="1200" dirty="0">
              <a:solidFill>
                <a:schemeClr val="accent6">
                  <a:lumMod val="1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8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26F9E-39D8-9755-B7C4-7FA071E8D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7" t="13429" r="5728" b="12565"/>
          <a:stretch/>
        </p:blipFill>
        <p:spPr>
          <a:xfrm>
            <a:off x="1168889" y="280686"/>
            <a:ext cx="9854220" cy="3148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6E681-DF83-07AA-E1F7-C2E3A31D93BC}"/>
              </a:ext>
            </a:extLst>
          </p:cNvPr>
          <p:cNvSpPr txBox="1"/>
          <p:nvPr/>
        </p:nvSpPr>
        <p:spPr>
          <a:xfrm>
            <a:off x="821649" y="3645924"/>
            <a:ext cx="105487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/>
              <a:t>Empat</a:t>
            </a:r>
            <a:r>
              <a:rPr lang="en-ID" sz="2000" dirty="0"/>
              <a:t> argument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constraints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/>
              <a:t>node : string yang </a:t>
            </a:r>
            <a:r>
              <a:rPr lang="en-ID" sz="2000" dirty="0" err="1"/>
              <a:t>mewakili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yang </a:t>
            </a:r>
            <a:r>
              <a:rPr lang="en-ID" sz="2000" dirty="0" err="1"/>
              <a:t>sedang</a:t>
            </a:r>
            <a:r>
              <a:rPr lang="en-ID" sz="2000" dirty="0"/>
              <a:t> </a:t>
            </a:r>
            <a:r>
              <a:rPr lang="en-ID" sz="2000" dirty="0" err="1"/>
              <a:t>dipertimbangkan</a:t>
            </a:r>
            <a:endParaRPr lang="en-ID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/>
              <a:t>color</a:t>
            </a:r>
            <a:r>
              <a:rPr lang="en-ID" sz="2000" dirty="0"/>
              <a:t> : string yang </a:t>
            </a:r>
            <a:r>
              <a:rPr lang="en-ID" sz="2000" dirty="0" err="1"/>
              <a:t>mewakili</a:t>
            </a:r>
            <a:r>
              <a:rPr lang="en-ID" sz="2000" dirty="0"/>
              <a:t> </a:t>
            </a:r>
            <a:r>
              <a:rPr lang="en-ID" sz="2000" dirty="0" err="1"/>
              <a:t>warna</a:t>
            </a:r>
            <a:r>
              <a:rPr lang="en-ID" sz="2000" dirty="0"/>
              <a:t> yang </a:t>
            </a:r>
            <a:r>
              <a:rPr lang="en-ID" sz="2000" dirty="0" err="1"/>
              <a:t>ditugaskan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node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/>
              <a:t>assignment :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mewakili</a:t>
            </a:r>
            <a:r>
              <a:rPr lang="en-ID" sz="2000" dirty="0"/>
              <a:t> </a:t>
            </a:r>
            <a:r>
              <a:rPr lang="en-ID" sz="2000" dirty="0" err="1"/>
              <a:t>penugasan</a:t>
            </a:r>
            <a:r>
              <a:rPr lang="en-ID" sz="2000" dirty="0"/>
              <a:t> </a:t>
            </a:r>
            <a:r>
              <a:rPr lang="en-ID" sz="2000" dirty="0" err="1"/>
              <a:t>warna</a:t>
            </a:r>
            <a:r>
              <a:rPr lang="en-ID" sz="2000" dirty="0"/>
              <a:t>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node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/>
              <a:t>graph :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mewakili</a:t>
            </a:r>
            <a:r>
              <a:rPr lang="en-ID" sz="2000" dirty="0"/>
              <a:t> </a:t>
            </a:r>
            <a:r>
              <a:rPr lang="en-ID" sz="2000" dirty="0" err="1"/>
              <a:t>grafik</a:t>
            </a:r>
            <a:r>
              <a:rPr lang="en-ID" sz="2000" dirty="0"/>
              <a:t> yang </a:t>
            </a:r>
            <a:r>
              <a:rPr lang="en-ID" sz="2000" dirty="0" err="1"/>
              <a:t>diwarnai</a:t>
            </a:r>
            <a:endParaRPr lang="en-ID" sz="2000" dirty="0"/>
          </a:p>
          <a:p>
            <a:pPr algn="just"/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boolean</a:t>
            </a:r>
            <a:r>
              <a:rPr lang="en-ID" sz="2000" dirty="0"/>
              <a:t> yang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apakah</a:t>
            </a:r>
            <a:r>
              <a:rPr lang="en-ID" sz="2000" dirty="0"/>
              <a:t> </a:t>
            </a:r>
            <a:r>
              <a:rPr lang="en-ID" sz="2000" dirty="0" err="1"/>
              <a:t>menetapkan</a:t>
            </a:r>
            <a:r>
              <a:rPr lang="en-ID" sz="2000" dirty="0"/>
              <a:t> </a:t>
            </a:r>
            <a:r>
              <a:rPr lang="en-ID" sz="2000" dirty="0" err="1"/>
              <a:t>warna</a:t>
            </a:r>
            <a:r>
              <a:rPr lang="en-ID" sz="2000" dirty="0"/>
              <a:t> yang </a:t>
            </a:r>
            <a:r>
              <a:rPr lang="en-ID" sz="2000" dirty="0" err="1"/>
              <a:t>diberikan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 </a:t>
            </a:r>
            <a:r>
              <a:rPr lang="en-ID" sz="2000" dirty="0" err="1"/>
              <a:t>melanggar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batasan</a:t>
            </a:r>
            <a:r>
              <a:rPr lang="en-ID" sz="2000" dirty="0"/>
              <a:t> </a:t>
            </a:r>
            <a:r>
              <a:rPr lang="en-ID" sz="2000" dirty="0" err="1"/>
              <a:t>grafik</a:t>
            </a:r>
            <a:r>
              <a:rPr lang="en-ID" sz="2000" dirty="0"/>
              <a:t>. </a:t>
            </a:r>
            <a:r>
              <a:rPr lang="en-ID" sz="2000" dirty="0" err="1"/>
              <a:t>Selain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,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memeriksa</a:t>
            </a:r>
            <a:r>
              <a:rPr lang="en-ID" sz="2000" dirty="0"/>
              <a:t> </a:t>
            </a:r>
            <a:r>
              <a:rPr lang="en-ID" sz="2000" dirty="0" err="1"/>
              <a:t>apakah</a:t>
            </a:r>
            <a:r>
              <a:rPr lang="en-ID" sz="2000" dirty="0"/>
              <a:t> salah </a:t>
            </a:r>
            <a:r>
              <a:rPr lang="en-ID" sz="2000" dirty="0" err="1"/>
              <a:t>satu</a:t>
            </a:r>
            <a:r>
              <a:rPr lang="en-ID" sz="2000" dirty="0"/>
              <a:t> node </a:t>
            </a:r>
            <a:r>
              <a:rPr lang="en-ID" sz="2000" dirty="0" err="1"/>
              <a:t>tetangga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node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diberi</a:t>
            </a:r>
            <a:r>
              <a:rPr lang="en-ID" sz="2000" dirty="0"/>
              <a:t> </a:t>
            </a:r>
            <a:r>
              <a:rPr lang="en-ID" sz="2000" dirty="0" err="1"/>
              <a:t>warna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. Jika </a:t>
            </a:r>
            <a:r>
              <a:rPr lang="en-ID" sz="2000" dirty="0" err="1"/>
              <a:t>ya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false dan </a:t>
            </a:r>
            <a:r>
              <a:rPr lang="en-ID" sz="2000" dirty="0" err="1"/>
              <a:t>sebaliknya</a:t>
            </a:r>
            <a:r>
              <a:rPr lang="en-ID" sz="2000" dirty="0"/>
              <a:t> true.</a:t>
            </a:r>
          </a:p>
        </p:txBody>
      </p:sp>
    </p:spTree>
    <p:extLst>
      <p:ext uri="{BB962C8B-B14F-4D97-AF65-F5344CB8AC3E}">
        <p14:creationId xmlns:p14="http://schemas.microsoft.com/office/powerpoint/2010/main" val="267656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8EC3F5-CFC5-99FA-A767-FB3DE2033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21" t="11308" r="8521" b="6498"/>
          <a:stretch/>
        </p:blipFill>
        <p:spPr>
          <a:xfrm>
            <a:off x="429229" y="655815"/>
            <a:ext cx="4965539" cy="5546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29D8AF-8745-56D0-C63D-081CFCE8DC1D}"/>
              </a:ext>
            </a:extLst>
          </p:cNvPr>
          <p:cNvSpPr txBox="1"/>
          <p:nvPr/>
        </p:nvSpPr>
        <p:spPr>
          <a:xfrm>
            <a:off x="5636871" y="1028343"/>
            <a:ext cx="6125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Argumen</a:t>
            </a:r>
            <a:r>
              <a:rPr lang="en-ID" dirty="0"/>
              <a:t> domain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memetakan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wilayah </a:t>
            </a:r>
            <a:r>
              <a:rPr lang="en-ID" dirty="0" err="1"/>
              <a:t>ke</a:t>
            </a:r>
            <a:r>
              <a:rPr lang="en-ID" dirty="0"/>
              <a:t> daftar </a:t>
            </a:r>
            <a:r>
              <a:rPr lang="en-ID" dirty="0" err="1"/>
              <a:t>warna</a:t>
            </a:r>
            <a:r>
              <a:rPr lang="en-ID" dirty="0"/>
              <a:t>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assignment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assignment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graph. Jika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wilayah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Jika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 dan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(value)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domainnya</a:t>
            </a:r>
            <a:r>
              <a:rPr lang="en-ID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value,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Jika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kendala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assign value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node pada assignment, dan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rekursif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backtrack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memperbarui</a:t>
            </a:r>
            <a:r>
              <a:rPr lang="en-ID" dirty="0"/>
              <a:t> assignment, graph, dan domain.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Sebaliknya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backtrack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value pada assignment dan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domain. Jika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dicoba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satupun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mengarah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mundur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di </a:t>
            </a:r>
            <a:r>
              <a:rPr lang="en-ID" dirty="0" err="1"/>
              <a:t>pohon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13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A68F6-7785-F25E-45DE-157C5998A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9" t="28427" r="7056" b="15012"/>
          <a:stretch/>
        </p:blipFill>
        <p:spPr>
          <a:xfrm>
            <a:off x="2072831" y="705422"/>
            <a:ext cx="8046333" cy="2125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AC9FC-2F7C-16AE-4317-3E4224C9A805}"/>
              </a:ext>
            </a:extLst>
          </p:cNvPr>
          <p:cNvSpPr txBox="1"/>
          <p:nvPr/>
        </p:nvSpPr>
        <p:spPr>
          <a:xfrm>
            <a:off x="1169283" y="3128210"/>
            <a:ext cx="98534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map_coloring</a:t>
            </a:r>
            <a:r>
              <a:rPr lang="en-ID" sz="2000" dirty="0"/>
              <a:t> </a:t>
            </a:r>
            <a:r>
              <a:rPr lang="en-ID" sz="2000" dirty="0" err="1"/>
              <a:t>mengambil</a:t>
            </a:r>
            <a:r>
              <a:rPr lang="en-ID" sz="2000" dirty="0"/>
              <a:t> graph dan daftar </a:t>
            </a:r>
            <a:r>
              <a:rPr lang="en-ID" sz="2000" dirty="0" err="1"/>
              <a:t>color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input, dan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dict</a:t>
            </a:r>
            <a:r>
              <a:rPr lang="en-ID" sz="2000" dirty="0"/>
              <a:t> yang </a:t>
            </a:r>
            <a:r>
              <a:rPr lang="en-ID" sz="2000" dirty="0" err="1"/>
              <a:t>memetakan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wilayah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warna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dua wilayah yang </a:t>
            </a:r>
            <a:r>
              <a:rPr lang="en-ID" sz="2000" dirty="0" err="1"/>
              <a:t>berdekatan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warna</a:t>
            </a:r>
            <a:r>
              <a:rPr lang="en-ID" sz="2000" dirty="0"/>
              <a:t> yang </a:t>
            </a:r>
            <a:r>
              <a:rPr lang="en-ID" sz="2000" dirty="0" err="1"/>
              <a:t>sama</a:t>
            </a:r>
            <a:r>
              <a:rPr lang="en-ID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/>
              <a:t>Inisialisasi</a:t>
            </a:r>
            <a:r>
              <a:rPr lang="en-ID" sz="2000" dirty="0"/>
              <a:t> domain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warna</a:t>
            </a:r>
            <a:r>
              <a:rPr lang="en-ID" sz="2000" dirty="0"/>
              <a:t> yang </a:t>
            </a:r>
            <a:r>
              <a:rPr lang="en-ID" sz="2000" dirty="0" err="1"/>
              <a:t>tersedia</a:t>
            </a:r>
            <a:r>
              <a:rPr lang="en-ID" sz="2000" dirty="0"/>
              <a:t>. </a:t>
            </a:r>
            <a:r>
              <a:rPr lang="en-ID" sz="2000" dirty="0" err="1"/>
              <a:t>Kemudian</a:t>
            </a:r>
            <a:r>
              <a:rPr lang="en-ID" sz="2000" dirty="0"/>
              <a:t>, </a:t>
            </a:r>
            <a:r>
              <a:rPr lang="en-ID" sz="2000" dirty="0" err="1"/>
              <a:t>ia</a:t>
            </a:r>
            <a:r>
              <a:rPr lang="en-ID" sz="2000" dirty="0"/>
              <a:t> </a:t>
            </a:r>
            <a:r>
              <a:rPr lang="en-ID" sz="2000" dirty="0" err="1"/>
              <a:t>memanggil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backtrack yang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rekursif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mencoba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mungkin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ditugaskan</a:t>
            </a:r>
            <a:r>
              <a:rPr lang="en-ID" sz="2000" dirty="0"/>
              <a:t>, dan </a:t>
            </a:r>
            <a:r>
              <a:rPr lang="en-ID" sz="2000" dirty="0" err="1"/>
              <a:t>jika</a:t>
            </a:r>
            <a:r>
              <a:rPr lang="en-ID" sz="2000" dirty="0"/>
              <a:t> assignment </a:t>
            </a:r>
            <a:r>
              <a:rPr lang="en-ID" sz="2000" dirty="0" err="1"/>
              <a:t>lengkap</a:t>
            </a:r>
            <a:r>
              <a:rPr lang="en-ID" sz="2000" dirty="0"/>
              <a:t> </a:t>
            </a:r>
            <a:r>
              <a:rPr lang="en-ID" sz="2000" dirty="0" err="1"/>
              <a:t>ditemukan</a:t>
            </a:r>
            <a:r>
              <a:rPr lang="en-ID" sz="2000" dirty="0"/>
              <a:t>,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mengembalikannya</a:t>
            </a:r>
            <a:r>
              <a:rPr lang="en-ID" sz="2000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/>
              <a:t>Jika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telah</a:t>
            </a:r>
            <a:r>
              <a:rPr lang="en-ID" sz="2000" dirty="0"/>
              <a:t> </a:t>
            </a:r>
            <a:r>
              <a:rPr lang="en-ID" sz="2000" dirty="0" err="1"/>
              <a:t>dicoba</a:t>
            </a:r>
            <a:r>
              <a:rPr lang="en-ID" sz="2000" dirty="0"/>
              <a:t>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yang </a:t>
            </a:r>
            <a:r>
              <a:rPr lang="en-ID" sz="2000" dirty="0" err="1"/>
              <a:t>berhasil</a:t>
            </a:r>
            <a:r>
              <a:rPr lang="en-ID" sz="2000" dirty="0"/>
              <a:t>,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mundur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mencoba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sebelumnya</a:t>
            </a:r>
            <a:r>
              <a:rPr lang="en-ID" sz="2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6383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138885"/>
              </p:ext>
            </p:extLst>
          </p:nvPr>
        </p:nvGraphicFramePr>
        <p:xfrm>
          <a:off x="7180729" y="1842469"/>
          <a:ext cx="4653337" cy="3217666"/>
        </p:xfrm>
        <a:graphic>
          <a:graphicData uri="http://schemas.openxmlformats.org/drawingml/2006/table">
            <a:tbl>
              <a:tblPr firstRow="1" bandRow="1"/>
              <a:tblGrid>
                <a:gridCol w="465333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580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TUGAS 1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 algorithm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jalur</a:t>
                      </a: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tercepat</a:t>
                      </a:r>
                      <a:endParaRPr lang="en-US" sz="18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179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TUGAS 2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Travelling Salesman Problem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Genetic Algorithm</a:t>
                      </a:r>
                      <a:endParaRPr lang="en-US" sz="1800" kern="12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798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cs typeface="Gill Sans Light" panose="020B0302020104020203" pitchFamily="34" charset="-79"/>
                        </a:rPr>
                        <a:t>TUGAS 3</a:t>
                      </a:r>
                    </a:p>
                    <a:p>
                      <a:pPr marL="0" algn="r" defTabSz="914400" rtl="0" eaLnBrk="1" latinLnBrk="0" hangingPunct="1"/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Coloring</a:t>
                      </a: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i="0" kern="12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8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Constraint Satisfaction Problem  </a:t>
                      </a:r>
                      <a:endParaRPr lang="en-US" sz="1800" kern="12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1A8DD-F4CA-2C36-2098-D5D9C0130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3" t="15359" r="8057" b="9874"/>
          <a:stretch/>
        </p:blipFill>
        <p:spPr>
          <a:xfrm>
            <a:off x="1377388" y="865205"/>
            <a:ext cx="4965539" cy="5127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CA1C1-88CF-79E8-5DC8-EC12B92D6C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6" t="15923" r="554" b="75378"/>
          <a:stretch/>
        </p:blipFill>
        <p:spPr>
          <a:xfrm>
            <a:off x="6967162" y="3839900"/>
            <a:ext cx="3783390" cy="821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AF2DC-82F1-7B3C-739D-8602926DFA66}"/>
              </a:ext>
            </a:extLst>
          </p:cNvPr>
          <p:cNvSpPr txBox="1"/>
          <p:nvPr/>
        </p:nvSpPr>
        <p:spPr>
          <a:xfrm>
            <a:off x="6967162" y="1848291"/>
            <a:ext cx="4619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WA	: Western Australia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NT	: Northern Territory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Q	: Queensland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NSW	: New South Wales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V	: Victoria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öhne"/>
              </a:rPr>
              <a:t>SA	: South Australia</a:t>
            </a:r>
          </a:p>
        </p:txBody>
      </p:sp>
    </p:spTree>
    <p:extLst>
      <p:ext uri="{BB962C8B-B14F-4D97-AF65-F5344CB8AC3E}">
        <p14:creationId xmlns:p14="http://schemas.microsoft.com/office/powerpoint/2010/main" val="21837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5232"/>
            <a:ext cx="9144000" cy="2387600"/>
          </a:xfrm>
        </p:spPr>
        <p:txBody>
          <a:bodyPr/>
          <a:lstStyle/>
          <a:p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4" y="394446"/>
            <a:ext cx="6502620" cy="842862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  <a:t>TUGAS 1</a:t>
            </a:r>
            <a:b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</a:b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A* algorithm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jalur</a:t>
            </a: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tercepat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C3BB26-4F8E-80E8-5C24-08AC81FB8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1" t="41699" r="21029" b="21699"/>
          <a:stretch/>
        </p:blipFill>
        <p:spPr>
          <a:xfrm>
            <a:off x="2805953" y="1735592"/>
            <a:ext cx="6580094" cy="33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1D40DE4-77DD-EB3A-35E7-2900782CDCAA}"/>
              </a:ext>
            </a:extLst>
          </p:cNvPr>
          <p:cNvSpPr txBox="1">
            <a:spLocks/>
          </p:cNvSpPr>
          <p:nvPr/>
        </p:nvSpPr>
        <p:spPr>
          <a:xfrm>
            <a:off x="5611906" y="622217"/>
            <a:ext cx="6176682" cy="56135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/>
              <a:t>Tiga</a:t>
            </a:r>
            <a:r>
              <a:rPr lang="en-US" sz="2000" dirty="0"/>
              <a:t> argument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astar</a:t>
            </a:r>
            <a:r>
              <a:rPr lang="en-US" sz="2000" dirty="0"/>
              <a:t> :</a:t>
            </a:r>
          </a:p>
          <a:p>
            <a:pPr algn="just"/>
            <a:r>
              <a:rPr lang="en-US" sz="2000" dirty="0"/>
              <a:t>graph</a:t>
            </a:r>
          </a:p>
          <a:p>
            <a:pPr algn="just"/>
            <a:r>
              <a:rPr lang="en-US" sz="2000" dirty="0"/>
              <a:t>start	: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memulai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terpendek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end	: node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node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 oleh </a:t>
            </a:r>
            <a:r>
              <a:rPr lang="en-US" sz="2000" dirty="0" err="1"/>
              <a:t>algoritma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 err="1"/>
              <a:t>Variabel</a:t>
            </a:r>
            <a:r>
              <a:rPr lang="en-US" sz="2000" dirty="0"/>
              <a:t> :</a:t>
            </a:r>
          </a:p>
          <a:p>
            <a:pPr algn="just"/>
            <a:r>
              <a:rPr lang="en-US" sz="2000" dirty="0" err="1"/>
              <a:t>dist</a:t>
            </a:r>
            <a:r>
              <a:rPr lang="en-US" sz="2000" dirty="0"/>
              <a:t> :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graph </a:t>
            </a:r>
            <a:r>
              <a:rPr lang="en-US" sz="2000" dirty="0" err="1"/>
              <a:t>disetel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melacak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terpendek</a:t>
            </a:r>
            <a:r>
              <a:rPr lang="en-US" sz="2000" dirty="0"/>
              <a:t> yang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sejauh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dist</a:t>
            </a:r>
            <a:r>
              <a:rPr lang="en-US" sz="2000" dirty="0"/>
              <a:t>[start] = 0 :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0.</a:t>
            </a:r>
          </a:p>
          <a:p>
            <a:pPr algn="just"/>
            <a:r>
              <a:rPr lang="en-US" sz="2000" dirty="0" err="1"/>
              <a:t>pq</a:t>
            </a:r>
            <a:r>
              <a:rPr lang="en-US" sz="2000" dirty="0"/>
              <a:t> : priority queue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node </a:t>
            </a:r>
            <a:r>
              <a:rPr lang="en-US" sz="2000" dirty="0" err="1"/>
              <a:t>berikutnya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dijelajahi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parent :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parent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node di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terpendek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527A5C-8660-0165-E959-FB9E9C7B7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3" t="15697" r="10970" b="16887"/>
          <a:stretch/>
        </p:blipFill>
        <p:spPr>
          <a:xfrm>
            <a:off x="403412" y="2103071"/>
            <a:ext cx="4825341" cy="26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1D40DE4-77DD-EB3A-35E7-2900782CDCAA}"/>
              </a:ext>
            </a:extLst>
          </p:cNvPr>
          <p:cNvSpPr txBox="1">
            <a:spLocks/>
          </p:cNvSpPr>
          <p:nvPr/>
        </p:nvSpPr>
        <p:spPr>
          <a:xfrm>
            <a:off x="5611906" y="672353"/>
            <a:ext cx="6239435" cy="53250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While loop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node di </a:t>
            </a:r>
            <a:r>
              <a:rPr lang="en-US" sz="2000" dirty="0" err="1"/>
              <a:t>pq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dijelajahi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Baris </a:t>
            </a:r>
            <a:r>
              <a:rPr lang="en-US" sz="2000" dirty="0" err="1"/>
              <a:t>heapq.heappop</a:t>
            </a:r>
            <a:r>
              <a:rPr lang="en-US" sz="2000" dirty="0"/>
              <a:t>(</a:t>
            </a:r>
            <a:r>
              <a:rPr lang="en-US" sz="2000" dirty="0" err="1"/>
              <a:t>pq</a:t>
            </a:r>
            <a:r>
              <a:rPr lang="en-US" sz="2000" dirty="0"/>
              <a:t>) </a:t>
            </a:r>
            <a:r>
              <a:rPr lang="en-US" sz="2000" dirty="0" err="1"/>
              <a:t>menghapus</a:t>
            </a:r>
            <a:r>
              <a:rPr lang="en-US" sz="2000" dirty="0"/>
              <a:t> node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terendah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pq</a:t>
            </a:r>
            <a:r>
              <a:rPr lang="en-US" sz="2000" dirty="0"/>
              <a:t> dan </a:t>
            </a:r>
            <a:r>
              <a:rPr lang="en-US" sz="2000" dirty="0" err="1"/>
              <a:t>menetapkan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dan node masing-masing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curr_dist</a:t>
            </a:r>
            <a:r>
              <a:rPr lang="en-US" sz="2000" dirty="0"/>
              <a:t> dan </a:t>
            </a:r>
            <a:r>
              <a:rPr lang="en-US" sz="2000" dirty="0" err="1"/>
              <a:t>curr_node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Jika </a:t>
            </a:r>
            <a:r>
              <a:rPr lang="en-US" sz="2000" dirty="0" err="1"/>
              <a:t>curr_node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node </a:t>
            </a:r>
            <a:r>
              <a:rPr lang="en-US" sz="2000" dirty="0" err="1"/>
              <a:t>akhir</a:t>
            </a:r>
            <a:r>
              <a:rPr lang="en-US" sz="2000" dirty="0"/>
              <a:t>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terpendek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node </a:t>
            </a:r>
            <a:r>
              <a:rPr lang="en-US" sz="2000" dirty="0" err="1"/>
              <a:t>tujuan</a:t>
            </a:r>
            <a:r>
              <a:rPr lang="en-US" sz="2000" dirty="0"/>
              <a:t>.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dilakukan</a:t>
            </a:r>
            <a:r>
              <a:rPr lang="en-US" sz="2000" dirty="0"/>
              <a:t> looping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curr</a:t>
            </a:r>
            <a:r>
              <a:rPr lang="en-US" sz="2000" dirty="0"/>
              <a:t> (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)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start. Di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iterasi</a:t>
            </a:r>
            <a:r>
              <a:rPr lang="en-US" sz="2000" dirty="0"/>
              <a:t> loop, (</a:t>
            </a:r>
            <a:r>
              <a:rPr lang="en-US" sz="2000" dirty="0" err="1"/>
              <a:t>curr</a:t>
            </a:r>
            <a:r>
              <a:rPr lang="en-US" sz="2000" dirty="0"/>
              <a:t>)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path, dan </a:t>
            </a:r>
            <a:r>
              <a:rPr lang="en-US" sz="2000" dirty="0" err="1"/>
              <a:t>curr</a:t>
            </a:r>
            <a:r>
              <a:rPr lang="en-US" sz="2000" dirty="0"/>
              <a:t> </a:t>
            </a:r>
            <a:r>
              <a:rPr lang="en-US" sz="2000" dirty="0" err="1"/>
              <a:t>diperbarui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induknya</a:t>
            </a:r>
            <a:r>
              <a:rPr lang="en-US" sz="2000" dirty="0"/>
              <a:t> (parent).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,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(start)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path. Daftar path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dibalik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reversed()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meletakkannya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yang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Jika </a:t>
            </a:r>
            <a:r>
              <a:rPr lang="en-US" sz="2000" dirty="0" err="1"/>
              <a:t>curr_dist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curr_node</a:t>
            </a:r>
            <a:r>
              <a:rPr lang="en-US" sz="2000" dirty="0"/>
              <a:t> yang </a:t>
            </a:r>
            <a:r>
              <a:rPr lang="en-US" sz="2000" dirty="0" err="1"/>
              <a:t>disimpan</a:t>
            </a:r>
            <a:r>
              <a:rPr lang="en-US" sz="2000" dirty="0"/>
              <a:t> di </a:t>
            </a:r>
            <a:r>
              <a:rPr lang="en-US" sz="2000" dirty="0" err="1"/>
              <a:t>dist</a:t>
            </a:r>
            <a:r>
              <a:rPr lang="en-US" sz="2000" dirty="0"/>
              <a:t>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curr_node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node </a:t>
            </a:r>
            <a:r>
              <a:rPr lang="en-US" sz="2000" dirty="0" err="1"/>
              <a:t>dilewati</a:t>
            </a:r>
            <a:r>
              <a:rPr lang="en-US" sz="2000" dirty="0"/>
              <a:t> dan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berpindah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node </a:t>
            </a:r>
            <a:r>
              <a:rPr lang="en-US" sz="2000" dirty="0" err="1"/>
              <a:t>berikutnya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pq</a:t>
            </a:r>
            <a:r>
              <a:rPr lang="en-US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706B-D078-823A-173A-847DB005B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8" t="9412" r="8181" b="9935"/>
          <a:stretch/>
        </p:blipFill>
        <p:spPr>
          <a:xfrm>
            <a:off x="340659" y="981635"/>
            <a:ext cx="4942937" cy="47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1D40DE4-77DD-EB3A-35E7-2900782CDCAA}"/>
              </a:ext>
            </a:extLst>
          </p:cNvPr>
          <p:cNvSpPr txBox="1">
            <a:spLocks/>
          </p:cNvSpPr>
          <p:nvPr/>
        </p:nvSpPr>
        <p:spPr>
          <a:xfrm>
            <a:off x="5664358" y="310447"/>
            <a:ext cx="6165219" cy="5776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Bagian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node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(</a:t>
            </a:r>
            <a:r>
              <a:rPr lang="en-US" sz="2000" dirty="0" err="1"/>
              <a:t>curr_node</a:t>
            </a:r>
            <a:r>
              <a:rPr lang="en-US" sz="2000" dirty="0"/>
              <a:t>) dan </a:t>
            </a:r>
            <a:r>
              <a:rPr lang="en-US" sz="2000" dirty="0" err="1"/>
              <a:t>memperbarui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node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curr_node</a:t>
            </a:r>
            <a:r>
              <a:rPr lang="en-US" sz="2000" dirty="0"/>
              <a:t>,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curr_node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curr_node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awal</a:t>
            </a:r>
            <a:r>
              <a:rPr lang="en-US" sz="2000" dirty="0"/>
              <a:t>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heuristik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yang </a:t>
            </a:r>
            <a:r>
              <a:rPr lang="en-US" sz="2000" dirty="0" err="1"/>
              <a:t>tersisa</a:t>
            </a:r>
            <a:r>
              <a:rPr lang="en-US" sz="2000" dirty="0"/>
              <a:t> pada node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ujung</a:t>
            </a:r>
            <a:r>
              <a:rPr lang="en-US" sz="2000" dirty="0"/>
              <a:t> node </a:t>
            </a:r>
            <a:r>
              <a:rPr lang="en-US" sz="2000" dirty="0" err="1"/>
              <a:t>tujuan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keduanya</a:t>
            </a:r>
            <a:r>
              <a:rPr lang="en-US" sz="2000" dirty="0"/>
              <a:t>. </a:t>
            </a:r>
            <a:r>
              <a:rPr lang="en-US" sz="2000" dirty="0" err="1"/>
              <a:t>Heuristik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memprioritaskan</a:t>
            </a:r>
            <a:r>
              <a:rPr lang="en-US" sz="2000" dirty="0"/>
              <a:t> node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pq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Jika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penjumalahan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tentatif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heuristik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node </a:t>
            </a:r>
            <a:r>
              <a:rPr lang="en-US" sz="2000" dirty="0" err="1"/>
              <a:t>tetangga</a:t>
            </a:r>
            <a:r>
              <a:rPr lang="en-US" sz="2000" dirty="0"/>
              <a:t> yang </a:t>
            </a:r>
            <a:r>
              <a:rPr lang="en-US" sz="2000" dirty="0" err="1"/>
              <a:t>disimpan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dist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dist</a:t>
            </a:r>
            <a:r>
              <a:rPr lang="en-US" sz="2000" dirty="0"/>
              <a:t> </a:t>
            </a:r>
            <a:r>
              <a:rPr lang="en-US" sz="2000" dirty="0" err="1"/>
              <a:t>diperbarui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, dan node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pq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Jika looping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node </a:t>
            </a:r>
            <a:r>
              <a:rPr lang="en-US" sz="2000" dirty="0" err="1"/>
              <a:t>tujuan</a:t>
            </a:r>
            <a:r>
              <a:rPr lang="en-US" sz="2000" dirty="0"/>
              <a:t>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node </a:t>
            </a:r>
            <a:r>
              <a:rPr lang="en-US" sz="2000" dirty="0" err="1"/>
              <a:t>tujuan</a:t>
            </a:r>
            <a:r>
              <a:rPr lang="en-US" sz="2000" dirty="0"/>
              <a:t>, dan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float('inf').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60075-8C95-3672-2B5C-297B9E3FC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2" t="13333" r="8844" b="15294"/>
          <a:stretch/>
        </p:blipFill>
        <p:spPr>
          <a:xfrm>
            <a:off x="362423" y="2031212"/>
            <a:ext cx="5161064" cy="27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A222BF-D754-5979-8A1C-C3FF552AE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8" t="7450" r="50000" b="41438"/>
          <a:stretch/>
        </p:blipFill>
        <p:spPr>
          <a:xfrm>
            <a:off x="369422" y="1362635"/>
            <a:ext cx="6056404" cy="4132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4B659F-95BE-4B8D-67D9-71D5E4B2D3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71" t="41699" r="21029" b="21699"/>
          <a:stretch/>
        </p:blipFill>
        <p:spPr>
          <a:xfrm>
            <a:off x="6799526" y="2136302"/>
            <a:ext cx="5023052" cy="25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1" y="430306"/>
            <a:ext cx="6502620" cy="842862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  <a:t>TUGAS 2</a:t>
            </a:r>
            <a:br>
              <a:rPr lang="en-US" sz="2800" b="1" dirty="0">
                <a:solidFill>
                  <a:schemeClr val="accent6">
                    <a:lumMod val="10000"/>
                  </a:schemeClr>
                </a:solidFill>
                <a:latin typeface="+mn-lt"/>
                <a:cs typeface="Gill Sans Light" panose="020B0302020104020203" pitchFamily="34" charset="-79"/>
              </a:rPr>
            </a:b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Travelling Salesman Problem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2000" b="1" i="0" kern="1200" dirty="0" err="1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ID" sz="2000" b="1" i="0" kern="1200" dirty="0">
                <a:solidFill>
                  <a:schemeClr val="accent6">
                    <a:lumMod val="10000"/>
                  </a:schemeClr>
                </a:solidFill>
                <a:effectLst/>
                <a:latin typeface="+mn-lt"/>
                <a:ea typeface="+mn-ea"/>
                <a:cs typeface="+mn-cs"/>
              </a:rPr>
              <a:t> Genetic Algorithm</a:t>
            </a:r>
            <a:endParaRPr lang="en-US" sz="2000" b="1" kern="1200" dirty="0">
              <a:solidFill>
                <a:schemeClr val="accent6">
                  <a:lumMod val="1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075E50-44CB-FC74-EDF8-AC509C8D8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671" y="1664118"/>
            <a:ext cx="6147458" cy="352976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Pengoptimalan</a:t>
            </a:r>
            <a:r>
              <a:rPr lang="en-US" dirty="0"/>
              <a:t> </a:t>
            </a:r>
            <a:r>
              <a:rPr lang="en-US" dirty="0" err="1"/>
              <a:t>perutean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(networking)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Perusahaan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perutean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node.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node, dan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perutean</a:t>
            </a:r>
            <a:r>
              <a:rPr lang="en-US" dirty="0"/>
              <a:t> optimal yang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penundaan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Solusi :</a:t>
            </a:r>
          </a:p>
          <a:p>
            <a:pPr algn="just"/>
            <a:r>
              <a:rPr lang="en-US" dirty="0"/>
              <a:t>1. Encoding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kandidat</a:t>
            </a:r>
            <a:endParaRPr lang="en-US" dirty="0"/>
          </a:p>
          <a:p>
            <a:pPr algn="just"/>
            <a:r>
              <a:rPr lang="en-US" dirty="0"/>
              <a:t>2. Generating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algn="just"/>
            <a:r>
              <a:rPr lang="en-US" dirty="0"/>
              <a:t>3. Fitness function (</a:t>
            </a:r>
            <a:r>
              <a:rPr lang="en-US" dirty="0" err="1"/>
              <a:t>kecocokan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4.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terbaik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139A3-C5CC-31A3-F45D-4F5189F46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9" t="13823" r="10131" b="14437"/>
          <a:stretch/>
        </p:blipFill>
        <p:spPr>
          <a:xfrm>
            <a:off x="412377" y="1781220"/>
            <a:ext cx="5387787" cy="329556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752D5C3-3EAE-39B1-FDE1-8D0584D3D2F2}"/>
              </a:ext>
            </a:extLst>
          </p:cNvPr>
          <p:cNvSpPr txBox="1">
            <a:spLocks/>
          </p:cNvSpPr>
          <p:nvPr/>
        </p:nvSpPr>
        <p:spPr>
          <a:xfrm>
            <a:off x="6096000" y="676835"/>
            <a:ext cx="5683623" cy="5504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Dua argument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create_population</a:t>
            </a:r>
            <a:r>
              <a:rPr lang="en-US" sz="2000" dirty="0"/>
              <a:t> : </a:t>
            </a:r>
          </a:p>
          <a:p>
            <a:pPr algn="just"/>
            <a:r>
              <a:rPr lang="en-US" sz="2000" dirty="0"/>
              <a:t>distances :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size :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populasi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 err="1"/>
              <a:t>Variabel</a:t>
            </a:r>
            <a:r>
              <a:rPr lang="en-US" sz="2000" dirty="0"/>
              <a:t> :</a:t>
            </a:r>
          </a:p>
          <a:p>
            <a:pPr algn="just"/>
            <a:r>
              <a:rPr lang="en-US" sz="2000" dirty="0"/>
              <a:t>Cities :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distances.</a:t>
            </a:r>
          </a:p>
          <a:p>
            <a:pPr algn="just"/>
            <a:r>
              <a:rPr lang="en-US" sz="2000" dirty="0"/>
              <a:t>population[] :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kandidat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 err="1"/>
              <a:t>Lakukan</a:t>
            </a:r>
            <a:r>
              <a:rPr lang="en-US" sz="2000" dirty="0"/>
              <a:t> looping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kandidat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,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permutasi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0 </a:t>
            </a:r>
            <a:r>
              <a:rPr lang="en-US" sz="2000" dirty="0" err="1"/>
              <a:t>ke</a:t>
            </a:r>
            <a:r>
              <a:rPr lang="en-US" sz="2000" dirty="0"/>
              <a:t> kota-1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random.sample</a:t>
            </a:r>
            <a:r>
              <a:rPr lang="en-US" sz="2000" dirty="0"/>
              <a:t>(). </a:t>
            </a:r>
            <a:r>
              <a:rPr lang="en-US" sz="2000" dirty="0" err="1"/>
              <a:t>Permutasi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yang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dikunjungi</a:t>
            </a:r>
            <a:r>
              <a:rPr lang="en-US" sz="2000" dirty="0"/>
              <a:t>. </a:t>
            </a:r>
            <a:r>
              <a:rPr lang="en-US" sz="2000" dirty="0" err="1"/>
              <a:t>Selanjutnya</a:t>
            </a:r>
            <a:r>
              <a:rPr lang="en-US" sz="2000" dirty="0"/>
              <a:t>,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kandidat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daftar </a:t>
            </a:r>
            <a:r>
              <a:rPr lang="en-US" sz="2000" dirty="0" err="1"/>
              <a:t>populasi</a:t>
            </a:r>
            <a:r>
              <a:rPr lang="en-US" sz="2000" dirty="0"/>
              <a:t> dan </a:t>
            </a:r>
            <a:r>
              <a:rPr lang="en-US" sz="2000" dirty="0" err="1"/>
              <a:t>mengulang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populasi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 </a:t>
            </a:r>
            <a:r>
              <a:rPr lang="en-US" sz="2000" dirty="0" err="1"/>
              <a:t>tercapai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51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{D0A83CAB-EEDD-4D51-A7F3-19435B61C7C2}tf11964407_win32</Template>
  <TotalTime>392</TotalTime>
  <Words>1590</Words>
  <Application>Microsoft Office PowerPoint</Application>
  <PresentationFormat>Widescreen</PresentationFormat>
  <Paragraphs>103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Office Theme</vt:lpstr>
      <vt:lpstr>Kecerdasan Buatan</vt:lpstr>
      <vt:lpstr>PowerPoint Presentation</vt:lpstr>
      <vt:lpstr>TUGAS 1 A* algorithm untuk mencari jalur tercepat</vt:lpstr>
      <vt:lpstr>PowerPoint Presentation</vt:lpstr>
      <vt:lpstr>PowerPoint Presentation</vt:lpstr>
      <vt:lpstr>PowerPoint Presentation</vt:lpstr>
      <vt:lpstr>PowerPoint Presentation</vt:lpstr>
      <vt:lpstr>TUGAS 2 Travelling Salesman Problem dengan metode Genetic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3 Map Coloring dengan Constraint Satisfaction Problem  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</dc:title>
  <dc:creator>Hp Pavilion</dc:creator>
  <cp:lastModifiedBy>Hp Pavilion</cp:lastModifiedBy>
  <cp:revision>6</cp:revision>
  <dcterms:created xsi:type="dcterms:W3CDTF">2023-03-30T12:49:58Z</dcterms:created>
  <dcterms:modified xsi:type="dcterms:W3CDTF">2023-03-30T19:22:11Z</dcterms:modified>
</cp:coreProperties>
</file>