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ex Gyre Termes" charset="1" panose="00000500000000000000"/>
      <p:regular r:id="rId10"/>
    </p:embeddedFont>
    <p:embeddedFont>
      <p:font typeface="Tex Gyre Termes Bold" charset="1" panose="00000800000000000000"/>
      <p:regular r:id="rId11"/>
    </p:embeddedFont>
    <p:embeddedFont>
      <p:font typeface="Tex Gyre Termes Italics" charset="1" panose="00000500000000000000"/>
      <p:regular r:id="rId12"/>
    </p:embeddedFont>
    <p:embeddedFont>
      <p:font typeface="Tex Gyre Termes Bold Italics" charset="1" panose="00000800000000000000"/>
      <p:regular r:id="rId13"/>
    </p:embeddedFont>
    <p:embeddedFont>
      <p:font typeface="Bree Serif" charset="1" panose="02000503040000020004"/>
      <p:regular r:id="rId14"/>
    </p:embeddedFont>
    <p:embeddedFont>
      <p:font typeface="Open Sans Light" charset="1" panose="020B0306030504020204"/>
      <p:regular r:id="rId15"/>
    </p:embeddedFont>
    <p:embeddedFont>
      <p:font typeface="Open Sans Light Bold" charset="1" panose="020B0806030504020204"/>
      <p:regular r:id="rId16"/>
    </p:embeddedFont>
    <p:embeddedFont>
      <p:font typeface="Open Sans Light Italics" charset="1" panose="020B0306030504020204"/>
      <p:regular r:id="rId17"/>
    </p:embeddedFont>
    <p:embeddedFont>
      <p:font typeface="Open Sans Light Bold Italics" charset="1" panose="020B0806030504020204"/>
      <p:regular r:id="rId18"/>
    </p:embeddedFont>
    <p:embeddedFont>
      <p:font typeface="Open Sans" charset="1" panose="020B0606030504020204"/>
      <p:regular r:id="rId19"/>
    </p:embeddedFont>
    <p:embeddedFont>
      <p:font typeface="Open Sans Bold" charset="1" panose="020B0806030504020204"/>
      <p:regular r:id="rId20"/>
    </p:embeddedFont>
    <p:embeddedFont>
      <p:font typeface="Open Sans Italics" charset="1" panose="020B0606030504020204"/>
      <p:regular r:id="rId21"/>
    </p:embeddedFont>
    <p:embeddedFont>
      <p:font typeface="Open Sans Bold Italics" charset="1" panose="020B08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35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02057" y="9370093"/>
            <a:ext cx="6303737" cy="916907"/>
          </a:xfrm>
          <a:custGeom>
            <a:avLst/>
            <a:gdLst/>
            <a:ahLst/>
            <a:cxnLst/>
            <a:rect r="r" b="b" t="t" l="l"/>
            <a:pathLst>
              <a:path h="916907" w="6303737">
                <a:moveTo>
                  <a:pt x="0" y="0"/>
                </a:moveTo>
                <a:lnTo>
                  <a:pt x="6303737" y="0"/>
                </a:lnTo>
                <a:lnTo>
                  <a:pt x="6303737" y="916907"/>
                </a:lnTo>
                <a:lnTo>
                  <a:pt x="0" y="9169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49859" y="8412631"/>
            <a:ext cx="6303737" cy="916907"/>
          </a:xfrm>
          <a:custGeom>
            <a:avLst/>
            <a:gdLst/>
            <a:ahLst/>
            <a:cxnLst/>
            <a:rect r="r" b="b" t="t" l="l"/>
            <a:pathLst>
              <a:path h="916907" w="6303737">
                <a:moveTo>
                  <a:pt x="0" y="0"/>
                </a:moveTo>
                <a:lnTo>
                  <a:pt x="6303737" y="0"/>
                </a:lnTo>
                <a:lnTo>
                  <a:pt x="6303737" y="916907"/>
                </a:lnTo>
                <a:lnTo>
                  <a:pt x="0" y="9169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20500" y="2924671"/>
            <a:ext cx="12647000" cy="4199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54"/>
              </a:lnSpc>
            </a:pPr>
            <a:r>
              <a:rPr lang="en-US" sz="12039">
                <a:solidFill>
                  <a:srgbClr val="FFFFFF"/>
                </a:solidFill>
                <a:latin typeface="Bree Serif"/>
              </a:rPr>
              <a:t>Heuristic Search</a:t>
            </a:r>
          </a:p>
          <a:p>
            <a:pPr algn="ctr">
              <a:lnSpc>
                <a:spcPts val="16854"/>
              </a:lnSpc>
            </a:pPr>
            <a:r>
              <a:rPr lang="en-US" sz="12039">
                <a:solidFill>
                  <a:srgbClr val="FFFFFF"/>
                </a:solidFill>
                <a:latin typeface="Bree Serif"/>
              </a:rPr>
              <a:t>8puzzle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5156" y="9447334"/>
            <a:ext cx="5129312" cy="673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8"/>
              </a:lnSpc>
              <a:spcBef>
                <a:spcPct val="0"/>
              </a:spcBef>
            </a:pPr>
            <a:r>
              <a:rPr lang="en-US" sz="3877">
                <a:solidFill>
                  <a:srgbClr val="543366"/>
                </a:solidFill>
                <a:latin typeface="Bree Serif"/>
              </a:rPr>
              <a:t>Helmi Abiyu Mahendra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5043" y="8489872"/>
            <a:ext cx="2465189" cy="673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8"/>
              </a:lnSpc>
              <a:spcBef>
                <a:spcPct val="0"/>
              </a:spcBef>
            </a:pPr>
            <a:r>
              <a:rPr lang="en-US" sz="3877">
                <a:solidFill>
                  <a:srgbClr val="543366"/>
                </a:solidFill>
                <a:latin typeface="Bree Serif"/>
              </a:rPr>
              <a:t>5025211061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92652" y="9683750"/>
            <a:ext cx="24073304" cy="6108601"/>
          </a:xfrm>
          <a:custGeom>
            <a:avLst/>
            <a:gdLst/>
            <a:ahLst/>
            <a:cxnLst/>
            <a:rect r="r" b="b" t="t" l="l"/>
            <a:pathLst>
              <a:path h="6108601" w="24073304">
                <a:moveTo>
                  <a:pt x="0" y="0"/>
                </a:moveTo>
                <a:lnTo>
                  <a:pt x="24073304" y="0"/>
                </a:lnTo>
                <a:lnTo>
                  <a:pt x="24073304" y="6108601"/>
                </a:lnTo>
                <a:lnTo>
                  <a:pt x="0" y="6108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09448" y="0"/>
            <a:ext cx="10578552" cy="9683750"/>
          </a:xfrm>
          <a:custGeom>
            <a:avLst/>
            <a:gdLst/>
            <a:ahLst/>
            <a:cxnLst/>
            <a:rect r="r" b="b" t="t" l="l"/>
            <a:pathLst>
              <a:path h="9683750" w="10578552">
                <a:moveTo>
                  <a:pt x="0" y="0"/>
                </a:moveTo>
                <a:lnTo>
                  <a:pt x="10578552" y="0"/>
                </a:lnTo>
                <a:lnTo>
                  <a:pt x="10578552" y="9683750"/>
                </a:lnTo>
                <a:lnTo>
                  <a:pt x="0" y="9683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3252" y="933450"/>
            <a:ext cx="749754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Manhatan distance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2025085" y="9607550"/>
            <a:ext cx="1195421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543366"/>
                </a:solidFill>
                <a:latin typeface="Tex Gyre Termes"/>
              </a:rPr>
              <a:t>Helmi Abiyu Mahendra_5025211061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47834" y="4519930"/>
            <a:ext cx="4608380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Fungsi print_path yang menampilkan tracking puzzle hingga sampai kondisi </a:t>
            </a:r>
            <a:r>
              <a:rPr lang="en-US" sz="3399">
                <a:solidFill>
                  <a:srgbClr val="FFFFFF"/>
                </a:solidFill>
                <a:latin typeface="Open Sans Italics"/>
              </a:rPr>
              <a:t>goal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92652" y="9683750"/>
            <a:ext cx="24073304" cy="6108601"/>
          </a:xfrm>
          <a:custGeom>
            <a:avLst/>
            <a:gdLst/>
            <a:ahLst/>
            <a:cxnLst/>
            <a:rect r="r" b="b" t="t" l="l"/>
            <a:pathLst>
              <a:path h="6108601" w="24073304">
                <a:moveTo>
                  <a:pt x="0" y="0"/>
                </a:moveTo>
                <a:lnTo>
                  <a:pt x="24073304" y="0"/>
                </a:lnTo>
                <a:lnTo>
                  <a:pt x="24073304" y="6108601"/>
                </a:lnTo>
                <a:lnTo>
                  <a:pt x="0" y="6108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51661" y="0"/>
            <a:ext cx="9536339" cy="9683750"/>
          </a:xfrm>
          <a:custGeom>
            <a:avLst/>
            <a:gdLst/>
            <a:ahLst/>
            <a:cxnLst/>
            <a:rect r="r" b="b" t="t" l="l"/>
            <a:pathLst>
              <a:path h="9683750" w="9536339">
                <a:moveTo>
                  <a:pt x="0" y="0"/>
                </a:moveTo>
                <a:lnTo>
                  <a:pt x="9536339" y="0"/>
                </a:lnTo>
                <a:lnTo>
                  <a:pt x="9536339" y="9683750"/>
                </a:lnTo>
                <a:lnTo>
                  <a:pt x="0" y="9683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3252" y="933450"/>
            <a:ext cx="749754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Manhatan distance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2025085" y="9607550"/>
            <a:ext cx="1195421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543366"/>
                </a:solidFill>
                <a:latin typeface="Tex Gyre Termes"/>
              </a:rPr>
              <a:t>Helmi Abiyu Mahendra_5025211061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47834" y="4519930"/>
            <a:ext cx="4608380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Pencarian terhadap array 0, serta fungsi swap/pergantian posisi array elemen 0 dengan array sekitar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92652" y="9683750"/>
            <a:ext cx="24073304" cy="6108601"/>
          </a:xfrm>
          <a:custGeom>
            <a:avLst/>
            <a:gdLst/>
            <a:ahLst/>
            <a:cxnLst/>
            <a:rect r="r" b="b" t="t" l="l"/>
            <a:pathLst>
              <a:path h="6108601" w="24073304">
                <a:moveTo>
                  <a:pt x="0" y="0"/>
                </a:moveTo>
                <a:lnTo>
                  <a:pt x="24073304" y="0"/>
                </a:lnTo>
                <a:lnTo>
                  <a:pt x="24073304" y="6108601"/>
                </a:lnTo>
                <a:lnTo>
                  <a:pt x="0" y="6108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49971" y="0"/>
            <a:ext cx="12538029" cy="9683750"/>
          </a:xfrm>
          <a:custGeom>
            <a:avLst/>
            <a:gdLst/>
            <a:ahLst/>
            <a:cxnLst/>
            <a:rect r="r" b="b" t="t" l="l"/>
            <a:pathLst>
              <a:path h="9683750" w="12538029">
                <a:moveTo>
                  <a:pt x="0" y="0"/>
                </a:moveTo>
                <a:lnTo>
                  <a:pt x="12538029" y="0"/>
                </a:lnTo>
                <a:lnTo>
                  <a:pt x="12538029" y="9683750"/>
                </a:lnTo>
                <a:lnTo>
                  <a:pt x="0" y="9683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803577" y="933450"/>
            <a:ext cx="7497543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Manhatan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distance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2025085" y="9607550"/>
            <a:ext cx="1195421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543366"/>
                </a:solidFill>
                <a:latin typeface="Tex Gyre Termes"/>
              </a:rPr>
              <a:t>Helmi Abiyu Mahendra_5025211061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1004" y="4228465"/>
            <a:ext cx="4608380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fungsi solve untuk melakukan pertukaran posisi array isi 0 dengan tetangga (neighbours) yang tersedia, dan belum dikunjungi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54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04079" y="6101647"/>
            <a:ext cx="7879841" cy="186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44"/>
              </a:lnSpc>
            </a:pPr>
            <a:r>
              <a:rPr lang="en-US" sz="10889">
                <a:solidFill>
                  <a:srgbClr val="FFFFFF"/>
                </a:solidFill>
                <a:latin typeface="Bree Serif"/>
              </a:rPr>
              <a:t>Terimakasih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215809" y="1677755"/>
            <a:ext cx="185638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 Light"/>
              </a:rPr>
              <a:t>Sekian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95228" y="6239702"/>
            <a:ext cx="749754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543366"/>
                </a:solidFill>
                <a:latin typeface="Open Sans Bold"/>
              </a:rPr>
              <a:t>Informed Search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892652" y="9683750"/>
            <a:ext cx="24073304" cy="6108601"/>
          </a:xfrm>
          <a:custGeom>
            <a:avLst/>
            <a:gdLst/>
            <a:ahLst/>
            <a:cxnLst/>
            <a:rect r="r" b="b" t="t" l="l"/>
            <a:pathLst>
              <a:path h="6108601" w="24073304">
                <a:moveTo>
                  <a:pt x="0" y="0"/>
                </a:moveTo>
                <a:lnTo>
                  <a:pt x="24073304" y="0"/>
                </a:lnTo>
                <a:lnTo>
                  <a:pt x="24073304" y="6108601"/>
                </a:lnTo>
                <a:lnTo>
                  <a:pt x="0" y="6108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025085" y="9607550"/>
            <a:ext cx="1195421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Tex Gyre Termes"/>
              </a:rPr>
              <a:t>Helmi Abiyu Mahendra_5025211061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41973" y="7031547"/>
            <a:ext cx="13604054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Pencarian yang didasarkan pada ketersediaan kondisi akhir (goal)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395228" y="1218757"/>
            <a:ext cx="749754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543366"/>
                </a:solidFill>
                <a:latin typeface="Open Sans Bold"/>
              </a:rPr>
              <a:t>Heuristic Search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41973" y="2675102"/>
            <a:ext cx="13604054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Metode pencarian yang bertujuan guna menemukan hasil optimal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92652" y="9683750"/>
            <a:ext cx="24073304" cy="6108601"/>
          </a:xfrm>
          <a:custGeom>
            <a:avLst/>
            <a:gdLst/>
            <a:ahLst/>
            <a:cxnLst/>
            <a:rect r="r" b="b" t="t" l="l"/>
            <a:pathLst>
              <a:path h="6108601" w="24073304">
                <a:moveTo>
                  <a:pt x="0" y="0"/>
                </a:moveTo>
                <a:lnTo>
                  <a:pt x="24073304" y="0"/>
                </a:lnTo>
                <a:lnTo>
                  <a:pt x="24073304" y="6108601"/>
                </a:lnTo>
                <a:lnTo>
                  <a:pt x="0" y="6108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5711" y="2308744"/>
            <a:ext cx="10636917" cy="5669512"/>
          </a:xfrm>
          <a:custGeom>
            <a:avLst/>
            <a:gdLst/>
            <a:ahLst/>
            <a:cxnLst/>
            <a:rect r="r" b="b" t="t" l="l"/>
            <a:pathLst>
              <a:path h="5669512" w="10636917">
                <a:moveTo>
                  <a:pt x="0" y="0"/>
                </a:moveTo>
                <a:lnTo>
                  <a:pt x="10636917" y="0"/>
                </a:lnTo>
                <a:lnTo>
                  <a:pt x="10636917" y="5669512"/>
                </a:lnTo>
                <a:lnTo>
                  <a:pt x="0" y="56695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025085" y="9607550"/>
            <a:ext cx="1195421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Tex Gyre Termes"/>
              </a:rPr>
              <a:t>Helmi Abiyu Mahendra_5025211061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69232" y="4484598"/>
            <a:ext cx="5216480" cy="1251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65"/>
              </a:lnSpc>
            </a:pPr>
            <a:r>
              <a:rPr lang="en-US" sz="3617">
                <a:solidFill>
                  <a:srgbClr val="000000"/>
                </a:solidFill>
                <a:latin typeface="Open Sans Bold"/>
              </a:rPr>
              <a:t>#Misplaced tiles</a:t>
            </a:r>
          </a:p>
          <a:p>
            <a:pPr algn="just">
              <a:lnSpc>
                <a:spcPts val="5065"/>
              </a:lnSpc>
            </a:pPr>
            <a:r>
              <a:rPr lang="en-US" sz="3617">
                <a:solidFill>
                  <a:srgbClr val="000000"/>
                </a:solidFill>
                <a:latin typeface="Open Sans Bold"/>
              </a:rPr>
              <a:t>#Manhatan Distance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92652" y="9683750"/>
            <a:ext cx="24073304" cy="6108601"/>
          </a:xfrm>
          <a:custGeom>
            <a:avLst/>
            <a:gdLst/>
            <a:ahLst/>
            <a:cxnLst/>
            <a:rect r="r" b="b" t="t" l="l"/>
            <a:pathLst>
              <a:path h="6108601" w="24073304">
                <a:moveTo>
                  <a:pt x="0" y="0"/>
                </a:moveTo>
                <a:lnTo>
                  <a:pt x="24073304" y="0"/>
                </a:lnTo>
                <a:lnTo>
                  <a:pt x="24073304" y="6108601"/>
                </a:lnTo>
                <a:lnTo>
                  <a:pt x="0" y="6108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00795" y="2427622"/>
            <a:ext cx="10320397" cy="4293600"/>
          </a:xfrm>
          <a:custGeom>
            <a:avLst/>
            <a:gdLst/>
            <a:ahLst/>
            <a:cxnLst/>
            <a:rect r="r" b="b" t="t" l="l"/>
            <a:pathLst>
              <a:path h="4293600" w="10320397">
                <a:moveTo>
                  <a:pt x="0" y="0"/>
                </a:moveTo>
                <a:lnTo>
                  <a:pt x="10320397" y="0"/>
                </a:lnTo>
                <a:lnTo>
                  <a:pt x="10320397" y="4293601"/>
                </a:lnTo>
                <a:lnTo>
                  <a:pt x="0" y="42936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3252" y="933450"/>
            <a:ext cx="749754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Misplaced tiles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2025085" y="9607550"/>
            <a:ext cx="1195421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543366"/>
                </a:solidFill>
                <a:latin typeface="Tex Gyre Termes"/>
              </a:rPr>
              <a:t>Helmi Abiyu Mahendra_5025211061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47834" y="3679979"/>
            <a:ext cx="4608380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Inisialisasi state awal, juga penghitungan tiles pada posisi yg salah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92652" y="9683750"/>
            <a:ext cx="24073304" cy="6108601"/>
          </a:xfrm>
          <a:custGeom>
            <a:avLst/>
            <a:gdLst/>
            <a:ahLst/>
            <a:cxnLst/>
            <a:rect r="r" b="b" t="t" l="l"/>
            <a:pathLst>
              <a:path h="6108601" w="24073304">
                <a:moveTo>
                  <a:pt x="0" y="0"/>
                </a:moveTo>
                <a:lnTo>
                  <a:pt x="24073304" y="0"/>
                </a:lnTo>
                <a:lnTo>
                  <a:pt x="24073304" y="6108601"/>
                </a:lnTo>
                <a:lnTo>
                  <a:pt x="0" y="6108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23987" y="2186679"/>
            <a:ext cx="10264013" cy="5433889"/>
          </a:xfrm>
          <a:custGeom>
            <a:avLst/>
            <a:gdLst/>
            <a:ahLst/>
            <a:cxnLst/>
            <a:rect r="r" b="b" t="t" l="l"/>
            <a:pathLst>
              <a:path h="5433889" w="10264013">
                <a:moveTo>
                  <a:pt x="0" y="0"/>
                </a:moveTo>
                <a:lnTo>
                  <a:pt x="10264013" y="0"/>
                </a:lnTo>
                <a:lnTo>
                  <a:pt x="10264013" y="5433889"/>
                </a:lnTo>
                <a:lnTo>
                  <a:pt x="0" y="54338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3252" y="933450"/>
            <a:ext cx="749754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Misplaced tiles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2025085" y="9607550"/>
            <a:ext cx="1195421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543366"/>
                </a:solidFill>
                <a:latin typeface="Tex Gyre Termes"/>
              </a:rPr>
              <a:t>Helmi Abiyu Mahendra_5025211061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47834" y="3679979"/>
            <a:ext cx="4608380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Fungsi count untuk menghitung jumlah tiles pada posisi yang tidak seharusnya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92652" y="9683750"/>
            <a:ext cx="24073304" cy="6108601"/>
          </a:xfrm>
          <a:custGeom>
            <a:avLst/>
            <a:gdLst/>
            <a:ahLst/>
            <a:cxnLst/>
            <a:rect r="r" b="b" t="t" l="l"/>
            <a:pathLst>
              <a:path h="6108601" w="24073304">
                <a:moveTo>
                  <a:pt x="0" y="0"/>
                </a:moveTo>
                <a:lnTo>
                  <a:pt x="24073304" y="0"/>
                </a:lnTo>
                <a:lnTo>
                  <a:pt x="24073304" y="6108601"/>
                </a:lnTo>
                <a:lnTo>
                  <a:pt x="0" y="6108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59305" y="0"/>
            <a:ext cx="8128695" cy="9683750"/>
          </a:xfrm>
          <a:custGeom>
            <a:avLst/>
            <a:gdLst/>
            <a:ahLst/>
            <a:cxnLst/>
            <a:rect r="r" b="b" t="t" l="l"/>
            <a:pathLst>
              <a:path h="9683750" w="8128695">
                <a:moveTo>
                  <a:pt x="0" y="0"/>
                </a:moveTo>
                <a:lnTo>
                  <a:pt x="8128695" y="0"/>
                </a:lnTo>
                <a:lnTo>
                  <a:pt x="8128695" y="9683750"/>
                </a:lnTo>
                <a:lnTo>
                  <a:pt x="0" y="9683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3252" y="933450"/>
            <a:ext cx="749754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Misplaced tiles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2025085" y="9607550"/>
            <a:ext cx="1195421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543366"/>
                </a:solidFill>
                <a:latin typeface="Tex Gyre Termes"/>
              </a:rPr>
              <a:t>Helmi Abiyu Mahendra_5025211061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47834" y="3679979"/>
            <a:ext cx="4608380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Penggunaan fungsi move selama tiles salah posisi masih tersisa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92652" y="9683750"/>
            <a:ext cx="24073304" cy="6108601"/>
          </a:xfrm>
          <a:custGeom>
            <a:avLst/>
            <a:gdLst/>
            <a:ahLst/>
            <a:cxnLst/>
            <a:rect r="r" b="b" t="t" l="l"/>
            <a:pathLst>
              <a:path h="6108601" w="24073304">
                <a:moveTo>
                  <a:pt x="0" y="0"/>
                </a:moveTo>
                <a:lnTo>
                  <a:pt x="24073304" y="0"/>
                </a:lnTo>
                <a:lnTo>
                  <a:pt x="24073304" y="6108601"/>
                </a:lnTo>
                <a:lnTo>
                  <a:pt x="0" y="6108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00795" y="0"/>
            <a:ext cx="10722669" cy="9683750"/>
          </a:xfrm>
          <a:custGeom>
            <a:avLst/>
            <a:gdLst/>
            <a:ahLst/>
            <a:cxnLst/>
            <a:rect r="r" b="b" t="t" l="l"/>
            <a:pathLst>
              <a:path h="9683750" w="10722669">
                <a:moveTo>
                  <a:pt x="0" y="0"/>
                </a:moveTo>
                <a:lnTo>
                  <a:pt x="10722669" y="0"/>
                </a:lnTo>
                <a:lnTo>
                  <a:pt x="10722669" y="9683750"/>
                </a:lnTo>
                <a:lnTo>
                  <a:pt x="0" y="9683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3252" y="933450"/>
            <a:ext cx="749754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Misplaced tiles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2025085" y="9607550"/>
            <a:ext cx="1195421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543366"/>
                </a:solidFill>
                <a:latin typeface="Tex Gyre Termes"/>
              </a:rPr>
              <a:t>Helmi Abiyu Mahendra_5025211061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47834" y="3679979"/>
            <a:ext cx="460838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Dengan fungsi move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untuk pergerakan angka 0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92652" y="9683750"/>
            <a:ext cx="24073304" cy="6108601"/>
          </a:xfrm>
          <a:custGeom>
            <a:avLst/>
            <a:gdLst/>
            <a:ahLst/>
            <a:cxnLst/>
            <a:rect r="r" b="b" t="t" l="l"/>
            <a:pathLst>
              <a:path h="6108601" w="24073304">
                <a:moveTo>
                  <a:pt x="0" y="0"/>
                </a:moveTo>
                <a:lnTo>
                  <a:pt x="24073304" y="0"/>
                </a:lnTo>
                <a:lnTo>
                  <a:pt x="24073304" y="6108601"/>
                </a:lnTo>
                <a:lnTo>
                  <a:pt x="0" y="6108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00795" y="0"/>
            <a:ext cx="10729072" cy="9683750"/>
          </a:xfrm>
          <a:custGeom>
            <a:avLst/>
            <a:gdLst/>
            <a:ahLst/>
            <a:cxnLst/>
            <a:rect r="r" b="b" t="t" l="l"/>
            <a:pathLst>
              <a:path h="9683750" w="10729072">
                <a:moveTo>
                  <a:pt x="0" y="0"/>
                </a:moveTo>
                <a:lnTo>
                  <a:pt x="10729073" y="0"/>
                </a:lnTo>
                <a:lnTo>
                  <a:pt x="10729073" y="9683750"/>
                </a:lnTo>
                <a:lnTo>
                  <a:pt x="0" y="9683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3252" y="933450"/>
            <a:ext cx="749754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Manhatan distance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2025085" y="9607550"/>
            <a:ext cx="1195421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543366"/>
                </a:solidFill>
                <a:latin typeface="Tex Gyre Termes"/>
              </a:rPr>
              <a:t>Helmi Abiyu Mahendra_5025211061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47834" y="4519930"/>
            <a:ext cx="460838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Input initial state dan pemberian goal state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92652" y="9683750"/>
            <a:ext cx="24073304" cy="6108601"/>
          </a:xfrm>
          <a:custGeom>
            <a:avLst/>
            <a:gdLst/>
            <a:ahLst/>
            <a:cxnLst/>
            <a:rect r="r" b="b" t="t" l="l"/>
            <a:pathLst>
              <a:path h="6108601" w="24073304">
                <a:moveTo>
                  <a:pt x="0" y="0"/>
                </a:moveTo>
                <a:lnTo>
                  <a:pt x="24073304" y="0"/>
                </a:lnTo>
                <a:lnTo>
                  <a:pt x="24073304" y="6108601"/>
                </a:lnTo>
                <a:lnTo>
                  <a:pt x="0" y="61086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88796" y="0"/>
            <a:ext cx="11199204" cy="9683750"/>
          </a:xfrm>
          <a:custGeom>
            <a:avLst/>
            <a:gdLst/>
            <a:ahLst/>
            <a:cxnLst/>
            <a:rect r="r" b="b" t="t" l="l"/>
            <a:pathLst>
              <a:path h="9683750" w="11199204">
                <a:moveTo>
                  <a:pt x="0" y="0"/>
                </a:moveTo>
                <a:lnTo>
                  <a:pt x="11199204" y="0"/>
                </a:lnTo>
                <a:lnTo>
                  <a:pt x="11199204" y="9683750"/>
                </a:lnTo>
                <a:lnTo>
                  <a:pt x="0" y="9683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3252" y="933450"/>
            <a:ext cx="749754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Manhatan distance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2025085" y="9607550"/>
            <a:ext cx="1195421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543366"/>
                </a:solidFill>
                <a:latin typeface="Tex Gyre Termes"/>
              </a:rPr>
              <a:t>Helmi Abiyu Mahendra_5025211061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47834" y="4519930"/>
            <a:ext cx="4608380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fungsi manhatan untuk pengecekan jarak tiap elemen array ke posisi yang seharusnya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DAFkbxGmyTI</dc:identifier>
  <dcterms:modified xsi:type="dcterms:W3CDTF">2011-08-01T06:04:30Z</dcterms:modified>
  <cp:revision>1</cp:revision>
  <dc:title>Salinan dari Salinan dari TemplateEnvytia_KatenKyokotsu</dc:title>
</cp:coreProperties>
</file>