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x Gyre Termes" charset="1" panose="00000500000000000000"/>
      <p:regular r:id="rId10"/>
    </p:embeddedFont>
    <p:embeddedFont>
      <p:font typeface="Tex Gyre Termes Bold" charset="1" panose="00000800000000000000"/>
      <p:regular r:id="rId11"/>
    </p:embeddedFont>
    <p:embeddedFont>
      <p:font typeface="Tex Gyre Termes Italics" charset="1" panose="00000500000000000000"/>
      <p:regular r:id="rId12"/>
    </p:embeddedFont>
    <p:embeddedFont>
      <p:font typeface="Tex Gyre Termes Bold Italics" charset="1" panose="00000800000000000000"/>
      <p:regular r:id="rId13"/>
    </p:embeddedFont>
    <p:embeddedFont>
      <p:font typeface="Bree Serif" charset="1" panose="020005030400000200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43366"/>
        </a:solidFill>
      </p:bgPr>
    </p:bg>
    <p:spTree>
      <p:nvGrpSpPr>
        <p:cNvPr id="1" name=""/>
        <p:cNvGrpSpPr/>
        <p:nvPr/>
      </p:nvGrpSpPr>
      <p:grpSpPr>
        <a:xfrm>
          <a:off x="0" y="0"/>
          <a:ext cx="0" cy="0"/>
          <a:chOff x="0" y="0"/>
          <a:chExt cx="0" cy="0"/>
        </a:xfrm>
      </p:grpSpPr>
      <p:sp>
        <p:nvSpPr>
          <p:cNvPr name="Freeform 2" id="2"/>
          <p:cNvSpPr/>
          <p:nvPr/>
        </p:nvSpPr>
        <p:spPr>
          <a:xfrm flipH="false" flipV="false" rot="0">
            <a:off x="-402057" y="9370093"/>
            <a:ext cx="6303737" cy="916907"/>
          </a:xfrm>
          <a:custGeom>
            <a:avLst/>
            <a:gdLst/>
            <a:ahLst/>
            <a:cxnLst/>
            <a:rect r="r" b="b" t="t" l="l"/>
            <a:pathLst>
              <a:path h="916907" w="6303737">
                <a:moveTo>
                  <a:pt x="0" y="0"/>
                </a:moveTo>
                <a:lnTo>
                  <a:pt x="6303737" y="0"/>
                </a:lnTo>
                <a:lnTo>
                  <a:pt x="6303737" y="916907"/>
                </a:lnTo>
                <a:lnTo>
                  <a:pt x="0" y="916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9859" y="8412631"/>
            <a:ext cx="6303737" cy="916907"/>
          </a:xfrm>
          <a:custGeom>
            <a:avLst/>
            <a:gdLst/>
            <a:ahLst/>
            <a:cxnLst/>
            <a:rect r="r" b="b" t="t" l="l"/>
            <a:pathLst>
              <a:path h="916907" w="6303737">
                <a:moveTo>
                  <a:pt x="0" y="0"/>
                </a:moveTo>
                <a:lnTo>
                  <a:pt x="6303737" y="0"/>
                </a:lnTo>
                <a:lnTo>
                  <a:pt x="6303737" y="916907"/>
                </a:lnTo>
                <a:lnTo>
                  <a:pt x="0" y="916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716768" y="3559946"/>
            <a:ext cx="10854464" cy="1583554"/>
          </a:xfrm>
          <a:prstGeom prst="rect">
            <a:avLst/>
          </a:prstGeom>
        </p:spPr>
        <p:txBody>
          <a:bodyPr anchor="t" rtlCol="false" tIns="0" lIns="0" bIns="0" rIns="0">
            <a:spAutoFit/>
          </a:bodyPr>
          <a:lstStyle/>
          <a:p>
            <a:pPr algn="ctr">
              <a:lnSpc>
                <a:spcPts val="13021"/>
              </a:lnSpc>
            </a:pPr>
            <a:r>
              <a:rPr lang="en-US" sz="9300">
                <a:solidFill>
                  <a:srgbClr val="FFFFFF"/>
                </a:solidFill>
                <a:latin typeface="Bree Serif"/>
              </a:rPr>
              <a:t>Alpha-Beta Pruning</a:t>
            </a:r>
          </a:p>
        </p:txBody>
      </p:sp>
      <p:sp>
        <p:nvSpPr>
          <p:cNvPr name="TextBox 5" id="5"/>
          <p:cNvSpPr txBox="true"/>
          <p:nvPr/>
        </p:nvSpPr>
        <p:spPr>
          <a:xfrm rot="0">
            <a:off x="185156" y="9447334"/>
            <a:ext cx="5129312" cy="673029"/>
          </a:xfrm>
          <a:prstGeom prst="rect">
            <a:avLst/>
          </a:prstGeom>
        </p:spPr>
        <p:txBody>
          <a:bodyPr anchor="t" rtlCol="false" tIns="0" lIns="0" bIns="0" rIns="0">
            <a:spAutoFit/>
          </a:bodyPr>
          <a:lstStyle/>
          <a:p>
            <a:pPr algn="ctr">
              <a:lnSpc>
                <a:spcPts val="5428"/>
              </a:lnSpc>
              <a:spcBef>
                <a:spcPct val="0"/>
              </a:spcBef>
            </a:pPr>
            <a:r>
              <a:rPr lang="en-US" sz="3877">
                <a:solidFill>
                  <a:srgbClr val="543366"/>
                </a:solidFill>
                <a:latin typeface="Bree Serif"/>
              </a:rPr>
              <a:t>Helmi Abiyu Mahendra</a:t>
            </a:r>
          </a:p>
        </p:txBody>
      </p:sp>
      <p:sp>
        <p:nvSpPr>
          <p:cNvPr name="TextBox 6" id="6"/>
          <p:cNvSpPr txBox="true"/>
          <p:nvPr/>
        </p:nvSpPr>
        <p:spPr>
          <a:xfrm rot="0">
            <a:off x="185043" y="8489872"/>
            <a:ext cx="2465189" cy="673029"/>
          </a:xfrm>
          <a:prstGeom prst="rect">
            <a:avLst/>
          </a:prstGeom>
        </p:spPr>
        <p:txBody>
          <a:bodyPr anchor="t" rtlCol="false" tIns="0" lIns="0" bIns="0" rIns="0">
            <a:spAutoFit/>
          </a:bodyPr>
          <a:lstStyle/>
          <a:p>
            <a:pPr algn="ctr">
              <a:lnSpc>
                <a:spcPts val="5428"/>
              </a:lnSpc>
              <a:spcBef>
                <a:spcPct val="0"/>
              </a:spcBef>
            </a:pPr>
            <a:r>
              <a:rPr lang="en-US" sz="3877">
                <a:solidFill>
                  <a:srgbClr val="543366"/>
                </a:solidFill>
                <a:latin typeface="Bree Serif"/>
              </a:rPr>
              <a:t>5025211061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92652" y="9683750"/>
            <a:ext cx="24073304" cy="6108601"/>
          </a:xfrm>
          <a:custGeom>
            <a:avLst/>
            <a:gdLst/>
            <a:ahLst/>
            <a:cxnLst/>
            <a:rect r="r" b="b" t="t" l="l"/>
            <a:pathLst>
              <a:path h="6108601" w="24073304">
                <a:moveTo>
                  <a:pt x="0" y="0"/>
                </a:moveTo>
                <a:lnTo>
                  <a:pt x="24073304" y="0"/>
                </a:lnTo>
                <a:lnTo>
                  <a:pt x="24073304" y="6108601"/>
                </a:lnTo>
                <a:lnTo>
                  <a:pt x="0" y="6108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25085" y="9607550"/>
            <a:ext cx="11954217" cy="679450"/>
          </a:xfrm>
          <a:prstGeom prst="rect">
            <a:avLst/>
          </a:prstGeom>
        </p:spPr>
        <p:txBody>
          <a:bodyPr anchor="t" rtlCol="false" tIns="0" lIns="0" bIns="0" rIns="0">
            <a:spAutoFit/>
          </a:bodyPr>
          <a:lstStyle/>
          <a:p>
            <a:pPr algn="ctr">
              <a:lnSpc>
                <a:spcPts val="5599"/>
              </a:lnSpc>
            </a:pPr>
            <a:r>
              <a:rPr lang="en-US" sz="3999">
                <a:solidFill>
                  <a:srgbClr val="FFFFFF"/>
                </a:solidFill>
                <a:latin typeface="Tex Gyre Termes"/>
              </a:rPr>
              <a:t>Helmi Abiyu Mahendra_5025211061</a:t>
            </a:r>
          </a:p>
        </p:txBody>
      </p:sp>
      <p:sp>
        <p:nvSpPr>
          <p:cNvPr name="TextBox 4" id="4"/>
          <p:cNvSpPr txBox="true"/>
          <p:nvPr/>
        </p:nvSpPr>
        <p:spPr>
          <a:xfrm rot="0">
            <a:off x="822867" y="933450"/>
            <a:ext cx="5751314" cy="894708"/>
          </a:xfrm>
          <a:prstGeom prst="rect">
            <a:avLst/>
          </a:prstGeom>
        </p:spPr>
        <p:txBody>
          <a:bodyPr anchor="t" rtlCol="false" tIns="0" lIns="0" bIns="0" rIns="0">
            <a:spAutoFit/>
          </a:bodyPr>
          <a:lstStyle/>
          <a:p>
            <a:pPr algn="ctr">
              <a:lnSpc>
                <a:spcPts val="7385"/>
              </a:lnSpc>
              <a:spcBef>
                <a:spcPct val="0"/>
              </a:spcBef>
            </a:pPr>
            <a:r>
              <a:rPr lang="en-US" sz="5275">
                <a:solidFill>
                  <a:srgbClr val="000000"/>
                </a:solidFill>
                <a:latin typeface="Tex Gyre Termes Bold"/>
              </a:rPr>
              <a:t>Alpha-Beta pruning</a:t>
            </a:r>
          </a:p>
        </p:txBody>
      </p:sp>
      <p:sp>
        <p:nvSpPr>
          <p:cNvPr name="TextBox 5" id="5"/>
          <p:cNvSpPr txBox="true"/>
          <p:nvPr/>
        </p:nvSpPr>
        <p:spPr>
          <a:xfrm rot="0">
            <a:off x="1028700" y="2224608"/>
            <a:ext cx="16698579" cy="6381750"/>
          </a:xfrm>
          <a:prstGeom prst="rect">
            <a:avLst/>
          </a:prstGeom>
        </p:spPr>
        <p:txBody>
          <a:bodyPr anchor="t" rtlCol="false" tIns="0" lIns="0" bIns="0" rIns="0">
            <a:spAutoFit/>
          </a:bodyPr>
          <a:lstStyle/>
          <a:p>
            <a:pPr>
              <a:lnSpc>
                <a:spcPts val="4200"/>
              </a:lnSpc>
            </a:pPr>
            <a:r>
              <a:rPr lang="en-US" sz="3000">
                <a:solidFill>
                  <a:srgbClr val="000000"/>
                </a:solidFill>
                <a:latin typeface="Tex Gyre Termes"/>
              </a:rPr>
              <a:t>Alpha-beta pruning adalah teknik yang digunakan dalam algoritma pencarian langkah efektif dalam permainan 2 pemain.</a:t>
            </a:r>
          </a:p>
          <a:p>
            <a:pPr>
              <a:lnSpc>
                <a:spcPts val="4200"/>
              </a:lnSpc>
            </a:pPr>
            <a:r>
              <a:rPr lang="en-US" sz="3000">
                <a:solidFill>
                  <a:srgbClr val="000000"/>
                </a:solidFill>
                <a:latin typeface="Tex Gyre Termes"/>
              </a:rPr>
              <a:t>Prinsip penggunaannya adalah dengan melakukan pemotongan pada simpul jika kondisi untuk pruning sudah terpenuhi.</a:t>
            </a:r>
          </a:p>
          <a:p>
            <a:pPr>
              <a:lnSpc>
                <a:spcPts val="4200"/>
              </a:lnSpc>
            </a:pPr>
            <a:r>
              <a:rPr lang="en-US" sz="3000">
                <a:solidFill>
                  <a:srgbClr val="000000"/>
                </a:solidFill>
                <a:latin typeface="Tex Gyre Termes"/>
              </a:rPr>
              <a:t>Kondisinya adalah ketika α≥β</a:t>
            </a:r>
          </a:p>
          <a:p>
            <a:pPr>
              <a:lnSpc>
                <a:spcPts val="4200"/>
              </a:lnSpc>
            </a:pPr>
            <a:r>
              <a:rPr lang="en-US" sz="3000">
                <a:solidFill>
                  <a:srgbClr val="000000"/>
                </a:solidFill>
                <a:latin typeface="Tex Gyre Termes"/>
              </a:rPr>
              <a:t>Alpha adalah skor terbaik yang telah ditemukan untuk pemain MAX (pemain yang sedang berusaha memaksimalkan skor) pada jalur saat ini, sedangkan beta adalah skor terbaik yang telah ditemukan untuk pemain MIN (pemain yang berusaha meminimalkan skor) pada jalur saat ini.</a:t>
            </a:r>
          </a:p>
          <a:p>
            <a:pPr>
              <a:lnSpc>
                <a:spcPts val="4200"/>
              </a:lnSpc>
            </a:pPr>
            <a:r>
              <a:rPr lang="en-US" sz="3000">
                <a:solidFill>
                  <a:srgbClr val="000000"/>
                </a:solidFill>
                <a:latin typeface="Tex Gyre Termes"/>
              </a:rPr>
              <a:t>Dengan menggunakan alpha-beta pruning, beberapa simpul dapat diabaikan karena nilai-nilai terbaik yang dapat dicapai oleh simpul tersebut tidak akan mempengaruhi hasil akhir permainan. Dengan mengurangi jumlah simpul yang dievaluasi, alpha-beta pruning mempercepat proses pencarian dan meningkatkan efisiensi algoritma.</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92652" y="9683750"/>
            <a:ext cx="24073304" cy="6108601"/>
          </a:xfrm>
          <a:custGeom>
            <a:avLst/>
            <a:gdLst/>
            <a:ahLst/>
            <a:cxnLst/>
            <a:rect r="r" b="b" t="t" l="l"/>
            <a:pathLst>
              <a:path h="6108601" w="24073304">
                <a:moveTo>
                  <a:pt x="0" y="0"/>
                </a:moveTo>
                <a:lnTo>
                  <a:pt x="24073304" y="0"/>
                </a:lnTo>
                <a:lnTo>
                  <a:pt x="24073304" y="6108601"/>
                </a:lnTo>
                <a:lnTo>
                  <a:pt x="0" y="6108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66705" y="2008249"/>
            <a:ext cx="15154590" cy="6270501"/>
          </a:xfrm>
          <a:custGeom>
            <a:avLst/>
            <a:gdLst/>
            <a:ahLst/>
            <a:cxnLst/>
            <a:rect r="r" b="b" t="t" l="l"/>
            <a:pathLst>
              <a:path h="6270501" w="15154590">
                <a:moveTo>
                  <a:pt x="0" y="0"/>
                </a:moveTo>
                <a:lnTo>
                  <a:pt x="15154590" y="0"/>
                </a:lnTo>
                <a:lnTo>
                  <a:pt x="15154590" y="6270502"/>
                </a:lnTo>
                <a:lnTo>
                  <a:pt x="0" y="6270502"/>
                </a:lnTo>
                <a:lnTo>
                  <a:pt x="0" y="0"/>
                </a:lnTo>
                <a:close/>
              </a:path>
            </a:pathLst>
          </a:custGeom>
          <a:blipFill>
            <a:blip r:embed="rId4"/>
            <a:stretch>
              <a:fillRect l="0" t="0" r="0" b="0"/>
            </a:stretch>
          </a:blipFill>
        </p:spPr>
      </p:sp>
      <p:sp>
        <p:nvSpPr>
          <p:cNvPr name="TextBox 4" id="4"/>
          <p:cNvSpPr txBox="true"/>
          <p:nvPr/>
        </p:nvSpPr>
        <p:spPr>
          <a:xfrm rot="0">
            <a:off x="-2025085" y="9607550"/>
            <a:ext cx="11954217" cy="679450"/>
          </a:xfrm>
          <a:prstGeom prst="rect">
            <a:avLst/>
          </a:prstGeom>
        </p:spPr>
        <p:txBody>
          <a:bodyPr anchor="t" rtlCol="false" tIns="0" lIns="0" bIns="0" rIns="0">
            <a:spAutoFit/>
          </a:bodyPr>
          <a:lstStyle/>
          <a:p>
            <a:pPr algn="ctr">
              <a:lnSpc>
                <a:spcPts val="5599"/>
              </a:lnSpc>
            </a:pPr>
            <a:r>
              <a:rPr lang="en-US" sz="3999">
                <a:solidFill>
                  <a:srgbClr val="FFFFFF"/>
                </a:solidFill>
                <a:latin typeface="Tex Gyre Termes"/>
              </a:rPr>
              <a:t>Helmi Abiyu Mahendra_5025211061</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92652" y="9683750"/>
            <a:ext cx="24073304" cy="6108601"/>
          </a:xfrm>
          <a:custGeom>
            <a:avLst/>
            <a:gdLst/>
            <a:ahLst/>
            <a:cxnLst/>
            <a:rect r="r" b="b" t="t" l="l"/>
            <a:pathLst>
              <a:path h="6108601" w="24073304">
                <a:moveTo>
                  <a:pt x="0" y="0"/>
                </a:moveTo>
                <a:lnTo>
                  <a:pt x="24073304" y="0"/>
                </a:lnTo>
                <a:lnTo>
                  <a:pt x="24073304" y="6108601"/>
                </a:lnTo>
                <a:lnTo>
                  <a:pt x="0" y="6108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78961" y="2104199"/>
            <a:ext cx="14530078" cy="6078601"/>
          </a:xfrm>
          <a:custGeom>
            <a:avLst/>
            <a:gdLst/>
            <a:ahLst/>
            <a:cxnLst/>
            <a:rect r="r" b="b" t="t" l="l"/>
            <a:pathLst>
              <a:path h="6078601" w="14530078">
                <a:moveTo>
                  <a:pt x="0" y="0"/>
                </a:moveTo>
                <a:lnTo>
                  <a:pt x="14530078" y="0"/>
                </a:lnTo>
                <a:lnTo>
                  <a:pt x="14530078" y="6078602"/>
                </a:lnTo>
                <a:lnTo>
                  <a:pt x="0" y="6078602"/>
                </a:lnTo>
                <a:lnTo>
                  <a:pt x="0" y="0"/>
                </a:lnTo>
                <a:close/>
              </a:path>
            </a:pathLst>
          </a:custGeom>
          <a:blipFill>
            <a:blip r:embed="rId4"/>
            <a:stretch>
              <a:fillRect l="0" t="0" r="0" b="0"/>
            </a:stretch>
          </a:blipFill>
        </p:spPr>
      </p:sp>
      <p:sp>
        <p:nvSpPr>
          <p:cNvPr name="TextBox 4" id="4"/>
          <p:cNvSpPr txBox="true"/>
          <p:nvPr/>
        </p:nvSpPr>
        <p:spPr>
          <a:xfrm rot="0">
            <a:off x="-2025085" y="9607550"/>
            <a:ext cx="11954217" cy="679450"/>
          </a:xfrm>
          <a:prstGeom prst="rect">
            <a:avLst/>
          </a:prstGeom>
        </p:spPr>
        <p:txBody>
          <a:bodyPr anchor="t" rtlCol="false" tIns="0" lIns="0" bIns="0" rIns="0">
            <a:spAutoFit/>
          </a:bodyPr>
          <a:lstStyle/>
          <a:p>
            <a:pPr algn="ctr">
              <a:lnSpc>
                <a:spcPts val="5599"/>
              </a:lnSpc>
            </a:pPr>
            <a:r>
              <a:rPr lang="en-US" sz="3999">
                <a:solidFill>
                  <a:srgbClr val="FFFFFF"/>
                </a:solidFill>
                <a:latin typeface="Tex Gyre Termes"/>
              </a:rPr>
              <a:t>Helmi Abiyu Mahendra_5025211061</a:t>
            </a:r>
          </a:p>
        </p:txBody>
      </p:sp>
      <p:sp>
        <p:nvSpPr>
          <p:cNvPr name="TextBox 5" id="5"/>
          <p:cNvSpPr txBox="true"/>
          <p:nvPr/>
        </p:nvSpPr>
        <p:spPr>
          <a:xfrm rot="0">
            <a:off x="6521538" y="8555450"/>
            <a:ext cx="158042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ex Gyre Termes Bold"/>
              </a:rPr>
              <a:t>α≥β</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92652" y="9683750"/>
            <a:ext cx="24073304" cy="6108601"/>
          </a:xfrm>
          <a:custGeom>
            <a:avLst/>
            <a:gdLst/>
            <a:ahLst/>
            <a:cxnLst/>
            <a:rect r="r" b="b" t="t" l="l"/>
            <a:pathLst>
              <a:path h="6108601" w="24073304">
                <a:moveTo>
                  <a:pt x="0" y="0"/>
                </a:moveTo>
                <a:lnTo>
                  <a:pt x="24073304" y="0"/>
                </a:lnTo>
                <a:lnTo>
                  <a:pt x="24073304" y="6108601"/>
                </a:lnTo>
                <a:lnTo>
                  <a:pt x="0" y="6108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80260" y="2133803"/>
            <a:ext cx="14527481" cy="6019395"/>
          </a:xfrm>
          <a:custGeom>
            <a:avLst/>
            <a:gdLst/>
            <a:ahLst/>
            <a:cxnLst/>
            <a:rect r="r" b="b" t="t" l="l"/>
            <a:pathLst>
              <a:path h="6019395" w="14527481">
                <a:moveTo>
                  <a:pt x="0" y="0"/>
                </a:moveTo>
                <a:lnTo>
                  <a:pt x="14527480" y="0"/>
                </a:lnTo>
                <a:lnTo>
                  <a:pt x="14527480" y="6019394"/>
                </a:lnTo>
                <a:lnTo>
                  <a:pt x="0" y="6019394"/>
                </a:lnTo>
                <a:lnTo>
                  <a:pt x="0" y="0"/>
                </a:lnTo>
                <a:close/>
              </a:path>
            </a:pathLst>
          </a:custGeom>
          <a:blipFill>
            <a:blip r:embed="rId4"/>
            <a:stretch>
              <a:fillRect l="0" t="0" r="0" b="0"/>
            </a:stretch>
          </a:blipFill>
        </p:spPr>
      </p:sp>
      <p:sp>
        <p:nvSpPr>
          <p:cNvPr name="TextBox 4" id="4"/>
          <p:cNvSpPr txBox="true"/>
          <p:nvPr/>
        </p:nvSpPr>
        <p:spPr>
          <a:xfrm rot="0">
            <a:off x="-2025085" y="9607550"/>
            <a:ext cx="11954217" cy="679450"/>
          </a:xfrm>
          <a:prstGeom prst="rect">
            <a:avLst/>
          </a:prstGeom>
        </p:spPr>
        <p:txBody>
          <a:bodyPr anchor="t" rtlCol="false" tIns="0" lIns="0" bIns="0" rIns="0">
            <a:spAutoFit/>
          </a:bodyPr>
          <a:lstStyle/>
          <a:p>
            <a:pPr algn="ctr">
              <a:lnSpc>
                <a:spcPts val="5599"/>
              </a:lnSpc>
            </a:pPr>
            <a:r>
              <a:rPr lang="en-US" sz="3999">
                <a:solidFill>
                  <a:srgbClr val="FFFFFF"/>
                </a:solidFill>
                <a:latin typeface="Tex Gyre Termes"/>
              </a:rPr>
              <a:t>Helmi Abiyu Mahendra_5025211061</a:t>
            </a:r>
          </a:p>
        </p:txBody>
      </p:sp>
      <p:sp>
        <p:nvSpPr>
          <p:cNvPr name="TextBox 5" id="5"/>
          <p:cNvSpPr txBox="true"/>
          <p:nvPr/>
        </p:nvSpPr>
        <p:spPr>
          <a:xfrm rot="0">
            <a:off x="6521538" y="8555450"/>
            <a:ext cx="158042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ex Gyre Termes Bold"/>
              </a:rPr>
              <a:t>α≥β</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92652" y="9683750"/>
            <a:ext cx="24073304" cy="6108601"/>
          </a:xfrm>
          <a:custGeom>
            <a:avLst/>
            <a:gdLst/>
            <a:ahLst/>
            <a:cxnLst/>
            <a:rect r="r" b="b" t="t" l="l"/>
            <a:pathLst>
              <a:path h="6108601" w="24073304">
                <a:moveTo>
                  <a:pt x="0" y="0"/>
                </a:moveTo>
                <a:lnTo>
                  <a:pt x="24073304" y="0"/>
                </a:lnTo>
                <a:lnTo>
                  <a:pt x="24073304" y="6108601"/>
                </a:lnTo>
                <a:lnTo>
                  <a:pt x="0" y="6108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82433" y="2134339"/>
            <a:ext cx="14523133" cy="6018322"/>
          </a:xfrm>
          <a:custGeom>
            <a:avLst/>
            <a:gdLst/>
            <a:ahLst/>
            <a:cxnLst/>
            <a:rect r="r" b="b" t="t" l="l"/>
            <a:pathLst>
              <a:path h="6018322" w="14523133">
                <a:moveTo>
                  <a:pt x="0" y="0"/>
                </a:moveTo>
                <a:lnTo>
                  <a:pt x="14523134" y="0"/>
                </a:lnTo>
                <a:lnTo>
                  <a:pt x="14523134" y="6018322"/>
                </a:lnTo>
                <a:lnTo>
                  <a:pt x="0" y="6018322"/>
                </a:lnTo>
                <a:lnTo>
                  <a:pt x="0" y="0"/>
                </a:lnTo>
                <a:close/>
              </a:path>
            </a:pathLst>
          </a:custGeom>
          <a:blipFill>
            <a:blip r:embed="rId4"/>
            <a:stretch>
              <a:fillRect l="0" t="0" r="0" b="0"/>
            </a:stretch>
          </a:blipFill>
        </p:spPr>
      </p:sp>
      <p:sp>
        <p:nvSpPr>
          <p:cNvPr name="TextBox 4" id="4"/>
          <p:cNvSpPr txBox="true"/>
          <p:nvPr/>
        </p:nvSpPr>
        <p:spPr>
          <a:xfrm rot="0">
            <a:off x="-2025085" y="9607550"/>
            <a:ext cx="11954217" cy="679450"/>
          </a:xfrm>
          <a:prstGeom prst="rect">
            <a:avLst/>
          </a:prstGeom>
        </p:spPr>
        <p:txBody>
          <a:bodyPr anchor="t" rtlCol="false" tIns="0" lIns="0" bIns="0" rIns="0">
            <a:spAutoFit/>
          </a:bodyPr>
          <a:lstStyle/>
          <a:p>
            <a:pPr algn="ctr">
              <a:lnSpc>
                <a:spcPts val="5599"/>
              </a:lnSpc>
            </a:pPr>
            <a:r>
              <a:rPr lang="en-US" sz="3999">
                <a:solidFill>
                  <a:srgbClr val="FFFFFF"/>
                </a:solidFill>
                <a:latin typeface="Tex Gyre Termes"/>
              </a:rPr>
              <a:t>Helmi Abiyu Mahendra_5025211061</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92652" y="9683750"/>
            <a:ext cx="24073304" cy="6108601"/>
          </a:xfrm>
          <a:custGeom>
            <a:avLst/>
            <a:gdLst/>
            <a:ahLst/>
            <a:cxnLst/>
            <a:rect r="r" b="b" t="t" l="l"/>
            <a:pathLst>
              <a:path h="6108601" w="24073304">
                <a:moveTo>
                  <a:pt x="0" y="0"/>
                </a:moveTo>
                <a:lnTo>
                  <a:pt x="24073304" y="0"/>
                </a:lnTo>
                <a:lnTo>
                  <a:pt x="24073304" y="6108601"/>
                </a:lnTo>
                <a:lnTo>
                  <a:pt x="0" y="6108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80260" y="2088278"/>
            <a:ext cx="14527481" cy="6110445"/>
          </a:xfrm>
          <a:custGeom>
            <a:avLst/>
            <a:gdLst/>
            <a:ahLst/>
            <a:cxnLst/>
            <a:rect r="r" b="b" t="t" l="l"/>
            <a:pathLst>
              <a:path h="6110445" w="14527481">
                <a:moveTo>
                  <a:pt x="0" y="0"/>
                </a:moveTo>
                <a:lnTo>
                  <a:pt x="14527480" y="0"/>
                </a:lnTo>
                <a:lnTo>
                  <a:pt x="14527480" y="6110444"/>
                </a:lnTo>
                <a:lnTo>
                  <a:pt x="0" y="6110444"/>
                </a:lnTo>
                <a:lnTo>
                  <a:pt x="0" y="0"/>
                </a:lnTo>
                <a:close/>
              </a:path>
            </a:pathLst>
          </a:custGeom>
          <a:blipFill>
            <a:blip r:embed="rId4"/>
            <a:stretch>
              <a:fillRect l="0" t="0" r="0" b="0"/>
            </a:stretch>
          </a:blipFill>
        </p:spPr>
      </p:sp>
      <p:sp>
        <p:nvSpPr>
          <p:cNvPr name="TextBox 4" id="4"/>
          <p:cNvSpPr txBox="true"/>
          <p:nvPr/>
        </p:nvSpPr>
        <p:spPr>
          <a:xfrm rot="0">
            <a:off x="-2025085" y="9607550"/>
            <a:ext cx="11954217" cy="679450"/>
          </a:xfrm>
          <a:prstGeom prst="rect">
            <a:avLst/>
          </a:prstGeom>
        </p:spPr>
        <p:txBody>
          <a:bodyPr anchor="t" rtlCol="false" tIns="0" lIns="0" bIns="0" rIns="0">
            <a:spAutoFit/>
          </a:bodyPr>
          <a:lstStyle/>
          <a:p>
            <a:pPr algn="ctr">
              <a:lnSpc>
                <a:spcPts val="5599"/>
              </a:lnSpc>
            </a:pPr>
            <a:r>
              <a:rPr lang="en-US" sz="3999">
                <a:solidFill>
                  <a:srgbClr val="FFFFFF"/>
                </a:solidFill>
                <a:latin typeface="Tex Gyre Termes"/>
              </a:rPr>
              <a:t>Helmi Abiyu Mahendra_5025211061</a:t>
            </a:r>
          </a:p>
        </p:txBody>
      </p:sp>
      <p:sp>
        <p:nvSpPr>
          <p:cNvPr name="TextBox 5" id="5"/>
          <p:cNvSpPr txBox="true"/>
          <p:nvPr/>
        </p:nvSpPr>
        <p:spPr>
          <a:xfrm rot="0">
            <a:off x="12570168" y="3036627"/>
            <a:ext cx="158042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Tex Gyre Termes Bold"/>
              </a:rPr>
              <a:t>α≥β</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92652" y="9683750"/>
            <a:ext cx="24073304" cy="6108601"/>
          </a:xfrm>
          <a:custGeom>
            <a:avLst/>
            <a:gdLst/>
            <a:ahLst/>
            <a:cxnLst/>
            <a:rect r="r" b="b" t="t" l="l"/>
            <a:pathLst>
              <a:path h="6108601" w="24073304">
                <a:moveTo>
                  <a:pt x="0" y="0"/>
                </a:moveTo>
                <a:lnTo>
                  <a:pt x="24073304" y="0"/>
                </a:lnTo>
                <a:lnTo>
                  <a:pt x="24073304" y="6108601"/>
                </a:lnTo>
                <a:lnTo>
                  <a:pt x="0" y="61086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81998" y="2131189"/>
            <a:ext cx="14524005" cy="6024622"/>
          </a:xfrm>
          <a:custGeom>
            <a:avLst/>
            <a:gdLst/>
            <a:ahLst/>
            <a:cxnLst/>
            <a:rect r="r" b="b" t="t" l="l"/>
            <a:pathLst>
              <a:path h="6024622" w="14524005">
                <a:moveTo>
                  <a:pt x="0" y="0"/>
                </a:moveTo>
                <a:lnTo>
                  <a:pt x="14524004" y="0"/>
                </a:lnTo>
                <a:lnTo>
                  <a:pt x="14524004" y="6024622"/>
                </a:lnTo>
                <a:lnTo>
                  <a:pt x="0" y="6024622"/>
                </a:lnTo>
                <a:lnTo>
                  <a:pt x="0" y="0"/>
                </a:lnTo>
                <a:close/>
              </a:path>
            </a:pathLst>
          </a:custGeom>
          <a:blipFill>
            <a:blip r:embed="rId4"/>
            <a:stretch>
              <a:fillRect l="0" t="0" r="0" b="0"/>
            </a:stretch>
          </a:blipFill>
        </p:spPr>
      </p:sp>
      <p:sp>
        <p:nvSpPr>
          <p:cNvPr name="TextBox 4" id="4"/>
          <p:cNvSpPr txBox="true"/>
          <p:nvPr/>
        </p:nvSpPr>
        <p:spPr>
          <a:xfrm rot="0">
            <a:off x="-2025085" y="9607550"/>
            <a:ext cx="11954217" cy="679450"/>
          </a:xfrm>
          <a:prstGeom prst="rect">
            <a:avLst/>
          </a:prstGeom>
        </p:spPr>
        <p:txBody>
          <a:bodyPr anchor="t" rtlCol="false" tIns="0" lIns="0" bIns="0" rIns="0">
            <a:spAutoFit/>
          </a:bodyPr>
          <a:lstStyle/>
          <a:p>
            <a:pPr algn="ctr">
              <a:lnSpc>
                <a:spcPts val="5599"/>
              </a:lnSpc>
            </a:pPr>
            <a:r>
              <a:rPr lang="en-US" sz="3999">
                <a:solidFill>
                  <a:srgbClr val="FFFFFF"/>
                </a:solidFill>
                <a:latin typeface="Tex Gyre Termes"/>
              </a:rPr>
              <a:t>Helmi Abiyu Mahendra_5025211061</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bg>
      <p:bgPr>
        <a:solidFill>
          <a:srgbClr val="543366"/>
        </a:solidFill>
      </p:bgPr>
    </p:bg>
    <p:spTree>
      <p:nvGrpSpPr>
        <p:cNvPr id="1" name=""/>
        <p:cNvGrpSpPr/>
        <p:nvPr/>
      </p:nvGrpSpPr>
      <p:grpSpPr>
        <a:xfrm>
          <a:off x="0" y="0"/>
          <a:ext cx="0" cy="0"/>
          <a:chOff x="0" y="0"/>
          <a:chExt cx="0" cy="0"/>
        </a:xfrm>
      </p:grpSpPr>
      <p:sp>
        <p:nvSpPr>
          <p:cNvPr name="TextBox 2" id="2"/>
          <p:cNvSpPr txBox="true"/>
          <p:nvPr/>
        </p:nvSpPr>
        <p:spPr>
          <a:xfrm rot="0">
            <a:off x="5204079" y="4104202"/>
            <a:ext cx="7879841" cy="1869045"/>
          </a:xfrm>
          <a:prstGeom prst="rect">
            <a:avLst/>
          </a:prstGeom>
        </p:spPr>
        <p:txBody>
          <a:bodyPr anchor="t" rtlCol="false" tIns="0" lIns="0" bIns="0" rIns="0">
            <a:spAutoFit/>
          </a:bodyPr>
          <a:lstStyle/>
          <a:p>
            <a:pPr algn="ctr">
              <a:lnSpc>
                <a:spcPts val="15244"/>
              </a:lnSpc>
            </a:pPr>
            <a:r>
              <a:rPr lang="en-US" sz="10889">
                <a:solidFill>
                  <a:srgbClr val="FFFFFF"/>
                </a:solidFill>
                <a:latin typeface="Bree Serif"/>
              </a:rPr>
              <a:t>Terimakasih</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DAFmPE_FVCw</dc:identifier>
  <dcterms:modified xsi:type="dcterms:W3CDTF">2011-08-01T06:04:30Z</dcterms:modified>
  <cp:revision>1</cp:revision>
  <dc:title>alfabepatruning</dc:title>
</cp:coreProperties>
</file>