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329184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userDrawn="1">
          <p15:clr>
            <a:srgbClr val="A4A3A4"/>
          </p15:clr>
        </p15:guide>
        <p15:guide id="2" orient="horz" pos="320" userDrawn="1">
          <p15:clr>
            <a:srgbClr val="A4A3A4"/>
          </p15:clr>
        </p15:guide>
        <p15:guide id="3" orient="horz" pos="26880" userDrawn="1">
          <p15:clr>
            <a:srgbClr val="A4A3A4"/>
          </p15:clr>
        </p15:guide>
        <p15:guide id="4" orient="horz" userDrawn="1">
          <p15:clr>
            <a:srgbClr val="A4A3A4"/>
          </p15:clr>
        </p15:guide>
        <p15:guide id="5" pos="198" userDrawn="1">
          <p15:clr>
            <a:srgbClr val="A4A3A4"/>
          </p15:clr>
        </p15:guide>
        <p15:guide id="6" pos="2053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autoAdjust="0"/>
    <p:restoredTop sz="94653" autoAdjust="0"/>
  </p:normalViewPr>
  <p:slideViewPr>
    <p:cSldViewPr snapToGrid="0" snapToObjects="1" showGuides="1">
      <p:cViewPr>
        <p:scale>
          <a:sx n="67" d="100"/>
          <a:sy n="67" d="100"/>
        </p:scale>
        <p:origin x="-176" y="-11896"/>
      </p:cViewPr>
      <p:guideLst>
        <p:guide orient="horz" pos="4424"/>
        <p:guide orient="horz" pos="320"/>
        <p:guide orient="horz" pos="26880"/>
        <p:guide orient="horz"/>
        <p:guide pos="198"/>
        <p:guide pos="2053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4756" y="7773121"/>
            <a:ext cx="7542610"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8371" y="6666814"/>
            <a:ext cx="7536656" cy="1333562"/>
          </a:xfrm>
          <a:prstGeom prst="rect">
            <a:avLst/>
          </a:prstGeom>
          <a:solidFill>
            <a:schemeClr val="accent5">
              <a:lumMod val="50000"/>
            </a:schemeClr>
          </a:solidFill>
        </p:spPr>
        <p:txBody>
          <a:bodyPr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370" y="18218498"/>
            <a:ext cx="7537847" cy="759110"/>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8595121" y="7773121"/>
            <a:ext cx="7536656"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595123" y="6666814"/>
            <a:ext cx="7536656" cy="1333562"/>
          </a:xfrm>
          <a:prstGeom prst="rect">
            <a:avLst/>
          </a:prstGeom>
          <a:solidFill>
            <a:schemeClr val="accent5">
              <a:lumMod val="50000"/>
            </a:schemeClr>
          </a:solidFill>
        </p:spPr>
        <p:txBody>
          <a:bodyPr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789008" y="7773121"/>
            <a:ext cx="7536656"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783053" y="6666814"/>
            <a:ext cx="7543800" cy="759110"/>
          </a:xfrm>
          <a:prstGeom prst="rect">
            <a:avLst/>
          </a:prstGeom>
          <a:solidFill>
            <a:schemeClr val="accent5">
              <a:lumMod val="50000"/>
            </a:schemeClr>
          </a:solidFill>
        </p:spPr>
        <p:txBody>
          <a:bodyPr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5042720" y="6666814"/>
            <a:ext cx="7535264" cy="759110"/>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042720" y="7773121"/>
            <a:ext cx="7535264"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042720" y="18298798"/>
            <a:ext cx="7535264" cy="759110"/>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5042720" y="19283684"/>
            <a:ext cx="7539038"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042720" y="33507683"/>
            <a:ext cx="7535264" cy="190801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3733"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042720" y="34513076"/>
            <a:ext cx="7539038"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44756" y="19203884"/>
            <a:ext cx="7542610" cy="830975"/>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Century Gothic" panose="020B0502020202020204" pitchFamily="34"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341051"/>
            <a:ext cx="23999226" cy="666786"/>
          </a:xfrm>
          <a:prstGeom prst="rect">
            <a:avLst/>
          </a:prstGeom>
        </p:spPr>
        <p:txBody>
          <a:bodyPr anchor="t" anchorCtr="0">
            <a:spAutoFit/>
          </a:bodyPr>
          <a:lstStyle>
            <a:lvl1pPr marL="0" indent="0" algn="ctr">
              <a:buFontTx/>
              <a:buNone/>
              <a:defRPr sz="3733">
                <a:solidFill>
                  <a:schemeClr val="bg1"/>
                </a:solidFill>
                <a:latin typeface="Century Gothic" panose="020B0502020202020204" pitchFamily="34" charset="0"/>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083662"/>
            <a:ext cx="23999226" cy="1025921"/>
          </a:xfrm>
          <a:prstGeom prst="rect">
            <a:avLst/>
          </a:prstGeom>
        </p:spPr>
        <p:txBody>
          <a:bodyPr anchor="t" anchorCtr="0">
            <a:spAutoFit/>
          </a:bodyPr>
          <a:lstStyle>
            <a:lvl1pPr marL="0" indent="0" algn="ctr">
              <a:buFontTx/>
              <a:buNone/>
              <a:defRPr sz="5867">
                <a:solidFill>
                  <a:schemeClr val="bg1"/>
                </a:solidFill>
                <a:latin typeface="Century Gothic" panose="020B0502020202020204" pitchFamily="34" charset="0"/>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621085"/>
            <a:ext cx="23999226" cy="1231107"/>
          </a:xfrm>
          <a:prstGeom prst="rect">
            <a:avLst/>
          </a:prstGeom>
        </p:spPr>
        <p:txBody>
          <a:bodyPr anchor="t" anchorCtr="0">
            <a:spAutoFit/>
          </a:bodyPr>
          <a:lstStyle>
            <a:lvl1pPr marL="0" indent="0" algn="ctr">
              <a:buFontTx/>
              <a:buNone/>
              <a:defRPr sz="7200" b="1">
                <a:solidFill>
                  <a:schemeClr val="bg1"/>
                </a:solidFill>
                <a:latin typeface="Century Gothic" panose="020B0502020202020204" pitchFamily="34" charset="0"/>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4756" y="8504643"/>
            <a:ext cx="7542610"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8371" y="6670026"/>
            <a:ext cx="7536656" cy="2462013"/>
          </a:xfrm>
          <a:prstGeom prst="rect">
            <a:avLst/>
          </a:prstGeom>
          <a:noFill/>
        </p:spPr>
        <p:txBody>
          <a:bodyPr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370" y="18980828"/>
            <a:ext cx="7537847" cy="943776"/>
          </a:xfrm>
          <a:prstGeom prst="rect">
            <a:avLst/>
          </a:prstGeom>
          <a:noFill/>
        </p:spPr>
        <p:txBody>
          <a:bodyPr wrap="square"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595121" y="8504643"/>
            <a:ext cx="7536656"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595123" y="7049584"/>
            <a:ext cx="7536656" cy="1702894"/>
          </a:xfrm>
          <a:prstGeom prst="rect">
            <a:avLst/>
          </a:prstGeom>
          <a:noFill/>
        </p:spPr>
        <p:txBody>
          <a:bodyPr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789008" y="8504643"/>
            <a:ext cx="7536656"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783053" y="7429142"/>
            <a:ext cx="7543800" cy="943776"/>
          </a:xfrm>
          <a:prstGeom prst="rect">
            <a:avLst/>
          </a:prstGeom>
          <a:noFill/>
        </p:spPr>
        <p:txBody>
          <a:bodyPr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5042720" y="7049584"/>
            <a:ext cx="7535264" cy="1702894"/>
          </a:xfrm>
          <a:prstGeom prst="rect">
            <a:avLst/>
          </a:prstGeom>
          <a:noFill/>
        </p:spPr>
        <p:txBody>
          <a:bodyPr wrap="square"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042720" y="8504643"/>
            <a:ext cx="7535264"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042720" y="19061128"/>
            <a:ext cx="7535264" cy="943776"/>
          </a:xfrm>
          <a:prstGeom prst="rect">
            <a:avLst/>
          </a:prstGeom>
          <a:noFill/>
        </p:spPr>
        <p:txBody>
          <a:bodyPr wrap="square"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5042720" y="20015203"/>
            <a:ext cx="7539038"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042720" y="33510894"/>
            <a:ext cx="7535264" cy="2462013"/>
          </a:xfrm>
          <a:prstGeom prst="rect">
            <a:avLst/>
          </a:prstGeom>
          <a:noFill/>
        </p:spPr>
        <p:txBody>
          <a:bodyPr wrap="square" lIns="91436" tIns="91436" rIns="91436" bIns="91436" anchor="ctr" anchorCtr="0">
            <a:spAutoFit/>
          </a:bodyPr>
          <a:lstStyle>
            <a:lvl1pPr marL="0" indent="0" algn="ctr">
              <a:buNone/>
              <a:defRPr sz="493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042720" y="35244595"/>
            <a:ext cx="7539038"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44756" y="19935403"/>
            <a:ext cx="7542610" cy="974540"/>
          </a:xfrm>
          <a:prstGeom prst="rect">
            <a:avLst/>
          </a:prstGeom>
        </p:spPr>
        <p:txBody>
          <a:bodyPr wrap="square" lIns="228589" tIns="228589" rIns="228589" bIns="228589">
            <a:spAutoFit/>
          </a:bodyPr>
          <a:lstStyle>
            <a:lvl1pPr marL="0" indent="0">
              <a:buNone/>
              <a:defRPr sz="3333">
                <a:solidFill>
                  <a:schemeClr val="accent5">
                    <a:lumMod val="50000"/>
                  </a:schemeClr>
                </a:solidFill>
                <a:latin typeface="Times New Roman" pitchFamily="18" charset="0"/>
                <a:cs typeface="Times New Roman" pitchFamily="18" charset="0"/>
              </a:defRPr>
            </a:lvl1pPr>
            <a:lvl2pPr marL="1981001" indent="-761924">
              <a:defRPr sz="3333">
                <a:latin typeface="Trebuchet MS" pitchFamily="34" charset="0"/>
              </a:defRPr>
            </a:lvl2pPr>
            <a:lvl3pPr marL="2742926" indent="-761924">
              <a:defRPr sz="3333">
                <a:latin typeface="Trebuchet MS" pitchFamily="34" charset="0"/>
              </a:defRPr>
            </a:lvl3pPr>
            <a:lvl4pPr marL="3581042" indent="-838118">
              <a:defRPr sz="3333">
                <a:latin typeface="Trebuchet MS" pitchFamily="34" charset="0"/>
              </a:defRPr>
            </a:lvl4pPr>
            <a:lvl5pPr marL="4190582" indent="-609539">
              <a:defRPr sz="333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4511929"/>
            <a:ext cx="23999226" cy="1706880"/>
          </a:xfrm>
          <a:prstGeom prst="rect">
            <a:avLst/>
          </a:prstGeom>
        </p:spPr>
        <p:txBody>
          <a:bodyPr>
            <a:normAutofit/>
          </a:bodyPr>
          <a:lstStyle>
            <a:lvl1pPr marL="0" indent="0" algn="ctr">
              <a:buFontTx/>
              <a:buNone/>
              <a:defRPr sz="8000">
                <a:solidFill>
                  <a:schemeClr val="accent5">
                    <a:lumMod val="50000"/>
                  </a:schemeClr>
                </a:solidFill>
                <a:latin typeface="+mj-lt"/>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805049"/>
            <a:ext cx="23999226" cy="1706880"/>
          </a:xfrm>
          <a:prstGeom prst="rect">
            <a:avLst/>
          </a:prstGeom>
        </p:spPr>
        <p:txBody>
          <a:bodyPr anchor="t" anchorCtr="1">
            <a:normAutofit/>
          </a:bodyPr>
          <a:lstStyle>
            <a:lvl1pPr marL="0" indent="0" algn="ctr">
              <a:buFontTx/>
              <a:buNone/>
              <a:defRPr sz="11733">
                <a:solidFill>
                  <a:schemeClr val="accent5">
                    <a:lumMod val="50000"/>
                  </a:schemeClr>
                </a:solidFill>
                <a:latin typeface="+mj-lt"/>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621086"/>
            <a:ext cx="23999226" cy="2183964"/>
          </a:xfrm>
          <a:prstGeom prst="rect">
            <a:avLst/>
          </a:prstGeom>
        </p:spPr>
        <p:txBody>
          <a:bodyPr anchor="t" anchorCtr="1">
            <a:normAutofit/>
          </a:bodyPr>
          <a:lstStyle>
            <a:lvl1pPr marL="0" indent="0" algn="ctr">
              <a:buFontTx/>
              <a:buNone/>
              <a:defRPr sz="15333" b="1">
                <a:solidFill>
                  <a:schemeClr val="accent5">
                    <a:lumMod val="50000"/>
                  </a:schemeClr>
                </a:solidFill>
                <a:latin typeface="+mj-lt"/>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42769367"/>
            <a:ext cx="32918400" cy="121772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66" dirty="0"/>
          </a:p>
        </p:txBody>
      </p:sp>
      <p:sp>
        <p:nvSpPr>
          <p:cNvPr id="10" name="Text Box 14"/>
          <p:cNvSpPr txBox="1">
            <a:spLocks noChangeArrowheads="1"/>
          </p:cNvSpPr>
          <p:nvPr/>
        </p:nvSpPr>
        <p:spPr bwMode="auto">
          <a:xfrm>
            <a:off x="489679" y="43135845"/>
            <a:ext cx="1885950" cy="668962"/>
          </a:xfrm>
          <a:prstGeom prst="rect">
            <a:avLst/>
          </a:prstGeom>
          <a:noFill/>
          <a:ln w="9525">
            <a:noFill/>
            <a:miter lim="800000"/>
            <a:headEnd/>
            <a:tailEnd/>
          </a:ln>
          <a:effectLst/>
        </p:spPr>
        <p:txBody>
          <a:bodyPr lIns="121684" tIns="60831" rIns="121684" bIns="60831">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467" b="1" dirty="0" err="1">
                <a:solidFill>
                  <a:schemeClr val="bg1">
                    <a:lumMod val="75000"/>
                  </a:schemeClr>
                </a:solidFill>
                <a:latin typeface="Arial" charset="0"/>
              </a:rPr>
              <a:t>www.PosterPresentations.com</a:t>
            </a:r>
            <a:endParaRPr lang="en-US" sz="1467" b="1" dirty="0">
              <a:solidFill>
                <a:schemeClr val="bg1">
                  <a:lumMod val="75000"/>
                </a:schemeClr>
              </a:solidFill>
              <a:latin typeface="Arial" charset="0"/>
            </a:endParaRP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8799"/>
            <a:ext cx="32918400" cy="5752221"/>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66"/>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66"/>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7958340" y="18799"/>
          <a:ext cx="7332652" cy="55892373"/>
        </p:xfrm>
        <a:graphic>
          <a:graphicData uri="http://schemas.openxmlformats.org/drawingml/2006/table">
            <a:tbl>
              <a:tblPr firstRow="1" bandRow="1">
                <a:tableStyleId>{5C22544A-7EE6-4342-B048-85BDC9FD1C3A}</a:tableStyleId>
              </a:tblPr>
              <a:tblGrid>
                <a:gridCol w="3144184">
                  <a:extLst>
                    <a:ext uri="{9D8B030D-6E8A-4147-A177-3AD203B41FA5}">
                      <a16:colId xmlns:a16="http://schemas.microsoft.com/office/drawing/2014/main" val="20000"/>
                    </a:ext>
                  </a:extLst>
                </a:gridCol>
                <a:gridCol w="4188468">
                  <a:extLst>
                    <a:ext uri="{9D8B030D-6E8A-4147-A177-3AD203B41FA5}">
                      <a16:colId xmlns:a16="http://schemas.microsoft.com/office/drawing/2014/main" val="20001"/>
                    </a:ext>
                  </a:extLst>
                </a:gridCol>
              </a:tblGrid>
              <a:tr h="227076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a:solidFill>
                            <a:srgbClr val="1F3A4E"/>
                          </a:solidFill>
                          <a:latin typeface="Arial Black" panose="020B0A04020102020204" pitchFamily="34" charset="0"/>
                        </a:rPr>
                        <a:t>QUICK START GUIDE</a:t>
                      </a:r>
                      <a:br>
                        <a:rPr lang="en-US" sz="4800" b="0" spc="600">
                          <a:solidFill>
                            <a:srgbClr val="1F3A4E"/>
                          </a:solidFill>
                          <a:latin typeface="Arial Black" panose="020B0A04020102020204" pitchFamily="34" charset="0"/>
                        </a:rPr>
                      </a:br>
                      <a:r>
                        <a:rPr lang="en-US" sz="3700" b="1" spc="0">
                          <a:solidFill>
                            <a:srgbClr val="FF0000"/>
                          </a:solidFill>
                          <a:latin typeface="Trebuchet MS" pitchFamily="34" charset="0"/>
                        </a:rPr>
                        <a:t>(THIS SIDEBAR WILL NOT PRINT)</a:t>
                      </a:r>
                      <a:endParaRPr lang="en-US" sz="4800" b="1" spc="600">
                        <a:solidFill>
                          <a:schemeClr val="bg1"/>
                        </a:solidFill>
                        <a:latin typeface="Trebuchet MS" pitchFamily="34" charset="0"/>
                      </a:endParaRPr>
                    </a:p>
                  </a:txBody>
                  <a:tcPr marL="137160" marR="68580" marT="182880" marB="609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6827520">
                <a:tc gridSpan="2">
                  <a:txBody>
                    <a:bodyPr/>
                    <a:lstStyle/>
                    <a:p>
                      <a:pPr defTabSz="3765639"/>
                      <a:r>
                        <a:rPr lang="en-US" sz="2700" i="0">
                          <a:solidFill>
                            <a:srgbClr val="D9D9D9"/>
                          </a:solidFill>
                          <a:latin typeface="Arial"/>
                          <a:cs typeface="Arial"/>
                        </a:rPr>
                        <a:t>This PowerPoint template produces a </a:t>
                      </a:r>
                      <a:r>
                        <a:rPr lang="en-US" sz="2700" i="0">
                          <a:solidFill>
                            <a:srgbClr val="FFC000"/>
                          </a:solidFill>
                          <a:latin typeface="Arial"/>
                          <a:cs typeface="Arial"/>
                        </a:rPr>
                        <a:t>36"x48" </a:t>
                      </a:r>
                      <a:r>
                        <a:rPr lang="en-US" sz="2700" i="0">
                          <a:solidFill>
                            <a:srgbClr val="D9D9D9"/>
                          </a:solidFill>
                          <a:latin typeface="Arial"/>
                          <a:cs typeface="Arial"/>
                        </a:rPr>
                        <a:t>presentation poster. You can use it to create your research poster by placing your title, subtitle, text, tables, charts and photos. </a:t>
                      </a:r>
                    </a:p>
                    <a:p>
                      <a:pPr defTabSz="3765639"/>
                      <a:endParaRPr lang="en-US" sz="2700" i="0">
                        <a:solidFill>
                          <a:srgbClr val="D9D9D9"/>
                        </a:solidFill>
                        <a:latin typeface="Arial"/>
                        <a:cs typeface="Arial"/>
                      </a:endParaRPr>
                    </a:p>
                    <a:p>
                      <a:pPr defTabSz="3765639"/>
                      <a:r>
                        <a:rPr lang="en-US" sz="27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700" i="0" err="1">
                          <a:solidFill>
                            <a:srgbClr val="FFC000"/>
                          </a:solidFill>
                          <a:latin typeface="Arial"/>
                          <a:cs typeface="Arial"/>
                        </a:rPr>
                        <a:t>PosterPresentations.com</a:t>
                      </a:r>
                      <a:r>
                        <a:rPr lang="en-US" sz="2700" i="0">
                          <a:solidFill>
                            <a:srgbClr val="D9D9D9"/>
                          </a:solidFill>
                          <a:latin typeface="Arial"/>
                          <a:cs typeface="Arial"/>
                        </a:rPr>
                        <a:t> and click on the  </a:t>
                      </a:r>
                      <a:r>
                        <a:rPr lang="en-US" sz="2700" i="0">
                          <a:solidFill>
                            <a:srgbClr val="FFC000"/>
                          </a:solidFill>
                          <a:latin typeface="Arial"/>
                          <a:cs typeface="Arial"/>
                        </a:rPr>
                        <a:t>HELP DESK</a:t>
                      </a:r>
                      <a:r>
                        <a:rPr lang="en-US" sz="2700" i="0" baseline="0">
                          <a:solidFill>
                            <a:srgbClr val="D9D9D9"/>
                          </a:solidFill>
                          <a:latin typeface="Arial"/>
                          <a:cs typeface="Arial"/>
                        </a:rPr>
                        <a:t> </a:t>
                      </a:r>
                      <a:r>
                        <a:rPr lang="en-US" sz="2700" i="0">
                          <a:solidFill>
                            <a:srgbClr val="D9D9D9"/>
                          </a:solidFill>
                          <a:latin typeface="Arial"/>
                          <a:cs typeface="Arial"/>
                        </a:rPr>
                        <a:t>tab.</a:t>
                      </a:r>
                    </a:p>
                    <a:p>
                      <a:pPr defTabSz="3765639"/>
                      <a:endParaRPr lang="en-US" sz="2700" i="0">
                        <a:solidFill>
                          <a:srgbClr val="D9D9D9"/>
                        </a:solidFill>
                        <a:latin typeface="Arial"/>
                        <a:cs typeface="Arial"/>
                      </a:endParaRPr>
                    </a:p>
                    <a:p>
                      <a:pPr defTabSz="3765639"/>
                      <a:r>
                        <a:rPr lang="en-US" sz="2700" i="0">
                          <a:solidFill>
                            <a:srgbClr val="D9D9D9"/>
                          </a:solidFill>
                          <a:latin typeface="Arial"/>
                          <a:cs typeface="Arial"/>
                        </a:rPr>
                        <a:t>To print your poster using our same-day professional printing service, go online to </a:t>
                      </a:r>
                      <a:r>
                        <a:rPr lang="en-US" sz="2700" i="0" err="1">
                          <a:solidFill>
                            <a:srgbClr val="FFC000"/>
                          </a:solidFill>
                          <a:latin typeface="Arial"/>
                          <a:cs typeface="Arial"/>
                        </a:rPr>
                        <a:t>PosterPresentations.com</a:t>
                      </a:r>
                      <a:r>
                        <a:rPr lang="en-US" sz="2700" i="0">
                          <a:solidFill>
                            <a:srgbClr val="D9D9D9"/>
                          </a:solidFill>
                          <a:latin typeface="Arial"/>
                          <a:cs typeface="Arial"/>
                        </a:rPr>
                        <a:t> and click on "</a:t>
                      </a:r>
                      <a:r>
                        <a:rPr lang="en-US" sz="2700" i="0">
                          <a:solidFill>
                            <a:srgbClr val="FFC000"/>
                          </a:solidFill>
                          <a:latin typeface="Arial"/>
                          <a:cs typeface="Arial"/>
                        </a:rPr>
                        <a:t>Order your poster</a:t>
                      </a:r>
                      <a:r>
                        <a:rPr lang="en-US" sz="2700" i="0">
                          <a:solidFill>
                            <a:srgbClr val="D9D9D9"/>
                          </a:solidFill>
                          <a:latin typeface="Arial"/>
                          <a:cs typeface="Arial"/>
                        </a:rPr>
                        <a:t>".</a:t>
                      </a:r>
                      <a:endParaRPr lang="en-US" sz="2700" b="1">
                        <a:solidFill>
                          <a:srgbClr val="D9D9D9"/>
                        </a:solidFill>
                        <a:latin typeface="Arial"/>
                        <a:cs typeface="Arial"/>
                      </a:endParaRPr>
                    </a:p>
                  </a:txBody>
                  <a:tcPr marL="137160" marR="68580" marT="182880" marB="609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7802880">
                <a:tc>
                  <a:txBody>
                    <a:bodyPr/>
                    <a:lstStyle/>
                    <a:p>
                      <a:pPr algn="ctr"/>
                      <a:endParaRPr lang="en-US" sz="2700">
                        <a:solidFill>
                          <a:srgbClr val="1F3A4E"/>
                        </a:solidFill>
                      </a:endParaRPr>
                    </a:p>
                    <a:p>
                      <a:pPr algn="ctr"/>
                      <a:endParaRPr lang="en-US" sz="2700">
                        <a:solidFill>
                          <a:srgbClr val="1F3A4E"/>
                        </a:solidFill>
                      </a:endParaRPr>
                    </a:p>
                    <a:p>
                      <a:pPr algn="ctr"/>
                      <a:r>
                        <a:rPr lang="en-US" sz="2700">
                          <a:solidFill>
                            <a:schemeClr val="bg1"/>
                          </a:solidFill>
                          <a:latin typeface="Arial" panose="020B0604020202020204" pitchFamily="34" charset="0"/>
                          <a:cs typeface="Arial" panose="020B0604020202020204" pitchFamily="34" charset="0"/>
                        </a:rPr>
                        <a:t>This is a template for a </a:t>
                      </a:r>
                    </a:p>
                    <a:p>
                      <a:pPr algn="ctr"/>
                      <a:r>
                        <a:rPr lang="en-US" sz="2700">
                          <a:solidFill>
                            <a:schemeClr val="bg1"/>
                          </a:solidFill>
                          <a:latin typeface="Arial" panose="020B0604020202020204" pitchFamily="34" charset="0"/>
                          <a:cs typeface="Arial" panose="020B0604020202020204" pitchFamily="34" charset="0"/>
                        </a:rPr>
                        <a:t>presentation poster</a:t>
                      </a:r>
                      <a:br>
                        <a:rPr lang="en-US" sz="2700">
                          <a:solidFill>
                            <a:schemeClr val="bg1"/>
                          </a:solidFill>
                          <a:latin typeface="Arial" panose="020B0604020202020204" pitchFamily="34" charset="0"/>
                          <a:cs typeface="Arial" panose="020B0604020202020204" pitchFamily="34" charset="0"/>
                        </a:rPr>
                      </a:br>
                      <a:r>
                        <a:rPr lang="en-US" sz="4800" b="1">
                          <a:solidFill>
                            <a:srgbClr val="FFC000"/>
                          </a:solidFill>
                          <a:latin typeface="Arial" panose="020B0604020202020204" pitchFamily="34" charset="0"/>
                          <a:cs typeface="Arial" panose="020B0604020202020204" pitchFamily="34" charset="0"/>
                        </a:rPr>
                        <a:t>36 inches tall</a:t>
                      </a:r>
                      <a:br>
                        <a:rPr lang="en-US" sz="4800" b="1">
                          <a:solidFill>
                            <a:srgbClr val="FFC000"/>
                          </a:solidFill>
                          <a:latin typeface="Arial" panose="020B0604020202020204" pitchFamily="34" charset="0"/>
                          <a:cs typeface="Arial" panose="020B0604020202020204" pitchFamily="34" charset="0"/>
                        </a:rPr>
                      </a:br>
                      <a:r>
                        <a:rPr lang="en-US" sz="4800" b="1">
                          <a:solidFill>
                            <a:srgbClr val="FFC000"/>
                          </a:solidFill>
                          <a:latin typeface="Arial" panose="020B0604020202020204" pitchFamily="34" charset="0"/>
                          <a:cs typeface="Arial" panose="020B0604020202020204" pitchFamily="34" charset="0"/>
                        </a:rPr>
                        <a:t>by</a:t>
                      </a:r>
                      <a:br>
                        <a:rPr lang="en-US" sz="4800" b="1">
                          <a:solidFill>
                            <a:srgbClr val="FFC000"/>
                          </a:solidFill>
                          <a:latin typeface="Arial" panose="020B0604020202020204" pitchFamily="34" charset="0"/>
                          <a:cs typeface="Arial" panose="020B0604020202020204" pitchFamily="34" charset="0"/>
                        </a:rPr>
                      </a:br>
                      <a:r>
                        <a:rPr lang="en-US" sz="4800" b="1">
                          <a:solidFill>
                            <a:srgbClr val="FFC000"/>
                          </a:solidFill>
                          <a:latin typeface="Arial" panose="020B0604020202020204" pitchFamily="34" charset="0"/>
                          <a:cs typeface="Arial" panose="020B0604020202020204" pitchFamily="34" charset="0"/>
                        </a:rPr>
                        <a:t>48 inches wide</a:t>
                      </a:r>
                      <a:br>
                        <a:rPr lang="en-US" sz="2700">
                          <a:solidFill>
                            <a:schemeClr val="bg1"/>
                          </a:solidFill>
                          <a:latin typeface="Arial" panose="020B0604020202020204" pitchFamily="34" charset="0"/>
                          <a:cs typeface="Arial" panose="020B0604020202020204" pitchFamily="34" charset="0"/>
                        </a:rPr>
                      </a:br>
                      <a:endParaRPr lang="en-US" sz="2700">
                        <a:solidFill>
                          <a:srgbClr val="1F3A4E"/>
                        </a:solidFill>
                      </a:endParaRPr>
                    </a:p>
                  </a:txBody>
                  <a:tcPr marL="68580" marR="68580" marT="60960" marB="609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a:solidFill>
                            <a:srgbClr val="FFC000"/>
                          </a:solidFill>
                          <a:latin typeface="Arial" panose="020B0604020202020204" pitchFamily="34" charset="0"/>
                          <a:cs typeface="Arial" panose="020B0604020202020204" pitchFamily="34" charset="0"/>
                        </a:rPr>
                        <a:t>Important: Check the template size</a:t>
                      </a:r>
                      <a:br>
                        <a:rPr lang="en-US" sz="2700" b="0" baseline="0">
                          <a:solidFill>
                            <a:srgbClr val="FFC000"/>
                          </a:solidFill>
                          <a:latin typeface="Arial" panose="020B0604020202020204" pitchFamily="34" charset="0"/>
                          <a:cs typeface="Arial" panose="020B0604020202020204" pitchFamily="34" charset="0"/>
                        </a:rPr>
                      </a:br>
                      <a:r>
                        <a:rPr lang="en-US" sz="27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700" b="0" baseline="0">
                          <a:solidFill>
                            <a:srgbClr val="D9D9D9"/>
                          </a:solidFill>
                          <a:latin typeface="Arial" panose="020B0604020202020204" pitchFamily="34" charset="0"/>
                          <a:cs typeface="Arial" panose="020B0604020202020204" pitchFamily="34" charset="0"/>
                        </a:rPr>
                      </a:br>
                      <a:r>
                        <a:rPr lang="en-US" sz="27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700" b="0" baseline="0">
                          <a:solidFill>
                            <a:srgbClr val="D9D9D9"/>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30 tall x 40 wide</a:t>
                      </a:r>
                      <a:br>
                        <a:rPr lang="en-US" sz="2700" b="0" baseline="0">
                          <a:solidFill>
                            <a:srgbClr val="FFC000"/>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42 tall x 56 wide</a:t>
                      </a:r>
                      <a:br>
                        <a:rPr lang="en-US" sz="2700" b="0" baseline="0">
                          <a:solidFill>
                            <a:srgbClr val="FFC000"/>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48 tall x 64 wide</a:t>
                      </a:r>
                    </a:p>
                  </a:txBody>
                  <a:tcPr marL="137160" marR="68580" marT="182880" marB="60960">
                    <a:solidFill>
                      <a:srgbClr val="010101"/>
                    </a:solidFill>
                  </a:tcPr>
                </a:tc>
                <a:extLst>
                  <a:ext uri="{0D108BD9-81ED-4DB2-BD59-A6C34878D82A}">
                    <a16:rowId xmlns:a16="http://schemas.microsoft.com/office/drawing/2014/main" val="10008"/>
                  </a:ext>
                </a:extLst>
              </a:tr>
              <a:tr h="8031480">
                <a:tc>
                  <a:txBody>
                    <a:bodyPr/>
                    <a:lstStyle/>
                    <a:p>
                      <a:endParaRPr lang="en-US" sz="2700">
                        <a:solidFill>
                          <a:srgbClr val="1F3A4E"/>
                        </a:solidFill>
                      </a:endParaRPr>
                    </a:p>
                  </a:txBody>
                  <a:tcPr marL="68580" marR="68580" marT="60960" marB="60960">
                    <a:blipFill rotWithShape="1">
                      <a:blip r:embed="rId3"/>
                      <a:stretch>
                        <a:fillRect/>
                      </a:stretch>
                    </a:blipFill>
                  </a:tcPr>
                </a:tc>
                <a:tc>
                  <a:txBody>
                    <a:bodyPr/>
                    <a:lstStyle/>
                    <a:p>
                      <a:pPr algn="l"/>
                      <a:r>
                        <a:rPr lang="en-US" sz="3200" b="1" baseline="0">
                          <a:solidFill>
                            <a:srgbClr val="FFC000"/>
                          </a:solidFill>
                          <a:latin typeface="Arial" panose="020B0604020202020204" pitchFamily="34" charset="0"/>
                          <a:cs typeface="Arial" panose="020B0604020202020204" pitchFamily="34" charset="0"/>
                        </a:rPr>
                        <a:t>How to </a:t>
                      </a:r>
                      <a:r>
                        <a:rPr lang="en-US" sz="5300" b="1" baseline="0">
                          <a:solidFill>
                            <a:srgbClr val="FFC000"/>
                          </a:solidFill>
                          <a:latin typeface="Arial" panose="020B0604020202020204" pitchFamily="34" charset="0"/>
                          <a:cs typeface="Arial" panose="020B0604020202020204" pitchFamily="34" charset="0"/>
                        </a:rPr>
                        <a:t>Zoom in </a:t>
                      </a:r>
                      <a:r>
                        <a:rPr lang="en-US" sz="3200" b="1" baseline="0">
                          <a:solidFill>
                            <a:srgbClr val="FFC000"/>
                          </a:solidFill>
                          <a:latin typeface="Arial" panose="020B0604020202020204" pitchFamily="34" charset="0"/>
                          <a:cs typeface="Arial" panose="020B0604020202020204" pitchFamily="34" charset="0"/>
                        </a:rPr>
                        <a:t>and </a:t>
                      </a:r>
                      <a:r>
                        <a:rPr lang="en-US" sz="2400" b="1" baseline="0">
                          <a:solidFill>
                            <a:srgbClr val="FFC000"/>
                          </a:solidFill>
                          <a:latin typeface="Arial" panose="020B0604020202020204" pitchFamily="34" charset="0"/>
                          <a:cs typeface="Arial" panose="020B0604020202020204" pitchFamily="34" charset="0"/>
                        </a:rPr>
                        <a:t>out</a:t>
                      </a:r>
                      <a:endParaRPr lang="en-US" sz="3200" b="1" baseline="0">
                        <a:solidFill>
                          <a:srgbClr val="FFC000"/>
                        </a:solidFill>
                        <a:latin typeface="Arial" panose="020B0604020202020204" pitchFamily="34" charset="0"/>
                        <a:cs typeface="Arial" panose="020B0604020202020204" pitchFamily="34" charset="0"/>
                      </a:endParaRPr>
                    </a:p>
                    <a:p>
                      <a:pPr algn="l"/>
                      <a:r>
                        <a:rPr lang="en-US" sz="27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700" b="0" baseline="0">
                          <a:solidFill>
                            <a:srgbClr val="D9D9D9"/>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1. </a:t>
                      </a:r>
                      <a:r>
                        <a:rPr lang="en-US" sz="27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700" b="0" baseline="0">
                          <a:solidFill>
                            <a:srgbClr val="D9D9D9"/>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2. </a:t>
                      </a:r>
                      <a:r>
                        <a:rPr lang="en-US" sz="27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37160" marR="68580" marT="182880" marB="60960">
                    <a:solidFill>
                      <a:srgbClr val="010101"/>
                    </a:solidFill>
                  </a:tcPr>
                </a:tc>
                <a:extLst>
                  <a:ext uri="{0D108BD9-81ED-4DB2-BD59-A6C34878D82A}">
                    <a16:rowId xmlns:a16="http://schemas.microsoft.com/office/drawing/2014/main" val="10001"/>
                  </a:ext>
                </a:extLst>
              </a:tr>
              <a:tr h="348996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a:solidFill>
                            <a:srgbClr val="FFC000"/>
                          </a:solidFill>
                          <a:latin typeface="Arial" panose="020B0604020202020204" pitchFamily="34" charset="0"/>
                          <a:cs typeface="Arial" panose="020B0604020202020204" pitchFamily="34" charset="0"/>
                        </a:rPr>
                        <a:t>Ruler and Guides</a:t>
                      </a:r>
                      <a:br>
                        <a:rPr lang="en-US" sz="2700" b="0" baseline="0">
                          <a:solidFill>
                            <a:srgbClr val="FFC000"/>
                          </a:solidFill>
                          <a:latin typeface="Arial" panose="020B0604020202020204" pitchFamily="34" charset="0"/>
                          <a:cs typeface="Arial" panose="020B0604020202020204" pitchFamily="34" charset="0"/>
                        </a:rPr>
                      </a:br>
                      <a:r>
                        <a:rPr lang="en-US" sz="27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8580" marR="68580" marT="60960" marB="6096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7802880">
                <a:tc>
                  <a:txBody>
                    <a:bodyPr/>
                    <a:lstStyle/>
                    <a:p>
                      <a:endParaRPr lang="en-US" sz="2700">
                        <a:solidFill>
                          <a:srgbClr val="1F3A4E"/>
                        </a:solidFill>
                      </a:endParaRPr>
                    </a:p>
                  </a:txBody>
                  <a:tcPr marL="68580" marR="68580" marT="60960" marB="60960">
                    <a:blipFill rotWithShape="1">
                      <a:blip r:embed="rId4"/>
                      <a:stretch>
                        <a:fillRect/>
                      </a:stretch>
                    </a:blipFill>
                  </a:tcPr>
                </a:tc>
                <a:tc>
                  <a:txBody>
                    <a:bodyPr/>
                    <a:lstStyle/>
                    <a:p>
                      <a:pPr marL="0" lvl="1" indent="0" algn="l" defTabSz="114300"/>
                      <a:r>
                        <a:rPr lang="en-US" sz="3200" b="1" baseline="0">
                          <a:solidFill>
                            <a:srgbClr val="FFC000"/>
                          </a:solidFill>
                          <a:latin typeface="Arial" panose="020B0604020202020204" pitchFamily="34" charset="0"/>
                          <a:cs typeface="Arial" panose="020B0604020202020204" pitchFamily="34" charset="0"/>
                        </a:rPr>
                        <a:t>Headers and text containers</a:t>
                      </a:r>
                      <a:br>
                        <a:rPr lang="en-US" sz="2700" b="0" baseline="0">
                          <a:solidFill>
                            <a:schemeClr val="bg1"/>
                          </a:solidFill>
                          <a:latin typeface="Arial" panose="020B0604020202020204" pitchFamily="34" charset="0"/>
                          <a:cs typeface="Arial" panose="020B0604020202020204" pitchFamily="34" charset="0"/>
                        </a:rPr>
                      </a:br>
                      <a:r>
                        <a:rPr lang="en-US" sz="27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700" b="0" baseline="0">
                          <a:solidFill>
                            <a:schemeClr val="bg1"/>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a:t>
                      </a:r>
                      <a:r>
                        <a:rPr lang="en-US" sz="2700" b="0" baseline="0">
                          <a:solidFill>
                            <a:schemeClr val="bg1"/>
                          </a:solidFill>
                          <a:latin typeface="Arial" panose="020B0604020202020204" pitchFamily="34" charset="0"/>
                          <a:cs typeface="Arial" panose="020B0604020202020204" pitchFamily="34" charset="0"/>
                        </a:rPr>
                        <a:t> </a:t>
                      </a:r>
                      <a:r>
                        <a:rPr lang="en-US" sz="2700" b="0" baseline="0">
                          <a:solidFill>
                            <a:srgbClr val="D9D9D9"/>
                          </a:solidFill>
                          <a:latin typeface="Arial" panose="020B0604020202020204" pitchFamily="34" charset="0"/>
                          <a:cs typeface="Arial" panose="020B0604020202020204" pitchFamily="34" charset="0"/>
                        </a:rPr>
                        <a:t>Click inside a section header to add its text. </a:t>
                      </a:r>
                      <a:br>
                        <a:rPr lang="en-US" sz="2700" b="0" baseline="0">
                          <a:solidFill>
                            <a:schemeClr val="bg1"/>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a:t>
                      </a:r>
                      <a:r>
                        <a:rPr lang="en-US" sz="2700" b="0" baseline="0">
                          <a:solidFill>
                            <a:schemeClr val="bg1"/>
                          </a:solidFill>
                          <a:latin typeface="Arial" panose="020B0604020202020204" pitchFamily="34" charset="0"/>
                          <a:cs typeface="Arial" panose="020B0604020202020204" pitchFamily="34" charset="0"/>
                        </a:rPr>
                        <a:t> </a:t>
                      </a:r>
                      <a:r>
                        <a:rPr lang="en-US" sz="27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700" b="0" baseline="0">
                          <a:solidFill>
                            <a:schemeClr val="bg1"/>
                          </a:solidFill>
                          <a:latin typeface="Arial" panose="020B0604020202020204" pitchFamily="34" charset="0"/>
                          <a:cs typeface="Arial" panose="020B0604020202020204" pitchFamily="34" charset="0"/>
                        </a:rPr>
                      </a:br>
                      <a:r>
                        <a:rPr lang="en-US" sz="2700" b="0" baseline="0">
                          <a:solidFill>
                            <a:srgbClr val="FFC000"/>
                          </a:solidFill>
                          <a:latin typeface="Arial" panose="020B0604020202020204" pitchFamily="34" charset="0"/>
                          <a:cs typeface="Arial" panose="020B0604020202020204" pitchFamily="34" charset="0"/>
                        </a:rPr>
                        <a:t>-</a:t>
                      </a:r>
                      <a:r>
                        <a:rPr lang="en-US" sz="2700" b="0" baseline="0">
                          <a:solidFill>
                            <a:schemeClr val="bg1"/>
                          </a:solidFill>
                          <a:latin typeface="Arial" panose="020B0604020202020204" pitchFamily="34" charset="0"/>
                          <a:cs typeface="Arial" panose="020B0604020202020204" pitchFamily="34" charset="0"/>
                        </a:rPr>
                        <a:t> </a:t>
                      </a:r>
                      <a:r>
                        <a:rPr lang="en-US" sz="27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37160" marR="68580" marT="182880" marB="60960">
                    <a:solidFill>
                      <a:srgbClr val="010101"/>
                    </a:solidFill>
                  </a:tcPr>
                </a:tc>
                <a:extLst>
                  <a:ext uri="{0D108BD9-81ED-4DB2-BD59-A6C34878D82A}">
                    <a16:rowId xmlns:a16="http://schemas.microsoft.com/office/drawing/2014/main" val="10003"/>
                  </a:ext>
                </a:extLst>
              </a:tr>
              <a:tr h="6370320">
                <a:tc gridSpan="2">
                  <a:txBody>
                    <a:bodyPr/>
                    <a:lstStyle/>
                    <a:p>
                      <a:r>
                        <a:rPr lang="en-US" sz="3200" b="1">
                          <a:solidFill>
                            <a:srgbClr val="FFC000"/>
                          </a:solidFill>
                          <a:latin typeface="Arial" panose="020B0604020202020204" pitchFamily="34" charset="0"/>
                          <a:cs typeface="Arial" panose="020B0604020202020204" pitchFamily="34" charset="0"/>
                        </a:rPr>
                        <a:t>Adding content to the poster</a:t>
                      </a:r>
                    </a:p>
                    <a:p>
                      <a:r>
                        <a:rPr lang="en-US" sz="27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7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700">
                        <a:solidFill>
                          <a:srgbClr val="D9D9D9"/>
                        </a:solidFill>
                        <a:latin typeface="Arial" panose="020B0604020202020204" pitchFamily="34" charset="0"/>
                        <a:cs typeface="Arial" panose="020B0604020202020204" pitchFamily="34" charset="0"/>
                      </a:endParaRPr>
                    </a:p>
                  </a:txBody>
                  <a:tcPr marL="68580" marR="68580" marT="60960" marB="6096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40233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68580" marT="182880" marB="609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3057560">
                <a:tc gridSpan="2">
                  <a:txBody>
                    <a:bodyPr/>
                    <a:lstStyle/>
                    <a:p>
                      <a:endParaRPr lang="en-US" sz="2700">
                        <a:solidFill>
                          <a:schemeClr val="bg1"/>
                        </a:solidFill>
                        <a:latin typeface="Arial" panose="020B0604020202020204" pitchFamily="34" charset="0"/>
                        <a:cs typeface="Arial" panose="020B0604020202020204" pitchFamily="34" charset="0"/>
                      </a:endParaRPr>
                    </a:p>
                  </a:txBody>
                  <a:tcPr marL="137160" marR="68580" marT="182880" marB="609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9659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700" noProof="0">
                          <a:solidFill>
                            <a:srgbClr val="D9D9D9"/>
                          </a:solidFill>
                          <a:latin typeface="Arial"/>
                          <a:cs typeface="Arial"/>
                        </a:rPr>
                        <a:t>Zoom in and look at your images at 100%-200% magnification. If they look clear, they will print well. </a:t>
                      </a:r>
                    </a:p>
                  </a:txBody>
                  <a:tcPr marL="137160" marR="68580" marT="182880" marB="609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2496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700" noProof="0">
                        <a:solidFill>
                          <a:schemeClr val="bg1"/>
                        </a:solidFill>
                        <a:latin typeface="Arial"/>
                        <a:cs typeface="Arial"/>
                      </a:endParaRPr>
                    </a:p>
                  </a:txBody>
                  <a:tcPr marL="137160" marR="68580" marT="182880" marB="609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33521423" y="-113000"/>
          <a:ext cx="7072641" cy="62340150"/>
        </p:xfrm>
        <a:graphic>
          <a:graphicData uri="http://schemas.openxmlformats.org/drawingml/2006/table">
            <a:tbl>
              <a:tblPr firstRow="1" bandRow="1">
                <a:tableStyleId>{5C22544A-7EE6-4342-B048-85BDC9FD1C3A}</a:tableStyleId>
              </a:tblPr>
              <a:tblGrid>
                <a:gridCol w="2507876">
                  <a:extLst>
                    <a:ext uri="{9D8B030D-6E8A-4147-A177-3AD203B41FA5}">
                      <a16:colId xmlns:a16="http://schemas.microsoft.com/office/drawing/2014/main" val="20000"/>
                    </a:ext>
                  </a:extLst>
                </a:gridCol>
                <a:gridCol w="1036169">
                  <a:extLst>
                    <a:ext uri="{9D8B030D-6E8A-4147-A177-3AD203B41FA5}">
                      <a16:colId xmlns:a16="http://schemas.microsoft.com/office/drawing/2014/main" val="997673227"/>
                    </a:ext>
                  </a:extLst>
                </a:gridCol>
                <a:gridCol w="3528596">
                  <a:extLst>
                    <a:ext uri="{9D8B030D-6E8A-4147-A177-3AD203B41FA5}">
                      <a16:colId xmlns:a16="http://schemas.microsoft.com/office/drawing/2014/main" val="4164475170"/>
                    </a:ext>
                  </a:extLst>
                </a:gridCol>
              </a:tblGrid>
              <a:tr h="316992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5300" b="0" spc="600">
                          <a:solidFill>
                            <a:srgbClr val="1F3A4E"/>
                          </a:solidFill>
                          <a:latin typeface="Arial Black" panose="020B0A04020102020204" pitchFamily="34" charset="0"/>
                        </a:rPr>
                        <a:t>QUICK START GUIDE</a:t>
                      </a:r>
                      <a:br>
                        <a:rPr lang="en-US" sz="5300" b="0" spc="600">
                          <a:solidFill>
                            <a:srgbClr val="1F3A4E"/>
                          </a:solidFill>
                          <a:latin typeface="Arial Black" panose="020B0A04020102020204" pitchFamily="34" charset="0"/>
                        </a:rPr>
                      </a:br>
                      <a:r>
                        <a:rPr lang="en-US" sz="4300" b="1" spc="0">
                          <a:solidFill>
                            <a:srgbClr val="FF0000"/>
                          </a:solidFill>
                          <a:latin typeface="Trebuchet MS" pitchFamily="34" charset="0"/>
                        </a:rPr>
                        <a:t>(THIS SIDEBAR WILL NOT PRINT)</a:t>
                      </a:r>
                      <a:endParaRPr lang="en-US" sz="5300" b="1" spc="600">
                        <a:solidFill>
                          <a:schemeClr val="bg1"/>
                        </a:solidFill>
                        <a:latin typeface="Trebuchet MS" pitchFamily="34" charset="0"/>
                      </a:endParaRPr>
                    </a:p>
                  </a:txBody>
                  <a:tcPr marL="137160" marR="68580" marT="182880" marB="609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612880">
                <a:tc gridSpan="3">
                  <a:txBody>
                    <a:bodyPr/>
                    <a:lstStyle/>
                    <a:p>
                      <a:pPr algn="l"/>
                      <a:r>
                        <a:rPr lang="en-US" sz="37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32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32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3200">
                        <a:solidFill>
                          <a:srgbClr val="FFC000"/>
                        </a:solidFill>
                      </a:endParaRPr>
                    </a:p>
                    <a:p>
                      <a:pPr marL="0" indent="0" algn="l" defTabSz="114300"/>
                      <a:endParaRPr lang="en-US" sz="3200" b="0" baseline="0">
                        <a:solidFill>
                          <a:srgbClr val="D9D9D9"/>
                        </a:solidFill>
                        <a:latin typeface="Arial" panose="020B0604020202020204" pitchFamily="34" charset="0"/>
                        <a:cs typeface="Arial" panose="020B0604020202020204" pitchFamily="34" charset="0"/>
                      </a:endParaRPr>
                    </a:p>
                    <a:p>
                      <a:pPr marL="0" indent="0" algn="l" defTabSz="114300"/>
                      <a:r>
                        <a:rPr lang="en-US" sz="32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3200" b="0" baseline="0">
                        <a:solidFill>
                          <a:srgbClr val="D9D9D9"/>
                        </a:solidFill>
                        <a:latin typeface="Arial" panose="020B0604020202020204" pitchFamily="34" charset="0"/>
                        <a:cs typeface="Arial" panose="020B0604020202020204" pitchFamily="34" charset="0"/>
                      </a:endParaRPr>
                    </a:p>
                    <a:p>
                      <a:pPr marL="0" indent="0" algn="l" defTabSz="114300"/>
                      <a:r>
                        <a:rPr lang="en-US" sz="32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37160" marR="68580" marT="182880" marB="609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5760720">
                <a:tc gridSpan="3">
                  <a:txBody>
                    <a:bodyPr/>
                    <a:lstStyle/>
                    <a:p>
                      <a:r>
                        <a:rPr lang="en-US" sz="3700" b="1">
                          <a:solidFill>
                            <a:srgbClr val="FFC000"/>
                          </a:solidFill>
                          <a:latin typeface="Arial" panose="020B0604020202020204" pitchFamily="34" charset="0"/>
                          <a:cs typeface="Arial" panose="020B0604020202020204" pitchFamily="34" charset="0"/>
                        </a:rPr>
                        <a:t>How to change the column layout configuration</a:t>
                      </a:r>
                    </a:p>
                    <a:p>
                      <a:r>
                        <a:rPr lang="en-US" sz="32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3200">
                          <a:solidFill>
                            <a:srgbClr val="D9D9D9"/>
                          </a:solidFill>
                          <a:latin typeface="Arial" panose="020B0604020202020204" pitchFamily="34" charset="0"/>
                          <a:cs typeface="Arial" panose="020B0604020202020204" pitchFamily="34" charset="0"/>
                        </a:rPr>
                        <a:t>You can see a tutorial here: </a:t>
                      </a:r>
                      <a:r>
                        <a:rPr lang="en-US" sz="3200" u="sng">
                          <a:solidFill>
                            <a:srgbClr val="FFC000"/>
                          </a:solidFill>
                          <a:latin typeface="Arial" panose="020B0604020202020204" pitchFamily="34" charset="0"/>
                          <a:cs typeface="Arial" panose="020B0604020202020204" pitchFamily="34" charset="0"/>
                        </a:rPr>
                        <a:t>https://</a:t>
                      </a:r>
                      <a:r>
                        <a:rPr lang="en-US" sz="3200" u="sng" err="1">
                          <a:solidFill>
                            <a:srgbClr val="FFC000"/>
                          </a:solidFill>
                          <a:latin typeface="Arial" panose="020B0604020202020204" pitchFamily="34" charset="0"/>
                          <a:cs typeface="Arial" panose="020B0604020202020204" pitchFamily="34" charset="0"/>
                        </a:rPr>
                        <a:t>www.posterpresentations.com</a:t>
                      </a:r>
                      <a:r>
                        <a:rPr lang="en-US" sz="3200" u="sng">
                          <a:solidFill>
                            <a:srgbClr val="FFC000"/>
                          </a:solidFill>
                          <a:latin typeface="Arial" panose="020B0604020202020204" pitchFamily="34" charset="0"/>
                          <a:cs typeface="Arial" panose="020B0604020202020204" pitchFamily="34" charset="0"/>
                        </a:rPr>
                        <a:t>/how-to-change-the-column-</a:t>
                      </a:r>
                      <a:r>
                        <a:rPr lang="en-US" sz="3200" u="sng" err="1">
                          <a:solidFill>
                            <a:srgbClr val="FFC000"/>
                          </a:solidFill>
                          <a:latin typeface="Arial" panose="020B0604020202020204" pitchFamily="34" charset="0"/>
                          <a:cs typeface="Arial" panose="020B0604020202020204" pitchFamily="34" charset="0"/>
                        </a:rPr>
                        <a:t>configuration.html</a:t>
                      </a:r>
                      <a:endParaRPr lang="en-US" sz="11500" u="sng">
                        <a:solidFill>
                          <a:srgbClr val="FFC000"/>
                        </a:solidFill>
                      </a:endParaRPr>
                    </a:p>
                  </a:txBody>
                  <a:tcPr marL="137160" marR="68580" marT="182880" marB="609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69027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a:solidFill>
                          <a:srgbClr val="D9D9D9"/>
                        </a:solidFill>
                        <a:latin typeface="Arial" panose="020B0604020202020204" pitchFamily="34" charset="0"/>
                        <a:cs typeface="Arial" panose="020B0604020202020204" pitchFamily="34" charset="0"/>
                      </a:endParaRPr>
                    </a:p>
                  </a:txBody>
                  <a:tcPr marL="137160" marR="68580" marT="182880" marB="609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7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a:solidFill>
                            <a:srgbClr val="D9D9D9"/>
                          </a:solidFill>
                          <a:latin typeface="Arial" panose="020B0604020202020204" pitchFamily="34" charset="0"/>
                          <a:cs typeface="Arial" panose="020B0604020202020204" pitchFamily="34" charset="0"/>
                        </a:rPr>
                        <a:t>The Quick Start</a:t>
                      </a:r>
                      <a:r>
                        <a:rPr lang="en-US" sz="3200" baseline="0" noProof="0">
                          <a:solidFill>
                            <a:srgbClr val="D9D9D9"/>
                          </a:solidFill>
                          <a:latin typeface="Arial" panose="020B0604020202020204" pitchFamily="34" charset="0"/>
                          <a:cs typeface="Arial" panose="020B0604020202020204" pitchFamily="34" charset="0"/>
                        </a:rPr>
                        <a:t> Guides</a:t>
                      </a:r>
                      <a:r>
                        <a:rPr lang="en-US" sz="3200" noProof="0">
                          <a:solidFill>
                            <a:srgbClr val="D9D9D9"/>
                          </a:solidFill>
                          <a:latin typeface="Arial" panose="020B0604020202020204" pitchFamily="34" charset="0"/>
                          <a:cs typeface="Arial" panose="020B0604020202020204" pitchFamily="34" charset="0"/>
                        </a:rPr>
                        <a:t> </a:t>
                      </a:r>
                      <a:r>
                        <a:rPr lang="en-US" sz="3200" u="sng" noProof="0">
                          <a:solidFill>
                            <a:srgbClr val="D9D9D9"/>
                          </a:solidFill>
                          <a:latin typeface="Arial" panose="020B0604020202020204" pitchFamily="34" charset="0"/>
                          <a:cs typeface="Arial" panose="020B0604020202020204" pitchFamily="34" charset="0"/>
                        </a:rPr>
                        <a:t>are outside the template’s printable area</a:t>
                      </a:r>
                      <a:r>
                        <a:rPr lang="en-US" sz="3200" noProof="0">
                          <a:solidFill>
                            <a:srgbClr val="D9D9D9"/>
                          </a:solidFill>
                          <a:latin typeface="Arial" panose="020B0604020202020204" pitchFamily="34" charset="0"/>
                          <a:cs typeface="Arial" panose="020B0604020202020204" pitchFamily="34" charset="0"/>
                        </a:rPr>
                        <a:t> and they will not be on the printed poster</a:t>
                      </a:r>
                      <a:r>
                        <a:rPr lang="en-US" sz="32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a:solidFill>
                            <a:srgbClr val="D9D9D9"/>
                          </a:solidFill>
                          <a:latin typeface="Arial" panose="020B0604020202020204" pitchFamily="34" charset="0"/>
                          <a:cs typeface="Arial" panose="020B0604020202020204" pitchFamily="34" charset="0"/>
                        </a:rPr>
                        <a:t>To hide the guides click on the </a:t>
                      </a:r>
                      <a:r>
                        <a:rPr lang="en-US" sz="3200" b="1" baseline="0" noProof="0">
                          <a:solidFill>
                            <a:srgbClr val="D9D9D9"/>
                          </a:solidFill>
                          <a:latin typeface="Arial" panose="020B0604020202020204" pitchFamily="34" charset="0"/>
                          <a:cs typeface="Arial" panose="020B0604020202020204" pitchFamily="34" charset="0"/>
                        </a:rPr>
                        <a:t>Home</a:t>
                      </a:r>
                      <a:r>
                        <a:rPr lang="en-US" sz="3200" baseline="0" noProof="0">
                          <a:solidFill>
                            <a:srgbClr val="D9D9D9"/>
                          </a:solidFill>
                          <a:latin typeface="Arial" panose="020B0604020202020204" pitchFamily="34" charset="0"/>
                          <a:cs typeface="Arial" panose="020B0604020202020204" pitchFamily="34" charset="0"/>
                        </a:rPr>
                        <a:t> tab (top of the screen) and then click on the </a:t>
                      </a:r>
                      <a:r>
                        <a:rPr lang="en-US" sz="3200" b="1" baseline="0" noProof="0">
                          <a:solidFill>
                            <a:srgbClr val="D9D9D9"/>
                          </a:solidFill>
                          <a:latin typeface="Arial" panose="020B0604020202020204" pitchFamily="34" charset="0"/>
                          <a:cs typeface="Arial" panose="020B0604020202020204" pitchFamily="34" charset="0"/>
                        </a:rPr>
                        <a:t>Layout</a:t>
                      </a:r>
                      <a:r>
                        <a:rPr lang="en-US" sz="32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3200" b="1" baseline="0" noProof="0">
                          <a:solidFill>
                            <a:srgbClr val="D9D9D9"/>
                          </a:solidFill>
                          <a:latin typeface="Arial" panose="020B0604020202020204" pitchFamily="34" charset="0"/>
                          <a:cs typeface="Arial" panose="020B0604020202020204" pitchFamily="34" charset="0"/>
                        </a:rPr>
                        <a:t>Without Guides </a:t>
                      </a:r>
                      <a:r>
                        <a:rPr lang="en-US" sz="3200" b="0" baseline="0" noProof="0">
                          <a:solidFill>
                            <a:srgbClr val="D9D9D9"/>
                          </a:solidFill>
                          <a:latin typeface="Arial" panose="020B0604020202020204" pitchFamily="34" charset="0"/>
                          <a:cs typeface="Arial" panose="020B0604020202020204" pitchFamily="34" charset="0"/>
                        </a:rPr>
                        <a:t>layout</a:t>
                      </a:r>
                      <a:r>
                        <a:rPr lang="en-US" sz="3200" baseline="0" noProof="0">
                          <a:solidFill>
                            <a:srgbClr val="D9D9D9"/>
                          </a:solidFill>
                          <a:latin typeface="Arial" panose="020B0604020202020204" pitchFamily="34" charset="0"/>
                          <a:cs typeface="Arial" panose="020B0604020202020204" pitchFamily="34" charset="0"/>
                        </a:rPr>
                        <a:t>.</a:t>
                      </a:r>
                      <a:endParaRPr lang="en-US" sz="32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a:solidFill>
                          <a:srgbClr val="D9D9D9"/>
                        </a:solidFill>
                        <a:latin typeface="Arial" panose="020B0604020202020204" pitchFamily="34" charset="0"/>
                        <a:cs typeface="Arial" panose="020B0604020202020204" pitchFamily="34" charset="0"/>
                      </a:endParaRPr>
                    </a:p>
                  </a:txBody>
                  <a:tcPr marL="137160" marR="68580" marT="182880" marB="60960">
                    <a:solidFill>
                      <a:srgbClr val="010101"/>
                    </a:solidFill>
                  </a:tcPr>
                </a:tc>
                <a:extLst>
                  <a:ext uri="{0D108BD9-81ED-4DB2-BD59-A6C34878D82A}">
                    <a16:rowId xmlns:a16="http://schemas.microsoft.com/office/drawing/2014/main" val="10005"/>
                  </a:ext>
                </a:extLst>
              </a:tr>
              <a:tr h="94040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a:solidFill>
                          <a:srgbClr val="D9D9D9"/>
                        </a:solidFill>
                        <a:latin typeface="Arial" panose="020B0604020202020204" pitchFamily="34" charset="0"/>
                        <a:cs typeface="Arial" panose="020B0604020202020204" pitchFamily="34" charset="0"/>
                      </a:endParaRPr>
                    </a:p>
                  </a:txBody>
                  <a:tcPr marL="137160" marR="68580" marT="182880" marB="609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8839200">
                <a:tc gridSpan="2">
                  <a:txBody>
                    <a:bodyPr/>
                    <a:lstStyle/>
                    <a:p>
                      <a:r>
                        <a:rPr lang="en-US" sz="3700" b="1">
                          <a:solidFill>
                            <a:srgbClr val="FFC000"/>
                          </a:solidFill>
                          <a:latin typeface="Arial" panose="020B0604020202020204" pitchFamily="34" charset="0"/>
                          <a:cs typeface="Arial" panose="020B0604020202020204" pitchFamily="34" charset="0"/>
                        </a:rPr>
                        <a:t>How to</a:t>
                      </a:r>
                      <a:r>
                        <a:rPr lang="en-US" sz="3700" b="1" baseline="0">
                          <a:solidFill>
                            <a:srgbClr val="FFC000"/>
                          </a:solidFill>
                          <a:latin typeface="Arial" panose="020B0604020202020204" pitchFamily="34" charset="0"/>
                          <a:cs typeface="Arial" panose="020B0604020202020204" pitchFamily="34" charset="0"/>
                        </a:rPr>
                        <a:t> preview your poster prior to printing</a:t>
                      </a:r>
                      <a:endParaRPr lang="en-US" sz="3700" b="1">
                        <a:solidFill>
                          <a:srgbClr val="FFC000"/>
                        </a:solidFill>
                        <a:latin typeface="Arial" panose="020B0604020202020204" pitchFamily="34" charset="0"/>
                        <a:cs typeface="Arial" panose="020B0604020202020204" pitchFamily="34" charset="0"/>
                      </a:endParaRPr>
                    </a:p>
                    <a:p>
                      <a:r>
                        <a:rPr lang="en-US" sz="3200">
                          <a:solidFill>
                            <a:srgbClr val="D9D9D9"/>
                          </a:solidFill>
                          <a:latin typeface="Arial" panose="020B0604020202020204" pitchFamily="34" charset="0"/>
                          <a:cs typeface="Arial" panose="020B0604020202020204" pitchFamily="34" charset="0"/>
                        </a:rPr>
                        <a:t>You can preview your poster at any time by pressing the </a:t>
                      </a:r>
                      <a:r>
                        <a:rPr lang="en-US" sz="3200">
                          <a:solidFill>
                            <a:srgbClr val="FFC000"/>
                          </a:solidFill>
                          <a:latin typeface="Arial" panose="020B0604020202020204" pitchFamily="34" charset="0"/>
                          <a:cs typeface="Arial" panose="020B0604020202020204" pitchFamily="34" charset="0"/>
                        </a:rPr>
                        <a:t>F5 key</a:t>
                      </a:r>
                      <a:r>
                        <a:rPr lang="en-US" sz="32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3200">
                          <a:solidFill>
                            <a:srgbClr val="FFC000"/>
                          </a:solidFill>
                          <a:latin typeface="Arial" panose="020B0604020202020204" pitchFamily="34" charset="0"/>
                          <a:cs typeface="Arial" panose="020B0604020202020204" pitchFamily="34" charset="0"/>
                        </a:rPr>
                        <a:t>ESC key </a:t>
                      </a:r>
                      <a:r>
                        <a:rPr lang="en-US" sz="3200">
                          <a:solidFill>
                            <a:srgbClr val="D9D9D9"/>
                          </a:solidFill>
                          <a:latin typeface="Arial" panose="020B0604020202020204" pitchFamily="34" charset="0"/>
                          <a:cs typeface="Arial" panose="020B0604020202020204" pitchFamily="34" charset="0"/>
                        </a:rPr>
                        <a:t>to exit Preview.</a:t>
                      </a:r>
                    </a:p>
                  </a:txBody>
                  <a:tcPr marL="137160" marR="68580" marT="182880" marB="60960">
                    <a:solidFill>
                      <a:srgbClr val="010101"/>
                    </a:solidFill>
                  </a:tcPr>
                </a:tc>
                <a:tc hMerge="1">
                  <a:txBody>
                    <a:bodyPr/>
                    <a:lstStyle/>
                    <a:p>
                      <a:endParaRPr lang="en-US"/>
                    </a:p>
                  </a:txBody>
                  <a:tcPr/>
                </a:tc>
                <a:tc>
                  <a:txBody>
                    <a:bodyPr/>
                    <a:lstStyle/>
                    <a:p>
                      <a:pPr algn="ctr"/>
                      <a:r>
                        <a:rPr lang="en-US" sz="15300" b="1">
                          <a:solidFill>
                            <a:srgbClr val="D9D9D9"/>
                          </a:solidFill>
                          <a:latin typeface="Arial" panose="020B0604020202020204" pitchFamily="34" charset="0"/>
                          <a:cs typeface="Arial" panose="020B0604020202020204" pitchFamily="34" charset="0"/>
                        </a:rPr>
                        <a:t>F5</a:t>
                      </a:r>
                      <a:r>
                        <a:rPr lang="en-US" sz="3200" baseline="0">
                          <a:solidFill>
                            <a:srgbClr val="D9D9D9"/>
                          </a:solidFill>
                          <a:latin typeface="Arial" panose="020B0604020202020204" pitchFamily="34" charset="0"/>
                          <a:cs typeface="Arial" panose="020B0604020202020204" pitchFamily="34" charset="0"/>
                        </a:rPr>
                        <a:t> </a:t>
                      </a:r>
                      <a:endParaRPr lang="en-US" sz="11500"/>
                    </a:p>
                  </a:txBody>
                  <a:tcPr marL="137160" marR="68580" marT="182880" marB="60960" anchor="ctr">
                    <a:solidFill>
                      <a:schemeClr val="tx1">
                        <a:lumMod val="95000"/>
                        <a:lumOff val="5000"/>
                      </a:schemeClr>
                    </a:solidFill>
                  </a:tcPr>
                </a:tc>
                <a:extLst>
                  <a:ext uri="{0D108BD9-81ED-4DB2-BD59-A6C34878D82A}">
                    <a16:rowId xmlns:a16="http://schemas.microsoft.com/office/drawing/2014/main" val="10006"/>
                  </a:ext>
                </a:extLst>
              </a:tr>
              <a:tr h="105613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7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a:solidFill>
                            <a:srgbClr val="D9D9D9"/>
                          </a:solidFill>
                          <a:latin typeface="Arial"/>
                          <a:cs typeface="Arial"/>
                        </a:rPr>
                        <a:t>When you are ready to have your poster printed go online to </a:t>
                      </a:r>
                      <a:r>
                        <a:rPr lang="en-US" sz="3200" noProof="0" err="1">
                          <a:solidFill>
                            <a:srgbClr val="FFC000"/>
                          </a:solidFill>
                          <a:latin typeface="Arial"/>
                          <a:cs typeface="Arial"/>
                        </a:rPr>
                        <a:t>PosterPresentations.com</a:t>
                      </a:r>
                      <a:r>
                        <a:rPr lang="en-US" sz="3200" noProof="0">
                          <a:solidFill>
                            <a:srgbClr val="D9D9D9"/>
                          </a:solidFill>
                          <a:latin typeface="Arial"/>
                          <a:cs typeface="Arial"/>
                        </a:rPr>
                        <a:t> and click on the "</a:t>
                      </a:r>
                      <a:r>
                        <a:rPr lang="en-US" sz="3200" noProof="0">
                          <a:solidFill>
                            <a:srgbClr val="FFC000"/>
                          </a:solidFill>
                          <a:latin typeface="Arial"/>
                          <a:cs typeface="Arial"/>
                        </a:rPr>
                        <a:t>Order Your Poster</a:t>
                      </a:r>
                      <a:r>
                        <a:rPr lang="en-US" sz="32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3200" noProof="0">
                          <a:solidFill>
                            <a:srgbClr val="D9D9D9"/>
                          </a:solidFill>
                          <a:latin typeface="Arial"/>
                          <a:cs typeface="Arial"/>
                        </a:rPr>
                      </a:br>
                      <a:r>
                        <a:rPr lang="en-US" sz="3200" noProof="0">
                          <a:solidFill>
                            <a:srgbClr val="D9D9D9"/>
                          </a:solidFill>
                          <a:latin typeface="Arial"/>
                          <a:cs typeface="Arial"/>
                        </a:rPr>
                        <a:t>Go to </a:t>
                      </a:r>
                      <a:r>
                        <a:rPr lang="en-US" sz="3200" noProof="0" err="1">
                          <a:solidFill>
                            <a:srgbClr val="FFC000"/>
                          </a:solidFill>
                          <a:latin typeface="Arial"/>
                          <a:cs typeface="Arial"/>
                        </a:rPr>
                        <a:t>PosterPresentations.com</a:t>
                      </a:r>
                      <a:r>
                        <a:rPr lang="en-US" sz="3200" noProof="0">
                          <a:solidFill>
                            <a:srgbClr val="D9D9D9"/>
                          </a:solidFill>
                          <a:latin typeface="Arial"/>
                          <a:cs typeface="Arial"/>
                        </a:rPr>
                        <a:t> for more information.</a:t>
                      </a:r>
                    </a:p>
                  </a:txBody>
                  <a:tcPr marL="137160" marR="68580" marT="182880" marB="609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806371">
                <a:tc gridSpan="3">
                  <a:txBody>
                    <a:bodyPr/>
                    <a:lstStyle/>
                    <a:p>
                      <a:endParaRPr lang="en-US" sz="3200">
                        <a:solidFill>
                          <a:srgbClr val="1F3A4E"/>
                        </a:solidFill>
                      </a:endParaRPr>
                    </a:p>
                  </a:txBody>
                  <a:tcPr marL="137160" marR="68580" marT="182880" marB="609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282939">
                <a:tc>
                  <a:txBody>
                    <a:bodyPr/>
                    <a:lstStyle/>
                    <a:p>
                      <a:pPr>
                        <a:lnSpc>
                          <a:spcPts val="2600"/>
                        </a:lnSpc>
                      </a:pPr>
                      <a:r>
                        <a:rPr lang="en-US" sz="2700">
                          <a:solidFill>
                            <a:schemeClr val="bg1">
                              <a:lumMod val="85000"/>
                            </a:schemeClr>
                          </a:solidFill>
                          <a:latin typeface="Arial"/>
                          <a:cs typeface="Arial"/>
                        </a:rPr>
                        <a:t>© 2019</a:t>
                      </a:r>
                      <a:r>
                        <a:rPr lang="en-US" sz="2700" baseline="0">
                          <a:solidFill>
                            <a:schemeClr val="bg1">
                              <a:lumMod val="85000"/>
                            </a:schemeClr>
                          </a:solidFill>
                          <a:latin typeface="Arial"/>
                          <a:cs typeface="Arial"/>
                        </a:rPr>
                        <a:t> </a:t>
                      </a:r>
                      <a:r>
                        <a:rPr lang="en-US" sz="2700" err="1">
                          <a:solidFill>
                            <a:schemeClr val="bg1">
                              <a:lumMod val="85000"/>
                            </a:schemeClr>
                          </a:solidFill>
                          <a:latin typeface="Arial"/>
                          <a:cs typeface="Arial"/>
                        </a:rPr>
                        <a:t>PosterPresentations.com</a:t>
                      </a:r>
                      <a:br>
                        <a:rPr lang="en-US" sz="2700">
                          <a:solidFill>
                            <a:schemeClr val="bg1">
                              <a:lumMod val="85000"/>
                            </a:schemeClr>
                          </a:solidFill>
                          <a:latin typeface="Arial"/>
                          <a:cs typeface="Arial"/>
                        </a:rPr>
                      </a:br>
                      <a:r>
                        <a:rPr lang="en-US" sz="2700">
                          <a:solidFill>
                            <a:schemeClr val="bg1">
                              <a:lumMod val="85000"/>
                            </a:schemeClr>
                          </a:solidFill>
                          <a:latin typeface="Arial"/>
                          <a:cs typeface="Arial"/>
                        </a:rPr>
                        <a:t>2117 Fourth Street ,</a:t>
                      </a:r>
                      <a:r>
                        <a:rPr lang="en-US" sz="2700" baseline="0">
                          <a:solidFill>
                            <a:schemeClr val="bg1">
                              <a:lumMod val="85000"/>
                            </a:schemeClr>
                          </a:solidFill>
                          <a:latin typeface="Arial"/>
                          <a:cs typeface="Arial"/>
                        </a:rPr>
                        <a:t> STE C        </a:t>
                      </a:r>
                    </a:p>
                    <a:p>
                      <a:pPr>
                        <a:lnSpc>
                          <a:spcPts val="2600"/>
                        </a:lnSpc>
                      </a:pPr>
                      <a:r>
                        <a:rPr lang="en-US" sz="2700" baseline="0">
                          <a:solidFill>
                            <a:schemeClr val="bg1">
                              <a:lumMod val="85000"/>
                            </a:schemeClr>
                          </a:solidFill>
                          <a:latin typeface="Arial"/>
                          <a:cs typeface="Arial"/>
                        </a:rPr>
                        <a:t>Berkeley CA 94710 USA</a:t>
                      </a:r>
                      <a:endParaRPr lang="en-US" sz="2700">
                        <a:solidFill>
                          <a:schemeClr val="bg1">
                            <a:lumMod val="85000"/>
                          </a:schemeClr>
                        </a:solidFill>
                        <a:latin typeface="Arial"/>
                        <a:cs typeface="Arial"/>
                      </a:endParaRPr>
                    </a:p>
                  </a:txBody>
                  <a:tcPr marL="137160" marR="68580" marT="182880" marB="609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a:solidFill>
                            <a:srgbClr val="D0D0D0"/>
                          </a:solidFill>
                          <a:latin typeface="Arial"/>
                          <a:cs typeface="Arial"/>
                        </a:rPr>
                        <a:t>For complete tutorials</a:t>
                      </a:r>
                      <a:r>
                        <a:rPr lang="en-US" sz="32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FFC000"/>
                          </a:solidFill>
                          <a:latin typeface="Arial"/>
                          <a:cs typeface="Arial"/>
                        </a:rPr>
                        <a:t>https://</a:t>
                      </a:r>
                      <a:r>
                        <a:rPr lang="en-US" sz="2400" b="1" err="1">
                          <a:solidFill>
                            <a:srgbClr val="FFC000"/>
                          </a:solidFill>
                          <a:latin typeface="Arial"/>
                          <a:cs typeface="Arial"/>
                        </a:rPr>
                        <a:t>www.posterpresentations.com</a:t>
                      </a:r>
                      <a:r>
                        <a:rPr lang="en-US" sz="2400" b="1">
                          <a:solidFill>
                            <a:srgbClr val="FFC000"/>
                          </a:solidFill>
                          <a:latin typeface="Arial"/>
                          <a:cs typeface="Arial"/>
                        </a:rPr>
                        <a:t>/</a:t>
                      </a:r>
                      <a:r>
                        <a:rPr lang="en-US" sz="2400" b="1" err="1">
                          <a:solidFill>
                            <a:srgbClr val="FFC000"/>
                          </a:solidFill>
                          <a:latin typeface="Arial"/>
                          <a:cs typeface="Arial"/>
                        </a:rPr>
                        <a:t>helpdesk.html</a:t>
                      </a:r>
                      <a:endParaRPr lang="en-US" sz="2400">
                        <a:solidFill>
                          <a:schemeClr val="bg1">
                            <a:lumMod val="85000"/>
                          </a:schemeClr>
                        </a:solidFill>
                        <a:latin typeface="Arial"/>
                        <a:cs typeface="Arial"/>
                      </a:endParaRPr>
                    </a:p>
                  </a:txBody>
                  <a:tcPr marL="137160" marR="68580" marT="182880" marB="609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851574" rtl="0" eaLnBrk="1" latinLnBrk="0" hangingPunct="1">
        <a:spcBef>
          <a:spcPct val="0"/>
        </a:spcBef>
        <a:buNone/>
        <a:defRPr sz="11733" kern="1200">
          <a:solidFill>
            <a:schemeClr val="bg1"/>
          </a:solidFill>
          <a:latin typeface="Trebuchet MS" pitchFamily="34" charset="0"/>
          <a:ea typeface="+mj-ea"/>
          <a:cs typeface="+mj-cs"/>
        </a:defRPr>
      </a:lvl1pPr>
    </p:titleStyle>
    <p:bodyStyle>
      <a:lvl1pPr marL="2194341" indent="-2194341" algn="l" defTabSz="5851574" rtl="0" eaLnBrk="1" latinLnBrk="0" hangingPunct="1">
        <a:spcBef>
          <a:spcPct val="20000"/>
        </a:spcBef>
        <a:buFont typeface="Arial" pitchFamily="34" charset="0"/>
        <a:buChar char="•"/>
        <a:defRPr sz="20533" kern="1200">
          <a:solidFill>
            <a:schemeClr val="tx1"/>
          </a:solidFill>
          <a:latin typeface="+mn-lt"/>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p:bodyStyle>
    <p:otherStyle>
      <a:defPPr>
        <a:defRPr lang="en-US"/>
      </a:defPPr>
      <a:lvl1pPr marL="0" algn="l" defTabSz="5851574" rtl="0" eaLnBrk="1" latinLnBrk="0" hangingPunct="1">
        <a:defRPr sz="11466" kern="1200">
          <a:solidFill>
            <a:schemeClr val="tx1"/>
          </a:solidFill>
          <a:latin typeface="+mn-lt"/>
          <a:ea typeface="+mn-ea"/>
          <a:cs typeface="+mn-cs"/>
        </a:defRPr>
      </a:lvl1pPr>
      <a:lvl2pPr marL="2925790" algn="l" defTabSz="5851574" rtl="0" eaLnBrk="1" latinLnBrk="0" hangingPunct="1">
        <a:defRPr sz="11466" kern="1200">
          <a:solidFill>
            <a:schemeClr val="tx1"/>
          </a:solidFill>
          <a:latin typeface="+mn-lt"/>
          <a:ea typeface="+mn-ea"/>
          <a:cs typeface="+mn-cs"/>
        </a:defRPr>
      </a:lvl2pPr>
      <a:lvl3pPr marL="5851574" algn="l" defTabSz="5851574" rtl="0" eaLnBrk="1" latinLnBrk="0" hangingPunct="1">
        <a:defRPr sz="11466" kern="1200">
          <a:solidFill>
            <a:schemeClr val="tx1"/>
          </a:solidFill>
          <a:latin typeface="+mn-lt"/>
          <a:ea typeface="+mn-ea"/>
          <a:cs typeface="+mn-cs"/>
        </a:defRPr>
      </a:lvl3pPr>
      <a:lvl4pPr marL="8777363" algn="l" defTabSz="5851574" rtl="0" eaLnBrk="1" latinLnBrk="0" hangingPunct="1">
        <a:defRPr sz="11466" kern="1200">
          <a:solidFill>
            <a:schemeClr val="tx1"/>
          </a:solidFill>
          <a:latin typeface="+mn-lt"/>
          <a:ea typeface="+mn-ea"/>
          <a:cs typeface="+mn-cs"/>
        </a:defRPr>
      </a:lvl4pPr>
      <a:lvl5pPr marL="11703150" algn="l" defTabSz="5851574" rtl="0" eaLnBrk="1" latinLnBrk="0" hangingPunct="1">
        <a:defRPr sz="11466" kern="1200">
          <a:solidFill>
            <a:schemeClr val="tx1"/>
          </a:solidFill>
          <a:latin typeface="+mn-lt"/>
          <a:ea typeface="+mn-ea"/>
          <a:cs typeface="+mn-cs"/>
        </a:defRPr>
      </a:lvl5pPr>
      <a:lvl6pPr marL="14628938" algn="l" defTabSz="5851574" rtl="0" eaLnBrk="1" latinLnBrk="0" hangingPunct="1">
        <a:defRPr sz="11466" kern="1200">
          <a:solidFill>
            <a:schemeClr val="tx1"/>
          </a:solidFill>
          <a:latin typeface="+mn-lt"/>
          <a:ea typeface="+mn-ea"/>
          <a:cs typeface="+mn-cs"/>
        </a:defRPr>
      </a:lvl6pPr>
      <a:lvl7pPr marL="17554726" algn="l" defTabSz="5851574" rtl="0" eaLnBrk="1" latinLnBrk="0" hangingPunct="1">
        <a:defRPr sz="11466" kern="1200">
          <a:solidFill>
            <a:schemeClr val="tx1"/>
          </a:solidFill>
          <a:latin typeface="+mn-lt"/>
          <a:ea typeface="+mn-ea"/>
          <a:cs typeface="+mn-cs"/>
        </a:defRPr>
      </a:lvl7pPr>
      <a:lvl8pPr marL="20480512" algn="l" defTabSz="5851574" rtl="0" eaLnBrk="1" latinLnBrk="0" hangingPunct="1">
        <a:defRPr sz="11466" kern="1200">
          <a:solidFill>
            <a:schemeClr val="tx1"/>
          </a:solidFill>
          <a:latin typeface="+mn-lt"/>
          <a:ea typeface="+mn-ea"/>
          <a:cs typeface="+mn-cs"/>
        </a:defRPr>
      </a:lvl8pPr>
      <a:lvl9pPr marL="23406300" algn="l" defTabSz="5851574" rtl="0" eaLnBrk="1" latinLnBrk="0" hangingPunct="1">
        <a:defRPr sz="114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479" y="43187882"/>
            <a:ext cx="1885950" cy="668962"/>
          </a:xfrm>
          <a:prstGeom prst="rect">
            <a:avLst/>
          </a:prstGeom>
          <a:noFill/>
          <a:ln w="9525">
            <a:noFill/>
            <a:miter lim="800000"/>
            <a:headEnd/>
            <a:tailEnd/>
          </a:ln>
          <a:effectLst/>
        </p:spPr>
        <p:txBody>
          <a:bodyPr lIns="121684" tIns="60831" rIns="121684" bIns="60831">
            <a:spAutoFit/>
          </a:bodyPr>
          <a:lstStyle/>
          <a:p>
            <a:pPr eaLnBrk="0" hangingPunct="0">
              <a:lnSpc>
                <a:spcPct val="65000"/>
              </a:lnSpc>
              <a:spcBef>
                <a:spcPct val="50000"/>
              </a:spcBef>
              <a:defRPr/>
            </a:pPr>
            <a:r>
              <a:rPr lang="en-US" sz="667"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467"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851574" rtl="0" eaLnBrk="1" latinLnBrk="0" hangingPunct="1">
        <a:spcBef>
          <a:spcPct val="0"/>
        </a:spcBef>
        <a:buNone/>
        <a:defRPr sz="11733" kern="1200">
          <a:solidFill>
            <a:schemeClr val="bg1"/>
          </a:solidFill>
          <a:latin typeface="Trebuchet MS" pitchFamily="34" charset="0"/>
          <a:ea typeface="+mj-ea"/>
          <a:cs typeface="+mj-cs"/>
        </a:defRPr>
      </a:lvl1pPr>
    </p:titleStyle>
    <p:bodyStyle>
      <a:lvl1pPr marL="2194341" indent="-2194341" algn="l" defTabSz="5851574" rtl="0" eaLnBrk="1" latinLnBrk="0" hangingPunct="1">
        <a:spcBef>
          <a:spcPct val="20000"/>
        </a:spcBef>
        <a:buFont typeface="Arial" pitchFamily="34" charset="0"/>
        <a:buChar char="•"/>
        <a:defRPr sz="20533" kern="1200">
          <a:solidFill>
            <a:schemeClr val="tx1"/>
          </a:solidFill>
          <a:latin typeface="+mn-lt"/>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p:bodyStyle>
    <p:otherStyle>
      <a:defPPr>
        <a:defRPr lang="en-US"/>
      </a:defPPr>
      <a:lvl1pPr marL="0" algn="l" defTabSz="5851574" rtl="0" eaLnBrk="1" latinLnBrk="0" hangingPunct="1">
        <a:defRPr sz="11466" kern="1200">
          <a:solidFill>
            <a:schemeClr val="tx1"/>
          </a:solidFill>
          <a:latin typeface="+mn-lt"/>
          <a:ea typeface="+mn-ea"/>
          <a:cs typeface="+mn-cs"/>
        </a:defRPr>
      </a:lvl1pPr>
      <a:lvl2pPr marL="2925790" algn="l" defTabSz="5851574" rtl="0" eaLnBrk="1" latinLnBrk="0" hangingPunct="1">
        <a:defRPr sz="11466" kern="1200">
          <a:solidFill>
            <a:schemeClr val="tx1"/>
          </a:solidFill>
          <a:latin typeface="+mn-lt"/>
          <a:ea typeface="+mn-ea"/>
          <a:cs typeface="+mn-cs"/>
        </a:defRPr>
      </a:lvl2pPr>
      <a:lvl3pPr marL="5851574" algn="l" defTabSz="5851574" rtl="0" eaLnBrk="1" latinLnBrk="0" hangingPunct="1">
        <a:defRPr sz="11466" kern="1200">
          <a:solidFill>
            <a:schemeClr val="tx1"/>
          </a:solidFill>
          <a:latin typeface="+mn-lt"/>
          <a:ea typeface="+mn-ea"/>
          <a:cs typeface="+mn-cs"/>
        </a:defRPr>
      </a:lvl3pPr>
      <a:lvl4pPr marL="8777363" algn="l" defTabSz="5851574" rtl="0" eaLnBrk="1" latinLnBrk="0" hangingPunct="1">
        <a:defRPr sz="11466" kern="1200">
          <a:solidFill>
            <a:schemeClr val="tx1"/>
          </a:solidFill>
          <a:latin typeface="+mn-lt"/>
          <a:ea typeface="+mn-ea"/>
          <a:cs typeface="+mn-cs"/>
        </a:defRPr>
      </a:lvl4pPr>
      <a:lvl5pPr marL="11703150" algn="l" defTabSz="5851574" rtl="0" eaLnBrk="1" latinLnBrk="0" hangingPunct="1">
        <a:defRPr sz="11466" kern="1200">
          <a:solidFill>
            <a:schemeClr val="tx1"/>
          </a:solidFill>
          <a:latin typeface="+mn-lt"/>
          <a:ea typeface="+mn-ea"/>
          <a:cs typeface="+mn-cs"/>
        </a:defRPr>
      </a:lvl5pPr>
      <a:lvl6pPr marL="14628938" algn="l" defTabSz="5851574" rtl="0" eaLnBrk="1" latinLnBrk="0" hangingPunct="1">
        <a:defRPr sz="11466" kern="1200">
          <a:solidFill>
            <a:schemeClr val="tx1"/>
          </a:solidFill>
          <a:latin typeface="+mn-lt"/>
          <a:ea typeface="+mn-ea"/>
          <a:cs typeface="+mn-cs"/>
        </a:defRPr>
      </a:lvl6pPr>
      <a:lvl7pPr marL="17554726" algn="l" defTabSz="5851574" rtl="0" eaLnBrk="1" latinLnBrk="0" hangingPunct="1">
        <a:defRPr sz="11466" kern="1200">
          <a:solidFill>
            <a:schemeClr val="tx1"/>
          </a:solidFill>
          <a:latin typeface="+mn-lt"/>
          <a:ea typeface="+mn-ea"/>
          <a:cs typeface="+mn-cs"/>
        </a:defRPr>
      </a:lvl7pPr>
      <a:lvl8pPr marL="20480512" algn="l" defTabSz="5851574" rtl="0" eaLnBrk="1" latinLnBrk="0" hangingPunct="1">
        <a:defRPr sz="11466" kern="1200">
          <a:solidFill>
            <a:schemeClr val="tx1"/>
          </a:solidFill>
          <a:latin typeface="+mn-lt"/>
          <a:ea typeface="+mn-ea"/>
          <a:cs typeface="+mn-cs"/>
        </a:defRPr>
      </a:lvl8pPr>
      <a:lvl9pPr marL="23406300" algn="l" defTabSz="5851574"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335973" y="7526490"/>
            <a:ext cx="9900000" cy="8217612"/>
          </a:xfrm>
        </p:spPr>
        <p:txBody>
          <a:bodyPr/>
          <a:lstStyle/>
          <a:p>
            <a:pPr indent="-609570">
              <a:spcBef>
                <a:spcPts val="2000"/>
              </a:spcBef>
            </a:pPr>
            <a:r>
              <a:rPr lang="en-US" sz="2800" b="1" dirty="0"/>
              <a:t>The rise of network attacks has emerged as a pressing concern for the technology industry. Either an IP-based commercial surveillance system or a network full of IoT devices are required to identify new types of network attacks or utilize a dynamic analysis. The term “Kitsune” is known for the intelligence and trickery of fox spirits in Japanese folklore. We performed filter methods of feature selection and then applied Decision Tree(DT), Random Forest(RF), Naïve Bayes (NB), Logistic Regression(LR), Support Vector Machine(SVM), k-Nearest Neighbor (KNN), Extreme Gradient Boost(XGB), Gradient Boosting (GB) and Extra Trees (ET) on a Kitsune network Attack dataset that contains 9 types network attack.  The experimental results demonstrate that RF classifier with ANOVA feature selection outperforms either in binary classification or in multi-label(family) classification than other ML models.</a:t>
            </a: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a:xfrm>
            <a:off x="335973" y="6658296"/>
            <a:ext cx="9900000" cy="646323"/>
          </a:xfrm>
        </p:spPr>
        <p:txBody>
          <a:bodyPr/>
          <a:lstStyle/>
          <a:p>
            <a:r>
              <a:rPr lang="en-US" sz="3000" dirty="0"/>
              <a:t>ABSTRACT</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11504504" y="7526491"/>
            <a:ext cx="9899999" cy="3213678"/>
          </a:xfrm>
        </p:spPr>
        <p:txBody>
          <a:bodyPr/>
          <a:lstStyle/>
          <a:p>
            <a:pPr marL="609570" indent="-537562" defTabSz="4519574">
              <a:spcBef>
                <a:spcPts val="1333"/>
              </a:spcBef>
              <a:buFont typeface="Arial" panose="020B0604020202020204" pitchFamily="34" charset="0"/>
              <a:buChar char="•"/>
            </a:pPr>
            <a:r>
              <a:rPr lang="en-US" sz="2800" dirty="0"/>
              <a:t>Dataset</a:t>
            </a:r>
            <a:endParaRPr lang="en-US" sz="2800" dirty="0">
              <a:solidFill>
                <a:schemeClr val="tx1"/>
              </a:solidFill>
              <a:latin typeface="Trebuchet MS" pitchFamily="34" charset="0"/>
            </a:endParaRPr>
          </a:p>
          <a:p>
            <a:pPr marL="72008" defTabSz="4519574">
              <a:spcBef>
                <a:spcPts val="1333"/>
              </a:spcBef>
            </a:pPr>
            <a:r>
              <a:rPr lang="en-US" sz="2800" dirty="0">
                <a:solidFill>
                  <a:schemeClr val="accent5">
                    <a:lumMod val="50000"/>
                  </a:schemeClr>
                </a:solidFill>
                <a:latin typeface="Century Gothic" panose="020B0502020202020204" pitchFamily="34" charset="0"/>
              </a:rPr>
              <a:t>    Since each dataset contains millions of network packets, we extract a subset dataset and make samples</a:t>
            </a:r>
            <a:r>
              <a:rPr lang="ko-KR" altLang="en-US" sz="2800" dirty="0">
                <a:solidFill>
                  <a:schemeClr val="accent5">
                    <a:lumMod val="50000"/>
                  </a:schemeClr>
                </a:solidFill>
                <a:latin typeface="Century Gothic" panose="020B0502020202020204" pitchFamily="34" charset="0"/>
              </a:rPr>
              <a:t> </a:t>
            </a:r>
            <a:r>
              <a:rPr lang="en-US" altLang="ko-KR" sz="2800" dirty="0">
                <a:solidFill>
                  <a:schemeClr val="accent5">
                    <a:lumMod val="50000"/>
                  </a:schemeClr>
                </a:solidFill>
                <a:latin typeface="Century Gothic" panose="020B0502020202020204" pitchFamily="34" charset="0"/>
              </a:rPr>
              <a:t>as Figure 4</a:t>
            </a:r>
            <a:r>
              <a:rPr lang="en-US" sz="2800" dirty="0">
                <a:solidFill>
                  <a:schemeClr val="accent5">
                    <a:lumMod val="50000"/>
                  </a:schemeClr>
                </a:solidFill>
                <a:latin typeface="Century Gothic" panose="020B0502020202020204" pitchFamily="34" charset="0"/>
              </a:rPr>
              <a:t>. Each Attack includes 6,500 benign and 6,500 malicious rows. In the training set, there are total 117,000 rows.</a:t>
            </a:r>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a:xfrm>
            <a:off x="11509200" y="6664245"/>
            <a:ext cx="9900000" cy="646323"/>
          </a:xfrm>
        </p:spPr>
        <p:txBody>
          <a:bodyPr/>
          <a:lstStyle/>
          <a:p>
            <a:r>
              <a:rPr lang="en-US" sz="3000" dirty="0"/>
              <a:t>METHODS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22640557" y="36471552"/>
            <a:ext cx="9900000" cy="3277634"/>
          </a:xfrm>
        </p:spPr>
        <p:txBody>
          <a:bodyPr/>
          <a:lstStyle/>
          <a:p>
            <a:pPr algn="just" latinLnBrk="1"/>
            <a:r>
              <a:rPr lang="en-US" altLang="ko-Kore-KR" sz="2000" kern="100" dirty="0">
                <a:ea typeface="맑은 고딕" panose="020B0503020000020004" pitchFamily="34" charset="-127"/>
              </a:rPr>
              <a:t>[1] Kim, YeaSul, YeEun Kim, &amp; Hwankuk Kim. "A Comparison Experiment of Binary Classification for Detecting the GTP Encapsulated IoT DDoS Traffics in 5G Network." </a:t>
            </a:r>
            <a:r>
              <a:rPr lang="en-US" altLang="ko-Kore-KR" sz="2000" i="1" kern="100" dirty="0">
                <a:ea typeface="맑은 고딕" panose="020B0503020000020004" pitchFamily="34" charset="-127"/>
              </a:rPr>
              <a:t>Journal of Internet Technology</a:t>
            </a:r>
            <a:r>
              <a:rPr lang="en-US" altLang="ko-Kore-KR" sz="2000" kern="100" dirty="0">
                <a:ea typeface="맑은 고딕" panose="020B0503020000020004" pitchFamily="34" charset="-127"/>
              </a:rPr>
              <a:t> [Online], 23.5 (2022): 1049-1060. Web. 12 Jul. 2023</a:t>
            </a:r>
            <a:endParaRPr lang="ko-Kore-KR" altLang="ko-Kore-KR" sz="2000" kern="100" dirty="0">
              <a:ea typeface="맑은 고딕" panose="020B0503020000020004" pitchFamily="34" charset="-127"/>
            </a:endParaRPr>
          </a:p>
          <a:p>
            <a:pPr algn="just" latinLnBrk="1"/>
            <a:r>
              <a:rPr lang="en-US" altLang="ko-Kore-KR" sz="2000" kern="100" dirty="0">
                <a:ea typeface="맑은 고딕" panose="020B0503020000020004" pitchFamily="34" charset="-127"/>
              </a:rPr>
              <a:t>[2] Y.Mirsky, T. Doitshman, Y.Elovici, and A. Shabtai, “Kitsune: An Ensemble of Autoencoders for Online Network Intrusion Detection,” arXiv.org, May 27, 2018. http://arxiv.org/abs/1802.09089 13 Jul. 2023</a:t>
            </a:r>
          </a:p>
          <a:p>
            <a:pPr algn="just" latinLnBrk="1"/>
            <a:r>
              <a:rPr lang="en-US" altLang="ko-Kore-KR" sz="2000" kern="100" dirty="0">
                <a:ea typeface="맑은 고딕" panose="020B0503020000020004" pitchFamily="34" charset="-127"/>
              </a:rPr>
              <a:t>[3] Kitsune Network Attack Dataset. (2019). UCI Machine Learning Repository. https://doi.org/10.24432/C5D90Q.</a:t>
            </a:r>
            <a:endParaRPr lang="ko-Kore-KR" altLang="ko-Kore-KR" sz="2000" kern="100" dirty="0">
              <a:ea typeface="맑은 고딕" panose="020B0503020000020004" pitchFamily="34" charset="-127"/>
            </a:endParaRPr>
          </a:p>
          <a:p>
            <a:endParaRPr lang="en-US" dirty="0"/>
          </a:p>
        </p:txBody>
      </p:sp>
      <p:sp>
        <p:nvSpPr>
          <p:cNvPr id="14" name="Text Placeholder 13">
            <a:extLst>
              <a:ext uri="{FF2B5EF4-FFF2-40B4-BE49-F238E27FC236}">
                <a16:creationId xmlns:a16="http://schemas.microsoft.com/office/drawing/2014/main" id="{09D2277D-0005-E662-D92E-2AF719434B25}"/>
              </a:ext>
            </a:extLst>
          </p:cNvPr>
          <p:cNvSpPr>
            <a:spLocks noGrp="1"/>
          </p:cNvSpPr>
          <p:nvPr>
            <p:ph type="body" sz="quarter" idx="30"/>
          </p:nvPr>
        </p:nvSpPr>
        <p:spPr>
          <a:xfrm>
            <a:off x="22584462" y="40502102"/>
            <a:ext cx="4907362" cy="2418035"/>
          </a:xfrm>
        </p:spPr>
        <p:txBody>
          <a:bodyPr/>
          <a:lstStyle/>
          <a:p>
            <a:r>
              <a:rPr lang="en-US" sz="2800" b="1" dirty="0"/>
              <a:t>This research was funded by grants from the following agency:</a:t>
            </a:r>
          </a:p>
          <a:p>
            <a:r>
              <a:rPr lang="en-US" sz="2800" dirty="0"/>
              <a:t>San Diego Foundation</a:t>
            </a:r>
          </a:p>
          <a:p>
            <a:endParaRPr lang="en-US" sz="3733" dirty="0"/>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a:xfrm>
            <a:off x="335973" y="16957372"/>
            <a:ext cx="9900000" cy="7183419"/>
          </a:xfrm>
        </p:spPr>
        <p:txBody>
          <a:bodyPr/>
          <a:lstStyle/>
          <a:p>
            <a:pPr>
              <a:spcBef>
                <a:spcPts val="896"/>
              </a:spcBef>
            </a:pPr>
            <a:r>
              <a:rPr lang="en-US" sz="2800" dirty="0"/>
              <a:t>The number of network attacks on computer system has been increasing over the years. In the technology industry, network attacks on businesses have become an increasing concern. It is important to build the system to detect various types of network attacks. A successful network attack can have serious implications, including the loss of crucial data, financial losses, and legal liability. Kitsune network attack dataset is a collection of the traffic of 9 types of network attacks captured from either an IP-based commercial surveillance system or a network full of IoT devices. This research investigates the efficiency of various ML models to predict network attack in binary classification and multi-label classification. </a:t>
            </a:r>
          </a:p>
          <a:p>
            <a:endParaRPr lang="en-US" sz="3733" dirty="0"/>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a:xfrm>
            <a:off x="0" y="3031294"/>
            <a:ext cx="32918400" cy="1107996"/>
          </a:xfrm>
        </p:spPr>
        <p:txBody>
          <a:bodyPr/>
          <a:lstStyle/>
          <a:p>
            <a:r>
              <a:rPr lang="en-US" sz="3000" dirty="0"/>
              <a:t>Department of Computer Science and Information System</a:t>
            </a:r>
          </a:p>
          <a:p>
            <a:r>
              <a:rPr lang="en-US" sz="3000" dirty="0"/>
              <a:t>California State University, San Marcos, United States</a:t>
            </a: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a:xfrm>
            <a:off x="0" y="2188588"/>
            <a:ext cx="32918399" cy="830997"/>
          </a:xfrm>
        </p:spPr>
        <p:txBody>
          <a:bodyPr/>
          <a:lstStyle/>
          <a:p>
            <a:r>
              <a:rPr lang="en-US" sz="4800" dirty="0"/>
              <a:t>Kyungbin Lee, Nahid Ebrahimi Majd</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1" y="682644"/>
            <a:ext cx="32918400" cy="1164184"/>
          </a:xfrm>
        </p:spPr>
        <p:txBody>
          <a:bodyPr/>
          <a:lstStyle/>
          <a:p>
            <a:r>
              <a:rPr lang="en-US" dirty="0"/>
              <a:t>Kitsune Network Attack Classification Using Machine Learning</a:t>
            </a:r>
          </a:p>
        </p:txBody>
      </p:sp>
      <p:pic>
        <p:nvPicPr>
          <p:cNvPr id="20" name="그림 19" descr="그래픽, 그래픽 디자인, 다채로움, 폰트이(가) 표시된 사진&#10;&#10;자동 생성된 설명">
            <a:extLst>
              <a:ext uri="{FF2B5EF4-FFF2-40B4-BE49-F238E27FC236}">
                <a16:creationId xmlns:a16="http://schemas.microsoft.com/office/drawing/2014/main" id="{15054CC7-F7DA-8C2D-B45D-11A68C46D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5869" y="40589561"/>
            <a:ext cx="3671275" cy="1792365"/>
          </a:xfrm>
          <a:prstGeom prst="rect">
            <a:avLst/>
          </a:prstGeom>
        </p:spPr>
      </p:pic>
      <p:sp>
        <p:nvSpPr>
          <p:cNvPr id="28" name="Text Placeholder 4">
            <a:extLst>
              <a:ext uri="{FF2B5EF4-FFF2-40B4-BE49-F238E27FC236}">
                <a16:creationId xmlns:a16="http://schemas.microsoft.com/office/drawing/2014/main" id="{72E8133F-C6E1-5120-272B-3C7980E05987}"/>
              </a:ext>
            </a:extLst>
          </p:cNvPr>
          <p:cNvSpPr txBox="1">
            <a:spLocks/>
          </p:cNvSpPr>
          <p:nvPr/>
        </p:nvSpPr>
        <p:spPr>
          <a:xfrm>
            <a:off x="11526502" y="34810354"/>
            <a:ext cx="9900000" cy="3545492"/>
          </a:xfrm>
          <a:prstGeom prst="rect">
            <a:avLst/>
          </a:prstGeom>
        </p:spPr>
        <p:txBody>
          <a:bodyPr wrap="square" lIns="304785" tIns="304785" rIns="304785" bIns="304785"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609570" indent="-609570">
              <a:buFont typeface="Arial" panose="020B0604020202020204" pitchFamily="34" charset="0"/>
              <a:buChar char="•"/>
            </a:pPr>
            <a:r>
              <a:rPr lang="en-US" sz="2800" dirty="0"/>
              <a:t>GridSearchCV</a:t>
            </a:r>
          </a:p>
          <a:p>
            <a:r>
              <a:rPr lang="en-US" sz="2800" dirty="0"/>
              <a:t>    </a:t>
            </a:r>
            <a:r>
              <a:rPr lang="en-US" sz="2800" dirty="0">
                <a:solidFill>
                  <a:schemeClr val="accent5">
                    <a:lumMod val="50000"/>
                  </a:schemeClr>
                </a:solidFill>
                <a:latin typeface="Century Gothic" panose="020B0502020202020204" pitchFamily="34" charset="0"/>
              </a:rPr>
              <a:t>We use the hyperparameter from GridSearchCV method to get higher accuracy for each ML model. We describe 9 supervised ML algorithms with their hyperparameters in Table 2.</a:t>
            </a:r>
          </a:p>
          <a:p>
            <a:pPr lvl="1" indent="0">
              <a:buNone/>
            </a:pPr>
            <a:endParaRPr lang="en-US" sz="3733" dirty="0"/>
          </a:p>
        </p:txBody>
      </p:sp>
      <p:grpSp>
        <p:nvGrpSpPr>
          <p:cNvPr id="111" name="그룹 110">
            <a:extLst>
              <a:ext uri="{FF2B5EF4-FFF2-40B4-BE49-F238E27FC236}">
                <a16:creationId xmlns:a16="http://schemas.microsoft.com/office/drawing/2014/main" id="{68981870-F152-C796-628D-C673705997CD}"/>
              </a:ext>
            </a:extLst>
          </p:cNvPr>
          <p:cNvGrpSpPr/>
          <p:nvPr/>
        </p:nvGrpSpPr>
        <p:grpSpPr>
          <a:xfrm>
            <a:off x="433937" y="29641757"/>
            <a:ext cx="9934603" cy="10262437"/>
            <a:chOff x="626745" y="29336935"/>
            <a:chExt cx="9934603" cy="10262437"/>
          </a:xfrm>
        </p:grpSpPr>
        <p:grpSp>
          <p:nvGrpSpPr>
            <p:cNvPr id="89" name="그룹 88">
              <a:extLst>
                <a:ext uri="{FF2B5EF4-FFF2-40B4-BE49-F238E27FC236}">
                  <a16:creationId xmlns:a16="http://schemas.microsoft.com/office/drawing/2014/main" id="{6CBF5B0D-9AAF-9313-6984-A30C2C033A44}"/>
                </a:ext>
              </a:extLst>
            </p:cNvPr>
            <p:cNvGrpSpPr/>
            <p:nvPr/>
          </p:nvGrpSpPr>
          <p:grpSpPr>
            <a:xfrm>
              <a:off x="661348" y="29336935"/>
              <a:ext cx="9900000" cy="4537109"/>
              <a:chOff x="429452" y="28547712"/>
              <a:chExt cx="9900000" cy="4537109"/>
            </a:xfrm>
          </p:grpSpPr>
          <p:sp>
            <p:nvSpPr>
              <p:cNvPr id="19" name="TextBox 18">
                <a:extLst>
                  <a:ext uri="{FF2B5EF4-FFF2-40B4-BE49-F238E27FC236}">
                    <a16:creationId xmlns:a16="http://schemas.microsoft.com/office/drawing/2014/main" id="{977F6D0E-B230-D339-342F-8F3597C94AE6}"/>
                  </a:ext>
                </a:extLst>
              </p:cNvPr>
              <p:cNvSpPr txBox="1"/>
              <p:nvPr/>
            </p:nvSpPr>
            <p:spPr>
              <a:xfrm>
                <a:off x="429452" y="28547712"/>
                <a:ext cx="9900000" cy="584775"/>
              </a:xfrm>
              <a:prstGeom prst="rect">
                <a:avLst/>
              </a:prstGeom>
              <a:noFill/>
            </p:spPr>
            <p:txBody>
              <a:bodyPr wrap="square" rtlCol="0">
                <a:spAutoFit/>
              </a:bodyPr>
              <a:lstStyle/>
              <a:p>
                <a:pPr algn="ctr"/>
                <a:r>
                  <a:rPr kumimoji="1" lang="en-US" altLang="ko-Kore-KR" sz="3200" dirty="0">
                    <a:latin typeface="Times New Roman" panose="02020603050405020304" pitchFamily="18" charset="0"/>
                    <a:cs typeface="Times New Roman" panose="02020603050405020304" pitchFamily="18" charset="0"/>
                  </a:rPr>
                  <a:t>Binary Classification</a:t>
                </a:r>
                <a:endParaRPr kumimoji="1" lang="ko-Kore-KR" altLang="en-US" sz="3200" dirty="0">
                  <a:latin typeface="Times New Roman" panose="02020603050405020304" pitchFamily="18" charset="0"/>
                  <a:cs typeface="Times New Roman" panose="02020603050405020304" pitchFamily="18" charset="0"/>
                </a:endParaRPr>
              </a:p>
            </p:txBody>
          </p:sp>
          <p:grpSp>
            <p:nvGrpSpPr>
              <p:cNvPr id="88" name="그룹 87">
                <a:extLst>
                  <a:ext uri="{FF2B5EF4-FFF2-40B4-BE49-F238E27FC236}">
                    <a16:creationId xmlns:a16="http://schemas.microsoft.com/office/drawing/2014/main" id="{176E692B-D913-9C6B-C60B-99B96CAED10F}"/>
                  </a:ext>
                </a:extLst>
              </p:cNvPr>
              <p:cNvGrpSpPr/>
              <p:nvPr/>
            </p:nvGrpSpPr>
            <p:grpSpPr>
              <a:xfrm>
                <a:off x="3132010" y="29847288"/>
                <a:ext cx="4308783" cy="3237533"/>
                <a:chOff x="3116258" y="29759901"/>
                <a:chExt cx="4308783" cy="3237533"/>
              </a:xfrm>
            </p:grpSpPr>
            <p:sp>
              <p:nvSpPr>
                <p:cNvPr id="21" name="타원 20">
                  <a:extLst>
                    <a:ext uri="{FF2B5EF4-FFF2-40B4-BE49-F238E27FC236}">
                      <a16:creationId xmlns:a16="http://schemas.microsoft.com/office/drawing/2014/main" id="{D7BD39C4-2544-7E08-1C12-ED90D4F5770E}"/>
                    </a:ext>
                  </a:extLst>
                </p:cNvPr>
                <p:cNvSpPr/>
                <p:nvPr/>
              </p:nvSpPr>
              <p:spPr>
                <a:xfrm>
                  <a:off x="3922616" y="29759901"/>
                  <a:ext cx="2700000" cy="14400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3200" dirty="0">
                      <a:solidFill>
                        <a:schemeClr val="tx1"/>
                      </a:solidFill>
                      <a:latin typeface="Times New Roman" panose="02020603050405020304" pitchFamily="18" charset="0"/>
                      <a:cs typeface="Times New Roman" panose="02020603050405020304" pitchFamily="18" charset="0"/>
                    </a:rPr>
                    <a:t>Traffic</a:t>
                  </a:r>
                  <a:endParaRPr kumimoji="1" lang="ko-Kore-KR" altLang="en-US" sz="3200" dirty="0">
                    <a:solidFill>
                      <a:schemeClr val="tx1"/>
                    </a:solidFill>
                    <a:latin typeface="Times New Roman" panose="02020603050405020304" pitchFamily="18" charset="0"/>
                    <a:cs typeface="Times New Roman" panose="02020603050405020304" pitchFamily="18" charset="0"/>
                  </a:endParaRPr>
                </a:p>
              </p:txBody>
            </p:sp>
            <p:sp>
              <p:nvSpPr>
                <p:cNvPr id="22" name="모서리가 둥근 직사각형 21">
                  <a:extLst>
                    <a:ext uri="{FF2B5EF4-FFF2-40B4-BE49-F238E27FC236}">
                      <a16:creationId xmlns:a16="http://schemas.microsoft.com/office/drawing/2014/main" id="{651D31F1-517C-CFE1-C8C3-A69946E8D11F}"/>
                    </a:ext>
                  </a:extLst>
                </p:cNvPr>
                <p:cNvSpPr/>
                <p:nvPr/>
              </p:nvSpPr>
              <p:spPr>
                <a:xfrm>
                  <a:off x="3116258" y="31911394"/>
                  <a:ext cx="1620000" cy="108000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a:solidFill>
                        <a:schemeClr val="tx1"/>
                      </a:solidFill>
                      <a:latin typeface="Times New Roman" panose="02020603050405020304" pitchFamily="18" charset="0"/>
                      <a:cs typeface="Times New Roman" panose="02020603050405020304" pitchFamily="18" charset="0"/>
                    </a:rPr>
                    <a:t>Benigin</a:t>
                  </a:r>
                  <a:endParaRPr kumimoji="1" lang="ko-Kore-KR" altLang="en-US" sz="2400" dirty="0">
                    <a:solidFill>
                      <a:schemeClr val="tx1"/>
                    </a:solidFill>
                    <a:latin typeface="Times New Roman" panose="02020603050405020304" pitchFamily="18" charset="0"/>
                    <a:cs typeface="Times New Roman" panose="02020603050405020304" pitchFamily="18" charset="0"/>
                  </a:endParaRPr>
                </a:p>
              </p:txBody>
            </p:sp>
            <p:sp>
              <p:nvSpPr>
                <p:cNvPr id="23" name="모서리가 둥근 직사각형 22">
                  <a:extLst>
                    <a:ext uri="{FF2B5EF4-FFF2-40B4-BE49-F238E27FC236}">
                      <a16:creationId xmlns:a16="http://schemas.microsoft.com/office/drawing/2014/main" id="{E02D5352-3CB5-7111-A2E8-A14DEC86E6A8}"/>
                    </a:ext>
                  </a:extLst>
                </p:cNvPr>
                <p:cNvSpPr/>
                <p:nvPr/>
              </p:nvSpPr>
              <p:spPr>
                <a:xfrm>
                  <a:off x="5805041" y="31917434"/>
                  <a:ext cx="1620000"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a:solidFill>
                        <a:schemeClr val="tx1"/>
                      </a:solidFill>
                      <a:latin typeface="Times New Roman" panose="02020603050405020304" pitchFamily="18" charset="0"/>
                      <a:cs typeface="Times New Roman" panose="02020603050405020304" pitchFamily="18" charset="0"/>
                    </a:rPr>
                    <a:t>Malicious</a:t>
                  </a:r>
                  <a:endParaRPr kumimoji="1" lang="ko-Kore-KR"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25" name="꺾인 연결선[E] 24">
                  <a:extLst>
                    <a:ext uri="{FF2B5EF4-FFF2-40B4-BE49-F238E27FC236}">
                      <a16:creationId xmlns:a16="http://schemas.microsoft.com/office/drawing/2014/main" id="{0BF0A076-5FE2-3E21-3677-68D8467F7F2C}"/>
                    </a:ext>
                  </a:extLst>
                </p:cNvPr>
                <p:cNvCxnSpPr>
                  <a:stCxn id="21" idx="4"/>
                  <a:endCxn id="22" idx="0"/>
                </p:cNvCxnSpPr>
                <p:nvPr/>
              </p:nvCxnSpPr>
              <p:spPr>
                <a:xfrm rot="5400000">
                  <a:off x="4243691" y="30882468"/>
                  <a:ext cx="711493" cy="13463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꺾인 연결선[E] 25">
                  <a:extLst>
                    <a:ext uri="{FF2B5EF4-FFF2-40B4-BE49-F238E27FC236}">
                      <a16:creationId xmlns:a16="http://schemas.microsoft.com/office/drawing/2014/main" id="{D73FEE3F-C9CB-DF74-CBE9-FD2835D2964C}"/>
                    </a:ext>
                  </a:extLst>
                </p:cNvPr>
                <p:cNvCxnSpPr>
                  <a:cxnSpLocks/>
                  <a:stCxn id="21" idx="4"/>
                  <a:endCxn id="23" idx="0"/>
                </p:cNvCxnSpPr>
                <p:nvPr/>
              </p:nvCxnSpPr>
              <p:spPr>
                <a:xfrm rot="16200000" flipH="1">
                  <a:off x="5585062" y="30887454"/>
                  <a:ext cx="717533" cy="134242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0" name="그룹 109">
              <a:extLst>
                <a:ext uri="{FF2B5EF4-FFF2-40B4-BE49-F238E27FC236}">
                  <a16:creationId xmlns:a16="http://schemas.microsoft.com/office/drawing/2014/main" id="{7FBD08B1-47FC-F642-785A-29C02D1F078C}"/>
                </a:ext>
              </a:extLst>
            </p:cNvPr>
            <p:cNvGrpSpPr/>
            <p:nvPr/>
          </p:nvGrpSpPr>
          <p:grpSpPr>
            <a:xfrm>
              <a:off x="626745" y="35069523"/>
              <a:ext cx="9900000" cy="4529849"/>
              <a:chOff x="736880" y="34715580"/>
              <a:chExt cx="9900000" cy="4529849"/>
            </a:xfrm>
          </p:grpSpPr>
          <p:sp>
            <p:nvSpPr>
              <p:cNvPr id="31" name="TextBox 30">
                <a:extLst>
                  <a:ext uri="{FF2B5EF4-FFF2-40B4-BE49-F238E27FC236}">
                    <a16:creationId xmlns:a16="http://schemas.microsoft.com/office/drawing/2014/main" id="{3FF3FF8C-9F49-5E48-CCF6-31C4B5BCA831}"/>
                  </a:ext>
                </a:extLst>
              </p:cNvPr>
              <p:cNvSpPr txBox="1"/>
              <p:nvPr/>
            </p:nvSpPr>
            <p:spPr>
              <a:xfrm>
                <a:off x="736880" y="34715580"/>
                <a:ext cx="9900000" cy="584775"/>
              </a:xfrm>
              <a:prstGeom prst="rect">
                <a:avLst/>
              </a:prstGeom>
              <a:noFill/>
            </p:spPr>
            <p:txBody>
              <a:bodyPr wrap="square" rtlCol="0">
                <a:spAutoFit/>
              </a:bodyPr>
              <a:lstStyle/>
              <a:p>
                <a:pPr algn="ctr"/>
                <a:r>
                  <a:rPr kumimoji="1" lang="en-US" altLang="ko-Kore-KR" sz="3200" dirty="0">
                    <a:latin typeface="Times New Roman" panose="02020603050405020304" pitchFamily="18" charset="0"/>
                    <a:cs typeface="Times New Roman" panose="02020603050405020304" pitchFamily="18" charset="0"/>
                  </a:rPr>
                  <a:t>Multi-label Classification</a:t>
                </a:r>
                <a:endParaRPr kumimoji="1" lang="ko-Kore-KR" altLang="en-US" sz="3200" dirty="0">
                  <a:latin typeface="Times New Roman" panose="02020603050405020304" pitchFamily="18" charset="0"/>
                  <a:cs typeface="Times New Roman" panose="02020603050405020304" pitchFamily="18" charset="0"/>
                </a:endParaRPr>
              </a:p>
            </p:txBody>
          </p:sp>
          <p:grpSp>
            <p:nvGrpSpPr>
              <p:cNvPr id="85" name="그룹 84">
                <a:extLst>
                  <a:ext uri="{FF2B5EF4-FFF2-40B4-BE49-F238E27FC236}">
                    <a16:creationId xmlns:a16="http://schemas.microsoft.com/office/drawing/2014/main" id="{5532FA2C-6048-E475-D8A7-5352BAF8F951}"/>
                  </a:ext>
                </a:extLst>
              </p:cNvPr>
              <p:cNvGrpSpPr/>
              <p:nvPr/>
            </p:nvGrpSpPr>
            <p:grpSpPr>
              <a:xfrm>
                <a:off x="912739" y="35965796"/>
                <a:ext cx="9469902" cy="3279633"/>
                <a:chOff x="944794" y="35800640"/>
                <a:chExt cx="8499871" cy="3279633"/>
              </a:xfrm>
            </p:grpSpPr>
            <p:sp>
              <p:nvSpPr>
                <p:cNvPr id="33" name="타원 32">
                  <a:extLst>
                    <a:ext uri="{FF2B5EF4-FFF2-40B4-BE49-F238E27FC236}">
                      <a16:creationId xmlns:a16="http://schemas.microsoft.com/office/drawing/2014/main" id="{8376E7FB-9119-3351-5922-37B56F000133}"/>
                    </a:ext>
                  </a:extLst>
                </p:cNvPr>
                <p:cNvSpPr/>
                <p:nvPr/>
              </p:nvSpPr>
              <p:spPr>
                <a:xfrm>
                  <a:off x="3967494" y="35800640"/>
                  <a:ext cx="2423431" cy="14400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3200" dirty="0">
                      <a:solidFill>
                        <a:schemeClr val="tx1"/>
                      </a:solidFill>
                      <a:latin typeface="Times New Roman" panose="02020603050405020304" pitchFamily="18" charset="0"/>
                      <a:cs typeface="Times New Roman" panose="02020603050405020304" pitchFamily="18" charset="0"/>
                    </a:rPr>
                    <a:t>Traffic</a:t>
                  </a:r>
                  <a:endParaRPr kumimoji="1" lang="ko-Kore-KR" altLang="en-US" sz="3200" dirty="0">
                    <a:solidFill>
                      <a:schemeClr val="tx1"/>
                    </a:solidFill>
                    <a:latin typeface="Times New Roman" panose="02020603050405020304" pitchFamily="18" charset="0"/>
                    <a:cs typeface="Times New Roman" panose="02020603050405020304" pitchFamily="18" charset="0"/>
                  </a:endParaRPr>
                </a:p>
              </p:txBody>
            </p:sp>
            <p:sp>
              <p:nvSpPr>
                <p:cNvPr id="34" name="모서리가 둥근 직사각형 33">
                  <a:extLst>
                    <a:ext uri="{FF2B5EF4-FFF2-40B4-BE49-F238E27FC236}">
                      <a16:creationId xmlns:a16="http://schemas.microsoft.com/office/drawing/2014/main" id="{0FC62686-4402-C470-D0D8-735294B3B943}"/>
                    </a:ext>
                  </a:extLst>
                </p:cNvPr>
                <p:cNvSpPr/>
                <p:nvPr/>
              </p:nvSpPr>
              <p:spPr>
                <a:xfrm>
                  <a:off x="944794" y="37993412"/>
                  <a:ext cx="775498" cy="108000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Benigin</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36" name="모서리가 둥근 직사각형 35">
                  <a:extLst>
                    <a:ext uri="{FF2B5EF4-FFF2-40B4-BE49-F238E27FC236}">
                      <a16:creationId xmlns:a16="http://schemas.microsoft.com/office/drawing/2014/main" id="{3E571A6B-0ADC-5C1A-08ED-6584646316F2}"/>
                    </a:ext>
                  </a:extLst>
                </p:cNvPr>
                <p:cNvSpPr/>
                <p:nvPr/>
              </p:nvSpPr>
              <p:spPr>
                <a:xfrm>
                  <a:off x="1805490"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APR</a:t>
                  </a:r>
                </a:p>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MitM</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46" name="모서리가 둥근 직사각형 45">
                  <a:extLst>
                    <a:ext uri="{FF2B5EF4-FFF2-40B4-BE49-F238E27FC236}">
                      <a16:creationId xmlns:a16="http://schemas.microsoft.com/office/drawing/2014/main" id="{609E8592-2CE5-4096-4325-F1A4957CE50C}"/>
                    </a:ext>
                  </a:extLst>
                </p:cNvPr>
                <p:cNvSpPr/>
                <p:nvPr/>
              </p:nvSpPr>
              <p:spPr>
                <a:xfrm>
                  <a:off x="2660249"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Active Wiretap</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47" name="모서리가 둥근 직사각형 46">
                  <a:extLst>
                    <a:ext uri="{FF2B5EF4-FFF2-40B4-BE49-F238E27FC236}">
                      <a16:creationId xmlns:a16="http://schemas.microsoft.com/office/drawing/2014/main" id="{F8929316-D8F5-B24A-7EBD-44DBE2EE4D9D}"/>
                    </a:ext>
                  </a:extLst>
                </p:cNvPr>
                <p:cNvSpPr/>
                <p:nvPr/>
              </p:nvSpPr>
              <p:spPr>
                <a:xfrm>
                  <a:off x="3515599"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Fuzzing</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모서리가 둥근 직사각형 47">
                  <a:extLst>
                    <a:ext uri="{FF2B5EF4-FFF2-40B4-BE49-F238E27FC236}">
                      <a16:creationId xmlns:a16="http://schemas.microsoft.com/office/drawing/2014/main" id="{CB4FE233-F1AC-B147-C1AB-49961E5B4CDA}"/>
                    </a:ext>
                  </a:extLst>
                </p:cNvPr>
                <p:cNvSpPr/>
                <p:nvPr/>
              </p:nvSpPr>
              <p:spPr>
                <a:xfrm>
                  <a:off x="4372828"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Mirai Botnet</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모서리가 둥근 직사각형 48">
                  <a:extLst>
                    <a:ext uri="{FF2B5EF4-FFF2-40B4-BE49-F238E27FC236}">
                      <a16:creationId xmlns:a16="http://schemas.microsoft.com/office/drawing/2014/main" id="{02BA8AF6-949F-AE0D-6FEC-60CB3143E7B8}"/>
                    </a:ext>
                  </a:extLst>
                </p:cNvPr>
                <p:cNvSpPr/>
                <p:nvPr/>
              </p:nvSpPr>
              <p:spPr>
                <a:xfrm>
                  <a:off x="5229905" y="38000273"/>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OS Scan</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50" name="모서리가 둥근 직사각형 49">
                  <a:extLst>
                    <a:ext uri="{FF2B5EF4-FFF2-40B4-BE49-F238E27FC236}">
                      <a16:creationId xmlns:a16="http://schemas.microsoft.com/office/drawing/2014/main" id="{39974E0F-B05C-15B7-6923-60ADBCC374E4}"/>
                    </a:ext>
                  </a:extLst>
                </p:cNvPr>
                <p:cNvSpPr/>
                <p:nvPr/>
              </p:nvSpPr>
              <p:spPr>
                <a:xfrm>
                  <a:off x="6090601" y="38000273"/>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SSDP Flood</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51" name="모서리가 둥근 직사각형 50">
                  <a:extLst>
                    <a:ext uri="{FF2B5EF4-FFF2-40B4-BE49-F238E27FC236}">
                      <a16:creationId xmlns:a16="http://schemas.microsoft.com/office/drawing/2014/main" id="{687F7D98-4C25-8969-A4EC-609D19869C11}"/>
                    </a:ext>
                  </a:extLst>
                </p:cNvPr>
                <p:cNvSpPr/>
                <p:nvPr/>
              </p:nvSpPr>
              <p:spPr>
                <a:xfrm>
                  <a:off x="6954253"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SYN DoS</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52" name="모서리가 둥근 직사각형 51">
                  <a:extLst>
                    <a:ext uri="{FF2B5EF4-FFF2-40B4-BE49-F238E27FC236}">
                      <a16:creationId xmlns:a16="http://schemas.microsoft.com/office/drawing/2014/main" id="{BE9AE966-B089-B5C3-63B5-3CBFB52CADDB}"/>
                    </a:ext>
                  </a:extLst>
                </p:cNvPr>
                <p:cNvSpPr/>
                <p:nvPr/>
              </p:nvSpPr>
              <p:spPr>
                <a:xfrm>
                  <a:off x="7817905" y="38000273"/>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Times New Roman" panose="02020603050405020304" pitchFamily="18" charset="0"/>
                      <a:cs typeface="Times New Roman" panose="02020603050405020304" pitchFamily="18" charset="0"/>
                    </a:rPr>
                    <a:t>SSL</a:t>
                  </a:r>
                  <a:endParaRPr kumimoji="1" lang="ko-Kore-KR" altLang="en-US" sz="1200" dirty="0">
                    <a:solidFill>
                      <a:schemeClr val="tx1"/>
                    </a:solidFill>
                    <a:latin typeface="Times New Roman" panose="02020603050405020304" pitchFamily="18" charset="0"/>
                    <a:cs typeface="Times New Roman" panose="02020603050405020304" pitchFamily="18" charset="0"/>
                  </a:endParaRPr>
                </a:p>
              </p:txBody>
            </p:sp>
            <p:sp>
              <p:nvSpPr>
                <p:cNvPr id="53" name="모서리가 둥근 직사각형 52">
                  <a:extLst>
                    <a:ext uri="{FF2B5EF4-FFF2-40B4-BE49-F238E27FC236}">
                      <a16:creationId xmlns:a16="http://schemas.microsoft.com/office/drawing/2014/main" id="{899E592A-64B9-6DA2-619F-E92D0E2098DA}"/>
                    </a:ext>
                  </a:extLst>
                </p:cNvPr>
                <p:cNvSpPr/>
                <p:nvPr/>
              </p:nvSpPr>
              <p:spPr>
                <a:xfrm>
                  <a:off x="8669167" y="37993412"/>
                  <a:ext cx="775498" cy="10800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100" dirty="0">
                      <a:solidFill>
                        <a:schemeClr val="tx1"/>
                      </a:solidFill>
                      <a:latin typeface="Times New Roman" panose="02020603050405020304" pitchFamily="18" charset="0"/>
                      <a:cs typeface="Times New Roman" panose="02020603050405020304" pitchFamily="18" charset="0"/>
                    </a:rPr>
                    <a:t>Video Injection</a:t>
                  </a:r>
                  <a:endParaRPr kumimoji="1" lang="ko-Kore-KR"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54" name="꺾인 연결선[E] 53">
                  <a:extLst>
                    <a:ext uri="{FF2B5EF4-FFF2-40B4-BE49-F238E27FC236}">
                      <a16:creationId xmlns:a16="http://schemas.microsoft.com/office/drawing/2014/main" id="{B055CA8B-CAC8-4282-A8E2-F4E1861F6479}"/>
                    </a:ext>
                  </a:extLst>
                </p:cNvPr>
                <p:cNvCxnSpPr>
                  <a:cxnSpLocks/>
                  <a:stCxn id="33" idx="4"/>
                  <a:endCxn id="34" idx="0"/>
                </p:cNvCxnSpPr>
                <p:nvPr/>
              </p:nvCxnSpPr>
              <p:spPr>
                <a:xfrm rot="5400000">
                  <a:off x="2879490" y="35693693"/>
                  <a:ext cx="752772" cy="38466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꺾인 연결선[E] 58">
                  <a:extLst>
                    <a:ext uri="{FF2B5EF4-FFF2-40B4-BE49-F238E27FC236}">
                      <a16:creationId xmlns:a16="http://schemas.microsoft.com/office/drawing/2014/main" id="{6A9E2952-60F0-ACEC-4984-45C6ABD44233}"/>
                    </a:ext>
                  </a:extLst>
                </p:cNvPr>
                <p:cNvCxnSpPr>
                  <a:cxnSpLocks/>
                  <a:stCxn id="33" idx="4"/>
                  <a:endCxn id="36" idx="0"/>
                </p:cNvCxnSpPr>
                <p:nvPr/>
              </p:nvCxnSpPr>
              <p:spPr>
                <a:xfrm rot="5400000">
                  <a:off x="3309839" y="36124041"/>
                  <a:ext cx="752772" cy="29859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꺾인 연결선[E] 61">
                  <a:extLst>
                    <a:ext uri="{FF2B5EF4-FFF2-40B4-BE49-F238E27FC236}">
                      <a16:creationId xmlns:a16="http://schemas.microsoft.com/office/drawing/2014/main" id="{180FA74B-7329-C1F7-E7B8-A2B089C48E22}"/>
                    </a:ext>
                  </a:extLst>
                </p:cNvPr>
                <p:cNvCxnSpPr>
                  <a:cxnSpLocks/>
                  <a:stCxn id="33" idx="4"/>
                  <a:endCxn id="46" idx="0"/>
                </p:cNvCxnSpPr>
                <p:nvPr/>
              </p:nvCxnSpPr>
              <p:spPr>
                <a:xfrm rot="5400000">
                  <a:off x="3737218" y="36551420"/>
                  <a:ext cx="752772" cy="2131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꺾인 연결선[E] 64">
                  <a:extLst>
                    <a:ext uri="{FF2B5EF4-FFF2-40B4-BE49-F238E27FC236}">
                      <a16:creationId xmlns:a16="http://schemas.microsoft.com/office/drawing/2014/main" id="{12D9955A-D698-5DB0-1385-FC007FF77658}"/>
                    </a:ext>
                  </a:extLst>
                </p:cNvPr>
                <p:cNvCxnSpPr>
                  <a:cxnSpLocks/>
                  <a:stCxn id="33" idx="4"/>
                  <a:endCxn id="47" idx="0"/>
                </p:cNvCxnSpPr>
                <p:nvPr/>
              </p:nvCxnSpPr>
              <p:spPr>
                <a:xfrm rot="5400000">
                  <a:off x="4164893" y="36979096"/>
                  <a:ext cx="752772" cy="12758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꺾인 연결선[E] 67">
                  <a:extLst>
                    <a:ext uri="{FF2B5EF4-FFF2-40B4-BE49-F238E27FC236}">
                      <a16:creationId xmlns:a16="http://schemas.microsoft.com/office/drawing/2014/main" id="{7A603703-2C97-BA82-DEF0-3BE7CB22F80D}"/>
                    </a:ext>
                  </a:extLst>
                </p:cNvPr>
                <p:cNvCxnSpPr>
                  <a:cxnSpLocks/>
                  <a:stCxn id="33" idx="4"/>
                  <a:endCxn id="49" idx="0"/>
                </p:cNvCxnSpPr>
                <p:nvPr/>
              </p:nvCxnSpPr>
              <p:spPr>
                <a:xfrm rot="16200000" flipH="1">
                  <a:off x="5018615" y="37401233"/>
                  <a:ext cx="759633" cy="43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꺾인 연결선[E] 70">
                  <a:extLst>
                    <a:ext uri="{FF2B5EF4-FFF2-40B4-BE49-F238E27FC236}">
                      <a16:creationId xmlns:a16="http://schemas.microsoft.com/office/drawing/2014/main" id="{66A40F42-CACF-AFED-FA26-EE7D83FB4ED1}"/>
                    </a:ext>
                  </a:extLst>
                </p:cNvPr>
                <p:cNvCxnSpPr>
                  <a:cxnSpLocks/>
                  <a:stCxn id="33" idx="4"/>
                  <a:endCxn id="48" idx="0"/>
                </p:cNvCxnSpPr>
                <p:nvPr/>
              </p:nvCxnSpPr>
              <p:spPr>
                <a:xfrm rot="5400000">
                  <a:off x="4593507" y="37407710"/>
                  <a:ext cx="752772" cy="4186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꺾인 연결선[E] 73">
                  <a:extLst>
                    <a:ext uri="{FF2B5EF4-FFF2-40B4-BE49-F238E27FC236}">
                      <a16:creationId xmlns:a16="http://schemas.microsoft.com/office/drawing/2014/main" id="{414ABC8A-19B6-ECE5-057F-F14166CF7D47}"/>
                    </a:ext>
                  </a:extLst>
                </p:cNvPr>
                <p:cNvCxnSpPr>
                  <a:cxnSpLocks/>
                  <a:stCxn id="33" idx="4"/>
                  <a:endCxn id="50" idx="0"/>
                </p:cNvCxnSpPr>
                <p:nvPr/>
              </p:nvCxnSpPr>
              <p:spPr>
                <a:xfrm rot="16200000" flipH="1">
                  <a:off x="5448964" y="36970886"/>
                  <a:ext cx="759633" cy="1299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꺾인 연결선[E] 76">
                  <a:extLst>
                    <a:ext uri="{FF2B5EF4-FFF2-40B4-BE49-F238E27FC236}">
                      <a16:creationId xmlns:a16="http://schemas.microsoft.com/office/drawing/2014/main" id="{805387F7-8B60-33A5-C760-85ADC2456C35}"/>
                    </a:ext>
                  </a:extLst>
                </p:cNvPr>
                <p:cNvCxnSpPr>
                  <a:cxnSpLocks/>
                  <a:stCxn id="33" idx="4"/>
                  <a:endCxn id="51" idx="0"/>
                </p:cNvCxnSpPr>
                <p:nvPr/>
              </p:nvCxnSpPr>
              <p:spPr>
                <a:xfrm rot="16200000" flipH="1">
                  <a:off x="5884220" y="36535629"/>
                  <a:ext cx="752772" cy="21627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꺾인 연결선[E] 79">
                  <a:extLst>
                    <a:ext uri="{FF2B5EF4-FFF2-40B4-BE49-F238E27FC236}">
                      <a16:creationId xmlns:a16="http://schemas.microsoft.com/office/drawing/2014/main" id="{E4B1A8EF-4BF0-57A7-E50D-7A960BE1A2DF}"/>
                    </a:ext>
                  </a:extLst>
                </p:cNvPr>
                <p:cNvCxnSpPr>
                  <a:cxnSpLocks/>
                  <a:stCxn id="33" idx="4"/>
                  <a:endCxn id="52" idx="0"/>
                </p:cNvCxnSpPr>
                <p:nvPr/>
              </p:nvCxnSpPr>
              <p:spPr>
                <a:xfrm rot="16200000" flipH="1">
                  <a:off x="6312615" y="36107233"/>
                  <a:ext cx="759633" cy="3026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꺾인 연결선[E] 82">
                  <a:extLst>
                    <a:ext uri="{FF2B5EF4-FFF2-40B4-BE49-F238E27FC236}">
                      <a16:creationId xmlns:a16="http://schemas.microsoft.com/office/drawing/2014/main" id="{0FA8DA98-9E96-21FE-343F-2E1FC77A040B}"/>
                    </a:ext>
                  </a:extLst>
                </p:cNvPr>
                <p:cNvCxnSpPr>
                  <a:cxnSpLocks/>
                  <a:stCxn id="33" idx="4"/>
                  <a:endCxn id="53" idx="0"/>
                </p:cNvCxnSpPr>
                <p:nvPr/>
              </p:nvCxnSpPr>
              <p:spPr>
                <a:xfrm rot="16200000" flipH="1">
                  <a:off x="6741677" y="35678173"/>
                  <a:ext cx="752772" cy="38777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72" name="그룹 71">
            <a:extLst>
              <a:ext uri="{FF2B5EF4-FFF2-40B4-BE49-F238E27FC236}">
                <a16:creationId xmlns:a16="http://schemas.microsoft.com/office/drawing/2014/main" id="{074E0789-F670-2D4D-7356-390DB32A1C75}"/>
              </a:ext>
            </a:extLst>
          </p:cNvPr>
          <p:cNvGrpSpPr/>
          <p:nvPr/>
        </p:nvGrpSpPr>
        <p:grpSpPr>
          <a:xfrm>
            <a:off x="11526502" y="37478909"/>
            <a:ext cx="9900000" cy="4423755"/>
            <a:chOff x="9016643" y="33837116"/>
            <a:chExt cx="7695018" cy="2967780"/>
          </a:xfrm>
        </p:grpSpPr>
        <p:sp>
          <p:nvSpPr>
            <p:cNvPr id="39" name="TextBox 38">
              <a:extLst>
                <a:ext uri="{FF2B5EF4-FFF2-40B4-BE49-F238E27FC236}">
                  <a16:creationId xmlns:a16="http://schemas.microsoft.com/office/drawing/2014/main" id="{1D932E3B-CAF6-75C9-C245-0B84DFBBE276}"/>
                </a:ext>
              </a:extLst>
            </p:cNvPr>
            <p:cNvSpPr txBox="1"/>
            <p:nvPr/>
          </p:nvSpPr>
          <p:spPr>
            <a:xfrm>
              <a:off x="9377924" y="36536473"/>
              <a:ext cx="6934715" cy="268423"/>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Table 3: ML models with their hyperparameters.</a:t>
              </a:r>
              <a:endParaRPr kumimoji="1" lang="ko-Kore-KR" altLang="en-US" sz="2000" dirty="0">
                <a:latin typeface="Times New Roman" panose="02020603050405020304" pitchFamily="18" charset="0"/>
                <a:cs typeface="Times New Roman" panose="02020603050405020304" pitchFamily="18" charset="0"/>
              </a:endParaRPr>
            </a:p>
          </p:txBody>
        </p:sp>
        <p:pic>
          <p:nvPicPr>
            <p:cNvPr id="42" name="그림 41" descr="텍스트, 폰트, 스크린샷, 번호이(가) 표시된 사진&#10;&#10;자동 생성된 설명">
              <a:extLst>
                <a:ext uri="{FF2B5EF4-FFF2-40B4-BE49-F238E27FC236}">
                  <a16:creationId xmlns:a16="http://schemas.microsoft.com/office/drawing/2014/main" id="{BBE57BBA-92E9-AF10-0861-197C90183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6643" y="33837116"/>
              <a:ext cx="7695018" cy="2638090"/>
            </a:xfrm>
            <a:prstGeom prst="rect">
              <a:avLst/>
            </a:prstGeom>
          </p:spPr>
        </p:pic>
      </p:grpSp>
      <p:grpSp>
        <p:nvGrpSpPr>
          <p:cNvPr id="70" name="그룹 69">
            <a:extLst>
              <a:ext uri="{FF2B5EF4-FFF2-40B4-BE49-F238E27FC236}">
                <a16:creationId xmlns:a16="http://schemas.microsoft.com/office/drawing/2014/main" id="{389D7F78-DA07-295D-63CA-350AC6721F8F}"/>
              </a:ext>
            </a:extLst>
          </p:cNvPr>
          <p:cNvGrpSpPr/>
          <p:nvPr/>
        </p:nvGrpSpPr>
        <p:grpSpPr>
          <a:xfrm>
            <a:off x="11502229" y="24653404"/>
            <a:ext cx="9924272" cy="4467782"/>
            <a:chOff x="8849613" y="20320000"/>
            <a:chExt cx="7499868" cy="3499440"/>
          </a:xfrm>
        </p:grpSpPr>
        <p:sp>
          <p:nvSpPr>
            <p:cNvPr id="38" name="TextBox 37">
              <a:extLst>
                <a:ext uri="{FF2B5EF4-FFF2-40B4-BE49-F238E27FC236}">
                  <a16:creationId xmlns:a16="http://schemas.microsoft.com/office/drawing/2014/main" id="{8431D7EF-6B92-E952-93F1-8CBD6DC71BFB}"/>
                </a:ext>
              </a:extLst>
            </p:cNvPr>
            <p:cNvSpPr txBox="1"/>
            <p:nvPr/>
          </p:nvSpPr>
          <p:spPr>
            <a:xfrm rot="10800000" flipV="1">
              <a:off x="8867958" y="23506049"/>
              <a:ext cx="7481523" cy="313391"/>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Table 1: Top 10 Features F-values applying ANOVA F-test feature selection.</a:t>
              </a:r>
              <a:endParaRPr kumimoji="1" lang="ko-Kore-KR" altLang="en-US" sz="2000" dirty="0">
                <a:latin typeface="Times New Roman" panose="02020603050405020304" pitchFamily="18" charset="0"/>
                <a:cs typeface="Times New Roman" panose="02020603050405020304" pitchFamily="18" charset="0"/>
              </a:endParaRPr>
            </a:p>
          </p:txBody>
        </p:sp>
        <p:pic>
          <p:nvPicPr>
            <p:cNvPr id="55" name="그림 54" descr="텍스트, 번호, 폰트, 영수증이(가) 표시된 사진&#10;&#10;자동 생성된 설명">
              <a:extLst>
                <a:ext uri="{FF2B5EF4-FFF2-40B4-BE49-F238E27FC236}">
                  <a16:creationId xmlns:a16="http://schemas.microsoft.com/office/drawing/2014/main" id="{FFC62B5A-EAD8-0643-C5CE-5729C78ED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9613" y="20320000"/>
              <a:ext cx="7481524" cy="3179936"/>
            </a:xfrm>
            <a:prstGeom prst="rect">
              <a:avLst/>
            </a:prstGeom>
          </p:spPr>
        </p:pic>
      </p:grpSp>
      <p:sp>
        <p:nvSpPr>
          <p:cNvPr id="66" name="Text Placeholder 8">
            <a:extLst>
              <a:ext uri="{FF2B5EF4-FFF2-40B4-BE49-F238E27FC236}">
                <a16:creationId xmlns:a16="http://schemas.microsoft.com/office/drawing/2014/main" id="{2765F300-CA92-0BC8-EF13-89AAD4B1FCDF}"/>
              </a:ext>
            </a:extLst>
          </p:cNvPr>
          <p:cNvSpPr txBox="1">
            <a:spLocks/>
          </p:cNvSpPr>
          <p:nvPr/>
        </p:nvSpPr>
        <p:spPr>
          <a:xfrm>
            <a:off x="22640557" y="39866288"/>
            <a:ext cx="9900000" cy="646323"/>
          </a:xfrm>
          <a:prstGeom prst="rect">
            <a:avLst/>
          </a:prstGeom>
          <a:solidFill>
            <a:schemeClr val="accent5">
              <a:lumMod val="50000"/>
            </a:schemeClr>
          </a:solidFill>
        </p:spPr>
        <p:txBody>
          <a:bodyPr wrap="square" lIns="91436" tIns="91436" rIns="91436" bIns="91436" anchor="t" anchorCtr="0">
            <a:spAutoFit/>
          </a:bodyPr>
          <a:lstStyle>
            <a:lvl1pPr marL="0" indent="0" algn="ctr" defTabSz="5851574" rtl="0" eaLnBrk="1" latinLnBrk="0" hangingPunct="1">
              <a:spcBef>
                <a:spcPct val="20000"/>
              </a:spcBef>
              <a:buFont typeface="Arial" pitchFamily="34" charset="0"/>
              <a:buNone/>
              <a:defRPr sz="3733" b="1" u="none" kern="1200" baseline="0">
                <a:solidFill>
                  <a:schemeClr val="bg1"/>
                </a:solidFill>
                <a:latin typeface="Century Gothic" panose="020B0502020202020204" pitchFamily="34" charset="0"/>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r>
              <a:rPr lang="en-US" sz="3000" dirty="0"/>
              <a:t>ACKNOWLEDGEMENT</a:t>
            </a:r>
          </a:p>
        </p:txBody>
      </p:sp>
      <p:sp>
        <p:nvSpPr>
          <p:cNvPr id="69" name="텍스트 개체 틀 68">
            <a:extLst>
              <a:ext uri="{FF2B5EF4-FFF2-40B4-BE49-F238E27FC236}">
                <a16:creationId xmlns:a16="http://schemas.microsoft.com/office/drawing/2014/main" id="{1975989B-89F0-3812-FB5A-245E8D18C8D6}"/>
              </a:ext>
            </a:extLst>
          </p:cNvPr>
          <p:cNvSpPr>
            <a:spLocks noGrp="1"/>
          </p:cNvSpPr>
          <p:nvPr>
            <p:ph type="body" sz="quarter" idx="27"/>
          </p:nvPr>
        </p:nvSpPr>
        <p:spPr>
          <a:xfrm>
            <a:off x="22640557" y="35822184"/>
            <a:ext cx="9900000" cy="646323"/>
          </a:xfrm>
        </p:spPr>
        <p:txBody>
          <a:bodyPr/>
          <a:lstStyle/>
          <a:p>
            <a:r>
              <a:rPr lang="en-US" altLang="ko-Kore-KR" sz="3000" dirty="0"/>
              <a:t>REFERENCE</a:t>
            </a:r>
            <a:endParaRPr lang="ko-Kore-KR" altLang="en-US" sz="3000" dirty="0"/>
          </a:p>
        </p:txBody>
      </p:sp>
      <p:sp>
        <p:nvSpPr>
          <p:cNvPr id="82" name="Text Placeholder 2">
            <a:extLst>
              <a:ext uri="{FF2B5EF4-FFF2-40B4-BE49-F238E27FC236}">
                <a16:creationId xmlns:a16="http://schemas.microsoft.com/office/drawing/2014/main" id="{F7230C40-FE46-4FFE-5C9F-87D27A156D16}"/>
              </a:ext>
            </a:extLst>
          </p:cNvPr>
          <p:cNvSpPr txBox="1">
            <a:spLocks/>
          </p:cNvSpPr>
          <p:nvPr/>
        </p:nvSpPr>
        <p:spPr>
          <a:xfrm>
            <a:off x="335973" y="16027575"/>
            <a:ext cx="9900000" cy="646323"/>
          </a:xfrm>
          <a:prstGeom prst="rect">
            <a:avLst/>
          </a:prstGeom>
          <a:solidFill>
            <a:schemeClr val="accent5">
              <a:lumMod val="50000"/>
            </a:schemeClr>
          </a:solidFill>
        </p:spPr>
        <p:txBody>
          <a:bodyPr lIns="91436" tIns="91436" rIns="91436" bIns="91436" anchor="t" anchorCtr="0">
            <a:spAutoFit/>
          </a:bodyPr>
          <a:lstStyle>
            <a:lvl1pPr marL="0" indent="0" algn="ctr" defTabSz="5851574" rtl="0" eaLnBrk="1" latinLnBrk="0" hangingPunct="1">
              <a:spcBef>
                <a:spcPct val="20000"/>
              </a:spcBef>
              <a:buFont typeface="Arial" pitchFamily="34" charset="0"/>
              <a:buNone/>
              <a:defRPr sz="3733" b="1" u="none" kern="1200" baseline="0">
                <a:solidFill>
                  <a:schemeClr val="bg1"/>
                </a:solidFill>
                <a:latin typeface="Century Gothic" panose="020B0502020202020204" pitchFamily="34" charset="0"/>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r>
              <a:rPr lang="en-US" sz="3000" dirty="0"/>
              <a:t>OBJECTIVE</a:t>
            </a:r>
          </a:p>
        </p:txBody>
      </p:sp>
      <p:sp>
        <p:nvSpPr>
          <p:cNvPr id="113" name="Text Placeholder 7">
            <a:extLst>
              <a:ext uri="{FF2B5EF4-FFF2-40B4-BE49-F238E27FC236}">
                <a16:creationId xmlns:a16="http://schemas.microsoft.com/office/drawing/2014/main" id="{AEA0101E-2831-48A7-473E-9D5EE8F115DA}"/>
              </a:ext>
            </a:extLst>
          </p:cNvPr>
          <p:cNvSpPr txBox="1">
            <a:spLocks/>
          </p:cNvSpPr>
          <p:nvPr/>
        </p:nvSpPr>
        <p:spPr>
          <a:xfrm>
            <a:off x="22584463" y="6658296"/>
            <a:ext cx="9900000" cy="646323"/>
          </a:xfrm>
          <a:prstGeom prst="rect">
            <a:avLst/>
          </a:prstGeom>
          <a:solidFill>
            <a:schemeClr val="accent5">
              <a:lumMod val="50000"/>
            </a:schemeClr>
          </a:solidFill>
        </p:spPr>
        <p:txBody>
          <a:bodyPr lIns="91436" tIns="91436" rIns="91436" bIns="91436" anchor="t" anchorCtr="0">
            <a:spAutoFit/>
          </a:bodyPr>
          <a:lstStyle>
            <a:lvl1pPr marL="0" indent="0" algn="ctr" defTabSz="5851574" rtl="0" eaLnBrk="1" latinLnBrk="0" hangingPunct="1">
              <a:spcBef>
                <a:spcPct val="20000"/>
              </a:spcBef>
              <a:buFont typeface="Arial" pitchFamily="34" charset="0"/>
              <a:buNone/>
              <a:defRPr sz="3733" b="1" u="none" kern="1200" baseline="0">
                <a:solidFill>
                  <a:schemeClr val="bg1"/>
                </a:solidFill>
                <a:latin typeface="Century Gothic" panose="020B0502020202020204" pitchFamily="34" charset="0"/>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r>
              <a:rPr lang="en-US" sz="3000" dirty="0"/>
              <a:t>RESULTS </a:t>
            </a:r>
          </a:p>
        </p:txBody>
      </p:sp>
      <p:sp>
        <p:nvSpPr>
          <p:cNvPr id="116" name="Text Placeholder 7">
            <a:extLst>
              <a:ext uri="{FF2B5EF4-FFF2-40B4-BE49-F238E27FC236}">
                <a16:creationId xmlns:a16="http://schemas.microsoft.com/office/drawing/2014/main" id="{09ED4EA3-BBD2-C476-5944-78C924A20C18}"/>
              </a:ext>
            </a:extLst>
          </p:cNvPr>
          <p:cNvSpPr txBox="1">
            <a:spLocks/>
          </p:cNvSpPr>
          <p:nvPr/>
        </p:nvSpPr>
        <p:spPr>
          <a:xfrm>
            <a:off x="22607055" y="30409703"/>
            <a:ext cx="9900000" cy="646323"/>
          </a:xfrm>
          <a:prstGeom prst="rect">
            <a:avLst/>
          </a:prstGeom>
          <a:solidFill>
            <a:schemeClr val="accent5">
              <a:lumMod val="50000"/>
            </a:schemeClr>
          </a:solidFill>
        </p:spPr>
        <p:txBody>
          <a:bodyPr lIns="91436" tIns="91436" rIns="91436" bIns="91436" anchor="t" anchorCtr="0">
            <a:spAutoFit/>
          </a:bodyPr>
          <a:lstStyle>
            <a:lvl1pPr marL="0" indent="0" algn="ctr" defTabSz="5851574" rtl="0" eaLnBrk="1" latinLnBrk="0" hangingPunct="1">
              <a:spcBef>
                <a:spcPct val="20000"/>
              </a:spcBef>
              <a:buFont typeface="Arial" pitchFamily="34" charset="0"/>
              <a:buNone/>
              <a:defRPr sz="3733" b="1" u="none" kern="1200" baseline="0">
                <a:solidFill>
                  <a:schemeClr val="bg1"/>
                </a:solidFill>
                <a:latin typeface="Century Gothic" panose="020B0502020202020204" pitchFamily="34" charset="0"/>
                <a:ea typeface="+mn-ea"/>
                <a:cs typeface="+mn-cs"/>
              </a:defRPr>
            </a:lvl1pPr>
            <a:lvl2pPr marL="4754405" indent="-1828617" algn="l" defTabSz="5851574"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14469" indent="-1462894" algn="l" defTabSz="5851574" rtl="0" eaLnBrk="1" latinLnBrk="0" hangingPunct="1">
              <a:spcBef>
                <a:spcPct val="20000"/>
              </a:spcBef>
              <a:buFont typeface="Arial" pitchFamily="34" charset="0"/>
              <a:buChar char="•"/>
              <a:defRPr sz="15466" kern="1200">
                <a:solidFill>
                  <a:schemeClr val="tx1"/>
                </a:solidFill>
                <a:latin typeface="+mn-lt"/>
                <a:ea typeface="+mn-ea"/>
                <a:cs typeface="+mn-cs"/>
              </a:defRPr>
            </a:lvl3pPr>
            <a:lvl4pPr marL="10240257"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4pPr>
            <a:lvl5pPr marL="1316604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r>
              <a:rPr lang="en-US" sz="3000" dirty="0"/>
              <a:t>CONCLUSION </a:t>
            </a:r>
          </a:p>
        </p:txBody>
      </p:sp>
      <p:sp>
        <p:nvSpPr>
          <p:cNvPr id="117" name="Text Placeholder 14">
            <a:extLst>
              <a:ext uri="{FF2B5EF4-FFF2-40B4-BE49-F238E27FC236}">
                <a16:creationId xmlns:a16="http://schemas.microsoft.com/office/drawing/2014/main" id="{89722762-5968-63BE-6340-E90FA2F4B82B}"/>
              </a:ext>
            </a:extLst>
          </p:cNvPr>
          <p:cNvSpPr txBox="1">
            <a:spLocks/>
          </p:cNvSpPr>
          <p:nvPr/>
        </p:nvSpPr>
        <p:spPr>
          <a:xfrm>
            <a:off x="11509199" y="17134681"/>
            <a:ext cx="9900000" cy="7591800"/>
          </a:xfrm>
          <a:prstGeom prst="rect">
            <a:avLst/>
          </a:prstGeom>
        </p:spPr>
        <p:txBody>
          <a:bodyPr wrap="square" lIns="228589" tIns="228589" rIns="228589" bIns="228589" anchor="t" anchorCtr="0">
            <a:spAutoFit/>
          </a:bodyPr>
          <a:lstStyle>
            <a:lvl1pPr marL="0" indent="0" algn="l" defTabSz="5851574" rtl="0" eaLnBrk="1" latinLnBrk="0" hangingPunct="1">
              <a:spcBef>
                <a:spcPct val="20000"/>
              </a:spcBef>
              <a:buFont typeface="Arial" pitchFamily="34" charset="0"/>
              <a:buNone/>
              <a:defRPr sz="2400" kern="1200">
                <a:solidFill>
                  <a:schemeClr val="accent5">
                    <a:lumMod val="50000"/>
                  </a:schemeClr>
                </a:solidFill>
                <a:latin typeface="Century Gothic" panose="020B0502020202020204" pitchFamily="34" charset="0"/>
                <a:ea typeface="+mn-ea"/>
                <a:cs typeface="Times New Roman" pitchFamily="18" charset="0"/>
              </a:defRPr>
            </a:lvl1pPr>
            <a:lvl2pPr marL="1981001"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2pPr>
            <a:lvl3pPr marL="2742926"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3pPr>
            <a:lvl4pPr marL="3581042" indent="-838118"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4pPr>
            <a:lvl5pPr marL="4190582" indent="-609539"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pPr marL="609570" indent="-537562">
              <a:spcBef>
                <a:spcPts val="1333"/>
              </a:spcBef>
              <a:buFont typeface="Arial" panose="020B0604020202020204" pitchFamily="34" charset="0"/>
              <a:buChar char="•"/>
            </a:pPr>
            <a:r>
              <a:rPr lang="en-US" altLang="ko-Kore-KR" sz="2800" dirty="0"/>
              <a:t>Data preprocessing</a:t>
            </a:r>
          </a:p>
          <a:p>
            <a:pPr marL="72008">
              <a:spcBef>
                <a:spcPts val="1333"/>
              </a:spcBef>
            </a:pPr>
            <a:r>
              <a:rPr lang="en-US" altLang="ko-Kore-KR" sz="2800" b="1" dirty="0">
                <a:solidFill>
                  <a:schemeClr val="accent5">
                    <a:lumMod val="50000"/>
                  </a:schemeClr>
                </a:solidFill>
                <a:latin typeface="Century Gothic" panose="020B0502020202020204" pitchFamily="34" charset="0"/>
              </a:rPr>
              <a:t>    Data Split: </a:t>
            </a:r>
            <a:r>
              <a:rPr lang="en-US" altLang="ko-Kore-KR" sz="2800" dirty="0">
                <a:solidFill>
                  <a:schemeClr val="accent5">
                    <a:lumMod val="50000"/>
                  </a:schemeClr>
                </a:solidFill>
                <a:latin typeface="Century Gothic" panose="020B0502020202020204" pitchFamily="34" charset="0"/>
              </a:rPr>
              <a:t>We split the dataset into training data and test data in the ratio of 70:30, using 5-fold validation to generalize the models</a:t>
            </a:r>
            <a:r>
              <a:rPr lang="en-US" altLang="ko-Kore-KR" sz="2800" dirty="0">
                <a:latin typeface="Century Gothic" panose="020B0502020202020204" pitchFamily="34" charset="0"/>
              </a:rPr>
              <a:t>.</a:t>
            </a:r>
          </a:p>
          <a:p>
            <a:pPr marL="72008">
              <a:spcBef>
                <a:spcPts val="1333"/>
              </a:spcBef>
            </a:pPr>
            <a:r>
              <a:rPr lang="en-US" altLang="ko-Kore-KR" sz="2800" b="1" dirty="0">
                <a:solidFill>
                  <a:schemeClr val="accent5">
                    <a:lumMod val="50000"/>
                  </a:schemeClr>
                </a:solidFill>
              </a:rPr>
              <a:t>    </a:t>
            </a:r>
            <a:r>
              <a:rPr lang="en-US" altLang="ko-Kore-KR" sz="2800" b="1" dirty="0">
                <a:solidFill>
                  <a:schemeClr val="accent5">
                    <a:lumMod val="50000"/>
                  </a:schemeClr>
                </a:solidFill>
                <a:latin typeface="Century Gothic" panose="020B0502020202020204" pitchFamily="34" charset="0"/>
              </a:rPr>
              <a:t>Standardization: </a:t>
            </a:r>
            <a:r>
              <a:rPr lang="en-US" altLang="ko-Kore-KR" sz="2800" dirty="0">
                <a:solidFill>
                  <a:schemeClr val="accent5">
                    <a:lumMod val="50000"/>
                  </a:schemeClr>
                </a:solidFill>
                <a:latin typeface="Century Gothic" panose="020B0502020202020204" pitchFamily="34" charset="0"/>
              </a:rPr>
              <a:t>Normalization technique is used to convert each of the variables into a similar scale by centering each variable at zero with a standard deviation of 1.</a:t>
            </a:r>
          </a:p>
          <a:p>
            <a:pPr marL="609570" indent="-537562">
              <a:spcBef>
                <a:spcPts val="1333"/>
              </a:spcBef>
              <a:buFont typeface="Arial" panose="020B0604020202020204" pitchFamily="34" charset="0"/>
              <a:buChar char="•"/>
            </a:pPr>
            <a:r>
              <a:rPr lang="en-US" altLang="ko-Kore-KR" sz="2800" dirty="0"/>
              <a:t>Feature Selection Techniques</a:t>
            </a:r>
          </a:p>
          <a:p>
            <a:pPr marL="72008">
              <a:spcBef>
                <a:spcPts val="1333"/>
              </a:spcBef>
            </a:pPr>
            <a:r>
              <a:rPr lang="en-US" altLang="ko-Kore-KR" sz="2800" dirty="0"/>
              <a:t>    </a:t>
            </a:r>
            <a:r>
              <a:rPr lang="en-US" altLang="ko-Kore-KR" sz="2800" dirty="0">
                <a:solidFill>
                  <a:schemeClr val="accent5">
                    <a:lumMod val="50000"/>
                  </a:schemeClr>
                </a:solidFill>
                <a:latin typeface="Century Gothic" panose="020B0502020202020204" pitchFamily="34" charset="0"/>
              </a:rPr>
              <a:t>We use ANOVA(Analysis of Variance F-value) to calculate the F-value for each feature by comparing the variance of the target variable explained by the feature. There are 115 features in the dataset. In Table 1, we list the feature’s number, name, and score from highest to lowest score.</a:t>
            </a:r>
          </a:p>
        </p:txBody>
      </p:sp>
      <p:sp>
        <p:nvSpPr>
          <p:cNvPr id="118" name="Text Placeholder 14">
            <a:extLst>
              <a:ext uri="{FF2B5EF4-FFF2-40B4-BE49-F238E27FC236}">
                <a16:creationId xmlns:a16="http://schemas.microsoft.com/office/drawing/2014/main" id="{D5836767-A63B-CA58-DC1F-5406DE6E9492}"/>
              </a:ext>
            </a:extLst>
          </p:cNvPr>
          <p:cNvSpPr txBox="1">
            <a:spLocks/>
          </p:cNvSpPr>
          <p:nvPr/>
        </p:nvSpPr>
        <p:spPr>
          <a:xfrm>
            <a:off x="22640557" y="31364809"/>
            <a:ext cx="9900000" cy="4339627"/>
          </a:xfrm>
          <a:prstGeom prst="rect">
            <a:avLst/>
          </a:prstGeom>
        </p:spPr>
        <p:txBody>
          <a:bodyPr wrap="square" lIns="228589" tIns="228589" rIns="228589" bIns="228589" anchor="t" anchorCtr="0">
            <a:spAutoFit/>
          </a:bodyPr>
          <a:lstStyle>
            <a:lvl1pPr marL="0" indent="0" algn="l" defTabSz="5851574" rtl="0" eaLnBrk="1" latinLnBrk="0" hangingPunct="1">
              <a:spcBef>
                <a:spcPct val="20000"/>
              </a:spcBef>
              <a:buFont typeface="Arial" pitchFamily="34" charset="0"/>
              <a:buNone/>
              <a:defRPr sz="2400" kern="1200">
                <a:solidFill>
                  <a:schemeClr val="accent5">
                    <a:lumMod val="50000"/>
                  </a:schemeClr>
                </a:solidFill>
                <a:latin typeface="Century Gothic" panose="020B0502020202020204" pitchFamily="34" charset="0"/>
                <a:ea typeface="+mn-ea"/>
                <a:cs typeface="Times New Roman" pitchFamily="18" charset="0"/>
              </a:defRPr>
            </a:lvl1pPr>
            <a:lvl2pPr marL="1981001"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2pPr>
            <a:lvl3pPr marL="2742926"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3pPr>
            <a:lvl4pPr marL="3581042" indent="-838118"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4pPr>
            <a:lvl5pPr marL="4190582" indent="-609539"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pPr>
              <a:spcBef>
                <a:spcPts val="896"/>
              </a:spcBef>
            </a:pPr>
            <a:r>
              <a:rPr lang="en-US" sz="2800" dirty="0"/>
              <a:t>With the increasing threat of various types of network attacks, it is important to detect known and new forms of network attacks effectively. In this paper, we designed ML models and performed extensive experiments by filtering method, feature selection method, and ML algorithms along with hyperparameter. The experimental results demonstrate that RF with ANOVA feature selection outperforms. </a:t>
            </a:r>
            <a:endParaRPr lang="en-US" sz="3733" dirty="0"/>
          </a:p>
        </p:txBody>
      </p:sp>
      <p:pic>
        <p:nvPicPr>
          <p:cNvPr id="1026" name="Picture 2">
            <a:extLst>
              <a:ext uri="{FF2B5EF4-FFF2-40B4-BE49-F238E27FC236}">
                <a16:creationId xmlns:a16="http://schemas.microsoft.com/office/drawing/2014/main" id="{01F35D46-EB84-2FD3-BAB6-76A07E6B4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5" y="23676478"/>
            <a:ext cx="9795918" cy="5002916"/>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D6ECC7F1-CF28-BD8A-4CE1-559CBAD2E39D}"/>
              </a:ext>
            </a:extLst>
          </p:cNvPr>
          <p:cNvSpPr txBox="1"/>
          <p:nvPr/>
        </p:nvSpPr>
        <p:spPr>
          <a:xfrm rot="10800000" flipV="1">
            <a:off x="377843" y="28864412"/>
            <a:ext cx="9899996" cy="400111"/>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1: Collection of Kitsune network attack dataset.</a:t>
            </a:r>
            <a:endParaRPr kumimoji="1" lang="ko-Kore-KR" altLang="en-US" sz="20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BF72BB57-6F66-BEB3-70B0-5BB55CDE5C0E}"/>
              </a:ext>
            </a:extLst>
          </p:cNvPr>
          <p:cNvSpPr txBox="1"/>
          <p:nvPr/>
        </p:nvSpPr>
        <p:spPr>
          <a:xfrm rot="10800000" flipV="1">
            <a:off x="265980" y="40189450"/>
            <a:ext cx="9899996" cy="400111"/>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3: Multi-label classification in Kitsune.</a:t>
            </a:r>
            <a:endParaRPr kumimoji="1" lang="ko-Kore-KR" altLang="en-US" sz="20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4FCCE2C4-EB48-8B82-E7B4-9F70BE8690FC}"/>
              </a:ext>
            </a:extLst>
          </p:cNvPr>
          <p:cNvSpPr txBox="1"/>
          <p:nvPr/>
        </p:nvSpPr>
        <p:spPr>
          <a:xfrm rot="10800000" flipV="1">
            <a:off x="265980" y="34282805"/>
            <a:ext cx="9899996" cy="400111"/>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2: Binary classification in Kitsune.</a:t>
            </a:r>
            <a:endParaRPr kumimoji="1" lang="ko-Kore-KR" alt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70BD345-0F65-7A9D-59F8-798BAAC42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86" y="41219170"/>
            <a:ext cx="3014927" cy="1413666"/>
          </a:xfrm>
          <a:prstGeom prst="rect">
            <a:avLst/>
          </a:prstGeom>
          <a:noFill/>
          <a:extLst>
            <a:ext uri="{909E8E84-426E-40DD-AFC4-6F175D3DCCD1}">
              <a14:hiddenFill xmlns:a14="http://schemas.microsoft.com/office/drawing/2010/main">
                <a:solidFill>
                  <a:srgbClr val="FFFFFF"/>
                </a:solidFill>
              </a14:hiddenFill>
            </a:ext>
          </a:extLst>
        </p:spPr>
      </p:pic>
      <p:pic>
        <p:nvPicPr>
          <p:cNvPr id="123" name="그림 122" descr="텍스트, 스크린샷, 라인, 도표이(가) 표시된 사진&#10;&#10;자동 생성된 설명">
            <a:extLst>
              <a:ext uri="{FF2B5EF4-FFF2-40B4-BE49-F238E27FC236}">
                <a16:creationId xmlns:a16="http://schemas.microsoft.com/office/drawing/2014/main" id="{62AA061F-594E-D4B9-4330-FC81E0466E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2227" y="10663277"/>
            <a:ext cx="9902275" cy="5806800"/>
          </a:xfrm>
          <a:prstGeom prst="rect">
            <a:avLst/>
          </a:prstGeom>
        </p:spPr>
      </p:pic>
      <p:sp>
        <p:nvSpPr>
          <p:cNvPr id="124" name="Text Placeholder 14">
            <a:extLst>
              <a:ext uri="{FF2B5EF4-FFF2-40B4-BE49-F238E27FC236}">
                <a16:creationId xmlns:a16="http://schemas.microsoft.com/office/drawing/2014/main" id="{ED37CDA6-973A-69E8-F5A5-0A9F282ED03F}"/>
              </a:ext>
            </a:extLst>
          </p:cNvPr>
          <p:cNvSpPr txBox="1">
            <a:spLocks/>
          </p:cNvSpPr>
          <p:nvPr/>
        </p:nvSpPr>
        <p:spPr>
          <a:xfrm>
            <a:off x="22640557" y="7599162"/>
            <a:ext cx="9900000" cy="3046966"/>
          </a:xfrm>
          <a:prstGeom prst="rect">
            <a:avLst/>
          </a:prstGeom>
        </p:spPr>
        <p:txBody>
          <a:bodyPr wrap="square" lIns="228589" tIns="228589" rIns="228589" bIns="228589" anchor="t" anchorCtr="0">
            <a:spAutoFit/>
          </a:bodyPr>
          <a:lstStyle>
            <a:lvl1pPr marL="0" indent="0" algn="l" defTabSz="5851574" rtl="0" eaLnBrk="1" latinLnBrk="0" hangingPunct="1">
              <a:spcBef>
                <a:spcPct val="20000"/>
              </a:spcBef>
              <a:buFont typeface="Arial" pitchFamily="34" charset="0"/>
              <a:buNone/>
              <a:defRPr sz="2400" kern="1200">
                <a:solidFill>
                  <a:schemeClr val="accent5">
                    <a:lumMod val="50000"/>
                  </a:schemeClr>
                </a:solidFill>
                <a:latin typeface="Century Gothic" panose="020B0502020202020204" pitchFamily="34" charset="0"/>
                <a:ea typeface="+mn-ea"/>
                <a:cs typeface="Times New Roman" pitchFamily="18" charset="0"/>
              </a:defRPr>
            </a:lvl1pPr>
            <a:lvl2pPr marL="1981001"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2pPr>
            <a:lvl3pPr marL="2742926" indent="-761924"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3pPr>
            <a:lvl4pPr marL="3581042" indent="-838118"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4pPr>
            <a:lvl5pPr marL="4190582" indent="-609539" algn="l" defTabSz="5851574" rtl="0" eaLnBrk="1" latinLnBrk="0" hangingPunct="1">
              <a:spcBef>
                <a:spcPct val="20000"/>
              </a:spcBef>
              <a:buFont typeface="Arial" pitchFamily="34" charset="0"/>
              <a:buChar char="»"/>
              <a:defRPr sz="3333" kern="1200">
                <a:solidFill>
                  <a:schemeClr val="tx1"/>
                </a:solidFill>
                <a:latin typeface="Trebuchet MS" pitchFamily="34" charset="0"/>
                <a:ea typeface="+mn-ea"/>
                <a:cs typeface="+mn-cs"/>
              </a:defRPr>
            </a:lvl5pPr>
            <a:lvl6pPr marL="16091832"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6pPr>
            <a:lvl7pPr marL="19017618"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7pPr>
            <a:lvl8pPr marL="21943406"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8pPr>
            <a:lvl9pPr marL="24869193" indent="-1462894" algn="l" defTabSz="5851574" rtl="0" eaLnBrk="1" latinLnBrk="0" hangingPunct="1">
              <a:spcBef>
                <a:spcPct val="20000"/>
              </a:spcBef>
              <a:buFont typeface="Arial" pitchFamily="34" charset="0"/>
              <a:buChar char="•"/>
              <a:defRPr sz="12800" kern="1200">
                <a:solidFill>
                  <a:schemeClr val="tx1"/>
                </a:solidFill>
                <a:latin typeface="+mn-lt"/>
                <a:ea typeface="+mn-ea"/>
                <a:cs typeface="+mn-cs"/>
              </a:defRPr>
            </a:lvl9pPr>
          </a:lstStyle>
          <a:p>
            <a:pPr>
              <a:spcBef>
                <a:spcPts val="896"/>
              </a:spcBef>
            </a:pPr>
            <a:r>
              <a:rPr lang="en-US" sz="2800" dirty="0"/>
              <a:t>We train each model with the different number of features with ANOVA feature selection method. According to Figure 5 &amp; 6, RF shows the highest AUC score and accuracy in both binary classification and multi-label classification. In Figure 7, we describe the confusion matrix of RF for both classifications. </a:t>
            </a:r>
          </a:p>
        </p:txBody>
      </p:sp>
      <p:sp>
        <p:nvSpPr>
          <p:cNvPr id="125" name="TextBox 124">
            <a:extLst>
              <a:ext uri="{FF2B5EF4-FFF2-40B4-BE49-F238E27FC236}">
                <a16:creationId xmlns:a16="http://schemas.microsoft.com/office/drawing/2014/main" id="{8CCA7DB8-A839-7E0B-6432-737A699B84F0}"/>
              </a:ext>
            </a:extLst>
          </p:cNvPr>
          <p:cNvSpPr txBox="1"/>
          <p:nvPr/>
        </p:nvSpPr>
        <p:spPr>
          <a:xfrm rot="10800000" flipV="1">
            <a:off x="11509200" y="16737955"/>
            <a:ext cx="9899996" cy="400111"/>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4: Undersampling method in machine learning.</a:t>
            </a:r>
            <a:endParaRPr kumimoji="1" lang="ko-Kore-KR" altLang="en-US" sz="2000" dirty="0">
              <a:latin typeface="Times New Roman" panose="02020603050405020304" pitchFamily="18" charset="0"/>
              <a:cs typeface="Times New Roman" panose="02020603050405020304" pitchFamily="18" charset="0"/>
            </a:endParaRPr>
          </a:p>
        </p:txBody>
      </p:sp>
      <p:pic>
        <p:nvPicPr>
          <p:cNvPr id="9" name="그림 8" descr="텍스트, 스크린샷, 번호, 폰트이(가) 표시된 사진&#10;&#10;자동 생성된 설명">
            <a:extLst>
              <a:ext uri="{FF2B5EF4-FFF2-40B4-BE49-F238E27FC236}">
                <a16:creationId xmlns:a16="http://schemas.microsoft.com/office/drawing/2014/main" id="{2CFC9713-845D-C0EE-828E-51CEDB0875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26502" y="29391886"/>
            <a:ext cx="9875725" cy="4865908"/>
          </a:xfrm>
          <a:prstGeom prst="rect">
            <a:avLst/>
          </a:prstGeom>
        </p:spPr>
      </p:pic>
      <p:sp>
        <p:nvSpPr>
          <p:cNvPr id="10" name="TextBox 9">
            <a:extLst>
              <a:ext uri="{FF2B5EF4-FFF2-40B4-BE49-F238E27FC236}">
                <a16:creationId xmlns:a16="http://schemas.microsoft.com/office/drawing/2014/main" id="{43BF3005-7586-F5A4-4A0D-D7448048DDE0}"/>
              </a:ext>
            </a:extLst>
          </p:cNvPr>
          <p:cNvSpPr txBox="1"/>
          <p:nvPr/>
        </p:nvSpPr>
        <p:spPr>
          <a:xfrm rot="10800000" flipV="1">
            <a:off x="11502227" y="34282805"/>
            <a:ext cx="9899997" cy="400110"/>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Table 2: Explanation of feature name</a:t>
            </a:r>
            <a:endParaRPr kumimoji="1" lang="ko-Kore-KR" altLang="en-US" sz="2000" dirty="0">
              <a:latin typeface="Times New Roman" panose="02020603050405020304" pitchFamily="18" charset="0"/>
              <a:cs typeface="Times New Roman" panose="02020603050405020304" pitchFamily="18" charset="0"/>
            </a:endParaRPr>
          </a:p>
        </p:txBody>
      </p:sp>
      <p:grpSp>
        <p:nvGrpSpPr>
          <p:cNvPr id="73" name="그룹 72">
            <a:extLst>
              <a:ext uri="{FF2B5EF4-FFF2-40B4-BE49-F238E27FC236}">
                <a16:creationId xmlns:a16="http://schemas.microsoft.com/office/drawing/2014/main" id="{E745ED17-8166-DD08-2C32-BF660EF5789B}"/>
              </a:ext>
            </a:extLst>
          </p:cNvPr>
          <p:cNvGrpSpPr/>
          <p:nvPr/>
        </p:nvGrpSpPr>
        <p:grpSpPr>
          <a:xfrm>
            <a:off x="22411357" y="10740356"/>
            <a:ext cx="10246210" cy="19250504"/>
            <a:chOff x="22409392" y="10929121"/>
            <a:chExt cx="10246210" cy="19250504"/>
          </a:xfrm>
        </p:grpSpPr>
        <p:grpSp>
          <p:nvGrpSpPr>
            <p:cNvPr id="67" name="그룹 66">
              <a:extLst>
                <a:ext uri="{FF2B5EF4-FFF2-40B4-BE49-F238E27FC236}">
                  <a16:creationId xmlns:a16="http://schemas.microsoft.com/office/drawing/2014/main" id="{8F0122D6-58A2-23D5-CA45-C0903DFEE77D}"/>
                </a:ext>
              </a:extLst>
            </p:cNvPr>
            <p:cNvGrpSpPr/>
            <p:nvPr/>
          </p:nvGrpSpPr>
          <p:grpSpPr>
            <a:xfrm>
              <a:off x="22640558" y="10929121"/>
              <a:ext cx="9899999" cy="13499088"/>
              <a:chOff x="22607311" y="9928730"/>
              <a:chExt cx="9899999" cy="13499088"/>
            </a:xfrm>
          </p:grpSpPr>
          <p:grpSp>
            <p:nvGrpSpPr>
              <p:cNvPr id="57" name="그룹 56">
                <a:extLst>
                  <a:ext uri="{FF2B5EF4-FFF2-40B4-BE49-F238E27FC236}">
                    <a16:creationId xmlns:a16="http://schemas.microsoft.com/office/drawing/2014/main" id="{0A67253C-41E5-6412-88F9-8DBD2AD95A4D}"/>
                  </a:ext>
                </a:extLst>
              </p:cNvPr>
              <p:cNvGrpSpPr/>
              <p:nvPr/>
            </p:nvGrpSpPr>
            <p:grpSpPr>
              <a:xfrm>
                <a:off x="22607311" y="9928730"/>
                <a:ext cx="9899999" cy="6727763"/>
                <a:chOff x="22754898" y="10993805"/>
                <a:chExt cx="9899999" cy="6727763"/>
              </a:xfrm>
            </p:grpSpPr>
            <p:pic>
              <p:nvPicPr>
                <p:cNvPr id="27" name="그림 26" descr="텍스트, 스크린샷, 라인, 그래프이(가) 표시된 사진&#10;&#10;자동 생성된 설명">
                  <a:extLst>
                    <a:ext uri="{FF2B5EF4-FFF2-40B4-BE49-F238E27FC236}">
                      <a16:creationId xmlns:a16="http://schemas.microsoft.com/office/drawing/2014/main" id="{3839B39E-61C8-C597-A627-C3E168F5A1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54898" y="10993805"/>
                  <a:ext cx="9899999" cy="6350791"/>
                </a:xfrm>
                <a:prstGeom prst="rect">
                  <a:avLst/>
                </a:prstGeom>
              </p:spPr>
            </p:pic>
            <p:sp>
              <p:nvSpPr>
                <p:cNvPr id="56" name="TextBox 55">
                  <a:extLst>
                    <a:ext uri="{FF2B5EF4-FFF2-40B4-BE49-F238E27FC236}">
                      <a16:creationId xmlns:a16="http://schemas.microsoft.com/office/drawing/2014/main" id="{6F3A73FB-07C7-6CFE-E868-3ED25CBAB3BD}"/>
                    </a:ext>
                  </a:extLst>
                </p:cNvPr>
                <p:cNvSpPr txBox="1"/>
                <p:nvPr/>
              </p:nvSpPr>
              <p:spPr>
                <a:xfrm rot="10800000" flipV="1">
                  <a:off x="22754898" y="17321458"/>
                  <a:ext cx="9729564" cy="400110"/>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5: ROC curve for binary classification.</a:t>
                  </a:r>
                  <a:endParaRPr kumimoji="1" lang="ko-Kore-KR" altLang="en-US" sz="2000" dirty="0">
                    <a:latin typeface="Times New Roman" panose="02020603050405020304" pitchFamily="18" charset="0"/>
                    <a:cs typeface="Times New Roman" panose="02020603050405020304" pitchFamily="18" charset="0"/>
                  </a:endParaRPr>
                </a:p>
              </p:txBody>
            </p:sp>
          </p:grpSp>
          <p:grpSp>
            <p:nvGrpSpPr>
              <p:cNvPr id="60" name="그룹 59">
                <a:extLst>
                  <a:ext uri="{FF2B5EF4-FFF2-40B4-BE49-F238E27FC236}">
                    <a16:creationId xmlns:a16="http://schemas.microsoft.com/office/drawing/2014/main" id="{13DCBEEB-BADB-AFCE-D5A5-5564C383DE41}"/>
                  </a:ext>
                </a:extLst>
              </p:cNvPr>
              <p:cNvGrpSpPr/>
              <p:nvPr/>
            </p:nvGrpSpPr>
            <p:grpSpPr>
              <a:xfrm>
                <a:off x="22607313" y="17009724"/>
                <a:ext cx="9899997" cy="6418094"/>
                <a:chOff x="22584465" y="17196315"/>
                <a:chExt cx="9899997" cy="6418094"/>
              </a:xfrm>
            </p:grpSpPr>
            <p:pic>
              <p:nvPicPr>
                <p:cNvPr id="35" name="그림 34" descr="텍스트, 스크린샷, 도표, 라인이(가) 표시된 사진&#10;&#10;자동 생성된 설명">
                  <a:extLst>
                    <a:ext uri="{FF2B5EF4-FFF2-40B4-BE49-F238E27FC236}">
                      <a16:creationId xmlns:a16="http://schemas.microsoft.com/office/drawing/2014/main" id="{2A811352-A28B-7604-284C-7EAAF8D531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84465" y="17196315"/>
                  <a:ext cx="9899997" cy="6028743"/>
                </a:xfrm>
                <a:prstGeom prst="rect">
                  <a:avLst/>
                </a:prstGeom>
              </p:spPr>
            </p:pic>
            <p:sp>
              <p:nvSpPr>
                <p:cNvPr id="58" name="TextBox 57">
                  <a:extLst>
                    <a:ext uri="{FF2B5EF4-FFF2-40B4-BE49-F238E27FC236}">
                      <a16:creationId xmlns:a16="http://schemas.microsoft.com/office/drawing/2014/main" id="{0AD28872-A909-F317-E93D-3E02C0037CE9}"/>
                    </a:ext>
                  </a:extLst>
                </p:cNvPr>
                <p:cNvSpPr txBox="1"/>
                <p:nvPr/>
              </p:nvSpPr>
              <p:spPr>
                <a:xfrm rot="10800000" flipV="1">
                  <a:off x="22682425" y="23214299"/>
                  <a:ext cx="9654450" cy="400110"/>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6: ROC curve for multi-label classification.</a:t>
                  </a:r>
                  <a:endParaRPr kumimoji="1" lang="ko-Kore-KR" altLang="en-US" sz="2000" dirty="0">
                    <a:latin typeface="Times New Roman" panose="02020603050405020304" pitchFamily="18" charset="0"/>
                    <a:cs typeface="Times New Roman" panose="02020603050405020304" pitchFamily="18" charset="0"/>
                  </a:endParaRPr>
                </a:p>
              </p:txBody>
            </p:sp>
          </p:grpSp>
        </p:grpSp>
        <p:grpSp>
          <p:nvGrpSpPr>
            <p:cNvPr id="64" name="그룹 63">
              <a:extLst>
                <a:ext uri="{FF2B5EF4-FFF2-40B4-BE49-F238E27FC236}">
                  <a16:creationId xmlns:a16="http://schemas.microsoft.com/office/drawing/2014/main" id="{AC3BCD58-ED72-D917-BFE9-ACE40B9BA594}"/>
                </a:ext>
              </a:extLst>
            </p:cNvPr>
            <p:cNvGrpSpPr/>
            <p:nvPr/>
          </p:nvGrpSpPr>
          <p:grpSpPr>
            <a:xfrm>
              <a:off x="22409392" y="24900716"/>
              <a:ext cx="10246210" cy="5278909"/>
              <a:chOff x="22399933" y="24385724"/>
              <a:chExt cx="10246210" cy="5278909"/>
            </a:xfrm>
          </p:grpSpPr>
          <p:grpSp>
            <p:nvGrpSpPr>
              <p:cNvPr id="61" name="그룹 60">
                <a:extLst>
                  <a:ext uri="{FF2B5EF4-FFF2-40B4-BE49-F238E27FC236}">
                    <a16:creationId xmlns:a16="http://schemas.microsoft.com/office/drawing/2014/main" id="{85E036A9-D673-7F25-3ED3-216F86B6BB61}"/>
                  </a:ext>
                </a:extLst>
              </p:cNvPr>
              <p:cNvGrpSpPr/>
              <p:nvPr/>
            </p:nvGrpSpPr>
            <p:grpSpPr>
              <a:xfrm>
                <a:off x="22418850" y="24385724"/>
                <a:ext cx="10227293" cy="4595226"/>
                <a:chOff x="22437324" y="25291805"/>
                <a:chExt cx="10227293" cy="4595226"/>
              </a:xfrm>
            </p:grpSpPr>
            <p:pic>
              <p:nvPicPr>
                <p:cNvPr id="40" name="그림 39" descr="텍스트, 스크린샷, 도표, 다채로움이(가) 표시된 사진&#10;&#10;자동 생성된 설명">
                  <a:extLst>
                    <a:ext uri="{FF2B5EF4-FFF2-40B4-BE49-F238E27FC236}">
                      <a16:creationId xmlns:a16="http://schemas.microsoft.com/office/drawing/2014/main" id="{69FC9353-54A2-F609-6385-4583187961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37324" y="25359120"/>
                  <a:ext cx="4993960" cy="4527911"/>
                </a:xfrm>
                <a:prstGeom prst="rect">
                  <a:avLst/>
                </a:prstGeom>
              </p:spPr>
            </p:pic>
            <p:pic>
              <p:nvPicPr>
                <p:cNvPr id="43" name="그림 42" descr="텍스트, 스크린샷, 다채로움, 직사각형이(가) 표시된 사진&#10;&#10;자동 생성된 설명">
                  <a:extLst>
                    <a:ext uri="{FF2B5EF4-FFF2-40B4-BE49-F238E27FC236}">
                      <a16:creationId xmlns:a16="http://schemas.microsoft.com/office/drawing/2014/main" id="{E8BB08DA-F11D-762E-7FDD-965972D312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532497" y="25291805"/>
                  <a:ext cx="5132120" cy="4570307"/>
                </a:xfrm>
                <a:prstGeom prst="rect">
                  <a:avLst/>
                </a:prstGeom>
              </p:spPr>
            </p:pic>
          </p:grpSp>
          <p:sp>
            <p:nvSpPr>
              <p:cNvPr id="63" name="TextBox 62">
                <a:extLst>
                  <a:ext uri="{FF2B5EF4-FFF2-40B4-BE49-F238E27FC236}">
                    <a16:creationId xmlns:a16="http://schemas.microsoft.com/office/drawing/2014/main" id="{60DD0E9A-2382-4FCD-741F-08DD2BBE79E0}"/>
                  </a:ext>
                </a:extLst>
              </p:cNvPr>
              <p:cNvSpPr txBox="1"/>
              <p:nvPr/>
            </p:nvSpPr>
            <p:spPr>
              <a:xfrm rot="10800000" flipV="1">
                <a:off x="22399933" y="29264523"/>
                <a:ext cx="9654450" cy="400110"/>
              </a:xfrm>
              <a:prstGeom prst="rect">
                <a:avLst/>
              </a:prstGeom>
              <a:noFill/>
            </p:spPr>
            <p:txBody>
              <a:bodyPr wrap="square" rtlCol="0">
                <a:spAutoFit/>
              </a:bodyPr>
              <a:lstStyle/>
              <a:p>
                <a:pPr algn="ctr"/>
                <a:r>
                  <a:rPr kumimoji="1" lang="en-US" altLang="ko-Kore-KR" sz="2000" dirty="0">
                    <a:latin typeface="Times New Roman" panose="02020603050405020304" pitchFamily="18" charset="0"/>
                    <a:cs typeface="Times New Roman" panose="02020603050405020304" pitchFamily="18" charset="0"/>
                  </a:rPr>
                  <a:t>Figure 7: Confusion Matrix of RF</a:t>
                </a:r>
                <a:endParaRPr kumimoji="1" lang="ko-Kore-KR" altLang="en-US" sz="20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2656</TotalTime>
  <Words>893</Words>
  <Application>Microsoft Macintosh PowerPoint</Application>
  <PresentationFormat>사용자 지정</PresentationFormat>
  <Paragraphs>56</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vt:i4>
      </vt:variant>
    </vt:vector>
  </HeadingPairs>
  <TitlesOfParts>
    <vt:vector size="9" baseType="lpstr">
      <vt:lpstr>Arial</vt:lpstr>
      <vt:lpstr>Arial Black</vt:lpstr>
      <vt:lpstr>Calibri</vt:lpstr>
      <vt:lpstr>Century Gothic</vt:lpstr>
      <vt:lpstr>Times New Roman</vt:lpstr>
      <vt:lpstr>Trebuchet MS</vt:lpstr>
      <vt:lpstr>36x48-Template</vt:lpstr>
      <vt:lpstr>Without guides</vt:lpstr>
      <vt:lpstr>PowerPoint 프레젠테이션</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LEEKYUNGBIN</cp:lastModifiedBy>
  <cp:revision>131</cp:revision>
  <dcterms:created xsi:type="dcterms:W3CDTF">2012-02-03T19:11:35Z</dcterms:created>
  <dcterms:modified xsi:type="dcterms:W3CDTF">2023-08-01T23:58:19Z</dcterms:modified>
  <cp:category>Research poster templates</cp:category>
</cp:coreProperties>
</file>