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59" r:id="rId6"/>
    <p:sldId id="260"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D2C8-E543-4A2D-9F1C-7966F48F0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DC7CA6-AB51-4E83-8520-B0ED7DDD0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8FF1F-6CCF-457F-9CB6-CB55F4E2156C}"/>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C6EEC839-A9C7-4F7E-9B80-1035591F5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880B-23A1-477B-A9CE-454A8D566C40}"/>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77294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0140-C7CF-4BB5-B834-85097AEDCA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C1DDB5-8DD5-49EF-9869-5FCF12DA69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E2520-37C8-4C1A-83FB-A237A77A6DEB}"/>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48CD8451-943B-4EFA-945A-C27F9B1D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A4D12-D1EE-4053-A624-C7C31D54F368}"/>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15572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6354D-ACB6-48E0-B40E-80128C947D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E28BA-E636-4F36-871F-E03279A64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CEDDA-CB08-4D11-9990-ECC46BAE4D4E}"/>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3EC6BEED-A457-44ED-B3D6-B1E51B1AD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0F616-6F07-444D-89BF-DB570B7F9A58}"/>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37899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1E4-84E6-4CA9-B176-E4C272EFD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323F8-3913-4C48-B887-983ECC5D8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5D975-C58B-43F6-9775-E8DFFBD633DF}"/>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E5FB4D07-BFA0-4269-ABE6-160AA3842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96FAC-6663-4497-AD51-E50D481514E8}"/>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185186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C3EC-327B-44DE-A634-A86C2D202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34233D-F608-4FAC-9B91-4FB553451C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A41B15-1D5A-4F63-86F1-D5D6ABB03D81}"/>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8E6CC8F4-3912-4149-AE1B-1504C92B7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0AFAE-9B90-4F67-B2AC-7C8725974BB6}"/>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66081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DC1F-896C-4D50-9B57-184CB8D42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569AF-42BE-466F-BBDA-9F5CECD63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7AF0F-41BB-4019-8754-9EEA62C58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17B97-D0D4-4A60-A85E-CEE1D24D977B}"/>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6" name="Footer Placeholder 5">
            <a:extLst>
              <a:ext uri="{FF2B5EF4-FFF2-40B4-BE49-F238E27FC236}">
                <a16:creationId xmlns:a16="http://schemas.microsoft.com/office/drawing/2014/main" id="{D5BDDCC2-E9E5-4D33-81FA-3FC9F3BC5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1BF-D056-4380-B5CB-5CEE38E6198B}"/>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320989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866D-9827-47CA-82BD-F7606E01B7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FFF7C-D9BF-4CD6-B174-D27AA7AA1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33D64-EA1A-4A42-92F1-F3772E796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FEFD9-3D9C-45EB-A7EA-6D64F8C7E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25DC89-CAB6-47F2-A50F-2ABD481E0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83F0A5-1D1B-45FD-B2F1-13714A1249D7}"/>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8" name="Footer Placeholder 7">
            <a:extLst>
              <a:ext uri="{FF2B5EF4-FFF2-40B4-BE49-F238E27FC236}">
                <a16:creationId xmlns:a16="http://schemas.microsoft.com/office/drawing/2014/main" id="{0525B06F-0304-45F2-8A6D-4A1926154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E91F5-A8A2-4C42-8834-16F090C36D0B}"/>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102006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4AB3-5E8F-417F-868D-7242B7DC8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A1E875-FA50-4538-84F2-036A4583A2CE}"/>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4" name="Footer Placeholder 3">
            <a:extLst>
              <a:ext uri="{FF2B5EF4-FFF2-40B4-BE49-F238E27FC236}">
                <a16:creationId xmlns:a16="http://schemas.microsoft.com/office/drawing/2014/main" id="{CE58A231-6BA9-4221-BF62-3F6C347F7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D20FC-DC18-4612-98EE-A3CB2FEADE14}"/>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319468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49864-D795-456A-8958-BDA46E35CFAE}"/>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3" name="Footer Placeholder 2">
            <a:extLst>
              <a:ext uri="{FF2B5EF4-FFF2-40B4-BE49-F238E27FC236}">
                <a16:creationId xmlns:a16="http://schemas.microsoft.com/office/drawing/2014/main" id="{B2E2269B-5261-4D81-83BD-77A8DE7E61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ACDC2-21FA-4E15-AA1D-AD5C54BDAC25}"/>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252677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B482-B47A-4515-84DA-B9F765E83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33984A-23E9-4F01-9450-F29E33FAA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CEAFEF-E520-4B32-82C5-EAAB63FA4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A7609-F0DA-4D78-8071-2FC2961753E4}"/>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6" name="Footer Placeholder 5">
            <a:extLst>
              <a:ext uri="{FF2B5EF4-FFF2-40B4-BE49-F238E27FC236}">
                <a16:creationId xmlns:a16="http://schemas.microsoft.com/office/drawing/2014/main" id="{28CEA876-3B44-4CB0-AB8E-AC0FDE644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39CE0-8B93-43B0-A949-EF20C9A67695}"/>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241138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15C8-D55C-40E7-84B2-5B9A76CC5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2D7AE-ECA9-49F1-9A98-548D1FD1D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FD733-2517-447B-825E-BB64D2D51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8DE14-7909-4293-9C8C-A8C00BA8352D}"/>
              </a:ext>
            </a:extLst>
          </p:cNvPr>
          <p:cNvSpPr>
            <a:spLocks noGrp="1"/>
          </p:cNvSpPr>
          <p:nvPr>
            <p:ph type="dt" sz="half" idx="10"/>
          </p:nvPr>
        </p:nvSpPr>
        <p:spPr/>
        <p:txBody>
          <a:bodyPr/>
          <a:lstStyle/>
          <a:p>
            <a:fld id="{BCD15DA9-7077-41E3-B642-592C550E9AAE}" type="datetimeFigureOut">
              <a:rPr lang="en-US" smtClean="0"/>
              <a:t>4/24/2022</a:t>
            </a:fld>
            <a:endParaRPr lang="en-US"/>
          </a:p>
        </p:txBody>
      </p:sp>
      <p:sp>
        <p:nvSpPr>
          <p:cNvPr id="6" name="Footer Placeholder 5">
            <a:extLst>
              <a:ext uri="{FF2B5EF4-FFF2-40B4-BE49-F238E27FC236}">
                <a16:creationId xmlns:a16="http://schemas.microsoft.com/office/drawing/2014/main" id="{7E1391EC-5A6A-4EA8-8EEC-08B612257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E1CB1-2979-4B65-8E3E-F4D1353B608F}"/>
              </a:ext>
            </a:extLst>
          </p:cNvPr>
          <p:cNvSpPr>
            <a:spLocks noGrp="1"/>
          </p:cNvSpPr>
          <p:nvPr>
            <p:ph type="sldNum" sz="quarter" idx="12"/>
          </p:nvPr>
        </p:nvSpPr>
        <p:spPr/>
        <p:txBody>
          <a:bodyPr/>
          <a:lstStyle/>
          <a:p>
            <a:fld id="{6CADDF3F-33EF-437C-9906-9AF492BB1E9E}" type="slidenum">
              <a:rPr lang="en-US" smtClean="0"/>
              <a:t>‹#›</a:t>
            </a:fld>
            <a:endParaRPr lang="en-US"/>
          </a:p>
        </p:txBody>
      </p:sp>
    </p:spTree>
    <p:extLst>
      <p:ext uri="{BB962C8B-B14F-4D97-AF65-F5344CB8AC3E}">
        <p14:creationId xmlns:p14="http://schemas.microsoft.com/office/powerpoint/2010/main" val="334568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B9A85-9948-4FC6-A62D-C4E8D58B3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3B870-5961-46B1-9882-6775123D8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E59E3-9E01-4A98-A52C-75B5617A0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15DA9-7077-41E3-B642-592C550E9AAE}" type="datetimeFigureOut">
              <a:rPr lang="en-US" smtClean="0"/>
              <a:t>4/24/2022</a:t>
            </a:fld>
            <a:endParaRPr lang="en-US"/>
          </a:p>
        </p:txBody>
      </p:sp>
      <p:sp>
        <p:nvSpPr>
          <p:cNvPr id="5" name="Footer Placeholder 4">
            <a:extLst>
              <a:ext uri="{FF2B5EF4-FFF2-40B4-BE49-F238E27FC236}">
                <a16:creationId xmlns:a16="http://schemas.microsoft.com/office/drawing/2014/main" id="{997DA002-3EAE-4C43-8368-6FBCBFF37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53B6E-CA70-491B-B710-81E86330C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DDF3F-33EF-437C-9906-9AF492BB1E9E}" type="slidenum">
              <a:rPr lang="en-US" smtClean="0"/>
              <a:t>‹#›</a:t>
            </a:fld>
            <a:endParaRPr lang="en-US"/>
          </a:p>
        </p:txBody>
      </p:sp>
    </p:spTree>
    <p:extLst>
      <p:ext uri="{BB962C8B-B14F-4D97-AF65-F5344CB8AC3E}">
        <p14:creationId xmlns:p14="http://schemas.microsoft.com/office/powerpoint/2010/main" val="13366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34AC84-8383-4C3E-B838-86DFBD322987}"/>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Jira</a:t>
            </a:r>
          </a:p>
        </p:txBody>
      </p:sp>
      <p:sp>
        <p:nvSpPr>
          <p:cNvPr id="3" name="Subtitle 2">
            <a:extLst>
              <a:ext uri="{FF2B5EF4-FFF2-40B4-BE49-F238E27FC236}">
                <a16:creationId xmlns:a16="http://schemas.microsoft.com/office/drawing/2014/main" id="{9FCE7C29-59D8-4721-B997-34454EA20883}"/>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The benefits it brings</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3168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DD4D9A-4F86-4466-950C-015B3A893A8F}"/>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Jira comparison to other products</a:t>
            </a:r>
          </a:p>
        </p:txBody>
      </p:sp>
      <p:sp>
        <p:nvSpPr>
          <p:cNvPr id="8" name="Content Placeholder 7">
            <a:extLst>
              <a:ext uri="{FF2B5EF4-FFF2-40B4-BE49-F238E27FC236}">
                <a16:creationId xmlns:a16="http://schemas.microsoft.com/office/drawing/2014/main" id="{E9EBC58E-9ADF-02DE-EB2C-8CCDFFC35BF0}"/>
              </a:ext>
            </a:extLst>
          </p:cNvPr>
          <p:cNvSpPr>
            <a:spLocks noGrp="1"/>
          </p:cNvSpPr>
          <p:nvPr>
            <p:ph idx="1"/>
          </p:nvPr>
        </p:nvSpPr>
        <p:spPr>
          <a:xfrm>
            <a:off x="966951" y="3355130"/>
            <a:ext cx="2669407" cy="2427333"/>
          </a:xfrm>
        </p:spPr>
        <p:txBody>
          <a:bodyPr>
            <a:normAutofit/>
          </a:bodyPr>
          <a:lstStyle/>
          <a:p>
            <a:r>
              <a:rPr lang="en-US" sz="1600" dirty="0"/>
              <a:t>Green- feature built into the standard version of the tool.</a:t>
            </a:r>
          </a:p>
          <a:p>
            <a:r>
              <a:rPr lang="en-US" sz="1600" dirty="0"/>
              <a:t>Yellow- Feature available via third-party providers.</a:t>
            </a:r>
          </a:p>
          <a:p>
            <a:r>
              <a:rPr lang="en-US" sz="1600" dirty="0"/>
              <a:t>Red- Feature is not Available</a:t>
            </a:r>
          </a:p>
        </p:txBody>
      </p:sp>
      <p:pic>
        <p:nvPicPr>
          <p:cNvPr id="4" name="Content Placeholder 3">
            <a:extLst>
              <a:ext uri="{FF2B5EF4-FFF2-40B4-BE49-F238E27FC236}">
                <a16:creationId xmlns:a16="http://schemas.microsoft.com/office/drawing/2014/main" id="{3113C2A9-1C34-4AB7-839E-61770DFA1126}"/>
              </a:ext>
            </a:extLst>
          </p:cNvPr>
          <p:cNvPicPr>
            <a:picLocks noChangeAspect="1"/>
          </p:cNvPicPr>
          <p:nvPr/>
        </p:nvPicPr>
        <p:blipFill>
          <a:blip r:embed="rId2"/>
          <a:stretch>
            <a:fillRect/>
          </a:stretch>
        </p:blipFill>
        <p:spPr>
          <a:xfrm>
            <a:off x="4662102" y="1563884"/>
            <a:ext cx="6903723" cy="3607195"/>
          </a:xfrm>
          <a:prstGeom prst="rect">
            <a:avLst/>
          </a:prstGeom>
        </p:spPr>
      </p:pic>
    </p:spTree>
    <p:extLst>
      <p:ext uri="{BB962C8B-B14F-4D97-AF65-F5344CB8AC3E}">
        <p14:creationId xmlns:p14="http://schemas.microsoft.com/office/powerpoint/2010/main" val="265903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AB9BC-A05E-4895-96A1-E6897F2E9CD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Why use JIRA software?</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6EA2374-5BB7-4CA6-96AE-57A990960AD2}"/>
              </a:ext>
            </a:extLst>
          </p:cNvPr>
          <p:cNvSpPr>
            <a:spLocks noGrp="1"/>
          </p:cNvSpPr>
          <p:nvPr>
            <p:ph idx="1"/>
          </p:nvPr>
        </p:nvSpPr>
        <p:spPr>
          <a:xfrm>
            <a:off x="6234868" y="1130846"/>
            <a:ext cx="5217173" cy="4351338"/>
          </a:xfrm>
        </p:spPr>
        <p:txBody>
          <a:bodyPr>
            <a:normAutofit/>
          </a:bodyPr>
          <a:lstStyle/>
          <a:p>
            <a:r>
              <a:rPr lang="en-US" sz="2200">
                <a:solidFill>
                  <a:schemeClr val="bg1"/>
                </a:solidFill>
              </a:rPr>
              <a:t>Provides transparency for the team and up to date information on the project.</a:t>
            </a:r>
          </a:p>
          <a:p>
            <a:r>
              <a:rPr lang="en-US" sz="2200">
                <a:solidFill>
                  <a:schemeClr val="bg1"/>
                </a:solidFill>
              </a:rPr>
              <a:t>Beneficial for requirements and test case management.</a:t>
            </a:r>
          </a:p>
          <a:p>
            <a:r>
              <a:rPr lang="en-US" sz="2200">
                <a:solidFill>
                  <a:schemeClr val="bg1"/>
                </a:solidFill>
              </a:rPr>
              <a:t>Great for agile teams. Utilizes Scrum and Kanban boards.</a:t>
            </a:r>
          </a:p>
          <a:p>
            <a:r>
              <a:rPr lang="en-US" sz="2200">
                <a:solidFill>
                  <a:schemeClr val="bg1"/>
                </a:solidFill>
              </a:rPr>
              <a:t>Project management teams can track progress through several integrated parts in the program such as built-in roadmaps, reports and analytics, backlogs, issue/task management, and allows workflow customization.</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2794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1666D-9545-4257-A2C4-A9FC33701DCB}"/>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What is JIRA dashboard?</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A8A4D8E-F633-4593-9FB5-7D49BEA0122E}"/>
              </a:ext>
            </a:extLst>
          </p:cNvPr>
          <p:cNvSpPr>
            <a:spLocks noGrp="1"/>
          </p:cNvSpPr>
          <p:nvPr>
            <p:ph idx="1"/>
          </p:nvPr>
        </p:nvSpPr>
        <p:spPr>
          <a:xfrm>
            <a:off x="6234868" y="1130846"/>
            <a:ext cx="5217173" cy="4351338"/>
          </a:xfrm>
        </p:spPr>
        <p:txBody>
          <a:bodyPr>
            <a:normAutofit/>
          </a:bodyPr>
          <a:lstStyle/>
          <a:p>
            <a:r>
              <a:rPr lang="en-US" sz="2000">
                <a:solidFill>
                  <a:schemeClr val="bg1"/>
                </a:solidFill>
              </a:rPr>
              <a:t>The JIRA dashboard is where team members can view charts, graphs, tasks assigned, and changes made in the project. </a:t>
            </a:r>
          </a:p>
          <a:p>
            <a:r>
              <a:rPr lang="en-US" sz="2000">
                <a:solidFill>
                  <a:schemeClr val="bg1"/>
                </a:solidFill>
              </a:rPr>
              <a:t>The dashboard can be altered and modified to add specific “gadgets” which contain different functions and benefits depending on the project.</a:t>
            </a:r>
          </a:p>
          <a:p>
            <a:r>
              <a:rPr lang="en-US" sz="2000">
                <a:solidFill>
                  <a:schemeClr val="bg1"/>
                </a:solidFill>
              </a:rPr>
              <a:t>Some of these functions include an “Activity Stream” which updates and displays every change made, an “Average Age Chart” which displays the average number of days an issue has been unresolved, and many more beneficial functions.</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0821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BE33C-1F8A-4472-A048-F95787F8C40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Example of JIRA dashboard</a:t>
            </a:r>
          </a:p>
        </p:txBody>
      </p:sp>
      <p:pic>
        <p:nvPicPr>
          <p:cNvPr id="5" name="Content Placeholder 4">
            <a:extLst>
              <a:ext uri="{FF2B5EF4-FFF2-40B4-BE49-F238E27FC236}">
                <a16:creationId xmlns:a16="http://schemas.microsoft.com/office/drawing/2014/main" id="{48443B28-9DF7-41A5-B9C1-A0B7EC98658B}"/>
              </a:ext>
            </a:extLst>
          </p:cNvPr>
          <p:cNvPicPr>
            <a:picLocks noGrp="1" noChangeAspect="1"/>
          </p:cNvPicPr>
          <p:nvPr>
            <p:ph idx="1"/>
          </p:nvPr>
        </p:nvPicPr>
        <p:blipFill>
          <a:blip r:embed="rId2"/>
          <a:stretch>
            <a:fillRect/>
          </a:stretch>
        </p:blipFill>
        <p:spPr>
          <a:xfrm>
            <a:off x="4777316" y="1020687"/>
            <a:ext cx="6780700" cy="4814297"/>
          </a:xfrm>
          <a:prstGeom prst="rect">
            <a:avLst/>
          </a:prstGeom>
        </p:spPr>
      </p:pic>
    </p:spTree>
    <p:extLst>
      <p:ext uri="{BB962C8B-B14F-4D97-AF65-F5344CB8AC3E}">
        <p14:creationId xmlns:p14="http://schemas.microsoft.com/office/powerpoint/2010/main" val="279987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C73F1-B091-4151-8C36-ACC0883297E1}"/>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Labeling and linking issues in JIRA</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0B2739D-CF8E-48FC-8360-0FC060C34246}"/>
              </a:ext>
            </a:extLst>
          </p:cNvPr>
          <p:cNvSpPr>
            <a:spLocks noGrp="1"/>
          </p:cNvSpPr>
          <p:nvPr>
            <p:ph idx="1"/>
          </p:nvPr>
        </p:nvSpPr>
        <p:spPr>
          <a:xfrm>
            <a:off x="6234868" y="1130846"/>
            <a:ext cx="5217173" cy="4351338"/>
          </a:xfrm>
        </p:spPr>
        <p:txBody>
          <a:bodyPr>
            <a:normAutofit/>
          </a:bodyPr>
          <a:lstStyle/>
          <a:p>
            <a:r>
              <a:rPr lang="en-US" sz="2400">
                <a:solidFill>
                  <a:schemeClr val="bg1"/>
                </a:solidFill>
              </a:rPr>
              <a:t>The software allows the user to label issues to define what characteristics each issue possess. Enables categorizing an issue in a more informal way than assigning it to a component or version.</a:t>
            </a:r>
          </a:p>
          <a:p>
            <a:r>
              <a:rPr lang="en-US" sz="2400">
                <a:solidFill>
                  <a:schemeClr val="bg1"/>
                </a:solidFill>
              </a:rPr>
              <a:t>Linking allows you to link an association between two issues on either on or the same or different JIRA servers. This can determine if requirements relate to one another, or cause clashing between one another.</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3234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754BB-73AB-4782-882C-027AF3E33FDB}"/>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How is security setting helpful in JIRA?</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5C14A4B-37A2-4CF8-8E99-AEFF979E065C}"/>
              </a:ext>
            </a:extLst>
          </p:cNvPr>
          <p:cNvSpPr>
            <a:spLocks noGrp="1"/>
          </p:cNvSpPr>
          <p:nvPr>
            <p:ph idx="1"/>
          </p:nvPr>
        </p:nvSpPr>
        <p:spPr>
          <a:xfrm>
            <a:off x="6234868" y="1130846"/>
            <a:ext cx="5217173" cy="4351338"/>
          </a:xfrm>
        </p:spPr>
        <p:txBody>
          <a:bodyPr>
            <a:normAutofit/>
          </a:bodyPr>
          <a:lstStyle/>
          <a:p>
            <a:r>
              <a:rPr lang="en-US">
                <a:solidFill>
                  <a:schemeClr val="bg1"/>
                </a:solidFill>
              </a:rPr>
              <a:t>The software allows the user to create and customize permissions so that only specific people can access different parts of the project.</a:t>
            </a:r>
          </a:p>
          <a:p>
            <a:r>
              <a:rPr lang="en-US">
                <a:solidFill>
                  <a:schemeClr val="bg1"/>
                </a:solidFill>
              </a:rPr>
              <a:t>Contains IP allow listing so that people from trusted networks can access the project.</a:t>
            </a:r>
          </a:p>
          <a:p>
            <a:r>
              <a:rPr lang="en-US">
                <a:solidFill>
                  <a:schemeClr val="bg1"/>
                </a:solidFill>
              </a:rPr>
              <a:t>All data is encrypted using AES 256 encryptions.</a:t>
            </a:r>
          </a:p>
          <a:p>
            <a:endParaRPr lang="en-US">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7030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468BE-670E-4744-A9E5-221B408DE7AB}"/>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What does an issue change history include?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5C82852-D73F-42F6-9A19-2BE59F1E0A0D}"/>
              </a:ext>
            </a:extLst>
          </p:cNvPr>
          <p:cNvSpPr>
            <a:spLocks noGrp="1"/>
          </p:cNvSpPr>
          <p:nvPr>
            <p:ph idx="1"/>
          </p:nvPr>
        </p:nvSpPr>
        <p:spPr>
          <a:xfrm>
            <a:off x="6234868" y="1130846"/>
            <a:ext cx="5217173" cy="4351338"/>
          </a:xfrm>
        </p:spPr>
        <p:txBody>
          <a:bodyPr>
            <a:normAutofit/>
          </a:bodyPr>
          <a:lstStyle/>
          <a:p>
            <a:r>
              <a:rPr lang="en-US">
                <a:solidFill>
                  <a:schemeClr val="bg1"/>
                </a:solidFill>
              </a:rPr>
              <a:t>There are several things that can be done within the issue change history:</a:t>
            </a:r>
          </a:p>
          <a:p>
            <a:r>
              <a:rPr lang="en-US">
                <a:solidFill>
                  <a:schemeClr val="bg1"/>
                </a:solidFill>
              </a:rPr>
              <a:t>Deletion of a comment</a:t>
            </a:r>
          </a:p>
          <a:p>
            <a:r>
              <a:rPr lang="en-US">
                <a:solidFill>
                  <a:schemeClr val="bg1"/>
                </a:solidFill>
              </a:rPr>
              <a:t>Deletion of a worklog</a:t>
            </a:r>
          </a:p>
          <a:p>
            <a:r>
              <a:rPr lang="en-US">
                <a:solidFill>
                  <a:schemeClr val="bg1"/>
                </a:solidFill>
              </a:rPr>
              <a:t>Creation or deletion of an issue link</a:t>
            </a:r>
          </a:p>
          <a:p>
            <a:r>
              <a:rPr lang="en-US">
                <a:solidFill>
                  <a:schemeClr val="bg1"/>
                </a:solidFill>
              </a:rPr>
              <a:t>Attachment of a file</a:t>
            </a:r>
          </a:p>
          <a:p>
            <a:r>
              <a:rPr lang="en-US">
                <a:solidFill>
                  <a:schemeClr val="bg1"/>
                </a:solidFill>
              </a:rPr>
              <a:t>Changes to an issue field</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223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954D9-92E3-4FF3-961C-FC6517CEC497}"/>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For an Agile project, how user stories in JIRA are created?</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CDA9A6-C390-4D15-9F9A-EBEF376D4919}"/>
              </a:ext>
            </a:extLst>
          </p:cNvPr>
          <p:cNvSpPr>
            <a:spLocks noGrp="1"/>
          </p:cNvSpPr>
          <p:nvPr>
            <p:ph idx="1"/>
          </p:nvPr>
        </p:nvSpPr>
        <p:spPr>
          <a:xfrm>
            <a:off x="6234868" y="1130846"/>
            <a:ext cx="5217173" cy="4351338"/>
          </a:xfrm>
        </p:spPr>
        <p:txBody>
          <a:bodyPr>
            <a:normAutofit/>
          </a:bodyPr>
          <a:lstStyle/>
          <a:p>
            <a:r>
              <a:rPr lang="en-US">
                <a:solidFill>
                  <a:schemeClr val="bg1"/>
                </a:solidFill>
              </a:rPr>
              <a:t>User stories in JIRA can be created from the backlog. JIRA allows the user to create many types of issues and tie them to icons. Through the backlog page, when a user creates an issue, they can choose the issue type and make the issue a “story”, so the viewer knows what is a user story.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0580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D032A-2DC7-4625-8386-F941914374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Example of creating a user story being created</a:t>
            </a:r>
          </a:p>
        </p:txBody>
      </p:sp>
      <p:pic>
        <p:nvPicPr>
          <p:cNvPr id="4" name="Content Placeholder 3">
            <a:extLst>
              <a:ext uri="{FF2B5EF4-FFF2-40B4-BE49-F238E27FC236}">
                <a16:creationId xmlns:a16="http://schemas.microsoft.com/office/drawing/2014/main" id="{9EAD6FE7-7CAF-443E-A413-050649C0E81F}"/>
              </a:ext>
            </a:extLst>
          </p:cNvPr>
          <p:cNvPicPr>
            <a:picLocks noGrp="1" noChangeAspect="1"/>
          </p:cNvPicPr>
          <p:nvPr>
            <p:ph idx="1"/>
          </p:nvPr>
        </p:nvPicPr>
        <p:blipFill>
          <a:blip r:embed="rId2"/>
          <a:stretch>
            <a:fillRect/>
          </a:stretch>
        </p:blipFill>
        <p:spPr>
          <a:xfrm>
            <a:off x="4777316" y="851170"/>
            <a:ext cx="6780700" cy="5153331"/>
          </a:xfrm>
          <a:prstGeom prst="rect">
            <a:avLst/>
          </a:prstGeom>
        </p:spPr>
      </p:pic>
    </p:spTree>
    <p:extLst>
      <p:ext uri="{BB962C8B-B14F-4D97-AF65-F5344CB8AC3E}">
        <p14:creationId xmlns:p14="http://schemas.microsoft.com/office/powerpoint/2010/main" val="3453952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467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Jira</vt:lpstr>
      <vt:lpstr>Why use JIRA software?</vt:lpstr>
      <vt:lpstr>What is JIRA dashboard?</vt:lpstr>
      <vt:lpstr>Example of JIRA dashboard</vt:lpstr>
      <vt:lpstr>Labeling and linking issues in JIRA</vt:lpstr>
      <vt:lpstr>How is security setting helpful in JIRA?</vt:lpstr>
      <vt:lpstr>What does an issue change history include?</vt:lpstr>
      <vt:lpstr>For an Agile project, how user stories in JIRA are created?</vt:lpstr>
      <vt:lpstr>Example of creating a user story being created</vt:lpstr>
      <vt:lpstr>Jira comparison to other products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Khubaib</dc:creator>
  <cp:lastModifiedBy>Khubaib</cp:lastModifiedBy>
  <cp:revision>11</cp:revision>
  <dcterms:created xsi:type="dcterms:W3CDTF">2022-04-24T16:15:13Z</dcterms:created>
  <dcterms:modified xsi:type="dcterms:W3CDTF">2022-04-24T18:43:07Z</dcterms:modified>
</cp:coreProperties>
</file>