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4073" r:id="rId2"/>
    <p:sldId id="4175" r:id="rId3"/>
    <p:sldId id="4203" r:id="rId4"/>
    <p:sldId id="4192" r:id="rId5"/>
    <p:sldId id="4205" r:id="rId6"/>
    <p:sldId id="4191" r:id="rId7"/>
    <p:sldId id="4174" r:id="rId8"/>
    <p:sldId id="4204" r:id="rId9"/>
    <p:sldId id="4213" r:id="rId10"/>
    <p:sldId id="4214" r:id="rId11"/>
    <p:sldId id="4215" r:id="rId12"/>
    <p:sldId id="4218" r:id="rId13"/>
    <p:sldId id="4234" r:id="rId14"/>
    <p:sldId id="4223" r:id="rId15"/>
    <p:sldId id="4225" r:id="rId16"/>
    <p:sldId id="4226" r:id="rId17"/>
    <p:sldId id="4227" r:id="rId18"/>
    <p:sldId id="4228" r:id="rId19"/>
    <p:sldId id="4229" r:id="rId20"/>
    <p:sldId id="411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Pratik Samanta" initials="PS" lastIdx="1" clrIdx="6">
    <p:extLst>
      <p:ext uri="{19B8F6BF-5375-455C-9EA6-DF929625EA0E}">
        <p15:presenceInfo xmlns:p15="http://schemas.microsoft.com/office/powerpoint/2012/main" userId="Pratik Samanta" providerId="None"/>
      </p:ext>
    </p:extLst>
  </p:cmAuthor>
  <p:cmAuthor id="1" name="Snehal" initials="S" lastIdx="3" clrIdx="0">
    <p:extLst>
      <p:ext uri="{19B8F6BF-5375-455C-9EA6-DF929625EA0E}">
        <p15:presenceInfo xmlns:p15="http://schemas.microsoft.com/office/powerpoint/2012/main" userId="Snehal" providerId="None"/>
      </p:ext>
    </p:extLst>
  </p:cmAuthor>
  <p:cmAuthor id="2" name="Lopamudra Roy" initials="LR" lastIdx="12" clrIdx="1">
    <p:extLst>
      <p:ext uri="{19B8F6BF-5375-455C-9EA6-DF929625EA0E}">
        <p15:presenceInfo xmlns:p15="http://schemas.microsoft.com/office/powerpoint/2012/main" userId="Lopamudra Roy" providerId="None"/>
      </p:ext>
    </p:extLst>
  </p:cmAuthor>
  <p:cmAuthor id="3" name="Chandramita Bora" initials="CB" lastIdx="10" clrIdx="2">
    <p:extLst>
      <p:ext uri="{19B8F6BF-5375-455C-9EA6-DF929625EA0E}">
        <p15:presenceInfo xmlns:p15="http://schemas.microsoft.com/office/powerpoint/2012/main" userId="S::chandramita.bora@inforgrowth.com::c43074c9-b242-4d46-a115-714c60ec121f" providerId="AD"/>
      </p:ext>
    </p:extLst>
  </p:cmAuthor>
  <p:cmAuthor id="4" name="Guest User" initials="GU" lastIdx="7" clrIdx="3">
    <p:extLst>
      <p:ext uri="{19B8F6BF-5375-455C-9EA6-DF929625EA0E}">
        <p15:presenceInfo xmlns:p15="http://schemas.microsoft.com/office/powerpoint/2012/main" userId="S::urn:spo:anon#f7b596a78698a5383d1b139e49baaec494e6b9ed8b4c8f5b6c76d89512ad3a97::" providerId="AD"/>
      </p:ext>
    </p:extLst>
  </p:cmAuthor>
  <p:cmAuthor id="5" name="Neha M" initials="NM" lastIdx="4" clrIdx="4">
    <p:extLst>
      <p:ext uri="{19B8F6BF-5375-455C-9EA6-DF929625EA0E}">
        <p15:presenceInfo xmlns:p15="http://schemas.microsoft.com/office/powerpoint/2012/main" userId="S-1-5-21-2399053188-1074601114-1646203075-1124" providerId="AD"/>
      </p:ext>
    </p:extLst>
  </p:cmAuthor>
  <p:cmAuthor id="6" name="Admin-PC" initials="A"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4B6D2"/>
    <a:srgbClr val="4592AF"/>
    <a:srgbClr val="B21515"/>
    <a:srgbClr val="7F7F7F"/>
    <a:srgbClr val="880015"/>
    <a:srgbClr val="FF8C8C"/>
    <a:srgbClr val="C3C3C3"/>
    <a:srgbClr val="FF66CC"/>
    <a:srgbClr val="DD80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6" d="100"/>
          <a:sy n="86" d="100"/>
        </p:scale>
        <p:origin x="466"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900" b="1"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139"/>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Train and Test Data Set Split</c:v>
                </c:pt>
              </c:strCache>
            </c:strRef>
          </c:tx>
          <c:dPt>
            <c:idx val="0"/>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1-45C9-42A4-8DFE-2B164F12DD97}"/>
              </c:ext>
            </c:extLst>
          </c:dPt>
          <c:dPt>
            <c:idx val="1"/>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3-45C9-42A4-8DFE-2B164F12DD97}"/>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Train Data Set</c:v>
                </c:pt>
                <c:pt idx="1">
                  <c:v>Test Data Set</c:v>
                </c:pt>
              </c:strCache>
            </c:strRef>
          </c:cat>
          <c:val>
            <c:numRef>
              <c:f>Sheet1!$B$2:$B$3</c:f>
              <c:numCache>
                <c:formatCode>General</c:formatCode>
                <c:ptCount val="2"/>
                <c:pt idx="0">
                  <c:v>1570</c:v>
                </c:pt>
                <c:pt idx="1">
                  <c:v>1047</c:v>
                </c:pt>
              </c:numCache>
            </c:numRef>
          </c:val>
          <c:extLst>
            <c:ext xmlns:c16="http://schemas.microsoft.com/office/drawing/2014/chart" uri="{C3380CC4-5D6E-409C-BE32-E72D297353CC}">
              <c16:uniqueId val="{00000000-CEAC-404D-BA90-102B771AD484}"/>
            </c:ext>
          </c:extLst>
        </c:ser>
        <c:dLbls>
          <c:showLegendKey val="0"/>
          <c:showVal val="0"/>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18856-05ED-4F1C-BA8A-E9E7B996C968}" type="datetimeFigureOut">
              <a:rPr lang="en-IN" smtClean="0"/>
              <a:t>10-06-2020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ABE0FA-3271-410D-9725-E40464D87D21}" type="slidenum">
              <a:rPr lang="en-IN" smtClean="0"/>
              <a:t>‹#›</a:t>
            </a:fld>
            <a:endParaRPr lang="en-IN"/>
          </a:p>
        </p:txBody>
      </p:sp>
    </p:spTree>
    <p:extLst>
      <p:ext uri="{BB962C8B-B14F-4D97-AF65-F5344CB8AC3E}">
        <p14:creationId xmlns:p14="http://schemas.microsoft.com/office/powerpoint/2010/main" val="801212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20AB5-6A1C-4A6C-BA8F-643DE6AAE31A}" type="datetimeFigureOut">
              <a:rPr lang="en-US" smtClean="0"/>
              <a:t>6/10/2020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F598F-7FC5-4165-A9CC-4FFFFB50431E}" type="slidenum">
              <a:rPr lang="en-US" smtClean="0"/>
              <a:t>‹#›</a:t>
            </a:fld>
            <a:endParaRPr lang="en-US" dirty="0"/>
          </a:p>
        </p:txBody>
      </p:sp>
    </p:spTree>
    <p:extLst>
      <p:ext uri="{BB962C8B-B14F-4D97-AF65-F5344CB8AC3E}">
        <p14:creationId xmlns:p14="http://schemas.microsoft.com/office/powerpoint/2010/main" val="134092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4" name="Rectangle 3"/>
          <p:cNvSpPr/>
          <p:nvPr userDrawn="1"/>
        </p:nvSpPr>
        <p:spPr>
          <a:xfrm>
            <a:off x="-15875" y="4424363"/>
            <a:ext cx="12207875" cy="1781175"/>
          </a:xfrm>
          <a:prstGeom prst="rect">
            <a:avLst/>
          </a:prstGeom>
          <a:solidFill>
            <a:srgbClr val="B21515">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prstClr val="white"/>
              </a:solidFill>
            </a:endParaRPr>
          </a:p>
        </p:txBody>
      </p:sp>
      <p:sp>
        <p:nvSpPr>
          <p:cNvPr id="2" name="Title 1"/>
          <p:cNvSpPr>
            <a:spLocks noGrp="1"/>
          </p:cNvSpPr>
          <p:nvPr>
            <p:ph type="title"/>
          </p:nvPr>
        </p:nvSpPr>
        <p:spPr>
          <a:xfrm>
            <a:off x="838200" y="4651983"/>
            <a:ext cx="10515600" cy="1325563"/>
          </a:xfrm>
          <a:prstGeom prst="rect">
            <a:avLst/>
          </a:prstGeom>
        </p:spPr>
        <p:txBody>
          <a:bodyPr anchor="ctr">
            <a:normAutofit/>
          </a:bodyPr>
          <a:lstStyle>
            <a:lvl1pPr algn="ctr">
              <a:defRPr lang="en-IN" sz="3600" b="1" kern="1200" dirty="0">
                <a:solidFill>
                  <a:schemeClr val="bg1"/>
                </a:solidFill>
                <a:latin typeface="+mn-lt"/>
                <a:ea typeface="+mn-ea"/>
                <a:cs typeface="+mn-cs"/>
              </a:defRPr>
            </a:lvl1pPr>
          </a:lstStyle>
          <a:p>
            <a:r>
              <a:rPr lang="en-US"/>
              <a:t>Click to edit Master title style</a:t>
            </a:r>
            <a:endParaRPr lang="en-IN" dirty="0"/>
          </a:p>
        </p:txBody>
      </p:sp>
      <p:sp>
        <p:nvSpPr>
          <p:cNvPr id="6" name="Rectangle 5"/>
          <p:cNvSpPr/>
          <p:nvPr userDrawn="1"/>
        </p:nvSpPr>
        <p:spPr>
          <a:xfrm>
            <a:off x="1270" y="849593"/>
            <a:ext cx="12207240" cy="0"/>
          </a:xfrm>
          <a:prstGeom prst="rect">
            <a:avLst/>
          </a:prstGeom>
          <a:solidFill>
            <a:schemeClr val="bg1">
              <a:lumMod val="50000"/>
              <a:alpha val="84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prstClr val="white"/>
              </a:solidFill>
            </a:endParaRPr>
          </a:p>
        </p:txBody>
      </p:sp>
      <p:sp>
        <p:nvSpPr>
          <p:cNvPr id="8" name="Rectangle 7"/>
          <p:cNvSpPr/>
          <p:nvPr userDrawn="1"/>
        </p:nvSpPr>
        <p:spPr>
          <a:xfrm>
            <a:off x="-6350" y="895977"/>
            <a:ext cx="12207240" cy="45720"/>
          </a:xfrm>
          <a:prstGeom prst="rect">
            <a:avLst/>
          </a:prstGeom>
          <a:solidFill>
            <a:srgbClr val="B2151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prstClr val="white"/>
              </a:solidFill>
            </a:endParaRPr>
          </a:p>
        </p:txBody>
      </p:sp>
      <p:sp>
        <p:nvSpPr>
          <p:cNvPr id="9" name="Slide Number Placeholder 5">
            <a:extLst>
              <a:ext uri="{FF2B5EF4-FFF2-40B4-BE49-F238E27FC236}">
                <a16:creationId xmlns:a16="http://schemas.microsoft.com/office/drawing/2014/main" id="{0ADE2492-392A-43F5-B021-6DB7029DE1E1}"/>
              </a:ext>
            </a:extLst>
          </p:cNvPr>
          <p:cNvSpPr txBox="1">
            <a:spLocks/>
          </p:cNvSpPr>
          <p:nvPr userDrawn="1"/>
        </p:nvSpPr>
        <p:spPr>
          <a:xfrm>
            <a:off x="11436350" y="6579613"/>
            <a:ext cx="490538" cy="365125"/>
          </a:xfrm>
          <a:prstGeom prst="rect">
            <a:avLst/>
          </a:prstGeom>
        </p:spPr>
        <p:txBody>
          <a:bodyP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FB0A6C-1C8E-49F8-929B-28057B326A82}" type="slidenum">
              <a:rPr lang="en-IN" sz="1100" smtClean="0"/>
              <a:pPr/>
              <a:t>‹#›</a:t>
            </a:fld>
            <a:r>
              <a:rPr lang="en-IN" sz="1100" dirty="0"/>
              <a:t> </a:t>
            </a:r>
          </a:p>
        </p:txBody>
      </p:sp>
      <p:pic>
        <p:nvPicPr>
          <p:cNvPr id="10" name="Picture 2" descr="Image result for excelr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5010" b="35834"/>
          <a:stretch/>
        </p:blipFill>
        <p:spPr bwMode="auto">
          <a:xfrm>
            <a:off x="10352871" y="85131"/>
            <a:ext cx="1714500" cy="67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8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855" y="15192"/>
            <a:ext cx="9970204" cy="811210"/>
          </a:xfrm>
          <a:prstGeom prst="rect">
            <a:avLst/>
          </a:prstGeom>
        </p:spPr>
        <p:txBody>
          <a:bodyPr anchor="ctr">
            <a:noAutofit/>
          </a:bodyPr>
          <a:lstStyle>
            <a:lvl1pPr>
              <a:lnSpc>
                <a:spcPct val="150000"/>
              </a:lnSpc>
              <a:defRPr lang="en-US" sz="2000" b="1" kern="1200" dirty="0" smtClean="0">
                <a:solidFill>
                  <a:schemeClr val="bg1">
                    <a:lumMod val="50000"/>
                  </a:schemeClr>
                </a:solidFill>
                <a:latin typeface="+mj-lt"/>
                <a:ea typeface="+mj-ea"/>
                <a:cs typeface="+mj-cs"/>
              </a:defRPr>
            </a:lvl1pPr>
          </a:lstStyle>
          <a:p>
            <a:r>
              <a:rPr lang="en-US" dirty="0"/>
              <a:t>Click to edit Master title style</a:t>
            </a:r>
            <a:endParaRPr lang="en-IN" dirty="0"/>
          </a:p>
        </p:txBody>
      </p:sp>
      <p:sp>
        <p:nvSpPr>
          <p:cNvPr id="14" name="Slide Number Placeholder 5"/>
          <p:cNvSpPr txBox="1">
            <a:spLocks/>
          </p:cNvSpPr>
          <p:nvPr userDrawn="1"/>
        </p:nvSpPr>
        <p:spPr>
          <a:xfrm>
            <a:off x="11436350" y="6579613"/>
            <a:ext cx="490538" cy="365125"/>
          </a:xfrm>
          <a:prstGeom prst="rect">
            <a:avLst/>
          </a:prstGeom>
        </p:spPr>
        <p:txBody>
          <a:bodyP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FB0A6C-1C8E-49F8-929B-28057B326A82}" type="slidenum">
              <a:rPr lang="en-IN" sz="1100" smtClean="0"/>
              <a:pPr/>
              <a:t>‹#›</a:t>
            </a:fld>
            <a:r>
              <a:rPr lang="en-IN" sz="1100" dirty="0"/>
              <a:t> </a:t>
            </a:r>
          </a:p>
        </p:txBody>
      </p:sp>
      <p:sp>
        <p:nvSpPr>
          <p:cNvPr id="12" name="Rectangle 11"/>
          <p:cNvSpPr/>
          <p:nvPr userDrawn="1"/>
        </p:nvSpPr>
        <p:spPr>
          <a:xfrm>
            <a:off x="1270" y="6460974"/>
            <a:ext cx="12207240" cy="108000"/>
          </a:xfrm>
          <a:prstGeom prst="rect">
            <a:avLst/>
          </a:prstGeom>
          <a:solidFill>
            <a:srgbClr val="B21515">
              <a:alpha val="84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prstClr val="white"/>
              </a:solidFill>
            </a:endParaRPr>
          </a:p>
        </p:txBody>
      </p:sp>
      <p:sp>
        <p:nvSpPr>
          <p:cNvPr id="8" name="Rectangle 7">
            <a:extLst>
              <a:ext uri="{FF2B5EF4-FFF2-40B4-BE49-F238E27FC236}">
                <a16:creationId xmlns:a16="http://schemas.microsoft.com/office/drawing/2014/main" id="{119DA2E3-33FA-4FAF-A8BF-0C12E63E50C9}"/>
              </a:ext>
            </a:extLst>
          </p:cNvPr>
          <p:cNvSpPr/>
          <p:nvPr userDrawn="1"/>
        </p:nvSpPr>
        <p:spPr>
          <a:xfrm>
            <a:off x="1270" y="849593"/>
            <a:ext cx="12207240" cy="0"/>
          </a:xfrm>
          <a:prstGeom prst="rect">
            <a:avLst/>
          </a:prstGeom>
          <a:solidFill>
            <a:schemeClr val="bg1">
              <a:lumMod val="50000"/>
              <a:alpha val="84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prstClr val="white"/>
              </a:solidFill>
            </a:endParaRPr>
          </a:p>
        </p:txBody>
      </p:sp>
      <p:sp>
        <p:nvSpPr>
          <p:cNvPr id="10" name="Rectangle 9">
            <a:extLst>
              <a:ext uri="{FF2B5EF4-FFF2-40B4-BE49-F238E27FC236}">
                <a16:creationId xmlns:a16="http://schemas.microsoft.com/office/drawing/2014/main" id="{528FEF7C-C122-43C3-B2FC-581CE1FA6A6D}"/>
              </a:ext>
            </a:extLst>
          </p:cNvPr>
          <p:cNvSpPr/>
          <p:nvPr userDrawn="1"/>
        </p:nvSpPr>
        <p:spPr>
          <a:xfrm>
            <a:off x="-6350" y="895977"/>
            <a:ext cx="12207240" cy="45720"/>
          </a:xfrm>
          <a:prstGeom prst="rect">
            <a:avLst/>
          </a:prstGeom>
          <a:solidFill>
            <a:srgbClr val="B21515">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solidFill>
                <a:prstClr val="white"/>
              </a:solidFill>
            </a:endParaRPr>
          </a:p>
        </p:txBody>
      </p:sp>
      <p:pic>
        <p:nvPicPr>
          <p:cNvPr id="9218" name="Picture 2" descr="Image result for excelr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5010" b="35834"/>
          <a:stretch/>
        </p:blipFill>
        <p:spPr bwMode="auto">
          <a:xfrm>
            <a:off x="10352871" y="85131"/>
            <a:ext cx="1714500" cy="67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01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9DBFF04-F7E7-4C0D-8C5A-B92342015356}"/>
              </a:ext>
            </a:extLst>
          </p:cNvPr>
          <p:cNvSpPr txBox="1">
            <a:spLocks/>
          </p:cNvSpPr>
          <p:nvPr userDrawn="1"/>
        </p:nvSpPr>
        <p:spPr>
          <a:xfrm>
            <a:off x="11436350" y="6579613"/>
            <a:ext cx="490538" cy="365125"/>
          </a:xfrm>
          <a:prstGeom prst="rect">
            <a:avLst/>
          </a:prstGeom>
        </p:spPr>
        <p:txBody>
          <a:bodyPr/>
          <a:lstStyle>
            <a:defPPr>
              <a:defRPr lang="en-US"/>
            </a:defPPr>
            <a:lvl1pPr marL="0" algn="ctr" defTabSz="914400" rtl="0" eaLnBrk="1" latinLnBrk="0" hangingPunct="1">
              <a:defRPr sz="1400" b="1" kern="120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FB0A6C-1C8E-49F8-929B-28057B326A82}" type="slidenum">
              <a:rPr lang="en-IN" sz="1100" smtClean="0"/>
              <a:pPr/>
              <a:t>‹#›</a:t>
            </a:fld>
            <a:r>
              <a:rPr lang="en-IN" sz="1100" dirty="0"/>
              <a:t> </a:t>
            </a:r>
          </a:p>
        </p:txBody>
      </p:sp>
      <p:pic>
        <p:nvPicPr>
          <p:cNvPr id="3" name="Picture 2" descr="Image result for excelr logo"/>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5010" b="35834"/>
          <a:stretch/>
        </p:blipFill>
        <p:spPr bwMode="auto">
          <a:xfrm>
            <a:off x="10352871" y="85131"/>
            <a:ext cx="1714500" cy="67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98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39562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6" r:id="rId3"/>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entury Gothic" panose="020B0502020202020204" pitchFamily="34" charset="0"/>
        </a:defRPr>
      </a:lvl2pPr>
      <a:lvl3pPr algn="l" rtl="0" fontAlgn="base">
        <a:lnSpc>
          <a:spcPct val="90000"/>
        </a:lnSpc>
        <a:spcBef>
          <a:spcPct val="0"/>
        </a:spcBef>
        <a:spcAft>
          <a:spcPct val="0"/>
        </a:spcAft>
        <a:defRPr sz="4400">
          <a:solidFill>
            <a:schemeClr val="tx1"/>
          </a:solidFill>
          <a:latin typeface="Century Gothic" panose="020B0502020202020204" pitchFamily="34" charset="0"/>
        </a:defRPr>
      </a:lvl3pPr>
      <a:lvl4pPr algn="l" rtl="0" fontAlgn="base">
        <a:lnSpc>
          <a:spcPct val="90000"/>
        </a:lnSpc>
        <a:spcBef>
          <a:spcPct val="0"/>
        </a:spcBef>
        <a:spcAft>
          <a:spcPct val="0"/>
        </a:spcAft>
        <a:defRPr sz="4400">
          <a:solidFill>
            <a:schemeClr val="tx1"/>
          </a:solidFill>
          <a:latin typeface="Century Gothic" panose="020B0502020202020204" pitchFamily="34" charset="0"/>
        </a:defRPr>
      </a:lvl4pPr>
      <a:lvl5pPr algn="l" rtl="0" fontAlgn="base">
        <a:lnSpc>
          <a:spcPct val="90000"/>
        </a:lnSpc>
        <a:spcBef>
          <a:spcPct val="0"/>
        </a:spcBef>
        <a:spcAft>
          <a:spcPct val="0"/>
        </a:spcAft>
        <a:defRPr sz="4400">
          <a:solidFill>
            <a:schemeClr val="tx1"/>
          </a:solidFill>
          <a:latin typeface="Century Gothic" panose="020B0502020202020204" pitchFamily="34" charset="0"/>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2238-7CDF-4B6C-B560-8E52A38E7A55}"/>
              </a:ext>
            </a:extLst>
          </p:cNvPr>
          <p:cNvSpPr>
            <a:spLocks noGrp="1"/>
          </p:cNvSpPr>
          <p:nvPr>
            <p:ph type="title"/>
          </p:nvPr>
        </p:nvSpPr>
        <p:spPr>
          <a:xfrm>
            <a:off x="5448758" y="1028986"/>
            <a:ext cx="6743222" cy="2076333"/>
          </a:xfrm>
        </p:spPr>
        <p:txBody>
          <a:bodyPr vert="horz" lIns="91440" tIns="45720" rIns="91440" bIns="45720" rtlCol="0" anchor="t">
            <a:noAutofit/>
          </a:bodyPr>
          <a:lstStyle/>
          <a:p>
            <a:pPr marL="12700" marR="5080" algn="l">
              <a:lnSpc>
                <a:spcPct val="200000"/>
              </a:lnSpc>
              <a:spcBef>
                <a:spcPts val="100"/>
              </a:spcBef>
            </a:pPr>
            <a:r>
              <a:rPr lang="en-IN" sz="2400" dirty="0">
                <a:solidFill>
                  <a:schemeClr val="tx1">
                    <a:lumMod val="50000"/>
                    <a:lumOff val="50000"/>
                  </a:schemeClr>
                </a:solidFill>
              </a:rPr>
              <a:t>Forecasting Model on </a:t>
            </a:r>
            <a:br>
              <a:rPr lang="en-IN" sz="2400" dirty="0">
                <a:solidFill>
                  <a:schemeClr val="tx1">
                    <a:lumMod val="50000"/>
                    <a:lumOff val="50000"/>
                  </a:schemeClr>
                </a:solidFill>
              </a:rPr>
            </a:br>
            <a:r>
              <a:rPr lang="en-IN" sz="2400" dirty="0">
                <a:solidFill>
                  <a:schemeClr val="tx1">
                    <a:lumMod val="50000"/>
                    <a:lumOff val="50000"/>
                  </a:schemeClr>
                </a:solidFill>
              </a:rPr>
              <a:t>Delhi Air Pollution ( PM2.5 )</a:t>
            </a:r>
            <a:br>
              <a:rPr lang="en-IN" sz="2400" dirty="0">
                <a:solidFill>
                  <a:schemeClr val="tx1">
                    <a:lumMod val="50000"/>
                    <a:lumOff val="50000"/>
                  </a:schemeClr>
                </a:solidFill>
              </a:rPr>
            </a:br>
            <a:r>
              <a:rPr lang="en-IN" sz="2000" b="0" dirty="0">
                <a:solidFill>
                  <a:srgbClr val="FFFFFF"/>
                </a:solidFill>
                <a:ea typeface="Montserrat Light" panose="00000400000000000000" pitchFamily="2" charset="0"/>
                <a:cs typeface="Times New Roman" panose="02020603050405020304" pitchFamily="18" charset="0"/>
              </a:rPr>
              <a:t>Final Presentation – 7</a:t>
            </a:r>
            <a:r>
              <a:rPr lang="en-IN" sz="2000" b="0" baseline="30000" dirty="0">
                <a:solidFill>
                  <a:srgbClr val="FFFFFF"/>
                </a:solidFill>
                <a:ea typeface="Montserrat Light" panose="00000400000000000000" pitchFamily="2" charset="0"/>
                <a:cs typeface="Times New Roman" panose="02020603050405020304" pitchFamily="18" charset="0"/>
              </a:rPr>
              <a:t>th</a:t>
            </a:r>
            <a:r>
              <a:rPr lang="en-IN" sz="2000" b="0" dirty="0">
                <a:solidFill>
                  <a:srgbClr val="FFFFFF"/>
                </a:solidFill>
                <a:ea typeface="Montserrat Light" panose="00000400000000000000" pitchFamily="2" charset="0"/>
                <a:cs typeface="Times New Roman" panose="02020603050405020304" pitchFamily="18" charset="0"/>
              </a:rPr>
              <a:t> June 2020</a:t>
            </a:r>
            <a:endParaRPr lang="en-IN" sz="2400" b="0" spc="-50" dirty="0">
              <a:solidFill>
                <a:srgbClr val="FFFFFF"/>
              </a:solidFill>
              <a:cs typeface="Tahoma"/>
            </a:endParaRPr>
          </a:p>
        </p:txBody>
      </p:sp>
      <p:sp>
        <p:nvSpPr>
          <p:cNvPr id="8" name="Freeform: Shape 7">
            <a:extLst>
              <a:ext uri="{FF2B5EF4-FFF2-40B4-BE49-F238E27FC236}">
                <a16:creationId xmlns:a16="http://schemas.microsoft.com/office/drawing/2014/main" id="{2C6334C2-F73F-4B3B-A626-DD5F69DF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89868" cy="6374535"/>
          </a:xfrm>
          <a:custGeom>
            <a:avLst/>
            <a:gdLst>
              <a:gd name="connsiteX0" fmla="*/ 620377 w 5389868"/>
              <a:gd name="connsiteY0" fmla="*/ 6374535 h 6374535"/>
              <a:gd name="connsiteX1" fmla="*/ 3459520 w 5389868"/>
              <a:gd name="connsiteY1" fmla="*/ 6374535 h 6374535"/>
              <a:gd name="connsiteX2" fmla="*/ 3638761 w 5389868"/>
              <a:gd name="connsiteY2" fmla="*/ 6288190 h 6374535"/>
              <a:gd name="connsiteX3" fmla="*/ 5389868 w 5389868"/>
              <a:gd name="connsiteY3" fmla="*/ 3346018 h 6374535"/>
              <a:gd name="connsiteX4" fmla="*/ 2043850 w 5389868"/>
              <a:gd name="connsiteY4" fmla="*/ 0 h 6374535"/>
              <a:gd name="connsiteX5" fmla="*/ 139826 w 5389868"/>
              <a:gd name="connsiteY5" fmla="*/ 594192 h 6374535"/>
              <a:gd name="connsiteX6" fmla="*/ 0 w 5389868"/>
              <a:gd name="connsiteY6" fmla="*/ 700065 h 6374535"/>
              <a:gd name="connsiteX7" fmla="*/ 0 w 5389868"/>
              <a:gd name="connsiteY7" fmla="*/ 5991971 h 6374535"/>
              <a:gd name="connsiteX8" fmla="*/ 139827 w 5389868"/>
              <a:gd name="connsiteY8" fmla="*/ 6097845 h 6374535"/>
              <a:gd name="connsiteX9" fmla="*/ 378347 w 5389868"/>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89868" h="6374535">
                <a:moveTo>
                  <a:pt x="620377" y="6374535"/>
                </a:moveTo>
                <a:lnTo>
                  <a:pt x="3459520" y="6374535"/>
                </a:lnTo>
                <a:lnTo>
                  <a:pt x="3638761" y="6288190"/>
                </a:lnTo>
                <a:cubicBezTo>
                  <a:pt x="4681799" y="5721578"/>
                  <a:pt x="5389868" y="4616487"/>
                  <a:pt x="5389868" y="3346018"/>
                </a:cubicBezTo>
                <a:cubicBezTo>
                  <a:pt x="5389868" y="1498063"/>
                  <a:pt x="3891805" y="0"/>
                  <a:pt x="2043850" y="0"/>
                </a:cubicBezTo>
                <a:cubicBezTo>
                  <a:pt x="1336430" y="0"/>
                  <a:pt x="680285" y="219535"/>
                  <a:pt x="139826" y="594192"/>
                </a:cubicBezTo>
                <a:lnTo>
                  <a:pt x="0" y="700065"/>
                </a:lnTo>
                <a:lnTo>
                  <a:pt x="0" y="5991971"/>
                </a:lnTo>
                <a:lnTo>
                  <a:pt x="139827" y="6097845"/>
                </a:lnTo>
                <a:cubicBezTo>
                  <a:pt x="217035" y="6151367"/>
                  <a:pt x="296605" y="6201724"/>
                  <a:pt x="378347" y="624872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69B8EF62-0728-4B43-8BC9-77D52844A88D}"/>
              </a:ext>
            </a:extLst>
          </p:cNvPr>
          <p:cNvPicPr/>
          <p:nvPr/>
        </p:nvPicPr>
        <p:blipFill rotWithShape="1">
          <a:blip r:embed="rId2">
            <a:extLst>
              <a:ext uri="{28A0092B-C50C-407E-A947-70E740481C1C}">
                <a14:useLocalDpi xmlns:a14="http://schemas.microsoft.com/office/drawing/2010/main" val="0"/>
              </a:ext>
            </a:extLst>
          </a:blip>
          <a:srcRect r="-3" b="16055"/>
          <a:stretch/>
        </p:blipFill>
        <p:spPr bwMode="auto">
          <a:xfrm>
            <a:off x="20" y="10"/>
            <a:ext cx="5234499" cy="6210619"/>
          </a:xfrm>
          <a:custGeom>
            <a:avLst/>
            <a:gdLst>
              <a:gd name="connsiteX0" fmla="*/ 1082595 w 5234519"/>
              <a:gd name="connsiteY0" fmla="*/ 0 h 6210629"/>
              <a:gd name="connsiteX1" fmla="*/ 3027450 w 5234519"/>
              <a:gd name="connsiteY1" fmla="*/ 0 h 6210629"/>
              <a:gd name="connsiteX2" fmla="*/ 3291029 w 5234519"/>
              <a:gd name="connsiteY2" fmla="*/ 96471 h 6210629"/>
              <a:gd name="connsiteX3" fmla="*/ 5234519 w 5234519"/>
              <a:gd name="connsiteY3" fmla="*/ 3028517 h 6210629"/>
              <a:gd name="connsiteX4" fmla="*/ 2052407 w 5234519"/>
              <a:gd name="connsiteY4" fmla="*/ 6210629 h 6210629"/>
              <a:gd name="connsiteX5" fmla="*/ 28288 w 5234519"/>
              <a:gd name="connsiteY5" fmla="*/ 5483989 h 6210629"/>
              <a:gd name="connsiteX6" fmla="*/ 0 w 5234519"/>
              <a:gd name="connsiteY6" fmla="*/ 5458279 h 6210629"/>
              <a:gd name="connsiteX7" fmla="*/ 0 w 5234519"/>
              <a:gd name="connsiteY7" fmla="*/ 598754 h 6210629"/>
              <a:gd name="connsiteX8" fmla="*/ 28288 w 5234519"/>
              <a:gd name="connsiteY8" fmla="*/ 573044 h 6210629"/>
              <a:gd name="connsiteX9" fmla="*/ 958290 w 5234519"/>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34519" h="6210629">
                <a:moveTo>
                  <a:pt x="1082595" y="0"/>
                </a:moveTo>
                <a:lnTo>
                  <a:pt x="3027450" y="0"/>
                </a:lnTo>
                <a:lnTo>
                  <a:pt x="3291029" y="96471"/>
                </a:lnTo>
                <a:cubicBezTo>
                  <a:pt x="4433137" y="579542"/>
                  <a:pt x="5234519" y="1710443"/>
                  <a:pt x="5234519" y="3028517"/>
                </a:cubicBezTo>
                <a:cubicBezTo>
                  <a:pt x="5234519" y="4785949"/>
                  <a:pt x="3809839" y="6210629"/>
                  <a:pt x="2052407" y="6210629"/>
                </a:cubicBezTo>
                <a:cubicBezTo>
                  <a:pt x="1283531" y="6210629"/>
                  <a:pt x="578345" y="5937936"/>
                  <a:pt x="28288" y="5483989"/>
                </a:cubicBezTo>
                <a:lnTo>
                  <a:pt x="0" y="5458279"/>
                </a:lnTo>
                <a:lnTo>
                  <a:pt x="0" y="598754"/>
                </a:lnTo>
                <a:lnTo>
                  <a:pt x="28288" y="573044"/>
                </a:lnTo>
                <a:cubicBezTo>
                  <a:pt x="303317" y="346070"/>
                  <a:pt x="617127" y="164410"/>
                  <a:pt x="958290" y="39494"/>
                </a:cubicBezTo>
                <a:close/>
              </a:path>
            </a:pathLst>
          </a:custGeom>
          <a:noFill/>
        </p:spPr>
      </p:pic>
      <p:sp>
        <p:nvSpPr>
          <p:cNvPr id="6" name="Rectangle 5">
            <a:extLst>
              <a:ext uri="{FF2B5EF4-FFF2-40B4-BE49-F238E27FC236}">
                <a16:creationId xmlns:a16="http://schemas.microsoft.com/office/drawing/2014/main" id="{C14C0C8A-B1BB-440A-9259-AB7AC00E8C42}"/>
              </a:ext>
            </a:extLst>
          </p:cNvPr>
          <p:cNvSpPr/>
          <p:nvPr/>
        </p:nvSpPr>
        <p:spPr>
          <a:xfrm>
            <a:off x="5448758" y="3788181"/>
            <a:ext cx="2262682" cy="2657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600"/>
              </a:spcAft>
            </a:pPr>
            <a:r>
              <a:rPr lang="en-IN" sz="2000" b="1" u="sng" dirty="0">
                <a:solidFill>
                  <a:srgbClr val="FFFFFF"/>
                </a:solidFill>
                <a:effectLst/>
                <a:ea typeface="Montserrat Light" panose="00000400000000000000" pitchFamily="2" charset="0"/>
                <a:cs typeface="Times New Roman" panose="02020603050405020304" pitchFamily="18" charset="0"/>
              </a:rPr>
              <a:t>Team – 2</a:t>
            </a:r>
          </a:p>
          <a:p>
            <a:pPr marL="285750" indent="-285750">
              <a:spcAft>
                <a:spcPts val="600"/>
              </a:spcAft>
              <a:buFont typeface="Wingdings" panose="05000000000000000000" pitchFamily="2" charset="2"/>
              <a:buChar char="Ø"/>
            </a:pPr>
            <a:r>
              <a:rPr lang="en-IN" sz="1400" dirty="0" err="1">
                <a:solidFill>
                  <a:srgbClr val="FFFFFF"/>
                </a:solidFill>
                <a:ea typeface="Montserrat Light" panose="00000400000000000000" pitchFamily="2" charset="0"/>
                <a:cs typeface="Times New Roman" panose="02020603050405020304" pitchFamily="18" charset="0"/>
              </a:rPr>
              <a:t>Karthik</a:t>
            </a:r>
            <a:r>
              <a:rPr lang="en-IN" sz="1400" dirty="0">
                <a:solidFill>
                  <a:srgbClr val="FFFFFF"/>
                </a:solidFill>
                <a:ea typeface="Montserrat Light" panose="00000400000000000000" pitchFamily="2" charset="0"/>
                <a:cs typeface="Times New Roman" panose="02020603050405020304" pitchFamily="18" charset="0"/>
              </a:rPr>
              <a:t> N R</a:t>
            </a:r>
          </a:p>
          <a:p>
            <a:pPr marL="285750" indent="-285750">
              <a:spcAft>
                <a:spcPts val="600"/>
              </a:spcAft>
              <a:buFont typeface="Wingdings" panose="05000000000000000000" pitchFamily="2" charset="2"/>
              <a:buChar char="Ø"/>
            </a:pPr>
            <a:r>
              <a:rPr lang="en-IN" sz="1400" dirty="0">
                <a:solidFill>
                  <a:srgbClr val="FFFFFF"/>
                </a:solidFill>
                <a:ea typeface="Montserrat Light" panose="00000400000000000000" pitchFamily="2" charset="0"/>
                <a:cs typeface="Times New Roman" panose="02020603050405020304" pitchFamily="18" charset="0"/>
              </a:rPr>
              <a:t>Arjun C</a:t>
            </a:r>
          </a:p>
          <a:p>
            <a:pPr marL="285750" indent="-285750">
              <a:spcAft>
                <a:spcPts val="600"/>
              </a:spcAft>
              <a:buFont typeface="Wingdings" panose="05000000000000000000" pitchFamily="2" charset="2"/>
              <a:buChar char="Ø"/>
            </a:pPr>
            <a:r>
              <a:rPr lang="en-IN" sz="1400" dirty="0">
                <a:solidFill>
                  <a:srgbClr val="FFFFFF"/>
                </a:solidFill>
                <a:ea typeface="Montserrat Light" panose="00000400000000000000" pitchFamily="2" charset="0"/>
                <a:cs typeface="Times New Roman" panose="02020603050405020304" pitchFamily="18" charset="0"/>
              </a:rPr>
              <a:t>Jayasimha</a:t>
            </a:r>
          </a:p>
          <a:p>
            <a:pPr marL="285750" indent="-285750">
              <a:spcAft>
                <a:spcPts val="600"/>
              </a:spcAft>
              <a:buFont typeface="Wingdings" panose="05000000000000000000" pitchFamily="2" charset="2"/>
              <a:buChar char="Ø"/>
            </a:pPr>
            <a:r>
              <a:rPr lang="en-IN" sz="1400" dirty="0">
                <a:solidFill>
                  <a:srgbClr val="FFFFFF"/>
                </a:solidFill>
                <a:ea typeface="Montserrat Light" panose="00000400000000000000" pitchFamily="2" charset="0"/>
                <a:cs typeface="Times New Roman" panose="02020603050405020304" pitchFamily="18" charset="0"/>
              </a:rPr>
              <a:t>Kiran B C</a:t>
            </a:r>
          </a:p>
          <a:p>
            <a:pPr marL="285750" indent="-285750">
              <a:spcAft>
                <a:spcPts val="600"/>
              </a:spcAft>
              <a:buFont typeface="Wingdings" panose="05000000000000000000" pitchFamily="2" charset="2"/>
              <a:buChar char="Ø"/>
            </a:pPr>
            <a:r>
              <a:rPr lang="en-IN" sz="1400" dirty="0" err="1">
                <a:solidFill>
                  <a:srgbClr val="FFFFFF"/>
                </a:solidFill>
                <a:ea typeface="Montserrat Light" panose="00000400000000000000" pitchFamily="2" charset="0"/>
                <a:cs typeface="Times New Roman" panose="02020603050405020304" pitchFamily="18" charset="0"/>
              </a:rPr>
              <a:t>Niranjan</a:t>
            </a:r>
            <a:r>
              <a:rPr lang="en-IN" sz="1400" dirty="0">
                <a:solidFill>
                  <a:srgbClr val="FFFFFF"/>
                </a:solidFill>
                <a:ea typeface="Montserrat Light" panose="00000400000000000000" pitchFamily="2" charset="0"/>
                <a:cs typeface="Times New Roman" panose="02020603050405020304" pitchFamily="18" charset="0"/>
              </a:rPr>
              <a:t> </a:t>
            </a:r>
            <a:r>
              <a:rPr lang="en-IN" sz="1400" dirty="0" err="1">
                <a:solidFill>
                  <a:srgbClr val="FFFFFF"/>
                </a:solidFill>
                <a:ea typeface="Montserrat Light" panose="00000400000000000000" pitchFamily="2" charset="0"/>
                <a:cs typeface="Times New Roman" panose="02020603050405020304" pitchFamily="18" charset="0"/>
              </a:rPr>
              <a:t>Sapkal</a:t>
            </a:r>
            <a:endParaRPr lang="en-IN" sz="1400" dirty="0">
              <a:solidFill>
                <a:srgbClr val="FFFFFF"/>
              </a:solidFill>
              <a:ea typeface="Montserrat Light" panose="00000400000000000000" pitchFamily="2" charset="0"/>
              <a:cs typeface="Times New Roman" panose="02020603050405020304" pitchFamily="18" charset="0"/>
            </a:endParaRPr>
          </a:p>
          <a:p>
            <a:pPr marL="285750" indent="-285750">
              <a:spcAft>
                <a:spcPts val="600"/>
              </a:spcAft>
              <a:buFont typeface="Wingdings" panose="05000000000000000000" pitchFamily="2" charset="2"/>
              <a:buChar char="Ø"/>
            </a:pPr>
            <a:r>
              <a:rPr lang="en-IN" sz="1400" dirty="0" err="1">
                <a:solidFill>
                  <a:srgbClr val="FFFFFF"/>
                </a:solidFill>
                <a:ea typeface="Montserrat Light" panose="00000400000000000000" pitchFamily="2" charset="0"/>
                <a:cs typeface="Times New Roman" panose="02020603050405020304" pitchFamily="18" charset="0"/>
              </a:rPr>
              <a:t>Sanjivani</a:t>
            </a:r>
            <a:r>
              <a:rPr lang="en-IN" sz="1400" dirty="0">
                <a:solidFill>
                  <a:srgbClr val="FFFFFF"/>
                </a:solidFill>
                <a:ea typeface="Montserrat Light" panose="00000400000000000000" pitchFamily="2" charset="0"/>
                <a:cs typeface="Times New Roman" panose="02020603050405020304" pitchFamily="18" charset="0"/>
              </a:rPr>
              <a:t> </a:t>
            </a:r>
            <a:r>
              <a:rPr lang="en-IN" sz="1400" dirty="0" err="1">
                <a:solidFill>
                  <a:srgbClr val="FFFFFF"/>
                </a:solidFill>
                <a:ea typeface="Montserrat Light" panose="00000400000000000000" pitchFamily="2" charset="0"/>
                <a:cs typeface="Times New Roman" panose="02020603050405020304" pitchFamily="18" charset="0"/>
              </a:rPr>
              <a:t>Panse</a:t>
            </a:r>
            <a:endParaRPr lang="en-IN" sz="1400" dirty="0">
              <a:solidFill>
                <a:srgbClr val="FFFFFF"/>
              </a:solidFill>
              <a:ea typeface="Montserrat Light" panose="00000400000000000000" pitchFamily="2" charset="0"/>
              <a:cs typeface="Times New Roman" panose="02020603050405020304" pitchFamily="18" charset="0"/>
            </a:endParaRPr>
          </a:p>
        </p:txBody>
      </p:sp>
      <p:sp>
        <p:nvSpPr>
          <p:cNvPr id="9" name="Rectangle 8">
            <a:extLst>
              <a:ext uri="{FF2B5EF4-FFF2-40B4-BE49-F238E27FC236}">
                <a16:creationId xmlns:a16="http://schemas.microsoft.com/office/drawing/2014/main" id="{C14C0C8A-B1BB-440A-9259-AB7AC00E8C42}"/>
              </a:ext>
            </a:extLst>
          </p:cNvPr>
          <p:cNvSpPr/>
          <p:nvPr/>
        </p:nvSpPr>
        <p:spPr>
          <a:xfrm>
            <a:off x="10051238" y="4082821"/>
            <a:ext cx="2029002" cy="2657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600"/>
              </a:spcAft>
            </a:pPr>
            <a:r>
              <a:rPr lang="en-IN" sz="2000" b="1" u="sng" dirty="0">
                <a:solidFill>
                  <a:srgbClr val="FFFFFF"/>
                </a:solidFill>
                <a:effectLst/>
                <a:ea typeface="Montserrat Light" panose="00000400000000000000" pitchFamily="2" charset="0"/>
                <a:cs typeface="Times New Roman" panose="02020603050405020304" pitchFamily="18" charset="0"/>
              </a:rPr>
              <a:t>Mentor</a:t>
            </a:r>
          </a:p>
          <a:p>
            <a:pPr marL="285750" indent="-285750">
              <a:spcAft>
                <a:spcPts val="600"/>
              </a:spcAft>
              <a:buFont typeface="Wingdings" panose="05000000000000000000" pitchFamily="2" charset="2"/>
              <a:buChar char="Ø"/>
            </a:pPr>
            <a:r>
              <a:rPr lang="en-IN" sz="1400" dirty="0">
                <a:solidFill>
                  <a:srgbClr val="FFFFFF"/>
                </a:solidFill>
                <a:ea typeface="Montserrat Light" panose="00000400000000000000" pitchFamily="2" charset="0"/>
                <a:cs typeface="Times New Roman" panose="02020603050405020304" pitchFamily="18" charset="0"/>
              </a:rPr>
              <a:t>Vinod</a:t>
            </a:r>
          </a:p>
          <a:p>
            <a:pPr marL="285750" indent="-285750">
              <a:spcAft>
                <a:spcPts val="600"/>
              </a:spcAft>
              <a:buFont typeface="Wingdings" panose="05000000000000000000" pitchFamily="2" charset="2"/>
              <a:buChar char="Ø"/>
            </a:pPr>
            <a:r>
              <a:rPr lang="en-IN" sz="1400" dirty="0" err="1">
                <a:solidFill>
                  <a:srgbClr val="FFFFFF"/>
                </a:solidFill>
                <a:ea typeface="Montserrat Light" panose="00000400000000000000" pitchFamily="2" charset="0"/>
                <a:cs typeface="Times New Roman" panose="02020603050405020304" pitchFamily="18" charset="0"/>
              </a:rPr>
              <a:t>Rajshekhar</a:t>
            </a:r>
            <a:endParaRPr lang="en-IN" sz="1400" dirty="0">
              <a:solidFill>
                <a:srgbClr val="FFFFFF"/>
              </a:solidFill>
              <a:ea typeface="Montserrat Light" panose="00000400000000000000" pitchFamily="2" charset="0"/>
              <a:cs typeface="Times New Roman" panose="02020603050405020304" pitchFamily="18" charset="0"/>
            </a:endParaRPr>
          </a:p>
        </p:txBody>
      </p:sp>
    </p:spTree>
    <p:extLst>
      <p:ext uri="{BB962C8B-B14F-4D97-AF65-F5344CB8AC3E}">
        <p14:creationId xmlns:p14="http://schemas.microsoft.com/office/powerpoint/2010/main" val="12015060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Look at 94 NA Interpreted in a Row at the Start of the Series</a:t>
            </a:r>
            <a:endParaRPr lang="en-IN" dirty="0"/>
          </a:p>
        </p:txBody>
      </p:sp>
      <p:pic>
        <p:nvPicPr>
          <p:cNvPr id="13" name="Picture 12"/>
          <p:cNvPicPr>
            <a:picLocks noChangeAspect="1"/>
          </p:cNvPicPr>
          <p:nvPr/>
        </p:nvPicPr>
        <p:blipFill>
          <a:blip r:embed="rId2"/>
          <a:stretch>
            <a:fillRect/>
          </a:stretch>
        </p:blipFill>
        <p:spPr>
          <a:xfrm>
            <a:off x="0" y="970953"/>
            <a:ext cx="6096528" cy="2629128"/>
          </a:xfrm>
          <a:prstGeom prst="rect">
            <a:avLst/>
          </a:prstGeom>
        </p:spPr>
      </p:pic>
      <p:pic>
        <p:nvPicPr>
          <p:cNvPr id="14" name="Picture 13"/>
          <p:cNvPicPr>
            <a:picLocks noChangeAspect="1"/>
          </p:cNvPicPr>
          <p:nvPr/>
        </p:nvPicPr>
        <p:blipFill>
          <a:blip r:embed="rId3"/>
          <a:stretch>
            <a:fillRect/>
          </a:stretch>
        </p:blipFill>
        <p:spPr>
          <a:xfrm>
            <a:off x="0" y="3815931"/>
            <a:ext cx="6096528" cy="2629128"/>
          </a:xfrm>
          <a:prstGeom prst="rect">
            <a:avLst/>
          </a:prstGeom>
        </p:spPr>
      </p:pic>
      <p:pic>
        <p:nvPicPr>
          <p:cNvPr id="15" name="Picture 14"/>
          <p:cNvPicPr>
            <a:picLocks noChangeAspect="1"/>
          </p:cNvPicPr>
          <p:nvPr/>
        </p:nvPicPr>
        <p:blipFill>
          <a:blip r:embed="rId4"/>
          <a:stretch>
            <a:fillRect/>
          </a:stretch>
        </p:blipFill>
        <p:spPr>
          <a:xfrm>
            <a:off x="6095472" y="970953"/>
            <a:ext cx="6096528" cy="2629128"/>
          </a:xfrm>
          <a:prstGeom prst="rect">
            <a:avLst/>
          </a:prstGeom>
        </p:spPr>
      </p:pic>
      <p:pic>
        <p:nvPicPr>
          <p:cNvPr id="16" name="Picture 15"/>
          <p:cNvPicPr>
            <a:picLocks noChangeAspect="1"/>
          </p:cNvPicPr>
          <p:nvPr/>
        </p:nvPicPr>
        <p:blipFill>
          <a:blip r:embed="rId5"/>
          <a:stretch>
            <a:fillRect/>
          </a:stretch>
        </p:blipFill>
        <p:spPr>
          <a:xfrm>
            <a:off x="6095472" y="3815931"/>
            <a:ext cx="6096528" cy="2629128"/>
          </a:xfrm>
          <a:prstGeom prst="rect">
            <a:avLst/>
          </a:prstGeom>
        </p:spPr>
      </p:pic>
      <p:sp>
        <p:nvSpPr>
          <p:cNvPr id="17" name="Rectangle 16"/>
          <p:cNvSpPr/>
          <p:nvPr/>
        </p:nvSpPr>
        <p:spPr>
          <a:xfrm>
            <a:off x="3934213" y="1036170"/>
            <a:ext cx="1181734" cy="276999"/>
          </a:xfrm>
          <a:prstGeom prst="rect">
            <a:avLst/>
          </a:prstGeom>
        </p:spPr>
        <p:txBody>
          <a:bodyPr wrap="none">
            <a:spAutoFit/>
          </a:bodyPr>
          <a:lstStyle/>
          <a:p>
            <a:pPr algn="r"/>
            <a:r>
              <a:rPr lang="en-US" sz="1200" dirty="0">
                <a:cs typeface="Times New Roman" panose="02020603050405020304" pitchFamily="18" charset="0"/>
              </a:rPr>
              <a:t>Interpolation</a:t>
            </a:r>
            <a:endParaRPr lang="en-IN" sz="1200" dirty="0"/>
          </a:p>
        </p:txBody>
      </p:sp>
      <p:sp>
        <p:nvSpPr>
          <p:cNvPr id="18" name="Rectangle 17"/>
          <p:cNvSpPr/>
          <p:nvPr/>
        </p:nvSpPr>
        <p:spPr>
          <a:xfrm>
            <a:off x="4450771" y="3885599"/>
            <a:ext cx="762067" cy="276999"/>
          </a:xfrm>
          <a:prstGeom prst="rect">
            <a:avLst/>
          </a:prstGeom>
        </p:spPr>
        <p:txBody>
          <a:bodyPr wrap="none">
            <a:spAutoFit/>
          </a:bodyPr>
          <a:lstStyle/>
          <a:p>
            <a:pPr algn="r"/>
            <a:r>
              <a:rPr lang="en-US" sz="1200" dirty="0" err="1">
                <a:cs typeface="Times New Roman" panose="02020603050405020304" pitchFamily="18" charset="0"/>
              </a:rPr>
              <a:t>Kalman</a:t>
            </a:r>
            <a:endParaRPr lang="en-IN" sz="1200" dirty="0"/>
          </a:p>
        </p:txBody>
      </p:sp>
      <p:sp>
        <p:nvSpPr>
          <p:cNvPr id="19" name="Rectangle 18"/>
          <p:cNvSpPr/>
          <p:nvPr/>
        </p:nvSpPr>
        <p:spPr>
          <a:xfrm>
            <a:off x="8112883" y="1036169"/>
            <a:ext cx="3300647" cy="276999"/>
          </a:xfrm>
          <a:prstGeom prst="rect">
            <a:avLst/>
          </a:prstGeom>
        </p:spPr>
        <p:txBody>
          <a:bodyPr wrap="none">
            <a:spAutoFit/>
          </a:bodyPr>
          <a:lstStyle/>
          <a:p>
            <a:pPr algn="r"/>
            <a:r>
              <a:rPr lang="en-US" sz="1200" dirty="0" err="1">
                <a:cs typeface="Times New Roman" panose="02020603050405020304" pitchFamily="18" charset="0"/>
              </a:rPr>
              <a:t>locf</a:t>
            </a:r>
            <a:r>
              <a:rPr lang="en-US" sz="1200" dirty="0">
                <a:cs typeface="Times New Roman" panose="02020603050405020304" pitchFamily="18" charset="0"/>
              </a:rPr>
              <a:t> (Last Observation Carried Forward) </a:t>
            </a:r>
            <a:endParaRPr lang="en-IN" sz="1200" dirty="0"/>
          </a:p>
        </p:txBody>
      </p:sp>
      <p:sp>
        <p:nvSpPr>
          <p:cNvPr id="20" name="Rectangle 19"/>
          <p:cNvSpPr/>
          <p:nvPr/>
        </p:nvSpPr>
        <p:spPr>
          <a:xfrm>
            <a:off x="9506598" y="3885599"/>
            <a:ext cx="1906932" cy="276999"/>
          </a:xfrm>
          <a:prstGeom prst="rect">
            <a:avLst/>
          </a:prstGeom>
        </p:spPr>
        <p:txBody>
          <a:bodyPr wrap="none">
            <a:spAutoFit/>
          </a:bodyPr>
          <a:lstStyle/>
          <a:p>
            <a:pPr algn="r"/>
            <a:r>
              <a:rPr lang="en-US" sz="1200" dirty="0">
                <a:cs typeface="Times New Roman" panose="02020603050405020304" pitchFamily="18" charset="0"/>
              </a:rPr>
              <a:t>ma (Moving Average) </a:t>
            </a:r>
            <a:endParaRPr lang="en-IN" sz="1200" dirty="0"/>
          </a:p>
        </p:txBody>
      </p:sp>
    </p:spTree>
    <p:extLst>
      <p:ext uri="{BB962C8B-B14F-4D97-AF65-F5344CB8AC3E}">
        <p14:creationId xmlns:p14="http://schemas.microsoft.com/office/powerpoint/2010/main" val="278525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095472" y="3370145"/>
            <a:ext cx="6096528" cy="2629128"/>
          </a:xfrm>
          <a:prstGeom prst="rect">
            <a:avLst/>
          </a:prstGeom>
        </p:spPr>
      </p:pic>
      <p:pic>
        <p:nvPicPr>
          <p:cNvPr id="5" name="Picture 4"/>
          <p:cNvPicPr>
            <a:picLocks noChangeAspect="1"/>
          </p:cNvPicPr>
          <p:nvPr/>
        </p:nvPicPr>
        <p:blipFill>
          <a:blip r:embed="rId3"/>
          <a:stretch>
            <a:fillRect/>
          </a:stretch>
        </p:blipFill>
        <p:spPr>
          <a:xfrm>
            <a:off x="6095472" y="936117"/>
            <a:ext cx="6096528" cy="2629128"/>
          </a:xfrm>
          <a:prstGeom prst="rect">
            <a:avLst/>
          </a:prstGeom>
        </p:spPr>
      </p:pic>
      <p:pic>
        <p:nvPicPr>
          <p:cNvPr id="4" name="Picture 3"/>
          <p:cNvPicPr>
            <a:picLocks noChangeAspect="1"/>
          </p:cNvPicPr>
          <p:nvPr/>
        </p:nvPicPr>
        <p:blipFill>
          <a:blip r:embed="rId4"/>
          <a:stretch>
            <a:fillRect/>
          </a:stretch>
        </p:blipFill>
        <p:spPr>
          <a:xfrm>
            <a:off x="1814" y="3441444"/>
            <a:ext cx="6096528" cy="2629128"/>
          </a:xfrm>
          <a:prstGeom prst="rect">
            <a:avLst/>
          </a:prstGeom>
        </p:spPr>
      </p:pic>
      <p:pic>
        <p:nvPicPr>
          <p:cNvPr id="3" name="Picture 2"/>
          <p:cNvPicPr>
            <a:picLocks noChangeAspect="1"/>
          </p:cNvPicPr>
          <p:nvPr/>
        </p:nvPicPr>
        <p:blipFill>
          <a:blip r:embed="rId5"/>
          <a:stretch>
            <a:fillRect/>
          </a:stretch>
        </p:blipFill>
        <p:spPr>
          <a:xfrm>
            <a:off x="-1056" y="936117"/>
            <a:ext cx="6096528" cy="2629128"/>
          </a:xfrm>
          <a:prstGeom prst="rect">
            <a:avLst/>
          </a:prstGeom>
        </p:spPr>
      </p:pic>
      <p:sp>
        <p:nvSpPr>
          <p:cNvPr id="2" name="Title 1"/>
          <p:cNvSpPr>
            <a:spLocks noGrp="1"/>
          </p:cNvSpPr>
          <p:nvPr>
            <p:ph type="title"/>
          </p:nvPr>
        </p:nvSpPr>
        <p:spPr/>
        <p:txBody>
          <a:bodyPr/>
          <a:lstStyle/>
          <a:p>
            <a:r>
              <a:rPr lang="en-US" dirty="0"/>
              <a:t>Close Look at 62 NA Interpreted in a Row at the End of the Series</a:t>
            </a:r>
            <a:endParaRPr lang="en-IN" dirty="0"/>
          </a:p>
        </p:txBody>
      </p:sp>
      <p:sp>
        <p:nvSpPr>
          <p:cNvPr id="17" name="Rectangle 16"/>
          <p:cNvSpPr/>
          <p:nvPr/>
        </p:nvSpPr>
        <p:spPr>
          <a:xfrm>
            <a:off x="3934213" y="1001334"/>
            <a:ext cx="1181734" cy="276999"/>
          </a:xfrm>
          <a:prstGeom prst="rect">
            <a:avLst/>
          </a:prstGeom>
        </p:spPr>
        <p:txBody>
          <a:bodyPr wrap="none">
            <a:spAutoFit/>
          </a:bodyPr>
          <a:lstStyle/>
          <a:p>
            <a:pPr algn="r"/>
            <a:r>
              <a:rPr lang="en-US" sz="1200" dirty="0">
                <a:cs typeface="Times New Roman" panose="02020603050405020304" pitchFamily="18" charset="0"/>
              </a:rPr>
              <a:t>Interpolation</a:t>
            </a:r>
            <a:endParaRPr lang="en-IN" sz="1200" dirty="0"/>
          </a:p>
        </p:txBody>
      </p:sp>
      <p:sp>
        <p:nvSpPr>
          <p:cNvPr id="18" name="Rectangle 17"/>
          <p:cNvSpPr/>
          <p:nvPr/>
        </p:nvSpPr>
        <p:spPr>
          <a:xfrm>
            <a:off x="4450771" y="3511112"/>
            <a:ext cx="762067" cy="276999"/>
          </a:xfrm>
          <a:prstGeom prst="rect">
            <a:avLst/>
          </a:prstGeom>
        </p:spPr>
        <p:txBody>
          <a:bodyPr wrap="none">
            <a:spAutoFit/>
          </a:bodyPr>
          <a:lstStyle/>
          <a:p>
            <a:pPr algn="r"/>
            <a:r>
              <a:rPr lang="en-US" sz="1200" dirty="0" err="1">
                <a:cs typeface="Times New Roman" panose="02020603050405020304" pitchFamily="18" charset="0"/>
              </a:rPr>
              <a:t>Kalman</a:t>
            </a:r>
            <a:endParaRPr lang="en-IN" sz="1200" dirty="0"/>
          </a:p>
        </p:txBody>
      </p:sp>
      <p:sp>
        <p:nvSpPr>
          <p:cNvPr id="19" name="Rectangle 18"/>
          <p:cNvSpPr/>
          <p:nvPr/>
        </p:nvSpPr>
        <p:spPr>
          <a:xfrm>
            <a:off x="8112883" y="1001333"/>
            <a:ext cx="3300647" cy="276999"/>
          </a:xfrm>
          <a:prstGeom prst="rect">
            <a:avLst/>
          </a:prstGeom>
        </p:spPr>
        <p:txBody>
          <a:bodyPr wrap="none">
            <a:spAutoFit/>
          </a:bodyPr>
          <a:lstStyle/>
          <a:p>
            <a:pPr algn="r"/>
            <a:r>
              <a:rPr lang="en-US" sz="1200" dirty="0" err="1">
                <a:cs typeface="Times New Roman" panose="02020603050405020304" pitchFamily="18" charset="0"/>
              </a:rPr>
              <a:t>locf</a:t>
            </a:r>
            <a:r>
              <a:rPr lang="en-US" sz="1200" dirty="0">
                <a:cs typeface="Times New Roman" panose="02020603050405020304" pitchFamily="18" charset="0"/>
              </a:rPr>
              <a:t> (Last Observation Carried Forward) </a:t>
            </a:r>
            <a:endParaRPr lang="en-IN" sz="1200" dirty="0"/>
          </a:p>
        </p:txBody>
      </p:sp>
      <p:sp>
        <p:nvSpPr>
          <p:cNvPr id="20" name="Rectangle 19"/>
          <p:cNvSpPr/>
          <p:nvPr/>
        </p:nvSpPr>
        <p:spPr>
          <a:xfrm>
            <a:off x="9506598" y="3511112"/>
            <a:ext cx="1906932" cy="276999"/>
          </a:xfrm>
          <a:prstGeom prst="rect">
            <a:avLst/>
          </a:prstGeom>
        </p:spPr>
        <p:txBody>
          <a:bodyPr wrap="none">
            <a:spAutoFit/>
          </a:bodyPr>
          <a:lstStyle/>
          <a:p>
            <a:pPr algn="r"/>
            <a:r>
              <a:rPr lang="en-US" sz="1200" dirty="0">
                <a:cs typeface="Times New Roman" panose="02020603050405020304" pitchFamily="18" charset="0"/>
              </a:rPr>
              <a:t>ma (Moving Average) </a:t>
            </a:r>
            <a:endParaRPr lang="en-IN" sz="1200" dirty="0"/>
          </a:p>
        </p:txBody>
      </p:sp>
      <p:sp>
        <p:nvSpPr>
          <p:cNvPr id="21" name="TextBox 20"/>
          <p:cNvSpPr txBox="1"/>
          <p:nvPr/>
        </p:nvSpPr>
        <p:spPr>
          <a:xfrm>
            <a:off x="0" y="6009766"/>
            <a:ext cx="12192000" cy="430887"/>
          </a:xfrm>
          <a:prstGeom prst="rect">
            <a:avLst/>
          </a:prstGeom>
          <a:solidFill>
            <a:schemeClr val="accent2"/>
          </a:solidFill>
        </p:spPr>
        <p:txBody>
          <a:bodyPr wrap="square" rtlCol="0">
            <a:spAutoFit/>
          </a:bodyPr>
          <a:lstStyle/>
          <a:p>
            <a:pPr marL="285750" indent="-285750">
              <a:buFont typeface="Wingdings" panose="05000000000000000000" pitchFamily="2" charset="2"/>
              <a:buChar char="q"/>
            </a:pPr>
            <a:r>
              <a:rPr lang="en-IN" sz="1100" dirty="0">
                <a:solidFill>
                  <a:schemeClr val="bg1"/>
                </a:solidFill>
              </a:rPr>
              <a:t>It has been observed than moving average algorithm is giving the closest NA prediction pattern to the actual data</a:t>
            </a:r>
          </a:p>
          <a:p>
            <a:pPr marL="285750" indent="-285750">
              <a:buFont typeface="Wingdings" panose="05000000000000000000" pitchFamily="2" charset="2"/>
              <a:buChar char="q"/>
            </a:pPr>
            <a:r>
              <a:rPr lang="en-US" sz="1100" dirty="0">
                <a:solidFill>
                  <a:schemeClr val="bg1"/>
                </a:solidFill>
              </a:rPr>
              <a:t>Selecting moving average as data imputation technique and building model on imputed data</a:t>
            </a:r>
            <a:endParaRPr lang="en-IN" sz="1100" dirty="0">
              <a:solidFill>
                <a:schemeClr val="bg1"/>
              </a:solidFill>
            </a:endParaRPr>
          </a:p>
        </p:txBody>
      </p:sp>
    </p:spTree>
    <p:extLst>
      <p:ext uri="{BB962C8B-B14F-4D97-AF65-F5344CB8AC3E}">
        <p14:creationId xmlns:p14="http://schemas.microsoft.com/office/powerpoint/2010/main" val="18492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graphicFrame>
        <p:nvGraphicFramePr>
          <p:cNvPr id="3" name="Table 2"/>
          <p:cNvGraphicFramePr>
            <a:graphicFrameLocks noGrp="1"/>
          </p:cNvGraphicFramePr>
          <p:nvPr>
            <p:extLst>
              <p:ext uri="{D42A27DB-BD31-4B8C-83A1-F6EECF244321}">
                <p14:modId xmlns:p14="http://schemas.microsoft.com/office/powerpoint/2010/main" val="4261597572"/>
              </p:ext>
            </p:extLst>
          </p:nvPr>
        </p:nvGraphicFramePr>
        <p:xfrm>
          <a:off x="216722" y="3374277"/>
          <a:ext cx="11758555" cy="2974273"/>
        </p:xfrm>
        <a:graphic>
          <a:graphicData uri="http://schemas.openxmlformats.org/drawingml/2006/table">
            <a:tbl>
              <a:tblPr firstRow="1" firstCol="1" bandRow="1">
                <a:tableStyleId>{2A488322-F2BA-4B5B-9748-0D474271808F}</a:tableStyleId>
              </a:tblPr>
              <a:tblGrid>
                <a:gridCol w="1090556">
                  <a:extLst>
                    <a:ext uri="{9D8B030D-6E8A-4147-A177-3AD203B41FA5}">
                      <a16:colId xmlns:a16="http://schemas.microsoft.com/office/drawing/2014/main" val="1323279594"/>
                    </a:ext>
                  </a:extLst>
                </a:gridCol>
                <a:gridCol w="3612866">
                  <a:extLst>
                    <a:ext uri="{9D8B030D-6E8A-4147-A177-3AD203B41FA5}">
                      <a16:colId xmlns:a16="http://schemas.microsoft.com/office/drawing/2014/main" val="3178383458"/>
                    </a:ext>
                  </a:extLst>
                </a:gridCol>
                <a:gridCol w="2351711">
                  <a:extLst>
                    <a:ext uri="{9D8B030D-6E8A-4147-A177-3AD203B41FA5}">
                      <a16:colId xmlns:a16="http://schemas.microsoft.com/office/drawing/2014/main" val="189797171"/>
                    </a:ext>
                  </a:extLst>
                </a:gridCol>
                <a:gridCol w="2351711">
                  <a:extLst>
                    <a:ext uri="{9D8B030D-6E8A-4147-A177-3AD203B41FA5}">
                      <a16:colId xmlns:a16="http://schemas.microsoft.com/office/drawing/2014/main" val="4142139608"/>
                    </a:ext>
                  </a:extLst>
                </a:gridCol>
                <a:gridCol w="2351711">
                  <a:extLst>
                    <a:ext uri="{9D8B030D-6E8A-4147-A177-3AD203B41FA5}">
                      <a16:colId xmlns:a16="http://schemas.microsoft.com/office/drawing/2014/main" val="2270419833"/>
                    </a:ext>
                  </a:extLst>
                </a:gridCol>
              </a:tblGrid>
              <a:tr h="836513">
                <a:tc>
                  <a:txBody>
                    <a:bodyPr/>
                    <a:lstStyle/>
                    <a:p>
                      <a:pPr algn="ctr" fontAlgn="b"/>
                      <a:r>
                        <a:rPr lang="en-IN" sz="1100" u="none" strike="noStrike" dirty="0">
                          <a:effectLst/>
                        </a:rPr>
                        <a:t>Sr. No.</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Model Name</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Test Data RMSE</a:t>
                      </a:r>
                      <a:br>
                        <a:rPr lang="en-US" sz="1100" u="none" strike="noStrike" dirty="0">
                          <a:effectLst/>
                        </a:rPr>
                      </a:br>
                      <a:r>
                        <a:rPr lang="en-IN" sz="1100" dirty="0"/>
                        <a:t>1047</a:t>
                      </a:r>
                      <a:r>
                        <a:rPr lang="en-US" sz="1100" u="none" strike="noStrike" dirty="0">
                          <a:effectLst/>
                        </a:rPr>
                        <a:t> Observations</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fr-FR" sz="1100" u="none" strike="noStrike" dirty="0">
                          <a:effectLst/>
                        </a:rPr>
                        <a:t>Train Data RMSE</a:t>
                      </a:r>
                      <a:br>
                        <a:rPr lang="fr-FR" sz="1100" u="none" strike="noStrike" dirty="0">
                          <a:effectLst/>
                        </a:rPr>
                      </a:br>
                      <a:r>
                        <a:rPr lang="en-IN" sz="1100" dirty="0"/>
                        <a:t>1570</a:t>
                      </a:r>
                      <a:r>
                        <a:rPr lang="fr-FR" sz="1100" u="none" strike="noStrike" dirty="0">
                          <a:effectLst/>
                        </a:rPr>
                        <a:t> Observations</a:t>
                      </a:r>
                      <a:endParaRPr lang="fr-FR"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Full Data Train RMSE</a:t>
                      </a:r>
                      <a:br>
                        <a:rPr lang="en-US" sz="1100" u="none" strike="noStrike" dirty="0">
                          <a:effectLst/>
                        </a:rPr>
                      </a:br>
                      <a:r>
                        <a:rPr lang="en-US" sz="1100" u="none" strike="noStrike" dirty="0">
                          <a:effectLst/>
                        </a:rPr>
                        <a:t>2617 Observations</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55666363"/>
                  </a:ext>
                </a:extLst>
              </a:tr>
              <a:tr h="427552">
                <a:tc>
                  <a:txBody>
                    <a:bodyPr/>
                    <a:lstStyle/>
                    <a:p>
                      <a:pPr algn="ctr" fontAlgn="b"/>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7620" marR="7620" marT="7620" marB="0" anchor="ctr"/>
                </a:tc>
                <a:tc>
                  <a:txBody>
                    <a:bodyPr/>
                    <a:lstStyle/>
                    <a:p>
                      <a:pPr lvl="2" algn="l" fontAlgn="ctr"/>
                      <a:r>
                        <a:rPr lang="en-IN" sz="1050" u="none" strike="noStrike" kern="1200" dirty="0">
                          <a:effectLst/>
                        </a:rPr>
                        <a:t>STLF</a:t>
                      </a:r>
                      <a:endParaRPr lang="en-IN" sz="105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70.08</a:t>
                      </a: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41.66</a:t>
                      </a:r>
                    </a:p>
                  </a:txBody>
                  <a:tcPr marL="7620" marR="7620" marT="7620" marB="0" anchor="ctr"/>
                </a:tc>
                <a:tc>
                  <a:txBody>
                    <a:bodyPr/>
                    <a:lstStyle/>
                    <a:p>
                      <a:pPr algn="ctr" fontAlgn="ctr"/>
                      <a:r>
                        <a:rPr lang="en-IN" sz="1050" u="none" strike="noStrike" kern="1200">
                          <a:solidFill>
                            <a:schemeClr val="dk1"/>
                          </a:solidFill>
                          <a:effectLst/>
                          <a:latin typeface="+mn-lt"/>
                          <a:ea typeface="+mn-ea"/>
                          <a:cs typeface="+mn-cs"/>
                        </a:rPr>
                        <a:t>41.85</a:t>
                      </a:r>
                    </a:p>
                  </a:txBody>
                  <a:tcPr marL="7620" marR="7620" marT="7620" marB="0" anchor="ctr"/>
                </a:tc>
                <a:extLst>
                  <a:ext uri="{0D108BD9-81ED-4DB2-BD59-A6C34878D82A}">
                    <a16:rowId xmlns:a16="http://schemas.microsoft.com/office/drawing/2014/main" val="3382548457"/>
                  </a:ext>
                </a:extLst>
              </a:tr>
              <a:tr h="427552">
                <a:tc>
                  <a:txBody>
                    <a:bodyPr/>
                    <a:lstStyle/>
                    <a:p>
                      <a:pPr algn="ctr" fontAlgn="b"/>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7620" marR="7620" marT="7620" marB="0" anchor="ctr"/>
                </a:tc>
                <a:tc>
                  <a:txBody>
                    <a:bodyPr/>
                    <a:lstStyle/>
                    <a:p>
                      <a:pPr lvl="2" algn="l" fontAlgn="ctr"/>
                      <a:r>
                        <a:rPr lang="en-IN" sz="1050" u="none" strike="noStrike" kern="1200" dirty="0">
                          <a:effectLst/>
                        </a:rPr>
                        <a:t>ARIMA</a:t>
                      </a:r>
                      <a:endParaRPr lang="en-IN" sz="105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73.63</a:t>
                      </a: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49.79</a:t>
                      </a: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45.52</a:t>
                      </a:r>
                    </a:p>
                  </a:txBody>
                  <a:tcPr marL="7620" marR="7620" marT="7620" marB="0" anchor="ctr"/>
                </a:tc>
                <a:extLst>
                  <a:ext uri="{0D108BD9-81ED-4DB2-BD59-A6C34878D82A}">
                    <a16:rowId xmlns:a16="http://schemas.microsoft.com/office/drawing/2014/main" val="4161853433"/>
                  </a:ext>
                </a:extLst>
              </a:tr>
              <a:tr h="427552">
                <a:tc>
                  <a:txBody>
                    <a:bodyPr/>
                    <a:lstStyle/>
                    <a:p>
                      <a:pPr algn="ctr" fontAlgn="b"/>
                      <a:r>
                        <a:rPr lang="en-IN" sz="1050" u="none" strike="noStrike" dirty="0">
                          <a:effectLst/>
                        </a:rPr>
                        <a:t>3</a:t>
                      </a:r>
                      <a:endParaRPr lang="en-IN" sz="1050" b="0" i="0" u="none" strike="noStrike" dirty="0">
                        <a:solidFill>
                          <a:srgbClr val="000000"/>
                        </a:solidFill>
                        <a:effectLst/>
                        <a:latin typeface="Calibri" panose="020F0502020204030204" pitchFamily="34" charset="0"/>
                      </a:endParaRPr>
                    </a:p>
                  </a:txBody>
                  <a:tcPr marL="7620" marR="7620" marT="7620" marB="0" anchor="ctr"/>
                </a:tc>
                <a:tc>
                  <a:txBody>
                    <a:bodyPr/>
                    <a:lstStyle/>
                    <a:p>
                      <a:pPr lvl="2" algn="l" fontAlgn="ctr"/>
                      <a:r>
                        <a:rPr lang="en-IN" sz="1050" u="none" strike="noStrike" kern="1200" dirty="0">
                          <a:effectLst/>
                        </a:rPr>
                        <a:t>TBATS</a:t>
                      </a:r>
                      <a:endParaRPr lang="en-IN" sz="105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75.71</a:t>
                      </a: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49.00</a:t>
                      </a:r>
                    </a:p>
                  </a:txBody>
                  <a:tcPr marL="7620" marR="7620" marT="7620" marB="0" anchor="ctr"/>
                </a:tc>
                <a:tc>
                  <a:txBody>
                    <a:bodyPr/>
                    <a:lstStyle/>
                    <a:p>
                      <a:pPr algn="ctr" fontAlgn="ctr"/>
                      <a:r>
                        <a:rPr lang="en-IN" sz="1050" u="none" strike="noStrike" kern="1200">
                          <a:solidFill>
                            <a:schemeClr val="dk1"/>
                          </a:solidFill>
                          <a:effectLst/>
                          <a:latin typeface="+mn-lt"/>
                          <a:ea typeface="+mn-ea"/>
                          <a:cs typeface="+mn-cs"/>
                        </a:rPr>
                        <a:t>46.39</a:t>
                      </a:r>
                    </a:p>
                  </a:txBody>
                  <a:tcPr marL="7620" marR="7620" marT="7620" marB="0" anchor="ctr"/>
                </a:tc>
                <a:extLst>
                  <a:ext uri="{0D108BD9-81ED-4DB2-BD59-A6C34878D82A}">
                    <a16:rowId xmlns:a16="http://schemas.microsoft.com/office/drawing/2014/main" val="2739413339"/>
                  </a:ext>
                </a:extLst>
              </a:tr>
              <a:tr h="427552">
                <a:tc>
                  <a:txBody>
                    <a:bodyPr/>
                    <a:lstStyle/>
                    <a:p>
                      <a:pPr algn="ctr" fontAlgn="b"/>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7620" marR="7620" marT="7620" marB="0" anchor="ctr"/>
                </a:tc>
                <a:tc>
                  <a:txBody>
                    <a:bodyPr/>
                    <a:lstStyle/>
                    <a:p>
                      <a:pPr lvl="2" algn="l" fontAlgn="ctr"/>
                      <a:r>
                        <a:rPr lang="en-IN" sz="1050" u="none" strike="noStrike" kern="1200" dirty="0">
                          <a:effectLst/>
                        </a:rPr>
                        <a:t>EXPONENTIAL SMOOTHING</a:t>
                      </a:r>
                      <a:endParaRPr lang="en-IN" sz="105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76.44</a:t>
                      </a: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82.06</a:t>
                      </a: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49.34</a:t>
                      </a:r>
                    </a:p>
                  </a:txBody>
                  <a:tcPr marL="7620" marR="7620" marT="7620" marB="0" anchor="ctr"/>
                </a:tc>
                <a:extLst>
                  <a:ext uri="{0D108BD9-81ED-4DB2-BD59-A6C34878D82A}">
                    <a16:rowId xmlns:a16="http://schemas.microsoft.com/office/drawing/2014/main" val="2322073706"/>
                  </a:ext>
                </a:extLst>
              </a:tr>
              <a:tr h="427552">
                <a:tc>
                  <a:txBody>
                    <a:bodyPr/>
                    <a:lstStyle/>
                    <a:p>
                      <a:pPr algn="ctr" fontAlgn="b"/>
                      <a:r>
                        <a:rPr lang="en-IN" sz="1050" u="none" strike="noStrike" dirty="0">
                          <a:effectLst/>
                        </a:rPr>
                        <a:t>5</a:t>
                      </a:r>
                      <a:endParaRPr lang="en-IN" sz="1050" b="0" i="0" u="none" strike="noStrike" dirty="0">
                        <a:solidFill>
                          <a:srgbClr val="000000"/>
                        </a:solidFill>
                        <a:effectLst/>
                        <a:latin typeface="Calibri" panose="020F0502020204030204" pitchFamily="34" charset="0"/>
                      </a:endParaRPr>
                    </a:p>
                  </a:txBody>
                  <a:tcPr marL="7620" marR="7620" marT="7620" marB="0" anchor="ctr"/>
                </a:tc>
                <a:tc>
                  <a:txBody>
                    <a:bodyPr/>
                    <a:lstStyle/>
                    <a:p>
                      <a:pPr lvl="2" algn="l" fontAlgn="ctr"/>
                      <a:r>
                        <a:rPr lang="en-IN" sz="1050" u="none" strike="noStrike" kern="1200" dirty="0">
                          <a:effectLst/>
                        </a:rPr>
                        <a:t>AUTO ARIMA</a:t>
                      </a:r>
                      <a:endParaRPr lang="en-IN" sz="105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78.00</a:t>
                      </a: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52.34</a:t>
                      </a:r>
                    </a:p>
                  </a:txBody>
                  <a:tcPr marL="7620" marR="7620" marT="7620" marB="0" anchor="ctr"/>
                </a:tc>
                <a:tc>
                  <a:txBody>
                    <a:bodyPr/>
                    <a:lstStyle/>
                    <a:p>
                      <a:pPr algn="ctr" fontAlgn="ctr"/>
                      <a:r>
                        <a:rPr lang="en-IN" sz="1050" u="none" strike="noStrike" kern="1200" dirty="0">
                          <a:solidFill>
                            <a:schemeClr val="dk1"/>
                          </a:solidFill>
                          <a:effectLst/>
                          <a:latin typeface="+mn-lt"/>
                          <a:ea typeface="+mn-ea"/>
                          <a:cs typeface="+mn-cs"/>
                        </a:rPr>
                        <a:t>49.55</a:t>
                      </a:r>
                    </a:p>
                  </a:txBody>
                  <a:tcPr marL="7620" marR="7620" marT="7620" marB="0" anchor="ctr"/>
                </a:tc>
                <a:extLst>
                  <a:ext uri="{0D108BD9-81ED-4DB2-BD59-A6C34878D82A}">
                    <a16:rowId xmlns:a16="http://schemas.microsoft.com/office/drawing/2014/main" val="3005431011"/>
                  </a:ext>
                </a:extLst>
              </a:tr>
            </a:tbl>
          </a:graphicData>
        </a:graphic>
      </p:graphicFrame>
      <p:sp>
        <p:nvSpPr>
          <p:cNvPr id="4" name="Rounded Rectangle 3"/>
          <p:cNvSpPr/>
          <p:nvPr/>
        </p:nvSpPr>
        <p:spPr>
          <a:xfrm>
            <a:off x="3401961" y="1071153"/>
            <a:ext cx="5545394" cy="443015"/>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400" dirty="0"/>
              <a:t>Full Data Set - 2617 Observations</a:t>
            </a:r>
          </a:p>
        </p:txBody>
      </p:sp>
      <p:sp>
        <p:nvSpPr>
          <p:cNvPr id="5" name="Rounded Rectangle 4"/>
          <p:cNvSpPr/>
          <p:nvPr/>
        </p:nvSpPr>
        <p:spPr>
          <a:xfrm>
            <a:off x="1550126" y="1787848"/>
            <a:ext cx="2812868" cy="592183"/>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400" dirty="0"/>
              <a:t>Train Data Set</a:t>
            </a:r>
          </a:p>
          <a:p>
            <a:pPr algn="ctr"/>
            <a:r>
              <a:rPr lang="en-IN" sz="1400" dirty="0"/>
              <a:t>1570 Observations</a:t>
            </a:r>
          </a:p>
        </p:txBody>
      </p:sp>
      <p:sp>
        <p:nvSpPr>
          <p:cNvPr id="6" name="Rounded Rectangle 5"/>
          <p:cNvSpPr/>
          <p:nvPr/>
        </p:nvSpPr>
        <p:spPr>
          <a:xfrm>
            <a:off x="7833360" y="1787847"/>
            <a:ext cx="2812868" cy="59218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400" dirty="0"/>
              <a:t>Test Data Set</a:t>
            </a:r>
          </a:p>
          <a:p>
            <a:pPr algn="ctr"/>
            <a:r>
              <a:rPr lang="en-IN" sz="1400" dirty="0"/>
              <a:t>1047 Observations</a:t>
            </a:r>
          </a:p>
        </p:txBody>
      </p:sp>
      <p:cxnSp>
        <p:nvCxnSpPr>
          <p:cNvPr id="8" name="Elbow Connector 7"/>
          <p:cNvCxnSpPr>
            <a:stCxn id="4" idx="2"/>
            <a:endCxn id="5" idx="0"/>
          </p:cNvCxnSpPr>
          <p:nvPr/>
        </p:nvCxnSpPr>
        <p:spPr>
          <a:xfrm rot="5400000">
            <a:off x="4428769" y="41959"/>
            <a:ext cx="273680" cy="32180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 idx="2"/>
            <a:endCxn id="6" idx="0"/>
          </p:cNvCxnSpPr>
          <p:nvPr/>
        </p:nvCxnSpPr>
        <p:spPr>
          <a:xfrm rot="16200000" flipH="1">
            <a:off x="7570387" y="118439"/>
            <a:ext cx="273679" cy="30651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Chart 12"/>
          <p:cNvGraphicFramePr/>
          <p:nvPr>
            <p:extLst>
              <p:ext uri="{D42A27DB-BD31-4B8C-83A1-F6EECF244321}">
                <p14:modId xmlns:p14="http://schemas.microsoft.com/office/powerpoint/2010/main" val="1936967966"/>
              </p:ext>
            </p:extLst>
          </p:nvPr>
        </p:nvGraphicFramePr>
        <p:xfrm>
          <a:off x="4258772" y="1649383"/>
          <a:ext cx="3831771" cy="17248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3978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t="5675" b="4046"/>
          <a:stretch/>
        </p:blipFill>
        <p:spPr>
          <a:xfrm>
            <a:off x="-1057" y="949224"/>
            <a:ext cx="12193057" cy="3102447"/>
          </a:xfrm>
          <a:prstGeom prst="rect">
            <a:avLst/>
          </a:prstGeom>
        </p:spPr>
      </p:pic>
      <p:sp>
        <p:nvSpPr>
          <p:cNvPr id="2" name="Title 1"/>
          <p:cNvSpPr>
            <a:spLocks noGrp="1"/>
          </p:cNvSpPr>
          <p:nvPr>
            <p:ph type="title"/>
          </p:nvPr>
        </p:nvSpPr>
        <p:spPr/>
        <p:txBody>
          <a:bodyPr/>
          <a:lstStyle/>
          <a:p>
            <a:r>
              <a:rPr lang="en-US" dirty="0"/>
              <a:t>STLF Model Test Actual vs Prediction Graph</a:t>
            </a:r>
            <a:endParaRPr lang="en-IN" dirty="0"/>
          </a:p>
        </p:txBody>
      </p:sp>
      <p:sp>
        <p:nvSpPr>
          <p:cNvPr id="7" name="TextBox 6"/>
          <p:cNvSpPr txBox="1"/>
          <p:nvPr/>
        </p:nvSpPr>
        <p:spPr>
          <a:xfrm>
            <a:off x="1057" y="4771809"/>
            <a:ext cx="2192780" cy="646331"/>
          </a:xfrm>
          <a:prstGeom prst="rect">
            <a:avLst/>
          </a:prstGeom>
          <a:noFill/>
        </p:spPr>
        <p:txBody>
          <a:bodyPr wrap="none" rtlCol="0">
            <a:spAutoFit/>
          </a:bodyPr>
          <a:lstStyle/>
          <a:p>
            <a:r>
              <a:rPr lang="en-IN" sz="1200" dirty="0"/>
              <a:t>STLF Model</a:t>
            </a:r>
          </a:p>
          <a:p>
            <a:endParaRPr lang="en-IN" sz="1200" dirty="0"/>
          </a:p>
          <a:p>
            <a:r>
              <a:rPr lang="en-IN" sz="1200" dirty="0"/>
              <a:t>Residual Skewness: -0.28</a:t>
            </a:r>
          </a:p>
        </p:txBody>
      </p:sp>
      <p:pic>
        <p:nvPicPr>
          <p:cNvPr id="10" name="Picture 9"/>
          <p:cNvPicPr>
            <a:picLocks noChangeAspect="1"/>
          </p:cNvPicPr>
          <p:nvPr/>
        </p:nvPicPr>
        <p:blipFill>
          <a:blip r:embed="rId3"/>
          <a:stretch>
            <a:fillRect/>
          </a:stretch>
        </p:blipFill>
        <p:spPr>
          <a:xfrm>
            <a:off x="2616728" y="4169034"/>
            <a:ext cx="4572396" cy="2286198"/>
          </a:xfrm>
          <a:prstGeom prst="rect">
            <a:avLst/>
          </a:prstGeom>
        </p:spPr>
      </p:pic>
      <p:pic>
        <p:nvPicPr>
          <p:cNvPr id="11" name="Picture 10"/>
          <p:cNvPicPr>
            <a:picLocks noChangeAspect="1"/>
          </p:cNvPicPr>
          <p:nvPr/>
        </p:nvPicPr>
        <p:blipFill>
          <a:blip r:embed="rId4"/>
          <a:stretch>
            <a:fillRect/>
          </a:stretch>
        </p:blipFill>
        <p:spPr>
          <a:xfrm>
            <a:off x="7189124" y="4164463"/>
            <a:ext cx="4572396" cy="2286198"/>
          </a:xfrm>
          <a:prstGeom prst="rect">
            <a:avLst/>
          </a:prstGeom>
        </p:spPr>
      </p:pic>
      <p:sp>
        <p:nvSpPr>
          <p:cNvPr id="13" name="Rounded Rectangle 12"/>
          <p:cNvSpPr/>
          <p:nvPr/>
        </p:nvSpPr>
        <p:spPr>
          <a:xfrm>
            <a:off x="0" y="4051671"/>
            <a:ext cx="4110445" cy="389295"/>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r>
              <a:rPr lang="en-IN" sz="1400" dirty="0"/>
              <a:t>Checking the Residual Plot of STLF Model</a:t>
            </a:r>
          </a:p>
        </p:txBody>
      </p:sp>
    </p:spTree>
    <p:extLst>
      <p:ext uri="{BB962C8B-B14F-4D97-AF65-F5344CB8AC3E}">
        <p14:creationId xmlns:p14="http://schemas.microsoft.com/office/powerpoint/2010/main" val="131877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Model for Forecasting</a:t>
            </a:r>
          </a:p>
        </p:txBody>
      </p:sp>
      <p:sp>
        <p:nvSpPr>
          <p:cNvPr id="3" name="Rounded Rectangle 2"/>
          <p:cNvSpPr/>
          <p:nvPr/>
        </p:nvSpPr>
        <p:spPr>
          <a:xfrm>
            <a:off x="241854" y="1045186"/>
            <a:ext cx="1846217" cy="36000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400" dirty="0"/>
              <a:t>STLF Model</a:t>
            </a:r>
          </a:p>
        </p:txBody>
      </p:sp>
      <p:sp>
        <p:nvSpPr>
          <p:cNvPr id="4" name="Rectangle 3"/>
          <p:cNvSpPr/>
          <p:nvPr/>
        </p:nvSpPr>
        <p:spPr>
          <a:xfrm>
            <a:off x="241854" y="1478040"/>
            <a:ext cx="11584385" cy="338554"/>
          </a:xfrm>
          <a:prstGeom prst="rect">
            <a:avLst/>
          </a:prstGeom>
        </p:spPr>
        <p:txBody>
          <a:bodyPr wrap="square">
            <a:spAutoFit/>
          </a:bodyPr>
          <a:lstStyle/>
          <a:p>
            <a:r>
              <a:rPr lang="en-IN" sz="1600" dirty="0" err="1"/>
              <a:t>Final_Model</a:t>
            </a:r>
            <a:r>
              <a:rPr lang="en-IN" sz="1600" dirty="0"/>
              <a:t> &lt;- </a:t>
            </a:r>
            <a:r>
              <a:rPr lang="en-US" sz="1600" dirty="0" err="1"/>
              <a:t>stlf</a:t>
            </a:r>
            <a:r>
              <a:rPr lang="en-US" sz="1600" dirty="0"/>
              <a:t>(train$PM25,method = "</a:t>
            </a:r>
            <a:r>
              <a:rPr lang="en-US" sz="1600" dirty="0" err="1"/>
              <a:t>arima</a:t>
            </a:r>
            <a:r>
              <a:rPr lang="en-US" sz="1600" dirty="0"/>
              <a:t>", h = 336)</a:t>
            </a:r>
            <a:endParaRPr lang="en-IN" sz="1600" dirty="0"/>
          </a:p>
        </p:txBody>
      </p:sp>
      <p:sp>
        <p:nvSpPr>
          <p:cNvPr id="6" name="Rounded Rectangle 5"/>
          <p:cNvSpPr/>
          <p:nvPr/>
        </p:nvSpPr>
        <p:spPr>
          <a:xfrm>
            <a:off x="241854" y="2108232"/>
            <a:ext cx="6951426" cy="36000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400" dirty="0"/>
              <a:t>Forecasting with ARIMA Model for Next One Week (336 Observations)</a:t>
            </a:r>
          </a:p>
        </p:txBody>
      </p:sp>
      <p:pic>
        <p:nvPicPr>
          <p:cNvPr id="5" name="Picture 4"/>
          <p:cNvPicPr>
            <a:picLocks noChangeAspect="1"/>
          </p:cNvPicPr>
          <p:nvPr/>
        </p:nvPicPr>
        <p:blipFill>
          <a:blip r:embed="rId2"/>
          <a:stretch>
            <a:fillRect/>
          </a:stretch>
        </p:blipFill>
        <p:spPr>
          <a:xfrm>
            <a:off x="0" y="2629824"/>
            <a:ext cx="12193057" cy="3810330"/>
          </a:xfrm>
          <a:prstGeom prst="rect">
            <a:avLst/>
          </a:prstGeom>
        </p:spPr>
      </p:pic>
    </p:spTree>
    <p:extLst>
      <p:ext uri="{BB962C8B-B14F-4D97-AF65-F5344CB8AC3E}">
        <p14:creationId xmlns:p14="http://schemas.microsoft.com/office/powerpoint/2010/main" val="283717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Deployment – Project Background</a:t>
            </a:r>
          </a:p>
        </p:txBody>
      </p:sp>
      <p:pic>
        <p:nvPicPr>
          <p:cNvPr id="3" name="Picture 2"/>
          <p:cNvPicPr>
            <a:picLocks noChangeAspect="1"/>
          </p:cNvPicPr>
          <p:nvPr/>
        </p:nvPicPr>
        <p:blipFill rotWithShape="1">
          <a:blip r:embed="rId2"/>
          <a:srcRect t="4518" r="750" b="5260"/>
          <a:stretch/>
        </p:blipFill>
        <p:spPr>
          <a:xfrm>
            <a:off x="745300" y="963868"/>
            <a:ext cx="10701400" cy="5472000"/>
          </a:xfrm>
          <a:prstGeom prst="rect">
            <a:avLst/>
          </a:prstGeom>
        </p:spPr>
      </p:pic>
    </p:spTree>
    <p:extLst>
      <p:ext uri="{BB962C8B-B14F-4D97-AF65-F5344CB8AC3E}">
        <p14:creationId xmlns:p14="http://schemas.microsoft.com/office/powerpoint/2010/main" val="94328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Deployment – Input Data</a:t>
            </a:r>
          </a:p>
        </p:txBody>
      </p:sp>
      <p:pic>
        <p:nvPicPr>
          <p:cNvPr id="5" name="Picture 4"/>
          <p:cNvPicPr>
            <a:picLocks noChangeAspect="1"/>
          </p:cNvPicPr>
          <p:nvPr/>
        </p:nvPicPr>
        <p:blipFill rotWithShape="1">
          <a:blip r:embed="rId2"/>
          <a:srcRect t="4667" r="750" b="4518"/>
          <a:stretch/>
        </p:blipFill>
        <p:spPr>
          <a:xfrm>
            <a:off x="745300" y="936290"/>
            <a:ext cx="10701400" cy="5507941"/>
          </a:xfrm>
          <a:prstGeom prst="rect">
            <a:avLst/>
          </a:prstGeom>
        </p:spPr>
      </p:pic>
    </p:spTree>
    <p:extLst>
      <p:ext uri="{BB962C8B-B14F-4D97-AF65-F5344CB8AC3E}">
        <p14:creationId xmlns:p14="http://schemas.microsoft.com/office/powerpoint/2010/main" val="140774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Deployment – Historical Data</a:t>
            </a:r>
          </a:p>
        </p:txBody>
      </p:sp>
      <p:pic>
        <p:nvPicPr>
          <p:cNvPr id="6" name="Picture 5"/>
          <p:cNvPicPr>
            <a:picLocks noChangeAspect="1"/>
          </p:cNvPicPr>
          <p:nvPr/>
        </p:nvPicPr>
        <p:blipFill rotWithShape="1">
          <a:blip r:embed="rId2"/>
          <a:srcRect t="5111" r="750" b="4963"/>
          <a:stretch/>
        </p:blipFill>
        <p:spPr>
          <a:xfrm>
            <a:off x="753396" y="997253"/>
            <a:ext cx="10667177" cy="5436588"/>
          </a:xfrm>
          <a:prstGeom prst="rect">
            <a:avLst/>
          </a:prstGeom>
        </p:spPr>
      </p:pic>
    </p:spTree>
    <p:extLst>
      <p:ext uri="{BB962C8B-B14F-4D97-AF65-F5344CB8AC3E}">
        <p14:creationId xmlns:p14="http://schemas.microsoft.com/office/powerpoint/2010/main" val="235306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Deployment – Historical Data</a:t>
            </a:r>
          </a:p>
        </p:txBody>
      </p:sp>
      <p:pic>
        <p:nvPicPr>
          <p:cNvPr id="5" name="Picture 4"/>
          <p:cNvPicPr>
            <a:picLocks noChangeAspect="1"/>
          </p:cNvPicPr>
          <p:nvPr/>
        </p:nvPicPr>
        <p:blipFill rotWithShape="1">
          <a:blip r:embed="rId2"/>
          <a:srcRect t="9196" r="1084" b="4518"/>
          <a:stretch/>
        </p:blipFill>
        <p:spPr>
          <a:xfrm>
            <a:off x="768495" y="966652"/>
            <a:ext cx="10652078" cy="5479114"/>
          </a:xfrm>
          <a:prstGeom prst="rect">
            <a:avLst/>
          </a:prstGeom>
        </p:spPr>
      </p:pic>
    </p:spTree>
    <p:extLst>
      <p:ext uri="{BB962C8B-B14F-4D97-AF65-F5344CB8AC3E}">
        <p14:creationId xmlns:p14="http://schemas.microsoft.com/office/powerpoint/2010/main" val="2070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Deployment – Forecast</a:t>
            </a:r>
          </a:p>
        </p:txBody>
      </p:sp>
      <p:pic>
        <p:nvPicPr>
          <p:cNvPr id="3" name="Picture 2"/>
          <p:cNvPicPr>
            <a:picLocks noChangeAspect="1"/>
          </p:cNvPicPr>
          <p:nvPr/>
        </p:nvPicPr>
        <p:blipFill rotWithShape="1">
          <a:blip r:embed="rId2"/>
          <a:srcRect t="4667" r="833" b="4518"/>
          <a:stretch/>
        </p:blipFill>
        <p:spPr>
          <a:xfrm>
            <a:off x="774182" y="933226"/>
            <a:ext cx="10643636" cy="5482814"/>
          </a:xfrm>
          <a:prstGeom prst="rect">
            <a:avLst/>
          </a:prstGeom>
        </p:spPr>
      </p:pic>
    </p:spTree>
    <p:extLst>
      <p:ext uri="{BB962C8B-B14F-4D97-AF65-F5344CB8AC3E}">
        <p14:creationId xmlns:p14="http://schemas.microsoft.com/office/powerpoint/2010/main" val="428587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FC20B-59E5-4C27-80F6-1FD1B8A2C71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1800" dirty="0">
                <a:solidFill>
                  <a:srgbClr val="FFFFFF"/>
                </a:solidFill>
              </a:rPr>
              <a:t>Project Architecture / Project Flow</a:t>
            </a:r>
            <a:br>
              <a:rPr lang="en-US" sz="1800" dirty="0">
                <a:solidFill>
                  <a:srgbClr val="FFFFFF"/>
                </a:solidFill>
              </a:rPr>
            </a:br>
            <a:endParaRPr lang="en-US" sz="1800" kern="1200" dirty="0">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34597743"/>
              </p:ext>
            </p:extLst>
          </p:nvPr>
        </p:nvGraphicFramePr>
        <p:xfrm>
          <a:off x="4032514" y="0"/>
          <a:ext cx="8159486" cy="6858000"/>
        </p:xfrm>
        <a:graphic>
          <a:graphicData uri="http://schemas.openxmlformats.org/drawingml/2006/table">
            <a:tbl>
              <a:tblPr bandRow="1">
                <a:tableStyleId>{2A488322-F2BA-4B5B-9748-0D474271808F}</a:tableStyleId>
              </a:tblPr>
              <a:tblGrid>
                <a:gridCol w="1106371">
                  <a:extLst>
                    <a:ext uri="{9D8B030D-6E8A-4147-A177-3AD203B41FA5}">
                      <a16:colId xmlns:a16="http://schemas.microsoft.com/office/drawing/2014/main" val="407255416"/>
                    </a:ext>
                  </a:extLst>
                </a:gridCol>
                <a:gridCol w="7053115">
                  <a:extLst>
                    <a:ext uri="{9D8B030D-6E8A-4147-A177-3AD203B41FA5}">
                      <a16:colId xmlns:a16="http://schemas.microsoft.com/office/drawing/2014/main" val="3368300188"/>
                    </a:ext>
                  </a:extLst>
                </a:gridCol>
              </a:tblGrid>
              <a:tr h="857250">
                <a:tc>
                  <a:txBody>
                    <a:bodyPr/>
                    <a:lstStyle/>
                    <a:p>
                      <a:pPr algn="ctr" fontAlgn="b"/>
                      <a:r>
                        <a:rPr lang="en-IN" sz="1400" u="none" strike="noStrike" dirty="0">
                          <a:effectLst/>
                        </a:rPr>
                        <a:t>Sr. No.</a:t>
                      </a:r>
                      <a:endParaRPr lang="en-IN" sz="1400" b="1" i="0" u="none" strike="noStrike" dirty="0">
                        <a:solidFill>
                          <a:sysClr val="windowText" lastClr="000000"/>
                        </a:solidFill>
                        <a:effectLst/>
                        <a:latin typeface="Arial" panose="020B0604020202020204" pitchFamily="34" charset="0"/>
                      </a:endParaRPr>
                    </a:p>
                  </a:txBody>
                  <a:tcPr marL="7620" marR="7620" marT="7620" marB="0" anchor="ctr"/>
                </a:tc>
                <a:tc>
                  <a:txBody>
                    <a:bodyPr/>
                    <a:lstStyle/>
                    <a:p>
                      <a:pPr algn="ctr" fontAlgn="b"/>
                      <a:r>
                        <a:rPr lang="en-IN" sz="1400" u="none" strike="noStrike" dirty="0">
                          <a:effectLst/>
                        </a:rPr>
                        <a:t>Particular</a:t>
                      </a:r>
                      <a:endParaRPr lang="en-IN" sz="1400" b="1" i="0" u="none" strike="noStrike" dirty="0">
                        <a:solidFill>
                          <a:sysClr val="windowText" lastClr="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489557465"/>
                  </a:ext>
                </a:extLst>
              </a:tr>
              <a:tr h="857250">
                <a:tc>
                  <a:txBody>
                    <a:bodyPr/>
                    <a:lstStyle/>
                    <a:p>
                      <a:pPr lvl="1" algn="l" fontAlgn="b"/>
                      <a:r>
                        <a:rPr lang="en-IN" sz="1200" u="none" strike="noStrike" dirty="0">
                          <a:effectLst/>
                        </a:rPr>
                        <a:t>1</a:t>
                      </a:r>
                      <a:endParaRPr lang="en-IN" sz="1200" b="0" i="0" u="none" strike="noStrike" dirty="0">
                        <a:solidFill>
                          <a:sysClr val="windowText" lastClr="000000"/>
                        </a:solidFill>
                        <a:effectLst/>
                        <a:latin typeface="+mn-lt"/>
                      </a:endParaRPr>
                    </a:p>
                  </a:txBody>
                  <a:tcPr marL="7620" marR="7620" marT="7620" marB="0" anchor="ctr"/>
                </a:tc>
                <a:tc>
                  <a:txBody>
                    <a:bodyPr/>
                    <a:lstStyle/>
                    <a:p>
                      <a:pPr lvl="1" algn="l" fontAlgn="b">
                        <a:buClr>
                          <a:schemeClr val="accent1"/>
                        </a:buClr>
                        <a:buSzPts val="1100"/>
                        <a:buFont typeface="Arial" panose="020B0604020202020204" pitchFamily="34" charset="0"/>
                        <a:buNone/>
                      </a:pPr>
                      <a:r>
                        <a:rPr lang="en-IN" sz="1200" u="none" strike="noStrike" dirty="0">
                          <a:effectLst/>
                        </a:rPr>
                        <a:t>Preface</a:t>
                      </a:r>
                      <a:endParaRPr lang="en-IN"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3310000866"/>
                  </a:ext>
                </a:extLst>
              </a:tr>
              <a:tr h="857250">
                <a:tc>
                  <a:txBody>
                    <a:bodyPr/>
                    <a:lstStyle/>
                    <a:p>
                      <a:pPr lvl="1" algn="l" fontAlgn="b"/>
                      <a:r>
                        <a:rPr lang="en-IN" sz="1200" u="none" strike="noStrike" dirty="0">
                          <a:effectLst/>
                        </a:rPr>
                        <a:t>2</a:t>
                      </a:r>
                      <a:endParaRPr lang="en-IN" sz="1200" b="0" i="0" u="none" strike="noStrike" dirty="0">
                        <a:solidFill>
                          <a:sysClr val="windowText" lastClr="000000"/>
                        </a:solidFill>
                        <a:effectLst/>
                        <a:latin typeface="+mn-lt"/>
                      </a:endParaRPr>
                    </a:p>
                  </a:txBody>
                  <a:tcPr marL="7620" marR="7620" marT="7620" marB="0" anchor="ctr"/>
                </a:tc>
                <a:tc>
                  <a:txBody>
                    <a:bodyPr/>
                    <a:lstStyle/>
                    <a:p>
                      <a:pPr lvl="1" algn="l" fontAlgn="b">
                        <a:buClr>
                          <a:schemeClr val="accent1"/>
                        </a:buClr>
                        <a:buSzPts val="1100"/>
                        <a:buFont typeface="Arial" panose="020B0604020202020204" pitchFamily="34" charset="0"/>
                        <a:buNone/>
                      </a:pPr>
                      <a:r>
                        <a:rPr lang="en-US" sz="1200" dirty="0"/>
                        <a:t>Air Quality Index (AQI) and PM2.5</a:t>
                      </a:r>
                      <a:endParaRPr lang="en-IN"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675687256"/>
                  </a:ext>
                </a:extLst>
              </a:tr>
              <a:tr h="857250">
                <a:tc>
                  <a:txBody>
                    <a:bodyPr/>
                    <a:lstStyle/>
                    <a:p>
                      <a:pPr lvl="1" algn="l" fontAlgn="b"/>
                      <a:r>
                        <a:rPr lang="en-IN" sz="1200" u="none" strike="noStrike" dirty="0">
                          <a:effectLst/>
                        </a:rPr>
                        <a:t>3</a:t>
                      </a:r>
                      <a:endParaRPr lang="en-IN" sz="1200" b="0" i="0" u="none" strike="noStrike" dirty="0">
                        <a:solidFill>
                          <a:sysClr val="windowText" lastClr="000000"/>
                        </a:solidFill>
                        <a:effectLst/>
                        <a:latin typeface="+mn-lt"/>
                      </a:endParaRPr>
                    </a:p>
                  </a:txBody>
                  <a:tcPr marL="7620" marR="7620" marT="7620" marB="0" anchor="ctr"/>
                </a:tc>
                <a:tc>
                  <a:txBody>
                    <a:bodyPr/>
                    <a:lstStyle/>
                    <a:p>
                      <a:pPr lvl="1" algn="l" fontAlgn="b">
                        <a:buClr>
                          <a:schemeClr val="accent1"/>
                        </a:buClr>
                        <a:buSzPts val="1100"/>
                        <a:buFont typeface="Arial" panose="020B0604020202020204" pitchFamily="34" charset="0"/>
                        <a:buNone/>
                      </a:pPr>
                      <a:r>
                        <a:rPr lang="en-IN" sz="1200" u="none" strike="noStrike" dirty="0">
                          <a:effectLst/>
                        </a:rPr>
                        <a:t>Exploratory Data Analysis</a:t>
                      </a:r>
                      <a:endParaRPr lang="en-IN"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927344825"/>
                  </a:ext>
                </a:extLst>
              </a:tr>
              <a:tr h="857250">
                <a:tc>
                  <a:txBody>
                    <a:bodyPr/>
                    <a:lstStyle/>
                    <a:p>
                      <a:pPr lvl="1" algn="l" fontAlgn="b"/>
                      <a:r>
                        <a:rPr lang="en-IN" sz="1200" u="none" strike="noStrike" dirty="0">
                          <a:effectLst/>
                        </a:rPr>
                        <a:t>4</a:t>
                      </a:r>
                      <a:endParaRPr lang="en-IN" sz="1200" b="0" i="0" u="none" strike="noStrike" dirty="0">
                        <a:solidFill>
                          <a:sysClr val="windowText" lastClr="000000"/>
                        </a:solidFill>
                        <a:effectLst/>
                        <a:latin typeface="+mn-lt"/>
                      </a:endParaRPr>
                    </a:p>
                  </a:txBody>
                  <a:tcPr marL="7620" marR="7620" marT="7620" marB="0" anchor="ctr"/>
                </a:tc>
                <a:tc>
                  <a:txBody>
                    <a:bodyPr/>
                    <a:lstStyle/>
                    <a:p>
                      <a:pPr lvl="1" algn="l" fontAlgn="b">
                        <a:buClr>
                          <a:schemeClr val="accent1"/>
                        </a:buClr>
                        <a:buSzPts val="1100"/>
                        <a:buFont typeface="Arial" panose="020B0604020202020204" pitchFamily="34" charset="0"/>
                        <a:buNone/>
                      </a:pPr>
                      <a:r>
                        <a:rPr lang="en-US" sz="1200" u="none" strike="noStrike" dirty="0">
                          <a:effectLst/>
                        </a:rPr>
                        <a:t>Data Imputation</a:t>
                      </a:r>
                      <a:endParaRPr lang="en-IN"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709599042"/>
                  </a:ext>
                </a:extLst>
              </a:tr>
              <a:tr h="857250">
                <a:tc>
                  <a:txBody>
                    <a:bodyPr/>
                    <a:lstStyle/>
                    <a:p>
                      <a:pPr lvl="1" algn="l" fontAlgn="b"/>
                      <a:r>
                        <a:rPr lang="en-IN" sz="1200" u="none" strike="noStrike" dirty="0">
                          <a:effectLst/>
                        </a:rPr>
                        <a:t>5</a:t>
                      </a:r>
                      <a:endParaRPr lang="en-IN" sz="1200" b="0" i="0" u="none" strike="noStrike" dirty="0">
                        <a:solidFill>
                          <a:sysClr val="windowText" lastClr="000000"/>
                        </a:solidFill>
                        <a:effectLst/>
                        <a:latin typeface="+mn-lt"/>
                      </a:endParaRPr>
                    </a:p>
                  </a:txBody>
                  <a:tcPr marL="7620" marR="7620" marT="7620" marB="0" anchor="ctr"/>
                </a:tc>
                <a:tc>
                  <a:txBody>
                    <a:bodyPr/>
                    <a:lstStyle/>
                    <a:p>
                      <a:pPr lvl="1" algn="l" fontAlgn="b">
                        <a:buClr>
                          <a:schemeClr val="accent1"/>
                        </a:buClr>
                        <a:buSzPts val="1100"/>
                        <a:buFont typeface="Arial" panose="020B0604020202020204" pitchFamily="34" charset="0"/>
                        <a:buNone/>
                      </a:pPr>
                      <a:r>
                        <a:rPr lang="en-IN" sz="1200" u="none" strike="noStrike" dirty="0">
                          <a:effectLst/>
                        </a:rPr>
                        <a:t>Model Building</a:t>
                      </a:r>
                      <a:r>
                        <a:rPr lang="en-IN" sz="1200" u="none" strike="noStrike" baseline="0" dirty="0">
                          <a:effectLst/>
                        </a:rPr>
                        <a:t> and Testing</a:t>
                      </a:r>
                      <a:endParaRPr lang="en-IN"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58664423"/>
                  </a:ext>
                </a:extLst>
              </a:tr>
              <a:tr h="857250">
                <a:tc>
                  <a:txBody>
                    <a:bodyPr/>
                    <a:lstStyle/>
                    <a:p>
                      <a:pPr lvl="1" algn="l" fontAlgn="b"/>
                      <a:r>
                        <a:rPr lang="en-IN" sz="1200" u="none" strike="noStrike" dirty="0">
                          <a:effectLst/>
                        </a:rPr>
                        <a:t>6</a:t>
                      </a:r>
                      <a:endParaRPr lang="en-IN" sz="1200" b="0" i="0" u="none" strike="noStrike" dirty="0">
                        <a:solidFill>
                          <a:sysClr val="windowText" lastClr="000000"/>
                        </a:solidFill>
                        <a:effectLst/>
                        <a:latin typeface="+mn-lt"/>
                      </a:endParaRPr>
                    </a:p>
                  </a:txBody>
                  <a:tcPr marL="7620" marR="7620" marT="7620" marB="0" anchor="ctr"/>
                </a:tc>
                <a:tc>
                  <a:txBody>
                    <a:bodyPr/>
                    <a:lstStyle/>
                    <a:p>
                      <a:pPr lvl="1" algn="l" fontAlgn="b">
                        <a:buClr>
                          <a:schemeClr val="accent1"/>
                        </a:buClr>
                        <a:buSzPts val="1100"/>
                        <a:buFont typeface="Arial" panose="020B0604020202020204" pitchFamily="34" charset="0"/>
                        <a:buNone/>
                      </a:pPr>
                      <a:r>
                        <a:rPr lang="en-IN" sz="1200" u="none" strike="noStrike" dirty="0">
                          <a:effectLst/>
                        </a:rPr>
                        <a:t>Model Deployment</a:t>
                      </a:r>
                      <a:endParaRPr lang="en-IN"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121029878"/>
                  </a:ext>
                </a:extLst>
              </a:tr>
              <a:tr h="857250">
                <a:tc>
                  <a:txBody>
                    <a:bodyPr/>
                    <a:lstStyle/>
                    <a:p>
                      <a:pPr lvl="1" algn="l" fontAlgn="b"/>
                      <a:r>
                        <a:rPr lang="en-IN" sz="1200" u="none" strike="noStrike" dirty="0">
                          <a:effectLst/>
                        </a:rPr>
                        <a:t>7</a:t>
                      </a:r>
                      <a:endParaRPr lang="en-IN" sz="1200" b="0" i="0" u="none" strike="noStrike" dirty="0">
                        <a:solidFill>
                          <a:sysClr val="windowText" lastClr="000000"/>
                        </a:solidFill>
                        <a:effectLst/>
                        <a:latin typeface="+mn-lt"/>
                      </a:endParaRPr>
                    </a:p>
                  </a:txBody>
                  <a:tcPr marL="7620" marR="7620" marT="7620" marB="0" anchor="ctr"/>
                </a:tc>
                <a:tc>
                  <a:txBody>
                    <a:bodyPr/>
                    <a:lstStyle/>
                    <a:p>
                      <a:pPr lvl="1" algn="l" fontAlgn="b">
                        <a:buClr>
                          <a:schemeClr val="accent1"/>
                        </a:buClr>
                        <a:buSzPts val="1100"/>
                        <a:buFont typeface="Arial" panose="020B0604020202020204" pitchFamily="34" charset="0"/>
                        <a:buNone/>
                      </a:pPr>
                      <a:r>
                        <a:rPr lang="en-IN" sz="1200" u="none" strike="noStrike" dirty="0">
                          <a:effectLst/>
                        </a:rPr>
                        <a:t>Project Submission</a:t>
                      </a:r>
                      <a:endParaRPr lang="en-IN" sz="1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60579885"/>
                  </a:ext>
                </a:extLst>
              </a:tr>
            </a:tbl>
          </a:graphicData>
        </a:graphic>
      </p:graphicFrame>
    </p:spTree>
    <p:extLst>
      <p:ext uri="{BB962C8B-B14F-4D97-AF65-F5344CB8AC3E}">
        <p14:creationId xmlns:p14="http://schemas.microsoft.com/office/powerpoint/2010/main" val="3274512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picture containing table, holding, game, playing&#10;&#10;Description automatically generated">
            <a:extLst>
              <a:ext uri="{FF2B5EF4-FFF2-40B4-BE49-F238E27FC236}">
                <a16:creationId xmlns:a16="http://schemas.microsoft.com/office/drawing/2014/main" id="{FC68A6BD-4DCA-4F0D-B991-B9913618AB77}"/>
              </a:ext>
            </a:extLst>
          </p:cNvPr>
          <p:cNvPicPr/>
          <p:nvPr/>
        </p:nvPicPr>
        <p:blipFill rotWithShape="1">
          <a:blip r:embed="rId2">
            <a:extLst>
              <a:ext uri="{28A0092B-C50C-407E-A947-70E740481C1C}">
                <a14:useLocalDpi xmlns:a14="http://schemas.microsoft.com/office/drawing/2010/main" val="0"/>
              </a:ext>
            </a:extLst>
          </a:blip>
          <a:srcRect t="8268" r="1" b="11190"/>
          <a:stretch/>
        </p:blipFill>
        <p:spPr bwMode="auto">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p:spPr>
      </p:pic>
    </p:spTree>
    <p:extLst>
      <p:ext uri="{BB962C8B-B14F-4D97-AF65-F5344CB8AC3E}">
        <p14:creationId xmlns:p14="http://schemas.microsoft.com/office/powerpoint/2010/main" val="47353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B554-24A6-44D5-A192-3CC5908E11C7}"/>
              </a:ext>
            </a:extLst>
          </p:cNvPr>
          <p:cNvSpPr>
            <a:spLocks noGrp="1"/>
          </p:cNvSpPr>
          <p:nvPr>
            <p:ph type="title"/>
          </p:nvPr>
        </p:nvSpPr>
        <p:spPr>
          <a:xfrm>
            <a:off x="241854" y="15192"/>
            <a:ext cx="11427631" cy="811210"/>
          </a:xfrm>
        </p:spPr>
        <p:txBody>
          <a:bodyPr/>
          <a:lstStyle/>
          <a:p>
            <a:r>
              <a:rPr lang="en-IN" dirty="0"/>
              <a:t>Preface</a:t>
            </a:r>
          </a:p>
        </p:txBody>
      </p:sp>
      <p:sp>
        <p:nvSpPr>
          <p:cNvPr id="42" name="Rounded Rectangle 41">
            <a:extLst>
              <a:ext uri="{FF2B5EF4-FFF2-40B4-BE49-F238E27FC236}">
                <a16:creationId xmlns:a16="http://schemas.microsoft.com/office/drawing/2014/main" id="{EA86B480-7640-4F3A-BE6D-50474BFE29A3}"/>
              </a:ext>
            </a:extLst>
          </p:cNvPr>
          <p:cNvSpPr/>
          <p:nvPr/>
        </p:nvSpPr>
        <p:spPr>
          <a:xfrm>
            <a:off x="241854" y="1056127"/>
            <a:ext cx="5487614" cy="396000"/>
          </a:xfrm>
          <a:prstGeom prst="roundRect">
            <a:avLst/>
          </a:prstGeom>
          <a:solidFill>
            <a:schemeClr val="tx1">
              <a:lumMod val="50000"/>
              <a:lumOff val="5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spcBef>
                <a:spcPts val="600"/>
              </a:spcBef>
              <a:defRPr/>
            </a:pPr>
            <a:r>
              <a:rPr lang="en-US" sz="1400" b="1" kern="0" dirty="0">
                <a:solidFill>
                  <a:schemeClr val="bg1"/>
                </a:solidFill>
                <a:ea typeface="Verdana" panose="020B0604030504040204" pitchFamily="34" charset="0"/>
                <a:cs typeface="Times New Roman" panose="02020603050405020304" pitchFamily="18" charset="0"/>
              </a:rPr>
              <a:t>Business Objective</a:t>
            </a:r>
          </a:p>
        </p:txBody>
      </p:sp>
      <p:sp>
        <p:nvSpPr>
          <p:cNvPr id="43" name="Text Box 126">
            <a:extLst>
              <a:ext uri="{FF2B5EF4-FFF2-40B4-BE49-F238E27FC236}">
                <a16:creationId xmlns:a16="http://schemas.microsoft.com/office/drawing/2014/main" id="{A28DE38C-2B8B-4611-8824-0E67F0AB9B50}"/>
              </a:ext>
            </a:extLst>
          </p:cNvPr>
          <p:cNvSpPr txBox="1"/>
          <p:nvPr/>
        </p:nvSpPr>
        <p:spPr>
          <a:xfrm>
            <a:off x="241854" y="1638047"/>
            <a:ext cx="5487614" cy="184963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200000"/>
              </a:lnSpc>
              <a:spcBef>
                <a:spcPts val="600"/>
              </a:spcBef>
              <a:spcAft>
                <a:spcPts val="600"/>
              </a:spcAft>
            </a:pPr>
            <a:r>
              <a:rPr lang="en-US" sz="1200" dirty="0">
                <a:ea typeface="Verdana" panose="020B0604030504040204" pitchFamily="34" charset="0"/>
                <a:cs typeface="Times New Roman" panose="02020603050405020304" pitchFamily="18" charset="0"/>
              </a:rPr>
              <a:t>Particulate matter (PM ) has been recorded in Delhi to understand the air quality on an hourly basis for 4 months. Our objective is to forecast the data available.</a:t>
            </a:r>
          </a:p>
        </p:txBody>
      </p:sp>
      <p:pic>
        <p:nvPicPr>
          <p:cNvPr id="44" name="Picture 2" descr="India : free map, free blank map, free outline map, free base map : outline, states (white)"/>
          <p:cNvPicPr>
            <a:picLocks noChangeAspect="1" noChangeArrowheads="1"/>
          </p:cNvPicPr>
          <p:nvPr/>
        </p:nvPicPr>
        <p:blipFill rotWithShape="1">
          <a:blip r:embed="rId2">
            <a:extLst>
              <a:ext uri="{28A0092B-C50C-407E-A947-70E740481C1C}">
                <a14:useLocalDpi xmlns:a14="http://schemas.microsoft.com/office/drawing/2010/main" val="0"/>
              </a:ext>
            </a:extLst>
          </a:blip>
          <a:srcRect l="1430" t="3556" r="855" b="1428"/>
          <a:stretch/>
        </p:blipFill>
        <p:spPr bwMode="auto">
          <a:xfrm>
            <a:off x="7193280" y="1785880"/>
            <a:ext cx="3982720" cy="4540475"/>
          </a:xfrm>
          <a:prstGeom prst="rect">
            <a:avLst/>
          </a:prstGeom>
          <a:noFill/>
          <a:extLst>
            <a:ext uri="{909E8E84-426E-40DD-AFC4-6F175D3DCCD1}">
              <a14:hiddenFill xmlns:a14="http://schemas.microsoft.com/office/drawing/2010/main">
                <a:solidFill>
                  <a:srgbClr val="FFFFFF"/>
                </a:solidFill>
              </a14:hiddenFill>
            </a:ext>
          </a:extLst>
        </p:spPr>
      </p:pic>
      <p:sp>
        <p:nvSpPr>
          <p:cNvPr id="45" name="Oval 44"/>
          <p:cNvSpPr/>
          <p:nvPr/>
        </p:nvSpPr>
        <p:spPr>
          <a:xfrm>
            <a:off x="8351520" y="3057329"/>
            <a:ext cx="264160" cy="305631"/>
          </a:xfrm>
          <a:prstGeom prst="ellipse">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Callout 45"/>
          <p:cNvSpPr/>
          <p:nvPr/>
        </p:nvSpPr>
        <p:spPr>
          <a:xfrm>
            <a:off x="6318527" y="1990529"/>
            <a:ext cx="1117600" cy="609600"/>
          </a:xfrm>
          <a:prstGeom prst="wedgeEllipseCallout">
            <a:avLst>
              <a:gd name="adj1" fmla="val 136183"/>
              <a:gd name="adj2" fmla="val 14083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Delhi</a:t>
            </a:r>
          </a:p>
        </p:txBody>
      </p:sp>
      <p:sp>
        <p:nvSpPr>
          <p:cNvPr id="47" name="Rounded Rectangle 46">
            <a:extLst>
              <a:ext uri="{FF2B5EF4-FFF2-40B4-BE49-F238E27FC236}">
                <a16:creationId xmlns:a16="http://schemas.microsoft.com/office/drawing/2014/main" id="{EA86B480-7640-4F3A-BE6D-50474BFE29A3}"/>
              </a:ext>
            </a:extLst>
          </p:cNvPr>
          <p:cNvSpPr/>
          <p:nvPr/>
        </p:nvSpPr>
        <p:spPr>
          <a:xfrm>
            <a:off x="6059180" y="1056127"/>
            <a:ext cx="5487614" cy="396000"/>
          </a:xfrm>
          <a:prstGeom prst="roundRect">
            <a:avLst/>
          </a:prstGeom>
          <a:solidFill>
            <a:schemeClr val="tx1">
              <a:lumMod val="50000"/>
              <a:lumOff val="5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spcBef>
                <a:spcPts val="600"/>
              </a:spcBef>
              <a:defRPr/>
            </a:pPr>
            <a:r>
              <a:rPr lang="en-US" sz="1400" b="1" kern="0" dirty="0">
                <a:solidFill>
                  <a:schemeClr val="bg1"/>
                </a:solidFill>
                <a:ea typeface="Verdana" panose="020B0604030504040204" pitchFamily="34" charset="0"/>
                <a:cs typeface="Times New Roman" panose="02020603050405020304" pitchFamily="18" charset="0"/>
              </a:rPr>
              <a:t>Regional Scope</a:t>
            </a:r>
          </a:p>
        </p:txBody>
      </p:sp>
      <p:sp>
        <p:nvSpPr>
          <p:cNvPr id="48" name="Rounded Rectangle 47">
            <a:extLst>
              <a:ext uri="{FF2B5EF4-FFF2-40B4-BE49-F238E27FC236}">
                <a16:creationId xmlns:a16="http://schemas.microsoft.com/office/drawing/2014/main" id="{EA86B480-7640-4F3A-BE6D-50474BFE29A3}"/>
              </a:ext>
            </a:extLst>
          </p:cNvPr>
          <p:cNvSpPr/>
          <p:nvPr/>
        </p:nvSpPr>
        <p:spPr>
          <a:xfrm>
            <a:off x="241854" y="3219073"/>
            <a:ext cx="5487614" cy="396000"/>
          </a:xfrm>
          <a:prstGeom prst="roundRect">
            <a:avLst/>
          </a:prstGeom>
          <a:solidFill>
            <a:schemeClr val="tx1">
              <a:lumMod val="50000"/>
              <a:lumOff val="5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spcBef>
                <a:spcPts val="600"/>
              </a:spcBef>
              <a:defRPr/>
            </a:pPr>
            <a:r>
              <a:rPr lang="en-US" sz="1400" b="1" kern="0" dirty="0">
                <a:solidFill>
                  <a:schemeClr val="bg1"/>
                </a:solidFill>
                <a:ea typeface="Verdana" panose="020B0604030504040204" pitchFamily="34" charset="0"/>
                <a:cs typeface="Times New Roman" panose="02020603050405020304" pitchFamily="18" charset="0"/>
              </a:rPr>
              <a:t>Data Set Details</a:t>
            </a:r>
          </a:p>
        </p:txBody>
      </p:sp>
      <p:sp>
        <p:nvSpPr>
          <p:cNvPr id="49" name="Text Box 126">
            <a:extLst>
              <a:ext uri="{FF2B5EF4-FFF2-40B4-BE49-F238E27FC236}">
                <a16:creationId xmlns:a16="http://schemas.microsoft.com/office/drawing/2014/main" id="{A28DE38C-2B8B-4611-8824-0E67F0AB9B50}"/>
              </a:ext>
            </a:extLst>
          </p:cNvPr>
          <p:cNvSpPr txBox="1"/>
          <p:nvPr/>
        </p:nvSpPr>
        <p:spPr>
          <a:xfrm>
            <a:off x="241854" y="3805813"/>
            <a:ext cx="5487614" cy="184963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171450" indent="-171450" algn="just">
              <a:lnSpc>
                <a:spcPct val="150000"/>
              </a:lnSpc>
              <a:spcBef>
                <a:spcPts val="600"/>
              </a:spcBef>
              <a:spcAft>
                <a:spcPts val="600"/>
              </a:spcAft>
              <a:buFont typeface="Arial" panose="020B0604020202020204" pitchFamily="34" charset="0"/>
              <a:buChar char="•"/>
            </a:pPr>
            <a:r>
              <a:rPr lang="en-US" sz="1200" dirty="0">
                <a:ea typeface="Verdana" panose="020B0604030504040204" pitchFamily="34" charset="0"/>
                <a:cs typeface="Times New Roman" panose="02020603050405020304" pitchFamily="18" charset="0"/>
              </a:rPr>
              <a:t>Data Set is provided for 4 months on hourly basis. Starting from 2018-01-01 00:00:00 to 2018-04-20 00:00:00</a:t>
            </a:r>
          </a:p>
          <a:p>
            <a:pPr marL="171450" indent="-171450" algn="just">
              <a:lnSpc>
                <a:spcPct val="150000"/>
              </a:lnSpc>
              <a:spcBef>
                <a:spcPts val="600"/>
              </a:spcBef>
              <a:spcAft>
                <a:spcPts val="600"/>
              </a:spcAft>
              <a:buFont typeface="Arial" panose="020B0604020202020204" pitchFamily="34" charset="0"/>
              <a:buChar char="•"/>
            </a:pPr>
            <a:r>
              <a:rPr lang="en-US" sz="1200" dirty="0">
                <a:ea typeface="Verdana" panose="020B0604030504040204" pitchFamily="34" charset="0"/>
                <a:cs typeface="Times New Roman" panose="02020603050405020304" pitchFamily="18" charset="0"/>
              </a:rPr>
              <a:t>Data Set Contains Two Variables</a:t>
            </a:r>
          </a:p>
          <a:p>
            <a:pPr marL="628650" lvl="1" indent="-171450" algn="just">
              <a:lnSpc>
                <a:spcPct val="150000"/>
              </a:lnSpc>
              <a:spcBef>
                <a:spcPts val="600"/>
              </a:spcBef>
              <a:spcAft>
                <a:spcPts val="600"/>
              </a:spcAft>
              <a:buFont typeface="Arial" panose="020B0604020202020204" pitchFamily="34" charset="0"/>
              <a:buChar char="•"/>
            </a:pPr>
            <a:r>
              <a:rPr lang="en-US" sz="1200" dirty="0">
                <a:ea typeface="Verdana" panose="020B0604030504040204" pitchFamily="34" charset="0"/>
                <a:cs typeface="Times New Roman" panose="02020603050405020304" pitchFamily="18" charset="0"/>
              </a:rPr>
              <a:t>Y = pm25</a:t>
            </a:r>
          </a:p>
          <a:p>
            <a:pPr marL="628650" lvl="1" indent="-171450" algn="just">
              <a:lnSpc>
                <a:spcPct val="150000"/>
              </a:lnSpc>
              <a:spcBef>
                <a:spcPts val="600"/>
              </a:spcBef>
              <a:spcAft>
                <a:spcPts val="600"/>
              </a:spcAft>
              <a:buFont typeface="Arial" panose="020B0604020202020204" pitchFamily="34" charset="0"/>
              <a:buChar char="•"/>
            </a:pPr>
            <a:r>
              <a:rPr lang="en-US" sz="1200" dirty="0">
                <a:ea typeface="Verdana" panose="020B0604030504040204" pitchFamily="34" charset="0"/>
                <a:cs typeface="Times New Roman" panose="02020603050405020304" pitchFamily="18" charset="0"/>
              </a:rPr>
              <a:t>X = date</a:t>
            </a:r>
          </a:p>
          <a:p>
            <a:pPr marL="171450" indent="-171450" algn="just">
              <a:lnSpc>
                <a:spcPct val="150000"/>
              </a:lnSpc>
              <a:spcBef>
                <a:spcPts val="600"/>
              </a:spcBef>
              <a:spcAft>
                <a:spcPts val="600"/>
              </a:spcAft>
              <a:buFont typeface="Arial" panose="020B0604020202020204" pitchFamily="34" charset="0"/>
              <a:buChar char="•"/>
            </a:pPr>
            <a:r>
              <a:rPr lang="en-US" sz="1200" dirty="0">
                <a:ea typeface="Verdana" panose="020B0604030504040204" pitchFamily="34" charset="0"/>
                <a:cs typeface="Times New Roman" panose="02020603050405020304" pitchFamily="18" charset="0"/>
              </a:rPr>
              <a:t>Total Number of Observations : 2374</a:t>
            </a:r>
          </a:p>
        </p:txBody>
      </p:sp>
      <p:sp>
        <p:nvSpPr>
          <p:cNvPr id="50" name="Rectangle 49"/>
          <p:cNvSpPr/>
          <p:nvPr/>
        </p:nvSpPr>
        <p:spPr>
          <a:xfrm>
            <a:off x="10404833" y="1785880"/>
            <a:ext cx="76200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p:cNvSpPr txBox="1"/>
          <p:nvPr/>
        </p:nvSpPr>
        <p:spPr>
          <a:xfrm>
            <a:off x="8179237" y="3871451"/>
            <a:ext cx="1005403" cy="369332"/>
          </a:xfrm>
          <a:prstGeom prst="rect">
            <a:avLst/>
          </a:prstGeom>
          <a:noFill/>
        </p:spPr>
        <p:txBody>
          <a:bodyPr wrap="none" rtlCol="0">
            <a:spAutoFit/>
          </a:bodyPr>
          <a:lstStyle/>
          <a:p>
            <a:r>
              <a:rPr lang="en-IN" b="1" dirty="0">
                <a:solidFill>
                  <a:srgbClr val="0070C0"/>
                </a:solidFill>
              </a:rPr>
              <a:t>INDIA</a:t>
            </a:r>
          </a:p>
        </p:txBody>
      </p:sp>
    </p:spTree>
    <p:extLst>
      <p:ext uri="{BB962C8B-B14F-4D97-AF65-F5344CB8AC3E}">
        <p14:creationId xmlns:p14="http://schemas.microsoft.com/office/powerpoint/2010/main" val="367219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 Quality Index (AQI) and PM2.5</a:t>
            </a:r>
          </a:p>
        </p:txBody>
      </p:sp>
      <p:sp>
        <p:nvSpPr>
          <p:cNvPr id="90" name="Content Placeholder 2">
            <a:extLst>
              <a:ext uri="{FF2B5EF4-FFF2-40B4-BE49-F238E27FC236}">
                <a16:creationId xmlns:a16="http://schemas.microsoft.com/office/drawing/2014/main" id="{A7036431-37EB-4741-AA99-577E11B1030E}"/>
              </a:ext>
            </a:extLst>
          </p:cNvPr>
          <p:cNvSpPr txBox="1">
            <a:spLocks/>
          </p:cNvSpPr>
          <p:nvPr/>
        </p:nvSpPr>
        <p:spPr>
          <a:xfrm>
            <a:off x="241855" y="1054840"/>
            <a:ext cx="11564065" cy="4919240"/>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q"/>
            </a:pPr>
            <a:r>
              <a:rPr lang="en-IN" sz="1400" dirty="0">
                <a:cs typeface="Times New Roman" panose="02020603050405020304" pitchFamily="18" charset="0"/>
              </a:rPr>
              <a:t> </a:t>
            </a:r>
            <a:r>
              <a:rPr lang="en-US" sz="1400" dirty="0"/>
              <a:t>AQI</a:t>
            </a:r>
            <a:r>
              <a:rPr lang="en-IN" sz="1400" dirty="0">
                <a:cs typeface="Times New Roman" panose="02020603050405020304" pitchFamily="18" charset="0"/>
              </a:rPr>
              <a:t> is used by government agencies to communicate to the public how polluted  the air currently is or how polluted it is forecast to become</a:t>
            </a:r>
          </a:p>
          <a:p>
            <a:pPr algn="just">
              <a:lnSpc>
                <a:spcPct val="150000"/>
              </a:lnSpc>
              <a:buFont typeface="Wingdings" panose="05000000000000000000" pitchFamily="2" charset="2"/>
              <a:buChar char="q"/>
            </a:pPr>
            <a:r>
              <a:rPr lang="en-IN" sz="1400" dirty="0">
                <a:cs typeface="Times New Roman" panose="02020603050405020304" pitchFamily="18" charset="0"/>
              </a:rPr>
              <a:t>Public health risks increase as the AQI rises. Air quality measurement are commonly reported in terms of micrograms per cubic meter (µg/m3) parts per million (ppm) or parts per billion (ppb)</a:t>
            </a:r>
          </a:p>
          <a:p>
            <a:pPr algn="just">
              <a:lnSpc>
                <a:spcPct val="150000"/>
              </a:lnSpc>
              <a:buFont typeface="Wingdings" panose="05000000000000000000" pitchFamily="2" charset="2"/>
              <a:buChar char="q"/>
            </a:pPr>
            <a:r>
              <a:rPr lang="en-US" sz="1400" dirty="0"/>
              <a:t>AQI</a:t>
            </a:r>
            <a:r>
              <a:rPr lang="en-IN" sz="1400" dirty="0">
                <a:cs typeface="Times New Roman" panose="02020603050405020304" pitchFamily="18" charset="0"/>
              </a:rPr>
              <a:t> converts the measured pollutant concentrations in a community’s air to a number on a scale of 0 to 500 and above</a:t>
            </a:r>
          </a:p>
          <a:p>
            <a:pPr algn="just">
              <a:lnSpc>
                <a:spcPct val="150000"/>
              </a:lnSpc>
              <a:buFont typeface="Wingdings" panose="05000000000000000000" pitchFamily="2" charset="2"/>
              <a:buChar char="q"/>
            </a:pPr>
            <a:r>
              <a:rPr lang="en-US" sz="1400" dirty="0">
                <a:cs typeface="Times New Roman" panose="02020603050405020304" pitchFamily="18" charset="0"/>
              </a:rPr>
              <a:t>PM2.5 refers to atmospheric particulate matter (PM) that have a diameter of less than 2.5 micrometers, which is about 3% the diameter of a human hair</a:t>
            </a:r>
          </a:p>
          <a:p>
            <a:pPr algn="just">
              <a:lnSpc>
                <a:spcPct val="150000"/>
              </a:lnSpc>
              <a:buFont typeface="Wingdings" panose="05000000000000000000" pitchFamily="2" charset="2"/>
              <a:buChar char="q"/>
            </a:pPr>
            <a:r>
              <a:rPr lang="en-US" sz="1400" dirty="0">
                <a:cs typeface="Times New Roman" panose="02020603050405020304" pitchFamily="18" charset="0"/>
              </a:rPr>
              <a:t>PM2.5 can come from various sources. They include power plants, motor vehicles, airplanes, residential wood burning, forest fires, agricultural burning, volcanic eruptions and dust storms. Some are emitted directly into the air, while others are formed when gases and particles interact with one another in the atmosphere</a:t>
            </a:r>
          </a:p>
          <a:p>
            <a:pPr algn="just">
              <a:lnSpc>
                <a:spcPct val="150000"/>
              </a:lnSpc>
              <a:buFont typeface="Wingdings" panose="05000000000000000000" pitchFamily="2" charset="2"/>
              <a:buChar char="q"/>
            </a:pPr>
            <a:r>
              <a:rPr lang="en-US" sz="1400" dirty="0">
                <a:cs typeface="Times New Roman" panose="02020603050405020304" pitchFamily="18" charset="0"/>
              </a:rPr>
              <a:t>Studies have found a close link between exposure to fine particles and premature death from heart and lung disease. There are various studies published by associations such as  American Heart Association, Journal of the American Medical Association, etc. on adverse effect on PM2.5 on human health.</a:t>
            </a:r>
            <a:endParaRPr lang="en-IN" sz="1400" dirty="0">
              <a:cs typeface="Times New Roman" panose="02020603050405020304" pitchFamily="18" charset="0"/>
            </a:endParaRPr>
          </a:p>
          <a:p>
            <a:pPr marL="0" indent="0" algn="just">
              <a:lnSpc>
                <a:spcPct val="150000"/>
              </a:lnSpc>
              <a:buFont typeface="Arial" panose="020B0604020202020204" pitchFamily="34" charset="0"/>
              <a:buNone/>
            </a:pPr>
            <a:endParaRPr lang="en-IN" sz="1400" dirty="0">
              <a:cs typeface="Times New Roman" panose="02020603050405020304" pitchFamily="18" charset="0"/>
            </a:endParaRPr>
          </a:p>
        </p:txBody>
      </p:sp>
    </p:spTree>
    <p:extLst>
      <p:ext uri="{BB962C8B-B14F-4D97-AF65-F5344CB8AC3E}">
        <p14:creationId xmlns:p14="http://schemas.microsoft.com/office/powerpoint/2010/main" val="283110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193585" y="3305579"/>
            <a:ext cx="5881973" cy="3127125"/>
          </a:xfrm>
          <a:prstGeom prst="rect">
            <a:avLst/>
          </a:prstGeom>
        </p:spPr>
      </p:pic>
      <p:sp>
        <p:nvSpPr>
          <p:cNvPr id="2" name="Title 1"/>
          <p:cNvSpPr>
            <a:spLocks noGrp="1"/>
          </p:cNvSpPr>
          <p:nvPr>
            <p:ph type="title"/>
          </p:nvPr>
        </p:nvSpPr>
        <p:spPr/>
        <p:txBody>
          <a:bodyPr/>
          <a:lstStyle/>
          <a:p>
            <a:r>
              <a:rPr lang="en-IN" dirty="0"/>
              <a:t>Exploratory Data Analysis</a:t>
            </a:r>
          </a:p>
        </p:txBody>
      </p:sp>
      <p:sp>
        <p:nvSpPr>
          <p:cNvPr id="3" name="Rectangle 2"/>
          <p:cNvSpPr/>
          <p:nvPr/>
        </p:nvSpPr>
        <p:spPr>
          <a:xfrm>
            <a:off x="144356" y="1470328"/>
            <a:ext cx="5875915" cy="1455911"/>
          </a:xfrm>
          <a:prstGeom prst="rect">
            <a:avLst/>
          </a:prstGeom>
        </p:spPr>
        <p:txBody>
          <a:bodyPr wrap="square">
            <a:spAutoFit/>
          </a:bodyPr>
          <a:lstStyle/>
          <a:p>
            <a:pPr marL="285750" indent="-285750" algn="just" fontAlgn="base">
              <a:lnSpc>
                <a:spcPct val="150000"/>
              </a:lnSpc>
              <a:spcBef>
                <a:spcPts val="1000"/>
              </a:spcBef>
              <a:spcAft>
                <a:spcPct val="0"/>
              </a:spcAft>
              <a:buFont typeface="Wingdings" panose="05000000000000000000" pitchFamily="2" charset="2"/>
              <a:buChar char="q"/>
            </a:pPr>
            <a:r>
              <a:rPr lang="en-IN" sz="1100" dirty="0"/>
              <a:t>Given data set is from April to January on hourly basis, to perform the analysis and modelling we have to reverse the order of the date and pm25 from January to April </a:t>
            </a:r>
          </a:p>
          <a:p>
            <a:pPr marL="285750" indent="-285750" algn="just" fontAlgn="base">
              <a:lnSpc>
                <a:spcPct val="150000"/>
              </a:lnSpc>
              <a:spcBef>
                <a:spcPts val="1000"/>
              </a:spcBef>
              <a:spcAft>
                <a:spcPct val="0"/>
              </a:spcAft>
              <a:buFont typeface="Wingdings" panose="05000000000000000000" pitchFamily="2" charset="2"/>
              <a:buChar char="q"/>
            </a:pPr>
            <a:r>
              <a:rPr lang="en-IN" sz="1100" dirty="0"/>
              <a:t>Y variable is having data type character, converted it into numeric because it is a continuous data</a:t>
            </a:r>
          </a:p>
        </p:txBody>
      </p:sp>
      <p:sp>
        <p:nvSpPr>
          <p:cNvPr id="4" name="Rounded Rectangle 3"/>
          <p:cNvSpPr/>
          <p:nvPr/>
        </p:nvSpPr>
        <p:spPr>
          <a:xfrm>
            <a:off x="144356" y="1036647"/>
            <a:ext cx="5881973" cy="396000"/>
          </a:xfrm>
          <a:prstGeom prst="roundRect">
            <a:avLst/>
          </a:prstGeom>
          <a:solidFill>
            <a:schemeClr val="bg1">
              <a:lumMod val="50000"/>
            </a:schemeClr>
          </a:solidFill>
          <a:ln>
            <a:solidFill>
              <a:schemeClr val="bg1">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en-US" sz="1200" dirty="0"/>
              <a:t>Importing the Given Data Set</a:t>
            </a:r>
          </a:p>
        </p:txBody>
      </p:sp>
      <p:sp>
        <p:nvSpPr>
          <p:cNvPr id="5" name="Rounded Rectangle 4"/>
          <p:cNvSpPr/>
          <p:nvPr/>
        </p:nvSpPr>
        <p:spPr>
          <a:xfrm>
            <a:off x="144356" y="2989507"/>
            <a:ext cx="5881973" cy="396000"/>
          </a:xfrm>
          <a:prstGeom prst="roundRect">
            <a:avLst/>
          </a:prstGeom>
          <a:solidFill>
            <a:schemeClr val="bg1">
              <a:lumMod val="50000"/>
            </a:schemeClr>
          </a:solidFill>
          <a:ln>
            <a:solidFill>
              <a:schemeClr val="bg1">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en-US" sz="1200" dirty="0"/>
              <a:t>Head and Tail of the Given Data Set</a:t>
            </a:r>
          </a:p>
        </p:txBody>
      </p:sp>
      <p:pic>
        <p:nvPicPr>
          <p:cNvPr id="7" name="Picture 6"/>
          <p:cNvPicPr>
            <a:picLocks noChangeAspect="1"/>
          </p:cNvPicPr>
          <p:nvPr/>
        </p:nvPicPr>
        <p:blipFill rotWithShape="1">
          <a:blip r:embed="rId3"/>
          <a:srcRect l="431" t="78494" r="84167" b="7284"/>
          <a:stretch/>
        </p:blipFill>
        <p:spPr>
          <a:xfrm>
            <a:off x="144356" y="3538594"/>
            <a:ext cx="2816764" cy="1463040"/>
          </a:xfrm>
          <a:prstGeom prst="rect">
            <a:avLst/>
          </a:prstGeom>
        </p:spPr>
      </p:pic>
      <p:pic>
        <p:nvPicPr>
          <p:cNvPr id="8" name="Picture 7"/>
          <p:cNvPicPr>
            <a:picLocks noChangeAspect="1"/>
          </p:cNvPicPr>
          <p:nvPr/>
        </p:nvPicPr>
        <p:blipFill rotWithShape="1">
          <a:blip r:embed="rId4"/>
          <a:srcRect l="617" t="78385" r="87117" b="7274"/>
          <a:stretch/>
        </p:blipFill>
        <p:spPr>
          <a:xfrm>
            <a:off x="3455688" y="3546502"/>
            <a:ext cx="2243328" cy="1475233"/>
          </a:xfrm>
          <a:prstGeom prst="rect">
            <a:avLst/>
          </a:prstGeom>
        </p:spPr>
      </p:pic>
      <p:sp>
        <p:nvSpPr>
          <p:cNvPr id="9" name="Rounded Rectangle 8"/>
          <p:cNvSpPr/>
          <p:nvPr/>
        </p:nvSpPr>
        <p:spPr>
          <a:xfrm>
            <a:off x="144356" y="5187229"/>
            <a:ext cx="5881973" cy="396000"/>
          </a:xfrm>
          <a:prstGeom prst="roundRect">
            <a:avLst/>
          </a:prstGeom>
          <a:solidFill>
            <a:schemeClr val="bg1">
              <a:lumMod val="50000"/>
            </a:schemeClr>
          </a:solidFill>
          <a:ln>
            <a:solidFill>
              <a:schemeClr val="bg1">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en-US" sz="1200" dirty="0"/>
              <a:t>Structure of the Given Data Set</a:t>
            </a:r>
          </a:p>
        </p:txBody>
      </p:sp>
      <p:pic>
        <p:nvPicPr>
          <p:cNvPr id="11" name="Picture 10"/>
          <p:cNvPicPr>
            <a:picLocks noChangeAspect="1"/>
          </p:cNvPicPr>
          <p:nvPr/>
        </p:nvPicPr>
        <p:blipFill rotWithShape="1">
          <a:blip r:embed="rId5"/>
          <a:srcRect t="86638" r="66715" b="5840"/>
          <a:stretch/>
        </p:blipFill>
        <p:spPr>
          <a:xfrm>
            <a:off x="144356" y="5641997"/>
            <a:ext cx="6087156" cy="773724"/>
          </a:xfrm>
          <a:prstGeom prst="rect">
            <a:avLst/>
          </a:prstGeom>
        </p:spPr>
      </p:pic>
      <p:pic>
        <p:nvPicPr>
          <p:cNvPr id="6" name="Picture 5"/>
          <p:cNvPicPr>
            <a:picLocks noChangeAspect="1"/>
          </p:cNvPicPr>
          <p:nvPr/>
        </p:nvPicPr>
        <p:blipFill rotWithShape="1">
          <a:blip r:embed="rId6"/>
          <a:srcRect l="1" t="74296" r="71082" b="11037"/>
          <a:stretch/>
        </p:blipFill>
        <p:spPr>
          <a:xfrm>
            <a:off x="6117769" y="1476247"/>
            <a:ext cx="5288280" cy="1508760"/>
          </a:xfrm>
          <a:prstGeom prst="rect">
            <a:avLst/>
          </a:prstGeom>
        </p:spPr>
      </p:pic>
      <p:sp>
        <p:nvSpPr>
          <p:cNvPr id="12" name="Rounded Rectangle 11"/>
          <p:cNvSpPr/>
          <p:nvPr/>
        </p:nvSpPr>
        <p:spPr>
          <a:xfrm>
            <a:off x="6193586" y="1036647"/>
            <a:ext cx="5881973" cy="396000"/>
          </a:xfrm>
          <a:prstGeom prst="roundRect">
            <a:avLst/>
          </a:prstGeom>
          <a:solidFill>
            <a:schemeClr val="bg1">
              <a:lumMod val="50000"/>
            </a:schemeClr>
          </a:solidFill>
          <a:ln>
            <a:solidFill>
              <a:schemeClr val="bg1">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en-US" sz="1200" dirty="0"/>
              <a:t>Summary Given Data Set</a:t>
            </a:r>
          </a:p>
        </p:txBody>
      </p:sp>
      <p:sp>
        <p:nvSpPr>
          <p:cNvPr id="13" name="Rounded Rectangle 12"/>
          <p:cNvSpPr/>
          <p:nvPr/>
        </p:nvSpPr>
        <p:spPr>
          <a:xfrm>
            <a:off x="6193585" y="2985007"/>
            <a:ext cx="5881973" cy="396000"/>
          </a:xfrm>
          <a:prstGeom prst="roundRect">
            <a:avLst/>
          </a:prstGeom>
          <a:solidFill>
            <a:schemeClr val="bg1">
              <a:lumMod val="50000"/>
            </a:schemeClr>
          </a:solidFill>
          <a:ln>
            <a:solidFill>
              <a:schemeClr val="bg1">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en-US" sz="1200" dirty="0"/>
              <a:t>Given Data Set - Plot</a:t>
            </a:r>
          </a:p>
        </p:txBody>
      </p:sp>
    </p:spTree>
    <p:extLst>
      <p:ext uri="{BB962C8B-B14F-4D97-AF65-F5344CB8AC3E}">
        <p14:creationId xmlns:p14="http://schemas.microsoft.com/office/powerpoint/2010/main" val="338665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B554-24A6-44D5-A192-3CC5908E11C7}"/>
              </a:ext>
            </a:extLst>
          </p:cNvPr>
          <p:cNvSpPr>
            <a:spLocks noGrp="1"/>
          </p:cNvSpPr>
          <p:nvPr>
            <p:ph type="title"/>
          </p:nvPr>
        </p:nvSpPr>
        <p:spPr>
          <a:xfrm>
            <a:off x="241854" y="15192"/>
            <a:ext cx="11427631" cy="811210"/>
          </a:xfrm>
        </p:spPr>
        <p:txBody>
          <a:bodyPr/>
          <a:lstStyle/>
          <a:p>
            <a:r>
              <a:rPr lang="en-IN" dirty="0"/>
              <a:t>Exploratory Data Analysis</a:t>
            </a:r>
          </a:p>
        </p:txBody>
      </p:sp>
      <p:sp>
        <p:nvSpPr>
          <p:cNvPr id="45" name="Rounded Rectangle 44"/>
          <p:cNvSpPr/>
          <p:nvPr/>
        </p:nvSpPr>
        <p:spPr>
          <a:xfrm>
            <a:off x="235795" y="992479"/>
            <a:ext cx="5881973" cy="396000"/>
          </a:xfrm>
          <a:prstGeom prst="roundRect">
            <a:avLst/>
          </a:prstGeom>
          <a:solidFill>
            <a:schemeClr val="bg1">
              <a:lumMod val="50000"/>
            </a:schemeClr>
          </a:solidFill>
          <a:ln>
            <a:solidFill>
              <a:schemeClr val="bg1">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en-US" sz="1200" dirty="0"/>
              <a:t>NA Values Analysis</a:t>
            </a:r>
          </a:p>
        </p:txBody>
      </p:sp>
      <p:pic>
        <p:nvPicPr>
          <p:cNvPr id="47" name="Picture 46"/>
          <p:cNvPicPr>
            <a:picLocks noChangeAspect="1"/>
          </p:cNvPicPr>
          <p:nvPr/>
        </p:nvPicPr>
        <p:blipFill>
          <a:blip r:embed="rId2"/>
          <a:stretch>
            <a:fillRect/>
          </a:stretch>
        </p:blipFill>
        <p:spPr>
          <a:xfrm>
            <a:off x="6117768" y="942880"/>
            <a:ext cx="6074232" cy="2749444"/>
          </a:xfrm>
          <a:prstGeom prst="rect">
            <a:avLst/>
          </a:prstGeom>
        </p:spPr>
      </p:pic>
      <p:sp>
        <p:nvSpPr>
          <p:cNvPr id="48" name="Rectangle 47"/>
          <p:cNvSpPr/>
          <p:nvPr/>
        </p:nvSpPr>
        <p:spPr>
          <a:xfrm>
            <a:off x="235795" y="1482812"/>
            <a:ext cx="5881973" cy="4401205"/>
          </a:xfrm>
          <a:prstGeom prst="rect">
            <a:avLst/>
          </a:prstGeom>
        </p:spPr>
        <p:txBody>
          <a:bodyPr wrap="square">
            <a:spAutoFit/>
          </a:bodyPr>
          <a:lstStyle/>
          <a:p>
            <a:pPr marL="285750" indent="-285750" algn="just" fontAlgn="base">
              <a:lnSpc>
                <a:spcPct val="150000"/>
              </a:lnSpc>
              <a:spcBef>
                <a:spcPts val="1000"/>
              </a:spcBef>
              <a:spcAft>
                <a:spcPct val="0"/>
              </a:spcAft>
              <a:buFont typeface="Wingdings" panose="05000000000000000000" pitchFamily="2" charset="2"/>
              <a:buChar char="q"/>
            </a:pPr>
            <a:r>
              <a:rPr lang="en-US" sz="1200" dirty="0"/>
              <a:t>Total percentage of missing values is 12.34% </a:t>
            </a:r>
          </a:p>
          <a:p>
            <a:pPr marL="742950" lvl="1" indent="-285750" algn="just" fontAlgn="base">
              <a:lnSpc>
                <a:spcPct val="150000"/>
              </a:lnSpc>
              <a:spcBef>
                <a:spcPts val="1000"/>
              </a:spcBef>
              <a:spcAft>
                <a:spcPct val="0"/>
              </a:spcAft>
              <a:buFont typeface="Wingdings" panose="05000000000000000000" pitchFamily="2" charset="2"/>
              <a:buChar char="q"/>
            </a:pPr>
            <a:r>
              <a:rPr lang="en-US" sz="1200" dirty="0"/>
              <a:t>3.06% data is missing from PM25 column</a:t>
            </a:r>
          </a:p>
          <a:p>
            <a:pPr marL="742950" lvl="1" indent="-285750" algn="just" fontAlgn="base">
              <a:lnSpc>
                <a:spcPct val="150000"/>
              </a:lnSpc>
              <a:spcBef>
                <a:spcPts val="1000"/>
              </a:spcBef>
              <a:spcAft>
                <a:spcPct val="0"/>
              </a:spcAft>
              <a:buFont typeface="Wingdings" panose="05000000000000000000" pitchFamily="2" charset="2"/>
              <a:buChar char="q"/>
            </a:pPr>
            <a:r>
              <a:rPr lang="en-US" sz="1200" dirty="0"/>
              <a:t>9.29% data is missing from date column</a:t>
            </a:r>
          </a:p>
          <a:p>
            <a:pPr marL="285750" indent="-285750" algn="just" fontAlgn="base">
              <a:lnSpc>
                <a:spcPct val="150000"/>
              </a:lnSpc>
              <a:spcBef>
                <a:spcPts val="1000"/>
              </a:spcBef>
              <a:spcAft>
                <a:spcPct val="0"/>
              </a:spcAft>
              <a:buFont typeface="Wingdings" panose="05000000000000000000" pitchFamily="2" charset="2"/>
              <a:buChar char="q"/>
            </a:pPr>
            <a:r>
              <a:rPr lang="en-IN" sz="1200" dirty="0"/>
              <a:t>There are total 323 NA values (80 in PM25 column and 243 in Date Column)</a:t>
            </a:r>
          </a:p>
          <a:p>
            <a:pPr marL="742950" lvl="1" indent="-285750" algn="just" fontAlgn="base">
              <a:spcAft>
                <a:spcPct val="0"/>
              </a:spcAft>
              <a:buFont typeface="Wingdings" panose="05000000000000000000" pitchFamily="2" charset="2"/>
              <a:buChar char="q"/>
            </a:pPr>
            <a:r>
              <a:rPr lang="en-US" sz="1100" dirty="0"/>
              <a:t>"Overview NA series"</a:t>
            </a:r>
          </a:p>
          <a:p>
            <a:pPr marL="1200150" lvl="2" indent="-285750" algn="just" fontAlgn="base">
              <a:spcAft>
                <a:spcPct val="0"/>
              </a:spcAft>
              <a:buFont typeface="Wingdings" panose="05000000000000000000" pitchFamily="2" charset="2"/>
              <a:buChar char="q"/>
            </a:pPr>
            <a:r>
              <a:rPr lang="en-US" sz="1100" dirty="0"/>
              <a:t>"  1 NA in a row: 7 times"</a:t>
            </a:r>
          </a:p>
          <a:p>
            <a:pPr marL="1200150" lvl="2" indent="-285750" algn="just" fontAlgn="base">
              <a:spcAft>
                <a:spcPct val="0"/>
              </a:spcAft>
              <a:buFont typeface="Wingdings" panose="05000000000000000000" pitchFamily="2" charset="2"/>
              <a:buChar char="q"/>
            </a:pPr>
            <a:r>
              <a:rPr lang="en-US" sz="1100" dirty="0"/>
              <a:t>"  2 NA in a row: 4 times"</a:t>
            </a:r>
          </a:p>
          <a:p>
            <a:pPr marL="1200150" lvl="2" indent="-285750" algn="just" fontAlgn="base">
              <a:spcAft>
                <a:spcPct val="0"/>
              </a:spcAft>
              <a:buFont typeface="Wingdings" panose="05000000000000000000" pitchFamily="2" charset="2"/>
              <a:buChar char="q"/>
            </a:pPr>
            <a:r>
              <a:rPr lang="en-US" sz="1100" dirty="0"/>
              <a:t>"  4 NA in a row: 1 times"</a:t>
            </a:r>
          </a:p>
          <a:p>
            <a:pPr marL="1200150" lvl="2" indent="-285750" algn="just" fontAlgn="base">
              <a:spcAft>
                <a:spcPct val="0"/>
              </a:spcAft>
              <a:buFont typeface="Wingdings" panose="05000000000000000000" pitchFamily="2" charset="2"/>
              <a:buChar char="q"/>
            </a:pPr>
            <a:r>
              <a:rPr lang="en-US" sz="1100" dirty="0"/>
              <a:t>"  7 NA in a row: 1 times"</a:t>
            </a:r>
          </a:p>
          <a:p>
            <a:pPr marL="1200150" lvl="2" indent="-285750" algn="just" fontAlgn="base">
              <a:spcAft>
                <a:spcPct val="0"/>
              </a:spcAft>
              <a:buFont typeface="Wingdings" panose="05000000000000000000" pitchFamily="2" charset="2"/>
              <a:buChar char="q"/>
            </a:pPr>
            <a:r>
              <a:rPr lang="en-US" sz="1100" dirty="0"/>
              <a:t>"  8 NA in a row: 1 times"</a:t>
            </a:r>
          </a:p>
          <a:p>
            <a:pPr marL="1200150" lvl="2" indent="-285750" algn="just" fontAlgn="base">
              <a:spcAft>
                <a:spcPct val="0"/>
              </a:spcAft>
              <a:buFont typeface="Wingdings" panose="05000000000000000000" pitchFamily="2" charset="2"/>
              <a:buChar char="q"/>
            </a:pPr>
            <a:r>
              <a:rPr lang="en-US" sz="1100" dirty="0"/>
              <a:t>"  9 NA in a row: 1 times"</a:t>
            </a:r>
          </a:p>
          <a:p>
            <a:pPr marL="1200150" lvl="2" indent="-285750" algn="just" fontAlgn="base">
              <a:spcAft>
                <a:spcPct val="0"/>
              </a:spcAft>
              <a:buFont typeface="Wingdings" panose="05000000000000000000" pitchFamily="2" charset="2"/>
              <a:buChar char="q"/>
            </a:pPr>
            <a:r>
              <a:rPr lang="en-US" sz="1100" dirty="0"/>
              <a:t>"  10 NA in a row: 1 times"</a:t>
            </a:r>
          </a:p>
          <a:p>
            <a:pPr marL="1200150" lvl="2" indent="-285750" algn="just" fontAlgn="base">
              <a:spcAft>
                <a:spcPct val="0"/>
              </a:spcAft>
              <a:buFont typeface="Wingdings" panose="05000000000000000000" pitchFamily="2" charset="2"/>
              <a:buChar char="q"/>
            </a:pPr>
            <a:r>
              <a:rPr lang="en-US" sz="1100" dirty="0"/>
              <a:t>"  13 NA in a row: 1 times"</a:t>
            </a:r>
          </a:p>
          <a:p>
            <a:pPr marL="1200150" lvl="2" indent="-285750" algn="just" fontAlgn="base">
              <a:spcAft>
                <a:spcPct val="0"/>
              </a:spcAft>
              <a:buFont typeface="Wingdings" panose="05000000000000000000" pitchFamily="2" charset="2"/>
              <a:buChar char="q"/>
            </a:pPr>
            <a:r>
              <a:rPr lang="en-US" sz="1100" dirty="0"/>
              <a:t>"  15 NA in a row: 1 times"</a:t>
            </a:r>
          </a:p>
          <a:p>
            <a:pPr marL="1200150" lvl="2" indent="-285750" algn="just" fontAlgn="base">
              <a:spcAft>
                <a:spcPct val="0"/>
              </a:spcAft>
              <a:buFont typeface="Wingdings" panose="05000000000000000000" pitchFamily="2" charset="2"/>
              <a:buChar char="q"/>
            </a:pPr>
            <a:r>
              <a:rPr lang="en-US" sz="1100" dirty="0"/>
              <a:t>"  27 NA in a row: 1 times"</a:t>
            </a:r>
          </a:p>
          <a:p>
            <a:pPr marL="1200150" lvl="2" indent="-285750" algn="just" fontAlgn="base">
              <a:spcAft>
                <a:spcPct val="0"/>
              </a:spcAft>
              <a:buFont typeface="Wingdings" panose="05000000000000000000" pitchFamily="2" charset="2"/>
              <a:buChar char="q"/>
            </a:pPr>
            <a:r>
              <a:rPr lang="en-US" sz="1100" dirty="0"/>
              <a:t>"  29 NA in a row: 1 times"</a:t>
            </a:r>
          </a:p>
          <a:p>
            <a:pPr marL="1200150" lvl="2" indent="-285750" algn="just" fontAlgn="base">
              <a:spcAft>
                <a:spcPct val="0"/>
              </a:spcAft>
              <a:buFont typeface="Wingdings" panose="05000000000000000000" pitchFamily="2" charset="2"/>
              <a:buChar char="q"/>
            </a:pPr>
            <a:r>
              <a:rPr lang="en-US" sz="1100" dirty="0"/>
              <a:t>"  30 NA in a row: 1 times"</a:t>
            </a:r>
          </a:p>
          <a:p>
            <a:pPr marL="1200150" lvl="2" indent="-285750" algn="just" fontAlgn="base">
              <a:spcAft>
                <a:spcPct val="0"/>
              </a:spcAft>
              <a:buFont typeface="Wingdings" panose="05000000000000000000" pitchFamily="2" charset="2"/>
              <a:buChar char="q"/>
            </a:pPr>
            <a:r>
              <a:rPr lang="en-US" sz="1100" dirty="0"/>
              <a:t>"  62 NA in a row: 1 times"</a:t>
            </a:r>
          </a:p>
          <a:p>
            <a:pPr marL="1200150" lvl="2" indent="-285750" algn="just" fontAlgn="base">
              <a:spcAft>
                <a:spcPct val="0"/>
              </a:spcAft>
              <a:buFont typeface="Wingdings" panose="05000000000000000000" pitchFamily="2" charset="2"/>
              <a:buChar char="q"/>
            </a:pPr>
            <a:r>
              <a:rPr lang="en-US" sz="1100" dirty="0"/>
              <a:t>"  94 NA in a row: 1 times“</a:t>
            </a:r>
          </a:p>
        </p:txBody>
      </p:sp>
      <p:sp>
        <p:nvSpPr>
          <p:cNvPr id="50" name="Rectangle 49"/>
          <p:cNvSpPr/>
          <p:nvPr/>
        </p:nvSpPr>
        <p:spPr>
          <a:xfrm>
            <a:off x="7721600" y="1150470"/>
            <a:ext cx="467360" cy="2275397"/>
          </a:xfrm>
          <a:prstGeom prst="rect">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11328400" y="1150470"/>
            <a:ext cx="467360" cy="2275397"/>
          </a:xfrm>
          <a:prstGeom prst="rect">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p:cNvSpPr/>
          <p:nvPr/>
        </p:nvSpPr>
        <p:spPr>
          <a:xfrm>
            <a:off x="7280751" y="3425867"/>
            <a:ext cx="1337226" cy="276999"/>
          </a:xfrm>
          <a:prstGeom prst="rect">
            <a:avLst/>
          </a:prstGeom>
        </p:spPr>
        <p:txBody>
          <a:bodyPr wrap="none">
            <a:spAutoFit/>
          </a:bodyPr>
          <a:lstStyle/>
          <a:p>
            <a:r>
              <a:rPr lang="en-US" sz="1200" dirty="0"/>
              <a:t>94 NA in a row</a:t>
            </a:r>
            <a:endParaRPr lang="en-IN" sz="1200" dirty="0"/>
          </a:p>
        </p:txBody>
      </p:sp>
      <p:sp>
        <p:nvSpPr>
          <p:cNvPr id="53" name="Rectangle 52"/>
          <p:cNvSpPr/>
          <p:nvPr/>
        </p:nvSpPr>
        <p:spPr>
          <a:xfrm>
            <a:off x="10848858" y="3425867"/>
            <a:ext cx="1337226" cy="276999"/>
          </a:xfrm>
          <a:prstGeom prst="rect">
            <a:avLst/>
          </a:prstGeom>
        </p:spPr>
        <p:txBody>
          <a:bodyPr wrap="none">
            <a:spAutoFit/>
          </a:bodyPr>
          <a:lstStyle/>
          <a:p>
            <a:r>
              <a:rPr lang="en-US" sz="1200" dirty="0"/>
              <a:t>62 NA in a row</a:t>
            </a:r>
            <a:endParaRPr lang="en-IN" sz="1200" dirty="0"/>
          </a:p>
        </p:txBody>
      </p:sp>
      <p:pic>
        <p:nvPicPr>
          <p:cNvPr id="56" name="Picture 55"/>
          <p:cNvPicPr>
            <a:picLocks noChangeAspect="1"/>
          </p:cNvPicPr>
          <p:nvPr/>
        </p:nvPicPr>
        <p:blipFill>
          <a:blip r:embed="rId3"/>
          <a:stretch>
            <a:fillRect/>
          </a:stretch>
        </p:blipFill>
        <p:spPr>
          <a:xfrm>
            <a:off x="6117768" y="3692324"/>
            <a:ext cx="6074232" cy="2731625"/>
          </a:xfrm>
          <a:prstGeom prst="rect">
            <a:avLst/>
          </a:prstGeom>
        </p:spPr>
      </p:pic>
    </p:spTree>
    <p:extLst>
      <p:ext uri="{BB962C8B-B14F-4D97-AF65-F5344CB8AC3E}">
        <p14:creationId xmlns:p14="http://schemas.microsoft.com/office/powerpoint/2010/main" val="359513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E056C-03E4-45DF-9829-EC5802669C07}"/>
              </a:ext>
            </a:extLst>
          </p:cNvPr>
          <p:cNvSpPr>
            <a:spLocks noGrp="1"/>
          </p:cNvSpPr>
          <p:nvPr>
            <p:ph type="title"/>
          </p:nvPr>
        </p:nvSpPr>
        <p:spPr/>
        <p:txBody>
          <a:bodyPr/>
          <a:lstStyle/>
          <a:p>
            <a:r>
              <a:rPr lang="en-US" dirty="0"/>
              <a:t>Hourly, Daily and Monthly Data Analysis</a:t>
            </a:r>
            <a:endParaRPr lang="en-IN" dirty="0"/>
          </a:p>
        </p:txBody>
      </p:sp>
      <p:pic>
        <p:nvPicPr>
          <p:cNvPr id="4" name="Picture 3"/>
          <p:cNvPicPr>
            <a:picLocks noChangeAspect="1"/>
          </p:cNvPicPr>
          <p:nvPr/>
        </p:nvPicPr>
        <p:blipFill rotWithShape="1">
          <a:blip r:embed="rId2"/>
          <a:srcRect r="27602"/>
          <a:stretch/>
        </p:blipFill>
        <p:spPr>
          <a:xfrm>
            <a:off x="0" y="1609885"/>
            <a:ext cx="3934330" cy="3306104"/>
          </a:xfrm>
          <a:prstGeom prst="rect">
            <a:avLst/>
          </a:prstGeom>
        </p:spPr>
      </p:pic>
      <p:sp>
        <p:nvSpPr>
          <p:cNvPr id="46" name="Rounded Rectangle 45"/>
          <p:cNvSpPr/>
          <p:nvPr/>
        </p:nvSpPr>
        <p:spPr>
          <a:xfrm>
            <a:off x="5732" y="984393"/>
            <a:ext cx="3928598" cy="468000"/>
          </a:xfrm>
          <a:prstGeom prst="roundRect">
            <a:avLst/>
          </a:prstGeom>
          <a:solidFill>
            <a:schemeClr val="bg1">
              <a:lumMod val="50000"/>
            </a:schemeClr>
          </a:solidFill>
          <a:ln>
            <a:solidFill>
              <a:schemeClr val="bg1">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t>Hourly Data Analysis</a:t>
            </a:r>
          </a:p>
        </p:txBody>
      </p:sp>
      <p:sp>
        <p:nvSpPr>
          <p:cNvPr id="5" name="Rectangle 4"/>
          <p:cNvSpPr/>
          <p:nvPr/>
        </p:nvSpPr>
        <p:spPr>
          <a:xfrm>
            <a:off x="0" y="4916431"/>
            <a:ext cx="3934330" cy="1546577"/>
          </a:xfrm>
          <a:prstGeom prst="rect">
            <a:avLst/>
          </a:prstGeom>
        </p:spPr>
        <p:txBody>
          <a:bodyPr wrap="square">
            <a:spAutoFit/>
          </a:bodyPr>
          <a:lstStyle/>
          <a:p>
            <a:pPr marL="285750" indent="-285750">
              <a:lnSpc>
                <a:spcPct val="150000"/>
              </a:lnSpc>
              <a:buFont typeface="Wingdings" panose="05000000000000000000" pitchFamily="2" charset="2"/>
              <a:buChar char="q"/>
            </a:pPr>
            <a:r>
              <a:rPr lang="en-IN" sz="1050" dirty="0"/>
              <a:t>Mean PM2.5 level is on higher side from 00 AM to 11-12 PM</a:t>
            </a:r>
          </a:p>
          <a:p>
            <a:pPr marL="285750" indent="-285750">
              <a:lnSpc>
                <a:spcPct val="150000"/>
              </a:lnSpc>
              <a:buFont typeface="Wingdings" panose="05000000000000000000" pitchFamily="2" charset="2"/>
              <a:buChar char="q"/>
            </a:pPr>
            <a:r>
              <a:rPr lang="en-IN" sz="1050" dirty="0"/>
              <a:t>PM2.5 level starts to decline after 12 and again starts to rise from 6-7 PM</a:t>
            </a:r>
          </a:p>
          <a:p>
            <a:pPr marL="285750" indent="-285750">
              <a:lnSpc>
                <a:spcPct val="150000"/>
              </a:lnSpc>
              <a:buFont typeface="Wingdings" panose="05000000000000000000" pitchFamily="2" charset="2"/>
              <a:buChar char="q"/>
            </a:pPr>
            <a:r>
              <a:rPr lang="en-IN" sz="1050" dirty="0"/>
              <a:t>Most of the outliers observation are observed from 1 PM to 8 PM</a:t>
            </a:r>
          </a:p>
        </p:txBody>
      </p:sp>
      <p:sp>
        <p:nvSpPr>
          <p:cNvPr id="6" name="Oval 5"/>
          <p:cNvSpPr/>
          <p:nvPr/>
        </p:nvSpPr>
        <p:spPr>
          <a:xfrm>
            <a:off x="2189171" y="1727200"/>
            <a:ext cx="1255069" cy="186944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26454" y="1610384"/>
            <a:ext cx="1975221" cy="276999"/>
          </a:xfrm>
          <a:prstGeom prst="rect">
            <a:avLst/>
          </a:prstGeom>
          <a:noFill/>
        </p:spPr>
        <p:txBody>
          <a:bodyPr wrap="none" rtlCol="0">
            <a:spAutoFit/>
          </a:bodyPr>
          <a:lstStyle/>
          <a:p>
            <a:r>
              <a:rPr lang="en-IN" sz="1200" b="1" dirty="0">
                <a:solidFill>
                  <a:srgbClr val="0070C0"/>
                </a:solidFill>
              </a:rPr>
              <a:t>Outlier Observations</a:t>
            </a:r>
          </a:p>
        </p:txBody>
      </p:sp>
      <p:pic>
        <p:nvPicPr>
          <p:cNvPr id="54" name="Picture 53">
            <a:extLst>
              <a:ext uri="{FF2B5EF4-FFF2-40B4-BE49-F238E27FC236}">
                <a16:creationId xmlns:a16="http://schemas.microsoft.com/office/drawing/2014/main" id="{1BA5E835-8C5C-49B6-9171-EE63A3C50E63}"/>
              </a:ext>
            </a:extLst>
          </p:cNvPr>
          <p:cNvPicPr>
            <a:picLocks noChangeAspect="1"/>
          </p:cNvPicPr>
          <p:nvPr/>
        </p:nvPicPr>
        <p:blipFill rotWithShape="1">
          <a:blip r:embed="rId3">
            <a:extLst>
              <a:ext uri="{28A0092B-C50C-407E-A947-70E740481C1C}">
                <a14:useLocalDpi xmlns:a14="http://schemas.microsoft.com/office/drawing/2010/main" val="0"/>
              </a:ext>
            </a:extLst>
          </a:blip>
          <a:srcRect r="50477"/>
          <a:stretch/>
        </p:blipFill>
        <p:spPr>
          <a:xfrm>
            <a:off x="8193920" y="1452393"/>
            <a:ext cx="3897929" cy="3203639"/>
          </a:xfrm>
          <a:prstGeom prst="rect">
            <a:avLst/>
          </a:prstGeom>
        </p:spPr>
      </p:pic>
      <p:sp>
        <p:nvSpPr>
          <p:cNvPr id="86" name="Rounded Rectangle 85"/>
          <p:cNvSpPr/>
          <p:nvPr/>
        </p:nvSpPr>
        <p:spPr>
          <a:xfrm>
            <a:off x="8193921" y="984393"/>
            <a:ext cx="3897928" cy="468000"/>
          </a:xfrm>
          <a:prstGeom prst="roundRect">
            <a:avLst/>
          </a:prstGeom>
          <a:solidFill>
            <a:schemeClr val="bg1">
              <a:lumMod val="50000"/>
            </a:schemeClr>
          </a:solidFill>
          <a:ln>
            <a:solidFill>
              <a:schemeClr val="bg1">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t>Monthly Data Analysis</a:t>
            </a:r>
          </a:p>
        </p:txBody>
      </p:sp>
      <p:sp>
        <p:nvSpPr>
          <p:cNvPr id="87" name="Rectangle 86"/>
          <p:cNvSpPr/>
          <p:nvPr/>
        </p:nvSpPr>
        <p:spPr>
          <a:xfrm>
            <a:off x="8193920" y="4795243"/>
            <a:ext cx="3897929" cy="1788951"/>
          </a:xfrm>
          <a:prstGeom prst="rect">
            <a:avLst/>
          </a:prstGeom>
        </p:spPr>
        <p:txBody>
          <a:bodyPr wrap="square">
            <a:spAutoFit/>
          </a:bodyPr>
          <a:lstStyle/>
          <a:p>
            <a:pPr marL="285750" indent="-285750">
              <a:lnSpc>
                <a:spcPct val="150000"/>
              </a:lnSpc>
              <a:buFont typeface="Wingdings" panose="05000000000000000000" pitchFamily="2" charset="2"/>
              <a:buChar char="q"/>
            </a:pPr>
            <a:r>
              <a:rPr lang="en-IN" sz="1050" dirty="0"/>
              <a:t>Mean PM2.5 level is on higher side in the month of January</a:t>
            </a:r>
          </a:p>
          <a:p>
            <a:pPr marL="285750" indent="-285750">
              <a:lnSpc>
                <a:spcPct val="150000"/>
              </a:lnSpc>
              <a:buFont typeface="Wingdings" panose="05000000000000000000" pitchFamily="2" charset="2"/>
              <a:buChar char="q"/>
            </a:pPr>
            <a:r>
              <a:rPr lang="en-IN" sz="1050" dirty="0"/>
              <a:t>PM2.5 level is decreasing month by month and lowest mean PM2.5 was recorded for the month of April for Given Data</a:t>
            </a:r>
          </a:p>
          <a:p>
            <a:pPr marL="285750" indent="-285750">
              <a:lnSpc>
                <a:spcPct val="150000"/>
              </a:lnSpc>
              <a:buFont typeface="Wingdings" panose="05000000000000000000" pitchFamily="2" charset="2"/>
              <a:buChar char="q"/>
            </a:pPr>
            <a:r>
              <a:rPr lang="en-IN" sz="1050" dirty="0"/>
              <a:t>Outlier observations were observed in the month of April</a:t>
            </a:r>
          </a:p>
        </p:txBody>
      </p:sp>
      <p:sp>
        <p:nvSpPr>
          <p:cNvPr id="90" name="Rounded Rectangle 89"/>
          <p:cNvSpPr/>
          <p:nvPr/>
        </p:nvSpPr>
        <p:spPr>
          <a:xfrm>
            <a:off x="4099827" y="984393"/>
            <a:ext cx="3928598" cy="468000"/>
          </a:xfrm>
          <a:prstGeom prst="roundRect">
            <a:avLst/>
          </a:prstGeom>
          <a:solidFill>
            <a:schemeClr val="bg1">
              <a:lumMod val="50000"/>
            </a:schemeClr>
          </a:solidFill>
          <a:ln>
            <a:solidFill>
              <a:schemeClr val="bg1">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t>Daily Data Analysis</a:t>
            </a:r>
          </a:p>
        </p:txBody>
      </p:sp>
      <p:sp>
        <p:nvSpPr>
          <p:cNvPr id="8" name="Rectangle 7"/>
          <p:cNvSpPr/>
          <p:nvPr/>
        </p:nvSpPr>
        <p:spPr>
          <a:xfrm>
            <a:off x="4099827" y="4916431"/>
            <a:ext cx="3928598" cy="1061829"/>
          </a:xfrm>
          <a:prstGeom prst="rect">
            <a:avLst/>
          </a:prstGeom>
        </p:spPr>
        <p:txBody>
          <a:bodyPr wrap="square">
            <a:spAutoFit/>
          </a:bodyPr>
          <a:lstStyle/>
          <a:p>
            <a:pPr marL="285750" indent="-285750">
              <a:lnSpc>
                <a:spcPct val="150000"/>
              </a:lnSpc>
              <a:buFont typeface="Wingdings" panose="05000000000000000000" pitchFamily="2" charset="2"/>
              <a:buChar char="q"/>
            </a:pPr>
            <a:r>
              <a:rPr lang="en-IN" sz="1050" dirty="0"/>
              <a:t>Average PM2.5 level is more on Friday than other weekdays-considering 4 months data</a:t>
            </a:r>
          </a:p>
          <a:p>
            <a:pPr marL="285750" indent="-285750">
              <a:lnSpc>
                <a:spcPct val="150000"/>
              </a:lnSpc>
              <a:buFont typeface="Wingdings" panose="05000000000000000000" pitchFamily="2" charset="2"/>
              <a:buChar char="q"/>
            </a:pPr>
            <a:r>
              <a:rPr lang="en-IN" sz="1050" dirty="0"/>
              <a:t>Lowest is observed on Sunday followed by Monday and Tuesday</a:t>
            </a:r>
          </a:p>
        </p:txBody>
      </p:sp>
      <p:pic>
        <p:nvPicPr>
          <p:cNvPr id="91" name="Picture 90">
            <a:extLst>
              <a:ext uri="{FF2B5EF4-FFF2-40B4-BE49-F238E27FC236}">
                <a16:creationId xmlns:a16="http://schemas.microsoft.com/office/drawing/2014/main" id="{F2C35CB6-0168-48C6-926C-912481619F02}"/>
              </a:ext>
            </a:extLst>
          </p:cNvPr>
          <p:cNvPicPr>
            <a:picLocks noChangeAspect="1"/>
          </p:cNvPicPr>
          <p:nvPr/>
        </p:nvPicPr>
        <p:blipFill rotWithShape="1">
          <a:blip r:embed="rId4">
            <a:extLst>
              <a:ext uri="{28A0092B-C50C-407E-A947-70E740481C1C}">
                <a14:useLocalDpi xmlns:a14="http://schemas.microsoft.com/office/drawing/2010/main" val="0"/>
              </a:ext>
            </a:extLst>
          </a:blip>
          <a:srcRect r="50490"/>
          <a:stretch/>
        </p:blipFill>
        <p:spPr>
          <a:xfrm>
            <a:off x="4099825" y="1505186"/>
            <a:ext cx="3928600" cy="3397430"/>
          </a:xfrm>
          <a:prstGeom prst="rect">
            <a:avLst/>
          </a:prstGeom>
        </p:spPr>
      </p:pic>
      <p:sp>
        <p:nvSpPr>
          <p:cNvPr id="92" name="Oval 91"/>
          <p:cNvSpPr/>
          <p:nvPr/>
        </p:nvSpPr>
        <p:spPr>
          <a:xfrm>
            <a:off x="6014720" y="1505187"/>
            <a:ext cx="548640" cy="3320814"/>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p:cNvSpPr/>
          <p:nvPr/>
        </p:nvSpPr>
        <p:spPr>
          <a:xfrm>
            <a:off x="10749280" y="1589227"/>
            <a:ext cx="670560" cy="1387653"/>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TextBox 93"/>
          <p:cNvSpPr txBox="1"/>
          <p:nvPr/>
        </p:nvSpPr>
        <p:spPr>
          <a:xfrm>
            <a:off x="8955709" y="1588700"/>
            <a:ext cx="1975221" cy="276999"/>
          </a:xfrm>
          <a:prstGeom prst="rect">
            <a:avLst/>
          </a:prstGeom>
          <a:noFill/>
        </p:spPr>
        <p:txBody>
          <a:bodyPr wrap="none" rtlCol="0">
            <a:spAutoFit/>
          </a:bodyPr>
          <a:lstStyle/>
          <a:p>
            <a:r>
              <a:rPr lang="en-IN" sz="1200" b="1" dirty="0">
                <a:solidFill>
                  <a:srgbClr val="0070C0"/>
                </a:solidFill>
              </a:rPr>
              <a:t>Outlier Observations</a:t>
            </a:r>
          </a:p>
        </p:txBody>
      </p:sp>
    </p:spTree>
    <p:extLst>
      <p:ext uri="{BB962C8B-B14F-4D97-AF65-F5344CB8AC3E}">
        <p14:creationId xmlns:p14="http://schemas.microsoft.com/office/powerpoint/2010/main" val="22436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1057" y="1587986"/>
            <a:ext cx="12193057" cy="2629128"/>
          </a:xfrm>
          <a:prstGeom prst="rect">
            <a:avLst/>
          </a:prstGeom>
        </p:spPr>
      </p:pic>
      <p:pic>
        <p:nvPicPr>
          <p:cNvPr id="13" name="Picture 12"/>
          <p:cNvPicPr>
            <a:picLocks noChangeAspect="1"/>
          </p:cNvPicPr>
          <p:nvPr/>
        </p:nvPicPr>
        <p:blipFill>
          <a:blip r:embed="rId3"/>
          <a:stretch>
            <a:fillRect/>
          </a:stretch>
        </p:blipFill>
        <p:spPr>
          <a:xfrm>
            <a:off x="-1057" y="4218930"/>
            <a:ext cx="12193057" cy="2629128"/>
          </a:xfrm>
          <a:prstGeom prst="rect">
            <a:avLst/>
          </a:prstGeom>
        </p:spPr>
      </p:pic>
      <p:sp>
        <p:nvSpPr>
          <p:cNvPr id="2" name="Title 1"/>
          <p:cNvSpPr>
            <a:spLocks noGrp="1"/>
          </p:cNvSpPr>
          <p:nvPr>
            <p:ph type="title"/>
          </p:nvPr>
        </p:nvSpPr>
        <p:spPr/>
        <p:txBody>
          <a:bodyPr/>
          <a:lstStyle/>
          <a:p>
            <a:r>
              <a:rPr lang="en-IN" dirty="0"/>
              <a:t>Data Imputation</a:t>
            </a:r>
          </a:p>
        </p:txBody>
      </p:sp>
      <p:sp>
        <p:nvSpPr>
          <p:cNvPr id="4" name="Rectangle 3"/>
          <p:cNvSpPr/>
          <p:nvPr/>
        </p:nvSpPr>
        <p:spPr>
          <a:xfrm>
            <a:off x="241855" y="875441"/>
            <a:ext cx="11767265" cy="609013"/>
          </a:xfrm>
          <a:prstGeom prst="rect">
            <a:avLst/>
          </a:prstGeom>
        </p:spPr>
        <p:txBody>
          <a:bodyPr wrap="square">
            <a:spAutoFit/>
          </a:bodyPr>
          <a:lstStyle/>
          <a:p>
            <a:pPr marL="228600" indent="-228600" algn="just" fontAlgn="base">
              <a:lnSpc>
                <a:spcPct val="150000"/>
              </a:lnSpc>
              <a:spcBef>
                <a:spcPts val="1000"/>
              </a:spcBef>
              <a:spcAft>
                <a:spcPct val="0"/>
              </a:spcAft>
              <a:buFont typeface="Wingdings" panose="05000000000000000000" pitchFamily="2" charset="2"/>
              <a:buChar char="q"/>
            </a:pPr>
            <a:r>
              <a:rPr lang="en-US" sz="1200" dirty="0">
                <a:cs typeface="Times New Roman" panose="02020603050405020304" pitchFamily="18" charset="0"/>
              </a:rPr>
              <a:t>We have used Seasonally </a:t>
            </a:r>
            <a:r>
              <a:rPr lang="en-US" sz="1200" dirty="0" err="1">
                <a:cs typeface="Times New Roman" panose="02020603050405020304" pitchFamily="18" charset="0"/>
              </a:rPr>
              <a:t>Splitted</a:t>
            </a:r>
            <a:r>
              <a:rPr lang="en-US" sz="1200" dirty="0">
                <a:cs typeface="Times New Roman" panose="02020603050405020304" pitchFamily="18" charset="0"/>
              </a:rPr>
              <a:t> Missing Value Imputation (</a:t>
            </a:r>
            <a:r>
              <a:rPr lang="en-US" sz="1200" dirty="0" err="1">
                <a:cs typeface="Times New Roman" panose="02020603050405020304" pitchFamily="18" charset="0"/>
              </a:rPr>
              <a:t>na_seasplit</a:t>
            </a:r>
            <a:r>
              <a:rPr lang="en-US" sz="1200" dirty="0">
                <a:cs typeface="Times New Roman" panose="02020603050405020304" pitchFamily="18" charset="0"/>
              </a:rPr>
              <a:t>) from </a:t>
            </a:r>
            <a:r>
              <a:rPr lang="en-US" sz="1200" dirty="0" err="1">
                <a:cs typeface="Times New Roman" panose="02020603050405020304" pitchFamily="18" charset="0"/>
              </a:rPr>
              <a:t>imputeTS</a:t>
            </a:r>
            <a:r>
              <a:rPr lang="en-US" sz="1200" dirty="0">
                <a:cs typeface="Times New Roman" panose="02020603050405020304" pitchFamily="18" charset="0"/>
              </a:rPr>
              <a:t> library with Interpolation, </a:t>
            </a:r>
            <a:r>
              <a:rPr lang="en-US" sz="1200" dirty="0" err="1">
                <a:cs typeface="Times New Roman" panose="02020603050405020304" pitchFamily="18" charset="0"/>
              </a:rPr>
              <a:t>Kalman</a:t>
            </a:r>
            <a:r>
              <a:rPr lang="en-US" sz="1200" dirty="0">
                <a:cs typeface="Times New Roman" panose="02020603050405020304" pitchFamily="18" charset="0"/>
              </a:rPr>
              <a:t>, </a:t>
            </a:r>
            <a:r>
              <a:rPr lang="en-US" sz="1200" dirty="0" err="1">
                <a:cs typeface="Times New Roman" panose="02020603050405020304" pitchFamily="18" charset="0"/>
              </a:rPr>
              <a:t>locf</a:t>
            </a:r>
            <a:r>
              <a:rPr lang="en-US" sz="1200" dirty="0">
                <a:cs typeface="Times New Roman" panose="02020603050405020304" pitchFamily="18" charset="0"/>
              </a:rPr>
              <a:t> (Last Observation Carried Forward) and ma (Moving Average) algorithms</a:t>
            </a:r>
            <a:endParaRPr lang="en-IN" sz="1200" dirty="0">
              <a:cs typeface="Times New Roman" panose="02020603050405020304" pitchFamily="18" charset="0"/>
            </a:endParaRPr>
          </a:p>
        </p:txBody>
      </p:sp>
      <p:sp>
        <p:nvSpPr>
          <p:cNvPr id="10" name="Rectangle 9"/>
          <p:cNvSpPr/>
          <p:nvPr/>
        </p:nvSpPr>
        <p:spPr>
          <a:xfrm>
            <a:off x="9487428" y="1613386"/>
            <a:ext cx="1681871" cy="369332"/>
          </a:xfrm>
          <a:prstGeom prst="rect">
            <a:avLst/>
          </a:prstGeom>
        </p:spPr>
        <p:txBody>
          <a:bodyPr wrap="none">
            <a:spAutoFit/>
          </a:bodyPr>
          <a:lstStyle/>
          <a:p>
            <a:r>
              <a:rPr lang="en-US" dirty="0">
                <a:cs typeface="Times New Roman" panose="02020603050405020304" pitchFamily="18" charset="0"/>
              </a:rPr>
              <a:t>Interpolation</a:t>
            </a:r>
            <a:endParaRPr lang="en-IN" dirty="0"/>
          </a:p>
        </p:txBody>
      </p:sp>
      <p:sp>
        <p:nvSpPr>
          <p:cNvPr id="11" name="Rectangle 10"/>
          <p:cNvSpPr/>
          <p:nvPr/>
        </p:nvSpPr>
        <p:spPr>
          <a:xfrm>
            <a:off x="9804182" y="4242514"/>
            <a:ext cx="1048364" cy="369332"/>
          </a:xfrm>
          <a:prstGeom prst="rect">
            <a:avLst/>
          </a:prstGeom>
        </p:spPr>
        <p:txBody>
          <a:bodyPr wrap="none">
            <a:spAutoFit/>
          </a:bodyPr>
          <a:lstStyle/>
          <a:p>
            <a:r>
              <a:rPr lang="en-US" dirty="0" err="1">
                <a:cs typeface="Times New Roman" panose="02020603050405020304" pitchFamily="18" charset="0"/>
              </a:rPr>
              <a:t>Kalman</a:t>
            </a:r>
            <a:endParaRPr lang="en-IN" dirty="0"/>
          </a:p>
        </p:txBody>
      </p:sp>
    </p:spTree>
    <p:extLst>
      <p:ext uri="{BB962C8B-B14F-4D97-AF65-F5344CB8AC3E}">
        <p14:creationId xmlns:p14="http://schemas.microsoft.com/office/powerpoint/2010/main" val="1365137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pic>
        <p:nvPicPr>
          <p:cNvPr id="3" name="Picture 2"/>
          <p:cNvPicPr>
            <a:picLocks noChangeAspect="1"/>
          </p:cNvPicPr>
          <p:nvPr/>
        </p:nvPicPr>
        <p:blipFill>
          <a:blip r:embed="rId2"/>
          <a:stretch>
            <a:fillRect/>
          </a:stretch>
        </p:blipFill>
        <p:spPr>
          <a:xfrm>
            <a:off x="-529" y="999745"/>
            <a:ext cx="12193057" cy="2629128"/>
          </a:xfrm>
          <a:prstGeom prst="rect">
            <a:avLst/>
          </a:prstGeom>
        </p:spPr>
      </p:pic>
      <p:pic>
        <p:nvPicPr>
          <p:cNvPr id="4" name="Picture 3"/>
          <p:cNvPicPr>
            <a:picLocks noChangeAspect="1"/>
          </p:cNvPicPr>
          <p:nvPr/>
        </p:nvPicPr>
        <p:blipFill>
          <a:blip r:embed="rId3"/>
          <a:stretch>
            <a:fillRect/>
          </a:stretch>
        </p:blipFill>
        <p:spPr>
          <a:xfrm>
            <a:off x="0" y="3882276"/>
            <a:ext cx="12193057" cy="2629128"/>
          </a:xfrm>
          <a:prstGeom prst="rect">
            <a:avLst/>
          </a:prstGeom>
        </p:spPr>
      </p:pic>
      <p:sp>
        <p:nvSpPr>
          <p:cNvPr id="5" name="Rectangle 4"/>
          <p:cNvSpPr/>
          <p:nvPr/>
        </p:nvSpPr>
        <p:spPr>
          <a:xfrm>
            <a:off x="6222685" y="1005852"/>
            <a:ext cx="4849854" cy="369332"/>
          </a:xfrm>
          <a:prstGeom prst="rect">
            <a:avLst/>
          </a:prstGeom>
        </p:spPr>
        <p:txBody>
          <a:bodyPr wrap="none">
            <a:spAutoFit/>
          </a:bodyPr>
          <a:lstStyle/>
          <a:p>
            <a:r>
              <a:rPr lang="en-US" dirty="0" err="1">
                <a:cs typeface="Times New Roman" panose="02020603050405020304" pitchFamily="18" charset="0"/>
              </a:rPr>
              <a:t>locf</a:t>
            </a:r>
            <a:r>
              <a:rPr lang="en-US" dirty="0">
                <a:cs typeface="Times New Roman" panose="02020603050405020304" pitchFamily="18" charset="0"/>
              </a:rPr>
              <a:t> (Last Observation Carried Forward) </a:t>
            </a:r>
            <a:endParaRPr lang="en-IN" dirty="0"/>
          </a:p>
        </p:txBody>
      </p:sp>
      <p:sp>
        <p:nvSpPr>
          <p:cNvPr id="6" name="Rectangle 5"/>
          <p:cNvSpPr/>
          <p:nvPr/>
        </p:nvSpPr>
        <p:spPr>
          <a:xfrm>
            <a:off x="8312424" y="3934530"/>
            <a:ext cx="2760115" cy="369332"/>
          </a:xfrm>
          <a:prstGeom prst="rect">
            <a:avLst/>
          </a:prstGeom>
        </p:spPr>
        <p:txBody>
          <a:bodyPr wrap="none">
            <a:spAutoFit/>
          </a:bodyPr>
          <a:lstStyle/>
          <a:p>
            <a:r>
              <a:rPr lang="en-US" dirty="0">
                <a:cs typeface="Times New Roman" panose="02020603050405020304" pitchFamily="18" charset="0"/>
              </a:rPr>
              <a:t>ma (Moving Average) </a:t>
            </a:r>
            <a:endParaRPr lang="en-IN" dirty="0"/>
          </a:p>
        </p:txBody>
      </p:sp>
    </p:spTree>
    <p:extLst>
      <p:ext uri="{BB962C8B-B14F-4D97-AF65-F5344CB8AC3E}">
        <p14:creationId xmlns:p14="http://schemas.microsoft.com/office/powerpoint/2010/main" val="2161234548"/>
      </p:ext>
    </p:extLst>
  </p:cSld>
  <p:clrMapOvr>
    <a:masterClrMapping/>
  </p:clrMapOvr>
</p:sld>
</file>

<file path=ppt/theme/theme1.xml><?xml version="1.0" encoding="utf-8"?>
<a:theme xmlns:a="http://schemas.openxmlformats.org/drawingml/2006/main" name="1_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1097</Words>
  <Application>Microsoft Office PowerPoint</Application>
  <PresentationFormat>Widescreen</PresentationFormat>
  <Paragraphs>162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Verdana</vt:lpstr>
      <vt:lpstr>Wingdings</vt:lpstr>
      <vt:lpstr>1_Office Theme</vt:lpstr>
      <vt:lpstr>Forecasting Model on  Delhi Air Pollution ( PM2.5 ) Final Presentation – 7th June 2020</vt:lpstr>
      <vt:lpstr>Project Architecture / Project Flow </vt:lpstr>
      <vt:lpstr>Preface</vt:lpstr>
      <vt:lpstr>Air Quality Index (AQI) and PM2.5</vt:lpstr>
      <vt:lpstr>Exploratory Data Analysis</vt:lpstr>
      <vt:lpstr>Exploratory Data Analysis</vt:lpstr>
      <vt:lpstr>Hourly, Daily and Monthly Data Analysis</vt:lpstr>
      <vt:lpstr>Data Imputation</vt:lpstr>
      <vt:lpstr>Continued….</vt:lpstr>
      <vt:lpstr>Close Look at 94 NA Interpreted in a Row at the Start of the Series</vt:lpstr>
      <vt:lpstr>Close Look at 62 NA Interpreted in a Row at the End of the Series</vt:lpstr>
      <vt:lpstr>Model Building</vt:lpstr>
      <vt:lpstr>STLF Model Test Actual vs Prediction Graph</vt:lpstr>
      <vt:lpstr>Final Model for Forecasting</vt:lpstr>
      <vt:lpstr>Model Deployment – Project Background</vt:lpstr>
      <vt:lpstr>Model Deployment – Input Data</vt:lpstr>
      <vt:lpstr>Model Deployment – Historical Data</vt:lpstr>
      <vt:lpstr>Model Deployment – Historical Data</vt:lpstr>
      <vt:lpstr>Model Deployment – Forecast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Narrowband IoT (NB-IoT) Market</dc:title>
  <dc:creator>Niranjan Sapkal</dc:creator>
  <cp:lastModifiedBy>kiran B chakrasali</cp:lastModifiedBy>
  <cp:revision>84</cp:revision>
  <dcterms:created xsi:type="dcterms:W3CDTF">2020-01-29T14:28:03Z</dcterms:created>
  <dcterms:modified xsi:type="dcterms:W3CDTF">2020-06-10T15:50:20Z</dcterms:modified>
</cp:coreProperties>
</file>