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29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111" d="100"/>
          <a:sy n="111" d="100"/>
        </p:scale>
        <p:origin x="-5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0D4F-E553-48F6-80AC-E538B4620BB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595C7-16CB-4298-BA48-BA0035846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8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3141C-1C54-4F06-8A02-962924FA30FB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 smtClean="0"/>
              <a:t>내지 </a:t>
            </a:r>
            <a:r>
              <a:rPr lang="en-US" altLang="ko-KR" dirty="0" smtClean="0"/>
              <a:t>2</a:t>
            </a:r>
          </a:p>
          <a:p>
            <a:pPr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84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33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79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54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46876" y="2395727"/>
            <a:ext cx="5226050" cy="354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00416"/>
            <a:ext cx="2844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00416"/>
            <a:ext cx="3860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00416"/>
            <a:ext cx="2844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8C9B-F917-4CC9-BAD7-0721ADAC68E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5" descr="KB금융그룹"/>
          <p:cNvPicPr>
            <a:picLocks noChangeAspect="1" noChangeArrowheads="1"/>
          </p:cNvPicPr>
          <p:nvPr userDrawn="1"/>
        </p:nvPicPr>
        <p:blipFill>
          <a:blip r:embed="rId3" cstate="print"/>
          <a:srcRect l="27083" b="14923"/>
          <a:stretch>
            <a:fillRect/>
          </a:stretch>
        </p:blipFill>
        <p:spPr bwMode="auto">
          <a:xfrm>
            <a:off x="10378018" y="358775"/>
            <a:ext cx="1286933" cy="182563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33" y="6239178"/>
            <a:ext cx="2658757" cy="35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8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8C9B-F917-4CC9-BAD7-0721ADAC68E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KB금융그룹"/>
          <p:cNvPicPr>
            <a:picLocks noChangeAspect="1" noChangeArrowheads="1"/>
          </p:cNvPicPr>
          <p:nvPr userDrawn="1"/>
        </p:nvPicPr>
        <p:blipFill>
          <a:blip r:embed="rId3" cstate="print"/>
          <a:srcRect l="27083" b="14923"/>
          <a:stretch>
            <a:fillRect/>
          </a:stretch>
        </p:blipFill>
        <p:spPr bwMode="auto">
          <a:xfrm>
            <a:off x="10378018" y="358775"/>
            <a:ext cx="1286933" cy="18256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33" y="6239178"/>
            <a:ext cx="2658757" cy="35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6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9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1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1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8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51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3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33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3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6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thymeleaf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blog.mybatis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gback.qos.ch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xamples.bootstrap-tab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qplot.com/examples/" TargetMode="External"/><Relationship Id="rId13" Type="http://schemas.openxmlformats.org/officeDocument/2006/relationships/hyperlink" Target="http://www.amcharts.com/" TargetMode="External"/><Relationship Id="rId3" Type="http://schemas.openxmlformats.org/officeDocument/2006/relationships/hyperlink" Target="https://developers.google.com/chart/" TargetMode="External"/><Relationship Id="rId7" Type="http://schemas.openxmlformats.org/officeDocument/2006/relationships/hyperlink" Target="https://ecomfe.github.io/echarts-examples/public/index.html" TargetMode="External"/><Relationship Id="rId12" Type="http://schemas.openxmlformats.org/officeDocument/2006/relationships/hyperlink" Target="http://tympanus.net/Tutorials/Animated3DBarChart/" TargetMode="External"/><Relationship Id="rId2" Type="http://schemas.openxmlformats.org/officeDocument/2006/relationships/hyperlink" Target="http://www.chartjs.org/" TargetMode="External"/><Relationship Id="rId16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i.toast.com/tui-chart/" TargetMode="External"/><Relationship Id="rId11" Type="http://schemas.openxmlformats.org/officeDocument/2006/relationships/hyperlink" Target="https://omnipotent.net/jquery.sparkline/#s-about" TargetMode="External"/><Relationship Id="rId5" Type="http://schemas.openxmlformats.org/officeDocument/2006/relationships/hyperlink" Target="http://jui.io/?lang=ko" TargetMode="External"/><Relationship Id="rId15" Type="http://schemas.openxmlformats.org/officeDocument/2006/relationships/image" Target="../media/image32.png"/><Relationship Id="rId10" Type="http://schemas.openxmlformats.org/officeDocument/2006/relationships/hyperlink" Target="http://www.flotcharts.org/flot/examples/" TargetMode="External"/><Relationship Id="rId4" Type="http://schemas.openxmlformats.org/officeDocument/2006/relationships/hyperlink" Target="http://private.tistory.com/66" TargetMode="External"/><Relationship Id="rId9" Type="http://schemas.openxmlformats.org/officeDocument/2006/relationships/hyperlink" Target="http://dygraphs.com/gallery/#g/stock" TargetMode="External"/><Relationship Id="rId14" Type="http://schemas.openxmlformats.org/officeDocument/2006/relationships/hyperlink" Target="http://www.highcharts.com/dem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ovframe.g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projectlombok.org/download" TargetMode="External"/><Relationship Id="rId4" Type="http://schemas.openxmlformats.org/officeDocument/2006/relationships/hyperlink" Target="https://spring.io/tool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"/>
            <a:ext cx="12192000" cy="68565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7" y="224688"/>
            <a:ext cx="2419722" cy="396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33" y="6295228"/>
            <a:ext cx="2427356" cy="3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3847" y="4706094"/>
            <a:ext cx="4246753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2022.01.</a:t>
            </a:r>
            <a:endParaRPr lang="en-US" altLang="ko-KR" sz="1700" dirty="0" smtClean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r>
              <a:rPr lang="en-US" altLang="ko-KR" sz="17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KB</a:t>
            </a:r>
            <a:r>
              <a:rPr lang="ko-KR" altLang="en-US" sz="1700" dirty="0" err="1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데이타시스템</a:t>
            </a:r>
            <a:r>
              <a:rPr lang="ko-KR" altLang="en-US" sz="17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 보험</a:t>
            </a:r>
            <a:r>
              <a:rPr lang="en-US" altLang="ko-KR" sz="17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IT</a:t>
            </a:r>
            <a:r>
              <a:rPr lang="ko-KR" altLang="en-US" sz="1700" dirty="0" err="1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운영부</a:t>
            </a:r>
            <a:r>
              <a:rPr lang="ko-KR" altLang="en-US" sz="17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 </a:t>
            </a:r>
            <a:endParaRPr lang="en-US" altLang="ko-KR" sz="1700" dirty="0" smtClean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r>
              <a:rPr lang="ko-KR" altLang="en-US" sz="1700" dirty="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정건진 과장</a:t>
            </a:r>
            <a:endParaRPr lang="ko-KR" altLang="en-US" sz="17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762000" y="2251938"/>
            <a:ext cx="38958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orbel"/>
                <a:cs typeface="Corbel"/>
              </a:rPr>
              <a:t>Spring</a:t>
            </a:r>
            <a:r>
              <a:rPr sz="4400" b="1" spc="-60" dirty="0">
                <a:latin typeface="Corbel"/>
                <a:cs typeface="Corbel"/>
              </a:rPr>
              <a:t> </a:t>
            </a:r>
            <a:r>
              <a:rPr sz="4400" b="1" spc="-5" dirty="0">
                <a:latin typeface="Corbel"/>
                <a:cs typeface="Corbel"/>
              </a:rPr>
              <a:t>Boot</a:t>
            </a:r>
            <a:endParaRPr sz="4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0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3021"/>
            <a:ext cx="74428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</a:t>
            </a:r>
            <a:r>
              <a:rPr spc="5" dirty="0"/>
              <a:t>r</a:t>
            </a:r>
            <a:r>
              <a:rPr dirty="0"/>
              <a:t>ing</a:t>
            </a:r>
            <a:r>
              <a:rPr spc="-5" dirty="0"/>
              <a:t> B</a:t>
            </a:r>
            <a:r>
              <a:rPr spc="5" dirty="0"/>
              <a:t>o</a:t>
            </a:r>
            <a:r>
              <a:rPr spc="-5" dirty="0"/>
              <a:t>o</a:t>
            </a:r>
            <a:r>
              <a:rPr dirty="0"/>
              <a:t>t</a:t>
            </a:r>
            <a:r>
              <a:rPr spc="-20" dirty="0"/>
              <a:t> </a:t>
            </a:r>
            <a:r>
              <a:rPr dirty="0">
                <a:latin typeface="Malgun Gothic"/>
                <a:cs typeface="Malgun Gothic"/>
              </a:rPr>
              <a:t>프로젝트</a:t>
            </a:r>
            <a:r>
              <a:rPr spc="-68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생성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4457"/>
            <a:ext cx="3489325" cy="2186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프로젝트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생성</a:t>
            </a:r>
            <a:endParaRPr sz="18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F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dirty="0">
                <a:latin typeface="Candara"/>
                <a:cs typeface="Candara"/>
              </a:rPr>
              <a:t>le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ndara"/>
                <a:cs typeface="Candara"/>
              </a:rPr>
              <a:t>New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ndara"/>
                <a:cs typeface="Candara"/>
              </a:rPr>
              <a:t>Spr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spc="-5" dirty="0">
                <a:latin typeface="Candara"/>
                <a:cs typeface="Candara"/>
              </a:rPr>
              <a:t>n</a:t>
            </a:r>
            <a:r>
              <a:rPr sz="1400" dirty="0">
                <a:latin typeface="Candara"/>
                <a:cs typeface="Candara"/>
              </a:rPr>
              <a:t>g</a:t>
            </a:r>
            <a:r>
              <a:rPr sz="1400" spc="-5" dirty="0">
                <a:latin typeface="Candara"/>
                <a:cs typeface="Candara"/>
              </a:rPr>
              <a:t> Sta</a:t>
            </a:r>
            <a:r>
              <a:rPr sz="1400" spc="-15" dirty="0">
                <a:latin typeface="Candara"/>
                <a:cs typeface="Candara"/>
              </a:rPr>
              <a:t>r</a:t>
            </a:r>
            <a:r>
              <a:rPr sz="1400" dirty="0">
                <a:latin typeface="Candara"/>
                <a:cs typeface="Candara"/>
              </a:rPr>
              <a:t>ter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Pr</a:t>
            </a:r>
            <a:r>
              <a:rPr sz="1400" spc="-10" dirty="0">
                <a:latin typeface="Candara"/>
                <a:cs typeface="Candara"/>
              </a:rPr>
              <a:t>oj</a:t>
            </a:r>
            <a:r>
              <a:rPr sz="1400" spc="-5" dirty="0">
                <a:latin typeface="Candara"/>
                <a:cs typeface="Candara"/>
              </a:rPr>
              <a:t>ect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Gradle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or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Maven </a:t>
            </a:r>
            <a:r>
              <a:rPr sz="1400" dirty="0">
                <a:latin typeface="Gulim"/>
                <a:cs typeface="Gulim"/>
              </a:rPr>
              <a:t>선택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Jar(Java</a:t>
            </a:r>
            <a:r>
              <a:rPr sz="140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ARchives)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or</a:t>
            </a:r>
            <a:endParaRPr sz="1400">
              <a:latin typeface="Candara"/>
              <a:cs typeface="Candara"/>
            </a:endParaRPr>
          </a:p>
          <a:p>
            <a:pPr marL="75628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andara"/>
                <a:cs typeface="Candara"/>
              </a:rPr>
              <a:t>War(Web</a:t>
            </a:r>
            <a:r>
              <a:rPr sz="1400" spc="-3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application Archives) </a:t>
            </a:r>
            <a:r>
              <a:rPr sz="1400" dirty="0">
                <a:latin typeface="Gulim"/>
                <a:cs typeface="Gulim"/>
              </a:rPr>
              <a:t>선택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Java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or </a:t>
            </a:r>
            <a:r>
              <a:rPr sz="1400" dirty="0">
                <a:latin typeface="Candara"/>
                <a:cs typeface="Candara"/>
              </a:rPr>
              <a:t>Kotlin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or Groovy</a:t>
            </a:r>
            <a:r>
              <a:rPr sz="1400" spc="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선택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의존</a:t>
            </a:r>
            <a:r>
              <a:rPr sz="1400" spc="5" dirty="0">
                <a:latin typeface="Gulim"/>
                <a:cs typeface="Gulim"/>
              </a:rPr>
              <a:t>성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추가</a:t>
            </a:r>
            <a:endParaRPr sz="1400">
              <a:latin typeface="Gulim"/>
              <a:cs typeface="Gulim"/>
            </a:endParaRPr>
          </a:p>
          <a:p>
            <a:pPr marL="1155700" marR="164465" lvl="2" indent="-228600">
              <a:lnSpc>
                <a:spcPts val="1180"/>
              </a:lnSpc>
              <a:spcBef>
                <a:spcPts val="33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b="1" spc="-5" dirty="0">
                <a:latin typeface="Candara"/>
                <a:cs typeface="Candara"/>
              </a:rPr>
              <a:t>Web,</a:t>
            </a:r>
            <a:r>
              <a:rPr sz="1000" b="1" spc="-15" dirty="0">
                <a:latin typeface="Candara"/>
                <a:cs typeface="Candara"/>
              </a:rPr>
              <a:t> </a:t>
            </a:r>
            <a:r>
              <a:rPr sz="1000" b="1" spc="-10" dirty="0">
                <a:latin typeface="Candara"/>
                <a:cs typeface="Candara"/>
              </a:rPr>
              <a:t>H2</a:t>
            </a:r>
            <a:r>
              <a:rPr sz="1000" spc="-10" dirty="0">
                <a:latin typeface="Candara"/>
                <a:cs typeface="Candara"/>
              </a:rPr>
              <a:t>(</a:t>
            </a:r>
            <a:r>
              <a:rPr sz="1000" spc="-15" dirty="0">
                <a:latin typeface="Candara"/>
                <a:cs typeface="Candara"/>
              </a:rPr>
              <a:t>J</a:t>
            </a:r>
            <a:r>
              <a:rPr sz="1000" spc="-5" dirty="0">
                <a:latin typeface="Candara"/>
                <a:cs typeface="Candara"/>
              </a:rPr>
              <a:t>dbc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설정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안할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경우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필요</a:t>
            </a:r>
            <a:r>
              <a:rPr sz="1000" spc="-10" dirty="0">
                <a:latin typeface="Candara"/>
                <a:cs typeface="Candara"/>
              </a:rPr>
              <a:t>),  DevTools,</a:t>
            </a:r>
            <a:r>
              <a:rPr sz="1000" spc="2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Lombok,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MyBatis,</a:t>
            </a:r>
            <a:r>
              <a:rPr sz="1000" spc="-10" dirty="0">
                <a:latin typeface="Candara"/>
                <a:cs typeface="Candara"/>
              </a:rPr>
              <a:t> Security,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…</a:t>
            </a:r>
            <a:endParaRPr sz="1000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2623" y="1719072"/>
            <a:ext cx="3014472" cy="4415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7567" y="2144267"/>
            <a:ext cx="3014472" cy="39898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8340" y="3986529"/>
            <a:ext cx="479679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5" dirty="0">
                <a:latin typeface="Calibri"/>
                <a:cs typeface="Calibri"/>
              </a:rPr>
              <a:t>build.gradle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155" dirty="0">
                <a:solidFill>
                  <a:srgbClr val="7E0054"/>
                </a:solidFill>
                <a:latin typeface="Calibri"/>
                <a:cs typeface="Calibri"/>
              </a:rPr>
              <a:t>plugins</a:t>
            </a:r>
            <a:r>
              <a:rPr sz="800" spc="250" dirty="0">
                <a:solidFill>
                  <a:srgbClr val="7E0054"/>
                </a:solidFill>
                <a:latin typeface="Calibri"/>
                <a:cs typeface="Calibri"/>
              </a:rPr>
              <a:t> </a:t>
            </a:r>
            <a:r>
              <a:rPr sz="800" spc="24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800" spc="185" dirty="0">
                <a:latin typeface="Calibri"/>
                <a:cs typeface="Calibri"/>
              </a:rPr>
              <a:t>id</a:t>
            </a:r>
            <a:r>
              <a:rPr sz="800" spc="305" dirty="0">
                <a:latin typeface="Calibri"/>
                <a:cs typeface="Calibri"/>
              </a:rPr>
              <a:t> </a:t>
            </a:r>
            <a:r>
              <a:rPr sz="800" spc="140" dirty="0">
                <a:solidFill>
                  <a:srgbClr val="2A00FF"/>
                </a:solidFill>
                <a:latin typeface="Calibri"/>
                <a:cs typeface="Calibri"/>
              </a:rPr>
              <a:t>'org.springframework.boot'</a:t>
            </a:r>
            <a:r>
              <a:rPr sz="800" spc="29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800" spc="145" dirty="0">
                <a:latin typeface="Calibri"/>
                <a:cs typeface="Calibri"/>
              </a:rPr>
              <a:t>version</a:t>
            </a:r>
            <a:r>
              <a:rPr sz="800" spc="290" dirty="0">
                <a:latin typeface="Calibri"/>
                <a:cs typeface="Calibri"/>
              </a:rPr>
              <a:t> </a:t>
            </a:r>
            <a:r>
              <a:rPr sz="800" spc="155" dirty="0">
                <a:solidFill>
                  <a:srgbClr val="2A00FF"/>
                </a:solidFill>
                <a:latin typeface="Calibri"/>
                <a:cs typeface="Calibri"/>
              </a:rPr>
              <a:t>'2.2.1.RELEASE’</a:t>
            </a:r>
            <a:endParaRPr sz="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800" spc="180" dirty="0">
                <a:latin typeface="Calibri"/>
                <a:cs typeface="Calibri"/>
              </a:rPr>
              <a:t>id</a:t>
            </a:r>
            <a:r>
              <a:rPr sz="800" spc="330" dirty="0">
                <a:latin typeface="Calibri"/>
                <a:cs typeface="Calibri"/>
              </a:rPr>
              <a:t> </a:t>
            </a:r>
            <a:r>
              <a:rPr sz="800" spc="120" dirty="0">
                <a:solidFill>
                  <a:srgbClr val="2A00FF"/>
                </a:solidFill>
                <a:latin typeface="Calibri"/>
                <a:cs typeface="Calibri"/>
              </a:rPr>
              <a:t>'io.spring.dependency-management'</a:t>
            </a:r>
            <a:r>
              <a:rPr sz="800" spc="32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800" spc="145" dirty="0">
                <a:latin typeface="Calibri"/>
                <a:cs typeface="Calibri"/>
              </a:rPr>
              <a:t>version</a:t>
            </a:r>
            <a:r>
              <a:rPr sz="800" spc="320" dirty="0">
                <a:latin typeface="Calibri"/>
                <a:cs typeface="Calibri"/>
              </a:rPr>
              <a:t> </a:t>
            </a:r>
            <a:r>
              <a:rPr sz="800" spc="155" dirty="0">
                <a:solidFill>
                  <a:srgbClr val="2A00FF"/>
                </a:solidFill>
                <a:latin typeface="Calibri"/>
                <a:cs typeface="Calibri"/>
              </a:rPr>
              <a:t>'1.0.8.RELEASE’</a:t>
            </a:r>
            <a:endParaRPr sz="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800" spc="185" dirty="0">
                <a:latin typeface="Calibri"/>
                <a:cs typeface="Calibri"/>
              </a:rPr>
              <a:t>id</a:t>
            </a:r>
            <a:r>
              <a:rPr sz="800" spc="260" dirty="0">
                <a:latin typeface="Calibri"/>
                <a:cs typeface="Calibri"/>
              </a:rPr>
              <a:t> </a:t>
            </a:r>
            <a:r>
              <a:rPr sz="800" spc="200" dirty="0">
                <a:solidFill>
                  <a:srgbClr val="2A00FF"/>
                </a:solidFill>
                <a:latin typeface="Calibri"/>
                <a:cs typeface="Calibri"/>
              </a:rPr>
              <a:t>'java’</a:t>
            </a:r>
            <a:endParaRPr sz="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800" spc="185" dirty="0">
                <a:latin typeface="Calibri"/>
                <a:cs typeface="Calibri"/>
              </a:rPr>
              <a:t>id</a:t>
            </a:r>
            <a:r>
              <a:rPr sz="800" spc="254" dirty="0">
                <a:latin typeface="Calibri"/>
                <a:cs typeface="Calibri"/>
              </a:rPr>
              <a:t> </a:t>
            </a:r>
            <a:r>
              <a:rPr sz="800" spc="165" dirty="0">
                <a:solidFill>
                  <a:srgbClr val="2A00FF"/>
                </a:solidFill>
                <a:latin typeface="Calibri"/>
                <a:cs typeface="Calibri"/>
              </a:rPr>
              <a:t>'war'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2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60" dirty="0">
                <a:latin typeface="Calibri"/>
                <a:cs typeface="Calibri"/>
              </a:rPr>
              <a:t>…</a:t>
            </a:r>
            <a:endParaRPr sz="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800" spc="105" dirty="0">
                <a:solidFill>
                  <a:srgbClr val="7E0054"/>
                </a:solidFill>
                <a:latin typeface="Calibri"/>
                <a:cs typeface="Calibri"/>
              </a:rPr>
              <a:t>dependencies</a:t>
            </a:r>
            <a:r>
              <a:rPr sz="800" spc="265" dirty="0">
                <a:solidFill>
                  <a:srgbClr val="7E0054"/>
                </a:solidFill>
                <a:latin typeface="Calibri"/>
                <a:cs typeface="Calibri"/>
              </a:rPr>
              <a:t> </a:t>
            </a:r>
            <a:r>
              <a:rPr sz="800" spc="24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260985" marR="500380">
              <a:lnSpc>
                <a:spcPct val="100000"/>
              </a:lnSpc>
            </a:pPr>
            <a:r>
              <a:rPr sz="800" spc="110" dirty="0">
                <a:latin typeface="Calibri"/>
                <a:cs typeface="Calibri"/>
              </a:rPr>
              <a:t>implementation</a:t>
            </a:r>
            <a:r>
              <a:rPr sz="800" spc="114" dirty="0">
                <a:latin typeface="Calibri"/>
                <a:cs typeface="Calibri"/>
              </a:rPr>
              <a:t> </a:t>
            </a:r>
            <a:r>
              <a:rPr sz="800" spc="14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'org.springframework.boot:spring-boot-starter-web’ </a:t>
            </a:r>
            <a:r>
              <a:rPr sz="800" spc="-17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runtimeOnly</a:t>
            </a:r>
            <a:r>
              <a:rPr sz="800" spc="305" dirty="0">
                <a:latin typeface="Calibri"/>
                <a:cs typeface="Calibri"/>
              </a:rPr>
              <a:t> </a:t>
            </a:r>
            <a:r>
              <a:rPr sz="800" spc="125" dirty="0">
                <a:solidFill>
                  <a:srgbClr val="2A00FF"/>
                </a:solidFill>
                <a:latin typeface="Calibri"/>
                <a:cs typeface="Calibri"/>
              </a:rPr>
              <a:t>'com.h2database:h2’</a:t>
            </a:r>
            <a:endParaRPr sz="800">
              <a:latin typeface="Calibri"/>
              <a:cs typeface="Calibri"/>
            </a:endParaRPr>
          </a:p>
          <a:p>
            <a:pPr marL="260985" marR="5080">
              <a:lnSpc>
                <a:spcPct val="100000"/>
              </a:lnSpc>
            </a:pPr>
            <a:r>
              <a:rPr sz="800" spc="105" dirty="0">
                <a:latin typeface="Calibri"/>
                <a:cs typeface="Calibri"/>
              </a:rPr>
              <a:t>providedRuntime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800" spc="14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'org.springframework.boot:spring-boot-starter-tomcat’ </a:t>
            </a:r>
            <a:r>
              <a:rPr sz="800" spc="15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800" spc="150" dirty="0">
                <a:latin typeface="Calibri"/>
                <a:cs typeface="Calibri"/>
              </a:rPr>
              <a:t>testImplementation(</a:t>
            </a:r>
            <a:r>
              <a:rPr sz="800" spc="150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'org.springframework.boot:spring-boot-starter-test'</a:t>
            </a:r>
            <a:r>
              <a:rPr sz="800" spc="150" dirty="0">
                <a:latin typeface="Calibri"/>
                <a:cs typeface="Calibri"/>
              </a:rPr>
              <a:t>)</a:t>
            </a:r>
            <a:r>
              <a:rPr sz="800" spc="254" dirty="0">
                <a:latin typeface="Calibri"/>
                <a:cs typeface="Calibri"/>
              </a:rPr>
              <a:t> </a:t>
            </a:r>
            <a:r>
              <a:rPr sz="800" spc="240" dirty="0">
                <a:latin typeface="Calibri"/>
                <a:cs typeface="Calibri"/>
              </a:rPr>
              <a:t>{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125" dirty="0">
                <a:latin typeface="Calibri"/>
                <a:cs typeface="Calibri"/>
              </a:rPr>
              <a:t>exclude</a:t>
            </a:r>
            <a:r>
              <a:rPr sz="800" spc="290" dirty="0">
                <a:latin typeface="Calibri"/>
                <a:cs typeface="Calibri"/>
              </a:rPr>
              <a:t> </a:t>
            </a:r>
            <a:r>
              <a:rPr sz="800" spc="130" dirty="0">
                <a:latin typeface="Calibri"/>
                <a:cs typeface="Calibri"/>
              </a:rPr>
              <a:t>group:</a:t>
            </a:r>
            <a:r>
              <a:rPr sz="800" spc="300" dirty="0">
                <a:latin typeface="Calibri"/>
                <a:cs typeface="Calibri"/>
              </a:rPr>
              <a:t> </a:t>
            </a:r>
            <a:r>
              <a:rPr sz="800" spc="190" dirty="0">
                <a:solidFill>
                  <a:srgbClr val="2A00FF"/>
                </a:solidFill>
                <a:latin typeface="Calibri"/>
                <a:cs typeface="Calibri"/>
              </a:rPr>
              <a:t>'org.junit.vintage'</a:t>
            </a:r>
            <a:r>
              <a:rPr sz="800" spc="190" dirty="0">
                <a:latin typeface="Calibri"/>
                <a:cs typeface="Calibri"/>
              </a:rPr>
              <a:t>,</a:t>
            </a:r>
            <a:r>
              <a:rPr sz="800" spc="290" dirty="0">
                <a:latin typeface="Calibri"/>
                <a:cs typeface="Calibri"/>
              </a:rPr>
              <a:t> </a:t>
            </a:r>
            <a:r>
              <a:rPr sz="800" spc="100" dirty="0">
                <a:latin typeface="Calibri"/>
                <a:cs typeface="Calibri"/>
              </a:rPr>
              <a:t>module:</a:t>
            </a:r>
            <a:r>
              <a:rPr sz="800" spc="300" dirty="0">
                <a:latin typeface="Calibri"/>
                <a:cs typeface="Calibri"/>
              </a:rPr>
              <a:t> </a:t>
            </a:r>
            <a:r>
              <a:rPr sz="800" spc="170" dirty="0">
                <a:solidFill>
                  <a:srgbClr val="2A00FF"/>
                </a:solidFill>
                <a:latin typeface="Calibri"/>
                <a:cs typeface="Calibri"/>
              </a:rPr>
              <a:t>'junit-vintage-engine’</a:t>
            </a:r>
            <a:endParaRPr sz="800">
              <a:latin typeface="Calibri"/>
              <a:cs typeface="Calibri"/>
            </a:endParaRPr>
          </a:p>
          <a:p>
            <a:pPr marL="137160">
              <a:lnSpc>
                <a:spcPct val="100000"/>
              </a:lnSpc>
            </a:pPr>
            <a:r>
              <a:rPr sz="800" spc="2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2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3021"/>
            <a:ext cx="77476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</a:t>
            </a:r>
            <a:r>
              <a:rPr spc="5" dirty="0"/>
              <a:t>r</a:t>
            </a:r>
            <a:r>
              <a:rPr dirty="0"/>
              <a:t>ing</a:t>
            </a:r>
            <a:r>
              <a:rPr spc="-5" dirty="0"/>
              <a:t> B</a:t>
            </a:r>
            <a:r>
              <a:rPr spc="5" dirty="0"/>
              <a:t>o</a:t>
            </a:r>
            <a:r>
              <a:rPr spc="-5" dirty="0"/>
              <a:t>o</a:t>
            </a:r>
            <a:r>
              <a:rPr dirty="0"/>
              <a:t>t</a:t>
            </a:r>
            <a:r>
              <a:rPr spc="-20" dirty="0"/>
              <a:t> </a:t>
            </a:r>
            <a:r>
              <a:rPr dirty="0">
                <a:latin typeface="Malgun Gothic"/>
                <a:cs typeface="Malgun Gothic"/>
              </a:rPr>
              <a:t>프로젝트</a:t>
            </a:r>
            <a:r>
              <a:rPr spc="-68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실행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2503"/>
            <a:ext cx="9087485" cy="18573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의존성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설정에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대한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Jar </a:t>
            </a:r>
            <a:r>
              <a:rPr sz="1800" dirty="0">
                <a:latin typeface="Gulim"/>
                <a:cs typeface="Gulim"/>
              </a:rPr>
              <a:t>다운로</a:t>
            </a:r>
            <a:r>
              <a:rPr sz="1800" spc="-5" dirty="0">
                <a:latin typeface="Gulim"/>
                <a:cs typeface="Gulim"/>
              </a:rPr>
              <a:t>드</a:t>
            </a:r>
            <a:r>
              <a:rPr sz="1800" dirty="0">
                <a:latin typeface="Candara"/>
                <a:cs typeface="Candara"/>
              </a:rPr>
              <a:t>(</a:t>
            </a:r>
            <a:r>
              <a:rPr sz="1800" dirty="0">
                <a:latin typeface="Gulim"/>
                <a:cs typeface="Gulim"/>
              </a:rPr>
              <a:t>의존성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변경시마다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작업필요</a:t>
            </a:r>
            <a:r>
              <a:rPr sz="1800" dirty="0">
                <a:latin typeface="Candara"/>
                <a:cs typeface="Candara"/>
              </a:rPr>
              <a:t>)</a:t>
            </a: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프로젝트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선택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오른쪽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마우스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ndara"/>
                <a:cs typeface="Candara"/>
              </a:rPr>
              <a:t>Gradle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ndara"/>
                <a:cs typeface="Candara"/>
              </a:rPr>
              <a:t>Refresh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Gradle</a:t>
            </a:r>
            <a:r>
              <a:rPr sz="1400" spc="1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Project</a:t>
            </a:r>
            <a:endParaRPr sz="14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HelloController.java</a:t>
            </a:r>
            <a:r>
              <a:rPr sz="1800" spc="-4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생성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웹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서버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실행</a:t>
            </a: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프로젝트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선택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오른쪽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마우스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ndara"/>
                <a:cs typeface="Candara"/>
              </a:rPr>
              <a:t>Run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As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ndara"/>
                <a:cs typeface="Candara"/>
              </a:rPr>
              <a:t>Spring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Boot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App</a:t>
            </a:r>
            <a:endParaRPr sz="14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15" dirty="0">
                <a:latin typeface="Candara"/>
                <a:cs typeface="Candara"/>
              </a:rPr>
              <a:t>DevTools</a:t>
            </a:r>
            <a:r>
              <a:rPr sz="1800" spc="-30" dirty="0">
                <a:latin typeface="Candara"/>
                <a:cs typeface="Candara"/>
              </a:rPr>
              <a:t> </a:t>
            </a:r>
            <a:r>
              <a:rPr sz="1800" spc="-5" dirty="0">
                <a:latin typeface="Gulim"/>
                <a:cs typeface="Gulim"/>
              </a:rPr>
              <a:t>의존성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추가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시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소스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변경내용이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즉시</a:t>
            </a:r>
            <a:r>
              <a:rPr sz="1800" spc="-21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반영됨</a:t>
            </a:r>
            <a:r>
              <a:rPr sz="1800" spc="-5" dirty="0">
                <a:latin typeface="Candara"/>
                <a:cs typeface="Candara"/>
              </a:rPr>
              <a:t>(</a:t>
            </a:r>
            <a:r>
              <a:rPr sz="1800" spc="-5" dirty="0">
                <a:latin typeface="Gulim"/>
                <a:cs typeface="Gulim"/>
              </a:rPr>
              <a:t>미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추가시는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재</a:t>
            </a:r>
            <a:r>
              <a:rPr sz="1800" spc="-21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기동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해야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반영됨</a:t>
            </a:r>
            <a:r>
              <a:rPr sz="1800" spc="-5" dirty="0">
                <a:latin typeface="Candara"/>
                <a:cs typeface="Candara"/>
              </a:rPr>
              <a:t>)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76" y="3508247"/>
            <a:ext cx="5227320" cy="2463165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latin typeface="Candara"/>
                <a:cs typeface="Candara"/>
              </a:rPr>
              <a:t>package</a:t>
            </a:r>
            <a:r>
              <a:rPr sz="1400" b="1" spc="-1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com.example.demo;</a:t>
            </a:r>
            <a:endParaRPr sz="1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andara"/>
                <a:cs typeface="Candara"/>
              </a:rPr>
              <a:t>Import…</a:t>
            </a:r>
            <a:endParaRPr sz="1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@RestController</a:t>
            </a:r>
            <a:endParaRPr sz="1400">
              <a:latin typeface="Candara"/>
              <a:cs typeface="Candara"/>
            </a:endParaRPr>
          </a:p>
          <a:p>
            <a:pPr marL="167640" marR="2943225" indent="-76200">
              <a:lnSpc>
                <a:spcPct val="100000"/>
              </a:lnSpc>
            </a:pPr>
            <a:r>
              <a:rPr sz="1400" b="1" spc="-5" dirty="0">
                <a:latin typeface="Candara"/>
                <a:cs typeface="Candara"/>
              </a:rPr>
              <a:t>public</a:t>
            </a:r>
            <a:r>
              <a:rPr sz="1400" b="1" spc="-1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class</a:t>
            </a:r>
            <a:r>
              <a:rPr sz="1400" b="1" spc="-1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HelloController</a:t>
            </a:r>
            <a:r>
              <a:rPr sz="1400" b="1" spc="5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{ </a:t>
            </a:r>
            <a:r>
              <a:rPr sz="1400" b="1" spc="-29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@RequestMapping("/") </a:t>
            </a:r>
            <a:r>
              <a:rPr sz="140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public</a:t>
            </a:r>
            <a:r>
              <a:rPr sz="1400" b="1" spc="5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String</a:t>
            </a:r>
            <a:r>
              <a:rPr sz="1400" b="1" spc="6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hello()</a:t>
            </a:r>
            <a:r>
              <a:rPr sz="1400" b="1" spc="75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{ </a:t>
            </a:r>
            <a:r>
              <a:rPr sz="1400" b="1" spc="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return</a:t>
            </a:r>
            <a:r>
              <a:rPr sz="1400" b="1" spc="-1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"Hello</a:t>
            </a:r>
            <a:r>
              <a:rPr sz="1400" b="1" spc="-1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World!!!";</a:t>
            </a:r>
            <a:endParaRPr sz="1400">
              <a:latin typeface="Candara"/>
              <a:cs typeface="Candara"/>
            </a:endParaRPr>
          </a:p>
          <a:p>
            <a:pPr marL="1676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ndara"/>
                <a:cs typeface="Candara"/>
              </a:rPr>
              <a:t>}</a:t>
            </a:r>
            <a:endParaRPr sz="140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andara"/>
                <a:cs typeface="Candara"/>
              </a:rPr>
              <a:t>}</a:t>
            </a:r>
            <a:endParaRPr sz="1400">
              <a:latin typeface="Candara"/>
              <a:cs typeface="Candar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53783" y="3502152"/>
            <a:ext cx="4058920" cy="2475230"/>
            <a:chOff x="6653783" y="3502152"/>
            <a:chExt cx="4058920" cy="2475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79" y="3508248"/>
              <a:ext cx="4046220" cy="7133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56831" y="3505200"/>
              <a:ext cx="4052570" cy="2468880"/>
            </a:xfrm>
            <a:custGeom>
              <a:avLst/>
              <a:gdLst/>
              <a:ahLst/>
              <a:cxnLst/>
              <a:rect l="l" t="t" r="r" b="b"/>
              <a:pathLst>
                <a:path w="4052570" h="2468879">
                  <a:moveTo>
                    <a:pt x="0" y="2468880"/>
                  </a:moveTo>
                  <a:lnTo>
                    <a:pt x="4052316" y="2468880"/>
                  </a:lnTo>
                  <a:lnTo>
                    <a:pt x="4052316" y="0"/>
                  </a:lnTo>
                  <a:lnTo>
                    <a:pt x="0" y="0"/>
                  </a:lnTo>
                  <a:lnTo>
                    <a:pt x="0" y="246888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131052" y="4556759"/>
            <a:ext cx="363220" cy="365760"/>
            <a:chOff x="6131052" y="4556759"/>
            <a:chExt cx="363220" cy="365760"/>
          </a:xfrm>
        </p:grpSpPr>
        <p:sp>
          <p:nvSpPr>
            <p:cNvPr id="9" name="object 9"/>
            <p:cNvSpPr/>
            <p:nvPr/>
          </p:nvSpPr>
          <p:spPr>
            <a:xfrm>
              <a:off x="6138672" y="4564379"/>
              <a:ext cx="347980" cy="350520"/>
            </a:xfrm>
            <a:custGeom>
              <a:avLst/>
              <a:gdLst/>
              <a:ahLst/>
              <a:cxnLst/>
              <a:rect l="l" t="t" r="r" b="b"/>
              <a:pathLst>
                <a:path w="347979" h="350520">
                  <a:moveTo>
                    <a:pt x="173736" y="0"/>
                  </a:moveTo>
                  <a:lnTo>
                    <a:pt x="173736" y="87630"/>
                  </a:lnTo>
                  <a:lnTo>
                    <a:pt x="0" y="87630"/>
                  </a:lnTo>
                  <a:lnTo>
                    <a:pt x="0" y="262890"/>
                  </a:lnTo>
                  <a:lnTo>
                    <a:pt x="173736" y="262890"/>
                  </a:lnTo>
                  <a:lnTo>
                    <a:pt x="173736" y="350520"/>
                  </a:lnTo>
                  <a:lnTo>
                    <a:pt x="347472" y="17526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DF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8672" y="4564379"/>
              <a:ext cx="347980" cy="350520"/>
            </a:xfrm>
            <a:custGeom>
              <a:avLst/>
              <a:gdLst/>
              <a:ahLst/>
              <a:cxnLst/>
              <a:rect l="l" t="t" r="r" b="b"/>
              <a:pathLst>
                <a:path w="347979" h="350520">
                  <a:moveTo>
                    <a:pt x="0" y="87630"/>
                  </a:moveTo>
                  <a:lnTo>
                    <a:pt x="173736" y="87630"/>
                  </a:lnTo>
                  <a:lnTo>
                    <a:pt x="173736" y="0"/>
                  </a:lnTo>
                  <a:lnTo>
                    <a:pt x="347472" y="175260"/>
                  </a:lnTo>
                  <a:lnTo>
                    <a:pt x="173736" y="350520"/>
                  </a:lnTo>
                  <a:lnTo>
                    <a:pt x="173736" y="262890"/>
                  </a:lnTo>
                  <a:lnTo>
                    <a:pt x="0" y="262890"/>
                  </a:lnTo>
                  <a:lnTo>
                    <a:pt x="0" y="87630"/>
                  </a:lnTo>
                  <a:close/>
                </a:path>
              </a:pathLst>
            </a:custGeom>
            <a:ln w="15240">
              <a:solidFill>
                <a:srgbClr val="A3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3021"/>
            <a:ext cx="706653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0" dirty="0"/>
              <a:t> </a:t>
            </a:r>
            <a:r>
              <a:rPr spc="-5" dirty="0"/>
              <a:t>Bo</a:t>
            </a:r>
            <a:r>
              <a:rPr spc="5" dirty="0"/>
              <a:t>o</a:t>
            </a:r>
            <a:r>
              <a:rPr dirty="0"/>
              <a:t>t</a:t>
            </a:r>
            <a:r>
              <a:rPr spc="-15" dirty="0"/>
              <a:t> </a:t>
            </a:r>
            <a:r>
              <a:rPr dirty="0">
                <a:latin typeface="Malgun Gothic"/>
                <a:cs typeface="Malgun Gothic"/>
              </a:rPr>
              <a:t>빌드</a:t>
            </a:r>
            <a:r>
              <a:rPr spc="-68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및</a:t>
            </a:r>
            <a:r>
              <a:rPr spc="-67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배포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2503"/>
            <a:ext cx="7651115" cy="17100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Build</a:t>
            </a:r>
            <a:r>
              <a:rPr sz="1800" spc="-45" dirty="0">
                <a:latin typeface="Candara"/>
                <a:cs typeface="Candara"/>
              </a:rPr>
              <a:t> </a:t>
            </a:r>
            <a:r>
              <a:rPr sz="1800" spc="-5" dirty="0">
                <a:latin typeface="Gulim"/>
                <a:cs typeface="Gulim"/>
              </a:rPr>
              <a:t>방법</a:t>
            </a:r>
            <a:r>
              <a:rPr sz="1800" spc="-5" dirty="0">
                <a:latin typeface="Candara"/>
                <a:cs typeface="Candara"/>
              </a:rPr>
              <a:t>(2</a:t>
            </a:r>
            <a:r>
              <a:rPr sz="1800" spc="-5" dirty="0">
                <a:latin typeface="Gulim"/>
                <a:cs typeface="Gulim"/>
              </a:rPr>
              <a:t>가지</a:t>
            </a:r>
            <a:r>
              <a:rPr sz="1800" spc="-5" dirty="0">
                <a:latin typeface="Candara"/>
                <a:cs typeface="Candara"/>
              </a:rPr>
              <a:t>)</a:t>
            </a:r>
            <a:endParaRPr sz="18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Eclipse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-</a:t>
            </a:r>
            <a:r>
              <a:rPr sz="1400" spc="-5" dirty="0">
                <a:latin typeface="Candara"/>
                <a:cs typeface="Candara"/>
              </a:rPr>
              <a:t> Gradle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spc="-15" dirty="0">
                <a:latin typeface="Candara"/>
                <a:cs typeface="Candara"/>
              </a:rPr>
              <a:t>Tasks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창에서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demo\build\build </a:t>
            </a:r>
            <a:r>
              <a:rPr sz="1400" dirty="0">
                <a:latin typeface="Gulim"/>
                <a:cs typeface="Gulim"/>
              </a:rPr>
              <a:t>선택</a:t>
            </a:r>
            <a:r>
              <a:rPr sz="1400" spc="-16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Run</a:t>
            </a:r>
            <a:r>
              <a:rPr sz="1400" spc="-5" dirty="0">
                <a:latin typeface="Candara"/>
                <a:cs typeface="Candara"/>
              </a:rPr>
              <a:t> Gradle</a:t>
            </a:r>
            <a:r>
              <a:rPr sz="1400" spc="10" dirty="0">
                <a:latin typeface="Candara"/>
                <a:cs typeface="Candara"/>
              </a:rPr>
              <a:t> </a:t>
            </a:r>
            <a:r>
              <a:rPr sz="1400" spc="-15" dirty="0">
                <a:latin typeface="Candara"/>
                <a:cs typeface="Candara"/>
              </a:rPr>
              <a:t>Tasks</a:t>
            </a:r>
            <a:r>
              <a:rPr sz="1400" spc="1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메뉴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실행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도스창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-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프로젝트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폴더로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이동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ndara"/>
                <a:cs typeface="Candara"/>
              </a:rPr>
              <a:t>de</a:t>
            </a:r>
            <a:r>
              <a:rPr sz="1400" dirty="0">
                <a:latin typeface="Candara"/>
                <a:cs typeface="Candara"/>
              </a:rPr>
              <a:t>mo&gt;</a:t>
            </a:r>
            <a:r>
              <a:rPr sz="1400" spc="-5" dirty="0">
                <a:latin typeface="Candara"/>
                <a:cs typeface="Candara"/>
              </a:rPr>
              <a:t>g</a:t>
            </a:r>
            <a:r>
              <a:rPr sz="1400" spc="-10" dirty="0">
                <a:latin typeface="Candara"/>
                <a:cs typeface="Candara"/>
              </a:rPr>
              <a:t>ra</a:t>
            </a:r>
            <a:r>
              <a:rPr sz="1400" spc="-5" dirty="0">
                <a:latin typeface="Candara"/>
                <a:cs typeface="Candara"/>
              </a:rPr>
              <a:t>dlew.b</a:t>
            </a:r>
            <a:r>
              <a:rPr sz="1400" spc="-15" dirty="0">
                <a:latin typeface="Candara"/>
                <a:cs typeface="Candara"/>
              </a:rPr>
              <a:t>a</a:t>
            </a:r>
            <a:r>
              <a:rPr sz="1400" dirty="0">
                <a:latin typeface="Candara"/>
                <a:cs typeface="Candara"/>
              </a:rPr>
              <a:t>t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build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빌드되면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프로젝트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폴더</a:t>
            </a:r>
            <a:r>
              <a:rPr sz="1400" spc="-16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demo\build\libs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에</a:t>
            </a:r>
            <a:r>
              <a:rPr sz="1400" spc="-16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demo-0.0.1-SNAPSHOT.war </a:t>
            </a:r>
            <a:r>
              <a:rPr sz="1400" dirty="0">
                <a:latin typeface="Gulim"/>
                <a:cs typeface="Gulim"/>
              </a:rPr>
              <a:t>단일</a:t>
            </a:r>
            <a:r>
              <a:rPr sz="1400" spc="-16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파일로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생성됨</a:t>
            </a:r>
            <a:endParaRPr sz="14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W</a:t>
            </a:r>
            <a:r>
              <a:rPr sz="1800" spc="5" dirty="0">
                <a:latin typeface="Candara"/>
                <a:cs typeface="Candara"/>
              </a:rPr>
              <a:t>i</a:t>
            </a:r>
            <a:r>
              <a:rPr sz="1800" dirty="0">
                <a:latin typeface="Candara"/>
                <a:cs typeface="Candara"/>
              </a:rPr>
              <a:t>n</a:t>
            </a:r>
            <a:r>
              <a:rPr sz="1800" spc="5" dirty="0">
                <a:latin typeface="Candara"/>
                <a:cs typeface="Candara"/>
              </a:rPr>
              <a:t>d</a:t>
            </a:r>
            <a:r>
              <a:rPr sz="1800" dirty="0">
                <a:latin typeface="Candara"/>
                <a:cs typeface="Candara"/>
              </a:rPr>
              <a:t>o</a:t>
            </a:r>
            <a:r>
              <a:rPr sz="1800" spc="5" dirty="0">
                <a:latin typeface="Candara"/>
                <a:cs typeface="Candara"/>
              </a:rPr>
              <a:t>w</a:t>
            </a:r>
            <a:r>
              <a:rPr sz="1800" dirty="0">
                <a:latin typeface="Candara"/>
                <a:cs typeface="Candara"/>
              </a:rPr>
              <a:t>s</a:t>
            </a:r>
            <a:r>
              <a:rPr sz="1800" spc="-3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Candara"/>
                <a:cs typeface="Candara"/>
              </a:rPr>
              <a:t>L</a:t>
            </a:r>
            <a:r>
              <a:rPr sz="1800" dirty="0">
                <a:latin typeface="Candara"/>
                <a:cs typeface="Candara"/>
              </a:rPr>
              <a:t>inux</a:t>
            </a:r>
            <a:r>
              <a:rPr sz="1800" dirty="0">
                <a:latin typeface="Gulim"/>
                <a:cs typeface="Gulim"/>
              </a:rPr>
              <a:t>에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J</a:t>
            </a:r>
            <a:r>
              <a:rPr sz="1800" spc="-10" dirty="0">
                <a:latin typeface="Candara"/>
                <a:cs typeface="Candara"/>
              </a:rPr>
              <a:t>r</a:t>
            </a:r>
            <a:r>
              <a:rPr sz="1800" dirty="0">
                <a:latin typeface="Candara"/>
                <a:cs typeface="Candara"/>
              </a:rPr>
              <a:t>e</a:t>
            </a:r>
            <a:r>
              <a:rPr sz="1800" spc="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설치하면</a:t>
            </a:r>
            <a:r>
              <a:rPr sz="1800" spc="-21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실행가능</a:t>
            </a:r>
            <a:endParaRPr sz="18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java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–jar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demo-0.0.1-SNAPSHOT.war</a:t>
            </a:r>
            <a:endParaRPr sz="1400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184" y="3672299"/>
            <a:ext cx="3791154" cy="11502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8659" y="3550920"/>
            <a:ext cx="9023985" cy="2463165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91440" marR="1058545">
              <a:lnSpc>
                <a:spcPct val="100000"/>
              </a:lnSpc>
              <a:spcBef>
                <a:spcPts val="745"/>
              </a:spcBef>
            </a:pPr>
            <a:r>
              <a:rPr sz="1100" b="1" spc="-5" dirty="0">
                <a:latin typeface="Candara"/>
                <a:cs typeface="Candara"/>
              </a:rPr>
              <a:t>2019-11-20 15:51:42,511</a:t>
            </a:r>
            <a:r>
              <a:rPr sz="1100" b="1" dirty="0">
                <a:latin typeface="Candara"/>
                <a:cs typeface="Candara"/>
              </a:rPr>
              <a:t> INFO </a:t>
            </a:r>
            <a:r>
              <a:rPr sz="1100" b="1" spc="-5" dirty="0">
                <a:latin typeface="Candara"/>
                <a:cs typeface="Candara"/>
              </a:rPr>
              <a:t>[com.demo.DemoApplication] Starting DemoApplication on DESKTOP-30ED3IT with </a:t>
            </a:r>
            <a:r>
              <a:rPr sz="1100" b="1" dirty="0">
                <a:latin typeface="Candara"/>
                <a:cs typeface="Candara"/>
              </a:rPr>
              <a:t>PID 15376 </a:t>
            </a:r>
            <a:r>
              <a:rPr sz="1100" b="1" spc="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(C:\Users\woohaeng\git\demo\build\libs\demo-0.0.1-SNAPSHOT.war</a:t>
            </a:r>
            <a:r>
              <a:rPr sz="1100" b="1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started</a:t>
            </a:r>
            <a:r>
              <a:rPr sz="1100" b="1" spc="3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by</a:t>
            </a:r>
            <a:r>
              <a:rPr sz="1100" b="1" spc="50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woohaeng</a:t>
            </a:r>
            <a:r>
              <a:rPr sz="1100" b="1" spc="5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in</a:t>
            </a:r>
            <a:r>
              <a:rPr sz="1100" b="1" spc="3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C:\Users\woohaeng\git\demo\build\libs) </a:t>
            </a:r>
            <a:r>
              <a:rPr sz="1100" b="1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2019-11-20</a:t>
            </a:r>
            <a:r>
              <a:rPr sz="1100" b="1" spc="-40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15:51:42,512</a:t>
            </a:r>
            <a:r>
              <a:rPr sz="1100" b="1" spc="200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INFO</a:t>
            </a:r>
            <a:r>
              <a:rPr sz="1100" b="1" spc="-10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[com.demo.DemoApplication]</a:t>
            </a:r>
            <a:r>
              <a:rPr sz="1100" b="1" spc="-3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No</a:t>
            </a:r>
            <a:r>
              <a:rPr sz="1100" b="1" spc="-1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active profile</a:t>
            </a:r>
            <a:r>
              <a:rPr sz="1100" b="1" spc="1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set,</a:t>
            </a:r>
            <a:r>
              <a:rPr sz="1100" b="1" spc="-10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falling</a:t>
            </a:r>
            <a:r>
              <a:rPr sz="1100" b="1" spc="-15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back</a:t>
            </a:r>
            <a:r>
              <a:rPr sz="1100" b="1" spc="-10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to</a:t>
            </a:r>
            <a:r>
              <a:rPr sz="1100" b="1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default profiles:</a:t>
            </a:r>
            <a:r>
              <a:rPr sz="1100" b="1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default</a:t>
            </a:r>
            <a:endParaRPr sz="110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100" b="1" spc="-5" dirty="0">
                <a:latin typeface="Candara"/>
                <a:cs typeface="Candara"/>
              </a:rPr>
              <a:t>2019-11-20</a:t>
            </a:r>
            <a:r>
              <a:rPr sz="1100" b="1" spc="-1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15:51:43,757</a:t>
            </a:r>
            <a:r>
              <a:rPr sz="1100" b="1" spc="-10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DEBUG</a:t>
            </a:r>
            <a:r>
              <a:rPr sz="1100" b="1" spc="15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[jdbc.sqltiming]</a:t>
            </a:r>
            <a:r>
              <a:rPr sz="1100" b="1" spc="270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com.zaxxer.hikari.pool.PoolBase.executeSql(PoolBase.java:567)</a:t>
            </a:r>
            <a:endParaRPr sz="1100">
              <a:latin typeface="Candara"/>
              <a:cs typeface="Candara"/>
            </a:endParaRPr>
          </a:p>
          <a:p>
            <a:pPr marL="91440" marR="7002780">
              <a:lnSpc>
                <a:spcPct val="100000"/>
              </a:lnSpc>
            </a:pPr>
            <a:r>
              <a:rPr sz="1100" b="1" spc="-5" dirty="0">
                <a:latin typeface="Candara"/>
                <a:cs typeface="Candara"/>
              </a:rPr>
              <a:t>1.</a:t>
            </a:r>
            <a:r>
              <a:rPr sz="1100" b="1" spc="-25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SELECT</a:t>
            </a:r>
            <a:r>
              <a:rPr sz="1100" b="1" spc="-45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1</a:t>
            </a:r>
            <a:r>
              <a:rPr sz="1100" b="1" spc="21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{executed</a:t>
            </a:r>
            <a:r>
              <a:rPr sz="1100" b="1" spc="-10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in</a:t>
            </a:r>
            <a:r>
              <a:rPr sz="1100" b="1" spc="-25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9</a:t>
            </a:r>
            <a:r>
              <a:rPr sz="1100" b="1" spc="-15" dirty="0">
                <a:latin typeface="Candara"/>
                <a:cs typeface="Candara"/>
              </a:rPr>
              <a:t> </a:t>
            </a:r>
            <a:r>
              <a:rPr sz="1100" b="1" dirty="0">
                <a:latin typeface="Candara"/>
                <a:cs typeface="Candara"/>
              </a:rPr>
              <a:t>msec} </a:t>
            </a:r>
            <a:r>
              <a:rPr sz="1100" b="1" spc="-225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HikariDataSource</a:t>
            </a:r>
            <a:r>
              <a:rPr sz="1100" b="1" spc="-20" dirty="0">
                <a:latin typeface="Candara"/>
                <a:cs typeface="Candara"/>
              </a:rPr>
              <a:t> </a:t>
            </a:r>
            <a:r>
              <a:rPr sz="1100" b="1" spc="-5" dirty="0">
                <a:latin typeface="Candara"/>
                <a:cs typeface="Candara"/>
              </a:rPr>
              <a:t>(HikariPool-1)</a:t>
            </a:r>
            <a:endParaRPr sz="11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46" y="303021"/>
            <a:ext cx="4902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45" dirty="0"/>
              <a:t> </a:t>
            </a:r>
            <a:r>
              <a:rPr dirty="0"/>
              <a:t>Boot</a:t>
            </a:r>
            <a:r>
              <a:rPr spc="-45" dirty="0"/>
              <a:t> </a:t>
            </a:r>
            <a:r>
              <a:rPr spc="-10" dirty="0">
                <a:latin typeface="Malgun Gothic"/>
                <a:cs typeface="Malgun Gothic"/>
              </a:rPr>
              <a:t>웹</a:t>
            </a:r>
            <a:r>
              <a:rPr spc="-10" dirty="0"/>
              <a:t>(MVC)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2503"/>
            <a:ext cx="4982845" cy="11277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MVC</a:t>
            </a:r>
            <a:r>
              <a:rPr sz="1800" spc="-4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모델</a:t>
            </a:r>
            <a:endParaRPr sz="18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Mo</a:t>
            </a:r>
            <a:r>
              <a:rPr sz="1400" spc="-10" dirty="0">
                <a:latin typeface="Candara"/>
                <a:cs typeface="Candara"/>
              </a:rPr>
              <a:t>d</a:t>
            </a:r>
            <a:r>
              <a:rPr sz="1400" spc="-5" dirty="0">
                <a:latin typeface="Candara"/>
                <a:cs typeface="Candara"/>
              </a:rPr>
              <a:t>e</a:t>
            </a:r>
            <a:r>
              <a:rPr sz="1400" dirty="0">
                <a:latin typeface="Candara"/>
                <a:cs typeface="Candara"/>
              </a:rPr>
              <a:t>l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어플리케이션의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정보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즉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테이터</a:t>
            </a:r>
            <a:r>
              <a:rPr sz="1400" dirty="0">
                <a:latin typeface="Candara"/>
                <a:cs typeface="Candara"/>
              </a:rPr>
              <a:t>(</a:t>
            </a:r>
            <a:r>
              <a:rPr sz="1400" spc="-10" dirty="0">
                <a:latin typeface="Candara"/>
                <a:cs typeface="Candara"/>
              </a:rPr>
              <a:t>D</a:t>
            </a:r>
            <a:r>
              <a:rPr sz="1400" dirty="0">
                <a:latin typeface="Candara"/>
                <a:cs typeface="Candara"/>
              </a:rPr>
              <a:t>B)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View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사용자에게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보여질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화면</a:t>
            </a:r>
            <a:r>
              <a:rPr sz="1400" dirty="0">
                <a:latin typeface="Candara"/>
                <a:cs typeface="Candara"/>
              </a:rPr>
              <a:t>(</a:t>
            </a:r>
            <a:r>
              <a:rPr sz="1400" spc="-10" dirty="0">
                <a:latin typeface="Candara"/>
                <a:cs typeface="Candara"/>
              </a:rPr>
              <a:t>h</a:t>
            </a:r>
            <a:r>
              <a:rPr sz="1400" dirty="0">
                <a:latin typeface="Candara"/>
                <a:cs typeface="Candara"/>
              </a:rPr>
              <a:t>tml)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C</a:t>
            </a:r>
            <a:r>
              <a:rPr sz="1400" spc="-10" dirty="0">
                <a:latin typeface="Candara"/>
                <a:cs typeface="Candara"/>
              </a:rPr>
              <a:t>o</a:t>
            </a:r>
            <a:r>
              <a:rPr sz="1400" spc="-5" dirty="0">
                <a:latin typeface="Candara"/>
                <a:cs typeface="Candara"/>
              </a:rPr>
              <a:t>n</a:t>
            </a:r>
            <a:r>
              <a:rPr sz="1400" dirty="0">
                <a:latin typeface="Candara"/>
                <a:cs typeface="Candara"/>
              </a:rPr>
              <a:t>t</a:t>
            </a:r>
            <a:r>
              <a:rPr sz="1400" spc="-10" dirty="0">
                <a:latin typeface="Candara"/>
                <a:cs typeface="Candara"/>
              </a:rPr>
              <a:t>r</a:t>
            </a:r>
            <a:r>
              <a:rPr sz="1400" spc="-5" dirty="0">
                <a:latin typeface="Candara"/>
                <a:cs typeface="Candara"/>
              </a:rPr>
              <a:t>o</a:t>
            </a:r>
            <a:r>
              <a:rPr sz="1400" dirty="0">
                <a:latin typeface="Candara"/>
                <a:cs typeface="Candara"/>
              </a:rPr>
              <a:t>ll</a:t>
            </a:r>
            <a:r>
              <a:rPr sz="1400" spc="-5" dirty="0">
                <a:latin typeface="Candara"/>
                <a:cs typeface="Candara"/>
              </a:rPr>
              <a:t>e</a:t>
            </a:r>
            <a:r>
              <a:rPr sz="1400" dirty="0">
                <a:latin typeface="Candara"/>
                <a:cs typeface="Candara"/>
              </a:rPr>
              <a:t>r </a:t>
            </a:r>
            <a:r>
              <a:rPr sz="1400" spc="2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모델과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뷰의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중계역할</a:t>
            </a:r>
            <a:r>
              <a:rPr sz="1400" dirty="0">
                <a:latin typeface="Candara"/>
                <a:cs typeface="Candara"/>
              </a:rPr>
              <a:t>(</a:t>
            </a:r>
            <a:r>
              <a:rPr sz="1400" spc="-10" dirty="0">
                <a:latin typeface="Candara"/>
                <a:cs typeface="Candara"/>
              </a:rPr>
              <a:t>h</a:t>
            </a:r>
            <a:r>
              <a:rPr sz="1400" dirty="0">
                <a:latin typeface="Candara"/>
                <a:cs typeface="Candara"/>
              </a:rPr>
              <a:t>tm</a:t>
            </a:r>
            <a:r>
              <a:rPr sz="1400" spc="5" dirty="0">
                <a:latin typeface="Candara"/>
                <a:cs typeface="Candara"/>
              </a:rPr>
              <a:t>l</a:t>
            </a:r>
            <a:r>
              <a:rPr sz="1400" dirty="0">
                <a:latin typeface="Gulim"/>
                <a:cs typeface="Gulim"/>
              </a:rPr>
              <a:t>과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데이터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결합</a:t>
            </a:r>
            <a:r>
              <a:rPr sz="1400" dirty="0">
                <a:latin typeface="Candara"/>
                <a:cs typeface="Candara"/>
              </a:rPr>
              <a:t>)</a:t>
            </a:r>
            <a:endParaRPr sz="1400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20" y="3287267"/>
            <a:ext cx="5218104" cy="22280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6876" y="2395727"/>
            <a:ext cx="5226050" cy="3540760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latin typeface="Candara"/>
                <a:cs typeface="Candara"/>
              </a:rPr>
              <a:t>package</a:t>
            </a:r>
            <a:r>
              <a:rPr sz="1400" b="1" spc="-1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com.example.demo;</a:t>
            </a:r>
            <a:endParaRPr sz="1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import</a:t>
            </a:r>
            <a:r>
              <a:rPr sz="1400" spc="-3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…</a:t>
            </a:r>
            <a:endParaRPr sz="1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@RestController</a:t>
            </a:r>
            <a:endParaRPr sz="140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andara"/>
                <a:cs typeface="Candara"/>
              </a:rPr>
              <a:t>public class</a:t>
            </a:r>
            <a:r>
              <a:rPr sz="1400" b="1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HelloController</a:t>
            </a:r>
            <a:r>
              <a:rPr sz="1400" b="1" spc="15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{</a:t>
            </a:r>
            <a:endParaRPr sz="1400">
              <a:latin typeface="Candara"/>
              <a:cs typeface="Candara"/>
            </a:endParaRPr>
          </a:p>
          <a:p>
            <a:pPr marL="129539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@RequestMapping("</a:t>
            </a:r>
            <a:r>
              <a:rPr sz="1400" spc="-5" dirty="0">
                <a:solidFill>
                  <a:srgbClr val="0000FF"/>
                </a:solidFill>
                <a:latin typeface="Candara"/>
                <a:cs typeface="Candara"/>
              </a:rPr>
              <a:t>/board/boardList.do</a:t>
            </a:r>
            <a:r>
              <a:rPr sz="1400" spc="-5" dirty="0">
                <a:latin typeface="Candara"/>
                <a:cs typeface="Candara"/>
              </a:rPr>
              <a:t>")</a:t>
            </a:r>
            <a:endParaRPr sz="1400">
              <a:latin typeface="Candara"/>
              <a:cs typeface="Candara"/>
            </a:endParaRPr>
          </a:p>
          <a:p>
            <a:pPr marL="167640">
              <a:lnSpc>
                <a:spcPct val="100000"/>
              </a:lnSpc>
            </a:pPr>
            <a:r>
              <a:rPr sz="1400" b="1" spc="-5" dirty="0">
                <a:latin typeface="Candara"/>
                <a:cs typeface="Candara"/>
              </a:rPr>
              <a:t>public</a:t>
            </a:r>
            <a:r>
              <a:rPr sz="1400" b="1" spc="1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ModelAndView</a:t>
            </a:r>
            <a:r>
              <a:rPr sz="1400" b="1" spc="1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openBoardList</a:t>
            </a:r>
            <a:r>
              <a:rPr sz="1400" b="1" dirty="0">
                <a:latin typeface="Candara"/>
                <a:cs typeface="Candara"/>
              </a:rPr>
              <a:t> ()</a:t>
            </a:r>
            <a:r>
              <a:rPr sz="1400" b="1" spc="2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throws</a:t>
            </a:r>
            <a:r>
              <a:rPr sz="1400" b="1" spc="1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Exception</a:t>
            </a:r>
            <a:r>
              <a:rPr sz="1400" b="1" spc="20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{</a:t>
            </a:r>
            <a:endParaRPr sz="1400">
              <a:latin typeface="Candara"/>
              <a:cs typeface="Candara"/>
            </a:endParaRPr>
          </a:p>
          <a:p>
            <a:pPr marL="243840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ModelAndView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mv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=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new</a:t>
            </a:r>
            <a:r>
              <a:rPr sz="140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ModelAndView("board/boardList");</a:t>
            </a:r>
            <a:endParaRPr sz="1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ndara"/>
              <a:cs typeface="Candara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ndara"/>
                <a:cs typeface="Candara"/>
              </a:rPr>
              <a:t>List&lt;BoardDto&gt;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list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=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boardService.selectBoardList();</a:t>
            </a:r>
            <a:endParaRPr sz="1400">
              <a:latin typeface="Candara"/>
              <a:cs typeface="Candara"/>
            </a:endParaRPr>
          </a:p>
          <a:p>
            <a:pPr marL="243840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mv.addObject("list",</a:t>
            </a:r>
            <a:r>
              <a:rPr sz="1400" spc="1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list);</a:t>
            </a:r>
            <a:endParaRPr sz="1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ndara"/>
              <a:cs typeface="Candara"/>
            </a:endParaRPr>
          </a:p>
          <a:p>
            <a:pPr marL="243840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return</a:t>
            </a:r>
            <a:r>
              <a:rPr sz="1400" spc="-5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mv;</a:t>
            </a:r>
            <a:endParaRPr sz="1400">
              <a:latin typeface="Candara"/>
              <a:cs typeface="Candara"/>
            </a:endParaRPr>
          </a:p>
          <a:p>
            <a:pPr marL="167640">
              <a:lnSpc>
                <a:spcPct val="100000"/>
              </a:lnSpc>
            </a:pPr>
            <a:r>
              <a:rPr sz="1400" dirty="0">
                <a:latin typeface="Candara"/>
                <a:cs typeface="Candara"/>
              </a:rPr>
              <a:t>}</a:t>
            </a:r>
            <a:endParaRPr sz="140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andara"/>
                <a:cs typeface="Candara"/>
              </a:rPr>
              <a:t>}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4858" y="3251073"/>
            <a:ext cx="1201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 marR="5080" indent="-135890">
              <a:lnSpc>
                <a:spcPct val="100000"/>
              </a:lnSpc>
              <a:spcBef>
                <a:spcPts val="95"/>
              </a:spcBef>
            </a:pPr>
            <a:r>
              <a:rPr sz="1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ndara"/>
                <a:cs typeface="Candara"/>
              </a:rPr>
              <a:t>http://localhost:8080/ </a:t>
            </a:r>
            <a:r>
              <a:rPr sz="1000" b="1" spc="-204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ndara"/>
                <a:cs typeface="Candara"/>
              </a:rPr>
              <a:t>board/boardList.do</a:t>
            </a:r>
            <a:endParaRPr sz="1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50" dirty="0"/>
              <a:t> </a:t>
            </a:r>
            <a:r>
              <a:rPr dirty="0"/>
              <a:t>Boot</a:t>
            </a:r>
            <a:r>
              <a:rPr spc="-50" dirty="0"/>
              <a:t> </a:t>
            </a:r>
            <a:r>
              <a:rPr dirty="0">
                <a:latin typeface="Malgun Gothic"/>
                <a:cs typeface="Malgun Gothic"/>
              </a:rPr>
              <a:t>배치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4408"/>
            <a:ext cx="4551045" cy="36137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백엔드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단의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배치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처리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프로그램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대용량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데이터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처리에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최적화되어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고성능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효과적인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로깅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통계처리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트랜잭션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관리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수동으로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처리하지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않도록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자동화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예외사항과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비정상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동작에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대한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방어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기능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멀티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스레</a:t>
            </a:r>
            <a:r>
              <a:rPr sz="1800" dirty="0">
                <a:latin typeface="Gulim"/>
                <a:cs typeface="Gulim"/>
              </a:rPr>
              <a:t>드</a:t>
            </a:r>
            <a:r>
              <a:rPr sz="1800" spc="-21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적</a:t>
            </a:r>
            <a:r>
              <a:rPr sz="1800" dirty="0">
                <a:latin typeface="Gulim"/>
                <a:cs typeface="Gulim"/>
              </a:rPr>
              <a:t>용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종류</a:t>
            </a:r>
            <a:endParaRPr sz="18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60" dirty="0">
                <a:latin typeface="Candara"/>
                <a:cs typeface="Candara"/>
              </a:rPr>
              <a:t>T</a:t>
            </a:r>
            <a:r>
              <a:rPr sz="1400" spc="-10" dirty="0">
                <a:latin typeface="Candara"/>
                <a:cs typeface="Candara"/>
              </a:rPr>
              <a:t>a</a:t>
            </a:r>
            <a:r>
              <a:rPr sz="1400" dirty="0">
                <a:latin typeface="Candara"/>
                <a:cs typeface="Candara"/>
              </a:rPr>
              <a:t>skExecutor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사용하여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여러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Ste</a:t>
            </a:r>
            <a:r>
              <a:rPr sz="1400" dirty="0">
                <a:latin typeface="Candara"/>
                <a:cs typeface="Candara"/>
              </a:rPr>
              <a:t>p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동작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여러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개의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Flo</a:t>
            </a:r>
            <a:r>
              <a:rPr sz="1400" dirty="0">
                <a:latin typeface="Candara"/>
                <a:cs typeface="Candara"/>
              </a:rPr>
              <a:t>w </a:t>
            </a:r>
            <a:r>
              <a:rPr sz="1400" dirty="0">
                <a:latin typeface="Gulim"/>
                <a:cs typeface="Gulim"/>
              </a:rPr>
              <a:t>실행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파티셔닝을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병렬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프로그래밍</a:t>
            </a:r>
            <a:endParaRPr sz="14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배치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수행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배치관리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테이블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생성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필요함</a:t>
            </a:r>
            <a:endParaRPr sz="18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배</a:t>
            </a:r>
            <a:r>
              <a:rPr sz="1400" spc="5" dirty="0">
                <a:latin typeface="Gulim"/>
                <a:cs typeface="Gulim"/>
              </a:rPr>
              <a:t>치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실</a:t>
            </a:r>
            <a:r>
              <a:rPr sz="1400" spc="5" dirty="0">
                <a:latin typeface="Gulim"/>
                <a:cs typeface="Gulim"/>
              </a:rPr>
              <a:t>행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상</a:t>
            </a:r>
            <a:r>
              <a:rPr sz="1400" spc="5" dirty="0">
                <a:latin typeface="Gulim"/>
                <a:cs typeface="Gulim"/>
              </a:rPr>
              <a:t>태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관리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스케줄러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연동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가능</a:t>
            </a:r>
            <a:endParaRPr sz="140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3914" y="1689701"/>
            <a:ext cx="5256639" cy="2033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9565" y="303021"/>
            <a:ext cx="2372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algun Gothic"/>
                <a:cs typeface="Malgun Gothic"/>
              </a:rPr>
              <a:t>폴더</a:t>
            </a:r>
            <a:r>
              <a:rPr spc="-68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구성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4408"/>
            <a:ext cx="4729480" cy="101409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프로젝트의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크기에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따라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미리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계획하여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관리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파일의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양이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많을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경우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계층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구조로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관리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s</a:t>
            </a:r>
            <a:r>
              <a:rPr sz="1800" spc="5" dirty="0">
                <a:latin typeface="Candara"/>
                <a:cs typeface="Candara"/>
              </a:rPr>
              <a:t>ta</a:t>
            </a:r>
            <a:r>
              <a:rPr sz="1800" dirty="0">
                <a:latin typeface="Candara"/>
                <a:cs typeface="Candara"/>
              </a:rPr>
              <a:t>t</a:t>
            </a:r>
            <a:r>
              <a:rPr sz="1800" spc="5" dirty="0">
                <a:latin typeface="Candara"/>
                <a:cs typeface="Candara"/>
              </a:rPr>
              <a:t>i</a:t>
            </a:r>
            <a:r>
              <a:rPr sz="1800" dirty="0">
                <a:latin typeface="Candara"/>
                <a:cs typeface="Candara"/>
              </a:rPr>
              <a:t>c</a:t>
            </a:r>
            <a:r>
              <a:rPr sz="1800" dirty="0">
                <a:latin typeface="Gulim"/>
                <a:cs typeface="Gulim"/>
              </a:rPr>
              <a:t>은</a:t>
            </a:r>
            <a:r>
              <a:rPr sz="1800" spc="-229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외부에서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접근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가능한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파일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관리</a:t>
            </a:r>
            <a:endParaRPr sz="180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365567"/>
            <a:ext cx="2257425" cy="27390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78223" y="4267200"/>
            <a:ext cx="1826260" cy="312420"/>
            <a:chOff x="4078223" y="4267200"/>
            <a:chExt cx="1826260" cy="312420"/>
          </a:xfrm>
        </p:grpSpPr>
        <p:sp>
          <p:nvSpPr>
            <p:cNvPr id="6" name="object 6"/>
            <p:cNvSpPr/>
            <p:nvPr/>
          </p:nvSpPr>
          <p:spPr>
            <a:xfrm>
              <a:off x="4085843" y="4274820"/>
              <a:ext cx="1811020" cy="297180"/>
            </a:xfrm>
            <a:custGeom>
              <a:avLst/>
              <a:gdLst/>
              <a:ahLst/>
              <a:cxnLst/>
              <a:rect l="l" t="t" r="r" b="b"/>
              <a:pathLst>
                <a:path w="1811020" h="297179">
                  <a:moveTo>
                    <a:pt x="1661921" y="0"/>
                  </a:moveTo>
                  <a:lnTo>
                    <a:pt x="1661921" y="74294"/>
                  </a:lnTo>
                  <a:lnTo>
                    <a:pt x="0" y="74294"/>
                  </a:lnTo>
                  <a:lnTo>
                    <a:pt x="0" y="222884"/>
                  </a:lnTo>
                  <a:lnTo>
                    <a:pt x="1661921" y="222884"/>
                  </a:lnTo>
                  <a:lnTo>
                    <a:pt x="1661921" y="297179"/>
                  </a:lnTo>
                  <a:lnTo>
                    <a:pt x="1810511" y="148589"/>
                  </a:lnTo>
                  <a:lnTo>
                    <a:pt x="1661921" y="0"/>
                  </a:lnTo>
                  <a:close/>
                </a:path>
              </a:pathLst>
            </a:custGeom>
            <a:solidFill>
              <a:srgbClr val="DF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5843" y="4274820"/>
              <a:ext cx="1811020" cy="297180"/>
            </a:xfrm>
            <a:custGeom>
              <a:avLst/>
              <a:gdLst/>
              <a:ahLst/>
              <a:cxnLst/>
              <a:rect l="l" t="t" r="r" b="b"/>
              <a:pathLst>
                <a:path w="1811020" h="297179">
                  <a:moveTo>
                    <a:pt x="0" y="74294"/>
                  </a:moveTo>
                  <a:lnTo>
                    <a:pt x="1661921" y="74294"/>
                  </a:lnTo>
                  <a:lnTo>
                    <a:pt x="1661921" y="0"/>
                  </a:lnTo>
                  <a:lnTo>
                    <a:pt x="1810511" y="148589"/>
                  </a:lnTo>
                  <a:lnTo>
                    <a:pt x="1661921" y="297179"/>
                  </a:lnTo>
                  <a:lnTo>
                    <a:pt x="1661921" y="222884"/>
                  </a:lnTo>
                  <a:lnTo>
                    <a:pt x="0" y="222884"/>
                  </a:lnTo>
                  <a:lnTo>
                    <a:pt x="0" y="74294"/>
                  </a:lnTo>
                  <a:close/>
                </a:path>
              </a:pathLst>
            </a:custGeom>
            <a:ln w="15240">
              <a:solidFill>
                <a:srgbClr val="A3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85590" y="4121658"/>
            <a:ext cx="137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Gulim"/>
                <a:cs typeface="Gulim"/>
              </a:rPr>
              <a:t>확장성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있는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구조로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변경</a:t>
            </a:r>
            <a:endParaRPr sz="1000">
              <a:latin typeface="Gulim"/>
              <a:cs typeface="Gulim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2104" y="1537865"/>
            <a:ext cx="2357265" cy="46623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08981" y="1639313"/>
            <a:ext cx="1873290" cy="3194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296926"/>
            <a:ext cx="34597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2503"/>
            <a:ext cx="10670540" cy="379222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ndara"/>
                <a:cs typeface="Candara"/>
              </a:rPr>
              <a:t>Annotation</a:t>
            </a:r>
            <a:r>
              <a:rPr sz="1800" b="1" spc="-5" dirty="0">
                <a:latin typeface="Adobe Gothic Std B"/>
                <a:cs typeface="Adobe Gothic Std B"/>
              </a:rPr>
              <a:t>이란</a:t>
            </a:r>
            <a:r>
              <a:rPr sz="1800" b="1" spc="-5" dirty="0">
                <a:latin typeface="Candara"/>
                <a:cs typeface="Candara"/>
              </a:rPr>
              <a:t>?</a:t>
            </a:r>
            <a:endParaRPr sz="18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@</a:t>
            </a:r>
            <a:r>
              <a:rPr sz="1400" dirty="0">
                <a:latin typeface="Gulim"/>
                <a:cs typeface="Gulim"/>
              </a:rPr>
              <a:t>를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이용한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주석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자바코드에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주석을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달아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특별한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의미를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부여한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것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(</a:t>
            </a:r>
            <a:r>
              <a:rPr sz="1400" dirty="0">
                <a:latin typeface="Gulim"/>
                <a:cs typeface="Gulim"/>
              </a:rPr>
              <a:t>참고로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클래스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메소드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변수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등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모든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요소에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선언이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가능</a:t>
            </a:r>
            <a:r>
              <a:rPr sz="1400" dirty="0">
                <a:latin typeface="Candara"/>
                <a:cs typeface="Candara"/>
              </a:rPr>
              <a:t>)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메타데이터</a:t>
            </a:r>
            <a:r>
              <a:rPr sz="1400" dirty="0">
                <a:latin typeface="Candara"/>
                <a:cs typeface="Candara"/>
              </a:rPr>
              <a:t>(</a:t>
            </a:r>
            <a:r>
              <a:rPr sz="1400" dirty="0">
                <a:latin typeface="Gulim"/>
                <a:cs typeface="Gulim"/>
              </a:rPr>
              <a:t>실제데이터가</a:t>
            </a:r>
            <a:r>
              <a:rPr sz="1400" spc="-2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아닌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Data</a:t>
            </a:r>
            <a:r>
              <a:rPr sz="1400" spc="-5" dirty="0">
                <a:latin typeface="Gulim"/>
                <a:cs typeface="Gulim"/>
              </a:rPr>
              <a:t>를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위한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데이터</a:t>
            </a:r>
            <a:r>
              <a:rPr sz="1400" dirty="0">
                <a:latin typeface="Candara"/>
                <a:cs typeface="Candara"/>
              </a:rPr>
              <a:t>)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라고도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불리고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JDK5</a:t>
            </a:r>
            <a:r>
              <a:rPr sz="1400" dirty="0">
                <a:latin typeface="Gulim"/>
                <a:cs typeface="Gulim"/>
              </a:rPr>
              <a:t>부터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등장</a:t>
            </a:r>
            <a:endParaRPr sz="1400">
              <a:latin typeface="Gulim"/>
              <a:cs typeface="Gulim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컴파일러가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특정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오류를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억제하도록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지시하는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것과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같이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프로그램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코드의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일부가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아닌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프로그램에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관한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데이터를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제공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코드에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정 </a:t>
            </a:r>
            <a:r>
              <a:rPr sz="1400" spc="-4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보를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추가하는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정형화된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방법</a:t>
            </a:r>
            <a:r>
              <a:rPr sz="1400" dirty="0">
                <a:latin typeface="Candara"/>
                <a:cs typeface="Candara"/>
              </a:rPr>
              <a:t>.</a:t>
            </a:r>
            <a:endParaRPr sz="1400">
              <a:latin typeface="Candara"/>
              <a:cs typeface="Candara"/>
            </a:endParaRPr>
          </a:p>
          <a:p>
            <a:pPr marL="756285">
              <a:lnSpc>
                <a:spcPts val="1655"/>
              </a:lnSpc>
            </a:pPr>
            <a:r>
              <a:rPr sz="1400" spc="-5" dirty="0">
                <a:latin typeface="Candara"/>
                <a:cs typeface="Candara"/>
              </a:rPr>
              <a:t>ex)</a:t>
            </a:r>
            <a:r>
              <a:rPr sz="1400" spc="254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@Override,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@SuppressWarnings</a:t>
            </a:r>
            <a:endParaRPr sz="1400">
              <a:latin typeface="Candara"/>
              <a:cs typeface="Candara"/>
            </a:endParaRPr>
          </a:p>
          <a:p>
            <a:pPr marL="1061085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@Repository, @Service,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@Controller,</a:t>
            </a:r>
            <a:r>
              <a:rPr sz="1400" spc="3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@Autowired,</a:t>
            </a:r>
            <a:r>
              <a:rPr sz="1400" dirty="0">
                <a:latin typeface="Candara"/>
                <a:cs typeface="Candara"/>
              </a:rPr>
              <a:t> @Resource</a:t>
            </a:r>
            <a:endParaRPr sz="1400">
              <a:latin typeface="Candara"/>
              <a:cs typeface="Candara"/>
            </a:endParaRPr>
          </a:p>
          <a:p>
            <a:pPr marL="1061085">
              <a:lnSpc>
                <a:spcPct val="100000"/>
              </a:lnSpc>
            </a:pPr>
            <a:r>
              <a:rPr sz="1400" dirty="0">
                <a:latin typeface="Candara"/>
                <a:cs typeface="Candara"/>
              </a:rPr>
              <a:t>@Slf4j,</a:t>
            </a:r>
            <a:r>
              <a:rPr sz="1400" spc="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@EnableBatchProcessing,</a:t>
            </a:r>
            <a:r>
              <a:rPr sz="1400" spc="1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@SpringBootApplication,</a:t>
            </a:r>
            <a:r>
              <a:rPr sz="1400" spc="3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@RestController,</a:t>
            </a:r>
            <a:r>
              <a:rPr sz="1400" spc="4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@RequestMapping</a:t>
            </a:r>
            <a:endParaRPr sz="1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ndara"/>
                <a:cs typeface="Candara"/>
              </a:rPr>
              <a:t>Annotation</a:t>
            </a:r>
            <a:r>
              <a:rPr sz="1800" b="1" spc="-5" dirty="0">
                <a:latin typeface="Adobe Gothic Std B"/>
                <a:cs typeface="Adobe Gothic Std B"/>
              </a:rPr>
              <a:t>이</a:t>
            </a:r>
            <a:r>
              <a:rPr sz="1800" b="1" spc="-55" dirty="0">
                <a:latin typeface="Adobe Gothic Std B"/>
                <a:cs typeface="Adobe Gothic Std B"/>
              </a:rPr>
              <a:t> </a:t>
            </a:r>
            <a:r>
              <a:rPr sz="1800" b="1" spc="-10" dirty="0">
                <a:latin typeface="Adobe Gothic Std B"/>
                <a:cs typeface="Adobe Gothic Std B"/>
              </a:rPr>
              <a:t>나온</a:t>
            </a:r>
            <a:r>
              <a:rPr sz="1800" b="1" spc="-80" dirty="0">
                <a:latin typeface="Adobe Gothic Std B"/>
                <a:cs typeface="Adobe Gothic Std B"/>
              </a:rPr>
              <a:t> </a:t>
            </a:r>
            <a:r>
              <a:rPr sz="1800" b="1" spc="-15" dirty="0">
                <a:latin typeface="Adobe Gothic Std B"/>
                <a:cs typeface="Adobe Gothic Std B"/>
              </a:rPr>
              <a:t>이유</a:t>
            </a:r>
            <a:endParaRPr sz="1800">
              <a:latin typeface="Adobe Gothic Std B"/>
              <a:cs typeface="Adobe Gothic Std B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IT</a:t>
            </a:r>
            <a:r>
              <a:rPr sz="1400" dirty="0">
                <a:latin typeface="Gulim"/>
                <a:cs typeface="Gulim"/>
              </a:rPr>
              <a:t>가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발전하면서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프로그램의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규모가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방대해지면서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XML</a:t>
            </a:r>
            <a:r>
              <a:rPr sz="1400" spc="-5" dirty="0">
                <a:latin typeface="Gulim"/>
                <a:cs typeface="Gulim"/>
              </a:rPr>
              <a:t>이</a:t>
            </a:r>
            <a:r>
              <a:rPr sz="1400" spc="-1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가지는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설정정보의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양이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많아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짐</a:t>
            </a:r>
            <a:endParaRPr sz="1400">
              <a:latin typeface="Gulim"/>
              <a:cs typeface="Gulim"/>
            </a:endParaRPr>
          </a:p>
          <a:p>
            <a:pPr marL="756285">
              <a:lnSpc>
                <a:spcPct val="100000"/>
              </a:lnSpc>
            </a:pP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ndara"/>
                <a:cs typeface="Candara"/>
              </a:rPr>
              <a:t>Annotation</a:t>
            </a:r>
            <a:r>
              <a:rPr sz="1400" spc="-5" dirty="0">
                <a:latin typeface="Gulim"/>
                <a:cs typeface="Gulim"/>
              </a:rPr>
              <a:t>은</a:t>
            </a:r>
            <a:r>
              <a:rPr sz="1400" spc="-14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직관적인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메타데이터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설정이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가능</a:t>
            </a:r>
            <a:r>
              <a:rPr sz="1400" dirty="0">
                <a:latin typeface="Candara"/>
                <a:cs typeface="Candara"/>
              </a:rPr>
              <a:t>.</a:t>
            </a:r>
            <a:r>
              <a:rPr sz="1400" spc="28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왜냐하면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소스코드와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같이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쓰기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때문에</a:t>
            </a:r>
            <a:endParaRPr sz="1400">
              <a:latin typeface="Gulim"/>
              <a:cs typeface="Gulim"/>
            </a:endParaRPr>
          </a:p>
          <a:p>
            <a:pPr marL="984885">
              <a:lnSpc>
                <a:spcPct val="100000"/>
              </a:lnSpc>
            </a:pPr>
            <a:r>
              <a:rPr sz="1400" spc="-5" dirty="0">
                <a:latin typeface="Candara"/>
                <a:cs typeface="Candara"/>
              </a:rPr>
              <a:t>(</a:t>
            </a:r>
            <a:r>
              <a:rPr sz="1400" dirty="0">
                <a:latin typeface="Gulim"/>
                <a:cs typeface="Gulim"/>
              </a:rPr>
              <a:t>소스코드와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메타데이터가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결합되는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형태</a:t>
            </a:r>
            <a:r>
              <a:rPr sz="1400" dirty="0">
                <a:latin typeface="Candara"/>
                <a:cs typeface="Candara"/>
              </a:rPr>
              <a:t>)</a:t>
            </a:r>
            <a:endParaRPr sz="1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b="1" dirty="0">
                <a:latin typeface="Candara"/>
                <a:cs typeface="Candara"/>
              </a:rPr>
              <a:t>A</a:t>
            </a:r>
            <a:r>
              <a:rPr sz="1800" b="1" spc="-15" dirty="0">
                <a:latin typeface="Candara"/>
                <a:cs typeface="Candara"/>
              </a:rPr>
              <a:t>n</a:t>
            </a:r>
            <a:r>
              <a:rPr sz="1800" b="1" dirty="0">
                <a:latin typeface="Candara"/>
                <a:cs typeface="Candara"/>
              </a:rPr>
              <a:t>no</a:t>
            </a:r>
            <a:r>
              <a:rPr sz="1800" b="1" spc="-10" dirty="0">
                <a:latin typeface="Candara"/>
                <a:cs typeface="Candara"/>
              </a:rPr>
              <a:t>t</a:t>
            </a:r>
            <a:r>
              <a:rPr sz="1800" b="1" dirty="0">
                <a:latin typeface="Candara"/>
                <a:cs typeface="Candara"/>
              </a:rPr>
              <a:t>at</a:t>
            </a:r>
            <a:r>
              <a:rPr sz="1800" b="1" spc="-10" dirty="0">
                <a:latin typeface="Candara"/>
                <a:cs typeface="Candara"/>
              </a:rPr>
              <a:t>i</a:t>
            </a:r>
            <a:r>
              <a:rPr sz="1800" b="1" dirty="0">
                <a:latin typeface="Candara"/>
                <a:cs typeface="Candara"/>
              </a:rPr>
              <a:t>on</a:t>
            </a:r>
            <a:r>
              <a:rPr sz="1800" b="1" spc="-15" dirty="0">
                <a:latin typeface="Candara"/>
                <a:cs typeface="Candara"/>
              </a:rPr>
              <a:t> </a:t>
            </a:r>
            <a:r>
              <a:rPr sz="1800" b="1" spc="-15" dirty="0">
                <a:latin typeface="Adobe Gothic Std B"/>
                <a:cs typeface="Adobe Gothic Std B"/>
              </a:rPr>
              <a:t>사</a:t>
            </a:r>
            <a:r>
              <a:rPr sz="1800" b="1" spc="-30" dirty="0">
                <a:latin typeface="Adobe Gothic Std B"/>
                <a:cs typeface="Adobe Gothic Std B"/>
              </a:rPr>
              <a:t>용</a:t>
            </a:r>
            <a:r>
              <a:rPr sz="1800" b="1" dirty="0">
                <a:latin typeface="Adobe Gothic Std B"/>
                <a:cs typeface="Adobe Gothic Std B"/>
              </a:rPr>
              <a:t>시</a:t>
            </a:r>
            <a:r>
              <a:rPr sz="1800" b="1" spc="-80" dirty="0">
                <a:latin typeface="Adobe Gothic Std B"/>
                <a:cs typeface="Adobe Gothic Std B"/>
              </a:rPr>
              <a:t> </a:t>
            </a:r>
            <a:r>
              <a:rPr sz="1800" b="1" spc="-15" dirty="0">
                <a:latin typeface="Adobe Gothic Std B"/>
                <a:cs typeface="Adobe Gothic Std B"/>
              </a:rPr>
              <a:t>장점</a:t>
            </a:r>
            <a:endParaRPr sz="1800">
              <a:latin typeface="Adobe Gothic Std B"/>
              <a:cs typeface="Adobe Gothic Std B"/>
            </a:endParaRPr>
          </a:p>
          <a:p>
            <a:pPr marL="756285" marR="2620010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데이터에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대한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유효성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검사조건을</a:t>
            </a:r>
            <a:r>
              <a:rPr sz="1400" spc="120" dirty="0">
                <a:latin typeface="Gulim"/>
                <a:cs typeface="Gulim"/>
              </a:rPr>
              <a:t> </a:t>
            </a:r>
            <a:r>
              <a:rPr sz="1400" b="1" spc="-5" dirty="0">
                <a:latin typeface="Candara"/>
                <a:cs typeface="Candara"/>
              </a:rPr>
              <a:t>Annotation</a:t>
            </a:r>
            <a:r>
              <a:rPr sz="1400" b="1" spc="5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사용하여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Model</a:t>
            </a:r>
            <a:r>
              <a:rPr sz="140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클래스에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직접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명시함으로써 </a:t>
            </a:r>
            <a:r>
              <a:rPr sz="1400" spc="-4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해당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데이터들에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대한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유효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조건을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쉽게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파악할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수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있게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되며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코드의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양도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줄어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듬</a:t>
            </a:r>
            <a:endParaRPr sz="1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423" y="228600"/>
            <a:ext cx="3504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JQuery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78265" y="1323148"/>
            <a:ext cx="10972800" cy="177099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hlinkClick r:id="rId2"/>
              </a:rPr>
              <a:t>https://jquery.com/</a:t>
            </a: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u="none" dirty="0">
                <a:solidFill>
                  <a:srgbClr val="000000"/>
                </a:solidFill>
              </a:rPr>
              <a:t>jQuer</a:t>
            </a:r>
            <a:r>
              <a:rPr sz="2000" u="none" spc="-5" dirty="0">
                <a:solidFill>
                  <a:srgbClr val="000000"/>
                </a:solidFill>
              </a:rPr>
              <a:t>y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는</a:t>
            </a:r>
            <a:r>
              <a:rPr sz="2000" u="none" spc="-220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자바스크립트의</a:t>
            </a:r>
            <a:r>
              <a:rPr sz="2000" u="none" spc="-215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생산성을</a:t>
            </a:r>
            <a:r>
              <a:rPr sz="2000" u="none" spc="-204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향상시켜주는</a:t>
            </a:r>
            <a:r>
              <a:rPr sz="2000" u="none" spc="-215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자바스크립트</a:t>
            </a:r>
            <a:r>
              <a:rPr sz="2000" u="none" spc="-220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라이브러리</a:t>
            </a: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u="none" dirty="0">
                <a:solidFill>
                  <a:srgbClr val="000000"/>
                </a:solidFill>
              </a:rPr>
              <a:t>jQuer</a:t>
            </a:r>
            <a:r>
              <a:rPr sz="2000" u="none" spc="-5" dirty="0">
                <a:solidFill>
                  <a:srgbClr val="000000"/>
                </a:solidFill>
              </a:rPr>
              <a:t>y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는</a:t>
            </a:r>
            <a:r>
              <a:rPr sz="2000" u="none" spc="-220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오늘날</a:t>
            </a:r>
            <a:r>
              <a:rPr sz="2000" u="none" spc="-220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가장</a:t>
            </a:r>
            <a:r>
              <a:rPr sz="2000" u="none" spc="-204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인기있는</a:t>
            </a:r>
            <a:r>
              <a:rPr sz="2000" u="none" spc="-220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자바스크립트</a:t>
            </a:r>
            <a:r>
              <a:rPr sz="2000" u="none" spc="-220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라이브러리</a:t>
            </a:r>
            <a:r>
              <a:rPr sz="2000" u="none" spc="-225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중</a:t>
            </a:r>
            <a:r>
              <a:rPr sz="2000" u="none" spc="-204" dirty="0">
                <a:solidFill>
                  <a:srgbClr val="000000"/>
                </a:solidFill>
                <a:latin typeface="Gulim"/>
                <a:cs typeface="Gulim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Gulim"/>
                <a:cs typeface="Gulim"/>
              </a:rPr>
              <a:t>하나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600" u="none" spc="-145" dirty="0">
                <a:solidFill>
                  <a:srgbClr val="006699"/>
                </a:solidFill>
                <a:latin typeface="Segoe UI Symbol"/>
                <a:cs typeface="Segoe UI Symbol"/>
              </a:rPr>
              <a:t>🞂</a:t>
            </a:r>
            <a:endParaRPr sz="1600" dirty="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u="none" spc="-145" dirty="0">
                <a:solidFill>
                  <a:srgbClr val="006699"/>
                </a:solidFill>
                <a:latin typeface="Segoe UI Symbol"/>
                <a:cs typeface="Segoe UI Symbol"/>
              </a:rPr>
              <a:t>🞂</a:t>
            </a:r>
            <a:endParaRPr sz="1600" dirty="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482722"/>
            <a:ext cx="604647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5" dirty="0">
                <a:latin typeface="Candara"/>
                <a:cs typeface="Candara"/>
              </a:rPr>
              <a:t>D</a:t>
            </a:r>
            <a:r>
              <a:rPr sz="1800" dirty="0">
                <a:latin typeface="Candara"/>
                <a:cs typeface="Candara"/>
              </a:rPr>
              <a:t>OM(Document</a:t>
            </a:r>
            <a:r>
              <a:rPr sz="1800" spc="3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Object Mo</a:t>
            </a:r>
            <a:r>
              <a:rPr sz="1800" spc="5" dirty="0">
                <a:latin typeface="Candara"/>
                <a:cs typeface="Candara"/>
              </a:rPr>
              <a:t>d</a:t>
            </a:r>
            <a:r>
              <a:rPr sz="1800" spc="-5" dirty="0">
                <a:latin typeface="Candara"/>
                <a:cs typeface="Candara"/>
              </a:rPr>
              <a:t>el</a:t>
            </a:r>
            <a:r>
              <a:rPr sz="1800" dirty="0">
                <a:latin typeface="Candara"/>
                <a:cs typeface="Candara"/>
              </a:rPr>
              <a:t>)</a:t>
            </a:r>
            <a:r>
              <a:rPr sz="1800" spc="-5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요소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선택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기의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파생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프로젝트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ndara"/>
                <a:cs typeface="Candara"/>
              </a:rPr>
              <a:t>A</a:t>
            </a:r>
            <a:r>
              <a:rPr sz="1800" spc="-20" dirty="0">
                <a:latin typeface="Candara"/>
                <a:cs typeface="Candara"/>
              </a:rPr>
              <a:t>J</a:t>
            </a:r>
            <a:r>
              <a:rPr sz="1800" spc="-5" dirty="0">
                <a:latin typeface="Candara"/>
                <a:cs typeface="Candara"/>
              </a:rPr>
              <a:t>AX</a:t>
            </a:r>
            <a:r>
              <a:rPr sz="1800" spc="5" dirty="0">
                <a:latin typeface="Candara"/>
                <a:cs typeface="Candara"/>
              </a:rPr>
              <a:t>(</a:t>
            </a:r>
            <a:r>
              <a:rPr sz="1800" spc="-5" dirty="0">
                <a:latin typeface="Candara"/>
                <a:cs typeface="Candara"/>
              </a:rPr>
              <a:t>As</a:t>
            </a:r>
            <a:r>
              <a:rPr sz="1800" spc="5" dirty="0">
                <a:latin typeface="Candara"/>
                <a:cs typeface="Candara"/>
              </a:rPr>
              <a:t>y</a:t>
            </a:r>
            <a:r>
              <a:rPr sz="1800" dirty="0">
                <a:latin typeface="Candara"/>
                <a:cs typeface="Candara"/>
              </a:rPr>
              <a:t>nchronous Jav</a:t>
            </a:r>
            <a:r>
              <a:rPr sz="1800" spc="5" dirty="0">
                <a:latin typeface="Candara"/>
                <a:cs typeface="Candara"/>
              </a:rPr>
              <a:t>aS</a:t>
            </a:r>
            <a:r>
              <a:rPr sz="1800" dirty="0">
                <a:latin typeface="Candara"/>
                <a:cs typeface="Candara"/>
              </a:rPr>
              <a:t>cr</a:t>
            </a:r>
            <a:r>
              <a:rPr sz="1800" spc="5" dirty="0">
                <a:latin typeface="Candara"/>
                <a:cs typeface="Candara"/>
              </a:rPr>
              <a:t>i</a:t>
            </a:r>
            <a:r>
              <a:rPr sz="1800" dirty="0">
                <a:latin typeface="Candara"/>
                <a:cs typeface="Candara"/>
              </a:rPr>
              <a:t>pt and XML)</a:t>
            </a:r>
            <a:r>
              <a:rPr sz="1800" spc="-6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함수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제공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5844" y="3184982"/>
            <a:ext cx="51841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299085" algn="l"/>
                <a:tab pos="299720" algn="l"/>
              </a:tabLst>
            </a:pPr>
            <a:r>
              <a:rPr sz="1400" dirty="0">
                <a:latin typeface="Candara"/>
                <a:cs typeface="Candara"/>
              </a:rPr>
              <a:t>MVC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모델</a:t>
            </a:r>
            <a:r>
              <a:rPr sz="1400" spc="5" dirty="0">
                <a:latin typeface="Gulim"/>
                <a:cs typeface="Gulim"/>
              </a:rPr>
              <a:t>의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단</a:t>
            </a:r>
            <a:r>
              <a:rPr sz="1400" spc="5" dirty="0">
                <a:latin typeface="Gulim"/>
                <a:cs typeface="Gulim"/>
              </a:rPr>
              <a:t>점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개선</a:t>
            </a:r>
            <a:r>
              <a:rPr sz="1400" spc="-5" dirty="0">
                <a:latin typeface="Candara"/>
                <a:cs typeface="Candara"/>
              </a:rPr>
              <a:t>(</a:t>
            </a:r>
            <a:r>
              <a:rPr sz="1400" dirty="0">
                <a:latin typeface="Gulim"/>
                <a:cs typeface="Gulim"/>
              </a:rPr>
              <a:t>화면</a:t>
            </a:r>
            <a:r>
              <a:rPr sz="1400" spc="5" dirty="0">
                <a:latin typeface="Gulim"/>
                <a:cs typeface="Gulim"/>
              </a:rPr>
              <a:t>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리프레</a:t>
            </a:r>
            <a:r>
              <a:rPr sz="1400" spc="5" dirty="0">
                <a:latin typeface="Gulim"/>
                <a:cs typeface="Gulim"/>
              </a:rPr>
              <a:t>쉬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하</a:t>
            </a:r>
            <a:r>
              <a:rPr sz="1400" spc="5" dirty="0">
                <a:latin typeface="Gulim"/>
                <a:cs typeface="Gulim"/>
              </a:rPr>
              <a:t>지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않</a:t>
            </a:r>
            <a:r>
              <a:rPr sz="1400" spc="5" dirty="0">
                <a:latin typeface="Gulim"/>
                <a:cs typeface="Gulim"/>
              </a:rPr>
              <a:t>고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데이</a:t>
            </a:r>
            <a:r>
              <a:rPr sz="1400" spc="5" dirty="0">
                <a:latin typeface="Gulim"/>
                <a:cs typeface="Gulim"/>
              </a:rPr>
              <a:t>터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조회</a:t>
            </a:r>
            <a:r>
              <a:rPr sz="1400" dirty="0">
                <a:latin typeface="Candara"/>
                <a:cs typeface="Candara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3452241"/>
            <a:ext cx="133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JSon</a:t>
            </a:r>
            <a:r>
              <a:rPr sz="1800" spc="-9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파싱</a:t>
            </a:r>
            <a:endParaRPr sz="1800">
              <a:latin typeface="Gulim"/>
              <a:cs typeface="Guli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5109272"/>
            <a:ext cx="6096000" cy="739140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latin typeface="Candara"/>
                <a:cs typeface="Candara"/>
              </a:rPr>
              <a:t>document.getElementById('retrieve').addEventListener('click',</a:t>
            </a:r>
            <a:r>
              <a:rPr sz="1400" b="1" spc="5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function()</a:t>
            </a:r>
            <a:r>
              <a:rPr sz="1400" b="1" spc="60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{</a:t>
            </a:r>
            <a:endParaRPr sz="1400">
              <a:latin typeface="Candara"/>
              <a:cs typeface="Candara"/>
            </a:endParaRPr>
          </a:p>
          <a:p>
            <a:pPr marL="243840">
              <a:lnSpc>
                <a:spcPct val="100000"/>
              </a:lnSpc>
            </a:pPr>
            <a:r>
              <a:rPr sz="1400" b="1" dirty="0">
                <a:latin typeface="Candara"/>
                <a:cs typeface="Candara"/>
              </a:rPr>
              <a:t>…</a:t>
            </a:r>
            <a:endParaRPr sz="140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ndara"/>
                <a:cs typeface="Candara"/>
              </a:rPr>
              <a:t>});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004" y="5109971"/>
            <a:ext cx="3892550" cy="739140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latin typeface="Candara"/>
                <a:cs typeface="Candara"/>
              </a:rPr>
              <a:t>$(‘#retrieve’).on('click',</a:t>
            </a:r>
            <a:r>
              <a:rPr sz="1400" b="1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function()</a:t>
            </a:r>
            <a:r>
              <a:rPr sz="1400" b="1" spc="45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{</a:t>
            </a:r>
            <a:endParaRPr sz="1400">
              <a:latin typeface="Candara"/>
              <a:cs typeface="Candara"/>
            </a:endParaRPr>
          </a:p>
          <a:p>
            <a:pPr marL="245110">
              <a:lnSpc>
                <a:spcPct val="100000"/>
              </a:lnSpc>
            </a:pPr>
            <a:r>
              <a:rPr sz="1400" b="1" dirty="0">
                <a:latin typeface="Candara"/>
                <a:cs typeface="Candara"/>
              </a:rPr>
              <a:t>…</a:t>
            </a:r>
            <a:endParaRPr sz="1400">
              <a:latin typeface="Candara"/>
              <a:cs typeface="Candara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ndara"/>
                <a:cs typeface="Candara"/>
              </a:rPr>
              <a:t>});</a:t>
            </a:r>
            <a:endParaRPr sz="1400">
              <a:latin typeface="Candara"/>
              <a:cs typeface="Candar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44283" y="5355335"/>
            <a:ext cx="306705" cy="247015"/>
            <a:chOff x="6844283" y="5355335"/>
            <a:chExt cx="306705" cy="247015"/>
          </a:xfrm>
        </p:grpSpPr>
        <p:sp>
          <p:nvSpPr>
            <p:cNvPr id="10" name="object 10"/>
            <p:cNvSpPr/>
            <p:nvPr/>
          </p:nvSpPr>
          <p:spPr>
            <a:xfrm>
              <a:off x="6851903" y="5362955"/>
              <a:ext cx="291465" cy="231775"/>
            </a:xfrm>
            <a:custGeom>
              <a:avLst/>
              <a:gdLst/>
              <a:ahLst/>
              <a:cxnLst/>
              <a:rect l="l" t="t" r="r" b="b"/>
              <a:pathLst>
                <a:path w="291465" h="231775">
                  <a:moveTo>
                    <a:pt x="175260" y="0"/>
                  </a:moveTo>
                  <a:lnTo>
                    <a:pt x="175260" y="57912"/>
                  </a:lnTo>
                  <a:lnTo>
                    <a:pt x="0" y="57912"/>
                  </a:lnTo>
                  <a:lnTo>
                    <a:pt x="0" y="173736"/>
                  </a:lnTo>
                  <a:lnTo>
                    <a:pt x="175260" y="173736"/>
                  </a:lnTo>
                  <a:lnTo>
                    <a:pt x="175260" y="231648"/>
                  </a:lnTo>
                  <a:lnTo>
                    <a:pt x="291084" y="115824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DF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1903" y="5362955"/>
              <a:ext cx="291465" cy="231775"/>
            </a:xfrm>
            <a:custGeom>
              <a:avLst/>
              <a:gdLst/>
              <a:ahLst/>
              <a:cxnLst/>
              <a:rect l="l" t="t" r="r" b="b"/>
              <a:pathLst>
                <a:path w="291465" h="231775">
                  <a:moveTo>
                    <a:pt x="0" y="57912"/>
                  </a:moveTo>
                  <a:lnTo>
                    <a:pt x="175260" y="57912"/>
                  </a:lnTo>
                  <a:lnTo>
                    <a:pt x="175260" y="0"/>
                  </a:lnTo>
                  <a:lnTo>
                    <a:pt x="291084" y="115824"/>
                  </a:lnTo>
                  <a:lnTo>
                    <a:pt x="175260" y="231648"/>
                  </a:lnTo>
                  <a:lnTo>
                    <a:pt x="175260" y="173736"/>
                  </a:lnTo>
                  <a:lnTo>
                    <a:pt x="0" y="173736"/>
                  </a:lnTo>
                  <a:lnTo>
                    <a:pt x="0" y="57912"/>
                  </a:lnTo>
                  <a:close/>
                </a:path>
              </a:pathLst>
            </a:custGeom>
            <a:ln w="15240">
              <a:solidFill>
                <a:srgbClr val="A3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71004" y="2673095"/>
            <a:ext cx="3892550" cy="2307590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andara"/>
                <a:cs typeface="Candara"/>
              </a:rPr>
              <a:t>$.ajax({</a:t>
            </a:r>
            <a:endParaRPr sz="1200" dirty="0">
              <a:latin typeface="Candara"/>
              <a:cs typeface="Candara"/>
            </a:endParaRPr>
          </a:p>
          <a:p>
            <a:pPr marL="160020" marR="1536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ndara"/>
                <a:cs typeface="Candara"/>
              </a:rPr>
              <a:t>url: </a:t>
            </a:r>
            <a:r>
              <a:rPr sz="1200" b="1" spc="-5" dirty="0">
                <a:latin typeface="Candara"/>
                <a:cs typeface="Candara"/>
              </a:rPr>
              <a:t>"/pattern/patternRevenu.do", </a:t>
            </a:r>
            <a:r>
              <a:rPr sz="1200" b="1" spc="-250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type:</a:t>
            </a:r>
            <a:r>
              <a:rPr sz="1200" b="1" spc="-10" dirty="0">
                <a:latin typeface="Candara"/>
                <a:cs typeface="Candara"/>
              </a:rPr>
              <a:t> </a:t>
            </a:r>
            <a:r>
              <a:rPr sz="1200" b="1" dirty="0">
                <a:latin typeface="Candara"/>
                <a:cs typeface="Candara"/>
              </a:rPr>
              <a:t>"GET",</a:t>
            </a:r>
            <a:endParaRPr sz="1200" dirty="0">
              <a:latin typeface="Candara"/>
              <a:cs typeface="Candara"/>
            </a:endParaRPr>
          </a:p>
          <a:p>
            <a:pPr marL="525145" marR="986790" indent="-36576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data:{'patternId':id,</a:t>
            </a:r>
            <a:r>
              <a:rPr sz="1200" b="1" spc="5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'openDate':openDate, </a:t>
            </a:r>
            <a:r>
              <a:rPr sz="1200" b="1" spc="-245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'closeDate':closeDate},</a:t>
            </a:r>
            <a:endParaRPr sz="1200" dirty="0">
              <a:latin typeface="Candara"/>
              <a:cs typeface="Candara"/>
            </a:endParaRPr>
          </a:p>
          <a:p>
            <a:pPr marL="225425" marR="2167255" indent="-6604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success:</a:t>
            </a:r>
            <a:r>
              <a:rPr sz="1200" b="1" spc="-60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function(data){ </a:t>
            </a:r>
            <a:r>
              <a:rPr sz="1200" b="1" spc="-245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drawChart(data);</a:t>
            </a:r>
            <a:endParaRPr sz="1200" dirty="0">
              <a:latin typeface="Candara"/>
              <a:cs typeface="Candara"/>
            </a:endParaRPr>
          </a:p>
          <a:p>
            <a:pPr marL="16002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},</a:t>
            </a:r>
            <a:endParaRPr sz="1200" dirty="0">
              <a:latin typeface="Candara"/>
              <a:cs typeface="Candara"/>
            </a:endParaRPr>
          </a:p>
          <a:p>
            <a:pPr marL="160020">
              <a:lnSpc>
                <a:spcPct val="100000"/>
              </a:lnSpc>
            </a:pPr>
            <a:r>
              <a:rPr sz="1200" b="1" dirty="0">
                <a:latin typeface="Candara"/>
                <a:cs typeface="Candara"/>
              </a:rPr>
              <a:t>error:</a:t>
            </a:r>
            <a:r>
              <a:rPr sz="1200" b="1" spc="-30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function()</a:t>
            </a:r>
            <a:r>
              <a:rPr sz="1200" b="1" dirty="0">
                <a:latin typeface="Candara"/>
                <a:cs typeface="Candara"/>
              </a:rPr>
              <a:t> {</a:t>
            </a:r>
            <a:endParaRPr sz="1200" dirty="0">
              <a:latin typeface="Candara"/>
              <a:cs typeface="Candara"/>
            </a:endParaRPr>
          </a:p>
          <a:p>
            <a:pPr marL="225425">
              <a:lnSpc>
                <a:spcPts val="1430"/>
              </a:lnSpc>
              <a:spcBef>
                <a:spcPts val="25"/>
              </a:spcBef>
            </a:pPr>
            <a:r>
              <a:rPr sz="1200" b="1" spc="-5" dirty="0">
                <a:latin typeface="Candara"/>
                <a:cs typeface="Candara"/>
              </a:rPr>
              <a:t>ale</a:t>
            </a:r>
            <a:r>
              <a:rPr sz="1200" b="1" dirty="0">
                <a:latin typeface="Candara"/>
                <a:cs typeface="Candara"/>
              </a:rPr>
              <a:t>r</a:t>
            </a:r>
            <a:r>
              <a:rPr sz="1200" b="1" spc="-5" dirty="0">
                <a:latin typeface="Candara"/>
                <a:cs typeface="Candara"/>
              </a:rPr>
              <a:t>t</a:t>
            </a:r>
            <a:r>
              <a:rPr sz="1200" b="1" dirty="0">
                <a:latin typeface="Candara"/>
                <a:cs typeface="Candara"/>
              </a:rPr>
              <a:t>("</a:t>
            </a:r>
            <a:r>
              <a:rPr sz="1200" b="1" dirty="0">
                <a:latin typeface="Adobe Gothic Std B"/>
                <a:cs typeface="Adobe Gothic Std B"/>
              </a:rPr>
              <a:t>조</a:t>
            </a:r>
            <a:r>
              <a:rPr sz="1200" b="1" spc="-15" dirty="0">
                <a:latin typeface="Adobe Gothic Std B"/>
                <a:cs typeface="Adobe Gothic Std B"/>
              </a:rPr>
              <a:t>회</a:t>
            </a:r>
            <a:r>
              <a:rPr sz="1200" b="1" dirty="0">
                <a:latin typeface="Adobe Gothic Std B"/>
                <a:cs typeface="Adobe Gothic Std B"/>
              </a:rPr>
              <a:t>중</a:t>
            </a:r>
            <a:r>
              <a:rPr sz="1200" b="1" spc="-60" dirty="0">
                <a:latin typeface="Adobe Gothic Std B"/>
                <a:cs typeface="Adobe Gothic Std B"/>
              </a:rPr>
              <a:t> </a:t>
            </a:r>
            <a:r>
              <a:rPr sz="1200" b="1" dirty="0">
                <a:latin typeface="Adobe Gothic Std B"/>
                <a:cs typeface="Adobe Gothic Std B"/>
              </a:rPr>
              <a:t>오</a:t>
            </a:r>
            <a:r>
              <a:rPr sz="1200" b="1" spc="-15" dirty="0">
                <a:latin typeface="Adobe Gothic Std B"/>
                <a:cs typeface="Adobe Gothic Std B"/>
              </a:rPr>
              <a:t>류</a:t>
            </a:r>
            <a:r>
              <a:rPr sz="1200" b="1" dirty="0">
                <a:latin typeface="Adobe Gothic Std B"/>
                <a:cs typeface="Adobe Gothic Std B"/>
              </a:rPr>
              <a:t>가</a:t>
            </a:r>
            <a:r>
              <a:rPr sz="1200" b="1" spc="-60" dirty="0">
                <a:latin typeface="Adobe Gothic Std B"/>
                <a:cs typeface="Adobe Gothic Std B"/>
              </a:rPr>
              <a:t> </a:t>
            </a:r>
            <a:r>
              <a:rPr sz="1200" b="1" dirty="0">
                <a:latin typeface="Adobe Gothic Std B"/>
                <a:cs typeface="Adobe Gothic Std B"/>
              </a:rPr>
              <a:t>발</a:t>
            </a:r>
            <a:r>
              <a:rPr sz="1200" b="1" spc="-15" dirty="0">
                <a:latin typeface="Adobe Gothic Std B"/>
                <a:cs typeface="Adobe Gothic Std B"/>
              </a:rPr>
              <a:t>생</a:t>
            </a:r>
            <a:r>
              <a:rPr sz="1200" b="1" spc="-25" dirty="0">
                <a:latin typeface="Adobe Gothic Std B"/>
                <a:cs typeface="Adobe Gothic Std B"/>
              </a:rPr>
              <a:t>하였습니</a:t>
            </a:r>
            <a:r>
              <a:rPr sz="1200" b="1" spc="-40" dirty="0">
                <a:latin typeface="Adobe Gothic Std B"/>
                <a:cs typeface="Adobe Gothic Std B"/>
              </a:rPr>
              <a:t>다</a:t>
            </a:r>
            <a:r>
              <a:rPr sz="1200" b="1" dirty="0">
                <a:latin typeface="Candara"/>
                <a:cs typeface="Candara"/>
              </a:rPr>
              <a:t>.");</a:t>
            </a:r>
            <a:endParaRPr sz="1200" dirty="0">
              <a:latin typeface="Candara"/>
              <a:cs typeface="Candara"/>
            </a:endParaRPr>
          </a:p>
          <a:p>
            <a:pPr marL="160020">
              <a:lnSpc>
                <a:spcPts val="1430"/>
              </a:lnSpc>
            </a:pPr>
            <a:r>
              <a:rPr sz="1200" b="1" dirty="0">
                <a:latin typeface="Candara"/>
                <a:cs typeface="Candara"/>
              </a:rPr>
              <a:t>}</a:t>
            </a:r>
            <a:endParaRPr sz="1200" dirty="0">
              <a:latin typeface="Candara"/>
              <a:cs typeface="Candara"/>
            </a:endParaRPr>
          </a:p>
          <a:p>
            <a:pPr marL="9271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});</a:t>
            </a:r>
            <a:endParaRPr sz="12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296926"/>
            <a:ext cx="361276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Thymeleaf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5265"/>
            <a:ext cx="10647680" cy="2285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https://www.thymeleaf.org/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HTML,</a:t>
            </a:r>
            <a:r>
              <a:rPr sz="1800" spc="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XML,</a:t>
            </a:r>
            <a:r>
              <a:rPr sz="1800" spc="-1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Ja</a:t>
            </a:r>
            <a:r>
              <a:rPr sz="1800" spc="5" dirty="0">
                <a:latin typeface="Candara"/>
                <a:cs typeface="Candara"/>
              </a:rPr>
              <a:t>vaS</a:t>
            </a:r>
            <a:r>
              <a:rPr sz="1800" dirty="0">
                <a:latin typeface="Candara"/>
                <a:cs typeface="Candara"/>
              </a:rPr>
              <a:t>cr</a:t>
            </a:r>
            <a:r>
              <a:rPr sz="1800" spc="5" dirty="0">
                <a:latin typeface="Candara"/>
                <a:cs typeface="Candara"/>
              </a:rPr>
              <a:t>i</a:t>
            </a:r>
            <a:r>
              <a:rPr sz="1800" dirty="0">
                <a:latin typeface="Candara"/>
                <a:cs typeface="Candara"/>
              </a:rPr>
              <a:t>pt, </a:t>
            </a:r>
            <a:r>
              <a:rPr sz="1800" spc="-5" dirty="0">
                <a:latin typeface="Candara"/>
                <a:cs typeface="Candara"/>
              </a:rPr>
              <a:t>CS</a:t>
            </a:r>
            <a:r>
              <a:rPr sz="1800" dirty="0">
                <a:latin typeface="Candara"/>
                <a:cs typeface="Candara"/>
              </a:rPr>
              <a:t>S</a:t>
            </a:r>
            <a:r>
              <a:rPr sz="1800" spc="-3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및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일반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텍스트를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처리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할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있는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Java</a:t>
            </a:r>
            <a:r>
              <a:rPr sz="1800" spc="-1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템플릿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엔진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Thy</a:t>
            </a:r>
            <a:r>
              <a:rPr sz="1800" dirty="0">
                <a:latin typeface="Candara"/>
                <a:cs typeface="Candara"/>
              </a:rPr>
              <a:t>m</a:t>
            </a:r>
            <a:r>
              <a:rPr sz="1800" spc="-5" dirty="0">
                <a:latin typeface="Candara"/>
                <a:cs typeface="Candara"/>
              </a:rPr>
              <a:t>ele</a:t>
            </a:r>
            <a:r>
              <a:rPr sz="1800" spc="5" dirty="0">
                <a:latin typeface="Candara"/>
                <a:cs typeface="Candara"/>
              </a:rPr>
              <a:t>a</a:t>
            </a:r>
            <a:r>
              <a:rPr sz="1800" spc="-10" dirty="0">
                <a:latin typeface="Candara"/>
                <a:cs typeface="Candara"/>
              </a:rPr>
              <a:t>f</a:t>
            </a:r>
            <a:r>
              <a:rPr sz="1800" dirty="0">
                <a:latin typeface="Gulim"/>
                <a:cs typeface="Gulim"/>
              </a:rPr>
              <a:t>는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htm</a:t>
            </a:r>
            <a:r>
              <a:rPr sz="1800" spc="-10" dirty="0">
                <a:latin typeface="Candara"/>
                <a:cs typeface="Candara"/>
              </a:rPr>
              <a:t>l</a:t>
            </a:r>
            <a:r>
              <a:rPr sz="1800" dirty="0">
                <a:latin typeface="Gulim"/>
                <a:cs typeface="Gulim"/>
              </a:rPr>
              <a:t>파일을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가져와서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파싱해서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분석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정해진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위치에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데이터를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치환해서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웹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페이지를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생성</a:t>
            </a:r>
            <a:endParaRPr sz="1800">
              <a:latin typeface="Gulim"/>
              <a:cs typeface="Gulim"/>
            </a:endParaRPr>
          </a:p>
          <a:p>
            <a:pPr marL="355600" marR="9779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JSP</a:t>
            </a:r>
            <a:r>
              <a:rPr sz="1800" dirty="0">
                <a:latin typeface="Gulim"/>
                <a:cs typeface="Gulim"/>
              </a:rPr>
              <a:t>에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비즈니스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로직을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넣으면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디버깅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및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유지보수가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힘들어져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요즘은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JSP</a:t>
            </a:r>
            <a:r>
              <a:rPr sz="1800" dirty="0">
                <a:latin typeface="Gulim"/>
                <a:cs typeface="Gulim"/>
              </a:rPr>
              <a:t>에서는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자바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코드를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사용하지  못하게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하는게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일반적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Lay</a:t>
            </a:r>
            <a:r>
              <a:rPr sz="1800" spc="5" dirty="0">
                <a:latin typeface="Candara"/>
                <a:cs typeface="Candara"/>
              </a:rPr>
              <a:t>o</a:t>
            </a:r>
            <a:r>
              <a:rPr sz="1800" dirty="0">
                <a:latin typeface="Candara"/>
                <a:cs typeface="Candara"/>
              </a:rPr>
              <a:t>ut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spc="-5" dirty="0">
                <a:latin typeface="Gulim"/>
                <a:cs typeface="Gulim"/>
              </a:rPr>
              <a:t>기</a:t>
            </a:r>
            <a:r>
              <a:rPr sz="1800" dirty="0">
                <a:latin typeface="Gulim"/>
                <a:cs typeface="Gulim"/>
              </a:rPr>
              <a:t>능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제공</a:t>
            </a:r>
            <a:r>
              <a:rPr sz="1800" spc="-5" dirty="0">
                <a:latin typeface="Candara"/>
                <a:cs typeface="Candara"/>
              </a:rPr>
              <a:t>(</a:t>
            </a:r>
            <a:r>
              <a:rPr sz="1800" spc="-5" dirty="0">
                <a:latin typeface="Gulim"/>
                <a:cs typeface="Gulim"/>
              </a:rPr>
              <a:t>독립</a:t>
            </a:r>
            <a:r>
              <a:rPr sz="1800" dirty="0">
                <a:latin typeface="Gulim"/>
                <a:cs typeface="Gulim"/>
              </a:rPr>
              <a:t>적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구</a:t>
            </a:r>
            <a:r>
              <a:rPr sz="1800" dirty="0">
                <a:latin typeface="Gulim"/>
                <a:cs typeface="Gulim"/>
              </a:rPr>
              <a:t>동</a:t>
            </a:r>
            <a:r>
              <a:rPr sz="1800" spc="-21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가</a:t>
            </a:r>
            <a:r>
              <a:rPr sz="1800" dirty="0">
                <a:latin typeface="Gulim"/>
                <a:cs typeface="Gulim"/>
              </a:rPr>
              <a:t>능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형태</a:t>
            </a:r>
            <a:r>
              <a:rPr sz="1800" dirty="0">
                <a:latin typeface="Gulim"/>
                <a:cs typeface="Gulim"/>
              </a:rPr>
              <a:t>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존재</a:t>
            </a:r>
            <a:r>
              <a:rPr sz="1800" dirty="0">
                <a:latin typeface="Candara"/>
                <a:cs typeface="Candara"/>
              </a:rPr>
              <a:t>)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성능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: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F</a:t>
            </a:r>
            <a:r>
              <a:rPr sz="1400" spc="-10" dirty="0">
                <a:latin typeface="Candara"/>
                <a:cs typeface="Candara"/>
              </a:rPr>
              <a:t>r</a:t>
            </a:r>
            <a:r>
              <a:rPr sz="1400" spc="-5" dirty="0">
                <a:latin typeface="Candara"/>
                <a:cs typeface="Candara"/>
              </a:rPr>
              <a:t>eema</a:t>
            </a:r>
            <a:r>
              <a:rPr sz="1400" spc="-15" dirty="0">
                <a:latin typeface="Candara"/>
                <a:cs typeface="Candara"/>
              </a:rPr>
              <a:t>r</a:t>
            </a:r>
            <a:r>
              <a:rPr sz="1400" spc="-5" dirty="0">
                <a:latin typeface="Candara"/>
                <a:cs typeface="Candara"/>
              </a:rPr>
              <a:t>ke</a:t>
            </a:r>
            <a:r>
              <a:rPr sz="1400" dirty="0">
                <a:latin typeface="Candara"/>
                <a:cs typeface="Candara"/>
              </a:rPr>
              <a:t>r &gt;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spc="-35" dirty="0">
                <a:latin typeface="Candara"/>
                <a:cs typeface="Candara"/>
              </a:rPr>
              <a:t>V</a:t>
            </a:r>
            <a:r>
              <a:rPr sz="1400" spc="-5" dirty="0">
                <a:latin typeface="Candara"/>
                <a:cs typeface="Candara"/>
              </a:rPr>
              <a:t>eloc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dirty="0">
                <a:latin typeface="Candara"/>
                <a:cs typeface="Candara"/>
              </a:rPr>
              <a:t>ty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&gt;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J</a:t>
            </a:r>
            <a:r>
              <a:rPr sz="1400" spc="5" dirty="0">
                <a:latin typeface="Candara"/>
                <a:cs typeface="Candara"/>
              </a:rPr>
              <a:t>S</a:t>
            </a:r>
            <a:r>
              <a:rPr sz="1400" dirty="0">
                <a:latin typeface="Candara"/>
                <a:cs typeface="Candara"/>
              </a:rPr>
              <a:t>P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&gt;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T</a:t>
            </a:r>
            <a:r>
              <a:rPr sz="1400" spc="-5" dirty="0">
                <a:latin typeface="Candara"/>
                <a:cs typeface="Candara"/>
              </a:rPr>
              <a:t>hy</a:t>
            </a:r>
            <a:r>
              <a:rPr sz="1400" dirty="0">
                <a:latin typeface="Candara"/>
                <a:cs typeface="Candara"/>
              </a:rPr>
              <a:t>mel</a:t>
            </a:r>
            <a:r>
              <a:rPr sz="1400" spc="-5" dirty="0">
                <a:latin typeface="Candara"/>
                <a:cs typeface="Candara"/>
              </a:rPr>
              <a:t>e</a:t>
            </a:r>
            <a:r>
              <a:rPr sz="1400" spc="-10" dirty="0">
                <a:latin typeface="Candara"/>
                <a:cs typeface="Candara"/>
              </a:rPr>
              <a:t>a</a:t>
            </a:r>
            <a:r>
              <a:rPr sz="1400" dirty="0">
                <a:latin typeface="Candara"/>
                <a:cs typeface="Candara"/>
              </a:rPr>
              <a:t>f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811523"/>
            <a:ext cx="4864735" cy="2308860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200" b="1" spc="-5" dirty="0">
                <a:latin typeface="Candara"/>
                <a:cs typeface="Candara"/>
              </a:rPr>
              <a:t>&lt;table&gt;</a:t>
            </a:r>
            <a:endParaRPr sz="1200">
              <a:latin typeface="Candara"/>
              <a:cs typeface="Candara"/>
            </a:endParaRPr>
          </a:p>
          <a:p>
            <a:pPr marL="15811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andara"/>
                <a:cs typeface="Candara"/>
              </a:rPr>
              <a:t>&lt;tr&gt;</a:t>
            </a:r>
            <a:endParaRPr sz="1200">
              <a:latin typeface="Candara"/>
              <a:cs typeface="Candara"/>
            </a:endParaRPr>
          </a:p>
          <a:p>
            <a:pPr marL="22352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&lt;th&gt;NAME&lt;/th&gt;</a:t>
            </a:r>
            <a:endParaRPr sz="1200">
              <a:latin typeface="Candara"/>
              <a:cs typeface="Candara"/>
            </a:endParaRPr>
          </a:p>
          <a:p>
            <a:pPr marL="22352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&lt;th&gt;PRICE&lt;/th&gt;</a:t>
            </a:r>
            <a:endParaRPr sz="1200">
              <a:latin typeface="Candara"/>
              <a:cs typeface="Candara"/>
            </a:endParaRPr>
          </a:p>
          <a:p>
            <a:pPr marL="22352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&lt;th&gt;IN STOCK&lt;/th&gt;</a:t>
            </a:r>
            <a:endParaRPr sz="1200">
              <a:latin typeface="Candara"/>
              <a:cs typeface="Candara"/>
            </a:endParaRPr>
          </a:p>
          <a:p>
            <a:pPr marL="158115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&lt;/tr&gt;</a:t>
            </a:r>
            <a:endParaRPr sz="1200">
              <a:latin typeface="Candara"/>
              <a:cs typeface="Candara"/>
            </a:endParaRPr>
          </a:p>
          <a:p>
            <a:pPr marL="158115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&lt;tr</a:t>
            </a:r>
            <a:r>
              <a:rPr sz="1200" b="1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th:each="prod</a:t>
            </a:r>
            <a:r>
              <a:rPr sz="1200" b="1" dirty="0">
                <a:latin typeface="Candara"/>
                <a:cs typeface="Candara"/>
              </a:rPr>
              <a:t> :</a:t>
            </a:r>
            <a:r>
              <a:rPr sz="1200" b="1" spc="-5" dirty="0">
                <a:latin typeface="Candara"/>
                <a:cs typeface="Candara"/>
              </a:rPr>
              <a:t> ${prods}"&gt;</a:t>
            </a:r>
            <a:endParaRPr sz="1200">
              <a:latin typeface="Candara"/>
              <a:cs typeface="Candara"/>
            </a:endParaRPr>
          </a:p>
          <a:p>
            <a:pPr marL="22352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&lt;td</a:t>
            </a:r>
            <a:r>
              <a:rPr sz="1200" b="1" spc="15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th:text="${prod.name}"&gt;Onions&lt;/td&gt;</a:t>
            </a:r>
            <a:endParaRPr sz="1200">
              <a:latin typeface="Candara"/>
              <a:cs typeface="Candara"/>
            </a:endParaRPr>
          </a:p>
          <a:p>
            <a:pPr marL="22352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&lt;td</a:t>
            </a:r>
            <a:r>
              <a:rPr sz="1200" b="1" spc="10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th:text="${prod.price}"&gt;2.41&lt;/td&gt;</a:t>
            </a:r>
            <a:endParaRPr sz="1200">
              <a:latin typeface="Candara"/>
              <a:cs typeface="Candara"/>
            </a:endParaRPr>
          </a:p>
          <a:p>
            <a:pPr marL="22352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&lt;td</a:t>
            </a:r>
            <a:r>
              <a:rPr sz="1200" b="1" spc="10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th:text="${prod.inStock}?</a:t>
            </a:r>
            <a:r>
              <a:rPr sz="1200" b="1" spc="40" dirty="0">
                <a:latin typeface="Candara"/>
                <a:cs typeface="Candara"/>
              </a:rPr>
              <a:t> </a:t>
            </a:r>
            <a:r>
              <a:rPr sz="1200" b="1" spc="-5" dirty="0">
                <a:latin typeface="Candara"/>
                <a:cs typeface="Candara"/>
              </a:rPr>
              <a:t>#{true} </a:t>
            </a:r>
            <a:r>
              <a:rPr sz="1200" b="1" dirty="0">
                <a:latin typeface="Candara"/>
                <a:cs typeface="Candara"/>
              </a:rPr>
              <a:t>: </a:t>
            </a:r>
            <a:r>
              <a:rPr sz="1200" b="1" spc="-5" dirty="0">
                <a:latin typeface="Candara"/>
                <a:cs typeface="Candara"/>
              </a:rPr>
              <a:t>#{false}"&gt;yes&lt;/td&gt;</a:t>
            </a:r>
            <a:endParaRPr sz="1200">
              <a:latin typeface="Candara"/>
              <a:cs typeface="Candara"/>
            </a:endParaRPr>
          </a:p>
          <a:p>
            <a:pPr marL="158115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&lt;/tr&gt;</a:t>
            </a:r>
            <a:endParaRPr sz="120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200" b="1" spc="-5" dirty="0">
                <a:latin typeface="Candara"/>
                <a:cs typeface="Candara"/>
              </a:rPr>
              <a:t>&lt;/table&gt;</a:t>
            </a:r>
            <a:endParaRPr sz="1200">
              <a:latin typeface="Candara"/>
              <a:cs typeface="Candar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8643" y="3398520"/>
            <a:ext cx="4143755" cy="2734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96926"/>
            <a:ext cx="3334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Loombok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5265"/>
            <a:ext cx="5253355" cy="21564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https://projectlombok.org/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VO(</a:t>
            </a:r>
            <a:r>
              <a:rPr sz="1800" spc="-25" dirty="0">
                <a:latin typeface="Candara"/>
                <a:cs typeface="Candara"/>
              </a:rPr>
              <a:t>V</a:t>
            </a:r>
            <a:r>
              <a:rPr sz="1800" spc="5" dirty="0">
                <a:latin typeface="Candara"/>
                <a:cs typeface="Candara"/>
              </a:rPr>
              <a:t>a</a:t>
            </a:r>
            <a:r>
              <a:rPr sz="1800" dirty="0">
                <a:latin typeface="Candara"/>
                <a:cs typeface="Candara"/>
              </a:rPr>
              <a:t>l</a:t>
            </a:r>
            <a:r>
              <a:rPr sz="1800" spc="-10" dirty="0">
                <a:latin typeface="Candara"/>
                <a:cs typeface="Candara"/>
              </a:rPr>
              <a:t>u</a:t>
            </a:r>
            <a:r>
              <a:rPr sz="1800" dirty="0">
                <a:latin typeface="Candara"/>
                <a:cs typeface="Candara"/>
              </a:rPr>
              <a:t>e</a:t>
            </a:r>
            <a:r>
              <a:rPr sz="1800" spc="1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Objec</a:t>
            </a:r>
            <a:r>
              <a:rPr sz="1800" spc="5" dirty="0">
                <a:latin typeface="Candara"/>
                <a:cs typeface="Candara"/>
              </a:rPr>
              <a:t>t</a:t>
            </a:r>
            <a:r>
              <a:rPr sz="1800" dirty="0">
                <a:latin typeface="Candara"/>
                <a:cs typeface="Candara"/>
              </a:rPr>
              <a:t>) :</a:t>
            </a:r>
            <a:r>
              <a:rPr sz="1800" spc="-3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사용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되는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값이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객체로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표현</a:t>
            </a:r>
            <a:endParaRPr sz="1800">
              <a:latin typeface="Gulim"/>
              <a:cs typeface="Gulim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DTO(Da</a:t>
            </a:r>
            <a:r>
              <a:rPr sz="1800" spc="5" dirty="0">
                <a:latin typeface="Candara"/>
                <a:cs typeface="Candara"/>
              </a:rPr>
              <a:t>t</a:t>
            </a:r>
            <a:r>
              <a:rPr sz="1800" dirty="0">
                <a:latin typeface="Candara"/>
                <a:cs typeface="Candara"/>
              </a:rPr>
              <a:t>a</a:t>
            </a:r>
            <a:r>
              <a:rPr sz="1800" spc="20" dirty="0">
                <a:latin typeface="Candara"/>
                <a:cs typeface="Candara"/>
              </a:rPr>
              <a:t> </a:t>
            </a:r>
            <a:r>
              <a:rPr sz="1800" spc="-75" dirty="0">
                <a:latin typeface="Candara"/>
                <a:cs typeface="Candara"/>
              </a:rPr>
              <a:t>T</a:t>
            </a:r>
            <a:r>
              <a:rPr sz="1800" dirty="0">
                <a:latin typeface="Candara"/>
                <a:cs typeface="Candara"/>
              </a:rPr>
              <a:t>rans</a:t>
            </a:r>
            <a:r>
              <a:rPr sz="1800" spc="5" dirty="0">
                <a:latin typeface="Candara"/>
                <a:cs typeface="Candara"/>
              </a:rPr>
              <a:t>f</a:t>
            </a:r>
            <a:r>
              <a:rPr sz="1800" spc="-5" dirty="0">
                <a:latin typeface="Candara"/>
                <a:cs typeface="Candara"/>
              </a:rPr>
              <a:t>e</a:t>
            </a:r>
            <a:r>
              <a:rPr sz="1800" dirty="0">
                <a:latin typeface="Candara"/>
                <a:cs typeface="Candara"/>
              </a:rPr>
              <a:t>r</a:t>
            </a:r>
            <a:r>
              <a:rPr sz="1800" spc="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Objec</a:t>
            </a:r>
            <a:r>
              <a:rPr sz="1800" spc="5" dirty="0">
                <a:latin typeface="Candara"/>
                <a:cs typeface="Candara"/>
              </a:rPr>
              <a:t>t</a:t>
            </a:r>
            <a:r>
              <a:rPr sz="1800" dirty="0">
                <a:latin typeface="Candara"/>
                <a:cs typeface="Candara"/>
              </a:rPr>
              <a:t>) :</a:t>
            </a:r>
            <a:r>
              <a:rPr sz="1800" spc="-4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데이터의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전송을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위한  객체이</a:t>
            </a:r>
            <a:r>
              <a:rPr sz="1800" spc="-10" dirty="0">
                <a:latin typeface="Gulim"/>
                <a:cs typeface="Gulim"/>
              </a:rPr>
              <a:t>며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비지니스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로직까지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담아서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사용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Annotation</a:t>
            </a:r>
            <a:r>
              <a:rPr sz="1800" spc="-1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설정으로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spc="-5" dirty="0">
                <a:latin typeface="Candara"/>
                <a:cs typeface="Candara"/>
              </a:rPr>
              <a:t>Setter/Getter,</a:t>
            </a:r>
            <a:r>
              <a:rPr sz="1800" spc="10" dirty="0">
                <a:latin typeface="Candara"/>
                <a:cs typeface="Candara"/>
              </a:rPr>
              <a:t> </a:t>
            </a:r>
            <a:r>
              <a:rPr sz="1800" spc="-15" dirty="0">
                <a:latin typeface="Candara"/>
                <a:cs typeface="Candara"/>
              </a:rPr>
              <a:t>ToString,</a:t>
            </a:r>
            <a:endParaRPr sz="180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ndara"/>
                <a:cs typeface="Candara"/>
              </a:rPr>
              <a:t>eq</a:t>
            </a:r>
            <a:r>
              <a:rPr sz="1800" spc="-10" dirty="0">
                <a:latin typeface="Candara"/>
                <a:cs typeface="Candara"/>
              </a:rPr>
              <a:t>u</a:t>
            </a:r>
            <a:r>
              <a:rPr sz="1800" dirty="0">
                <a:latin typeface="Candara"/>
                <a:cs typeface="Candara"/>
              </a:rPr>
              <a:t>als,</a:t>
            </a:r>
            <a:r>
              <a:rPr sz="1800" spc="-1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has</a:t>
            </a:r>
            <a:r>
              <a:rPr sz="1800" spc="-5" dirty="0">
                <a:latin typeface="Candara"/>
                <a:cs typeface="Candara"/>
              </a:rPr>
              <a:t>h</a:t>
            </a:r>
            <a:r>
              <a:rPr sz="1800" spc="-10" dirty="0">
                <a:latin typeface="Candara"/>
                <a:cs typeface="Candara"/>
              </a:rPr>
              <a:t>C</a:t>
            </a:r>
            <a:r>
              <a:rPr sz="1800" dirty="0">
                <a:latin typeface="Candara"/>
                <a:cs typeface="Candara"/>
              </a:rPr>
              <a:t>ode</a:t>
            </a:r>
            <a:r>
              <a:rPr sz="1800" spc="-10" dirty="0">
                <a:latin typeface="Candara"/>
                <a:cs typeface="Candara"/>
              </a:rPr>
              <a:t> </a:t>
            </a:r>
            <a:r>
              <a:rPr sz="1800" spc="-5" dirty="0">
                <a:latin typeface="Gulim"/>
                <a:cs typeface="Gulim"/>
              </a:rPr>
              <a:t>함</a:t>
            </a:r>
            <a:r>
              <a:rPr sz="1800" dirty="0">
                <a:latin typeface="Gulim"/>
                <a:cs typeface="Gulim"/>
              </a:rPr>
              <a:t>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자동생성</a:t>
            </a:r>
            <a:endParaRPr sz="18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@Data,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@Setter,</a:t>
            </a:r>
            <a:r>
              <a:rPr sz="1400" spc="-4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@Getter,</a:t>
            </a:r>
            <a:r>
              <a:rPr sz="1400" spc="-35" dirty="0">
                <a:latin typeface="Candara"/>
                <a:cs typeface="Candara"/>
              </a:rPr>
              <a:t> </a:t>
            </a:r>
            <a:r>
              <a:rPr sz="1400" spc="-15" dirty="0">
                <a:latin typeface="Candara"/>
                <a:cs typeface="Candara"/>
              </a:rPr>
              <a:t>@ToString</a:t>
            </a:r>
            <a:endParaRPr sz="140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1923" y="1520952"/>
            <a:ext cx="4577080" cy="4612005"/>
            <a:chOff x="7011923" y="1520952"/>
            <a:chExt cx="4577080" cy="46120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8019" y="1527048"/>
              <a:ext cx="4564380" cy="45994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14971" y="1524000"/>
              <a:ext cx="4570730" cy="4605655"/>
            </a:xfrm>
            <a:custGeom>
              <a:avLst/>
              <a:gdLst/>
              <a:ahLst/>
              <a:cxnLst/>
              <a:rect l="l" t="t" r="r" b="b"/>
              <a:pathLst>
                <a:path w="4570730" h="4605655">
                  <a:moveTo>
                    <a:pt x="0" y="4605528"/>
                  </a:moveTo>
                  <a:lnTo>
                    <a:pt x="4570476" y="4605528"/>
                  </a:lnTo>
                  <a:lnTo>
                    <a:pt x="4570476" y="0"/>
                  </a:lnTo>
                  <a:lnTo>
                    <a:pt x="0" y="0"/>
                  </a:lnTo>
                  <a:lnTo>
                    <a:pt x="0" y="460552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3738" y="303021"/>
            <a:ext cx="1144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algun Gothic"/>
                <a:cs typeface="Malgun Gothic"/>
              </a:rPr>
              <a:t>목차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7082"/>
            <a:ext cx="3330575" cy="40506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Framework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란</a:t>
            </a:r>
            <a:r>
              <a:rPr sz="2000" dirty="0">
                <a:latin typeface="Candara"/>
                <a:cs typeface="Candara"/>
              </a:rPr>
              <a:t>?</a:t>
            </a:r>
            <a:endParaRPr sz="20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Spring </a:t>
            </a:r>
            <a:r>
              <a:rPr sz="2000" dirty="0">
                <a:latin typeface="Candara"/>
                <a:cs typeface="Candara"/>
              </a:rPr>
              <a:t>Framework</a:t>
            </a:r>
            <a:r>
              <a:rPr sz="2000" spc="-5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란</a:t>
            </a:r>
            <a:r>
              <a:rPr sz="2000" dirty="0">
                <a:latin typeface="Candara"/>
                <a:cs typeface="Candara"/>
              </a:rPr>
              <a:t>?</a:t>
            </a:r>
            <a:endParaRPr sz="20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Spring </a:t>
            </a:r>
            <a:r>
              <a:rPr sz="2000" dirty="0">
                <a:latin typeface="Candara"/>
                <a:cs typeface="Candara"/>
              </a:rPr>
              <a:t>Boot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소개</a:t>
            </a:r>
            <a:endParaRPr sz="20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Spring</a:t>
            </a:r>
            <a:r>
              <a:rPr sz="2000" dirty="0">
                <a:latin typeface="Candara"/>
                <a:cs typeface="Candara"/>
              </a:rPr>
              <a:t> Boot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환경설정</a:t>
            </a:r>
            <a:endParaRPr sz="20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</a:t>
            </a:r>
            <a:r>
              <a:rPr sz="2000" spc="-10" dirty="0">
                <a:latin typeface="Candara"/>
                <a:cs typeface="Candara"/>
              </a:rPr>
              <a:t>i</a:t>
            </a:r>
            <a:r>
              <a:rPr sz="2000" dirty="0">
                <a:latin typeface="Candara"/>
                <a:cs typeface="Candara"/>
              </a:rPr>
              <a:t>ng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Boot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프로젝</a:t>
            </a:r>
            <a:r>
              <a:rPr sz="2000" spc="5" dirty="0">
                <a:latin typeface="Gulim"/>
                <a:cs typeface="Gulim"/>
              </a:rPr>
              <a:t>트</a:t>
            </a:r>
            <a:r>
              <a:rPr sz="2000" spc="-250" dirty="0">
                <a:latin typeface="Gulim"/>
                <a:cs typeface="Gulim"/>
              </a:rPr>
              <a:t> </a:t>
            </a:r>
            <a:r>
              <a:rPr sz="2000" spc="5" dirty="0">
                <a:latin typeface="Gulim"/>
                <a:cs typeface="Gulim"/>
              </a:rPr>
              <a:t>생성</a:t>
            </a:r>
            <a:endParaRPr sz="20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</a:t>
            </a:r>
            <a:r>
              <a:rPr sz="2000" spc="-10" dirty="0">
                <a:latin typeface="Candara"/>
                <a:cs typeface="Candara"/>
              </a:rPr>
              <a:t>n</a:t>
            </a:r>
            <a:r>
              <a:rPr sz="2000" dirty="0">
                <a:latin typeface="Candara"/>
                <a:cs typeface="Candara"/>
              </a:rPr>
              <a:t>g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Boot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프로젝트</a:t>
            </a:r>
            <a:r>
              <a:rPr sz="2000" spc="-25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실행</a:t>
            </a:r>
            <a:endParaRPr sz="20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</a:t>
            </a:r>
            <a:r>
              <a:rPr sz="2000" spc="-10" dirty="0">
                <a:latin typeface="Candara"/>
                <a:cs typeface="Candara"/>
              </a:rPr>
              <a:t>n</a:t>
            </a:r>
            <a:r>
              <a:rPr sz="2000" dirty="0">
                <a:latin typeface="Candara"/>
                <a:cs typeface="Candara"/>
              </a:rPr>
              <a:t>g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Boot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빌드</a:t>
            </a:r>
            <a:r>
              <a:rPr sz="2000" spc="-23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및</a:t>
            </a:r>
            <a:r>
              <a:rPr sz="2000" spc="-23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배포</a:t>
            </a:r>
            <a:endParaRPr sz="20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Spring</a:t>
            </a:r>
            <a:r>
              <a:rPr sz="2000" dirty="0">
                <a:latin typeface="Candara"/>
                <a:cs typeface="Candara"/>
              </a:rPr>
              <a:t> Boot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5" dirty="0">
                <a:latin typeface="Gulim"/>
                <a:cs typeface="Gulim"/>
              </a:rPr>
              <a:t>웹</a:t>
            </a:r>
            <a:r>
              <a:rPr sz="2000" spc="-5" dirty="0">
                <a:latin typeface="Candara"/>
                <a:cs typeface="Candara"/>
              </a:rPr>
              <a:t>(MVC)</a:t>
            </a:r>
            <a:endParaRPr sz="20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Spring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Boot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배치</a:t>
            </a:r>
            <a:endParaRPr sz="20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</a:t>
            </a:r>
            <a:r>
              <a:rPr sz="2000" spc="-10" dirty="0">
                <a:latin typeface="Candara"/>
                <a:cs typeface="Candara"/>
              </a:rPr>
              <a:t>n</a:t>
            </a:r>
            <a:r>
              <a:rPr sz="2000" dirty="0">
                <a:latin typeface="Candara"/>
                <a:cs typeface="Candara"/>
              </a:rPr>
              <a:t>g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Boot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폴더</a:t>
            </a:r>
            <a:r>
              <a:rPr sz="2000" spc="-23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구성</a:t>
            </a:r>
            <a:endParaRPr sz="20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6699"/>
              </a:buClr>
              <a:buSzPct val="90000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2000" spc="-5" dirty="0">
                <a:latin typeface="Candara"/>
                <a:cs typeface="Candara"/>
              </a:rPr>
              <a:t>Spri</a:t>
            </a:r>
            <a:r>
              <a:rPr sz="2000" spc="-10" dirty="0">
                <a:latin typeface="Candara"/>
                <a:cs typeface="Candara"/>
              </a:rPr>
              <a:t>n</a:t>
            </a:r>
            <a:r>
              <a:rPr sz="2000" dirty="0">
                <a:latin typeface="Candara"/>
                <a:cs typeface="Candara"/>
              </a:rPr>
              <a:t>g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Boot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Gulim"/>
                <a:cs typeface="Gulim"/>
              </a:rPr>
              <a:t>의</a:t>
            </a:r>
            <a:r>
              <a:rPr sz="2000" spc="-23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다양한</a:t>
            </a:r>
            <a:r>
              <a:rPr sz="2000" spc="-24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구성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296926"/>
            <a:ext cx="27853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My</a:t>
            </a:r>
            <a:r>
              <a:rPr spc="5" dirty="0"/>
              <a:t>B</a:t>
            </a:r>
            <a:r>
              <a:rPr dirty="0"/>
              <a:t>atis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5265"/>
            <a:ext cx="9457690" cy="16814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https://blog.mybatis.org/</a:t>
            </a:r>
            <a:endParaRPr sz="18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복잡한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쿼리나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다이나믹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쿼리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적용</a:t>
            </a: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프로그램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코드와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spc="-5" dirty="0">
                <a:latin typeface="Candara"/>
                <a:cs typeface="Candara"/>
              </a:rPr>
              <a:t>SQ</a:t>
            </a:r>
            <a:r>
              <a:rPr sz="1800" dirty="0">
                <a:latin typeface="Candara"/>
                <a:cs typeface="Candara"/>
              </a:rPr>
              <a:t>L </a:t>
            </a:r>
            <a:r>
              <a:rPr sz="1800" dirty="0">
                <a:latin typeface="Gulim"/>
                <a:cs typeface="Gulim"/>
              </a:rPr>
              <a:t>쿼리의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분리로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코드의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간결성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및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유지보수성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향상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re</a:t>
            </a:r>
            <a:r>
              <a:rPr sz="1800" spc="5" dirty="0">
                <a:latin typeface="Candara"/>
                <a:cs typeface="Candara"/>
              </a:rPr>
              <a:t>s</a:t>
            </a:r>
            <a:r>
              <a:rPr sz="1800" dirty="0">
                <a:latin typeface="Candara"/>
                <a:cs typeface="Candara"/>
              </a:rPr>
              <a:t>u</a:t>
            </a:r>
            <a:r>
              <a:rPr sz="1800" spc="-10" dirty="0">
                <a:latin typeface="Candara"/>
                <a:cs typeface="Candara"/>
              </a:rPr>
              <a:t>l</a:t>
            </a:r>
            <a:r>
              <a:rPr sz="1800" dirty="0">
                <a:latin typeface="Candara"/>
                <a:cs typeface="Candara"/>
              </a:rPr>
              <a:t>t</a:t>
            </a:r>
            <a:r>
              <a:rPr sz="1800" spc="-70" dirty="0">
                <a:latin typeface="Candara"/>
                <a:cs typeface="Candara"/>
              </a:rPr>
              <a:t>T</a:t>
            </a:r>
            <a:r>
              <a:rPr sz="1800" dirty="0">
                <a:latin typeface="Candara"/>
                <a:cs typeface="Candara"/>
              </a:rPr>
              <a:t>yp</a:t>
            </a:r>
            <a:r>
              <a:rPr sz="1800" spc="-15" dirty="0">
                <a:latin typeface="Candara"/>
                <a:cs typeface="Candara"/>
              </a:rPr>
              <a:t>e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res</a:t>
            </a:r>
            <a:r>
              <a:rPr sz="1800" spc="-5" dirty="0">
                <a:latin typeface="Candara"/>
                <a:cs typeface="Candara"/>
              </a:rPr>
              <a:t>u</a:t>
            </a:r>
            <a:r>
              <a:rPr sz="1800" dirty="0">
                <a:latin typeface="Candara"/>
                <a:cs typeface="Candara"/>
              </a:rPr>
              <a:t>lt</a:t>
            </a:r>
            <a:r>
              <a:rPr sz="1800" spc="-10" dirty="0">
                <a:latin typeface="Candara"/>
                <a:cs typeface="Candara"/>
              </a:rPr>
              <a:t>C</a:t>
            </a:r>
            <a:r>
              <a:rPr sz="1800" dirty="0">
                <a:latin typeface="Candara"/>
                <a:cs typeface="Candara"/>
              </a:rPr>
              <a:t>lass</a:t>
            </a:r>
            <a:r>
              <a:rPr sz="1800" dirty="0">
                <a:latin typeface="Gulim"/>
                <a:cs typeface="Gulim"/>
              </a:rPr>
              <a:t>등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0" dirty="0">
                <a:latin typeface="Candara"/>
                <a:cs typeface="Candara"/>
              </a:rPr>
              <a:t>V</a:t>
            </a:r>
            <a:r>
              <a:rPr sz="1800" dirty="0">
                <a:latin typeface="Candara"/>
                <a:cs typeface="Candara"/>
              </a:rPr>
              <a:t>o</a:t>
            </a:r>
            <a:r>
              <a:rPr sz="1800" dirty="0">
                <a:latin typeface="Gulim"/>
                <a:cs typeface="Gulim"/>
              </a:rPr>
              <a:t>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사용하지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않고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조회결과를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사용자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정의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Candara"/>
                <a:cs typeface="Candara"/>
              </a:rPr>
              <a:t>DT</a:t>
            </a:r>
            <a:r>
              <a:rPr sz="1800" spc="-10" dirty="0">
                <a:latin typeface="Candara"/>
                <a:cs typeface="Candara"/>
              </a:rPr>
              <a:t>O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M</a:t>
            </a:r>
            <a:r>
              <a:rPr sz="1800" spc="-5" dirty="0">
                <a:latin typeface="Candara"/>
                <a:cs typeface="Candara"/>
              </a:rPr>
              <a:t>A</a:t>
            </a:r>
            <a:r>
              <a:rPr sz="1800" dirty="0">
                <a:latin typeface="Candara"/>
                <a:cs typeface="Candara"/>
              </a:rPr>
              <a:t>P</a:t>
            </a:r>
            <a:r>
              <a:rPr sz="1800" spc="1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등으로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맵핑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빠른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개발이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가능하여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생산성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향상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29071" y="3429000"/>
            <a:ext cx="6053455" cy="2516505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050" b="1" spc="-5" dirty="0">
                <a:latin typeface="Candara"/>
                <a:cs typeface="Candara"/>
              </a:rPr>
              <a:t>&lt;select</a:t>
            </a:r>
            <a:r>
              <a:rPr sz="1050" b="1" spc="-25" dirty="0">
                <a:latin typeface="Candara"/>
                <a:cs typeface="Candara"/>
              </a:rPr>
              <a:t> </a:t>
            </a:r>
            <a:r>
              <a:rPr sz="1050" b="1" spc="-5" dirty="0">
                <a:latin typeface="Candara"/>
                <a:cs typeface="Candara"/>
              </a:rPr>
              <a:t>id="selectPatternMasterList"</a:t>
            </a:r>
            <a:r>
              <a:rPr sz="1050" b="1" spc="-25" dirty="0">
                <a:latin typeface="Candara"/>
                <a:cs typeface="Candara"/>
              </a:rPr>
              <a:t> </a:t>
            </a:r>
            <a:r>
              <a:rPr sz="1050" b="1" spc="-5" dirty="0">
                <a:latin typeface="Candara"/>
                <a:cs typeface="Candara"/>
              </a:rPr>
              <a:t>resultType="com.qhedge.online.stock.dto.PatternMasterDto"&gt;</a:t>
            </a:r>
            <a:endParaRPr sz="1050">
              <a:latin typeface="Candara"/>
              <a:cs typeface="Candara"/>
            </a:endParaRPr>
          </a:p>
          <a:p>
            <a:pPr marL="349250" marR="4823460" indent="-201930">
              <a:lnSpc>
                <a:spcPct val="100000"/>
              </a:lnSpc>
            </a:pPr>
            <a:r>
              <a:rPr sz="1050" spc="-5" dirty="0">
                <a:latin typeface="Candara"/>
                <a:cs typeface="Candara"/>
              </a:rPr>
              <a:t>SELEC</a:t>
            </a:r>
            <a:r>
              <a:rPr sz="1050" dirty="0">
                <a:latin typeface="Candara"/>
                <a:cs typeface="Candara"/>
              </a:rPr>
              <a:t>T</a:t>
            </a:r>
            <a:r>
              <a:rPr sz="1050" spc="-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patt</a:t>
            </a:r>
            <a:r>
              <a:rPr sz="1050" spc="-5" dirty="0">
                <a:latin typeface="Candara"/>
                <a:cs typeface="Candara"/>
              </a:rPr>
              <a:t>er</a:t>
            </a:r>
            <a:r>
              <a:rPr sz="1050" dirty="0">
                <a:latin typeface="Candara"/>
                <a:cs typeface="Candara"/>
              </a:rPr>
              <a:t>n</a:t>
            </a:r>
            <a:r>
              <a:rPr sz="1050" spc="-5" dirty="0">
                <a:latin typeface="Candara"/>
                <a:cs typeface="Candara"/>
              </a:rPr>
              <a:t>_</a:t>
            </a:r>
            <a:r>
              <a:rPr sz="1050" dirty="0">
                <a:latin typeface="Candara"/>
                <a:cs typeface="Candara"/>
              </a:rPr>
              <a:t>i</a:t>
            </a:r>
            <a:r>
              <a:rPr sz="1050" spc="-5" dirty="0">
                <a:latin typeface="Candara"/>
                <a:cs typeface="Candara"/>
              </a:rPr>
              <a:t>d</a:t>
            </a:r>
            <a:r>
              <a:rPr sz="1050" dirty="0">
                <a:latin typeface="Candara"/>
                <a:cs typeface="Candara"/>
              </a:rPr>
              <a:t>,  account_id,</a:t>
            </a:r>
            <a:endParaRPr sz="1050">
              <a:latin typeface="Candara"/>
              <a:cs typeface="Candara"/>
            </a:endParaRPr>
          </a:p>
          <a:p>
            <a:pPr marL="349250" marR="2438400">
              <a:lnSpc>
                <a:spcPct val="100000"/>
              </a:lnSpc>
            </a:pPr>
            <a:r>
              <a:rPr sz="1050" spc="-5" dirty="0">
                <a:latin typeface="Candara"/>
                <a:cs typeface="Candara"/>
              </a:rPr>
              <a:t>DATE_FORMAT(creation_date,</a:t>
            </a:r>
            <a:r>
              <a:rPr sz="1050" spc="-25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'%Y-%m-%d')</a:t>
            </a:r>
            <a:r>
              <a:rPr sz="1050" spc="20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creation_date, </a:t>
            </a:r>
            <a:r>
              <a:rPr sz="1050" spc="-215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pattern_type</a:t>
            </a:r>
            <a:endParaRPr sz="1050">
              <a:latin typeface="Candara"/>
              <a:cs typeface="Candara"/>
            </a:endParaRPr>
          </a:p>
          <a:p>
            <a:pPr marL="262255">
              <a:lnSpc>
                <a:spcPct val="100000"/>
              </a:lnSpc>
            </a:pPr>
            <a:r>
              <a:rPr sz="1050" dirty="0">
                <a:latin typeface="Candara"/>
                <a:cs typeface="Candara"/>
              </a:rPr>
              <a:t>FROM</a:t>
            </a:r>
            <a:r>
              <a:rPr sz="1050" spc="-30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pattern_master</a:t>
            </a:r>
            <a:endParaRPr sz="1050">
              <a:latin typeface="Candara"/>
              <a:cs typeface="Candara"/>
            </a:endParaRPr>
          </a:p>
          <a:p>
            <a:pPr marL="320675">
              <a:lnSpc>
                <a:spcPct val="100000"/>
              </a:lnSpc>
            </a:pPr>
            <a:r>
              <a:rPr sz="1050" spc="-5" dirty="0">
                <a:latin typeface="Candara"/>
                <a:cs typeface="Candara"/>
              </a:rPr>
              <a:t>&lt;where&gt;</a:t>
            </a:r>
            <a:endParaRPr sz="1050">
              <a:latin typeface="Candara"/>
              <a:cs typeface="Candara"/>
            </a:endParaRPr>
          </a:p>
          <a:p>
            <a:pPr marL="376555">
              <a:lnSpc>
                <a:spcPct val="100000"/>
              </a:lnSpc>
            </a:pPr>
            <a:r>
              <a:rPr sz="1050" spc="-5" dirty="0">
                <a:latin typeface="Candara"/>
                <a:cs typeface="Candara"/>
              </a:rPr>
              <a:t>&lt;if</a:t>
            </a:r>
            <a:r>
              <a:rPr sz="1050" spc="-20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test="fromDate</a:t>
            </a:r>
            <a:r>
              <a:rPr sz="1050" spc="-4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!=</a:t>
            </a:r>
            <a:r>
              <a:rPr sz="1050" spc="-2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null"&gt;</a:t>
            </a:r>
            <a:endParaRPr sz="1050">
              <a:latin typeface="Candara"/>
              <a:cs typeface="Candara"/>
            </a:endParaRPr>
          </a:p>
          <a:p>
            <a:pPr marL="490855">
              <a:lnSpc>
                <a:spcPct val="100000"/>
              </a:lnSpc>
            </a:pPr>
            <a:r>
              <a:rPr sz="1050" dirty="0">
                <a:latin typeface="Candara"/>
                <a:cs typeface="Candara"/>
              </a:rPr>
              <a:t>and</a:t>
            </a:r>
            <a:r>
              <a:rPr sz="1050" spc="-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open_date</a:t>
            </a:r>
            <a:r>
              <a:rPr sz="1050" spc="-30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&amp;gt;=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STR_TO_DATE(CONCAT(LEFT('${fromDate}',</a:t>
            </a:r>
            <a:r>
              <a:rPr sz="1050" spc="-2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7),</a:t>
            </a:r>
            <a:r>
              <a:rPr sz="1050" spc="5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'-01'),'%Y-%m-%d')</a:t>
            </a:r>
            <a:endParaRPr sz="1050">
              <a:latin typeface="Candara"/>
              <a:cs typeface="Candara"/>
            </a:endParaRPr>
          </a:p>
          <a:p>
            <a:pPr marL="37655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andara"/>
                <a:cs typeface="Candara"/>
              </a:rPr>
              <a:t>&lt;/if&gt;</a:t>
            </a:r>
            <a:endParaRPr sz="1050">
              <a:latin typeface="Candara"/>
              <a:cs typeface="Candara"/>
            </a:endParaRPr>
          </a:p>
          <a:p>
            <a:pPr marL="376555">
              <a:lnSpc>
                <a:spcPct val="100000"/>
              </a:lnSpc>
            </a:pPr>
            <a:r>
              <a:rPr sz="1050" dirty="0">
                <a:latin typeface="Candara"/>
                <a:cs typeface="Candara"/>
              </a:rPr>
              <a:t>&lt;if</a:t>
            </a:r>
            <a:r>
              <a:rPr sz="1050" spc="-25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test="toDate</a:t>
            </a:r>
            <a:r>
              <a:rPr sz="1050" spc="-4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!=</a:t>
            </a:r>
            <a:r>
              <a:rPr sz="1050" spc="-2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null"&gt;</a:t>
            </a:r>
            <a:endParaRPr sz="1050">
              <a:latin typeface="Candara"/>
              <a:cs typeface="Candara"/>
            </a:endParaRPr>
          </a:p>
          <a:p>
            <a:pPr marL="490855">
              <a:lnSpc>
                <a:spcPct val="100000"/>
              </a:lnSpc>
            </a:pPr>
            <a:r>
              <a:rPr sz="1050" dirty="0">
                <a:latin typeface="Candara"/>
                <a:cs typeface="Candara"/>
              </a:rPr>
              <a:t>and open_date</a:t>
            </a:r>
            <a:r>
              <a:rPr sz="1050" spc="-2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&amp;lt;=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LAST_DAY(STR_TO_DATE(CONCAT(LEFT('${toDate}',</a:t>
            </a:r>
            <a:r>
              <a:rPr sz="1050" spc="-15" dirty="0">
                <a:latin typeface="Candara"/>
                <a:cs typeface="Candara"/>
              </a:rPr>
              <a:t> </a:t>
            </a:r>
            <a:r>
              <a:rPr sz="1050" dirty="0">
                <a:latin typeface="Candara"/>
                <a:cs typeface="Candara"/>
              </a:rPr>
              <a:t>7),</a:t>
            </a:r>
            <a:r>
              <a:rPr sz="1050" spc="10" dirty="0">
                <a:latin typeface="Candara"/>
                <a:cs typeface="Candara"/>
              </a:rPr>
              <a:t> </a:t>
            </a:r>
            <a:r>
              <a:rPr sz="1050" spc="-5" dirty="0">
                <a:latin typeface="Candara"/>
                <a:cs typeface="Candara"/>
              </a:rPr>
              <a:t>'-01'),'%Y-%m-%d'))</a:t>
            </a:r>
            <a:endParaRPr sz="1050">
              <a:latin typeface="Candara"/>
              <a:cs typeface="Candara"/>
            </a:endParaRPr>
          </a:p>
          <a:p>
            <a:pPr marL="376555">
              <a:lnSpc>
                <a:spcPct val="100000"/>
              </a:lnSpc>
            </a:pPr>
            <a:r>
              <a:rPr sz="1050" dirty="0">
                <a:latin typeface="Candara"/>
                <a:cs typeface="Candara"/>
              </a:rPr>
              <a:t>&lt;/if&gt;</a:t>
            </a:r>
            <a:endParaRPr sz="1050">
              <a:latin typeface="Candara"/>
              <a:cs typeface="Candara"/>
            </a:endParaRPr>
          </a:p>
          <a:p>
            <a:pPr marL="320675">
              <a:lnSpc>
                <a:spcPct val="100000"/>
              </a:lnSpc>
            </a:pPr>
            <a:r>
              <a:rPr sz="1050" spc="-5" dirty="0">
                <a:latin typeface="Candara"/>
                <a:cs typeface="Candara"/>
              </a:rPr>
              <a:t>&lt;/where&gt;</a:t>
            </a:r>
            <a:endParaRPr sz="1050">
              <a:latin typeface="Candara"/>
              <a:cs typeface="Candara"/>
            </a:endParaRPr>
          </a:p>
          <a:p>
            <a:pPr marL="91440">
              <a:lnSpc>
                <a:spcPct val="100000"/>
              </a:lnSpc>
            </a:pPr>
            <a:r>
              <a:rPr sz="1050" b="1" spc="-5" dirty="0">
                <a:latin typeface="Candara"/>
                <a:cs typeface="Candara"/>
              </a:rPr>
              <a:t>&lt;/select&gt;</a:t>
            </a:r>
            <a:endParaRPr sz="1050">
              <a:latin typeface="Candara"/>
              <a:cs typeface="Candar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429000"/>
            <a:ext cx="4729603" cy="23652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296926"/>
            <a:ext cx="2831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5265"/>
            <a:ext cx="9152890" cy="29641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http://logback.qos.ch/</a:t>
            </a:r>
            <a:endParaRPr sz="18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log4</a:t>
            </a:r>
            <a:r>
              <a:rPr sz="1800" spc="5" dirty="0">
                <a:latin typeface="Candara"/>
                <a:cs typeface="Candara"/>
              </a:rPr>
              <a:t>j</a:t>
            </a:r>
            <a:r>
              <a:rPr sz="1800" dirty="0">
                <a:latin typeface="Gulim"/>
                <a:cs typeface="Gulim"/>
              </a:rPr>
              <a:t>보다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약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10" dirty="0">
                <a:latin typeface="Candara"/>
                <a:cs typeface="Candara"/>
              </a:rPr>
              <a:t>1</a:t>
            </a:r>
            <a:r>
              <a:rPr sz="1800" spc="-5" dirty="0">
                <a:latin typeface="Candara"/>
                <a:cs typeface="Candara"/>
              </a:rPr>
              <a:t>0</a:t>
            </a:r>
            <a:r>
              <a:rPr sz="1800" dirty="0">
                <a:latin typeface="Gulim"/>
                <a:cs typeface="Gulim"/>
              </a:rPr>
              <a:t>배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정도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빠르게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수행되도록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내부가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변경되었으며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메모리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효율성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향상</a:t>
            </a: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설정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파일을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변경하였을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경우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서버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재기동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없이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변경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내용이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자동으로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갱신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R</a:t>
            </a:r>
            <a:r>
              <a:rPr sz="1800" spc="5" dirty="0">
                <a:latin typeface="Candara"/>
                <a:cs typeface="Candara"/>
              </a:rPr>
              <a:t>o</a:t>
            </a:r>
            <a:r>
              <a:rPr sz="1800" dirty="0">
                <a:latin typeface="Candara"/>
                <a:cs typeface="Candara"/>
              </a:rPr>
              <a:t>l</a:t>
            </a:r>
            <a:r>
              <a:rPr sz="1800" spc="-10" dirty="0">
                <a:latin typeface="Candara"/>
                <a:cs typeface="Candara"/>
              </a:rPr>
              <a:t>l</a:t>
            </a:r>
            <a:r>
              <a:rPr sz="1800" dirty="0">
                <a:latin typeface="Candara"/>
                <a:cs typeface="Candara"/>
              </a:rPr>
              <a:t>ingF</a:t>
            </a:r>
            <a:r>
              <a:rPr sz="1800" spc="5" dirty="0">
                <a:latin typeface="Candara"/>
                <a:cs typeface="Candara"/>
              </a:rPr>
              <a:t>i</a:t>
            </a:r>
            <a:r>
              <a:rPr sz="1800" dirty="0">
                <a:latin typeface="Candara"/>
                <a:cs typeface="Candara"/>
              </a:rPr>
              <a:t>leA</a:t>
            </a:r>
            <a:r>
              <a:rPr sz="1800" spc="-10" dirty="0">
                <a:latin typeface="Candara"/>
                <a:cs typeface="Candara"/>
              </a:rPr>
              <a:t>p</a:t>
            </a:r>
            <a:r>
              <a:rPr sz="1800" dirty="0">
                <a:latin typeface="Candara"/>
                <a:cs typeface="Candara"/>
              </a:rPr>
              <a:t>pen</a:t>
            </a:r>
            <a:r>
              <a:rPr sz="1800" spc="5" dirty="0">
                <a:latin typeface="Candara"/>
                <a:cs typeface="Candara"/>
              </a:rPr>
              <a:t>d</a:t>
            </a:r>
            <a:r>
              <a:rPr sz="1800" spc="-5" dirty="0">
                <a:latin typeface="Candara"/>
                <a:cs typeface="Candara"/>
              </a:rPr>
              <a:t>e</a:t>
            </a:r>
            <a:r>
              <a:rPr sz="1800" spc="-25" dirty="0">
                <a:latin typeface="Candara"/>
                <a:cs typeface="Candara"/>
              </a:rPr>
              <a:t>r</a:t>
            </a:r>
            <a:r>
              <a:rPr sz="1800" dirty="0">
                <a:latin typeface="Gulim"/>
                <a:cs typeface="Gulim"/>
              </a:rPr>
              <a:t>를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사용할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경우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자동적으로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오래된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로그를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지워주며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Candara"/>
                <a:cs typeface="Candara"/>
              </a:rPr>
              <a:t>R</a:t>
            </a:r>
            <a:r>
              <a:rPr sz="1800" spc="5" dirty="0">
                <a:latin typeface="Candara"/>
                <a:cs typeface="Candara"/>
              </a:rPr>
              <a:t>o</a:t>
            </a:r>
            <a:r>
              <a:rPr sz="1800" dirty="0">
                <a:latin typeface="Candara"/>
                <a:cs typeface="Candara"/>
              </a:rPr>
              <a:t>l</a:t>
            </a:r>
            <a:r>
              <a:rPr sz="1800" spc="-10" dirty="0">
                <a:latin typeface="Candara"/>
                <a:cs typeface="Candara"/>
              </a:rPr>
              <a:t>l</a:t>
            </a:r>
            <a:r>
              <a:rPr sz="1800" dirty="0">
                <a:latin typeface="Candara"/>
                <a:cs typeface="Candara"/>
              </a:rPr>
              <a:t>ing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백업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처리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계층적인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5</a:t>
            </a:r>
            <a:r>
              <a:rPr sz="1800" dirty="0">
                <a:latin typeface="Gulim"/>
                <a:cs typeface="Gulim"/>
              </a:rPr>
              <a:t>가지의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로그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메시지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레벨을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사용하며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레벨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별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제어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가능</a:t>
            </a: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5" dirty="0">
                <a:latin typeface="Gulim"/>
                <a:cs typeface="Gulim"/>
              </a:rPr>
              <a:t>①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ERROR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일</a:t>
            </a:r>
            <a:r>
              <a:rPr sz="1400" spc="5" dirty="0">
                <a:latin typeface="Gulim"/>
                <a:cs typeface="Gulim"/>
              </a:rPr>
              <a:t>반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에러</a:t>
            </a:r>
            <a:r>
              <a:rPr sz="1400" spc="5" dirty="0">
                <a:latin typeface="Gulim"/>
                <a:cs typeface="Gulim"/>
              </a:rPr>
              <a:t>가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일</a:t>
            </a:r>
            <a:r>
              <a:rPr sz="1400" spc="5" dirty="0">
                <a:latin typeface="Gulim"/>
                <a:cs typeface="Gulim"/>
              </a:rPr>
              <a:t>어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났</a:t>
            </a:r>
            <a:r>
              <a:rPr sz="1400" spc="5" dirty="0">
                <a:latin typeface="Gulim"/>
                <a:cs typeface="Gulim"/>
              </a:rPr>
              <a:t>을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spc="5" dirty="0">
                <a:latin typeface="Gulim"/>
                <a:cs typeface="Gulim"/>
              </a:rPr>
              <a:t>때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②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spc="-20" dirty="0">
                <a:latin typeface="Candara"/>
                <a:cs typeface="Candara"/>
              </a:rPr>
              <a:t>W</a:t>
            </a:r>
            <a:r>
              <a:rPr sz="1400" spc="-5" dirty="0">
                <a:latin typeface="Candara"/>
                <a:cs typeface="Candara"/>
              </a:rPr>
              <a:t>AR</a:t>
            </a:r>
            <a:r>
              <a:rPr sz="1400" dirty="0">
                <a:latin typeface="Candara"/>
                <a:cs typeface="Candara"/>
              </a:rPr>
              <a:t>N</a:t>
            </a:r>
            <a:r>
              <a:rPr sz="1400" spc="-4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에러는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아니지만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주의할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필요가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때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③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INF</a:t>
            </a:r>
            <a:r>
              <a:rPr sz="1400" dirty="0">
                <a:latin typeface="Candara"/>
                <a:cs typeface="Candara"/>
              </a:rPr>
              <a:t>O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일반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정보를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나타낼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때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</a:t>
            </a: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④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DEBUG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일반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정보를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상세히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나타낼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때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⑤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T</a:t>
            </a:r>
            <a:r>
              <a:rPr sz="1400" spc="-5" dirty="0">
                <a:latin typeface="Candara"/>
                <a:cs typeface="Candara"/>
              </a:rPr>
              <a:t>RAC</a:t>
            </a:r>
            <a:r>
              <a:rPr sz="1400" dirty="0">
                <a:latin typeface="Candara"/>
                <a:cs typeface="Candara"/>
              </a:rPr>
              <a:t>E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경로추적을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위해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5073" y="296926"/>
            <a:ext cx="11023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latin typeface="Corbel"/>
                <a:cs typeface="Corbel"/>
              </a:rPr>
              <a:t>A</a:t>
            </a:r>
            <a:r>
              <a:rPr sz="4400" spc="-5" dirty="0">
                <a:latin typeface="Corbel"/>
                <a:cs typeface="Corbel"/>
              </a:rPr>
              <a:t>OP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94408"/>
            <a:ext cx="9992360" cy="19672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dobe Gothic Std B"/>
                <a:cs typeface="Adobe Gothic Std B"/>
              </a:rPr>
              <a:t>관점</a:t>
            </a:r>
            <a:r>
              <a:rPr sz="1800" b="1" spc="-75" dirty="0">
                <a:latin typeface="Adobe Gothic Std B"/>
                <a:cs typeface="Adobe Gothic Std B"/>
              </a:rPr>
              <a:t> </a:t>
            </a:r>
            <a:r>
              <a:rPr sz="1800" b="1" spc="-10" dirty="0">
                <a:latin typeface="Adobe Gothic Std B"/>
                <a:cs typeface="Adobe Gothic Std B"/>
              </a:rPr>
              <a:t>지향</a:t>
            </a:r>
            <a:r>
              <a:rPr sz="1800" b="1" spc="-65" dirty="0">
                <a:latin typeface="Adobe Gothic Std B"/>
                <a:cs typeface="Adobe Gothic Std B"/>
              </a:rPr>
              <a:t> </a:t>
            </a:r>
            <a:r>
              <a:rPr sz="1800" b="1" spc="-20" dirty="0">
                <a:latin typeface="Adobe Gothic Std B"/>
                <a:cs typeface="Adobe Gothic Std B"/>
              </a:rPr>
              <a:t>프로그래밍</a:t>
            </a:r>
            <a:r>
              <a:rPr sz="1800" b="1" spc="-20" dirty="0">
                <a:latin typeface="Candara"/>
                <a:cs typeface="Candara"/>
              </a:rPr>
              <a:t>(Aspect</a:t>
            </a:r>
            <a:r>
              <a:rPr sz="1800" b="1" spc="-35" dirty="0">
                <a:latin typeface="Candara"/>
                <a:cs typeface="Candara"/>
              </a:rPr>
              <a:t> </a:t>
            </a:r>
            <a:r>
              <a:rPr sz="1800" b="1" spc="-5" dirty="0">
                <a:latin typeface="Candara"/>
                <a:cs typeface="Candara"/>
              </a:rPr>
              <a:t>Oriented</a:t>
            </a:r>
            <a:r>
              <a:rPr sz="1800" b="1" dirty="0">
                <a:latin typeface="Candara"/>
                <a:cs typeface="Candara"/>
              </a:rPr>
              <a:t> </a:t>
            </a:r>
            <a:r>
              <a:rPr sz="1800" b="1" spc="-5" dirty="0">
                <a:latin typeface="Candara"/>
                <a:cs typeface="Candara"/>
              </a:rPr>
              <a:t>Programming)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Adobe Gothic Std B"/>
                <a:cs typeface="Adobe Gothic Std B"/>
              </a:rPr>
              <a:t>실</a:t>
            </a:r>
            <a:r>
              <a:rPr sz="1800" b="1" dirty="0">
                <a:latin typeface="Adobe Gothic Std B"/>
                <a:cs typeface="Adobe Gothic Std B"/>
              </a:rPr>
              <a:t>행</a:t>
            </a:r>
            <a:r>
              <a:rPr sz="1800" b="1" spc="-70" dirty="0">
                <a:latin typeface="Adobe Gothic Std B"/>
                <a:cs typeface="Adobe Gothic Std B"/>
              </a:rPr>
              <a:t> </a:t>
            </a:r>
            <a:r>
              <a:rPr sz="1800" b="1" spc="-15" dirty="0">
                <a:latin typeface="Adobe Gothic Std B"/>
                <a:cs typeface="Adobe Gothic Std B"/>
              </a:rPr>
              <a:t>시</a:t>
            </a:r>
            <a:r>
              <a:rPr sz="1800" b="1" spc="-25" dirty="0">
                <a:latin typeface="Adobe Gothic Std B"/>
                <a:cs typeface="Adobe Gothic Std B"/>
              </a:rPr>
              <a:t>점</a:t>
            </a:r>
            <a:r>
              <a:rPr sz="1800" b="1" dirty="0">
                <a:latin typeface="Adobe Gothic Std B"/>
                <a:cs typeface="Adobe Gothic Std B"/>
              </a:rPr>
              <a:t>을</a:t>
            </a:r>
            <a:r>
              <a:rPr sz="1800" b="1" spc="-80" dirty="0">
                <a:latin typeface="Adobe Gothic Std B"/>
                <a:cs typeface="Adobe Gothic Std B"/>
              </a:rPr>
              <a:t> </a:t>
            </a:r>
            <a:r>
              <a:rPr sz="1800" b="1" spc="-15" dirty="0">
                <a:latin typeface="Adobe Gothic Std B"/>
                <a:cs typeface="Adobe Gothic Std B"/>
              </a:rPr>
              <a:t>지</a:t>
            </a:r>
            <a:r>
              <a:rPr sz="1800" b="1" spc="-25" dirty="0">
                <a:latin typeface="Adobe Gothic Std B"/>
                <a:cs typeface="Adobe Gothic Std B"/>
              </a:rPr>
              <a:t>정</a:t>
            </a:r>
            <a:r>
              <a:rPr sz="1800" b="1" dirty="0">
                <a:latin typeface="Adobe Gothic Std B"/>
                <a:cs typeface="Adobe Gothic Std B"/>
              </a:rPr>
              <a:t>할</a:t>
            </a:r>
            <a:r>
              <a:rPr sz="1800" b="1" spc="-80" dirty="0">
                <a:latin typeface="Adobe Gothic Std B"/>
                <a:cs typeface="Adobe Gothic Std B"/>
              </a:rPr>
              <a:t> </a:t>
            </a:r>
            <a:r>
              <a:rPr sz="1800" b="1" dirty="0">
                <a:latin typeface="Adobe Gothic Std B"/>
                <a:cs typeface="Adobe Gothic Std B"/>
              </a:rPr>
              <a:t>수</a:t>
            </a:r>
            <a:r>
              <a:rPr sz="1800" b="1" spc="-45" dirty="0">
                <a:latin typeface="Adobe Gothic Std B"/>
                <a:cs typeface="Adobe Gothic Std B"/>
              </a:rPr>
              <a:t> </a:t>
            </a:r>
            <a:r>
              <a:rPr sz="1800" b="1" spc="-10" dirty="0">
                <a:latin typeface="Adobe Gothic Std B"/>
                <a:cs typeface="Adobe Gothic Std B"/>
              </a:rPr>
              <a:t>있</a:t>
            </a:r>
            <a:r>
              <a:rPr sz="1800" b="1" dirty="0">
                <a:latin typeface="Adobe Gothic Std B"/>
                <a:cs typeface="Adobe Gothic Std B"/>
              </a:rPr>
              <a:t>는</a:t>
            </a:r>
            <a:r>
              <a:rPr sz="1800" b="1" spc="-65" dirty="0">
                <a:latin typeface="Adobe Gothic Std B"/>
                <a:cs typeface="Adobe Gothic Std B"/>
              </a:rPr>
              <a:t> </a:t>
            </a:r>
            <a:r>
              <a:rPr sz="1800" b="1" spc="-15" dirty="0">
                <a:latin typeface="Adobe Gothic Std B"/>
                <a:cs typeface="Adobe Gothic Std B"/>
              </a:rPr>
              <a:t>애</a:t>
            </a:r>
            <a:r>
              <a:rPr sz="1800" b="1" spc="-25" dirty="0">
                <a:latin typeface="Adobe Gothic Std B"/>
                <a:cs typeface="Adobe Gothic Std B"/>
              </a:rPr>
              <a:t>노</a:t>
            </a:r>
            <a:r>
              <a:rPr sz="1800" b="1" spc="-40" dirty="0">
                <a:latin typeface="Adobe Gothic Std B"/>
                <a:cs typeface="Adobe Gothic Std B"/>
              </a:rPr>
              <a:t>테이</a:t>
            </a:r>
            <a:r>
              <a:rPr sz="1800" b="1" dirty="0">
                <a:latin typeface="Adobe Gothic Std B"/>
                <a:cs typeface="Adobe Gothic Std B"/>
              </a:rPr>
              <a:t>션</a:t>
            </a:r>
            <a:endParaRPr sz="1800">
              <a:latin typeface="Adobe Gothic Std B"/>
              <a:cs typeface="Adobe Gothic Std B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b="1" dirty="0">
                <a:latin typeface="Candara"/>
                <a:cs typeface="Candara"/>
              </a:rPr>
              <a:t>@Bef</a:t>
            </a:r>
            <a:r>
              <a:rPr sz="1400" b="1" spc="-10" dirty="0">
                <a:latin typeface="Candara"/>
                <a:cs typeface="Candara"/>
              </a:rPr>
              <a:t>o</a:t>
            </a:r>
            <a:r>
              <a:rPr sz="1400" b="1" spc="-5" dirty="0">
                <a:latin typeface="Candara"/>
                <a:cs typeface="Candara"/>
              </a:rPr>
              <a:t>r</a:t>
            </a:r>
            <a:r>
              <a:rPr sz="1400" b="1" dirty="0">
                <a:latin typeface="Candara"/>
                <a:cs typeface="Candara"/>
              </a:rPr>
              <a:t>e</a:t>
            </a:r>
            <a:r>
              <a:rPr sz="1400" b="1" spc="-1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(</a:t>
            </a:r>
            <a:r>
              <a:rPr sz="1400" b="1" spc="-15" dirty="0">
                <a:latin typeface="Adobe Gothic Std B"/>
                <a:cs typeface="Adobe Gothic Std B"/>
              </a:rPr>
              <a:t>이전</a:t>
            </a:r>
            <a:r>
              <a:rPr sz="1400" b="1" dirty="0">
                <a:latin typeface="Candara"/>
                <a:cs typeface="Candara"/>
              </a:rPr>
              <a:t>)</a:t>
            </a:r>
            <a:r>
              <a:rPr sz="1400" b="1" spc="-20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:</a:t>
            </a:r>
            <a:r>
              <a:rPr sz="1400" b="1" spc="-10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어드</a:t>
            </a:r>
            <a:r>
              <a:rPr sz="1400" b="1" spc="-25" dirty="0">
                <a:latin typeface="Adobe Gothic Std B"/>
                <a:cs typeface="Adobe Gothic Std B"/>
              </a:rPr>
              <a:t>바</a:t>
            </a:r>
            <a:r>
              <a:rPr sz="1400" b="1" spc="-40" dirty="0">
                <a:latin typeface="Adobe Gothic Std B"/>
                <a:cs typeface="Adobe Gothic Std B"/>
              </a:rPr>
              <a:t>이</a:t>
            </a:r>
            <a:r>
              <a:rPr sz="1400" b="1" dirty="0">
                <a:latin typeface="Adobe Gothic Std B"/>
                <a:cs typeface="Adobe Gothic Std B"/>
              </a:rPr>
              <a:t>스</a:t>
            </a:r>
            <a:r>
              <a:rPr sz="1400" b="1" spc="-60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타</a:t>
            </a:r>
            <a:r>
              <a:rPr sz="1400" b="1" dirty="0">
                <a:latin typeface="Adobe Gothic Std B"/>
                <a:cs typeface="Adobe Gothic Std B"/>
              </a:rPr>
              <a:t>겟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메소</a:t>
            </a:r>
            <a:r>
              <a:rPr sz="1400" b="1" spc="-25" dirty="0">
                <a:latin typeface="Adobe Gothic Std B"/>
                <a:cs typeface="Adobe Gothic Std B"/>
              </a:rPr>
              <a:t>드</a:t>
            </a:r>
            <a:r>
              <a:rPr sz="1400" b="1" dirty="0">
                <a:latin typeface="Adobe Gothic Std B"/>
                <a:cs typeface="Adobe Gothic Std B"/>
              </a:rPr>
              <a:t>가</a:t>
            </a:r>
            <a:r>
              <a:rPr sz="1400" b="1" spc="-7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호출</a:t>
            </a:r>
            <a:r>
              <a:rPr sz="1400" b="1" spc="-25" dirty="0">
                <a:latin typeface="Adobe Gothic Std B"/>
                <a:cs typeface="Adobe Gothic Std B"/>
              </a:rPr>
              <a:t>되</a:t>
            </a:r>
            <a:r>
              <a:rPr sz="1400" b="1" dirty="0">
                <a:latin typeface="Adobe Gothic Std B"/>
                <a:cs typeface="Adobe Gothic Std B"/>
              </a:rPr>
              <a:t>기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전</a:t>
            </a:r>
            <a:r>
              <a:rPr sz="1400" b="1" dirty="0">
                <a:latin typeface="Adobe Gothic Std B"/>
                <a:cs typeface="Adobe Gothic Std B"/>
              </a:rPr>
              <a:t>에</a:t>
            </a:r>
            <a:r>
              <a:rPr sz="1400" b="1" spc="-50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어드</a:t>
            </a:r>
            <a:r>
              <a:rPr sz="1400" b="1" spc="-25" dirty="0">
                <a:latin typeface="Adobe Gothic Std B"/>
                <a:cs typeface="Adobe Gothic Std B"/>
              </a:rPr>
              <a:t>바</a:t>
            </a:r>
            <a:r>
              <a:rPr sz="1400" b="1" spc="-40" dirty="0">
                <a:latin typeface="Adobe Gothic Std B"/>
                <a:cs typeface="Adobe Gothic Std B"/>
              </a:rPr>
              <a:t>이</a:t>
            </a:r>
            <a:r>
              <a:rPr sz="1400" b="1" dirty="0">
                <a:latin typeface="Adobe Gothic Std B"/>
                <a:cs typeface="Adobe Gothic Std B"/>
              </a:rPr>
              <a:t>스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기능</a:t>
            </a:r>
            <a:r>
              <a:rPr sz="1400" b="1" dirty="0">
                <a:latin typeface="Adobe Gothic Std B"/>
                <a:cs typeface="Adobe Gothic Std B"/>
              </a:rPr>
              <a:t>을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수행</a:t>
            </a:r>
            <a:endParaRPr sz="1400">
              <a:latin typeface="Adobe Gothic Std B"/>
              <a:cs typeface="Adobe Gothic Std B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ndara"/>
                <a:cs typeface="Candara"/>
              </a:rPr>
              <a:t>@After</a:t>
            </a:r>
            <a:r>
              <a:rPr sz="1400" b="1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(</a:t>
            </a:r>
            <a:r>
              <a:rPr sz="1400" b="1" spc="-10" dirty="0">
                <a:latin typeface="Adobe Gothic Std B"/>
                <a:cs typeface="Adobe Gothic Std B"/>
              </a:rPr>
              <a:t>이후</a:t>
            </a:r>
            <a:r>
              <a:rPr sz="1400" b="1" spc="-10" dirty="0">
                <a:latin typeface="Candara"/>
                <a:cs typeface="Candara"/>
              </a:rPr>
              <a:t>)</a:t>
            </a:r>
            <a:r>
              <a:rPr sz="1400" b="1" spc="-15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:</a:t>
            </a:r>
            <a:r>
              <a:rPr sz="1400" b="1" spc="-1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타겟</a:t>
            </a:r>
            <a:r>
              <a:rPr sz="1400" b="1" spc="-5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메소드의</a:t>
            </a:r>
            <a:r>
              <a:rPr sz="1400" b="1" spc="-7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결과에</a:t>
            </a:r>
            <a:r>
              <a:rPr sz="1400" b="1" spc="-60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관계없이</a:t>
            </a:r>
            <a:r>
              <a:rPr sz="1400" b="1" spc="-15" dirty="0">
                <a:latin typeface="Candara"/>
                <a:cs typeface="Candara"/>
              </a:rPr>
              <a:t>(</a:t>
            </a:r>
            <a:r>
              <a:rPr sz="1400" b="1" spc="-15" dirty="0">
                <a:latin typeface="Adobe Gothic Std B"/>
                <a:cs typeface="Adobe Gothic Std B"/>
              </a:rPr>
              <a:t>즉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성공</a:t>
            </a:r>
            <a:r>
              <a:rPr sz="1400" b="1" spc="-10" dirty="0">
                <a:latin typeface="Candara"/>
                <a:cs typeface="Candara"/>
              </a:rPr>
              <a:t>,</a:t>
            </a:r>
            <a:r>
              <a:rPr sz="1400" b="1" spc="-4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예외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관계없이</a:t>
            </a:r>
            <a:r>
              <a:rPr sz="1400" b="1" spc="-15" dirty="0">
                <a:latin typeface="Candara"/>
                <a:cs typeface="Candara"/>
              </a:rPr>
              <a:t>)</a:t>
            </a:r>
            <a:r>
              <a:rPr sz="1400" b="1" spc="-4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타겟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메소드가</a:t>
            </a:r>
            <a:r>
              <a:rPr sz="1400" b="1" spc="-60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완료</a:t>
            </a:r>
            <a:r>
              <a:rPr sz="1400" b="1" spc="-50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되면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어드바이스</a:t>
            </a:r>
            <a:r>
              <a:rPr sz="1400" b="1" spc="-6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기능을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수행</a:t>
            </a:r>
            <a:endParaRPr sz="1400">
              <a:latin typeface="Adobe Gothic Std B"/>
              <a:cs typeface="Adobe Gothic Std B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ndara"/>
                <a:cs typeface="Candara"/>
              </a:rPr>
              <a:t>@AfterReturning</a:t>
            </a:r>
            <a:r>
              <a:rPr sz="1400" b="1" spc="1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(</a:t>
            </a:r>
            <a:r>
              <a:rPr sz="1400" b="1" spc="-10" dirty="0">
                <a:latin typeface="Adobe Gothic Std B"/>
                <a:cs typeface="Adobe Gothic Std B"/>
              </a:rPr>
              <a:t>정상적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반환</a:t>
            </a:r>
            <a:r>
              <a:rPr sz="1400" b="1" spc="-4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이후</a:t>
            </a:r>
            <a:r>
              <a:rPr sz="1400" b="1" spc="-10" dirty="0">
                <a:latin typeface="Candara"/>
                <a:cs typeface="Candara"/>
              </a:rPr>
              <a:t>)</a:t>
            </a:r>
            <a:r>
              <a:rPr sz="1400" b="1" spc="-10" dirty="0">
                <a:latin typeface="Adobe Gothic Std B"/>
                <a:cs typeface="Adobe Gothic Std B"/>
              </a:rPr>
              <a:t>타겟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메소드가</a:t>
            </a:r>
            <a:r>
              <a:rPr sz="1400" b="1" spc="-7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성공적으로</a:t>
            </a:r>
            <a:r>
              <a:rPr sz="1400" b="1" spc="-7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결과값을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반환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후에</a:t>
            </a:r>
            <a:r>
              <a:rPr sz="1400" b="1" spc="-50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어드바이스</a:t>
            </a:r>
            <a:r>
              <a:rPr sz="1400" b="1" spc="-6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기능을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수행</a:t>
            </a:r>
            <a:endParaRPr sz="1400">
              <a:latin typeface="Adobe Gothic Std B"/>
              <a:cs typeface="Adobe Gothic Std B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ndara"/>
                <a:cs typeface="Candara"/>
              </a:rPr>
              <a:t>@AfterThrowing</a:t>
            </a:r>
            <a:r>
              <a:rPr sz="1400" b="1" spc="1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(</a:t>
            </a:r>
            <a:r>
              <a:rPr sz="1400" b="1" spc="-5" dirty="0">
                <a:latin typeface="Adobe Gothic Std B"/>
                <a:cs typeface="Adobe Gothic Std B"/>
              </a:rPr>
              <a:t>예외</a:t>
            </a:r>
            <a:r>
              <a:rPr sz="1400" b="1" spc="-40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발생</a:t>
            </a:r>
            <a:r>
              <a:rPr sz="1400" b="1" spc="-5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이후</a:t>
            </a:r>
            <a:r>
              <a:rPr sz="1400" b="1" spc="-10" dirty="0">
                <a:latin typeface="Candara"/>
                <a:cs typeface="Candara"/>
              </a:rPr>
              <a:t>)</a:t>
            </a:r>
            <a:r>
              <a:rPr sz="1400" b="1" spc="-35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: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타겟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메소드가</a:t>
            </a:r>
            <a:r>
              <a:rPr sz="1400" b="1" spc="-75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수행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dirty="0">
                <a:latin typeface="Adobe Gothic Std B"/>
                <a:cs typeface="Adobe Gothic Std B"/>
              </a:rPr>
              <a:t>중</a:t>
            </a:r>
            <a:r>
              <a:rPr sz="1400" b="1" spc="-2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예외를</a:t>
            </a:r>
            <a:r>
              <a:rPr sz="1400" b="1" spc="-6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던지게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5" dirty="0">
                <a:latin typeface="Adobe Gothic Std B"/>
                <a:cs typeface="Adobe Gothic Std B"/>
              </a:rPr>
              <a:t>되면</a:t>
            </a:r>
            <a:r>
              <a:rPr sz="1400" b="1" spc="-40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어드바이스</a:t>
            </a:r>
            <a:r>
              <a:rPr sz="1400" b="1" spc="-6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기능을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5" dirty="0">
                <a:latin typeface="Adobe Gothic Std B"/>
                <a:cs typeface="Adobe Gothic Std B"/>
              </a:rPr>
              <a:t>수행</a:t>
            </a:r>
            <a:endParaRPr sz="1400">
              <a:latin typeface="Adobe Gothic Std B"/>
              <a:cs typeface="Adobe Gothic Std B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b="1" dirty="0">
                <a:latin typeface="Candara"/>
                <a:cs typeface="Candara"/>
              </a:rPr>
              <a:t>@Ar</a:t>
            </a:r>
            <a:r>
              <a:rPr sz="1400" b="1" spc="-10" dirty="0">
                <a:latin typeface="Candara"/>
                <a:cs typeface="Candara"/>
              </a:rPr>
              <a:t>o</a:t>
            </a:r>
            <a:r>
              <a:rPr sz="1400" b="1" spc="-5" dirty="0">
                <a:latin typeface="Candara"/>
                <a:cs typeface="Candara"/>
              </a:rPr>
              <a:t>u</a:t>
            </a:r>
            <a:r>
              <a:rPr sz="1400" b="1" spc="-10" dirty="0">
                <a:latin typeface="Candara"/>
                <a:cs typeface="Candara"/>
              </a:rPr>
              <a:t>n</a:t>
            </a:r>
            <a:r>
              <a:rPr sz="1400" b="1" dirty="0">
                <a:latin typeface="Candara"/>
                <a:cs typeface="Candara"/>
              </a:rPr>
              <a:t>d</a:t>
            </a:r>
            <a:r>
              <a:rPr sz="1400" b="1" spc="1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(</a:t>
            </a:r>
            <a:r>
              <a:rPr sz="1400" b="1" spc="-10" dirty="0">
                <a:latin typeface="Adobe Gothic Std B"/>
                <a:cs typeface="Adobe Gothic Std B"/>
              </a:rPr>
              <a:t>메소</a:t>
            </a:r>
            <a:r>
              <a:rPr sz="1400" b="1" spc="5" dirty="0">
                <a:latin typeface="Adobe Gothic Std B"/>
                <a:cs typeface="Adobe Gothic Std B"/>
              </a:rPr>
              <a:t>드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실</a:t>
            </a:r>
            <a:r>
              <a:rPr sz="1400" b="1" spc="5" dirty="0">
                <a:latin typeface="Adobe Gothic Std B"/>
                <a:cs typeface="Adobe Gothic Std B"/>
              </a:rPr>
              <a:t>행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전후</a:t>
            </a:r>
            <a:r>
              <a:rPr sz="1400" b="1" dirty="0">
                <a:latin typeface="Candara"/>
                <a:cs typeface="Candara"/>
              </a:rPr>
              <a:t>)</a:t>
            </a:r>
            <a:r>
              <a:rPr sz="1400" b="1" spc="-35" dirty="0">
                <a:latin typeface="Candara"/>
                <a:cs typeface="Candara"/>
              </a:rPr>
              <a:t> </a:t>
            </a:r>
            <a:r>
              <a:rPr sz="1400" b="1" dirty="0">
                <a:latin typeface="Candara"/>
                <a:cs typeface="Candara"/>
              </a:rPr>
              <a:t>:</a:t>
            </a:r>
            <a:r>
              <a:rPr sz="1400" b="1" spc="-1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어드</a:t>
            </a:r>
            <a:r>
              <a:rPr sz="1400" b="1" spc="-25" dirty="0">
                <a:latin typeface="Adobe Gothic Std B"/>
                <a:cs typeface="Adobe Gothic Std B"/>
              </a:rPr>
              <a:t>바이</a:t>
            </a:r>
            <a:r>
              <a:rPr sz="1400" b="1" spc="-35" dirty="0">
                <a:latin typeface="Adobe Gothic Std B"/>
                <a:cs typeface="Adobe Gothic Std B"/>
              </a:rPr>
              <a:t>스</a:t>
            </a:r>
            <a:r>
              <a:rPr sz="1400" b="1" spc="5" dirty="0">
                <a:latin typeface="Adobe Gothic Std B"/>
                <a:cs typeface="Adobe Gothic Std B"/>
              </a:rPr>
              <a:t>가</a:t>
            </a:r>
            <a:r>
              <a:rPr sz="1400" b="1" spc="-7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타</a:t>
            </a:r>
            <a:r>
              <a:rPr sz="1400" b="1" spc="5" dirty="0">
                <a:latin typeface="Adobe Gothic Std B"/>
                <a:cs typeface="Adobe Gothic Std B"/>
              </a:rPr>
              <a:t>겟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메소</a:t>
            </a:r>
            <a:r>
              <a:rPr sz="1400" b="1" spc="-25" dirty="0">
                <a:latin typeface="Adobe Gothic Std B"/>
                <a:cs typeface="Adobe Gothic Std B"/>
              </a:rPr>
              <a:t>드</a:t>
            </a:r>
            <a:r>
              <a:rPr sz="1400" b="1" spc="5" dirty="0">
                <a:latin typeface="Adobe Gothic Std B"/>
                <a:cs typeface="Adobe Gothic Std B"/>
              </a:rPr>
              <a:t>를</a:t>
            </a:r>
            <a:r>
              <a:rPr sz="1400" b="1" spc="-8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감싸</a:t>
            </a:r>
            <a:r>
              <a:rPr sz="1400" b="1" spc="5" dirty="0">
                <a:latin typeface="Adobe Gothic Std B"/>
                <a:cs typeface="Adobe Gothic Std B"/>
              </a:rPr>
              <a:t>서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타</a:t>
            </a:r>
            <a:r>
              <a:rPr sz="1400" b="1" spc="5" dirty="0">
                <a:latin typeface="Adobe Gothic Std B"/>
                <a:cs typeface="Adobe Gothic Std B"/>
              </a:rPr>
              <a:t>겟</a:t>
            </a:r>
            <a:r>
              <a:rPr sz="1400" b="1" spc="-5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메소</a:t>
            </a:r>
            <a:r>
              <a:rPr sz="1400" b="1" spc="5" dirty="0">
                <a:latin typeface="Adobe Gothic Std B"/>
                <a:cs typeface="Adobe Gothic Std B"/>
              </a:rPr>
              <a:t>드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호출</a:t>
            </a:r>
            <a:r>
              <a:rPr sz="1400" b="1" spc="-25" dirty="0">
                <a:latin typeface="Adobe Gothic Std B"/>
                <a:cs typeface="Adobe Gothic Std B"/>
              </a:rPr>
              <a:t>전</a:t>
            </a:r>
            <a:r>
              <a:rPr sz="1400" b="1" spc="5" dirty="0">
                <a:latin typeface="Adobe Gothic Std B"/>
                <a:cs typeface="Adobe Gothic Std B"/>
              </a:rPr>
              <a:t>과</a:t>
            </a:r>
            <a:r>
              <a:rPr sz="1400" b="1" spc="-8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후</a:t>
            </a:r>
            <a:r>
              <a:rPr sz="1400" b="1" spc="5" dirty="0">
                <a:latin typeface="Adobe Gothic Std B"/>
                <a:cs typeface="Adobe Gothic Std B"/>
              </a:rPr>
              <a:t>에</a:t>
            </a:r>
            <a:r>
              <a:rPr sz="1400" b="1" spc="-4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어</a:t>
            </a:r>
            <a:r>
              <a:rPr sz="1400" b="1" spc="-25" dirty="0">
                <a:latin typeface="Adobe Gothic Std B"/>
                <a:cs typeface="Adobe Gothic Std B"/>
              </a:rPr>
              <a:t>드바이</a:t>
            </a:r>
            <a:r>
              <a:rPr sz="1400" b="1" spc="5" dirty="0">
                <a:latin typeface="Adobe Gothic Std B"/>
                <a:cs typeface="Adobe Gothic Std B"/>
              </a:rPr>
              <a:t>스</a:t>
            </a:r>
            <a:r>
              <a:rPr sz="1400" b="1" spc="-80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기능</a:t>
            </a:r>
            <a:r>
              <a:rPr sz="1400" b="1" spc="5" dirty="0">
                <a:latin typeface="Adobe Gothic Std B"/>
                <a:cs typeface="Adobe Gothic Std B"/>
              </a:rPr>
              <a:t>을</a:t>
            </a:r>
            <a:r>
              <a:rPr sz="1400" b="1" spc="-65" dirty="0">
                <a:latin typeface="Adobe Gothic Std B"/>
                <a:cs typeface="Adobe Gothic Std B"/>
              </a:rPr>
              <a:t> </a:t>
            </a:r>
            <a:r>
              <a:rPr sz="1400" b="1" spc="-10" dirty="0">
                <a:latin typeface="Adobe Gothic Std B"/>
                <a:cs typeface="Adobe Gothic Std B"/>
              </a:rPr>
              <a:t>수행</a:t>
            </a:r>
            <a:endParaRPr sz="1400">
              <a:latin typeface="Adobe Gothic Std B"/>
              <a:cs typeface="Adobe Gothic Std 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4635" y="3717035"/>
            <a:ext cx="4208145" cy="2554605"/>
          </a:xfrm>
          <a:prstGeom prst="rect">
            <a:avLst/>
          </a:prstGeom>
          <a:ln w="9144">
            <a:solidFill>
              <a:srgbClr val="DF393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3491229">
              <a:lnSpc>
                <a:spcPct val="100000"/>
              </a:lnSpc>
              <a:spcBef>
                <a:spcPts val="310"/>
              </a:spcBef>
            </a:pPr>
            <a:r>
              <a:rPr sz="800" b="1" dirty="0">
                <a:latin typeface="Candara"/>
                <a:cs typeface="Candara"/>
              </a:rPr>
              <a:t>@</a:t>
            </a:r>
            <a:r>
              <a:rPr sz="800" b="1" spc="-5" dirty="0">
                <a:latin typeface="Candara"/>
                <a:cs typeface="Candara"/>
              </a:rPr>
              <a:t>C</a:t>
            </a:r>
            <a:r>
              <a:rPr sz="800" b="1" spc="-10" dirty="0">
                <a:latin typeface="Candara"/>
                <a:cs typeface="Candara"/>
              </a:rPr>
              <a:t>o</a:t>
            </a:r>
            <a:r>
              <a:rPr sz="800" b="1" dirty="0">
                <a:latin typeface="Candara"/>
                <a:cs typeface="Candara"/>
              </a:rPr>
              <a:t>m</a:t>
            </a:r>
            <a:r>
              <a:rPr sz="800" b="1" spc="-10" dirty="0">
                <a:latin typeface="Candara"/>
                <a:cs typeface="Candara"/>
              </a:rPr>
              <a:t>po</a:t>
            </a:r>
            <a:r>
              <a:rPr sz="800" b="1" dirty="0">
                <a:latin typeface="Candara"/>
                <a:cs typeface="Candara"/>
              </a:rPr>
              <a:t>nent  </a:t>
            </a:r>
            <a:r>
              <a:rPr sz="800" b="1" spc="-5" dirty="0">
                <a:latin typeface="Candara"/>
                <a:cs typeface="Candara"/>
              </a:rPr>
              <a:t>@Aspect</a:t>
            </a:r>
            <a:endParaRPr sz="800">
              <a:latin typeface="Candara"/>
              <a:cs typeface="Candar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800" b="1" spc="-5" dirty="0">
                <a:latin typeface="Candara"/>
                <a:cs typeface="Candara"/>
              </a:rPr>
              <a:t>public</a:t>
            </a:r>
            <a:r>
              <a:rPr sz="800" b="1" spc="2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class LoggerAspect</a:t>
            </a:r>
            <a:r>
              <a:rPr sz="800" b="1" spc="-1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{</a:t>
            </a:r>
            <a:endParaRPr sz="800">
              <a:latin typeface="Candara"/>
              <a:cs typeface="Candara"/>
            </a:endParaRPr>
          </a:p>
          <a:p>
            <a:pPr marL="92075" marR="224154" indent="88265">
              <a:lnSpc>
                <a:spcPct val="100000"/>
              </a:lnSpc>
            </a:pPr>
            <a:r>
              <a:rPr sz="800" b="1" spc="-5" dirty="0">
                <a:latin typeface="Candara"/>
                <a:cs typeface="Candara"/>
              </a:rPr>
              <a:t>@Pointcut</a:t>
            </a:r>
            <a:r>
              <a:rPr sz="700" b="1" spc="-5" dirty="0">
                <a:latin typeface="Candara"/>
                <a:cs typeface="Candara"/>
              </a:rPr>
              <a:t>("</a:t>
            </a:r>
            <a:r>
              <a:rPr sz="800" b="1" spc="-5" dirty="0">
                <a:latin typeface="Candara"/>
                <a:cs typeface="Candara"/>
              </a:rPr>
              <a:t>execution(*</a:t>
            </a:r>
            <a:r>
              <a:rPr sz="800" b="1" spc="7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com.qhedge.online..controller.*Controller.*(..))</a:t>
            </a:r>
            <a:r>
              <a:rPr sz="800" b="1" spc="5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||</a:t>
            </a:r>
            <a:r>
              <a:rPr sz="800" b="1" spc="60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execution(* </a:t>
            </a:r>
            <a:r>
              <a:rPr sz="800" b="1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com.qhedge.online..service.*Impl.*(..)) </a:t>
            </a:r>
            <a:r>
              <a:rPr sz="800" b="1" dirty="0">
                <a:latin typeface="Candara"/>
                <a:cs typeface="Candara"/>
              </a:rPr>
              <a:t>|| </a:t>
            </a:r>
            <a:r>
              <a:rPr sz="800" b="1" spc="-5" dirty="0">
                <a:latin typeface="Candara"/>
                <a:cs typeface="Candara"/>
              </a:rPr>
              <a:t>execution(* </a:t>
            </a:r>
            <a:r>
              <a:rPr sz="800" b="1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com.qhedge.online..mapper.*Mapper.*(..))")</a:t>
            </a:r>
            <a:endParaRPr sz="800">
              <a:latin typeface="Candara"/>
              <a:cs typeface="Candara"/>
            </a:endParaRPr>
          </a:p>
          <a:p>
            <a:pPr marL="180340" marR="2941320">
              <a:lnSpc>
                <a:spcPct val="100000"/>
              </a:lnSpc>
            </a:pPr>
            <a:r>
              <a:rPr sz="800" b="1" spc="-5" dirty="0">
                <a:latin typeface="Candara"/>
                <a:cs typeface="Candara"/>
              </a:rPr>
              <a:t>public void </a:t>
            </a:r>
            <a:r>
              <a:rPr sz="800" b="1" dirty="0">
                <a:latin typeface="Candara"/>
                <a:cs typeface="Candara"/>
              </a:rPr>
              <a:t>getOnline(){} </a:t>
            </a:r>
            <a:r>
              <a:rPr sz="800" b="1" spc="-16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@Around("getOnline")</a:t>
            </a:r>
            <a:endParaRPr sz="800">
              <a:latin typeface="Candara"/>
              <a:cs typeface="Candara"/>
            </a:endParaRPr>
          </a:p>
          <a:p>
            <a:pPr marL="381635" marR="668020" indent="-90170">
              <a:lnSpc>
                <a:spcPct val="100000"/>
              </a:lnSpc>
            </a:pPr>
            <a:r>
              <a:rPr sz="800" b="1" spc="-5" dirty="0">
                <a:latin typeface="Candara"/>
                <a:cs typeface="Candara"/>
              </a:rPr>
              <a:t>public</a:t>
            </a:r>
            <a:r>
              <a:rPr sz="800" b="1" spc="5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Object</a:t>
            </a:r>
            <a:r>
              <a:rPr sz="800" b="1" spc="20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logPrint(ProceedingJoinPoint</a:t>
            </a:r>
            <a:r>
              <a:rPr sz="800" b="1" spc="3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joinPoint)</a:t>
            </a:r>
            <a:r>
              <a:rPr sz="800" b="1" spc="1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throws Throwable</a:t>
            </a:r>
            <a:r>
              <a:rPr sz="800" b="1" spc="3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{ 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String</a:t>
            </a:r>
            <a:r>
              <a:rPr sz="800" b="1" spc="-3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type</a:t>
            </a:r>
            <a:r>
              <a:rPr sz="800" b="1" dirty="0">
                <a:latin typeface="Candara"/>
                <a:cs typeface="Candara"/>
              </a:rPr>
              <a:t> =</a:t>
            </a:r>
            <a:r>
              <a:rPr sz="800" b="1" spc="-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"";</a:t>
            </a:r>
            <a:endParaRPr sz="800">
              <a:latin typeface="Candara"/>
              <a:cs typeface="Candara"/>
            </a:endParaRPr>
          </a:p>
          <a:p>
            <a:pPr marL="381635" marR="977900">
              <a:lnSpc>
                <a:spcPct val="100000"/>
              </a:lnSpc>
            </a:pPr>
            <a:r>
              <a:rPr sz="800" b="1" dirty="0">
                <a:latin typeface="Candara"/>
                <a:cs typeface="Candara"/>
              </a:rPr>
              <a:t>String</a:t>
            </a:r>
            <a:r>
              <a:rPr sz="800" b="1" spc="-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name =</a:t>
            </a:r>
            <a:r>
              <a:rPr sz="800" b="1" spc="2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joinPoint.getSignature().getDeclaringTypeName(); </a:t>
            </a:r>
            <a:r>
              <a:rPr sz="800" b="1" dirty="0">
                <a:latin typeface="Candara"/>
                <a:cs typeface="Candara"/>
              </a:rPr>
              <a:t> if</a:t>
            </a:r>
            <a:r>
              <a:rPr sz="800" b="1" spc="-10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(name.indexOf("Controller")</a:t>
            </a:r>
            <a:r>
              <a:rPr sz="800" b="1" dirty="0">
                <a:latin typeface="Candara"/>
                <a:cs typeface="Candara"/>
              </a:rPr>
              <a:t> &gt; </a:t>
            </a:r>
            <a:r>
              <a:rPr sz="800" b="1" spc="-5" dirty="0">
                <a:latin typeface="Candara"/>
                <a:cs typeface="Candara"/>
              </a:rPr>
              <a:t>-1)</a:t>
            </a:r>
            <a:r>
              <a:rPr sz="800" b="1" dirty="0">
                <a:latin typeface="Candara"/>
                <a:cs typeface="Candara"/>
              </a:rPr>
              <a:t> { </a:t>
            </a:r>
            <a:r>
              <a:rPr sz="800" b="1" spc="-5" dirty="0">
                <a:latin typeface="Candara"/>
                <a:cs typeface="Candara"/>
              </a:rPr>
              <a:t>type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= "&gt;&gt;</a:t>
            </a:r>
            <a:r>
              <a:rPr sz="800" b="1" spc="-2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Controller</a:t>
            </a:r>
            <a:r>
              <a:rPr sz="800" b="1" spc="3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: ";</a:t>
            </a:r>
            <a:endParaRPr sz="800">
              <a:latin typeface="Candara"/>
              <a:cs typeface="Candara"/>
            </a:endParaRPr>
          </a:p>
          <a:p>
            <a:pPr marL="381635">
              <a:lnSpc>
                <a:spcPct val="100000"/>
              </a:lnSpc>
            </a:pPr>
            <a:r>
              <a:rPr sz="800" b="1" dirty="0">
                <a:latin typeface="Candara"/>
                <a:cs typeface="Candara"/>
              </a:rPr>
              <a:t>} </a:t>
            </a:r>
            <a:r>
              <a:rPr sz="800" b="1" spc="-5" dirty="0">
                <a:latin typeface="Candara"/>
                <a:cs typeface="Candara"/>
              </a:rPr>
              <a:t>else</a:t>
            </a:r>
            <a:r>
              <a:rPr sz="800" b="1" spc="2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if</a:t>
            </a:r>
            <a:r>
              <a:rPr sz="800" b="1" spc="-5" dirty="0">
                <a:latin typeface="Candara"/>
                <a:cs typeface="Candara"/>
              </a:rPr>
              <a:t> (name.indexOf("Service")</a:t>
            </a:r>
            <a:r>
              <a:rPr sz="800" b="1" spc="-2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&gt;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-1)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{</a:t>
            </a:r>
            <a:r>
              <a:rPr sz="800" b="1" spc="10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type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=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"&gt;&gt;</a:t>
            </a:r>
            <a:r>
              <a:rPr sz="800" b="1" spc="-10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ServiceImpl</a:t>
            </a:r>
            <a:r>
              <a:rPr sz="800" b="1" dirty="0">
                <a:latin typeface="Candara"/>
                <a:cs typeface="Candara"/>
              </a:rPr>
              <a:t> : ";</a:t>
            </a:r>
            <a:endParaRPr sz="800">
              <a:latin typeface="Candara"/>
              <a:cs typeface="Candara"/>
            </a:endParaRPr>
          </a:p>
          <a:p>
            <a:pPr marL="381635">
              <a:lnSpc>
                <a:spcPct val="100000"/>
              </a:lnSpc>
            </a:pPr>
            <a:r>
              <a:rPr sz="800" b="1" dirty="0">
                <a:latin typeface="Candara"/>
                <a:cs typeface="Candara"/>
              </a:rPr>
              <a:t>} </a:t>
            </a:r>
            <a:r>
              <a:rPr sz="800" b="1" spc="-5" dirty="0">
                <a:latin typeface="Candara"/>
                <a:cs typeface="Candara"/>
              </a:rPr>
              <a:t>else</a:t>
            </a:r>
            <a:r>
              <a:rPr sz="800" b="1" spc="2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if</a:t>
            </a:r>
            <a:r>
              <a:rPr sz="800" b="1" spc="-5" dirty="0">
                <a:latin typeface="Candara"/>
                <a:cs typeface="Candara"/>
              </a:rPr>
              <a:t> (name.indexOf("Mapper")</a:t>
            </a:r>
            <a:r>
              <a:rPr sz="800" b="1" spc="-1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&gt;</a:t>
            </a:r>
            <a:r>
              <a:rPr sz="800" b="1" spc="-10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-1)</a:t>
            </a:r>
            <a:r>
              <a:rPr sz="800" b="1" spc="1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{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type</a:t>
            </a:r>
            <a:r>
              <a:rPr sz="800" b="1" spc="1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= "&gt;&gt;</a:t>
            </a:r>
            <a:r>
              <a:rPr sz="800" b="1" spc="-1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Mapper</a:t>
            </a:r>
            <a:r>
              <a:rPr sz="800" b="1" spc="1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:</a:t>
            </a:r>
            <a:r>
              <a:rPr sz="800" b="1" spc="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";</a:t>
            </a:r>
            <a:endParaRPr sz="800">
              <a:latin typeface="Candara"/>
              <a:cs typeface="Candara"/>
            </a:endParaRPr>
          </a:p>
          <a:p>
            <a:pPr marL="381635">
              <a:lnSpc>
                <a:spcPct val="100000"/>
              </a:lnSpc>
            </a:pPr>
            <a:r>
              <a:rPr sz="800" b="1" dirty="0">
                <a:latin typeface="Candara"/>
                <a:cs typeface="Candara"/>
              </a:rPr>
              <a:t>}</a:t>
            </a:r>
            <a:endParaRPr sz="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andara"/>
              <a:cs typeface="Candara"/>
            </a:endParaRPr>
          </a:p>
          <a:p>
            <a:pPr marL="381635" marR="618490">
              <a:lnSpc>
                <a:spcPct val="100000"/>
              </a:lnSpc>
            </a:pPr>
            <a:r>
              <a:rPr sz="800" b="1" spc="-5" dirty="0">
                <a:latin typeface="Candara"/>
                <a:cs typeface="Candara"/>
              </a:rPr>
              <a:t>log.debug(type</a:t>
            </a:r>
            <a:r>
              <a:rPr sz="800" b="1" spc="1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+</a:t>
            </a:r>
            <a:r>
              <a:rPr sz="800" b="1" spc="1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name</a:t>
            </a:r>
            <a:r>
              <a:rPr sz="800" b="1" spc="-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+</a:t>
            </a:r>
            <a:r>
              <a:rPr sz="800" b="1" spc="1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"."</a:t>
            </a:r>
            <a:r>
              <a:rPr sz="800" b="1" spc="-1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+</a:t>
            </a:r>
            <a:r>
              <a:rPr sz="800" b="1" spc="10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joinPoint.getSignature().getName()</a:t>
            </a:r>
            <a:r>
              <a:rPr sz="800" b="1" spc="-15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+</a:t>
            </a:r>
            <a:r>
              <a:rPr sz="800" b="1" spc="10" dirty="0">
                <a:latin typeface="Candara"/>
                <a:cs typeface="Candara"/>
              </a:rPr>
              <a:t> </a:t>
            </a:r>
            <a:r>
              <a:rPr sz="800" b="1" dirty="0">
                <a:latin typeface="Candara"/>
                <a:cs typeface="Candara"/>
              </a:rPr>
              <a:t>"()"); </a:t>
            </a:r>
            <a:r>
              <a:rPr sz="800" b="1" spc="-155" dirty="0">
                <a:latin typeface="Candara"/>
                <a:cs typeface="Candara"/>
              </a:rPr>
              <a:t> </a:t>
            </a:r>
            <a:r>
              <a:rPr sz="800" b="1" spc="-5" dirty="0">
                <a:latin typeface="Candara"/>
                <a:cs typeface="Candara"/>
              </a:rPr>
              <a:t>return joinPoint.proceed();</a:t>
            </a:r>
            <a:endParaRPr sz="800">
              <a:latin typeface="Candara"/>
              <a:cs typeface="Candara"/>
            </a:endParaRPr>
          </a:p>
          <a:p>
            <a:pPr marL="180340">
              <a:lnSpc>
                <a:spcPct val="100000"/>
              </a:lnSpc>
            </a:pPr>
            <a:r>
              <a:rPr sz="800" b="1" dirty="0">
                <a:latin typeface="Candara"/>
                <a:cs typeface="Candara"/>
              </a:rPr>
              <a:t>}</a:t>
            </a:r>
            <a:endParaRPr sz="800">
              <a:latin typeface="Candara"/>
              <a:cs typeface="Candara"/>
            </a:endParaRPr>
          </a:p>
          <a:p>
            <a:pPr marL="92075">
              <a:lnSpc>
                <a:spcPct val="100000"/>
              </a:lnSpc>
            </a:pPr>
            <a:r>
              <a:rPr sz="800" b="1" dirty="0">
                <a:latin typeface="Candara"/>
                <a:cs typeface="Candara"/>
              </a:rPr>
              <a:t>}</a:t>
            </a:r>
            <a:endParaRPr sz="800">
              <a:latin typeface="Candara"/>
              <a:cs typeface="Candar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938" y="3814354"/>
            <a:ext cx="3003941" cy="23072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7471" y="3826764"/>
            <a:ext cx="2973324" cy="22753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74947" y="4843271"/>
            <a:ext cx="187960" cy="312420"/>
            <a:chOff x="3774947" y="4843271"/>
            <a:chExt cx="187960" cy="312420"/>
          </a:xfrm>
        </p:grpSpPr>
        <p:sp>
          <p:nvSpPr>
            <p:cNvPr id="8" name="object 8"/>
            <p:cNvSpPr/>
            <p:nvPr/>
          </p:nvSpPr>
          <p:spPr>
            <a:xfrm>
              <a:off x="3782567" y="4850891"/>
              <a:ext cx="172720" cy="297180"/>
            </a:xfrm>
            <a:custGeom>
              <a:avLst/>
              <a:gdLst/>
              <a:ahLst/>
              <a:cxnLst/>
              <a:rect l="l" t="t" r="r" b="b"/>
              <a:pathLst>
                <a:path w="172720" h="297179">
                  <a:moveTo>
                    <a:pt x="86106" y="0"/>
                  </a:moveTo>
                  <a:lnTo>
                    <a:pt x="86106" y="74294"/>
                  </a:lnTo>
                  <a:lnTo>
                    <a:pt x="0" y="74294"/>
                  </a:lnTo>
                  <a:lnTo>
                    <a:pt x="0" y="222884"/>
                  </a:lnTo>
                  <a:lnTo>
                    <a:pt x="86106" y="222884"/>
                  </a:lnTo>
                  <a:lnTo>
                    <a:pt x="86106" y="297179"/>
                  </a:lnTo>
                  <a:lnTo>
                    <a:pt x="172212" y="148589"/>
                  </a:lnTo>
                  <a:lnTo>
                    <a:pt x="86106" y="0"/>
                  </a:lnTo>
                  <a:close/>
                </a:path>
              </a:pathLst>
            </a:custGeom>
            <a:solidFill>
              <a:srgbClr val="DF39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2567" y="4850891"/>
              <a:ext cx="172720" cy="297180"/>
            </a:xfrm>
            <a:custGeom>
              <a:avLst/>
              <a:gdLst/>
              <a:ahLst/>
              <a:cxnLst/>
              <a:rect l="l" t="t" r="r" b="b"/>
              <a:pathLst>
                <a:path w="172720" h="297179">
                  <a:moveTo>
                    <a:pt x="0" y="74294"/>
                  </a:moveTo>
                  <a:lnTo>
                    <a:pt x="86106" y="74294"/>
                  </a:lnTo>
                  <a:lnTo>
                    <a:pt x="86106" y="0"/>
                  </a:lnTo>
                  <a:lnTo>
                    <a:pt x="172212" y="148589"/>
                  </a:lnTo>
                  <a:lnTo>
                    <a:pt x="86106" y="297179"/>
                  </a:lnTo>
                  <a:lnTo>
                    <a:pt x="86106" y="222884"/>
                  </a:lnTo>
                  <a:lnTo>
                    <a:pt x="0" y="222884"/>
                  </a:lnTo>
                  <a:lnTo>
                    <a:pt x="0" y="74294"/>
                  </a:lnTo>
                  <a:close/>
                </a:path>
              </a:pathLst>
            </a:custGeom>
            <a:ln w="15240">
              <a:solidFill>
                <a:srgbClr val="A327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296926"/>
            <a:ext cx="306806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5265"/>
            <a:ext cx="6151245" cy="2285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https://getbootstrap.com/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서로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다른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인터페이스를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사용한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여러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개발자들의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공동작업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디자인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불일치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관리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어려움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일관성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유지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불가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문제점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개선을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위해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트위터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개발자와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Candara"/>
                <a:cs typeface="Candara"/>
              </a:rPr>
              <a:t>U</a:t>
            </a:r>
            <a:r>
              <a:rPr sz="1800" dirty="0">
                <a:latin typeface="Candara"/>
                <a:cs typeface="Candara"/>
              </a:rPr>
              <a:t>I</a:t>
            </a:r>
            <a:r>
              <a:rPr sz="1800" spc="1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디자이너가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개발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프론트엔드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개발을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빠르고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쉽게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할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수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있는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프레임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워크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HTM</a:t>
            </a:r>
            <a:r>
              <a:rPr sz="1800" spc="-15" dirty="0">
                <a:latin typeface="Candara"/>
                <a:cs typeface="Candara"/>
              </a:rPr>
              <a:t>L</a:t>
            </a:r>
            <a:r>
              <a:rPr sz="1800" dirty="0">
                <a:latin typeface="Gulim"/>
                <a:cs typeface="Gulim"/>
              </a:rPr>
              <a:t>과</a:t>
            </a:r>
            <a:r>
              <a:rPr sz="1800" spc="-210" dirty="0">
                <a:latin typeface="Gulim"/>
                <a:cs typeface="Gulim"/>
              </a:rPr>
              <a:t> </a:t>
            </a:r>
            <a:r>
              <a:rPr sz="1800" spc="-10" dirty="0">
                <a:latin typeface="Candara"/>
                <a:cs typeface="Candara"/>
              </a:rPr>
              <a:t>C</a:t>
            </a:r>
            <a:r>
              <a:rPr sz="1800" spc="-5" dirty="0">
                <a:latin typeface="Candara"/>
                <a:cs typeface="Candara"/>
              </a:rPr>
              <a:t>S</a:t>
            </a:r>
            <a:r>
              <a:rPr sz="1800" dirty="0">
                <a:latin typeface="Candara"/>
                <a:cs typeface="Candara"/>
              </a:rPr>
              <a:t>S</a:t>
            </a:r>
            <a:r>
              <a:rPr sz="1800" spc="10" dirty="0">
                <a:latin typeface="Candara"/>
                <a:cs typeface="Candara"/>
              </a:rPr>
              <a:t> </a:t>
            </a:r>
            <a:r>
              <a:rPr sz="1800" spc="-5" dirty="0">
                <a:latin typeface="Gulim"/>
                <a:cs typeface="Gulim"/>
              </a:rPr>
              <a:t>기반</a:t>
            </a:r>
            <a:r>
              <a:rPr sz="1800" dirty="0">
                <a:latin typeface="Gulim"/>
                <a:cs typeface="Gulim"/>
              </a:rPr>
              <a:t>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템플</a:t>
            </a:r>
            <a:r>
              <a:rPr sz="1800" dirty="0">
                <a:latin typeface="Gulim"/>
                <a:cs typeface="Gulim"/>
              </a:rPr>
              <a:t>릿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양식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spc="-5" dirty="0">
                <a:latin typeface="Gulim"/>
                <a:cs typeface="Gulim"/>
              </a:rPr>
              <a:t>버튼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spc="-5" dirty="0">
                <a:latin typeface="Gulim"/>
                <a:cs typeface="Gulim"/>
              </a:rPr>
              <a:t>네비게이</a:t>
            </a:r>
            <a:r>
              <a:rPr sz="1800" dirty="0">
                <a:latin typeface="Gulim"/>
                <a:cs typeface="Gulim"/>
              </a:rPr>
              <a:t>션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및</a:t>
            </a:r>
            <a:endParaRPr sz="1800">
              <a:latin typeface="Gulim"/>
              <a:cs typeface="Gulim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Gulim"/>
                <a:cs typeface="Gulim"/>
              </a:rPr>
              <a:t>기타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페이지를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구성하는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요소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포함</a:t>
            </a:r>
            <a:endParaRPr sz="18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8292" y="1517903"/>
            <a:ext cx="4683760" cy="4305300"/>
            <a:chOff x="6908292" y="1517903"/>
            <a:chExt cx="4683760" cy="4305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7436" y="1527047"/>
              <a:ext cx="4664964" cy="4287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12864" y="1522475"/>
              <a:ext cx="4674235" cy="4296410"/>
            </a:xfrm>
            <a:custGeom>
              <a:avLst/>
              <a:gdLst/>
              <a:ahLst/>
              <a:cxnLst/>
              <a:rect l="l" t="t" r="r" b="b"/>
              <a:pathLst>
                <a:path w="4674234" h="4296410">
                  <a:moveTo>
                    <a:pt x="0" y="4296156"/>
                  </a:moveTo>
                  <a:lnTo>
                    <a:pt x="4674108" y="4296156"/>
                  </a:lnTo>
                  <a:lnTo>
                    <a:pt x="4674108" y="0"/>
                  </a:lnTo>
                  <a:lnTo>
                    <a:pt x="0" y="0"/>
                  </a:lnTo>
                  <a:lnTo>
                    <a:pt x="0" y="4296156"/>
                  </a:lnTo>
                  <a:close/>
                </a:path>
              </a:pathLst>
            </a:custGeom>
            <a:ln w="9143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4501" y="4181119"/>
            <a:ext cx="4137660" cy="1778000"/>
            <a:chOff x="624501" y="4181119"/>
            <a:chExt cx="4137660" cy="1778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501" y="4181119"/>
              <a:ext cx="4137547" cy="17776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91867" y="4794504"/>
              <a:ext cx="498475" cy="1059180"/>
            </a:xfrm>
            <a:custGeom>
              <a:avLst/>
              <a:gdLst/>
              <a:ahLst/>
              <a:cxnLst/>
              <a:rect l="l" t="t" r="r" b="b"/>
              <a:pathLst>
                <a:path w="498475" h="1059179">
                  <a:moveTo>
                    <a:pt x="0" y="1059180"/>
                  </a:moveTo>
                  <a:lnTo>
                    <a:pt x="498348" y="105918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9144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296926"/>
            <a:ext cx="418464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</a:t>
            </a:r>
            <a:r>
              <a:rPr spc="5" dirty="0"/>
              <a:t>o</a:t>
            </a:r>
            <a:r>
              <a:rPr spc="-5" dirty="0"/>
              <a:t>tstra</a:t>
            </a:r>
            <a:r>
              <a:rPr dirty="0"/>
              <a:t>p</a:t>
            </a:r>
            <a:r>
              <a:rPr spc="-340" dirty="0"/>
              <a:t> </a:t>
            </a:r>
            <a:r>
              <a:rPr spc="-325" dirty="0"/>
              <a:t>T</a:t>
            </a:r>
            <a:r>
              <a:rPr dirty="0"/>
              <a:t>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5265"/>
            <a:ext cx="4091304" cy="13525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https://examples.bootstrap-table.com/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페이징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처리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및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검색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기능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제공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Aj</a:t>
            </a:r>
            <a:r>
              <a:rPr sz="1800" spc="5" dirty="0">
                <a:latin typeface="Candara"/>
                <a:cs typeface="Candara"/>
              </a:rPr>
              <a:t>ax</a:t>
            </a:r>
            <a:r>
              <a:rPr sz="1800" dirty="0">
                <a:latin typeface="Candara"/>
                <a:cs typeface="Candara"/>
              </a:rPr>
              <a:t>(URL),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JSon</a:t>
            </a:r>
            <a:r>
              <a:rPr sz="1800" spc="-1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파일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지원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파일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저장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기능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제공</a:t>
            </a:r>
            <a:endParaRPr sz="1800">
              <a:latin typeface="Gulim"/>
              <a:cs typeface="Gulim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9374" y="1712867"/>
            <a:ext cx="5235266" cy="43969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381000"/>
            <a:ext cx="2209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4408"/>
            <a:ext cx="7025005" cy="40157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HTML5 </a:t>
            </a:r>
            <a:r>
              <a:rPr sz="1800" dirty="0">
                <a:latin typeface="Gulim"/>
                <a:cs typeface="Gulim"/>
              </a:rPr>
              <a:t>기반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Candara"/>
                <a:cs typeface="Candara"/>
              </a:rPr>
              <a:t>Java</a:t>
            </a:r>
            <a:r>
              <a:rPr sz="1800" spc="5" dirty="0">
                <a:latin typeface="Candara"/>
                <a:cs typeface="Candara"/>
              </a:rPr>
              <a:t>S</a:t>
            </a:r>
            <a:r>
              <a:rPr sz="1800" dirty="0">
                <a:latin typeface="Candara"/>
                <a:cs typeface="Candara"/>
              </a:rPr>
              <a:t>cript</a:t>
            </a:r>
            <a:r>
              <a:rPr sz="1800" spc="-1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형태로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라이브러리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및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샘플</a:t>
            </a:r>
            <a:r>
              <a:rPr sz="1800" spc="-21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제공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무</a:t>
            </a:r>
            <a:r>
              <a:rPr sz="1800" spc="-5" dirty="0">
                <a:latin typeface="Gulim"/>
                <a:cs typeface="Gulim"/>
              </a:rPr>
              <a:t>료</a:t>
            </a:r>
            <a:r>
              <a:rPr sz="1800" spc="-5" dirty="0">
                <a:latin typeface="Candara"/>
                <a:cs typeface="Candara"/>
              </a:rPr>
              <a:t>/</a:t>
            </a:r>
            <a:r>
              <a:rPr sz="1800" dirty="0">
                <a:latin typeface="Gulim"/>
                <a:cs typeface="Gulim"/>
              </a:rPr>
              <a:t>유료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차트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제공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사이트</a:t>
            </a:r>
            <a:endParaRPr sz="18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http://www.chartjs.org/</a:t>
            </a:r>
            <a:r>
              <a:rPr sz="1400" spc="20" dirty="0">
                <a:solidFill>
                  <a:srgbClr val="0099CC"/>
                </a:solidFill>
                <a:latin typeface="Candara"/>
                <a:cs typeface="Candara"/>
                <a:hlinkClick r:id="rId2"/>
              </a:rPr>
              <a:t> </a:t>
            </a:r>
            <a:r>
              <a:rPr sz="1400" dirty="0">
                <a:latin typeface="Gulim"/>
                <a:cs typeface="Gulim"/>
              </a:rPr>
              <a:t>일반적인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간단한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차트그릴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때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유용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3"/>
              </a:rPr>
              <a:t>https://developers.google.com/chart/</a:t>
            </a:r>
            <a:r>
              <a:rPr sz="1400" spc="25" dirty="0">
                <a:solidFill>
                  <a:srgbClr val="0099CC"/>
                </a:solidFill>
                <a:latin typeface="Candara"/>
                <a:cs typeface="Candara"/>
                <a:hlinkClick r:id="rId3"/>
              </a:rPr>
              <a:t> </a:t>
            </a:r>
            <a:r>
              <a:rPr sz="1400" dirty="0">
                <a:latin typeface="Gulim"/>
                <a:cs typeface="Gulim"/>
              </a:rPr>
              <a:t>구글차트</a:t>
            </a:r>
            <a:r>
              <a:rPr sz="1400" dirty="0">
                <a:latin typeface="Candara"/>
                <a:cs typeface="Candara"/>
              </a:rPr>
              <a:t>-</a:t>
            </a:r>
            <a:r>
              <a:rPr sz="1400" dirty="0">
                <a:latin typeface="Gulim"/>
                <a:cs typeface="Gulim"/>
              </a:rPr>
              <a:t>방대한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기능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h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ttp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:</a:t>
            </a: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/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/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p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ri</a:t>
            </a: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v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a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te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.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t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i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st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or</a:t>
            </a: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y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.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com/66</a:t>
            </a:r>
            <a:r>
              <a:rPr sz="1400" spc="15" dirty="0">
                <a:solidFill>
                  <a:srgbClr val="0099CC"/>
                </a:solidFill>
                <a:latin typeface="Candara"/>
                <a:cs typeface="Candara"/>
                <a:hlinkClick r:id="rId4"/>
              </a:rPr>
              <a:t> </a:t>
            </a:r>
            <a:r>
              <a:rPr sz="1400" dirty="0">
                <a:latin typeface="Gulim"/>
                <a:cs typeface="Gulim"/>
              </a:rPr>
              <a:t>구글차트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예제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h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ttp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:</a:t>
            </a: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/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/j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ui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.i</a:t>
            </a: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o/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?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la</a:t>
            </a:r>
            <a:r>
              <a:rPr sz="1400" u="sng" spc="-10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n</a:t>
            </a:r>
            <a:r>
              <a:rPr sz="1400" u="sng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g=ko</a:t>
            </a:r>
            <a:r>
              <a:rPr sz="1400" spc="10" dirty="0">
                <a:solidFill>
                  <a:srgbClr val="0099CC"/>
                </a:solidFill>
                <a:latin typeface="Candara"/>
                <a:cs typeface="Candara"/>
                <a:hlinkClick r:id="rId5"/>
              </a:rPr>
              <a:t> </a:t>
            </a:r>
            <a:r>
              <a:rPr sz="1400" dirty="0">
                <a:latin typeface="Gulim"/>
                <a:cs typeface="Gulim"/>
              </a:rPr>
              <a:t>제니퍼소프트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u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dirty="0">
                <a:latin typeface="Gulim"/>
                <a:cs typeface="Gulim"/>
              </a:rPr>
              <a:t>라이브러리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6"/>
              </a:rPr>
              <a:t>http://ui.toast.com/tui-chart/</a:t>
            </a:r>
            <a:r>
              <a:rPr sz="1400" spc="20" dirty="0">
                <a:solidFill>
                  <a:srgbClr val="0099CC"/>
                </a:solidFill>
                <a:latin typeface="Candara"/>
                <a:cs typeface="Candara"/>
                <a:hlinkClick r:id="rId6"/>
              </a:rPr>
              <a:t> </a:t>
            </a:r>
            <a:r>
              <a:rPr sz="1400" dirty="0">
                <a:latin typeface="Gulim"/>
                <a:cs typeface="Gulim"/>
              </a:rPr>
              <a:t>차트를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포함한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다양한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콤포넌트가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있음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7"/>
              </a:rPr>
              <a:t>https://ecomfe.github.io/echarts-examples/public/index.html</a:t>
            </a:r>
            <a:r>
              <a:rPr sz="1400" spc="-10" dirty="0">
                <a:solidFill>
                  <a:srgbClr val="0099CC"/>
                </a:solidFill>
                <a:latin typeface="Candara"/>
                <a:cs typeface="Candara"/>
                <a:hlinkClick r:id="rId7"/>
              </a:rPr>
              <a:t> </a:t>
            </a:r>
            <a:r>
              <a:rPr sz="1400" dirty="0">
                <a:latin typeface="Gulim"/>
                <a:cs typeface="Gulim"/>
              </a:rPr>
              <a:t>중국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바이두에서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만듬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8"/>
              </a:rPr>
              <a:t>http://www.jqplot.com/examples/</a:t>
            </a:r>
            <a:r>
              <a:rPr sz="1400" spc="-15" dirty="0">
                <a:solidFill>
                  <a:srgbClr val="0099CC"/>
                </a:solidFill>
                <a:latin typeface="Candara"/>
                <a:cs typeface="Candara"/>
                <a:hlinkClick r:id="rId8"/>
              </a:rPr>
              <a:t> </a:t>
            </a:r>
            <a:r>
              <a:rPr sz="1400" dirty="0">
                <a:latin typeface="Gulim"/>
                <a:cs typeface="Gulim"/>
              </a:rPr>
              <a:t>순수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jquery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chart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9"/>
              </a:rPr>
              <a:t>http://dygraphs.com/gallery/#g/stock</a:t>
            </a:r>
            <a:r>
              <a:rPr sz="1400" spc="35" dirty="0">
                <a:solidFill>
                  <a:srgbClr val="0099CC"/>
                </a:solidFill>
                <a:latin typeface="Candara"/>
                <a:cs typeface="Candara"/>
                <a:hlinkClick r:id="rId9"/>
              </a:rPr>
              <a:t> </a:t>
            </a:r>
            <a:r>
              <a:rPr sz="1400" dirty="0">
                <a:latin typeface="Gulim"/>
                <a:cs typeface="Gulim"/>
              </a:rPr>
              <a:t>대량의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데이타를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다룰</a:t>
            </a:r>
            <a:r>
              <a:rPr sz="1400" spc="-16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때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유용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10"/>
              </a:rPr>
              <a:t>http://www.flotcharts.org/flot/examples/</a:t>
            </a:r>
            <a:r>
              <a:rPr sz="1400" spc="30" dirty="0">
                <a:solidFill>
                  <a:srgbClr val="0099CC"/>
                </a:solidFill>
                <a:latin typeface="Candara"/>
                <a:cs typeface="Candara"/>
                <a:hlinkClick r:id="rId10"/>
              </a:rPr>
              <a:t> </a:t>
            </a:r>
            <a:r>
              <a:rPr sz="1400" spc="-5" dirty="0">
                <a:latin typeface="Candara"/>
                <a:cs typeface="Candara"/>
              </a:rPr>
              <a:t>Javascript</a:t>
            </a:r>
            <a:r>
              <a:rPr sz="1400" spc="3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charting</a:t>
            </a:r>
            <a:r>
              <a:rPr sz="1400" spc="3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library</a:t>
            </a:r>
            <a:r>
              <a:rPr sz="1400" spc="2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for</a:t>
            </a:r>
            <a:r>
              <a:rPr sz="1400" spc="2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jQuery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11"/>
              </a:rPr>
              <a:t>https://omnipotent.net/jquery.sparkline/#s-about</a:t>
            </a:r>
            <a:r>
              <a:rPr sz="1400" spc="-5" dirty="0">
                <a:solidFill>
                  <a:srgbClr val="0099CC"/>
                </a:solidFill>
                <a:latin typeface="Candara"/>
                <a:cs typeface="Candara"/>
                <a:hlinkClick r:id="rId11"/>
              </a:rPr>
              <a:t> </a:t>
            </a:r>
            <a:r>
              <a:rPr sz="1400" dirty="0">
                <a:latin typeface="Gulim"/>
                <a:cs typeface="Gulim"/>
              </a:rPr>
              <a:t>작은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차트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그릴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spc="5" dirty="0">
                <a:latin typeface="Gulim"/>
                <a:cs typeface="Gulim"/>
              </a:rPr>
              <a:t>때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유용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12"/>
              </a:rPr>
              <a:t>http://tympanus.net/Tutorials/Animated3DBarChart/</a:t>
            </a:r>
            <a:r>
              <a:rPr sz="1400" spc="40" dirty="0">
                <a:solidFill>
                  <a:srgbClr val="0099CC"/>
                </a:solidFill>
                <a:latin typeface="Candara"/>
                <a:cs typeface="Candara"/>
                <a:hlinkClick r:id="rId12"/>
              </a:rPr>
              <a:t> </a:t>
            </a:r>
            <a:r>
              <a:rPr sz="1400" dirty="0">
                <a:latin typeface="Candara"/>
                <a:cs typeface="Candara"/>
              </a:rPr>
              <a:t>3</a:t>
            </a:r>
            <a:r>
              <a:rPr sz="1400" dirty="0">
                <a:latin typeface="Gulim"/>
                <a:cs typeface="Gulim"/>
              </a:rPr>
              <a:t>차원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입체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bar</a:t>
            </a:r>
            <a:r>
              <a:rPr sz="1400" spc="-5" dirty="0">
                <a:latin typeface="Gulim"/>
                <a:cs typeface="Gulim"/>
              </a:rPr>
              <a:t>차트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13"/>
              </a:rPr>
              <a:t>http://www.amcharts.com/</a:t>
            </a:r>
            <a:r>
              <a:rPr sz="1400" spc="15" dirty="0">
                <a:solidFill>
                  <a:srgbClr val="0099CC"/>
                </a:solidFill>
                <a:latin typeface="Candara"/>
                <a:cs typeface="Candara"/>
                <a:hlinkClick r:id="rId13"/>
              </a:rPr>
              <a:t> </a:t>
            </a:r>
            <a:r>
              <a:rPr sz="1400" spc="-5" dirty="0">
                <a:latin typeface="Candara"/>
                <a:cs typeface="Candara"/>
              </a:rPr>
              <a:t>amchart</a:t>
            </a:r>
            <a:r>
              <a:rPr sz="1400" spc="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로고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있으면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무료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14"/>
              </a:rPr>
              <a:t>http://www.highcharts.com/demo/</a:t>
            </a:r>
            <a:r>
              <a:rPr sz="1400" spc="40" dirty="0">
                <a:solidFill>
                  <a:srgbClr val="0099CC"/>
                </a:solidFill>
                <a:latin typeface="Candara"/>
                <a:cs typeface="Candara"/>
                <a:hlinkClick r:id="rId14"/>
              </a:rPr>
              <a:t> </a:t>
            </a:r>
            <a:r>
              <a:rPr sz="1400" dirty="0">
                <a:latin typeface="Gulim"/>
                <a:cs typeface="Gulim"/>
              </a:rPr>
              <a:t>막강차트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dirty="0">
                <a:latin typeface="Gulim"/>
                <a:cs typeface="Gulim"/>
              </a:rPr>
              <a:t>개인에게는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무료</a:t>
            </a:r>
            <a:endParaRPr sz="14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6656" y="3648455"/>
            <a:ext cx="3295015" cy="1858010"/>
            <a:chOff x="8296656" y="3648455"/>
            <a:chExt cx="3295015" cy="1858010"/>
          </a:xfrm>
        </p:grpSpPr>
        <p:pic>
          <p:nvPicPr>
            <p:cNvPr id="5" name="object 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86278" y="3686341"/>
              <a:ext cx="3121392" cy="17934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01228" y="3653027"/>
              <a:ext cx="3286125" cy="1849120"/>
            </a:xfrm>
            <a:custGeom>
              <a:avLst/>
              <a:gdLst/>
              <a:ahLst/>
              <a:cxnLst/>
              <a:rect l="l" t="t" r="r" b="b"/>
              <a:pathLst>
                <a:path w="3286125" h="1849120">
                  <a:moveTo>
                    <a:pt x="0" y="1848612"/>
                  </a:moveTo>
                  <a:lnTo>
                    <a:pt x="3285744" y="1848612"/>
                  </a:lnTo>
                  <a:lnTo>
                    <a:pt x="3285744" y="0"/>
                  </a:lnTo>
                  <a:lnTo>
                    <a:pt x="0" y="0"/>
                  </a:lnTo>
                  <a:lnTo>
                    <a:pt x="0" y="1848612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81416" y="1395983"/>
            <a:ext cx="3323844" cy="21244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96926"/>
            <a:ext cx="360413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build.gradle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130"/>
            <a:ext cx="5719445" cy="431990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800" spc="155" dirty="0">
                <a:solidFill>
                  <a:srgbClr val="7E0054"/>
                </a:solidFill>
                <a:latin typeface="Calibri"/>
                <a:cs typeface="Calibri"/>
              </a:rPr>
              <a:t>plugins</a:t>
            </a:r>
            <a:r>
              <a:rPr sz="800" spc="250" dirty="0">
                <a:solidFill>
                  <a:srgbClr val="7E0054"/>
                </a:solidFill>
                <a:latin typeface="Calibri"/>
                <a:cs typeface="Calibri"/>
              </a:rPr>
              <a:t> </a:t>
            </a:r>
            <a:r>
              <a:rPr sz="800" spc="24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85"/>
              </a:spcBef>
            </a:pPr>
            <a:r>
              <a:rPr sz="700" spc="160" dirty="0">
                <a:latin typeface="Calibri"/>
                <a:cs typeface="Calibri"/>
              </a:rPr>
              <a:t>id</a:t>
            </a:r>
            <a:r>
              <a:rPr sz="700" spc="275" dirty="0">
                <a:latin typeface="Calibri"/>
                <a:cs typeface="Calibri"/>
              </a:rPr>
              <a:t> </a:t>
            </a:r>
            <a:r>
              <a:rPr sz="700" spc="120" dirty="0">
                <a:solidFill>
                  <a:srgbClr val="2A00FF"/>
                </a:solidFill>
                <a:latin typeface="Calibri"/>
                <a:cs typeface="Calibri"/>
              </a:rPr>
              <a:t>'org.springframework.boot'</a:t>
            </a:r>
            <a:r>
              <a:rPr sz="700" spc="27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125" dirty="0">
                <a:latin typeface="Calibri"/>
                <a:cs typeface="Calibri"/>
              </a:rPr>
              <a:t>version</a:t>
            </a:r>
            <a:r>
              <a:rPr sz="700" spc="275" dirty="0">
                <a:latin typeface="Calibri"/>
                <a:cs typeface="Calibri"/>
              </a:rPr>
              <a:t>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'2.1.7.RELEASE'</a:t>
            </a:r>
            <a:endParaRPr sz="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85"/>
              </a:spcBef>
            </a:pPr>
            <a:r>
              <a:rPr sz="700" spc="160" dirty="0">
                <a:latin typeface="Calibri"/>
                <a:cs typeface="Calibri"/>
              </a:rPr>
              <a:t>id</a:t>
            </a:r>
            <a:r>
              <a:rPr sz="700" spc="254" dirty="0">
                <a:latin typeface="Calibri"/>
                <a:cs typeface="Calibri"/>
              </a:rPr>
              <a:t> </a:t>
            </a:r>
            <a:r>
              <a:rPr sz="700" spc="105" dirty="0">
                <a:solidFill>
                  <a:srgbClr val="2A00FF"/>
                </a:solidFill>
                <a:latin typeface="Calibri"/>
                <a:cs typeface="Calibri"/>
              </a:rPr>
              <a:t>'io.spring.dependency-management'</a:t>
            </a:r>
            <a:r>
              <a:rPr sz="700" spc="26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125" dirty="0">
                <a:latin typeface="Calibri"/>
                <a:cs typeface="Calibri"/>
              </a:rPr>
              <a:t>version</a:t>
            </a:r>
            <a:r>
              <a:rPr sz="700" spc="250" dirty="0">
                <a:latin typeface="Calibri"/>
                <a:cs typeface="Calibri"/>
              </a:rPr>
              <a:t>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'1.0.8.RELEASE'</a:t>
            </a:r>
            <a:endParaRPr sz="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85"/>
              </a:spcBef>
            </a:pPr>
            <a:r>
              <a:rPr sz="700" spc="165" dirty="0">
                <a:latin typeface="Calibri"/>
                <a:cs typeface="Calibri"/>
              </a:rPr>
              <a:t>id</a:t>
            </a:r>
            <a:r>
              <a:rPr sz="700" spc="204" dirty="0">
                <a:latin typeface="Calibri"/>
                <a:cs typeface="Calibri"/>
              </a:rPr>
              <a:t> </a:t>
            </a:r>
            <a:r>
              <a:rPr sz="700" spc="180" dirty="0">
                <a:solidFill>
                  <a:srgbClr val="2A00FF"/>
                </a:solidFill>
                <a:latin typeface="Calibri"/>
                <a:cs typeface="Calibri"/>
              </a:rPr>
              <a:t>'java'</a:t>
            </a:r>
            <a:endParaRPr sz="7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85"/>
              </a:spcBef>
            </a:pPr>
            <a:r>
              <a:rPr sz="700" spc="160" dirty="0">
                <a:latin typeface="Calibri"/>
                <a:cs typeface="Calibri"/>
              </a:rPr>
              <a:t>id</a:t>
            </a:r>
            <a:r>
              <a:rPr sz="700" spc="220" dirty="0">
                <a:latin typeface="Calibri"/>
                <a:cs typeface="Calibri"/>
              </a:rPr>
              <a:t> </a:t>
            </a:r>
            <a:r>
              <a:rPr sz="700" spc="140" dirty="0">
                <a:solidFill>
                  <a:srgbClr val="2A00FF"/>
                </a:solidFill>
                <a:latin typeface="Calibri"/>
                <a:cs typeface="Calibri"/>
              </a:rPr>
              <a:t>'war'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alibri"/>
              <a:cs typeface="Calibri"/>
            </a:endParaRPr>
          </a:p>
          <a:p>
            <a:pPr marL="12700" marR="4086860">
              <a:lnSpc>
                <a:spcPct val="110000"/>
              </a:lnSpc>
            </a:pPr>
            <a:r>
              <a:rPr sz="800" spc="105" dirty="0">
                <a:latin typeface="Calibri"/>
                <a:cs typeface="Calibri"/>
              </a:rPr>
              <a:t>group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=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114" dirty="0">
                <a:solidFill>
                  <a:srgbClr val="2A00FF"/>
                </a:solidFill>
                <a:latin typeface="Calibri"/>
                <a:cs typeface="Calibri"/>
              </a:rPr>
              <a:t>'com.qhedge' </a:t>
            </a:r>
            <a:r>
              <a:rPr sz="800" spc="12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800" spc="145" dirty="0">
                <a:latin typeface="Calibri"/>
                <a:cs typeface="Calibri"/>
              </a:rPr>
              <a:t>version</a:t>
            </a:r>
            <a:r>
              <a:rPr sz="800" spc="275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=</a:t>
            </a:r>
            <a:r>
              <a:rPr sz="800" spc="270" dirty="0">
                <a:latin typeface="Calibri"/>
                <a:cs typeface="Calibri"/>
              </a:rPr>
              <a:t> </a:t>
            </a:r>
            <a:r>
              <a:rPr sz="800" spc="125" dirty="0">
                <a:solidFill>
                  <a:srgbClr val="2A00FF"/>
                </a:solidFill>
                <a:latin typeface="Calibri"/>
                <a:cs typeface="Calibri"/>
              </a:rPr>
              <a:t>'0.0.1-SNAPSHOT'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40" dirty="0">
                <a:solidFill>
                  <a:srgbClr val="7E0054"/>
                </a:solidFill>
                <a:latin typeface="Calibri"/>
                <a:cs typeface="Calibri"/>
              </a:rPr>
              <a:t>sourceCompatibility</a:t>
            </a:r>
            <a:r>
              <a:rPr sz="800" spc="285" dirty="0">
                <a:solidFill>
                  <a:srgbClr val="7E0054"/>
                </a:solidFill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=</a:t>
            </a:r>
            <a:r>
              <a:rPr sz="800" spc="285" dirty="0">
                <a:latin typeface="Calibri"/>
                <a:cs typeface="Calibri"/>
              </a:rPr>
              <a:t> </a:t>
            </a:r>
            <a:r>
              <a:rPr sz="800" spc="210" dirty="0">
                <a:solidFill>
                  <a:srgbClr val="2A00FF"/>
                </a:solidFill>
                <a:latin typeface="Calibri"/>
                <a:cs typeface="Calibri"/>
              </a:rPr>
              <a:t>'1.8’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60" dirty="0">
                <a:solidFill>
                  <a:srgbClr val="7E0054"/>
                </a:solidFill>
                <a:latin typeface="Calibri"/>
                <a:cs typeface="Calibri"/>
              </a:rPr>
              <a:t>…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105" dirty="0">
                <a:solidFill>
                  <a:srgbClr val="7E0054"/>
                </a:solidFill>
                <a:latin typeface="Calibri"/>
                <a:cs typeface="Calibri"/>
              </a:rPr>
              <a:t>dependencies</a:t>
            </a:r>
            <a:r>
              <a:rPr sz="800" spc="275" dirty="0">
                <a:solidFill>
                  <a:srgbClr val="7E0054"/>
                </a:solidFill>
                <a:latin typeface="Calibri"/>
                <a:cs typeface="Calibri"/>
              </a:rPr>
              <a:t> </a:t>
            </a:r>
            <a:r>
              <a:rPr sz="800" spc="240" dirty="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413384" marR="1302385">
              <a:lnSpc>
                <a:spcPct val="110000"/>
              </a:lnSpc>
              <a:spcBef>
                <a:spcPts val="5"/>
              </a:spcBef>
            </a:pP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'org.springframework.boot:spring-boot-starter-batch'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'org.springframework.boot:spring-boot-starter-aop'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'org.springframework.boot:spring-boot-starter-jdbc'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'org.springframework.boot:spring-boot-starter-thymeleaf'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'org.thymeleaf.extras:thymeleaf-extras-springsecurity5' </a:t>
            </a:r>
            <a:r>
              <a:rPr sz="700" spc="14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'nz.net.ultraq.thymeleaf:thymeleaf-layout-dialect' </a:t>
            </a:r>
            <a:r>
              <a:rPr sz="700" spc="14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'org.springframework.boot:spring-boot-starter-web'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100" dirty="0">
                <a:latin typeface="Calibri"/>
                <a:cs typeface="Calibri"/>
              </a:rPr>
              <a:t>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'org.springframework.boot:spring-boot-starter-security'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345" dirty="0">
                <a:latin typeface="Calibri"/>
                <a:cs typeface="Calibri"/>
              </a:rPr>
              <a:t>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'org.mybatis.spring.boot:mybatis-spring-boot-starter:2.1.0'</a:t>
            </a:r>
            <a:endParaRPr sz="700">
              <a:latin typeface="Calibri"/>
              <a:cs typeface="Calibri"/>
            </a:endParaRPr>
          </a:p>
          <a:p>
            <a:pPr marL="413384" marR="5080">
              <a:lnSpc>
                <a:spcPct val="110000"/>
              </a:lnSpc>
            </a:pPr>
            <a:r>
              <a:rPr sz="700" spc="95" dirty="0">
                <a:latin typeface="Calibri"/>
                <a:cs typeface="Calibri"/>
              </a:rPr>
              <a:t>implementation</a:t>
            </a:r>
            <a:r>
              <a:rPr sz="700" spc="285" dirty="0">
                <a:latin typeface="Calibri"/>
                <a:cs typeface="Calibri"/>
              </a:rPr>
              <a:t> </a:t>
            </a:r>
            <a:r>
              <a:rPr sz="700" spc="110" dirty="0">
                <a:latin typeface="Calibri"/>
                <a:cs typeface="Calibri"/>
              </a:rPr>
              <a:t>group:</a:t>
            </a:r>
            <a:r>
              <a:rPr sz="700" spc="300" dirty="0">
                <a:latin typeface="Calibri"/>
                <a:cs typeface="Calibri"/>
              </a:rPr>
              <a:t> </a:t>
            </a:r>
            <a:r>
              <a:rPr sz="700" spc="140" dirty="0">
                <a:solidFill>
                  <a:srgbClr val="2A00FF"/>
                </a:solidFill>
                <a:latin typeface="Calibri"/>
                <a:cs typeface="Calibri"/>
              </a:rPr>
              <a:t>'org.bgee.log4jdbc-log4j2'</a:t>
            </a:r>
            <a:r>
              <a:rPr sz="700" spc="140" dirty="0">
                <a:latin typeface="Calibri"/>
                <a:cs typeface="Calibri"/>
              </a:rPr>
              <a:t>,</a:t>
            </a:r>
            <a:r>
              <a:rPr sz="700" spc="290" dirty="0">
                <a:latin typeface="Calibri"/>
                <a:cs typeface="Calibri"/>
              </a:rPr>
              <a:t> </a:t>
            </a:r>
            <a:r>
              <a:rPr sz="700" spc="60" dirty="0">
                <a:latin typeface="Calibri"/>
                <a:cs typeface="Calibri"/>
              </a:rPr>
              <a:t>name:</a:t>
            </a:r>
            <a:r>
              <a:rPr sz="700" spc="80" dirty="0">
                <a:latin typeface="Calibri"/>
                <a:cs typeface="Calibri"/>
              </a:rPr>
              <a:t> </a:t>
            </a:r>
            <a:r>
              <a:rPr sz="700" spc="145" dirty="0">
                <a:solidFill>
                  <a:srgbClr val="2A00FF"/>
                </a:solidFill>
                <a:latin typeface="Calibri"/>
                <a:cs typeface="Calibri"/>
              </a:rPr>
              <a:t>'log4jdbc-log4j2-jdbc4.1'</a:t>
            </a:r>
            <a:r>
              <a:rPr sz="700" spc="145" dirty="0">
                <a:latin typeface="Calibri"/>
                <a:cs typeface="Calibri"/>
              </a:rPr>
              <a:t>,</a:t>
            </a:r>
            <a:r>
              <a:rPr sz="700" spc="290" dirty="0">
                <a:latin typeface="Calibri"/>
                <a:cs typeface="Calibri"/>
              </a:rPr>
              <a:t> </a:t>
            </a:r>
            <a:r>
              <a:rPr sz="700" spc="135" dirty="0">
                <a:latin typeface="Calibri"/>
                <a:cs typeface="Calibri"/>
              </a:rPr>
              <a:t>version:</a:t>
            </a:r>
            <a:r>
              <a:rPr sz="700" spc="295" dirty="0">
                <a:latin typeface="Calibri"/>
                <a:cs typeface="Calibri"/>
              </a:rPr>
              <a:t> </a:t>
            </a:r>
            <a:r>
              <a:rPr sz="700" spc="165" dirty="0">
                <a:solidFill>
                  <a:srgbClr val="2A00FF"/>
                </a:solidFill>
                <a:latin typeface="Calibri"/>
                <a:cs typeface="Calibri"/>
              </a:rPr>
              <a:t>'1.16' </a:t>
            </a:r>
            <a:r>
              <a:rPr sz="700" spc="-14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compileOnly</a:t>
            </a:r>
            <a:r>
              <a:rPr sz="700" spc="254" dirty="0">
                <a:latin typeface="Calibri"/>
                <a:cs typeface="Calibri"/>
              </a:rPr>
              <a:t> </a:t>
            </a:r>
            <a:r>
              <a:rPr sz="700" spc="114" dirty="0">
                <a:solidFill>
                  <a:srgbClr val="2A00FF"/>
                </a:solidFill>
                <a:latin typeface="Calibri"/>
                <a:cs typeface="Calibri"/>
              </a:rPr>
              <a:t>'org.projectlombok:lombok'</a:t>
            </a:r>
            <a:endParaRPr sz="700">
              <a:latin typeface="Calibri"/>
              <a:cs typeface="Calibri"/>
            </a:endParaRPr>
          </a:p>
          <a:p>
            <a:pPr marL="413384" marR="1894839">
              <a:lnSpc>
                <a:spcPts val="930"/>
              </a:lnSpc>
              <a:spcBef>
                <a:spcPts val="40"/>
              </a:spcBef>
            </a:pPr>
            <a:r>
              <a:rPr sz="700" spc="80" dirty="0">
                <a:latin typeface="Calibri"/>
                <a:cs typeface="Calibri"/>
              </a:rPr>
              <a:t>developmentOnly</a:t>
            </a:r>
            <a:r>
              <a:rPr sz="700" spc="85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'org.springframework.boot:spring-boot-devtools' </a:t>
            </a:r>
            <a:r>
              <a:rPr sz="700" spc="-14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latin typeface="Calibri"/>
                <a:cs typeface="Calibri"/>
              </a:rPr>
              <a:t>runtimeOnly</a:t>
            </a:r>
            <a:r>
              <a:rPr sz="700" spc="250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'mysql:mysql-connector-java'</a:t>
            </a:r>
            <a:endParaRPr sz="700">
              <a:latin typeface="Calibri"/>
              <a:cs typeface="Calibri"/>
            </a:endParaRPr>
          </a:p>
          <a:p>
            <a:pPr marL="413384" marR="868680">
              <a:lnSpc>
                <a:spcPts val="919"/>
              </a:lnSpc>
            </a:pPr>
            <a:r>
              <a:rPr sz="700" spc="110" dirty="0">
                <a:latin typeface="Calibri"/>
                <a:cs typeface="Calibri"/>
              </a:rPr>
              <a:t>annotationProcessor</a:t>
            </a:r>
            <a:r>
              <a:rPr sz="700" spc="114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'org.springframework.boot:spring-boot-configuration-processor' </a:t>
            </a:r>
            <a:r>
              <a:rPr sz="700" spc="-14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110" dirty="0">
                <a:latin typeface="Calibri"/>
                <a:cs typeface="Calibri"/>
              </a:rPr>
              <a:t>annotationProcessor</a:t>
            </a:r>
            <a:r>
              <a:rPr sz="700" spc="270" dirty="0">
                <a:latin typeface="Calibri"/>
                <a:cs typeface="Calibri"/>
              </a:rPr>
              <a:t> </a:t>
            </a:r>
            <a:r>
              <a:rPr sz="700" spc="114" dirty="0">
                <a:solidFill>
                  <a:srgbClr val="2A00FF"/>
                </a:solidFill>
                <a:latin typeface="Calibri"/>
                <a:cs typeface="Calibri"/>
              </a:rPr>
              <a:t>'org.projectlombok:lombok'</a:t>
            </a:r>
            <a:endParaRPr sz="700">
              <a:latin typeface="Calibri"/>
              <a:cs typeface="Calibri"/>
            </a:endParaRPr>
          </a:p>
          <a:p>
            <a:pPr marL="413384" marR="1516380">
              <a:lnSpc>
                <a:spcPts val="919"/>
              </a:lnSpc>
              <a:spcBef>
                <a:spcPts val="5"/>
              </a:spcBef>
            </a:pPr>
            <a:r>
              <a:rPr sz="700" spc="100" dirty="0">
                <a:latin typeface="Calibri"/>
                <a:cs typeface="Calibri"/>
              </a:rPr>
              <a:t>compile</a:t>
            </a:r>
            <a:r>
              <a:rPr sz="700" spc="105" dirty="0">
                <a:latin typeface="Calibri"/>
                <a:cs typeface="Calibri"/>
              </a:rPr>
              <a:t>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'com.github.ulisesbocchio:jasypt-spring-boot-starter:1.17' </a:t>
            </a:r>
            <a:r>
              <a:rPr sz="700" spc="14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90" dirty="0">
                <a:latin typeface="Calibri"/>
                <a:cs typeface="Calibri"/>
              </a:rPr>
              <a:t>providedRuntime</a:t>
            </a:r>
            <a:r>
              <a:rPr sz="700" spc="95" dirty="0">
                <a:latin typeface="Calibri"/>
                <a:cs typeface="Calibri"/>
              </a:rPr>
              <a:t> </a:t>
            </a:r>
            <a:r>
              <a:rPr sz="700" spc="125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'org.springframework.boot:spring-boot-starter-tomcat'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105" dirty="0">
                <a:latin typeface="Calibri"/>
                <a:cs typeface="Calibri"/>
              </a:rPr>
              <a:t>testImplementation</a:t>
            </a:r>
            <a:r>
              <a:rPr sz="700" spc="120" dirty="0">
                <a:latin typeface="Calibri"/>
                <a:cs typeface="Calibri"/>
              </a:rPr>
              <a:t>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'org.springframework.boot:spring-boot-starter-test' </a:t>
            </a:r>
            <a:r>
              <a:rPr sz="700" spc="-14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105" dirty="0">
                <a:latin typeface="Calibri"/>
                <a:cs typeface="Calibri"/>
              </a:rPr>
              <a:t>testImplementation</a:t>
            </a:r>
            <a:r>
              <a:rPr sz="700" spc="110" dirty="0">
                <a:latin typeface="Calibri"/>
                <a:cs typeface="Calibri"/>
              </a:rPr>
              <a:t> </a:t>
            </a:r>
            <a:r>
              <a:rPr sz="700" spc="130" dirty="0">
                <a:solidFill>
                  <a:srgbClr val="2A00FF"/>
                </a:solidFill>
                <a:latin typeface="Calibri"/>
                <a:cs typeface="Calibri"/>
              </a:rPr>
              <a:t>'org.springframework.batch:spring-batch-test' </a:t>
            </a:r>
            <a:r>
              <a:rPr sz="700" spc="13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700" spc="105" dirty="0">
                <a:latin typeface="Calibri"/>
                <a:cs typeface="Calibri"/>
              </a:rPr>
              <a:t>testImplementation</a:t>
            </a:r>
            <a:r>
              <a:rPr sz="700" spc="245" dirty="0">
                <a:latin typeface="Calibri"/>
                <a:cs typeface="Calibri"/>
              </a:rPr>
              <a:t> </a:t>
            </a:r>
            <a:r>
              <a:rPr sz="700" spc="140" dirty="0">
                <a:solidFill>
                  <a:srgbClr val="2A00FF"/>
                </a:solidFill>
                <a:latin typeface="Calibri"/>
                <a:cs typeface="Calibri"/>
              </a:rPr>
              <a:t>'org.springframework.security:spring-security-test'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spc="240" dirty="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99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995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15153" y="3045333"/>
            <a:ext cx="1470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-EN</a:t>
            </a:r>
            <a:r>
              <a:rPr dirty="0"/>
              <a:t>D-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1" y="303021"/>
            <a:ext cx="506412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Framework</a:t>
            </a:r>
            <a:r>
              <a:rPr spc="-55" dirty="0"/>
              <a:t> </a:t>
            </a:r>
            <a:r>
              <a:rPr dirty="0">
                <a:latin typeface="Malgun Gothic"/>
                <a:cs typeface="Malgun Gothic"/>
              </a:rPr>
              <a:t>란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4408"/>
            <a:ext cx="6671309" cy="30219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5" dirty="0">
                <a:latin typeface="Candara"/>
                <a:cs typeface="Candara"/>
              </a:rPr>
              <a:t>“</a:t>
            </a:r>
            <a:r>
              <a:rPr sz="1800" dirty="0">
                <a:latin typeface="Gulim"/>
                <a:cs typeface="Gulim"/>
              </a:rPr>
              <a:t>잘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고른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프레임워크</a:t>
            </a:r>
            <a:r>
              <a:rPr sz="1800" dirty="0">
                <a:latin typeface="Candara"/>
                <a:cs typeface="Candara"/>
              </a:rPr>
              <a:t>,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프로젝트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성패를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가른다</a:t>
            </a:r>
            <a:r>
              <a:rPr sz="1800" dirty="0">
                <a:latin typeface="Candara"/>
                <a:cs typeface="Candara"/>
              </a:rPr>
              <a:t>.”</a:t>
            </a: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프레임워크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spc="-5" dirty="0">
                <a:latin typeface="Candara"/>
                <a:cs typeface="Candara"/>
              </a:rPr>
              <a:t>v</a:t>
            </a:r>
            <a:r>
              <a:rPr sz="1800" dirty="0">
                <a:latin typeface="Candara"/>
                <a:cs typeface="Candara"/>
              </a:rPr>
              <a:t>s</a:t>
            </a:r>
            <a:r>
              <a:rPr sz="1800" spc="-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라이브러리</a:t>
            </a:r>
          </a:p>
          <a:p>
            <a:pPr marL="756285" marR="5080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프레임워크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코드의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품질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필수적인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알고리즘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보안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데이터베이스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연동 </a:t>
            </a:r>
            <a:r>
              <a:rPr sz="1400" spc="-45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같은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기능들을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어느정도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구성이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되어있는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뼈대</a:t>
            </a:r>
            <a:r>
              <a:rPr sz="1400" spc="-5" dirty="0">
                <a:latin typeface="Candara"/>
                <a:cs typeface="Candara"/>
              </a:rPr>
              <a:t>(</a:t>
            </a:r>
            <a:r>
              <a:rPr sz="1400" dirty="0">
                <a:latin typeface="Gulim"/>
                <a:cs typeface="Gulim"/>
              </a:rPr>
              <a:t>구조</a:t>
            </a:r>
            <a:r>
              <a:rPr sz="1400" spc="-5" dirty="0">
                <a:latin typeface="Candara"/>
                <a:cs typeface="Candara"/>
              </a:rPr>
              <a:t>)</a:t>
            </a:r>
            <a:r>
              <a:rPr sz="1400" dirty="0">
                <a:latin typeface="Gulim"/>
                <a:cs typeface="Gulim"/>
              </a:rPr>
              <a:t>를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제공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라이브러리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: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라이브러리는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특정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기능에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대한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API(</a:t>
            </a:r>
            <a:r>
              <a:rPr sz="1400" spc="-5" dirty="0">
                <a:latin typeface="Gulim"/>
                <a:cs typeface="Gulim"/>
              </a:rPr>
              <a:t>도구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/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함수</a:t>
            </a:r>
            <a:r>
              <a:rPr sz="1400" dirty="0">
                <a:latin typeface="Candara"/>
                <a:cs typeface="Candara"/>
              </a:rPr>
              <a:t>)</a:t>
            </a:r>
            <a:r>
              <a:rPr sz="1400" dirty="0">
                <a:latin typeface="Gulim"/>
                <a:cs typeface="Gulim"/>
              </a:rPr>
              <a:t>를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모은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집합</a:t>
            </a: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프레임워크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선정</a:t>
            </a:r>
            <a:r>
              <a:rPr sz="1800" spc="-204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기준</a:t>
            </a:r>
            <a:r>
              <a:rPr sz="1800" spc="-22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예시</a:t>
            </a: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재사용성</a:t>
            </a:r>
            <a:r>
              <a:rPr sz="1400" spc="5" dirty="0">
                <a:latin typeface="Gulim"/>
                <a:cs typeface="Gulim"/>
              </a:rPr>
              <a:t>이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좋</a:t>
            </a:r>
            <a:r>
              <a:rPr sz="1400" spc="5" dirty="0">
                <a:latin typeface="Gulim"/>
                <a:cs typeface="Gulim"/>
              </a:rPr>
              <a:t>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spc="5" dirty="0">
                <a:latin typeface="Gulim"/>
                <a:cs typeface="Gulim"/>
              </a:rPr>
              <a:t>것</a:t>
            </a:r>
            <a:endParaRPr sz="1400" dirty="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확장성이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좋을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것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사용하기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쉬울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것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플랫폼으로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부터의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독립성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꾸준한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지원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5363" y="1527047"/>
            <a:ext cx="3507036" cy="34895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03021"/>
            <a:ext cx="641146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40" dirty="0"/>
              <a:t> </a:t>
            </a:r>
            <a:r>
              <a:rPr spc="-5" dirty="0"/>
              <a:t>Framework</a:t>
            </a:r>
            <a:r>
              <a:rPr spc="-15" dirty="0"/>
              <a:t> </a:t>
            </a:r>
            <a:r>
              <a:rPr dirty="0">
                <a:latin typeface="Malgun Gothic"/>
                <a:cs typeface="Malgun Gothic"/>
              </a:rPr>
              <a:t>란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2503"/>
            <a:ext cx="10016490" cy="44900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Spring</a:t>
            </a:r>
            <a:r>
              <a:rPr sz="1800" spc="-15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Framework</a:t>
            </a:r>
            <a:r>
              <a:rPr sz="1800" spc="-6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란</a:t>
            </a:r>
            <a:r>
              <a:rPr sz="1800" dirty="0">
                <a:latin typeface="Candara"/>
                <a:cs typeface="Candara"/>
              </a:rPr>
              <a:t>?</a:t>
            </a: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2002</a:t>
            </a:r>
            <a:r>
              <a:rPr sz="1400" spc="-5" dirty="0">
                <a:latin typeface="Gulim"/>
                <a:cs typeface="Gulim"/>
              </a:rPr>
              <a:t>년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로드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존슨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저술</a:t>
            </a:r>
            <a:r>
              <a:rPr sz="1400" dirty="0">
                <a:latin typeface="Candara"/>
                <a:cs typeface="Candara"/>
              </a:rPr>
              <a:t>(Expert</a:t>
            </a:r>
            <a:r>
              <a:rPr sz="1400" spc="-3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One-on-One</a:t>
            </a:r>
            <a:r>
              <a:rPr sz="1400" spc="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J2EE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Design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and</a:t>
            </a:r>
            <a:r>
              <a:rPr sz="1400" dirty="0">
                <a:latin typeface="Candara"/>
                <a:cs typeface="Candara"/>
              </a:rPr>
              <a:t> Development)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20</a:t>
            </a:r>
            <a:r>
              <a:rPr sz="1400" spc="-10" dirty="0">
                <a:latin typeface="Candara"/>
                <a:cs typeface="Candara"/>
              </a:rPr>
              <a:t>04</a:t>
            </a:r>
            <a:r>
              <a:rPr sz="1400" dirty="0">
                <a:latin typeface="Gulim"/>
                <a:cs typeface="Gulim"/>
              </a:rPr>
              <a:t>년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1</a:t>
            </a:r>
            <a:r>
              <a:rPr sz="1400" spc="-10" dirty="0">
                <a:latin typeface="Candara"/>
                <a:cs typeface="Candara"/>
              </a:rPr>
              <a:t>.</a:t>
            </a:r>
            <a:r>
              <a:rPr sz="1400" spc="-5" dirty="0">
                <a:latin typeface="Candara"/>
                <a:cs typeface="Candara"/>
              </a:rPr>
              <a:t>0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…,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2013</a:t>
            </a:r>
            <a:r>
              <a:rPr sz="1400" dirty="0">
                <a:latin typeface="Gulim"/>
                <a:cs typeface="Gulim"/>
              </a:rPr>
              <a:t>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4</a:t>
            </a:r>
            <a:r>
              <a:rPr sz="1400" spc="-10" dirty="0">
                <a:latin typeface="Candara"/>
                <a:cs typeface="Candara"/>
              </a:rPr>
              <a:t>.</a:t>
            </a:r>
            <a:r>
              <a:rPr sz="1400" spc="-5" dirty="0">
                <a:latin typeface="Candara"/>
                <a:cs typeface="Candara"/>
              </a:rPr>
              <a:t>0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1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201</a:t>
            </a:r>
            <a:r>
              <a:rPr sz="1400" spc="-5" dirty="0">
                <a:latin typeface="Candara"/>
                <a:cs typeface="Candara"/>
              </a:rPr>
              <a:t>7</a:t>
            </a:r>
            <a:r>
              <a:rPr sz="1400" dirty="0">
                <a:latin typeface="Gulim"/>
                <a:cs typeface="Gulim"/>
              </a:rPr>
              <a:t>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spc="-10" dirty="0">
                <a:latin typeface="Candara"/>
                <a:cs typeface="Candara"/>
              </a:rPr>
              <a:t>5.0</a:t>
            </a:r>
            <a:endParaRPr sz="1400" dirty="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자바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플랫폼을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위한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오픈소스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애플리케이션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프레임워크로서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동적인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웹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사이트를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개발하기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위한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여러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가지</a:t>
            </a:r>
            <a:r>
              <a:rPr sz="1400" spc="-16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서비스를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제공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Spr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spc="-5" dirty="0">
                <a:latin typeface="Candara"/>
                <a:cs typeface="Candara"/>
              </a:rPr>
              <a:t>n</a:t>
            </a:r>
            <a:r>
              <a:rPr sz="1400" dirty="0">
                <a:latin typeface="Candara"/>
                <a:cs typeface="Candara"/>
              </a:rPr>
              <a:t>g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관련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프로젝트</a:t>
            </a: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5" dirty="0">
                <a:latin typeface="Candara"/>
                <a:cs typeface="Candara"/>
              </a:rPr>
              <a:t>p</a:t>
            </a:r>
            <a:r>
              <a:rPr sz="1000" spc="-15" dirty="0">
                <a:latin typeface="Candara"/>
                <a:cs typeface="Candara"/>
              </a:rPr>
              <a:t>r</a:t>
            </a:r>
            <a:r>
              <a:rPr sz="1000" spc="-5" dirty="0">
                <a:latin typeface="Candara"/>
                <a:cs typeface="Candara"/>
              </a:rPr>
              <a:t>ing MVC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웹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어플리케이션</a:t>
            </a:r>
            <a:r>
              <a:rPr sz="1000" spc="-9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개발을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위한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프레임워크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5" dirty="0">
                <a:latin typeface="Candara"/>
                <a:cs typeface="Candara"/>
              </a:rPr>
              <a:t>p</a:t>
            </a:r>
            <a:r>
              <a:rPr sz="1000" spc="-15" dirty="0">
                <a:latin typeface="Candara"/>
                <a:cs typeface="Candara"/>
              </a:rPr>
              <a:t>r</a:t>
            </a:r>
            <a:r>
              <a:rPr sz="1000" spc="-5" dirty="0">
                <a:latin typeface="Candara"/>
                <a:cs typeface="Candara"/>
              </a:rPr>
              <a:t>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시큐리티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어플리케이션에</a:t>
            </a:r>
            <a:r>
              <a:rPr sz="1000" spc="-9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인증이나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인가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같은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보안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기능을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쉽게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구현할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수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있도록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도와주는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프레임워크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5" dirty="0">
                <a:latin typeface="Candara"/>
                <a:cs typeface="Candara"/>
              </a:rPr>
              <a:t>Spring </a:t>
            </a:r>
            <a:r>
              <a:rPr sz="1000" spc="-5" dirty="0">
                <a:latin typeface="Gulim"/>
                <a:cs typeface="Gulim"/>
              </a:rPr>
              <a:t>데이터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Candara"/>
                <a:cs typeface="Candara"/>
              </a:rPr>
              <a:t>: NoSQL,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Key-Value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등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다양한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데이터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10" dirty="0">
                <a:latin typeface="Gulim"/>
                <a:cs typeface="Gulim"/>
              </a:rPr>
              <a:t>저장소의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10" dirty="0">
                <a:latin typeface="Gulim"/>
                <a:cs typeface="Gulim"/>
              </a:rPr>
              <a:t>데이터에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쉽게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접근할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수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있게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해주는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10" dirty="0">
                <a:latin typeface="Gulim"/>
                <a:cs typeface="Gulim"/>
              </a:rPr>
              <a:t>프레임워크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5" dirty="0">
                <a:latin typeface="Candara"/>
                <a:cs typeface="Candara"/>
              </a:rPr>
              <a:t>p</a:t>
            </a:r>
            <a:r>
              <a:rPr sz="1000" spc="-15" dirty="0">
                <a:latin typeface="Candara"/>
                <a:cs typeface="Candara"/>
              </a:rPr>
              <a:t>r</a:t>
            </a:r>
            <a:r>
              <a:rPr sz="1000" spc="-5" dirty="0">
                <a:latin typeface="Candara"/>
                <a:cs typeface="Candara"/>
              </a:rPr>
              <a:t>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배치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스프링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배치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어플리케이션을</a:t>
            </a:r>
            <a:r>
              <a:rPr sz="1000" spc="-9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개발하기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위한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경량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프레임워크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0" dirty="0">
                <a:latin typeface="Candara"/>
                <a:cs typeface="Candara"/>
              </a:rPr>
              <a:t>Spring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인티그레이션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시스템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연계</a:t>
            </a:r>
            <a:r>
              <a:rPr sz="1000" spc="-5" dirty="0">
                <a:latin typeface="Candara"/>
                <a:cs typeface="Candara"/>
              </a:rPr>
              <a:t>(AMQP,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파일</a:t>
            </a:r>
            <a:r>
              <a:rPr sz="1000" spc="-5" dirty="0">
                <a:latin typeface="Candara"/>
                <a:cs typeface="Candara"/>
              </a:rPr>
              <a:t>, FTP, </a:t>
            </a:r>
            <a:r>
              <a:rPr sz="1000" spc="-10" dirty="0">
                <a:latin typeface="Candara"/>
                <a:cs typeface="Candara"/>
              </a:rPr>
              <a:t>REST,</a:t>
            </a:r>
            <a:r>
              <a:rPr sz="1000" spc="2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JDBC,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JPA,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…)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어플리케이션을</a:t>
            </a:r>
            <a:r>
              <a:rPr sz="1000" spc="-11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쉽게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개발할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수</a:t>
            </a:r>
            <a:r>
              <a:rPr sz="1000" spc="-114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있게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도와주는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프레임워크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0" dirty="0">
                <a:latin typeface="Candara"/>
                <a:cs typeface="Candara"/>
              </a:rPr>
              <a:t>Spring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클라우드</a:t>
            </a:r>
            <a:r>
              <a:rPr sz="1000" spc="-100" dirty="0">
                <a:latin typeface="Gulim"/>
                <a:cs typeface="Gulim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spc="-15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클라우드</a:t>
            </a:r>
            <a:r>
              <a:rPr sz="1000" spc="-10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환경에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최적화된</a:t>
            </a:r>
            <a:r>
              <a:rPr sz="1000" spc="-10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어플리케이션</a:t>
            </a:r>
            <a:r>
              <a:rPr sz="1000" spc="-9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개발을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위한</a:t>
            </a:r>
            <a:r>
              <a:rPr sz="1000" spc="-114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프레임워크</a:t>
            </a:r>
            <a:r>
              <a:rPr sz="1000" spc="-114" dirty="0">
                <a:latin typeface="Gulim"/>
                <a:cs typeface="Gulim"/>
              </a:rPr>
              <a:t> </a:t>
            </a:r>
            <a:r>
              <a:rPr sz="1000" spc="-10" dirty="0">
                <a:latin typeface="Candara"/>
                <a:cs typeface="Candara"/>
              </a:rPr>
              <a:t>(Cloud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Config,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Cloud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Netflix,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Cloud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Bus,</a:t>
            </a:r>
            <a:r>
              <a:rPr sz="1000" spc="15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Cloud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Connectors</a:t>
            </a:r>
            <a:r>
              <a:rPr sz="1000" spc="5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등</a:t>
            </a:r>
            <a:r>
              <a:rPr sz="1000" spc="-5" dirty="0">
                <a:latin typeface="Candara"/>
                <a:cs typeface="Candara"/>
              </a:rPr>
              <a:t>)</a:t>
            </a:r>
            <a:endParaRPr sz="1000" dirty="0">
              <a:latin typeface="Candara"/>
              <a:cs typeface="Candara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5" dirty="0">
                <a:latin typeface="Candara"/>
                <a:cs typeface="Candara"/>
              </a:rPr>
              <a:t>p</a:t>
            </a:r>
            <a:r>
              <a:rPr sz="1000" spc="-15" dirty="0">
                <a:latin typeface="Candara"/>
                <a:cs typeface="Candara"/>
              </a:rPr>
              <a:t>r</a:t>
            </a:r>
            <a:r>
              <a:rPr sz="1000" spc="-5" dirty="0">
                <a:latin typeface="Candara"/>
                <a:cs typeface="Candara"/>
              </a:rPr>
              <a:t>ing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툴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스위트</a:t>
            </a:r>
            <a:r>
              <a:rPr sz="1000" spc="-10" dirty="0">
                <a:latin typeface="Candara"/>
                <a:cs typeface="Candara"/>
              </a:rPr>
              <a:t>(</a:t>
            </a: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10" dirty="0">
                <a:latin typeface="Candara"/>
                <a:cs typeface="Candara"/>
              </a:rPr>
              <a:t>T</a:t>
            </a: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5" dirty="0">
                <a:latin typeface="Candara"/>
                <a:cs typeface="Candara"/>
              </a:rPr>
              <a:t>)</a:t>
            </a:r>
            <a:r>
              <a:rPr sz="1000" spc="3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스프링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기반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어플리케이션을</a:t>
            </a:r>
            <a:r>
              <a:rPr sz="1000" spc="-9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개발하기에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최적화된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이클립스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기반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통합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개발환경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5" dirty="0">
                <a:latin typeface="Candara"/>
                <a:cs typeface="Candara"/>
              </a:rPr>
              <a:t>p</a:t>
            </a:r>
            <a:r>
              <a:rPr sz="1000" spc="-15" dirty="0">
                <a:latin typeface="Candara"/>
                <a:cs typeface="Candara"/>
              </a:rPr>
              <a:t>r</a:t>
            </a:r>
            <a:r>
              <a:rPr sz="1000" spc="-5" dirty="0">
                <a:latin typeface="Candara"/>
                <a:cs typeface="Candara"/>
              </a:rPr>
              <a:t>ing </a:t>
            </a:r>
            <a:r>
              <a:rPr sz="1000" spc="-10" dirty="0">
                <a:latin typeface="Candara"/>
                <a:cs typeface="Candara"/>
              </a:rPr>
              <a:t>I</a:t>
            </a:r>
            <a:r>
              <a:rPr sz="1000" spc="-5" dirty="0">
                <a:latin typeface="Candara"/>
                <a:cs typeface="Candara"/>
              </a:rPr>
              <a:t>O</a:t>
            </a:r>
            <a:r>
              <a:rPr sz="1000" spc="5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플랫폼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스프링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관련</a:t>
            </a:r>
            <a:r>
              <a:rPr sz="1000" spc="-114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라이브러리나</a:t>
            </a:r>
            <a:r>
              <a:rPr sz="1000" spc="-9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서드파티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라이브러리의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버전을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결정하고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의존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관계를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해결하기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위한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프로젝트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15" dirty="0">
                <a:latin typeface="Candara"/>
                <a:cs typeface="Candara"/>
              </a:rPr>
              <a:t>S</a:t>
            </a:r>
            <a:r>
              <a:rPr sz="1000" spc="-5" dirty="0">
                <a:latin typeface="Candara"/>
                <a:cs typeface="Candara"/>
              </a:rPr>
              <a:t>p</a:t>
            </a:r>
            <a:r>
              <a:rPr sz="1000" spc="-15" dirty="0">
                <a:latin typeface="Candara"/>
                <a:cs typeface="Candara"/>
              </a:rPr>
              <a:t>r</a:t>
            </a:r>
            <a:r>
              <a:rPr sz="1000" spc="-5" dirty="0">
                <a:latin typeface="Candara"/>
                <a:cs typeface="Candara"/>
              </a:rPr>
              <a:t>ing B</a:t>
            </a:r>
            <a:r>
              <a:rPr sz="1000" spc="-10" dirty="0">
                <a:latin typeface="Candara"/>
                <a:cs typeface="Candara"/>
              </a:rPr>
              <a:t>oo</a:t>
            </a:r>
            <a:r>
              <a:rPr sz="1000" spc="-5" dirty="0">
                <a:latin typeface="Candara"/>
                <a:cs typeface="Candara"/>
              </a:rPr>
              <a:t>t</a:t>
            </a:r>
            <a:r>
              <a:rPr sz="1000" spc="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: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Gulim"/>
                <a:cs typeface="Gulim"/>
              </a:rPr>
              <a:t>최소한의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설정만으로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프로덕션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레벨의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스프링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기반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어플리케이션을</a:t>
            </a:r>
            <a:r>
              <a:rPr sz="1000" spc="-9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쉽게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개발할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수</a:t>
            </a:r>
            <a:r>
              <a:rPr sz="1000" spc="-120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있게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도와주는</a:t>
            </a:r>
            <a:r>
              <a:rPr sz="1000" spc="-105" dirty="0">
                <a:latin typeface="Gulim"/>
                <a:cs typeface="Gulim"/>
              </a:rPr>
              <a:t> </a:t>
            </a:r>
            <a:r>
              <a:rPr sz="1000" spc="-5" dirty="0">
                <a:latin typeface="Gulim"/>
                <a:cs typeface="Gulim"/>
              </a:rPr>
              <a:t>프로젝트</a:t>
            </a:r>
            <a:endParaRPr sz="1000" dirty="0">
              <a:latin typeface="Gulim"/>
              <a:cs typeface="Gulim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Clr>
                <a:srgbClr val="20A6C5"/>
              </a:buClr>
              <a:buSzPct val="90000"/>
              <a:buFont typeface="Segoe UI Symbol"/>
              <a:buChar char=""/>
              <a:tabLst>
                <a:tab pos="1155700" algn="l"/>
                <a:tab pos="1156335" algn="l"/>
              </a:tabLst>
            </a:pPr>
            <a:r>
              <a:rPr sz="1000" spc="-5" dirty="0">
                <a:latin typeface="Candara"/>
                <a:cs typeface="Candara"/>
              </a:rPr>
              <a:t>…</a:t>
            </a:r>
            <a:endParaRPr sz="1000" dirty="0">
              <a:latin typeface="Candara"/>
              <a:cs typeface="Candar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20A6C5"/>
              </a:buClr>
              <a:buFont typeface="Segoe UI Symbol"/>
              <a:buChar char=""/>
            </a:pPr>
            <a:endParaRPr sz="15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Gulim"/>
                <a:cs typeface="Gulim"/>
                <a:hlinkClick r:id="rId2"/>
              </a:rPr>
              <a:t>전자정부</a:t>
            </a:r>
            <a:r>
              <a:rPr sz="1800" u="sng" spc="-225" dirty="0">
                <a:uFill>
                  <a:solidFill>
                    <a:srgbClr val="000000"/>
                  </a:solidFill>
                </a:uFill>
                <a:latin typeface="Gulim"/>
                <a:cs typeface="Gulim"/>
                <a:hlinkClick r:id="rId2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ulim"/>
                <a:cs typeface="Gulim"/>
                <a:hlinkClick r:id="rId2"/>
              </a:rPr>
              <a:t>표준</a:t>
            </a:r>
            <a:r>
              <a:rPr sz="1800" u="sng" spc="-204" dirty="0">
                <a:uFill>
                  <a:solidFill>
                    <a:srgbClr val="000000"/>
                  </a:solidFill>
                </a:uFill>
                <a:latin typeface="Gulim"/>
                <a:cs typeface="Gulim"/>
                <a:hlinkClick r:id="rId2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Gulim"/>
                <a:cs typeface="Gulim"/>
                <a:hlinkClick r:id="rId2"/>
              </a:rPr>
              <a:t>프레임워크</a:t>
            </a:r>
            <a:endParaRPr sz="1800" dirty="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공공사업에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적용되는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개발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프레임워크의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표준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정립으로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응용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SW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표준화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품질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및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재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사용성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향상을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목표로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함</a:t>
            </a:r>
            <a:r>
              <a:rPr sz="1400" dirty="0">
                <a:latin typeface="Candara"/>
                <a:cs typeface="Candara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2009</a:t>
            </a:r>
            <a:r>
              <a:rPr sz="1400" spc="-5" dirty="0">
                <a:latin typeface="Gulim"/>
                <a:cs typeface="Gulim"/>
              </a:rPr>
              <a:t>년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1.0,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2019</a:t>
            </a:r>
            <a:r>
              <a:rPr sz="1400" dirty="0">
                <a:latin typeface="Gulim"/>
                <a:cs typeface="Gulim"/>
              </a:rPr>
              <a:t>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3.8(Spring</a:t>
            </a:r>
            <a:r>
              <a:rPr sz="140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Framework</a:t>
            </a:r>
            <a:r>
              <a:rPr sz="1400" spc="20" dirty="0">
                <a:latin typeface="Candara"/>
                <a:cs typeface="Candara"/>
              </a:rPr>
              <a:t> </a:t>
            </a:r>
            <a:r>
              <a:rPr sz="1400" spc="-5" dirty="0">
                <a:latin typeface="Candara"/>
                <a:cs typeface="Candara"/>
              </a:rPr>
              <a:t>4.3.16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기반</a:t>
            </a:r>
            <a:r>
              <a:rPr sz="1400" dirty="0">
                <a:latin typeface="Candara"/>
                <a:cs typeface="Candara"/>
              </a:rPr>
              <a:t>)</a:t>
            </a: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https://www.egovframe.go.kr/</a:t>
            </a:r>
            <a:endParaRPr sz="14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50" dirty="0"/>
              <a:t> </a:t>
            </a:r>
            <a:r>
              <a:rPr dirty="0"/>
              <a:t>Boot</a:t>
            </a:r>
            <a:r>
              <a:rPr spc="-50" dirty="0"/>
              <a:t> </a:t>
            </a:r>
            <a:r>
              <a:rPr dirty="0">
                <a:latin typeface="Malgun Gothic"/>
                <a:cs typeface="Malgun Gothic"/>
              </a:rPr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2503"/>
            <a:ext cx="7667625" cy="240792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Spring</a:t>
            </a:r>
            <a:r>
              <a:rPr sz="1800" spc="-25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Boot</a:t>
            </a:r>
            <a:r>
              <a:rPr sz="1800" spc="-6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란</a:t>
            </a:r>
            <a:r>
              <a:rPr sz="1800" dirty="0">
                <a:latin typeface="Candara"/>
                <a:cs typeface="Candara"/>
              </a:rPr>
              <a:t>?</a:t>
            </a:r>
            <a:endParaRPr sz="18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201</a:t>
            </a:r>
            <a:r>
              <a:rPr sz="1400" spc="-10" dirty="0">
                <a:latin typeface="Candara"/>
                <a:cs typeface="Candara"/>
              </a:rPr>
              <a:t>4</a:t>
            </a:r>
            <a:r>
              <a:rPr sz="1400" dirty="0">
                <a:latin typeface="Gulim"/>
                <a:cs typeface="Gulim"/>
              </a:rPr>
              <a:t>년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1</a:t>
            </a:r>
            <a:r>
              <a:rPr sz="1400" spc="-10" dirty="0">
                <a:latin typeface="Candara"/>
                <a:cs typeface="Candara"/>
              </a:rPr>
              <a:t>.</a:t>
            </a:r>
            <a:r>
              <a:rPr sz="1400" spc="-5" dirty="0">
                <a:latin typeface="Candara"/>
                <a:cs typeface="Candara"/>
              </a:rPr>
              <a:t>0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1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현재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2</a:t>
            </a:r>
            <a:r>
              <a:rPr sz="1400" spc="-10" dirty="0">
                <a:latin typeface="Candara"/>
                <a:cs typeface="Candara"/>
              </a:rPr>
              <a:t>.</a:t>
            </a:r>
            <a:r>
              <a:rPr sz="1400" dirty="0">
                <a:latin typeface="Candara"/>
                <a:cs typeface="Candara"/>
              </a:rPr>
              <a:t>1</a:t>
            </a:r>
            <a:r>
              <a:rPr sz="1400" spc="-10" dirty="0">
                <a:latin typeface="Candara"/>
                <a:cs typeface="Candara"/>
              </a:rPr>
              <a:t>.</a:t>
            </a:r>
            <a:r>
              <a:rPr sz="1400" dirty="0">
                <a:latin typeface="Candara"/>
                <a:cs typeface="Candara"/>
              </a:rPr>
              <a:t>7</a:t>
            </a:r>
            <a:endParaRPr sz="140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단독으로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실행이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가능한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스프링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애플리케이션을</a:t>
            </a:r>
            <a:r>
              <a:rPr sz="1400" spc="-204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생성함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스프링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부트는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스프링을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쉽게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사용할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수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있도록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필요한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설정을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대부분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미리</a:t>
            </a:r>
            <a:r>
              <a:rPr sz="1400" spc="-1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세팅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해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놓았음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가능한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자동으로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설정되어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있음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상용화에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필요한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통계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상태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체크</a:t>
            </a:r>
            <a:r>
              <a:rPr sz="1400" dirty="0">
                <a:latin typeface="Candara"/>
                <a:cs typeface="Candara"/>
              </a:rPr>
              <a:t>,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외부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설정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등을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제공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Gulim"/>
                <a:cs typeface="Gulim"/>
              </a:rPr>
              <a:t>설정</a:t>
            </a:r>
            <a:r>
              <a:rPr sz="1400" spc="5" dirty="0">
                <a:latin typeface="Gulim"/>
                <a:cs typeface="Gulim"/>
              </a:rPr>
              <a:t>을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위</a:t>
            </a:r>
            <a:r>
              <a:rPr sz="1400" spc="5" dirty="0">
                <a:latin typeface="Gulim"/>
                <a:cs typeface="Gulim"/>
              </a:rPr>
              <a:t>한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spc="-5" dirty="0">
                <a:latin typeface="Candara"/>
                <a:cs typeface="Candara"/>
              </a:rPr>
              <a:t>X</a:t>
            </a:r>
            <a:r>
              <a:rPr sz="1400" dirty="0">
                <a:latin typeface="Candara"/>
                <a:cs typeface="Candara"/>
              </a:rPr>
              <a:t>ML </a:t>
            </a:r>
            <a:r>
              <a:rPr sz="1400" dirty="0">
                <a:latin typeface="Gulim"/>
                <a:cs typeface="Gulim"/>
              </a:rPr>
              <a:t>코드</a:t>
            </a:r>
            <a:r>
              <a:rPr sz="1400" spc="5" dirty="0">
                <a:latin typeface="Gulim"/>
                <a:cs typeface="Gulim"/>
              </a:rPr>
              <a:t>를</a:t>
            </a:r>
            <a:r>
              <a:rPr sz="1400" spc="-185" dirty="0">
                <a:latin typeface="Gulim"/>
                <a:cs typeface="Gulim"/>
              </a:rPr>
              <a:t> </a:t>
            </a:r>
            <a:r>
              <a:rPr sz="1400" spc="5" dirty="0">
                <a:latin typeface="Gulim"/>
                <a:cs typeface="Gulim"/>
              </a:rPr>
              <a:t>생성하거나</a:t>
            </a:r>
            <a:r>
              <a:rPr sz="1400" spc="-19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요구하</a:t>
            </a:r>
            <a:r>
              <a:rPr sz="1400" spc="5" dirty="0">
                <a:latin typeface="Gulim"/>
                <a:cs typeface="Gulim"/>
              </a:rPr>
              <a:t>지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않음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80" dirty="0">
                <a:latin typeface="Candara"/>
                <a:cs typeface="Candara"/>
              </a:rPr>
              <a:t>T</a:t>
            </a:r>
            <a:r>
              <a:rPr sz="1400" spc="-5" dirty="0">
                <a:latin typeface="Candara"/>
                <a:cs typeface="Candara"/>
              </a:rPr>
              <a:t>o</a:t>
            </a:r>
            <a:r>
              <a:rPr sz="1400" dirty="0">
                <a:latin typeface="Candara"/>
                <a:cs typeface="Candara"/>
              </a:rPr>
              <a:t>mcat,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Jetty,</a:t>
            </a:r>
            <a:r>
              <a:rPr sz="1400" spc="-25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Un</a:t>
            </a:r>
            <a:r>
              <a:rPr sz="1400" spc="-10" dirty="0">
                <a:latin typeface="Candara"/>
                <a:cs typeface="Candara"/>
              </a:rPr>
              <a:t>d</a:t>
            </a:r>
            <a:r>
              <a:rPr sz="1400" spc="-5" dirty="0">
                <a:latin typeface="Candara"/>
                <a:cs typeface="Candara"/>
              </a:rPr>
              <a:t>e</a:t>
            </a:r>
            <a:r>
              <a:rPr sz="1400" spc="-10" dirty="0">
                <a:latin typeface="Candara"/>
                <a:cs typeface="Candara"/>
              </a:rPr>
              <a:t>r</a:t>
            </a:r>
            <a:r>
              <a:rPr sz="1400" dirty="0">
                <a:latin typeface="Candara"/>
                <a:cs typeface="Candara"/>
              </a:rPr>
              <a:t>t</a:t>
            </a:r>
            <a:r>
              <a:rPr sz="1400" spc="-5" dirty="0">
                <a:latin typeface="Candara"/>
                <a:cs typeface="Candara"/>
              </a:rPr>
              <a:t>o</a:t>
            </a:r>
            <a:r>
              <a:rPr sz="1400" dirty="0">
                <a:latin typeface="Candara"/>
                <a:cs typeface="Candara"/>
              </a:rPr>
              <a:t>w</a:t>
            </a:r>
            <a:r>
              <a:rPr sz="1400" spc="-5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웹서버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내장</a:t>
            </a:r>
            <a:endParaRPr sz="140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Ja</a:t>
            </a:r>
            <a:r>
              <a:rPr sz="1400" spc="-10" dirty="0">
                <a:latin typeface="Candara"/>
                <a:cs typeface="Candara"/>
              </a:rPr>
              <a:t>r</a:t>
            </a:r>
            <a:r>
              <a:rPr sz="1400" dirty="0">
                <a:latin typeface="Candara"/>
                <a:cs typeface="Candara"/>
              </a:rPr>
              <a:t>, </a:t>
            </a:r>
            <a:r>
              <a:rPr sz="1400" spc="-20" dirty="0">
                <a:latin typeface="Candara"/>
                <a:cs typeface="Candara"/>
              </a:rPr>
              <a:t>W</a:t>
            </a:r>
            <a:r>
              <a:rPr sz="1400" spc="-10" dirty="0">
                <a:latin typeface="Candara"/>
                <a:cs typeface="Candara"/>
              </a:rPr>
              <a:t>a</a:t>
            </a:r>
            <a:r>
              <a:rPr sz="1400" dirty="0">
                <a:latin typeface="Candara"/>
                <a:cs typeface="Candara"/>
              </a:rPr>
              <a:t>r</a:t>
            </a:r>
            <a:r>
              <a:rPr sz="1400" spc="-1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파일로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배포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가능</a:t>
            </a:r>
            <a:endParaRPr sz="1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3021"/>
            <a:ext cx="667562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45" dirty="0"/>
              <a:t> </a:t>
            </a:r>
            <a:r>
              <a:rPr dirty="0"/>
              <a:t>Boot</a:t>
            </a:r>
            <a:r>
              <a:rPr spc="-50" dirty="0"/>
              <a:t> </a:t>
            </a:r>
            <a:r>
              <a:rPr dirty="0">
                <a:latin typeface="Malgun Gothic"/>
                <a:cs typeface="Malgun Gothic"/>
              </a:rPr>
              <a:t>환경설정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6411"/>
            <a:ext cx="6195695" cy="39319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JDK</a:t>
            </a:r>
            <a:r>
              <a:rPr sz="1800" spc="-3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설치</a:t>
            </a: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2"/>
              </a:rPr>
              <a:t>https://www.oracle.com/technetwork/java/javase/downloads/index.html</a:t>
            </a:r>
            <a:endParaRPr sz="14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Eclipse</a:t>
            </a:r>
            <a:r>
              <a:rPr sz="1800" spc="-2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or</a:t>
            </a:r>
            <a:r>
              <a:rPr sz="1800" spc="-50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IntelliJ(</a:t>
            </a:r>
            <a:r>
              <a:rPr sz="1800" spc="-5" dirty="0">
                <a:latin typeface="Gulim"/>
                <a:cs typeface="Gulim"/>
              </a:rPr>
              <a:t>유료</a:t>
            </a:r>
            <a:r>
              <a:rPr sz="1800" spc="-5" dirty="0">
                <a:latin typeface="Candara"/>
                <a:cs typeface="Candara"/>
              </a:rPr>
              <a:t>)</a:t>
            </a:r>
            <a:r>
              <a:rPr sz="1800" spc="20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설치</a:t>
            </a: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3"/>
              </a:rPr>
              <a:t>https://www.eclipse.org/downloads/</a:t>
            </a:r>
            <a:endParaRPr sz="1400" dirty="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4"/>
              </a:rPr>
              <a:t>https://spring.io/tools</a:t>
            </a:r>
            <a:r>
              <a:rPr sz="1400" spc="25" dirty="0">
                <a:solidFill>
                  <a:srgbClr val="0099CC"/>
                </a:solidFill>
                <a:latin typeface="Candara"/>
                <a:cs typeface="Candara"/>
                <a:hlinkClick r:id="rId4"/>
              </a:rPr>
              <a:t> </a:t>
            </a:r>
            <a:r>
              <a:rPr sz="1400" spc="-5" dirty="0">
                <a:latin typeface="Candara"/>
                <a:cs typeface="Candara"/>
              </a:rPr>
              <a:t>(spring-tool-suite-4-4.3.2</a:t>
            </a:r>
            <a:r>
              <a:rPr sz="1400" spc="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포함</a:t>
            </a:r>
            <a:r>
              <a:rPr sz="1400" dirty="0">
                <a:latin typeface="Candara"/>
                <a:cs typeface="Candara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spc="-5" dirty="0">
                <a:latin typeface="Candara"/>
                <a:cs typeface="Candara"/>
              </a:rPr>
              <a:t>ST</a:t>
            </a:r>
            <a:r>
              <a:rPr sz="1800" spc="5" dirty="0">
                <a:latin typeface="Candara"/>
                <a:cs typeface="Candara"/>
              </a:rPr>
              <a:t>S</a:t>
            </a:r>
            <a:r>
              <a:rPr sz="1800" dirty="0">
                <a:latin typeface="Candara"/>
                <a:cs typeface="Candara"/>
              </a:rPr>
              <a:t>(</a:t>
            </a:r>
            <a:r>
              <a:rPr sz="1800" spc="5" dirty="0">
                <a:latin typeface="Candara"/>
                <a:cs typeface="Candara"/>
              </a:rPr>
              <a:t>S</a:t>
            </a:r>
            <a:r>
              <a:rPr sz="1800" dirty="0">
                <a:latin typeface="Candara"/>
                <a:cs typeface="Candara"/>
              </a:rPr>
              <a:t>pring </a:t>
            </a:r>
            <a:r>
              <a:rPr sz="1800" spc="-114" dirty="0">
                <a:latin typeface="Candara"/>
                <a:cs typeface="Candara"/>
              </a:rPr>
              <a:t>T</a:t>
            </a:r>
            <a:r>
              <a:rPr sz="1800" dirty="0">
                <a:latin typeface="Candara"/>
                <a:cs typeface="Candara"/>
              </a:rPr>
              <a:t>ool</a:t>
            </a:r>
            <a:r>
              <a:rPr sz="1800" spc="-25" dirty="0">
                <a:latin typeface="Candara"/>
                <a:cs typeface="Candara"/>
              </a:rPr>
              <a:t> </a:t>
            </a:r>
            <a:r>
              <a:rPr sz="1800" spc="-5" dirty="0">
                <a:latin typeface="Candara"/>
                <a:cs typeface="Candara"/>
              </a:rPr>
              <a:t>Sui</a:t>
            </a:r>
            <a:r>
              <a:rPr sz="1800" spc="5" dirty="0">
                <a:latin typeface="Candara"/>
                <a:cs typeface="Candara"/>
              </a:rPr>
              <a:t>t</a:t>
            </a:r>
            <a:r>
              <a:rPr sz="1800" spc="-5" dirty="0">
                <a:latin typeface="Candara"/>
                <a:cs typeface="Candara"/>
              </a:rPr>
              <a:t>e</a:t>
            </a:r>
            <a:r>
              <a:rPr sz="1800" dirty="0">
                <a:latin typeface="Candara"/>
                <a:cs typeface="Candara"/>
              </a:rPr>
              <a:t>)</a:t>
            </a:r>
            <a:r>
              <a:rPr sz="1800" spc="-2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플러그인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spc="-5" dirty="0">
                <a:latin typeface="Gulim"/>
                <a:cs typeface="Gulim"/>
              </a:rPr>
              <a:t>설치</a:t>
            </a:r>
            <a:endParaRPr sz="1800" dirty="0">
              <a:latin typeface="Gulim"/>
              <a:cs typeface="Gulim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Ecl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dirty="0">
                <a:latin typeface="Candara"/>
                <a:cs typeface="Candara"/>
              </a:rPr>
              <a:t>pse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Help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ndara"/>
                <a:cs typeface="Candara"/>
              </a:rPr>
              <a:t>Ecl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dirty="0">
                <a:latin typeface="Candara"/>
                <a:cs typeface="Candara"/>
              </a:rPr>
              <a:t>pse</a:t>
            </a:r>
            <a:r>
              <a:rPr sz="1400" spc="-3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M</a:t>
            </a:r>
            <a:r>
              <a:rPr sz="1400" spc="-5" dirty="0">
                <a:latin typeface="Candara"/>
                <a:cs typeface="Candara"/>
              </a:rPr>
              <a:t>a</a:t>
            </a:r>
            <a:r>
              <a:rPr sz="1400" spc="-10" dirty="0">
                <a:latin typeface="Candara"/>
                <a:cs typeface="Candara"/>
              </a:rPr>
              <a:t>r</a:t>
            </a:r>
            <a:r>
              <a:rPr sz="1400" spc="-5" dirty="0">
                <a:latin typeface="Candara"/>
                <a:cs typeface="Candara"/>
              </a:rPr>
              <a:t>ketpl</a:t>
            </a:r>
            <a:r>
              <a:rPr sz="1400" spc="-10" dirty="0">
                <a:latin typeface="Candara"/>
                <a:cs typeface="Candara"/>
              </a:rPr>
              <a:t>a</a:t>
            </a:r>
            <a:r>
              <a:rPr sz="1400" dirty="0">
                <a:latin typeface="Candara"/>
                <a:cs typeface="Candara"/>
              </a:rPr>
              <a:t>ce</a:t>
            </a: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Candara"/>
                <a:cs typeface="Candara"/>
              </a:rPr>
              <a:t>Gradle</a:t>
            </a:r>
            <a:r>
              <a:rPr sz="1800" spc="-4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or</a:t>
            </a:r>
            <a:r>
              <a:rPr sz="1800" spc="-30" dirty="0">
                <a:latin typeface="Candara"/>
                <a:cs typeface="Candara"/>
              </a:rPr>
              <a:t> </a:t>
            </a:r>
            <a:r>
              <a:rPr sz="1800" dirty="0">
                <a:latin typeface="Candara"/>
                <a:cs typeface="Candara"/>
              </a:rPr>
              <a:t>Maven</a:t>
            </a:r>
            <a:r>
              <a:rPr sz="1800" spc="-35" dirty="0">
                <a:latin typeface="Candara"/>
                <a:cs typeface="Candara"/>
              </a:rPr>
              <a:t> </a:t>
            </a:r>
            <a:r>
              <a:rPr sz="1800" dirty="0">
                <a:latin typeface="Gulim"/>
                <a:cs typeface="Gulim"/>
              </a:rPr>
              <a:t>설치</a:t>
            </a: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Ecl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dirty="0">
                <a:latin typeface="Candara"/>
                <a:cs typeface="Candara"/>
              </a:rPr>
              <a:t>pse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dirty="0">
                <a:latin typeface="Gulim"/>
                <a:cs typeface="Gulim"/>
              </a:rPr>
              <a:t>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Candara"/>
                <a:cs typeface="Candara"/>
              </a:rPr>
              <a:t>Help</a:t>
            </a:r>
            <a:r>
              <a:rPr sz="1400" spc="-20" dirty="0">
                <a:latin typeface="Candara"/>
                <a:cs typeface="Candara"/>
              </a:rPr>
              <a:t> </a:t>
            </a:r>
            <a:r>
              <a:rPr sz="1400" spc="-120" dirty="0">
                <a:latin typeface="Wingdings"/>
                <a:cs typeface="Wingdings"/>
              </a:rPr>
              <a:t>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ndara"/>
                <a:cs typeface="Candara"/>
              </a:rPr>
              <a:t>Ecl</a:t>
            </a:r>
            <a:r>
              <a:rPr sz="1400" spc="-10" dirty="0">
                <a:latin typeface="Candara"/>
                <a:cs typeface="Candara"/>
              </a:rPr>
              <a:t>i</a:t>
            </a:r>
            <a:r>
              <a:rPr sz="1400" dirty="0">
                <a:latin typeface="Candara"/>
                <a:cs typeface="Candara"/>
              </a:rPr>
              <a:t>pse</a:t>
            </a:r>
            <a:r>
              <a:rPr sz="1400" spc="-30" dirty="0">
                <a:latin typeface="Candara"/>
                <a:cs typeface="Candara"/>
              </a:rPr>
              <a:t> </a:t>
            </a:r>
            <a:r>
              <a:rPr sz="1400" dirty="0">
                <a:latin typeface="Candara"/>
                <a:cs typeface="Candara"/>
              </a:rPr>
              <a:t>M</a:t>
            </a:r>
            <a:r>
              <a:rPr sz="1400" spc="-5" dirty="0">
                <a:latin typeface="Candara"/>
                <a:cs typeface="Candara"/>
              </a:rPr>
              <a:t>a</a:t>
            </a:r>
            <a:r>
              <a:rPr sz="1400" spc="-10" dirty="0">
                <a:latin typeface="Candara"/>
                <a:cs typeface="Candara"/>
              </a:rPr>
              <a:t>r</a:t>
            </a:r>
            <a:r>
              <a:rPr sz="1400" spc="-5" dirty="0">
                <a:latin typeface="Candara"/>
                <a:cs typeface="Candara"/>
              </a:rPr>
              <a:t>ketpl</a:t>
            </a:r>
            <a:r>
              <a:rPr sz="1400" spc="-10" dirty="0">
                <a:latin typeface="Candara"/>
                <a:cs typeface="Candara"/>
              </a:rPr>
              <a:t>a</a:t>
            </a:r>
            <a:r>
              <a:rPr sz="1400" dirty="0">
                <a:latin typeface="Candara"/>
                <a:cs typeface="Candara"/>
              </a:rPr>
              <a:t>ce</a:t>
            </a: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006699"/>
              </a:buClr>
              <a:buSzPct val="88888"/>
              <a:buFont typeface="Segoe UI Symbol"/>
              <a:buChar char="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플러그인</a:t>
            </a:r>
            <a:r>
              <a:rPr sz="1800" spc="-22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설치</a:t>
            </a:r>
          </a:p>
          <a:p>
            <a:pPr marL="756285" marR="2684780" lvl="1" indent="-287020">
              <a:lnSpc>
                <a:spcPts val="1660"/>
              </a:lnSpc>
              <a:spcBef>
                <a:spcPts val="42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L</a:t>
            </a:r>
            <a:r>
              <a:rPr sz="1400" spc="-10" dirty="0">
                <a:latin typeface="Candara"/>
                <a:cs typeface="Candara"/>
              </a:rPr>
              <a:t>o</a:t>
            </a:r>
            <a:r>
              <a:rPr sz="1400" spc="-5" dirty="0">
                <a:latin typeface="Candara"/>
                <a:cs typeface="Candara"/>
              </a:rPr>
              <a:t>o</a:t>
            </a:r>
            <a:r>
              <a:rPr sz="1400" dirty="0">
                <a:latin typeface="Candara"/>
                <a:cs typeface="Candara"/>
              </a:rPr>
              <a:t>mbo</a:t>
            </a:r>
            <a:r>
              <a:rPr sz="1400" spc="-10" dirty="0">
                <a:latin typeface="Candara"/>
                <a:cs typeface="Candara"/>
              </a:rPr>
              <a:t>k</a:t>
            </a:r>
            <a:r>
              <a:rPr sz="1400" spc="-5" dirty="0">
                <a:latin typeface="Candara"/>
                <a:cs typeface="Candara"/>
              </a:rPr>
              <a:t>(</a:t>
            </a:r>
            <a:r>
              <a:rPr sz="1400" dirty="0">
                <a:latin typeface="Gulim"/>
                <a:cs typeface="Gulim"/>
              </a:rPr>
              <a:t>직접</a:t>
            </a:r>
            <a:r>
              <a:rPr sz="1400" spc="-14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설치</a:t>
            </a:r>
            <a:r>
              <a:rPr sz="1400" spc="-18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후</a:t>
            </a:r>
            <a:r>
              <a:rPr sz="1400" spc="-17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사용가능</a:t>
            </a:r>
            <a:r>
              <a:rPr sz="1400" dirty="0">
                <a:latin typeface="Candara"/>
                <a:cs typeface="Candara"/>
              </a:rPr>
              <a:t>)  </a:t>
            </a:r>
            <a:r>
              <a:rPr sz="1400" u="sng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Candara"/>
                <a:cs typeface="Candara"/>
                <a:hlinkClick r:id="rId5"/>
              </a:rPr>
              <a:t>https://projectlombok.org/download</a:t>
            </a:r>
            <a:endParaRPr sz="1400" dirty="0">
              <a:latin typeface="Candara"/>
              <a:cs typeface="Candara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spc="-5" dirty="0">
                <a:latin typeface="Candara"/>
                <a:cs typeface="Candara"/>
              </a:rPr>
              <a:t>Jad(Java </a:t>
            </a:r>
            <a:r>
              <a:rPr sz="1400" dirty="0">
                <a:latin typeface="Gulim"/>
                <a:cs typeface="Gulim"/>
              </a:rPr>
              <a:t>디컴파일러</a:t>
            </a:r>
            <a:r>
              <a:rPr sz="1400" dirty="0">
                <a:latin typeface="Candara"/>
                <a:cs typeface="Candara"/>
              </a:rPr>
              <a:t>)</a:t>
            </a: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Clr>
                <a:srgbClr val="EFA73B"/>
              </a:buClr>
              <a:buSzPct val="89285"/>
              <a:buFont typeface="Segoe UI Symbol"/>
              <a:buChar char=""/>
              <a:tabLst>
                <a:tab pos="756285" algn="l"/>
                <a:tab pos="756920" algn="l"/>
              </a:tabLst>
            </a:pPr>
            <a:r>
              <a:rPr sz="1400" dirty="0">
                <a:latin typeface="Candara"/>
                <a:cs typeface="Candara"/>
              </a:rPr>
              <a:t>…</a:t>
            </a: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5252" y="2682239"/>
            <a:ext cx="3101340" cy="35250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39556" y="2933699"/>
            <a:ext cx="3102864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1536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60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803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899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95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8482" y="296926"/>
            <a:ext cx="2951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Eclipse</a:t>
            </a:r>
            <a:r>
              <a:rPr spc="-195" dirty="0"/>
              <a:t> </a:t>
            </a:r>
            <a:r>
              <a:rPr dirty="0"/>
              <a:t>STS4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123" y="1068324"/>
            <a:ext cx="8683752" cy="50581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1536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60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803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899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95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8482" y="300258"/>
            <a:ext cx="29514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5" dirty="0" err="1">
                <a:latin typeface="Candara"/>
                <a:cs typeface="Candara"/>
              </a:rPr>
              <a:t>IntelliJ</a:t>
            </a:r>
            <a:endParaRPr dirty="0"/>
          </a:p>
        </p:txBody>
      </p:sp>
      <p:pic>
        <p:nvPicPr>
          <p:cNvPr id="1026" name="Picture 2" descr="C:\Users\junggj\Desktop\JUNGGJ\윤태식\03. 자체 개발 솔루션\컨테이너환경 표준프레임워크\index.assets\image-202012151814116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972176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nggj\Desktop\JUNGGJ\윤태식\03. 자체 개발 솔루션\컨테이너환경 표준프레임워크\index.assets\image-202012151807384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7639050" cy="36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8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1536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60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803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899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9519" y="530351"/>
            <a:ext cx="378460" cy="283845"/>
          </a:xfrm>
          <a:custGeom>
            <a:avLst/>
            <a:gdLst/>
            <a:ahLst/>
            <a:cxnLst/>
            <a:rect l="l" t="t" r="r" b="b"/>
            <a:pathLst>
              <a:path w="378459" h="283844">
                <a:moveTo>
                  <a:pt x="0" y="141732"/>
                </a:moveTo>
                <a:lnTo>
                  <a:pt x="6748" y="104069"/>
                </a:lnTo>
                <a:lnTo>
                  <a:pt x="25795" y="70216"/>
                </a:lnTo>
                <a:lnTo>
                  <a:pt x="55340" y="41528"/>
                </a:lnTo>
                <a:lnTo>
                  <a:pt x="93584" y="19360"/>
                </a:lnTo>
                <a:lnTo>
                  <a:pt x="138729" y="5065"/>
                </a:lnTo>
                <a:lnTo>
                  <a:pt x="188975" y="0"/>
                </a:lnTo>
                <a:lnTo>
                  <a:pt x="239222" y="5065"/>
                </a:lnTo>
                <a:lnTo>
                  <a:pt x="284367" y="19360"/>
                </a:lnTo>
                <a:lnTo>
                  <a:pt x="322611" y="41528"/>
                </a:lnTo>
                <a:lnTo>
                  <a:pt x="352156" y="70216"/>
                </a:lnTo>
                <a:lnTo>
                  <a:pt x="371203" y="104069"/>
                </a:lnTo>
                <a:lnTo>
                  <a:pt x="377951" y="141732"/>
                </a:lnTo>
                <a:lnTo>
                  <a:pt x="371203" y="179394"/>
                </a:lnTo>
                <a:lnTo>
                  <a:pt x="352156" y="213247"/>
                </a:lnTo>
                <a:lnTo>
                  <a:pt x="322611" y="241935"/>
                </a:lnTo>
                <a:lnTo>
                  <a:pt x="284367" y="264103"/>
                </a:lnTo>
                <a:lnTo>
                  <a:pt x="239222" y="278398"/>
                </a:lnTo>
                <a:lnTo>
                  <a:pt x="188975" y="283463"/>
                </a:lnTo>
                <a:lnTo>
                  <a:pt x="138729" y="278398"/>
                </a:lnTo>
                <a:lnTo>
                  <a:pt x="93584" y="264103"/>
                </a:lnTo>
                <a:lnTo>
                  <a:pt x="55340" y="241935"/>
                </a:lnTo>
                <a:lnTo>
                  <a:pt x="25795" y="213247"/>
                </a:lnTo>
                <a:lnTo>
                  <a:pt x="6748" y="179394"/>
                </a:lnTo>
                <a:lnTo>
                  <a:pt x="0" y="141732"/>
                </a:lnTo>
                <a:close/>
              </a:path>
            </a:pathLst>
          </a:custGeom>
          <a:ln w="57911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8482" y="300258"/>
            <a:ext cx="29514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5" dirty="0" err="1">
                <a:latin typeface="Candara"/>
                <a:cs typeface="Candara"/>
              </a:rPr>
              <a:t>IntelliJ</a:t>
            </a:r>
            <a:endParaRPr dirty="0"/>
          </a:p>
        </p:txBody>
      </p:sp>
      <p:pic>
        <p:nvPicPr>
          <p:cNvPr id="2050" name="Picture 2" descr="C:\Users\junggj\Desktop\JUNGGJ\윤태식\03. 자체 개발 솔루션\컨테이너환경 표준프레임워크\index.assets\image-202012151802250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09189"/>
            <a:ext cx="69723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unggj\Desktop\JUNGGJ\윤태식\03. 자체 개발 솔루션\컨테이너환경 표준프레임워크\index.assets\image-202012151757348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" y="504714"/>
            <a:ext cx="4963829" cy="5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58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2262</Words>
  <Application>Microsoft Office PowerPoint</Application>
  <PresentationFormat>사용자 지정</PresentationFormat>
  <Paragraphs>339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목차</vt:lpstr>
      <vt:lpstr>Framework 란?</vt:lpstr>
      <vt:lpstr>Spring Framework 란?</vt:lpstr>
      <vt:lpstr>Spring Boot 소개</vt:lpstr>
      <vt:lpstr>Spring Boot 환경설정</vt:lpstr>
      <vt:lpstr>Eclipse STS4</vt:lpstr>
      <vt:lpstr>IntelliJ</vt:lpstr>
      <vt:lpstr>IntelliJ</vt:lpstr>
      <vt:lpstr>Spring Boot 프로젝트 생성</vt:lpstr>
      <vt:lpstr>Spring Boot 프로젝트 실행</vt:lpstr>
      <vt:lpstr>Spring Boot 빌드 및 배포</vt:lpstr>
      <vt:lpstr>Spring Boot 웹(MVC)</vt:lpstr>
      <vt:lpstr>Spring Boot 배치</vt:lpstr>
      <vt:lpstr>폴더 구성</vt:lpstr>
      <vt:lpstr>Annotation</vt:lpstr>
      <vt:lpstr>JQuery</vt:lpstr>
      <vt:lpstr>Thymeleaf</vt:lpstr>
      <vt:lpstr>Loombok</vt:lpstr>
      <vt:lpstr>MyBatis</vt:lpstr>
      <vt:lpstr>Logback</vt:lpstr>
      <vt:lpstr>PowerPoint 프레젠테이션</vt:lpstr>
      <vt:lpstr>Bootstrap</vt:lpstr>
      <vt:lpstr>Bootstrap Table</vt:lpstr>
      <vt:lpstr>Chart</vt:lpstr>
      <vt:lpstr>build.gradle</vt:lpstr>
      <vt:lpstr>-END-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JaewonSong</dc:creator>
  <cp:lastModifiedBy>정건진</cp:lastModifiedBy>
  <cp:revision>6</cp:revision>
  <dcterms:created xsi:type="dcterms:W3CDTF">2022-01-18T07:25:24Z</dcterms:created>
  <dcterms:modified xsi:type="dcterms:W3CDTF">2022-01-18T07:49:45Z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2020-03-02T00:00:00Z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2022-01-18T00:00:00Z</vt:filetime>
  </property>
</Properties>
</file>