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7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3" d="100"/>
          <a:sy n="63" d="100"/>
        </p:scale>
        <p:origin x="72" y="10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563BDD-4A2B-4A9A-8C3F-FD44359ADBB1}" type="datetimeFigureOut">
              <a:rPr lang="en-US" smtClean="0"/>
              <a:t>6/19/2017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D73926-1A0E-499D-A75D-BEB8345A9383}" type="slidenum">
              <a:rPr lang="en-US" smtClean="0"/>
              <a:t>‹#›</a:t>
            </a:fld>
            <a:endParaRPr lang="en-US"/>
          </a:p>
        </p:txBody>
      </p:sp>
    </p:spTree>
    <p:extLst>
      <p:ext uri="{BB962C8B-B14F-4D97-AF65-F5344CB8AC3E}">
        <p14:creationId xmlns:p14="http://schemas.microsoft.com/office/powerpoint/2010/main" val="2044498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8" name="Shape 54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50716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Shape 6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4" name="Shape 6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68725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Shape 6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1" name="Shape 6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252549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8" name="Shape 6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51977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Shape 6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5" name="Shape 6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861801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Shape 6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2" name="Shape 6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300657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9" name="Shape 6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268381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Shape 5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5" name="Shape 5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6757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2" name="Shape 5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494874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Shape 5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9" name="Shape 5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3002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Shape 5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6" name="Shape 5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82616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Shape 5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3" name="Shape 5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33060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0" name="Shape 5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961282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0" name="Shape 5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05098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Shape 5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7" name="Shape 5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019590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6/19/2017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59851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631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1843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3550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486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5209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7091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770992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8481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997234" y="300033"/>
            <a:ext cx="8187199" cy="11432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4" name="Shape 324"/>
          <p:cNvSpPr txBox="1">
            <a:spLocks noGrp="1"/>
          </p:cNvSpPr>
          <p:nvPr>
            <p:ph type="body" idx="1"/>
          </p:nvPr>
        </p:nvSpPr>
        <p:spPr>
          <a:xfrm>
            <a:off x="997234" y="1817537"/>
            <a:ext cx="4211999" cy="4814400"/>
          </a:xfrm>
          <a:prstGeom prst="rect">
            <a:avLst/>
          </a:prstGeom>
        </p:spPr>
        <p:txBody>
          <a:bodyPr lIns="91425" tIns="91425" rIns="91425" bIns="91425" anchor="t" anchorCtr="0"/>
          <a:lstStyle>
            <a:lvl1pPr lvl="0">
              <a:spcBef>
                <a:spcPts val="0"/>
              </a:spcBef>
              <a:buSzPct val="100000"/>
              <a:defRPr sz="2933"/>
            </a:lvl1pPr>
            <a:lvl2pPr lvl="1">
              <a:spcBef>
                <a:spcPts val="0"/>
              </a:spcBef>
              <a:buSzPct val="100000"/>
              <a:defRPr sz="2933"/>
            </a:lvl2pPr>
            <a:lvl3pPr lvl="2">
              <a:spcBef>
                <a:spcPts val="0"/>
              </a:spcBef>
              <a:buSzPct val="100000"/>
              <a:defRPr sz="2933"/>
            </a:lvl3pPr>
            <a:lvl4pPr lvl="3">
              <a:spcBef>
                <a:spcPts val="0"/>
              </a:spcBef>
              <a:buSzPct val="100000"/>
              <a:defRPr sz="2933"/>
            </a:lvl4pPr>
            <a:lvl5pPr lvl="4">
              <a:spcBef>
                <a:spcPts val="0"/>
              </a:spcBef>
              <a:buSzPct val="100000"/>
              <a:defRPr sz="2933"/>
            </a:lvl5pPr>
            <a:lvl6pPr lvl="5">
              <a:spcBef>
                <a:spcPts val="0"/>
              </a:spcBef>
              <a:buSzPct val="100000"/>
              <a:defRPr sz="2933"/>
            </a:lvl6pPr>
            <a:lvl7pPr lvl="6">
              <a:spcBef>
                <a:spcPts val="0"/>
              </a:spcBef>
              <a:buSzPct val="100000"/>
              <a:defRPr sz="2933"/>
            </a:lvl7pPr>
            <a:lvl8pPr lvl="7">
              <a:spcBef>
                <a:spcPts val="0"/>
              </a:spcBef>
              <a:buSzPct val="100000"/>
              <a:defRPr sz="2933"/>
            </a:lvl8pPr>
            <a:lvl9pPr lvl="8">
              <a:spcBef>
                <a:spcPts val="0"/>
              </a:spcBef>
              <a:buSzPct val="100000"/>
              <a:defRPr sz="2933"/>
            </a:lvl9pPr>
          </a:lstStyle>
          <a:p>
            <a:endParaRPr/>
          </a:p>
        </p:txBody>
      </p:sp>
      <p:sp>
        <p:nvSpPr>
          <p:cNvPr id="325" name="Shape 325"/>
          <p:cNvSpPr txBox="1">
            <a:spLocks noGrp="1"/>
          </p:cNvSpPr>
          <p:nvPr>
            <p:ph type="body" idx="2"/>
          </p:nvPr>
        </p:nvSpPr>
        <p:spPr>
          <a:xfrm>
            <a:off x="5462798" y="1817537"/>
            <a:ext cx="4211999" cy="4814400"/>
          </a:xfrm>
          <a:prstGeom prst="rect">
            <a:avLst/>
          </a:prstGeom>
        </p:spPr>
        <p:txBody>
          <a:bodyPr lIns="91425" tIns="91425" rIns="91425" bIns="91425" anchor="t" anchorCtr="0"/>
          <a:lstStyle>
            <a:lvl1pPr lvl="0">
              <a:spcBef>
                <a:spcPts val="0"/>
              </a:spcBef>
              <a:buSzPct val="100000"/>
              <a:defRPr sz="2933"/>
            </a:lvl1pPr>
            <a:lvl2pPr lvl="1">
              <a:spcBef>
                <a:spcPts val="0"/>
              </a:spcBef>
              <a:buSzPct val="100000"/>
              <a:defRPr sz="2933"/>
            </a:lvl2pPr>
            <a:lvl3pPr lvl="2">
              <a:spcBef>
                <a:spcPts val="0"/>
              </a:spcBef>
              <a:buSzPct val="100000"/>
              <a:defRPr sz="2933"/>
            </a:lvl3pPr>
            <a:lvl4pPr lvl="3">
              <a:spcBef>
                <a:spcPts val="0"/>
              </a:spcBef>
              <a:buSzPct val="100000"/>
              <a:defRPr sz="2933"/>
            </a:lvl4pPr>
            <a:lvl5pPr lvl="4">
              <a:spcBef>
                <a:spcPts val="0"/>
              </a:spcBef>
              <a:buSzPct val="100000"/>
              <a:defRPr sz="2933"/>
            </a:lvl5pPr>
            <a:lvl6pPr lvl="5">
              <a:spcBef>
                <a:spcPts val="0"/>
              </a:spcBef>
              <a:buSzPct val="100000"/>
              <a:defRPr sz="2933"/>
            </a:lvl6pPr>
            <a:lvl7pPr lvl="6">
              <a:spcBef>
                <a:spcPts val="0"/>
              </a:spcBef>
              <a:buSzPct val="100000"/>
              <a:defRPr sz="2933"/>
            </a:lvl7pPr>
            <a:lvl8pPr lvl="7">
              <a:spcBef>
                <a:spcPts val="0"/>
              </a:spcBef>
              <a:buSzPct val="100000"/>
              <a:defRPr sz="2933"/>
            </a:lvl8pPr>
            <a:lvl9pPr lvl="8">
              <a:spcBef>
                <a:spcPts val="0"/>
              </a:spcBef>
              <a:buSzPct val="100000"/>
              <a:defRPr sz="2933"/>
            </a:lvl9pPr>
          </a:lstStyle>
          <a:p>
            <a:endParaRPr/>
          </a:p>
        </p:txBody>
      </p:sp>
      <p:grpSp>
        <p:nvGrpSpPr>
          <p:cNvPr id="326" name="Shape 326"/>
          <p:cNvGrpSpPr/>
          <p:nvPr/>
        </p:nvGrpSpPr>
        <p:grpSpPr>
          <a:xfrm>
            <a:off x="9923870" y="-121537"/>
            <a:ext cx="2395052" cy="7107432"/>
            <a:chOff x="6023725" y="842300"/>
            <a:chExt cx="1358150" cy="4030375"/>
          </a:xfrm>
        </p:grpSpPr>
        <p:sp>
          <p:nvSpPr>
            <p:cNvPr id="327" name="Shape 327"/>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sz="2400"/>
            </a:p>
          </p:txBody>
        </p:sp>
        <p:sp>
          <p:nvSpPr>
            <p:cNvPr id="328" name="Shape 328"/>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sz="2400"/>
            </a:p>
          </p:txBody>
        </p:sp>
        <p:sp>
          <p:nvSpPr>
            <p:cNvPr id="329" name="Shape 329"/>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sz="2400"/>
            </a:p>
          </p:txBody>
        </p:sp>
        <p:sp>
          <p:nvSpPr>
            <p:cNvPr id="330" name="Shape 330"/>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sz="2400"/>
            </a:p>
          </p:txBody>
        </p:sp>
        <p:sp>
          <p:nvSpPr>
            <p:cNvPr id="331" name="Shape 331"/>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sz="2400"/>
            </a:p>
          </p:txBody>
        </p:sp>
        <p:sp>
          <p:nvSpPr>
            <p:cNvPr id="332" name="Shape 332"/>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sz="2400"/>
            </a:p>
          </p:txBody>
        </p:sp>
        <p:sp>
          <p:nvSpPr>
            <p:cNvPr id="333" name="Shape 333"/>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sz="2400"/>
            </a:p>
          </p:txBody>
        </p:sp>
        <p:sp>
          <p:nvSpPr>
            <p:cNvPr id="334" name="Shape 334"/>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sz="2400"/>
            </a:p>
          </p:txBody>
        </p:sp>
        <p:sp>
          <p:nvSpPr>
            <p:cNvPr id="335" name="Shape 335"/>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sz="2400"/>
            </a:p>
          </p:txBody>
        </p:sp>
        <p:sp>
          <p:nvSpPr>
            <p:cNvPr id="336" name="Shape 336"/>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sz="2400"/>
            </a:p>
          </p:txBody>
        </p:sp>
        <p:sp>
          <p:nvSpPr>
            <p:cNvPr id="337" name="Shape 337"/>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sz="2400"/>
            </a:p>
          </p:txBody>
        </p:sp>
        <p:sp>
          <p:nvSpPr>
            <p:cNvPr id="338" name="Shape 338"/>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sz="2400"/>
            </a:p>
          </p:txBody>
        </p:sp>
        <p:sp>
          <p:nvSpPr>
            <p:cNvPr id="339" name="Shape 339"/>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sz="2400"/>
            </a:p>
          </p:txBody>
        </p:sp>
        <p:sp>
          <p:nvSpPr>
            <p:cNvPr id="340" name="Shape 340"/>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sz="2400"/>
            </a:p>
          </p:txBody>
        </p:sp>
        <p:sp>
          <p:nvSpPr>
            <p:cNvPr id="341" name="Shape 341"/>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sz="2400"/>
            </a:p>
          </p:txBody>
        </p:sp>
        <p:sp>
          <p:nvSpPr>
            <p:cNvPr id="342" name="Shape 342"/>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sz="2400"/>
            </a:p>
          </p:txBody>
        </p:sp>
        <p:sp>
          <p:nvSpPr>
            <p:cNvPr id="343" name="Shape 343"/>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sz="2400"/>
            </a:p>
          </p:txBody>
        </p:sp>
        <p:sp>
          <p:nvSpPr>
            <p:cNvPr id="344" name="Shape 344"/>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sz="2400"/>
            </a:p>
          </p:txBody>
        </p:sp>
        <p:sp>
          <p:nvSpPr>
            <p:cNvPr id="345" name="Shape 345"/>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sz="2400"/>
            </a:p>
          </p:txBody>
        </p:sp>
        <p:sp>
          <p:nvSpPr>
            <p:cNvPr id="346" name="Shape 346"/>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sz="2400"/>
            </a:p>
          </p:txBody>
        </p:sp>
        <p:sp>
          <p:nvSpPr>
            <p:cNvPr id="347" name="Shape 347"/>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sz="2400"/>
            </a:p>
          </p:txBody>
        </p:sp>
        <p:sp>
          <p:nvSpPr>
            <p:cNvPr id="348" name="Shape 348"/>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sz="2400"/>
            </a:p>
          </p:txBody>
        </p:sp>
        <p:sp>
          <p:nvSpPr>
            <p:cNvPr id="349" name="Shape 349"/>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sz="2400"/>
            </a:p>
          </p:txBody>
        </p:sp>
        <p:sp>
          <p:nvSpPr>
            <p:cNvPr id="350" name="Shape 350"/>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sz="2400"/>
            </a:p>
          </p:txBody>
        </p:sp>
        <p:sp>
          <p:nvSpPr>
            <p:cNvPr id="351" name="Shape 351"/>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sz="2400"/>
            </a:p>
          </p:txBody>
        </p:sp>
        <p:sp>
          <p:nvSpPr>
            <p:cNvPr id="352" name="Shape 352"/>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sz="2400"/>
            </a:p>
          </p:txBody>
        </p:sp>
        <p:sp>
          <p:nvSpPr>
            <p:cNvPr id="353" name="Shape 353"/>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sz="2400"/>
            </a:p>
          </p:txBody>
        </p:sp>
        <p:sp>
          <p:nvSpPr>
            <p:cNvPr id="354" name="Shape 354"/>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sz="2400"/>
            </a:p>
          </p:txBody>
        </p:sp>
        <p:sp>
          <p:nvSpPr>
            <p:cNvPr id="355" name="Shape 355"/>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sz="2400"/>
            </a:p>
          </p:txBody>
        </p:sp>
      </p:grpSp>
      <p:cxnSp>
        <p:nvCxnSpPr>
          <p:cNvPr id="356" name="Shape 356"/>
          <p:cNvCxnSpPr/>
          <p:nvPr/>
        </p:nvCxnSpPr>
        <p:spPr>
          <a:xfrm>
            <a:off x="1133967" y="1375233"/>
            <a:ext cx="8050399" cy="0"/>
          </a:xfrm>
          <a:prstGeom prst="straightConnector1">
            <a:avLst/>
          </a:prstGeom>
          <a:noFill/>
          <a:ln w="19050" cap="rnd" cmpd="sng">
            <a:solidFill>
              <a:srgbClr val="A4C2F4"/>
            </a:solidFill>
            <a:prstDash val="dash"/>
            <a:round/>
            <a:headEnd type="none" w="lg" len="lg"/>
            <a:tailEnd type="none" w="lg" len="lg"/>
          </a:ln>
        </p:spPr>
      </p:cxnSp>
    </p:spTree>
    <p:extLst>
      <p:ext uri="{BB962C8B-B14F-4D97-AF65-F5344CB8AC3E}">
        <p14:creationId xmlns:p14="http://schemas.microsoft.com/office/powerpoint/2010/main" val="2476479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854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3685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0842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6576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247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6/19/2017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0382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6107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786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6/19/2017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9301401"/>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8"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Minimax" TargetMode="External"/><Relationship Id="rId7" Type="http://schemas.openxmlformats.org/officeDocument/2006/relationships/hyperlink" Target="https://en.wikipedia.org/wiki/Branching_factor" TargetMode="External"/><Relationship Id="rId2" Type="http://schemas.openxmlformats.org/officeDocument/2006/relationships/hyperlink" Target="https://en.wikipedia.org/wiki/GOFAI" TargetMode="External"/><Relationship Id="rId1" Type="http://schemas.openxmlformats.org/officeDocument/2006/relationships/slideLayout" Target="../slideLayouts/slideLayout2.xml"/><Relationship Id="rId6" Type="http://schemas.openxmlformats.org/officeDocument/2006/relationships/hyperlink" Target="https://en.wikipedia.org/wiki/Computer_chess" TargetMode="External"/><Relationship Id="rId5" Type="http://schemas.openxmlformats.org/officeDocument/2006/relationships/hyperlink" Target="https://en.wikipedia.org/wiki/Evaluation_function" TargetMode="External"/><Relationship Id="rId4" Type="http://schemas.openxmlformats.org/officeDocument/2006/relationships/hyperlink" Target="https://en.wikipedia.org/wiki/Tree_search"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Monte_Carlo_metho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pasky/mich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Chess" TargetMode="External"/><Relationship Id="rId2" Type="http://schemas.openxmlformats.org/officeDocument/2006/relationships/hyperlink" Target="https://en.wikipedia.org/wiki/Artificial_intelligenc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en.wikipedia.org/wiki/I._J._Good" TargetMode="Externa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en.wikipedia.org/wiki/Ko_rule"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Komidashi"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vignette1.wikia.nocookie.net/epic-rap-battles-of-cartoons/images/9/9f/Doraemon.png/revision/latest?cb=201610201038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187" y="1833638"/>
            <a:ext cx="8173100" cy="54504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p:txBody>
          <a:bodyPr/>
          <a:lstStyle/>
          <a:p>
            <a:r>
              <a:rPr lang="en-US" dirty="0"/>
              <a:t>Computer GO</a:t>
            </a:r>
          </a:p>
        </p:txBody>
      </p:sp>
      <p:sp>
        <p:nvSpPr>
          <p:cNvPr id="4" name="Subtitle 3"/>
          <p:cNvSpPr>
            <a:spLocks noGrp="1"/>
          </p:cNvSpPr>
          <p:nvPr>
            <p:ph type="subTitle" idx="1"/>
          </p:nvPr>
        </p:nvSpPr>
        <p:spPr/>
        <p:txBody>
          <a:bodyPr/>
          <a:lstStyle/>
          <a:p>
            <a:r>
              <a:rPr lang="en-US" dirty="0" err="1"/>
              <a:t>doraemon</a:t>
            </a:r>
            <a:endParaRPr lang="en-US" dirty="0"/>
          </a:p>
        </p:txBody>
      </p:sp>
    </p:spTree>
    <p:extLst>
      <p:ext uri="{BB962C8B-B14F-4D97-AF65-F5344CB8AC3E}">
        <p14:creationId xmlns:p14="http://schemas.microsoft.com/office/powerpoint/2010/main" val="3159451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Scoring rule</a:t>
            </a:r>
          </a:p>
        </p:txBody>
      </p:sp>
      <p:sp>
        <p:nvSpPr>
          <p:cNvPr id="3" name="Content Placeholder 2"/>
          <p:cNvSpPr>
            <a:spLocks noGrp="1"/>
          </p:cNvSpPr>
          <p:nvPr>
            <p:ph idx="1"/>
          </p:nvPr>
        </p:nvSpPr>
        <p:spPr/>
        <p:txBody>
          <a:bodyPr/>
          <a:lstStyle/>
          <a:p>
            <a:r>
              <a:rPr lang="en-US" b="1" dirty="0"/>
              <a:t>Area scoring (including Chinese)</a:t>
            </a:r>
          </a:p>
          <a:p>
            <a:pPr marL="0" indent="0">
              <a:buNone/>
            </a:pPr>
            <a:r>
              <a:rPr lang="en-US" b="1" dirty="0"/>
              <a:t>	</a:t>
            </a:r>
            <a:r>
              <a:rPr lang="en-US" dirty="0"/>
              <a:t>A player's score is the number of stones that the player has on the board, plus the number of empty 	intersections surrounded by that player's stones.</a:t>
            </a:r>
          </a:p>
          <a:p>
            <a:r>
              <a:rPr lang="en-US" b="1" dirty="0"/>
              <a:t>Territory scoring (including Japanese and Korean)</a:t>
            </a:r>
          </a:p>
          <a:p>
            <a:pPr marL="0" indent="0">
              <a:buNone/>
            </a:pPr>
            <a:r>
              <a:rPr lang="en-US" dirty="0"/>
              <a:t>	In the course of the game, each player retains the stones they capture, termed </a:t>
            </a:r>
            <a:r>
              <a:rPr lang="en-US" i="1" dirty="0"/>
              <a:t>prisoners</a:t>
            </a:r>
            <a:r>
              <a:rPr lang="en-US" dirty="0"/>
              <a:t>. Any dead 	stones removed at the end of the game become prisoners. The score is the number of empty points 	enclosed by a player's stones, plus the number of prisoners captured by that player.</a:t>
            </a:r>
          </a:p>
        </p:txBody>
      </p:sp>
    </p:spTree>
    <p:extLst>
      <p:ext uri="{BB962C8B-B14F-4D97-AF65-F5344CB8AC3E}">
        <p14:creationId xmlns:p14="http://schemas.microsoft.com/office/powerpoint/2010/main" val="3952434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upload.wikimedia.org/wikipedia/commons/thumb/c/ce/Gofin.png/220px-Gof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397" y="1184521"/>
            <a:ext cx="4686882" cy="470818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675290" y="1184521"/>
            <a:ext cx="6096000" cy="2585323"/>
          </a:xfrm>
          <a:prstGeom prst="rect">
            <a:avLst/>
          </a:prstGeom>
        </p:spPr>
        <p:txBody>
          <a:bodyPr>
            <a:spAutoFit/>
          </a:bodyPr>
          <a:lstStyle/>
          <a:p>
            <a:r>
              <a:rPr lang="en-US" dirty="0">
                <a:latin typeface="Arial" panose="020B0604020202020204" pitchFamily="34" charset="0"/>
              </a:rPr>
              <a:t>A simplified game at its end. Black's territory (A) + (C) and prisoners (D) is counted and compared to White's territory (B) only (no prisoners). In this example, both Black and White attempted to invade and live (C and D groups) to reduce the other's total territory. Only Black's invading group (C) was successful in living, as White's group (D) was killed with a black stone at (E). The points in the middle (F) are "dame", meaning they belong to neither player.</a:t>
            </a:r>
            <a:endParaRPr lang="en-US" dirty="0"/>
          </a:p>
        </p:txBody>
      </p:sp>
    </p:spTree>
    <p:extLst>
      <p:ext uri="{BB962C8B-B14F-4D97-AF65-F5344CB8AC3E}">
        <p14:creationId xmlns:p14="http://schemas.microsoft.com/office/powerpoint/2010/main" val="1588117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GO : approach to the problem</a:t>
            </a:r>
          </a:p>
        </p:txBody>
      </p:sp>
      <p:sp>
        <p:nvSpPr>
          <p:cNvPr id="3" name="Content Placeholder 2"/>
          <p:cNvSpPr>
            <a:spLocks noGrp="1"/>
          </p:cNvSpPr>
          <p:nvPr>
            <p:ph idx="1"/>
          </p:nvPr>
        </p:nvSpPr>
        <p:spPr/>
        <p:txBody>
          <a:bodyPr/>
          <a:lstStyle/>
          <a:p>
            <a:r>
              <a:rPr lang="en-US" dirty="0"/>
              <a:t>One </a:t>
            </a:r>
            <a:r>
              <a:rPr lang="en-US" dirty="0">
                <a:hlinkClick r:id="rId2" tooltip="GOFAI"/>
              </a:rPr>
              <a:t>traditional AI</a:t>
            </a:r>
            <a:r>
              <a:rPr lang="en-US" dirty="0"/>
              <a:t> technique for creating game playing software is to use a </a:t>
            </a:r>
            <a:r>
              <a:rPr lang="en-US" dirty="0" err="1">
                <a:hlinkClick r:id="rId3" tooltip="Minimax"/>
              </a:rPr>
              <a:t>minimax</a:t>
            </a:r>
            <a:r>
              <a:rPr lang="en-US" dirty="0"/>
              <a:t> </a:t>
            </a:r>
            <a:r>
              <a:rPr lang="en-US" dirty="0">
                <a:hlinkClick r:id="rId4" tooltip="Tree search"/>
              </a:rPr>
              <a:t>tree search</a:t>
            </a:r>
            <a:r>
              <a:rPr lang="en-US" dirty="0"/>
              <a:t>. This involves playing out all hypothetical moves on the board up to a certain point, then using an </a:t>
            </a:r>
            <a:r>
              <a:rPr lang="en-US" dirty="0">
                <a:hlinkClick r:id="rId5" tooltip="Evaluation function"/>
              </a:rPr>
              <a:t>evaluation function</a:t>
            </a:r>
            <a:r>
              <a:rPr lang="en-US" dirty="0"/>
              <a:t> to estimate the value of that position for the current player. The move which leads to the best hypothetical board is selected, and the process is repeated each turn.</a:t>
            </a:r>
          </a:p>
          <a:p>
            <a:r>
              <a:rPr lang="en-US" dirty="0"/>
              <a:t> While tree searches have been very effective in </a:t>
            </a:r>
            <a:r>
              <a:rPr lang="en-US" dirty="0">
                <a:hlinkClick r:id="rId6" tooltip="Computer chess"/>
              </a:rPr>
              <a:t>computer chess</a:t>
            </a:r>
            <a:r>
              <a:rPr lang="en-US" dirty="0"/>
              <a:t>, they have seen less success in Computer Go programs. This is partly because it has traditionally been difficult to create an effective evaluation function for a Go board, and partly because the large number of possible moves each side can make each leads to a high </a:t>
            </a:r>
            <a:r>
              <a:rPr lang="en-US" dirty="0">
                <a:hlinkClick r:id="rId7" tooltip="Branching factor"/>
              </a:rPr>
              <a:t>branching factor</a:t>
            </a:r>
            <a:r>
              <a:rPr lang="en-US" dirty="0"/>
              <a:t>. This makes this technique very computationally expensive.</a:t>
            </a:r>
          </a:p>
        </p:txBody>
      </p:sp>
    </p:spTree>
    <p:extLst>
      <p:ext uri="{BB962C8B-B14F-4D97-AF65-F5344CB8AC3E}">
        <p14:creationId xmlns:p14="http://schemas.microsoft.com/office/powerpoint/2010/main" val="2074589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GO : approach to the problem</a:t>
            </a:r>
          </a:p>
        </p:txBody>
      </p:sp>
      <p:sp>
        <p:nvSpPr>
          <p:cNvPr id="3" name="Content Placeholder 2"/>
          <p:cNvSpPr>
            <a:spLocks noGrp="1"/>
          </p:cNvSpPr>
          <p:nvPr>
            <p:ph idx="1"/>
          </p:nvPr>
        </p:nvSpPr>
        <p:spPr/>
        <p:txBody>
          <a:bodyPr/>
          <a:lstStyle/>
          <a:p>
            <a:r>
              <a:rPr lang="en-US" dirty="0"/>
              <a:t>One major alternative to using hand-coded knowledge and searches is the use of </a:t>
            </a:r>
            <a:r>
              <a:rPr lang="en-US" dirty="0">
                <a:hlinkClick r:id="rId2" tooltip="Monte Carlo method"/>
              </a:rPr>
              <a:t>Monte Carlo methods</a:t>
            </a:r>
            <a:r>
              <a:rPr lang="en-US" dirty="0"/>
              <a:t>. This is done by generating a list of potential moves, and for each move playing out thousands of games at random on the resulting board. The move which leads to the best set of random games for the current player is chosen as the best move. </a:t>
            </a:r>
          </a:p>
          <a:p>
            <a:r>
              <a:rPr lang="en-US" dirty="0"/>
              <a:t>The advantage of this technique is that it requires very little domain knowledge or expert input, the trade-off being increased memory and processor requirements.  However, because the moves used for evaluation are generated at random it is possible that a move which would be excellent except for one specific opponent response would be mistakenly evaluated as a good move. </a:t>
            </a:r>
          </a:p>
          <a:p>
            <a:r>
              <a:rPr lang="en-US" dirty="0"/>
              <a:t>The result of this are programs which are strong in an overall strategic sense, but are imperfect tactically</a:t>
            </a:r>
          </a:p>
          <a:p>
            <a:r>
              <a:rPr lang="en-US" dirty="0"/>
              <a:t>Besides </a:t>
            </a:r>
            <a:r>
              <a:rPr lang="en-US" i="1" dirty="0"/>
              <a:t>Monte Carlo Method , Deep Learning i</a:t>
            </a:r>
            <a:r>
              <a:rPr lang="en-US" dirty="0"/>
              <a:t>s considered as one of the best algorithms which can succeed with a better rate than others </a:t>
            </a:r>
          </a:p>
        </p:txBody>
      </p:sp>
    </p:spTree>
    <p:extLst>
      <p:ext uri="{BB962C8B-B14F-4D97-AF65-F5344CB8AC3E}">
        <p14:creationId xmlns:p14="http://schemas.microsoft.com/office/powerpoint/2010/main" val="2039829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50028" y="1964267"/>
            <a:ext cx="6910097" cy="2421464"/>
          </a:xfrm>
        </p:spPr>
        <p:txBody>
          <a:bodyPr/>
          <a:lstStyle/>
          <a:p>
            <a:r>
              <a:rPr lang="en-US" b="1" dirty="0"/>
              <a:t>Minimalistic Go </a:t>
            </a:r>
            <a:br>
              <a:rPr lang="en-US" b="1" dirty="0"/>
            </a:br>
            <a:r>
              <a:rPr lang="en-US" b="1" dirty="0"/>
              <a:t>MCTS Engine</a:t>
            </a:r>
            <a:br>
              <a:rPr lang="en-US" b="1" dirty="0"/>
            </a:b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607221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 </a:t>
            </a:r>
            <a:r>
              <a:rPr lang="en-US" b="1" i="1" dirty="0" err="1"/>
              <a:t>Michi</a:t>
            </a:r>
            <a:r>
              <a:rPr lang="en-US" b="1" i="1" dirty="0"/>
              <a:t> aims to be a minimalistic but full-fledged Computer Go program based on state-of-art methods (Monte Carlo Tree Search) and written in Python. Our goal is to make it easier for new people to enter the domain of Computer Go, peek under the hood of a "real" playing engine and be able to learn by hassle-free experiments - with the algorithms, add heuristics, etc.</a:t>
            </a:r>
            <a:br>
              <a:rPr lang="en-US" b="1" i="1" dirty="0"/>
            </a:br>
            <a:endParaRPr lang="en-US" dirty="0"/>
          </a:p>
        </p:txBody>
      </p:sp>
      <p:sp>
        <p:nvSpPr>
          <p:cNvPr id="3" name="Text Placeholder 2"/>
          <p:cNvSpPr>
            <a:spLocks noGrp="1"/>
          </p:cNvSpPr>
          <p:nvPr>
            <p:ph type="body" sz="quarter" idx="13"/>
          </p:nvPr>
        </p:nvSpPr>
        <p:spPr/>
        <p:txBody>
          <a:bodyPr/>
          <a:lstStyle/>
          <a:p>
            <a:pPr algn="r"/>
            <a:r>
              <a:rPr lang="en-US" i="1" dirty="0"/>
              <a:t>From :https://github.com/</a:t>
            </a:r>
            <a:r>
              <a:rPr lang="en-US" i="1" dirty="0" err="1"/>
              <a:t>pasky</a:t>
            </a:r>
            <a:r>
              <a:rPr lang="en-US" i="1" dirty="0"/>
              <a:t>/</a:t>
            </a:r>
            <a:r>
              <a:rPr lang="en-US" i="1" dirty="0" err="1"/>
              <a:t>michi</a:t>
            </a:r>
            <a:r>
              <a:rPr lang="en-US" i="1" dirty="0"/>
              <a:t>	</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655165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Minimalistic Go MCTS </a:t>
            </a:r>
            <a:r>
              <a:rPr lang="en-US" b="1" dirty="0" err="1"/>
              <a:t>Engine:OUR</a:t>
            </a:r>
            <a:r>
              <a:rPr lang="en-US" b="1" dirty="0"/>
              <a:t> Project</a:t>
            </a:r>
          </a:p>
        </p:txBody>
      </p:sp>
      <p:sp>
        <p:nvSpPr>
          <p:cNvPr id="3" name="Content Placeholder 2"/>
          <p:cNvSpPr>
            <a:spLocks noGrp="1"/>
          </p:cNvSpPr>
          <p:nvPr>
            <p:ph idx="1"/>
          </p:nvPr>
        </p:nvSpPr>
        <p:spPr/>
        <p:txBody>
          <a:bodyPr/>
          <a:lstStyle/>
          <a:p>
            <a:pPr marL="0" indent="0">
              <a:buNone/>
            </a:pPr>
            <a:r>
              <a:rPr lang="en-US" dirty="0"/>
              <a:t>Our project uses a 9x9 board game Go with the numbers 1-9 to mark the row and letters A-I to mark the columns of the board , using AI from Go engines sourced from </a:t>
            </a:r>
            <a:r>
              <a:rPr lang="en-US" dirty="0">
                <a:hlinkClick r:id="rId2"/>
              </a:rPr>
              <a:t>https://github.com/pasky/michi</a:t>
            </a:r>
            <a:endParaRPr lang="en-US" dirty="0"/>
          </a:p>
          <a:p>
            <a:pPr marL="0" indent="0">
              <a:buNone/>
            </a:pPr>
            <a:r>
              <a:rPr lang="en-US" dirty="0"/>
              <a:t>In this game, player 1 uses symbol (X) and player 2 uses symbol (O). We play this game by typing the coordinate  which we desired with format (letter) (number).For example: A3, B1</a:t>
            </a:r>
          </a:p>
          <a:p>
            <a:pPr marL="0" indent="0">
              <a:buNone/>
            </a:pPr>
            <a:r>
              <a:rPr lang="en-US" dirty="0"/>
              <a:t>In this game, it also shown the time that AI uses to think.</a:t>
            </a:r>
          </a:p>
        </p:txBody>
      </p:sp>
    </p:spTree>
    <p:extLst>
      <p:ext uri="{BB962C8B-B14F-4D97-AF65-F5344CB8AC3E}">
        <p14:creationId xmlns:p14="http://schemas.microsoft.com/office/powerpoint/2010/main" val="1877386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17D743B-14B8-45EC-8227-B4FE331FFC6B}"/>
              </a:ext>
            </a:extLst>
          </p:cNvPr>
          <p:cNvSpPr>
            <a:spLocks noGrp="1"/>
          </p:cNvSpPr>
          <p:nvPr>
            <p:ph idx="1"/>
          </p:nvPr>
        </p:nvSpPr>
        <p:spPr>
          <a:xfrm>
            <a:off x="1" y="3719005"/>
            <a:ext cx="12354560" cy="3037395"/>
          </a:xfrm>
        </p:spPr>
        <p:txBody>
          <a:bodyPr/>
          <a:lstStyle/>
          <a:p>
            <a:r>
              <a:rPr lang="en-US" dirty="0"/>
              <a:t>"Player 1" shows that it’s player 1 turn</a:t>
            </a:r>
            <a:br>
              <a:rPr lang="en-US" dirty="0"/>
            </a:br>
            <a:r>
              <a:rPr lang="en-US" dirty="0"/>
              <a:t>Player sends: shows us the coordinates sent by the player playing at that turn</a:t>
            </a:r>
            <a:br>
              <a:rPr lang="en-US" dirty="0"/>
            </a:br>
            <a:r>
              <a:rPr lang="en-US" dirty="0"/>
              <a:t>Elapsed time: How long the AI think(process time)</a:t>
            </a:r>
            <a:br>
              <a:rPr lang="en-US" dirty="0"/>
            </a:br>
            <a:r>
              <a:rPr lang="en-US" dirty="0"/>
              <a:t>Move: Show us how many turn has passed since the game began</a:t>
            </a:r>
          </a:p>
        </p:txBody>
      </p:sp>
      <p:pic>
        <p:nvPicPr>
          <p:cNvPr id="4" name="Picture 3">
            <a:extLst>
              <a:ext uri="{FF2B5EF4-FFF2-40B4-BE49-F238E27FC236}">
                <a16:creationId xmlns:a16="http://schemas.microsoft.com/office/drawing/2014/main" xmlns="" id="{1AB9594F-B20D-4DA9-B265-D6394D042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359"/>
            <a:ext cx="6349283" cy="3505647"/>
          </a:xfrm>
          <a:prstGeom prst="rect">
            <a:avLst/>
          </a:prstGeom>
        </p:spPr>
      </p:pic>
      <p:pic>
        <p:nvPicPr>
          <p:cNvPr id="5" name="Picture 4">
            <a:extLst>
              <a:ext uri="{FF2B5EF4-FFF2-40B4-BE49-F238E27FC236}">
                <a16:creationId xmlns:a16="http://schemas.microsoft.com/office/drawing/2014/main" xmlns="" id="{B01F96EA-C3E7-46AE-84E6-FF40C1C565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8587" y="213359"/>
            <a:ext cx="6063413" cy="3505646"/>
          </a:xfrm>
          <a:prstGeom prst="rect">
            <a:avLst/>
          </a:prstGeom>
        </p:spPr>
      </p:pic>
    </p:spTree>
    <p:extLst>
      <p:ext uri="{BB962C8B-B14F-4D97-AF65-F5344CB8AC3E}">
        <p14:creationId xmlns:p14="http://schemas.microsoft.com/office/powerpoint/2010/main" val="3123620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549"/>
        <p:cNvGrpSpPr/>
        <p:nvPr/>
      </p:nvGrpSpPr>
      <p:grpSpPr>
        <a:xfrm>
          <a:off x="0" y="0"/>
          <a:ext cx="0" cy="0"/>
          <a:chOff x="0" y="0"/>
          <a:chExt cx="0" cy="0"/>
        </a:xfrm>
      </p:grpSpPr>
      <p:sp>
        <p:nvSpPr>
          <p:cNvPr id="551" name="Shape 551"/>
          <p:cNvSpPr txBox="1"/>
          <p:nvPr/>
        </p:nvSpPr>
        <p:spPr>
          <a:xfrm>
            <a:off x="85899" y="2867680"/>
            <a:ext cx="3840000" cy="2496799"/>
          </a:xfrm>
          <a:prstGeom prst="rect">
            <a:avLst/>
          </a:prstGeom>
          <a:noFill/>
          <a:ln>
            <a:noFill/>
          </a:ln>
        </p:spPr>
        <p:txBody>
          <a:bodyPr lIns="121900" tIns="121900" rIns="121900" bIns="121900" anchor="t" anchorCtr="0">
            <a:noAutofit/>
          </a:bodyPr>
          <a:lstStyle/>
          <a:p>
            <a:pPr>
              <a:spcBef>
                <a:spcPts val="800"/>
              </a:spcBef>
            </a:pPr>
            <a:r>
              <a:rPr lang="en" sz="2400" b="1" dirty="0" smtClean="0">
                <a:solidFill>
                  <a:srgbClr val="3C78D8"/>
                </a:solidFill>
                <a:latin typeface="Dosis"/>
                <a:ea typeface="Dosis"/>
                <a:cs typeface="Dosis"/>
                <a:sym typeface="Dosis"/>
              </a:rPr>
              <a:t>pengecekan posisi, </a:t>
            </a:r>
            <a:r>
              <a:rPr lang="en" sz="2400" b="1" dirty="0">
                <a:solidFill>
                  <a:srgbClr val="3C78D8"/>
                </a:solidFill>
                <a:latin typeface="Dosis"/>
                <a:ea typeface="Dosis"/>
                <a:cs typeface="Dosis"/>
                <a:sym typeface="Dosis"/>
              </a:rPr>
              <a:t>terkepung atau tidak, </a:t>
            </a:r>
            <a:r>
              <a:rPr lang="en" sz="2400" b="1" dirty="0" smtClean="0">
                <a:solidFill>
                  <a:srgbClr val="3C78D8"/>
                </a:solidFill>
                <a:latin typeface="Dosis"/>
                <a:ea typeface="Dosis"/>
                <a:cs typeface="Dosis"/>
                <a:sym typeface="Dosis"/>
              </a:rPr>
              <a:t>serta </a:t>
            </a:r>
            <a:r>
              <a:rPr lang="en" sz="2400" b="1" dirty="0">
                <a:solidFill>
                  <a:srgbClr val="3C78D8"/>
                </a:solidFill>
                <a:latin typeface="Dosis"/>
                <a:ea typeface="Dosis"/>
                <a:cs typeface="Dosis"/>
                <a:sym typeface="Dosis"/>
              </a:rPr>
              <a:t>perhitungan </a:t>
            </a:r>
            <a:r>
              <a:rPr lang="en" sz="2400" b="1" dirty="0" smtClean="0">
                <a:solidFill>
                  <a:srgbClr val="3C78D8"/>
                </a:solidFill>
                <a:latin typeface="Dosis"/>
                <a:ea typeface="Dosis"/>
                <a:cs typeface="Dosis"/>
                <a:sym typeface="Dosis"/>
              </a:rPr>
              <a:t>teritory</a:t>
            </a:r>
            <a:endParaRPr lang="en" sz="2400" b="1" dirty="0">
              <a:solidFill>
                <a:srgbClr val="3C78D8"/>
              </a:solidFill>
              <a:latin typeface="Dosis"/>
              <a:ea typeface="Dosis"/>
              <a:cs typeface="Dosis"/>
              <a:sym typeface="Dosis"/>
            </a:endParaRPr>
          </a:p>
        </p:txBody>
      </p:sp>
      <p:pic>
        <p:nvPicPr>
          <p:cNvPr id="552" name="Shape 552"/>
          <p:cNvPicPr preferRelativeResize="0"/>
          <p:nvPr/>
        </p:nvPicPr>
        <p:blipFill>
          <a:blip r:embed="rId3">
            <a:alphaModFix/>
          </a:blip>
          <a:stretch>
            <a:fillRect/>
          </a:stretch>
        </p:blipFill>
        <p:spPr>
          <a:xfrm>
            <a:off x="3925899" y="525599"/>
            <a:ext cx="5595932" cy="6055499"/>
          </a:xfrm>
          <a:prstGeom prst="rect">
            <a:avLst/>
          </a:prstGeom>
          <a:noFill/>
          <a:ln>
            <a:noFill/>
          </a:ln>
        </p:spPr>
      </p:pic>
    </p:spTree>
    <p:extLst>
      <p:ext uri="{BB962C8B-B14F-4D97-AF65-F5344CB8AC3E}">
        <p14:creationId xmlns:p14="http://schemas.microsoft.com/office/powerpoint/2010/main" val="1972057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556"/>
        <p:cNvGrpSpPr/>
        <p:nvPr/>
      </p:nvGrpSpPr>
      <p:grpSpPr>
        <a:xfrm>
          <a:off x="0" y="0"/>
          <a:ext cx="0" cy="0"/>
          <a:chOff x="0" y="0"/>
          <a:chExt cx="0" cy="0"/>
        </a:xfrm>
      </p:grpSpPr>
      <p:sp>
        <p:nvSpPr>
          <p:cNvPr id="558" name="Shape 558"/>
          <p:cNvSpPr txBox="1"/>
          <p:nvPr/>
        </p:nvSpPr>
        <p:spPr>
          <a:xfrm>
            <a:off x="447600" y="1703900"/>
            <a:ext cx="2272800" cy="2105200"/>
          </a:xfrm>
          <a:prstGeom prst="rect">
            <a:avLst/>
          </a:prstGeom>
          <a:noFill/>
          <a:ln>
            <a:noFill/>
          </a:ln>
        </p:spPr>
        <p:txBody>
          <a:bodyPr lIns="121900" tIns="121900" rIns="121900" bIns="121900" anchor="t" anchorCtr="0">
            <a:noAutofit/>
          </a:bodyPr>
          <a:lstStyle/>
          <a:p>
            <a:pPr>
              <a:spcBef>
                <a:spcPts val="800"/>
              </a:spcBef>
            </a:pPr>
            <a:r>
              <a:rPr lang="en" sz="2400" b="1" dirty="0" smtClean="0">
                <a:solidFill>
                  <a:srgbClr val="3C78D8"/>
                </a:solidFill>
                <a:latin typeface="Dosis"/>
                <a:ea typeface="Dosis"/>
                <a:cs typeface="Dosis"/>
                <a:sym typeface="Dosis"/>
              </a:rPr>
              <a:t>penempatan </a:t>
            </a:r>
            <a:r>
              <a:rPr lang="en" sz="2400" b="1" dirty="0">
                <a:solidFill>
                  <a:srgbClr val="3C78D8"/>
                </a:solidFill>
                <a:latin typeface="Dosis"/>
                <a:ea typeface="Dosis"/>
                <a:cs typeface="Dosis"/>
                <a:sym typeface="Dosis"/>
              </a:rPr>
              <a:t>untuk </a:t>
            </a:r>
            <a:r>
              <a:rPr lang="en" sz="2400" b="1" dirty="0">
                <a:solidFill>
                  <a:srgbClr val="3C78D8"/>
                </a:solidFill>
                <a:latin typeface="Dosis"/>
                <a:ea typeface="Dosis"/>
                <a:cs typeface="Dosis"/>
                <a:sym typeface="Dosis"/>
              </a:rPr>
              <a:t>koordinatnya </a:t>
            </a:r>
            <a:r>
              <a:rPr lang="en" sz="2400" b="1" dirty="0" smtClean="0">
                <a:solidFill>
                  <a:srgbClr val="3C78D8"/>
                </a:solidFill>
                <a:latin typeface="Dosis"/>
                <a:ea typeface="Dosis"/>
                <a:cs typeface="Dosis"/>
                <a:sym typeface="Dosis"/>
              </a:rPr>
              <a:t>serta </a:t>
            </a:r>
            <a:r>
              <a:rPr lang="en" sz="2400" b="1" dirty="0">
                <a:solidFill>
                  <a:srgbClr val="3C78D8"/>
                </a:solidFill>
                <a:latin typeface="Dosis"/>
                <a:ea typeface="Dosis"/>
                <a:cs typeface="Dosis"/>
                <a:sym typeface="Dosis"/>
              </a:rPr>
              <a:t>jalannya game</a:t>
            </a:r>
            <a:endParaRPr lang="en" sz="2400" b="1" dirty="0">
              <a:solidFill>
                <a:srgbClr val="3C78D8"/>
              </a:solidFill>
              <a:latin typeface="Dosis"/>
              <a:ea typeface="Dosis"/>
              <a:cs typeface="Dosis"/>
              <a:sym typeface="Dosis"/>
            </a:endParaRPr>
          </a:p>
        </p:txBody>
      </p:sp>
      <p:pic>
        <p:nvPicPr>
          <p:cNvPr id="559" name="Shape 559"/>
          <p:cNvPicPr preferRelativeResize="0"/>
          <p:nvPr/>
        </p:nvPicPr>
        <p:blipFill>
          <a:blip r:embed="rId3">
            <a:alphaModFix/>
          </a:blip>
          <a:stretch>
            <a:fillRect/>
          </a:stretch>
        </p:blipFill>
        <p:spPr>
          <a:xfrm>
            <a:off x="3299100" y="521266"/>
            <a:ext cx="6855099" cy="6157533"/>
          </a:xfrm>
          <a:prstGeom prst="rect">
            <a:avLst/>
          </a:prstGeom>
          <a:noFill/>
          <a:ln>
            <a:noFill/>
          </a:ln>
        </p:spPr>
      </p:pic>
    </p:spTree>
    <p:extLst>
      <p:ext uri="{BB962C8B-B14F-4D97-AF65-F5344CB8AC3E}">
        <p14:creationId xmlns:p14="http://schemas.microsoft.com/office/powerpoint/2010/main" val="4146194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iNTRODUCTION</a:t>
            </a:r>
            <a:endParaRPr lang="en-US" dirty="0"/>
          </a:p>
        </p:txBody>
      </p:sp>
      <p:sp>
        <p:nvSpPr>
          <p:cNvPr id="3" name="Content Placeholder 2"/>
          <p:cNvSpPr>
            <a:spLocks noGrp="1"/>
          </p:cNvSpPr>
          <p:nvPr>
            <p:ph idx="1"/>
          </p:nvPr>
        </p:nvSpPr>
        <p:spPr/>
        <p:txBody>
          <a:bodyPr/>
          <a:lstStyle/>
          <a:p>
            <a:pPr marL="0" indent="0">
              <a:buNone/>
            </a:pPr>
            <a:r>
              <a:rPr lang="en-US" dirty="0"/>
              <a:t>Why study  Computer Go?</a:t>
            </a:r>
          </a:p>
          <a:p>
            <a:r>
              <a:rPr lang="en-US" dirty="0"/>
              <a:t>Go is a complex board game that requires intuition, creative and strategic </a:t>
            </a:r>
            <a:r>
              <a:rPr lang="en-US" dirty="0" err="1"/>
              <a:t>thinking.It</a:t>
            </a:r>
            <a:r>
              <a:rPr lang="en-US" dirty="0"/>
              <a:t> has long been considered a difficult challenge in the field of </a:t>
            </a:r>
            <a:r>
              <a:rPr lang="en-US" u="sng" dirty="0">
                <a:hlinkClick r:id="rId2" tooltip="Artificial intelligence"/>
              </a:rPr>
              <a:t>artificial intelligence</a:t>
            </a:r>
            <a:r>
              <a:rPr lang="en-US" dirty="0"/>
              <a:t> (AI) and is considerably more difficult to solve than </a:t>
            </a:r>
            <a:r>
              <a:rPr lang="en-US" dirty="0">
                <a:hlinkClick r:id="rId3" tooltip="Chess"/>
              </a:rPr>
              <a:t>chess</a:t>
            </a:r>
            <a:r>
              <a:rPr lang="en-US" dirty="0"/>
              <a:t>. Many in the field of </a:t>
            </a:r>
            <a:r>
              <a:rPr lang="en-US" dirty="0">
                <a:hlinkClick r:id="rId2" tooltip="Artificial intelligence"/>
              </a:rPr>
              <a:t>artificial intelligence</a:t>
            </a:r>
            <a:r>
              <a:rPr lang="en-US" dirty="0"/>
              <a:t> consider Go to require more elements that mimic human thought than </a:t>
            </a:r>
            <a:r>
              <a:rPr lang="en-US" dirty="0">
                <a:hlinkClick r:id="rId3" tooltip="Chess"/>
              </a:rPr>
              <a:t>chess</a:t>
            </a:r>
            <a:r>
              <a:rPr lang="en-US" dirty="0"/>
              <a:t>.</a:t>
            </a:r>
          </a:p>
        </p:txBody>
      </p:sp>
    </p:spTree>
    <p:extLst>
      <p:ext uri="{BB962C8B-B14F-4D97-AF65-F5344CB8AC3E}">
        <p14:creationId xmlns:p14="http://schemas.microsoft.com/office/powerpoint/2010/main" val="583743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563"/>
        <p:cNvGrpSpPr/>
        <p:nvPr/>
      </p:nvGrpSpPr>
      <p:grpSpPr>
        <a:xfrm>
          <a:off x="0" y="0"/>
          <a:ext cx="0" cy="0"/>
          <a:chOff x="0" y="0"/>
          <a:chExt cx="0" cy="0"/>
        </a:xfrm>
      </p:grpSpPr>
      <p:sp>
        <p:nvSpPr>
          <p:cNvPr id="565" name="Shape 565"/>
          <p:cNvSpPr txBox="1"/>
          <p:nvPr/>
        </p:nvSpPr>
        <p:spPr>
          <a:xfrm>
            <a:off x="447600" y="1703900"/>
            <a:ext cx="2272800" cy="2105200"/>
          </a:xfrm>
          <a:prstGeom prst="rect">
            <a:avLst/>
          </a:prstGeom>
          <a:noFill/>
          <a:ln>
            <a:noFill/>
          </a:ln>
        </p:spPr>
        <p:txBody>
          <a:bodyPr lIns="121900" tIns="121900" rIns="121900" bIns="121900" anchor="t" anchorCtr="0">
            <a:noAutofit/>
          </a:bodyPr>
          <a:lstStyle/>
          <a:p>
            <a:pPr>
              <a:spcBef>
                <a:spcPts val="800"/>
              </a:spcBef>
            </a:pPr>
            <a:r>
              <a:rPr lang="en" sz="2400" b="1" dirty="0">
                <a:solidFill>
                  <a:srgbClr val="3C78D8"/>
                </a:solidFill>
                <a:latin typeface="Dosis"/>
                <a:ea typeface="Dosis"/>
                <a:cs typeface="Dosis"/>
                <a:sym typeface="Dosis"/>
              </a:rPr>
              <a:t>penempatan untuk koordinatnya serta jalannya game</a:t>
            </a:r>
            <a:endParaRPr lang="en" sz="2400" b="1" dirty="0">
              <a:solidFill>
                <a:srgbClr val="3C78D8"/>
              </a:solidFill>
              <a:latin typeface="Dosis"/>
              <a:ea typeface="Dosis"/>
              <a:cs typeface="Dosis"/>
              <a:sym typeface="Dosis"/>
            </a:endParaRPr>
          </a:p>
        </p:txBody>
      </p:sp>
      <p:pic>
        <p:nvPicPr>
          <p:cNvPr id="566" name="Shape 566"/>
          <p:cNvPicPr preferRelativeResize="0"/>
          <p:nvPr/>
        </p:nvPicPr>
        <p:blipFill>
          <a:blip r:embed="rId3">
            <a:alphaModFix/>
          </a:blip>
          <a:stretch>
            <a:fillRect/>
          </a:stretch>
        </p:blipFill>
        <p:spPr>
          <a:xfrm>
            <a:off x="3614733" y="553865"/>
            <a:ext cx="5989000" cy="6133099"/>
          </a:xfrm>
          <a:prstGeom prst="rect">
            <a:avLst/>
          </a:prstGeom>
          <a:noFill/>
          <a:ln>
            <a:noFill/>
          </a:ln>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608148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570"/>
        <p:cNvGrpSpPr/>
        <p:nvPr/>
      </p:nvGrpSpPr>
      <p:grpSpPr>
        <a:xfrm>
          <a:off x="0" y="0"/>
          <a:ext cx="0" cy="0"/>
          <a:chOff x="0" y="0"/>
          <a:chExt cx="0" cy="0"/>
        </a:xfrm>
      </p:grpSpPr>
      <p:sp>
        <p:nvSpPr>
          <p:cNvPr id="572" name="Shape 572"/>
          <p:cNvSpPr txBox="1"/>
          <p:nvPr/>
        </p:nvSpPr>
        <p:spPr>
          <a:xfrm>
            <a:off x="447600" y="1703900"/>
            <a:ext cx="2272800" cy="2105200"/>
          </a:xfrm>
          <a:prstGeom prst="rect">
            <a:avLst/>
          </a:prstGeom>
          <a:noFill/>
          <a:ln>
            <a:noFill/>
          </a:ln>
        </p:spPr>
        <p:txBody>
          <a:bodyPr lIns="121900" tIns="121900" rIns="121900" bIns="121900" anchor="t" anchorCtr="0">
            <a:noAutofit/>
          </a:bodyPr>
          <a:lstStyle/>
          <a:p>
            <a:pPr>
              <a:spcBef>
                <a:spcPts val="800"/>
              </a:spcBef>
            </a:pPr>
            <a:r>
              <a:rPr lang="en" sz="2400" b="1" dirty="0">
                <a:solidFill>
                  <a:srgbClr val="3C78D8"/>
                </a:solidFill>
                <a:latin typeface="Dosis"/>
                <a:ea typeface="Dosis"/>
                <a:cs typeface="Dosis"/>
                <a:sym typeface="Dosis"/>
              </a:rPr>
              <a:t>penempatan untuk koordinatnya serta jalannya game</a:t>
            </a:r>
            <a:endParaRPr lang="en" sz="2400" b="1" dirty="0">
              <a:solidFill>
                <a:srgbClr val="3C78D8"/>
              </a:solidFill>
              <a:latin typeface="Dosis"/>
              <a:ea typeface="Dosis"/>
              <a:cs typeface="Dosis"/>
              <a:sym typeface="Dosis"/>
            </a:endParaRPr>
          </a:p>
        </p:txBody>
      </p:sp>
      <p:pic>
        <p:nvPicPr>
          <p:cNvPr id="573" name="Shape 573"/>
          <p:cNvPicPr preferRelativeResize="0"/>
          <p:nvPr/>
        </p:nvPicPr>
        <p:blipFill>
          <a:blip r:embed="rId3">
            <a:alphaModFix/>
          </a:blip>
          <a:stretch>
            <a:fillRect/>
          </a:stretch>
        </p:blipFill>
        <p:spPr>
          <a:xfrm>
            <a:off x="2948434" y="1443234"/>
            <a:ext cx="7581233" cy="5379500"/>
          </a:xfrm>
          <a:prstGeom prst="rect">
            <a:avLst/>
          </a:prstGeom>
          <a:noFill/>
          <a:ln>
            <a:noFill/>
          </a:ln>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772530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577"/>
        <p:cNvGrpSpPr/>
        <p:nvPr/>
      </p:nvGrpSpPr>
      <p:grpSpPr>
        <a:xfrm>
          <a:off x="0" y="0"/>
          <a:ext cx="0" cy="0"/>
          <a:chOff x="0" y="0"/>
          <a:chExt cx="0" cy="0"/>
        </a:xfrm>
      </p:grpSpPr>
      <p:sp>
        <p:nvSpPr>
          <p:cNvPr id="579" name="Shape 579"/>
          <p:cNvSpPr txBox="1"/>
          <p:nvPr/>
        </p:nvSpPr>
        <p:spPr>
          <a:xfrm>
            <a:off x="447600" y="1703900"/>
            <a:ext cx="2272800" cy="2105200"/>
          </a:xfrm>
          <a:prstGeom prst="rect">
            <a:avLst/>
          </a:prstGeom>
          <a:noFill/>
          <a:ln>
            <a:noFill/>
          </a:ln>
        </p:spPr>
        <p:txBody>
          <a:bodyPr lIns="121900" tIns="121900" rIns="121900" bIns="121900" anchor="t" anchorCtr="0">
            <a:noAutofit/>
          </a:bodyPr>
          <a:lstStyle/>
          <a:p>
            <a:pPr>
              <a:spcBef>
                <a:spcPts val="800"/>
              </a:spcBef>
            </a:pPr>
            <a:r>
              <a:rPr lang="en" sz="2400" b="1" dirty="0">
                <a:solidFill>
                  <a:srgbClr val="3C78D8"/>
                </a:solidFill>
                <a:latin typeface="Dosis"/>
                <a:ea typeface="Dosis"/>
                <a:cs typeface="Dosis"/>
                <a:sym typeface="Dosis"/>
              </a:rPr>
              <a:t>penempatan untuk koordinatnya serta jalannya game</a:t>
            </a:r>
            <a:endParaRPr lang="en" sz="2400" b="1" dirty="0">
              <a:solidFill>
                <a:srgbClr val="3C78D8"/>
              </a:solidFill>
              <a:latin typeface="Dosis"/>
              <a:ea typeface="Dosis"/>
              <a:cs typeface="Dosis"/>
              <a:sym typeface="Dosis"/>
            </a:endParaRPr>
          </a:p>
        </p:txBody>
      </p:sp>
      <p:pic>
        <p:nvPicPr>
          <p:cNvPr id="580" name="Shape 580"/>
          <p:cNvPicPr preferRelativeResize="0"/>
          <p:nvPr/>
        </p:nvPicPr>
        <p:blipFill>
          <a:blip r:embed="rId3">
            <a:alphaModFix/>
          </a:blip>
          <a:stretch>
            <a:fillRect/>
          </a:stretch>
        </p:blipFill>
        <p:spPr>
          <a:xfrm>
            <a:off x="2720400" y="2366484"/>
            <a:ext cx="9123087" cy="2647476"/>
          </a:xfrm>
          <a:prstGeom prst="rect">
            <a:avLst/>
          </a:prstGeom>
          <a:noFill/>
          <a:ln>
            <a:noFill/>
          </a:ln>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446976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584"/>
        <p:cNvGrpSpPr/>
        <p:nvPr/>
      </p:nvGrpSpPr>
      <p:grpSpPr>
        <a:xfrm>
          <a:off x="0" y="0"/>
          <a:ext cx="0" cy="0"/>
          <a:chOff x="0" y="0"/>
          <a:chExt cx="0" cy="0"/>
        </a:xfrm>
      </p:grpSpPr>
      <p:sp>
        <p:nvSpPr>
          <p:cNvPr id="586" name="Shape 586"/>
          <p:cNvSpPr txBox="1"/>
          <p:nvPr/>
        </p:nvSpPr>
        <p:spPr>
          <a:xfrm>
            <a:off x="447600" y="1703900"/>
            <a:ext cx="2272800" cy="2105200"/>
          </a:xfrm>
          <a:prstGeom prst="rect">
            <a:avLst/>
          </a:prstGeom>
          <a:noFill/>
          <a:ln>
            <a:noFill/>
          </a:ln>
        </p:spPr>
        <p:txBody>
          <a:bodyPr lIns="121900" tIns="121900" rIns="121900" bIns="121900" anchor="t" anchorCtr="0">
            <a:noAutofit/>
          </a:bodyPr>
          <a:lstStyle/>
          <a:p>
            <a:pPr>
              <a:spcBef>
                <a:spcPts val="800"/>
              </a:spcBef>
            </a:pPr>
            <a:r>
              <a:rPr lang="en" sz="2400" b="1" dirty="0" smtClean="0">
                <a:solidFill>
                  <a:srgbClr val="3C78D8"/>
                </a:solidFill>
                <a:latin typeface="Dosis"/>
                <a:ea typeface="Dosis"/>
                <a:cs typeface="Dosis"/>
                <a:sym typeface="Dosis"/>
              </a:rPr>
              <a:t>penempatan jika </a:t>
            </a:r>
            <a:r>
              <a:rPr lang="en" sz="2400" b="1" dirty="0">
                <a:solidFill>
                  <a:srgbClr val="3C78D8"/>
                </a:solidFill>
                <a:latin typeface="Dosis"/>
                <a:ea typeface="Dosis"/>
                <a:cs typeface="Dosis"/>
                <a:sym typeface="Dosis"/>
              </a:rPr>
              <a:t>atari</a:t>
            </a:r>
          </a:p>
        </p:txBody>
      </p:sp>
      <p:pic>
        <p:nvPicPr>
          <p:cNvPr id="587" name="Shape 587"/>
          <p:cNvPicPr preferRelativeResize="0"/>
          <p:nvPr/>
        </p:nvPicPr>
        <p:blipFill>
          <a:blip r:embed="rId3">
            <a:alphaModFix/>
          </a:blip>
          <a:stretch>
            <a:fillRect/>
          </a:stretch>
        </p:blipFill>
        <p:spPr>
          <a:xfrm>
            <a:off x="3294800" y="570133"/>
            <a:ext cx="6455899" cy="6133099"/>
          </a:xfrm>
          <a:prstGeom prst="rect">
            <a:avLst/>
          </a:prstGeom>
          <a:noFill/>
          <a:ln>
            <a:noFill/>
          </a:ln>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641254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591"/>
        <p:cNvGrpSpPr/>
        <p:nvPr/>
      </p:nvGrpSpPr>
      <p:grpSpPr>
        <a:xfrm>
          <a:off x="0" y="0"/>
          <a:ext cx="0" cy="0"/>
          <a:chOff x="0" y="0"/>
          <a:chExt cx="0" cy="0"/>
        </a:xfrm>
      </p:grpSpPr>
      <p:sp>
        <p:nvSpPr>
          <p:cNvPr id="593" name="Shape 593"/>
          <p:cNvSpPr txBox="1"/>
          <p:nvPr/>
        </p:nvSpPr>
        <p:spPr>
          <a:xfrm>
            <a:off x="447600" y="1703900"/>
            <a:ext cx="2272800" cy="2105200"/>
          </a:xfrm>
          <a:prstGeom prst="rect">
            <a:avLst/>
          </a:prstGeom>
          <a:noFill/>
          <a:ln>
            <a:noFill/>
          </a:ln>
        </p:spPr>
        <p:txBody>
          <a:bodyPr lIns="121900" tIns="121900" rIns="121900" bIns="121900" anchor="t" anchorCtr="0">
            <a:noAutofit/>
          </a:bodyPr>
          <a:lstStyle/>
          <a:p>
            <a:pPr>
              <a:spcBef>
                <a:spcPts val="800"/>
              </a:spcBef>
              <a:buClr>
                <a:schemeClr val="dk1"/>
              </a:buClr>
              <a:buSzPct val="61111"/>
            </a:pPr>
            <a:r>
              <a:rPr lang="en" sz="2400" b="1" dirty="0" smtClean="0">
                <a:solidFill>
                  <a:srgbClr val="3C78D8"/>
                </a:solidFill>
                <a:latin typeface="Dosis"/>
                <a:ea typeface="Dosis"/>
                <a:cs typeface="Dosis"/>
                <a:sym typeface="Dosis"/>
              </a:rPr>
              <a:t>perhitungan </a:t>
            </a:r>
            <a:r>
              <a:rPr lang="en" sz="2400" b="1" dirty="0">
                <a:solidFill>
                  <a:srgbClr val="3C78D8"/>
                </a:solidFill>
                <a:latin typeface="Dosis"/>
                <a:ea typeface="Dosis"/>
                <a:cs typeface="Dosis"/>
                <a:sym typeface="Dosis"/>
              </a:rPr>
              <a:t>score</a:t>
            </a:r>
            <a:endParaRPr lang="en" sz="2400" b="1" dirty="0">
              <a:solidFill>
                <a:srgbClr val="3C78D8"/>
              </a:solidFill>
              <a:latin typeface="Dosis"/>
              <a:ea typeface="Dosis"/>
              <a:cs typeface="Dosis"/>
              <a:sym typeface="Dosis"/>
            </a:endParaRPr>
          </a:p>
          <a:p>
            <a:pPr>
              <a:spcBef>
                <a:spcPts val="800"/>
              </a:spcBef>
            </a:pPr>
            <a:endParaRPr sz="2400" b="1" dirty="0">
              <a:solidFill>
                <a:srgbClr val="3C78D8"/>
              </a:solidFill>
              <a:latin typeface="Dosis"/>
              <a:ea typeface="Dosis"/>
              <a:cs typeface="Dosis"/>
              <a:sym typeface="Dosis"/>
            </a:endParaRPr>
          </a:p>
        </p:txBody>
      </p:sp>
      <p:pic>
        <p:nvPicPr>
          <p:cNvPr id="594" name="Shape 594"/>
          <p:cNvPicPr preferRelativeResize="0"/>
          <p:nvPr/>
        </p:nvPicPr>
        <p:blipFill>
          <a:blip r:embed="rId3">
            <a:alphaModFix/>
          </a:blip>
          <a:stretch>
            <a:fillRect/>
          </a:stretch>
        </p:blipFill>
        <p:spPr>
          <a:xfrm>
            <a:off x="2948434" y="1443234"/>
            <a:ext cx="7581233" cy="5379500"/>
          </a:xfrm>
          <a:prstGeom prst="rect">
            <a:avLst/>
          </a:prstGeom>
          <a:noFill/>
          <a:ln>
            <a:noFill/>
          </a:ln>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518733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591"/>
        <p:cNvGrpSpPr/>
        <p:nvPr/>
      </p:nvGrpSpPr>
      <p:grpSpPr>
        <a:xfrm>
          <a:off x="0" y="0"/>
          <a:ext cx="0" cy="0"/>
          <a:chOff x="0" y="0"/>
          <a:chExt cx="0" cy="0"/>
        </a:xfrm>
      </p:grpSpPr>
      <p:sp>
        <p:nvSpPr>
          <p:cNvPr id="593" name="Shape 593"/>
          <p:cNvSpPr txBox="1"/>
          <p:nvPr/>
        </p:nvSpPr>
        <p:spPr>
          <a:xfrm>
            <a:off x="447600" y="1703900"/>
            <a:ext cx="2272800" cy="2105200"/>
          </a:xfrm>
          <a:prstGeom prst="rect">
            <a:avLst/>
          </a:prstGeom>
          <a:noFill/>
          <a:ln>
            <a:noFill/>
          </a:ln>
        </p:spPr>
        <p:txBody>
          <a:bodyPr lIns="121900" tIns="121900" rIns="121900" bIns="121900" anchor="t" anchorCtr="0">
            <a:noAutofit/>
          </a:bodyPr>
          <a:lstStyle/>
          <a:p>
            <a:pPr>
              <a:spcBef>
                <a:spcPts val="800"/>
              </a:spcBef>
              <a:buClr>
                <a:schemeClr val="dk1"/>
              </a:buClr>
              <a:buSzPct val="61111"/>
            </a:pPr>
            <a:r>
              <a:rPr lang="en" sz="2400" b="1" dirty="0" smtClean="0">
                <a:solidFill>
                  <a:srgbClr val="3C78D8"/>
                </a:solidFill>
                <a:latin typeface="Dosis"/>
                <a:ea typeface="Dosis"/>
                <a:cs typeface="Dosis"/>
                <a:sym typeface="Dosis"/>
              </a:rPr>
              <a:t>Monte </a:t>
            </a:r>
            <a:r>
              <a:rPr lang="en" sz="2400" b="1" dirty="0">
                <a:solidFill>
                  <a:srgbClr val="3C78D8"/>
                </a:solidFill>
                <a:latin typeface="Dosis"/>
                <a:ea typeface="Dosis"/>
                <a:cs typeface="Dosis"/>
                <a:sym typeface="Dosis"/>
              </a:rPr>
              <a:t>Carlo</a:t>
            </a:r>
            <a:endParaRPr lang="en" sz="2400" b="1" dirty="0">
              <a:solidFill>
                <a:srgbClr val="3C78D8"/>
              </a:solidFill>
              <a:latin typeface="Dosis"/>
              <a:ea typeface="Dosis"/>
              <a:cs typeface="Dosis"/>
              <a:sym typeface="Dosis"/>
            </a:endParaRPr>
          </a:p>
          <a:p>
            <a:pPr>
              <a:spcBef>
                <a:spcPts val="800"/>
              </a:spcBef>
            </a:pPr>
            <a:endParaRPr sz="2400" b="1" dirty="0">
              <a:solidFill>
                <a:srgbClr val="3C78D8"/>
              </a:solidFill>
              <a:latin typeface="Dosis"/>
              <a:ea typeface="Dosis"/>
              <a:cs typeface="Dosis"/>
              <a:sym typeface="Dosis"/>
            </a:endParaRPr>
          </a:p>
        </p:txBody>
      </p:sp>
      <p:pic>
        <p:nvPicPr>
          <p:cNvPr id="1026" name="Picture 2" descr="C:\Users\User\Pictures\Capture.PNG"/>
          <p:cNvPicPr>
            <a:picLocks noChangeAspect="1" noChangeArrowheads="1"/>
          </p:cNvPicPr>
          <p:nvPr/>
        </p:nvPicPr>
        <p:blipFill>
          <a:blip r:embed="rId3"/>
          <a:srcRect/>
          <a:stretch>
            <a:fillRect/>
          </a:stretch>
        </p:blipFill>
        <p:spPr bwMode="auto">
          <a:xfrm>
            <a:off x="3023659" y="260120"/>
            <a:ext cx="8055204" cy="6597881"/>
          </a:xfrm>
          <a:prstGeom prst="rect">
            <a:avLst/>
          </a:prstGeom>
          <a:noFill/>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382142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598"/>
        <p:cNvGrpSpPr/>
        <p:nvPr/>
      </p:nvGrpSpPr>
      <p:grpSpPr>
        <a:xfrm>
          <a:off x="0" y="0"/>
          <a:ext cx="0" cy="0"/>
          <a:chOff x="0" y="0"/>
          <a:chExt cx="0" cy="0"/>
        </a:xfrm>
      </p:grpSpPr>
      <p:sp>
        <p:nvSpPr>
          <p:cNvPr id="600" name="Shape 600"/>
          <p:cNvSpPr txBox="1"/>
          <p:nvPr/>
        </p:nvSpPr>
        <p:spPr>
          <a:xfrm>
            <a:off x="447600" y="1703900"/>
            <a:ext cx="2272800" cy="2105200"/>
          </a:xfrm>
          <a:prstGeom prst="rect">
            <a:avLst/>
          </a:prstGeom>
          <a:noFill/>
          <a:ln>
            <a:noFill/>
          </a:ln>
        </p:spPr>
        <p:txBody>
          <a:bodyPr lIns="121900" tIns="121900" rIns="121900" bIns="121900" anchor="t" anchorCtr="0">
            <a:noAutofit/>
          </a:bodyPr>
          <a:lstStyle/>
          <a:p>
            <a:pPr>
              <a:spcBef>
                <a:spcPts val="800"/>
              </a:spcBef>
            </a:pPr>
            <a:r>
              <a:rPr lang="en" sz="2400" b="1" dirty="0" smtClean="0">
                <a:solidFill>
                  <a:srgbClr val="3C78D8"/>
                </a:solidFill>
                <a:latin typeface="Dosis"/>
                <a:ea typeface="Dosis"/>
                <a:cs typeface="Dosis"/>
                <a:sym typeface="Dosis"/>
              </a:rPr>
              <a:t>pemilihan </a:t>
            </a:r>
            <a:r>
              <a:rPr lang="en" sz="2400" b="1" dirty="0">
                <a:solidFill>
                  <a:srgbClr val="3C78D8"/>
                </a:solidFill>
                <a:latin typeface="Dosis"/>
                <a:ea typeface="Dosis"/>
                <a:cs typeface="Dosis"/>
                <a:sym typeface="Dosis"/>
              </a:rPr>
              <a:t>tempat koordinat</a:t>
            </a:r>
          </a:p>
        </p:txBody>
      </p:sp>
      <p:pic>
        <p:nvPicPr>
          <p:cNvPr id="601" name="Shape 601"/>
          <p:cNvPicPr preferRelativeResize="0"/>
          <p:nvPr/>
        </p:nvPicPr>
        <p:blipFill>
          <a:blip r:embed="rId3">
            <a:alphaModFix/>
          </a:blip>
          <a:stretch>
            <a:fillRect/>
          </a:stretch>
        </p:blipFill>
        <p:spPr>
          <a:xfrm>
            <a:off x="3602365" y="567689"/>
            <a:ext cx="7116299" cy="5722633"/>
          </a:xfrm>
          <a:prstGeom prst="rect">
            <a:avLst/>
          </a:prstGeom>
          <a:noFill/>
          <a:ln>
            <a:noFill/>
          </a:ln>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260219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605"/>
        <p:cNvGrpSpPr/>
        <p:nvPr/>
      </p:nvGrpSpPr>
      <p:grpSpPr>
        <a:xfrm>
          <a:off x="0" y="0"/>
          <a:ext cx="0" cy="0"/>
          <a:chOff x="0" y="0"/>
          <a:chExt cx="0" cy="0"/>
        </a:xfrm>
      </p:grpSpPr>
      <p:sp>
        <p:nvSpPr>
          <p:cNvPr id="607" name="Shape 607"/>
          <p:cNvSpPr txBox="1"/>
          <p:nvPr/>
        </p:nvSpPr>
        <p:spPr>
          <a:xfrm>
            <a:off x="447600" y="1703900"/>
            <a:ext cx="2272800" cy="2105200"/>
          </a:xfrm>
          <a:prstGeom prst="rect">
            <a:avLst/>
          </a:prstGeom>
          <a:noFill/>
          <a:ln>
            <a:noFill/>
          </a:ln>
        </p:spPr>
        <p:txBody>
          <a:bodyPr lIns="121900" tIns="121900" rIns="121900" bIns="121900" anchor="t" anchorCtr="0">
            <a:noAutofit/>
          </a:bodyPr>
          <a:lstStyle/>
          <a:p>
            <a:pPr>
              <a:spcBef>
                <a:spcPts val="800"/>
              </a:spcBef>
            </a:pPr>
            <a:r>
              <a:rPr lang="en" sz="2400" b="1" dirty="0" smtClean="0">
                <a:solidFill>
                  <a:srgbClr val="3C78D8"/>
                </a:solidFill>
                <a:latin typeface="Dosis"/>
                <a:ea typeface="Dosis"/>
                <a:cs typeface="Dosis"/>
                <a:sym typeface="Dosis"/>
              </a:rPr>
              <a:t>pemilihan </a:t>
            </a:r>
            <a:r>
              <a:rPr lang="en" sz="2400" b="1" dirty="0">
                <a:solidFill>
                  <a:srgbClr val="3C78D8"/>
                </a:solidFill>
                <a:latin typeface="Dosis"/>
                <a:ea typeface="Dosis"/>
                <a:cs typeface="Dosis"/>
                <a:sym typeface="Dosis"/>
              </a:rPr>
              <a:t>tempat koordinat</a:t>
            </a:r>
          </a:p>
        </p:txBody>
      </p:sp>
      <p:pic>
        <p:nvPicPr>
          <p:cNvPr id="608" name="Shape 608"/>
          <p:cNvPicPr preferRelativeResize="0"/>
          <p:nvPr/>
        </p:nvPicPr>
        <p:blipFill>
          <a:blip r:embed="rId3">
            <a:alphaModFix/>
          </a:blip>
          <a:stretch>
            <a:fillRect/>
          </a:stretch>
        </p:blipFill>
        <p:spPr>
          <a:xfrm>
            <a:off x="4073967" y="518834"/>
            <a:ext cx="5569365" cy="6045967"/>
          </a:xfrm>
          <a:prstGeom prst="rect">
            <a:avLst/>
          </a:prstGeom>
          <a:noFill/>
          <a:ln>
            <a:noFill/>
          </a:ln>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96540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612"/>
        <p:cNvGrpSpPr/>
        <p:nvPr/>
      </p:nvGrpSpPr>
      <p:grpSpPr>
        <a:xfrm>
          <a:off x="0" y="0"/>
          <a:ext cx="0" cy="0"/>
          <a:chOff x="0" y="0"/>
          <a:chExt cx="0" cy="0"/>
        </a:xfrm>
      </p:grpSpPr>
      <p:sp>
        <p:nvSpPr>
          <p:cNvPr id="614" name="Shape 614"/>
          <p:cNvSpPr txBox="1"/>
          <p:nvPr/>
        </p:nvSpPr>
        <p:spPr>
          <a:xfrm>
            <a:off x="447600" y="1703900"/>
            <a:ext cx="2272800" cy="2105200"/>
          </a:xfrm>
          <a:prstGeom prst="rect">
            <a:avLst/>
          </a:prstGeom>
          <a:noFill/>
          <a:ln>
            <a:noFill/>
          </a:ln>
        </p:spPr>
        <p:txBody>
          <a:bodyPr lIns="121900" tIns="121900" rIns="121900" bIns="121900" anchor="t" anchorCtr="0">
            <a:noAutofit/>
          </a:bodyPr>
          <a:lstStyle/>
          <a:p>
            <a:pPr>
              <a:spcBef>
                <a:spcPts val="800"/>
              </a:spcBef>
            </a:pPr>
            <a:r>
              <a:rPr lang="en" sz="2400" b="1" dirty="0" smtClean="0">
                <a:solidFill>
                  <a:srgbClr val="3C78D8"/>
                </a:solidFill>
                <a:latin typeface="Dosis"/>
                <a:ea typeface="Dosis"/>
                <a:cs typeface="Dosis"/>
                <a:sym typeface="Dosis"/>
              </a:rPr>
              <a:t>pemilihan </a:t>
            </a:r>
            <a:r>
              <a:rPr lang="en" sz="2400" b="1" dirty="0">
                <a:solidFill>
                  <a:srgbClr val="3C78D8"/>
                </a:solidFill>
                <a:latin typeface="Dosis"/>
                <a:ea typeface="Dosis"/>
                <a:cs typeface="Dosis"/>
                <a:sym typeface="Dosis"/>
              </a:rPr>
              <a:t>tempat koordinat</a:t>
            </a:r>
          </a:p>
        </p:txBody>
      </p:sp>
      <p:pic>
        <p:nvPicPr>
          <p:cNvPr id="615" name="Shape 615"/>
          <p:cNvPicPr preferRelativeResize="0"/>
          <p:nvPr/>
        </p:nvPicPr>
        <p:blipFill>
          <a:blip r:embed="rId3">
            <a:alphaModFix/>
          </a:blip>
          <a:stretch>
            <a:fillRect/>
          </a:stretch>
        </p:blipFill>
        <p:spPr>
          <a:xfrm>
            <a:off x="3222267" y="504999"/>
            <a:ext cx="7397933" cy="6084199"/>
          </a:xfrm>
          <a:prstGeom prst="rect">
            <a:avLst/>
          </a:prstGeom>
          <a:noFill/>
          <a:ln>
            <a:noFill/>
          </a:ln>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2565379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619"/>
        <p:cNvGrpSpPr/>
        <p:nvPr/>
      </p:nvGrpSpPr>
      <p:grpSpPr>
        <a:xfrm>
          <a:off x="0" y="0"/>
          <a:ext cx="0" cy="0"/>
          <a:chOff x="0" y="0"/>
          <a:chExt cx="0" cy="0"/>
        </a:xfrm>
      </p:grpSpPr>
      <p:sp>
        <p:nvSpPr>
          <p:cNvPr id="621" name="Shape 621"/>
          <p:cNvSpPr txBox="1"/>
          <p:nvPr/>
        </p:nvSpPr>
        <p:spPr>
          <a:xfrm>
            <a:off x="447600" y="1703900"/>
            <a:ext cx="2272800" cy="2105200"/>
          </a:xfrm>
          <a:prstGeom prst="rect">
            <a:avLst/>
          </a:prstGeom>
          <a:noFill/>
          <a:ln>
            <a:noFill/>
          </a:ln>
        </p:spPr>
        <p:txBody>
          <a:bodyPr lIns="121900" tIns="121900" rIns="121900" bIns="121900" anchor="t" anchorCtr="0">
            <a:noAutofit/>
          </a:bodyPr>
          <a:lstStyle/>
          <a:p>
            <a:pPr>
              <a:spcBef>
                <a:spcPts val="800"/>
              </a:spcBef>
            </a:pPr>
            <a:r>
              <a:rPr lang="en" sz="2400" b="1" dirty="0" smtClean="0">
                <a:solidFill>
                  <a:srgbClr val="3C78D8"/>
                </a:solidFill>
                <a:latin typeface="Dosis"/>
                <a:ea typeface="Dosis"/>
                <a:cs typeface="Dosis"/>
                <a:sym typeface="Dosis"/>
              </a:rPr>
              <a:t>pemilihan </a:t>
            </a:r>
            <a:r>
              <a:rPr lang="en" sz="2400" b="1" dirty="0">
                <a:solidFill>
                  <a:srgbClr val="3C78D8"/>
                </a:solidFill>
                <a:latin typeface="Dosis"/>
                <a:ea typeface="Dosis"/>
                <a:cs typeface="Dosis"/>
                <a:sym typeface="Dosis"/>
              </a:rPr>
              <a:t>tempat koordinat</a:t>
            </a:r>
          </a:p>
        </p:txBody>
      </p:sp>
      <p:pic>
        <p:nvPicPr>
          <p:cNvPr id="622" name="Shape 622"/>
          <p:cNvPicPr preferRelativeResize="0"/>
          <p:nvPr/>
        </p:nvPicPr>
        <p:blipFill>
          <a:blip r:embed="rId3">
            <a:alphaModFix/>
          </a:blip>
          <a:stretch>
            <a:fillRect/>
          </a:stretch>
        </p:blipFill>
        <p:spPr>
          <a:xfrm>
            <a:off x="3148001" y="494601"/>
            <a:ext cx="8187199" cy="6202716"/>
          </a:xfrm>
          <a:prstGeom prst="rect">
            <a:avLst/>
          </a:prstGeom>
          <a:noFill/>
          <a:ln>
            <a:noFill/>
          </a:ln>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918075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2811" y="1447800"/>
            <a:ext cx="7061357" cy="1143000"/>
          </a:xfrm>
        </p:spPr>
        <p:txBody>
          <a:bodyPr/>
          <a:lstStyle/>
          <a:p>
            <a:r>
              <a:rPr lang="en-US" dirty="0"/>
              <a:t>Mathematician </a:t>
            </a:r>
            <a:r>
              <a:rPr lang="en-US" dirty="0">
                <a:hlinkClick r:id="rId2" tooltip="I. J. Good"/>
              </a:rPr>
              <a:t>I. J. Good</a:t>
            </a:r>
            <a:r>
              <a:rPr lang="en-US" dirty="0"/>
              <a:t> wrote in 1965:</a:t>
            </a:r>
          </a:p>
        </p:txBody>
      </p:sp>
      <p:pic>
        <p:nvPicPr>
          <p:cNvPr id="5" name="Picture Placeholder 4"/>
          <p:cNvPicPr>
            <a:picLocks noGrp="1" noChangeAspect="1"/>
          </p:cNvPicPr>
          <p:nvPr>
            <p:ph type="pic" idx="1"/>
          </p:nvPr>
        </p:nvPicPr>
        <p:blipFill>
          <a:blip r:embed="rId3">
            <a:extLst>
              <a:ext uri="{28A0092B-C50C-407E-A947-70E740481C1C}">
                <a14:useLocalDpi xmlns:a14="http://schemas.microsoft.com/office/drawing/2010/main" val="0"/>
              </a:ext>
            </a:extLst>
          </a:blip>
          <a:srcRect l="6303" r="6303"/>
          <a:stretch>
            <a:fillRect/>
          </a:stretch>
        </p:blipFill>
        <p:spPr>
          <a:xfrm>
            <a:off x="993785" y="914400"/>
            <a:ext cx="3280974" cy="4572000"/>
          </a:xfrm>
        </p:spPr>
      </p:pic>
      <p:sp>
        <p:nvSpPr>
          <p:cNvPr id="4" name="Text Placeholder 3"/>
          <p:cNvSpPr>
            <a:spLocks noGrp="1"/>
          </p:cNvSpPr>
          <p:nvPr>
            <p:ph type="body" sz="half" idx="2"/>
          </p:nvPr>
        </p:nvSpPr>
        <p:spPr>
          <a:xfrm>
            <a:off x="4722811" y="2777066"/>
            <a:ext cx="6584839" cy="2709334"/>
          </a:xfrm>
        </p:spPr>
        <p:txBody>
          <a:bodyPr>
            <a:noAutofit/>
          </a:bodyPr>
          <a:lstStyle/>
          <a:p>
            <a:r>
              <a:rPr lang="en-US" i="1" dirty="0"/>
              <a:t>Go on a computer? – In order to </a:t>
            </a:r>
            <a:r>
              <a:rPr lang="en-US" i="1" dirty="0" err="1"/>
              <a:t>programme</a:t>
            </a:r>
            <a:r>
              <a:rPr lang="en-US" i="1" dirty="0"/>
              <a:t> a computer to play a reasonable game of Go, rather than merely a legal game – it is necessary to </a:t>
            </a:r>
            <a:r>
              <a:rPr lang="en-US" i="1" dirty="0" err="1"/>
              <a:t>formalise</a:t>
            </a:r>
            <a:r>
              <a:rPr lang="en-US" i="1" dirty="0"/>
              <a:t> the principles of good strategy, or to design a learning </a:t>
            </a:r>
            <a:r>
              <a:rPr lang="en-US" i="1" dirty="0" err="1"/>
              <a:t>programme</a:t>
            </a:r>
            <a:r>
              <a:rPr lang="en-US" i="1" dirty="0"/>
              <a:t>. The principles are more qualitative and mysterious than in chess, and depend more on judgment. So I think it will be even more difficult to </a:t>
            </a:r>
            <a:r>
              <a:rPr lang="en-US" i="1" dirty="0" err="1"/>
              <a:t>programme</a:t>
            </a:r>
            <a:r>
              <a:rPr lang="en-US" i="1" dirty="0"/>
              <a:t> a computer to play a reasonable game of Go than of chess.</a:t>
            </a:r>
          </a:p>
        </p:txBody>
      </p:sp>
    </p:spTree>
    <p:extLst>
      <p:ext uri="{BB962C8B-B14F-4D97-AF65-F5344CB8AC3E}">
        <p14:creationId xmlns:p14="http://schemas.microsoft.com/office/powerpoint/2010/main" val="144871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626"/>
        <p:cNvGrpSpPr/>
        <p:nvPr/>
      </p:nvGrpSpPr>
      <p:grpSpPr>
        <a:xfrm>
          <a:off x="0" y="0"/>
          <a:ext cx="0" cy="0"/>
          <a:chOff x="0" y="0"/>
          <a:chExt cx="0" cy="0"/>
        </a:xfrm>
      </p:grpSpPr>
      <p:sp>
        <p:nvSpPr>
          <p:cNvPr id="628" name="Shape 628"/>
          <p:cNvSpPr txBox="1"/>
          <p:nvPr/>
        </p:nvSpPr>
        <p:spPr>
          <a:xfrm>
            <a:off x="447600" y="1703900"/>
            <a:ext cx="2272800" cy="2105200"/>
          </a:xfrm>
          <a:prstGeom prst="rect">
            <a:avLst/>
          </a:prstGeom>
          <a:noFill/>
          <a:ln>
            <a:noFill/>
          </a:ln>
        </p:spPr>
        <p:txBody>
          <a:bodyPr lIns="121900" tIns="121900" rIns="121900" bIns="121900" anchor="t" anchorCtr="0">
            <a:noAutofit/>
          </a:bodyPr>
          <a:lstStyle/>
          <a:p>
            <a:pPr>
              <a:spcBef>
                <a:spcPts val="800"/>
              </a:spcBef>
            </a:pPr>
            <a:r>
              <a:rPr lang="en" sz="2400" b="1" dirty="0" smtClean="0">
                <a:solidFill>
                  <a:srgbClr val="3C78D8"/>
                </a:solidFill>
                <a:latin typeface="Dosis"/>
                <a:ea typeface="Dosis"/>
                <a:cs typeface="Dosis"/>
                <a:sym typeface="Dosis"/>
              </a:rPr>
              <a:t>pemilihan </a:t>
            </a:r>
            <a:r>
              <a:rPr lang="en" sz="2400" b="1" dirty="0">
                <a:solidFill>
                  <a:srgbClr val="3C78D8"/>
                </a:solidFill>
                <a:latin typeface="Dosis"/>
                <a:ea typeface="Dosis"/>
                <a:cs typeface="Dosis"/>
                <a:sym typeface="Dosis"/>
              </a:rPr>
              <a:t>tempat koordinat</a:t>
            </a:r>
          </a:p>
        </p:txBody>
      </p:sp>
      <p:pic>
        <p:nvPicPr>
          <p:cNvPr id="629" name="Shape 629"/>
          <p:cNvPicPr preferRelativeResize="0"/>
          <p:nvPr/>
        </p:nvPicPr>
        <p:blipFill>
          <a:blip r:embed="rId3">
            <a:alphaModFix/>
          </a:blip>
          <a:stretch>
            <a:fillRect/>
          </a:stretch>
        </p:blipFill>
        <p:spPr>
          <a:xfrm>
            <a:off x="3241666" y="341747"/>
            <a:ext cx="7473465" cy="6174519"/>
          </a:xfrm>
          <a:prstGeom prst="rect">
            <a:avLst/>
          </a:prstGeom>
          <a:noFill/>
          <a:ln>
            <a:noFill/>
          </a:ln>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0042425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633"/>
        <p:cNvGrpSpPr/>
        <p:nvPr/>
      </p:nvGrpSpPr>
      <p:grpSpPr>
        <a:xfrm>
          <a:off x="0" y="0"/>
          <a:ext cx="0" cy="0"/>
          <a:chOff x="0" y="0"/>
          <a:chExt cx="0" cy="0"/>
        </a:xfrm>
      </p:grpSpPr>
      <p:sp>
        <p:nvSpPr>
          <p:cNvPr id="635" name="Shape 635"/>
          <p:cNvSpPr txBox="1"/>
          <p:nvPr/>
        </p:nvSpPr>
        <p:spPr>
          <a:xfrm>
            <a:off x="447600" y="1703900"/>
            <a:ext cx="2272800" cy="2105200"/>
          </a:xfrm>
          <a:prstGeom prst="rect">
            <a:avLst/>
          </a:prstGeom>
          <a:noFill/>
          <a:ln>
            <a:noFill/>
          </a:ln>
        </p:spPr>
        <p:txBody>
          <a:bodyPr lIns="121900" tIns="121900" rIns="121900" bIns="121900" anchor="t" anchorCtr="0">
            <a:noAutofit/>
          </a:bodyPr>
          <a:lstStyle/>
          <a:p>
            <a:pPr>
              <a:spcBef>
                <a:spcPts val="800"/>
              </a:spcBef>
            </a:pPr>
            <a:r>
              <a:rPr lang="en" sz="2400" b="1" dirty="0" smtClean="0">
                <a:solidFill>
                  <a:srgbClr val="3C78D8"/>
                </a:solidFill>
                <a:latin typeface="Dosis"/>
                <a:ea typeface="Dosis"/>
                <a:cs typeface="Dosis"/>
                <a:sym typeface="Dosis"/>
              </a:rPr>
              <a:t>pemilihan </a:t>
            </a:r>
            <a:r>
              <a:rPr lang="en" sz="2400" b="1" dirty="0">
                <a:solidFill>
                  <a:srgbClr val="3C78D8"/>
                </a:solidFill>
                <a:latin typeface="Dosis"/>
                <a:ea typeface="Dosis"/>
                <a:cs typeface="Dosis"/>
                <a:sym typeface="Dosis"/>
              </a:rPr>
              <a:t>tempat koordinat</a:t>
            </a:r>
          </a:p>
        </p:txBody>
      </p:sp>
      <p:pic>
        <p:nvPicPr>
          <p:cNvPr id="636" name="Shape 636"/>
          <p:cNvPicPr preferRelativeResize="0"/>
          <p:nvPr/>
        </p:nvPicPr>
        <p:blipFill>
          <a:blip r:embed="rId3">
            <a:alphaModFix/>
          </a:blip>
          <a:stretch>
            <a:fillRect/>
          </a:stretch>
        </p:blipFill>
        <p:spPr>
          <a:xfrm>
            <a:off x="2111500" y="2866767"/>
            <a:ext cx="9753600" cy="3225800"/>
          </a:xfrm>
          <a:prstGeom prst="rect">
            <a:avLst/>
          </a:prstGeom>
          <a:noFill/>
          <a:ln>
            <a:noFill/>
          </a:ln>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77903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640"/>
        <p:cNvGrpSpPr/>
        <p:nvPr/>
      </p:nvGrpSpPr>
      <p:grpSpPr>
        <a:xfrm>
          <a:off x="0" y="0"/>
          <a:ext cx="0" cy="0"/>
          <a:chOff x="0" y="0"/>
          <a:chExt cx="0" cy="0"/>
        </a:xfrm>
      </p:grpSpPr>
      <p:sp>
        <p:nvSpPr>
          <p:cNvPr id="642" name="Shape 642"/>
          <p:cNvSpPr txBox="1"/>
          <p:nvPr/>
        </p:nvSpPr>
        <p:spPr>
          <a:xfrm>
            <a:off x="447600" y="1703900"/>
            <a:ext cx="2272800" cy="2105200"/>
          </a:xfrm>
          <a:prstGeom prst="rect">
            <a:avLst/>
          </a:prstGeom>
          <a:noFill/>
          <a:ln>
            <a:noFill/>
          </a:ln>
        </p:spPr>
        <p:txBody>
          <a:bodyPr lIns="121900" tIns="121900" rIns="121900" bIns="121900" anchor="t" anchorCtr="0">
            <a:noAutofit/>
          </a:bodyPr>
          <a:lstStyle/>
          <a:p>
            <a:pPr>
              <a:spcBef>
                <a:spcPts val="800"/>
              </a:spcBef>
            </a:pPr>
            <a:r>
              <a:rPr lang="en" sz="2400" b="1" dirty="0" smtClean="0">
                <a:solidFill>
                  <a:srgbClr val="3C78D8"/>
                </a:solidFill>
                <a:latin typeface="Dosis"/>
                <a:ea typeface="Dosis"/>
                <a:cs typeface="Dosis"/>
                <a:sym typeface="Dosis"/>
              </a:rPr>
              <a:t>pemilihan </a:t>
            </a:r>
            <a:r>
              <a:rPr lang="en" sz="2400" b="1" dirty="0">
                <a:solidFill>
                  <a:srgbClr val="3C78D8"/>
                </a:solidFill>
                <a:latin typeface="Dosis"/>
                <a:ea typeface="Dosis"/>
                <a:cs typeface="Dosis"/>
                <a:sym typeface="Dosis"/>
              </a:rPr>
              <a:t>tempat koordinat </a:t>
            </a:r>
            <a:r>
              <a:rPr lang="en" sz="2400" b="1" dirty="0" smtClean="0">
                <a:solidFill>
                  <a:srgbClr val="3C78D8"/>
                </a:solidFill>
                <a:latin typeface="Dosis"/>
                <a:ea typeface="Dosis"/>
                <a:cs typeface="Dosis"/>
                <a:sym typeface="Dosis"/>
              </a:rPr>
              <a:t>dan kondisi  jika pass</a:t>
            </a:r>
            <a:endParaRPr lang="en" sz="2400" b="1" dirty="0">
              <a:solidFill>
                <a:srgbClr val="3C78D8"/>
              </a:solidFill>
              <a:latin typeface="Dosis"/>
              <a:ea typeface="Dosis"/>
              <a:cs typeface="Dosis"/>
              <a:sym typeface="Dosis"/>
            </a:endParaRPr>
          </a:p>
        </p:txBody>
      </p:sp>
      <p:pic>
        <p:nvPicPr>
          <p:cNvPr id="643" name="Shape 643"/>
          <p:cNvPicPr preferRelativeResize="0"/>
          <p:nvPr/>
        </p:nvPicPr>
        <p:blipFill>
          <a:blip r:embed="rId3">
            <a:alphaModFix/>
          </a:blip>
          <a:stretch>
            <a:fillRect/>
          </a:stretch>
        </p:blipFill>
        <p:spPr>
          <a:xfrm>
            <a:off x="3279765" y="589465"/>
            <a:ext cx="8702432" cy="5679067"/>
          </a:xfrm>
          <a:prstGeom prst="rect">
            <a:avLst/>
          </a:prstGeom>
          <a:noFill/>
          <a:ln>
            <a:noFill/>
          </a:ln>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1865493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DFEA7B-1C3D-4C6B-91F2-07E120C12B89}"/>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xmlns="" id="{CEC613B8-215C-4C8E-B730-E6A356EEDA6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5377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Go=&gt;</a:t>
            </a:r>
            <a:r>
              <a:rPr lang="en-US" dirty="0" err="1"/>
              <a:t>ruLES</a:t>
            </a:r>
            <a:endParaRPr lang="en-US" dirty="0"/>
          </a:p>
        </p:txBody>
      </p:sp>
      <p:sp>
        <p:nvSpPr>
          <p:cNvPr id="3" name="Content Placeholder 2"/>
          <p:cNvSpPr>
            <a:spLocks noGrp="1"/>
          </p:cNvSpPr>
          <p:nvPr>
            <p:ph idx="1"/>
          </p:nvPr>
        </p:nvSpPr>
        <p:spPr/>
        <p:txBody>
          <a:bodyPr/>
          <a:lstStyle/>
          <a:p>
            <a:r>
              <a:rPr lang="en-US" dirty="0"/>
              <a:t>Basic Rules of GO</a:t>
            </a:r>
          </a:p>
          <a:p>
            <a:r>
              <a:rPr lang="en-US" dirty="0"/>
              <a:t>KO rule</a:t>
            </a:r>
          </a:p>
          <a:p>
            <a:r>
              <a:rPr lang="en-US" dirty="0"/>
              <a:t>Suicide</a:t>
            </a:r>
          </a:p>
          <a:p>
            <a:r>
              <a:rPr lang="en-US" dirty="0" err="1"/>
              <a:t>Komi</a:t>
            </a:r>
            <a:endParaRPr lang="en-US" dirty="0"/>
          </a:p>
          <a:p>
            <a:r>
              <a:rPr lang="en-US" dirty="0"/>
              <a:t>Scoring Rules</a:t>
            </a:r>
          </a:p>
        </p:txBody>
      </p:sp>
    </p:spTree>
    <p:extLst>
      <p:ext uri="{BB962C8B-B14F-4D97-AF65-F5344CB8AC3E}">
        <p14:creationId xmlns:p14="http://schemas.microsoft.com/office/powerpoint/2010/main" val="804565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Go:BASIC</a:t>
            </a:r>
            <a:r>
              <a:rPr lang="en-US" dirty="0"/>
              <a:t> </a:t>
            </a:r>
            <a:r>
              <a:rPr lang="en-US" dirty="0" err="1"/>
              <a:t>rULES</a:t>
            </a:r>
            <a:endParaRPr lang="en-US" dirty="0"/>
          </a:p>
        </p:txBody>
      </p:sp>
      <p:sp>
        <p:nvSpPr>
          <p:cNvPr id="3" name="Content Placeholder 2"/>
          <p:cNvSpPr>
            <a:spLocks noGrp="1"/>
          </p:cNvSpPr>
          <p:nvPr>
            <p:ph idx="1"/>
          </p:nvPr>
        </p:nvSpPr>
        <p:spPr/>
        <p:txBody>
          <a:bodyPr/>
          <a:lstStyle/>
          <a:p>
            <a:r>
              <a:rPr lang="en-US" dirty="0"/>
              <a:t>Two players, </a:t>
            </a:r>
            <a:r>
              <a:rPr lang="en-US" i="1" dirty="0"/>
              <a:t>Black</a:t>
            </a:r>
            <a:r>
              <a:rPr lang="en-US" dirty="0"/>
              <a:t> and </a:t>
            </a:r>
            <a:r>
              <a:rPr lang="en-US" i="1" dirty="0"/>
              <a:t>White</a:t>
            </a:r>
            <a:r>
              <a:rPr lang="en-US" dirty="0"/>
              <a:t>, take turns placing a </a:t>
            </a:r>
            <a:r>
              <a:rPr lang="en-US" i="1" dirty="0"/>
              <a:t>stone</a:t>
            </a:r>
            <a:r>
              <a:rPr lang="en-US" dirty="0"/>
              <a:t> (game piece) of their own color on a vacant </a:t>
            </a:r>
            <a:r>
              <a:rPr lang="en-US" i="1" dirty="0"/>
              <a:t>point</a:t>
            </a:r>
            <a:r>
              <a:rPr lang="en-US" dirty="0"/>
              <a:t> (intersection) of the grid on a Go board. </a:t>
            </a:r>
          </a:p>
          <a:p>
            <a:r>
              <a:rPr lang="en-US" dirty="0"/>
              <a:t>Black plays first. </a:t>
            </a:r>
          </a:p>
          <a:p>
            <a:r>
              <a:rPr lang="en-US" dirty="0"/>
              <a:t>Vertically and horizontally adjacent stones of the same color form a </a:t>
            </a:r>
            <a:r>
              <a:rPr lang="en-US" i="1" dirty="0"/>
              <a:t>chain</a:t>
            </a:r>
          </a:p>
          <a:p>
            <a:r>
              <a:rPr lang="en-US" dirty="0"/>
              <a:t>Vacant point adjacent to a stone is called a </a:t>
            </a:r>
            <a:r>
              <a:rPr lang="en-US" i="1" dirty="0"/>
              <a:t>liberty</a:t>
            </a:r>
            <a:r>
              <a:rPr lang="en-US" dirty="0"/>
              <a:t> for that stone</a:t>
            </a:r>
          </a:p>
        </p:txBody>
      </p:sp>
    </p:spTree>
    <p:extLst>
      <p:ext uri="{BB962C8B-B14F-4D97-AF65-F5344CB8AC3E}">
        <p14:creationId xmlns:p14="http://schemas.microsoft.com/office/powerpoint/2010/main" val="646031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9/92/Go_adjacent_ston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125" y="772933"/>
            <a:ext cx="2619375" cy="21812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737909" y="3569475"/>
            <a:ext cx="2908032" cy="1200329"/>
          </a:xfrm>
          <a:prstGeom prst="rect">
            <a:avLst/>
          </a:prstGeom>
        </p:spPr>
        <p:txBody>
          <a:bodyPr wrap="square">
            <a:spAutoFit/>
          </a:bodyPr>
          <a:lstStyle/>
          <a:p>
            <a:r>
              <a:rPr lang="en-US" dirty="0">
                <a:latin typeface="Arial" panose="020B0604020202020204" pitchFamily="34" charset="0"/>
              </a:rPr>
              <a:t>If White plays at A, the black chain loses its last liberty. It is captured and removed from the board.</a:t>
            </a:r>
            <a:endParaRPr lang="en-US" dirty="0"/>
          </a:p>
        </p:txBody>
      </p:sp>
      <p:sp>
        <p:nvSpPr>
          <p:cNvPr id="3" name="Rectangle 2"/>
          <p:cNvSpPr/>
          <p:nvPr/>
        </p:nvSpPr>
        <p:spPr>
          <a:xfrm>
            <a:off x="735125" y="3153975"/>
            <a:ext cx="2927797" cy="2862322"/>
          </a:xfrm>
          <a:prstGeom prst="rect">
            <a:avLst/>
          </a:prstGeom>
        </p:spPr>
        <p:txBody>
          <a:bodyPr wrap="square">
            <a:spAutoFit/>
          </a:bodyPr>
          <a:lstStyle/>
          <a:p>
            <a:r>
              <a:rPr lang="en-US" dirty="0">
                <a:latin typeface="Arial" panose="020B0604020202020204" pitchFamily="34" charset="0"/>
              </a:rPr>
              <a:t>One black chain and two white chains, with their liberties marked with dots. Liberties are shared among all stones of a chain and can be counted. Here the black group has 5 liberties, while the two white chains have 4 liberties each.</a:t>
            </a:r>
            <a:endParaRPr lang="en-US" dirty="0"/>
          </a:p>
        </p:txBody>
      </p:sp>
      <p:pic>
        <p:nvPicPr>
          <p:cNvPr id="1028" name="Picture 4" descr="https://upload.wikimedia.org/wikipedia/commons/thumb/6/6e/Go_capturing.png/220px-Go_captur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9863" y="1011662"/>
            <a:ext cx="3716078" cy="1942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20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 RULE</a:t>
            </a:r>
          </a:p>
        </p:txBody>
      </p:sp>
      <p:sp>
        <p:nvSpPr>
          <p:cNvPr id="3" name="Content Placeholder 2"/>
          <p:cNvSpPr>
            <a:spLocks noGrp="1"/>
          </p:cNvSpPr>
          <p:nvPr>
            <p:ph sz="half" idx="1"/>
          </p:nvPr>
        </p:nvSpPr>
        <p:spPr/>
        <p:txBody>
          <a:bodyPr/>
          <a:lstStyle/>
          <a:p>
            <a:r>
              <a:rPr lang="en-US" dirty="0"/>
              <a:t>Players are not allowed to make a move that returns the game to the previous position. This rule, called the </a:t>
            </a:r>
            <a:r>
              <a:rPr lang="en-US" i="1" dirty="0" err="1">
                <a:hlinkClick r:id="rId2" tooltip="Ko rule"/>
              </a:rPr>
              <a:t>ko</a:t>
            </a:r>
            <a:r>
              <a:rPr lang="en-US" i="1" dirty="0">
                <a:hlinkClick r:id="rId2" tooltip="Ko rule"/>
              </a:rPr>
              <a:t> rule</a:t>
            </a:r>
            <a:r>
              <a:rPr lang="en-US" dirty="0"/>
              <a:t>, prevents unending repetition.</a:t>
            </a:r>
          </a:p>
        </p:txBody>
      </p:sp>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34163" y="2846231"/>
            <a:ext cx="5290817" cy="1933183"/>
          </a:xfrm>
        </p:spPr>
      </p:pic>
    </p:spTree>
    <p:extLst>
      <p:ext uri="{BB962C8B-B14F-4D97-AF65-F5344CB8AC3E}">
        <p14:creationId xmlns:p14="http://schemas.microsoft.com/office/powerpoint/2010/main" val="3658773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Suicide</a:t>
            </a:r>
          </a:p>
        </p:txBody>
      </p:sp>
      <p:sp>
        <p:nvSpPr>
          <p:cNvPr id="3" name="Content Placeholder 2"/>
          <p:cNvSpPr>
            <a:spLocks noGrp="1"/>
          </p:cNvSpPr>
          <p:nvPr>
            <p:ph sz="half" idx="1"/>
          </p:nvPr>
        </p:nvSpPr>
        <p:spPr/>
        <p:txBody>
          <a:bodyPr/>
          <a:lstStyle/>
          <a:p>
            <a:r>
              <a:rPr lang="en-US" dirty="0"/>
              <a:t>A player may not place a stone such that it or its group immediately has no liberties, unless doing so immediately deprives an enemy group of its final liberty. In the latter case, the enemy group is captured, leaving the new stone with at least one liberty.</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04143" y="2305069"/>
            <a:ext cx="3313350" cy="2717691"/>
          </a:xfrm>
        </p:spPr>
      </p:pic>
    </p:spTree>
    <p:extLst>
      <p:ext uri="{BB962C8B-B14F-4D97-AF65-F5344CB8AC3E}">
        <p14:creationId xmlns:p14="http://schemas.microsoft.com/office/powerpoint/2010/main" val="3333525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Komi</a:t>
            </a:r>
            <a:r>
              <a:rPr lang="en-US" dirty="0"/>
              <a:t> Rule</a:t>
            </a:r>
          </a:p>
        </p:txBody>
      </p:sp>
      <p:sp>
        <p:nvSpPr>
          <p:cNvPr id="3" name="Content Placeholder 2"/>
          <p:cNvSpPr>
            <a:spLocks noGrp="1"/>
          </p:cNvSpPr>
          <p:nvPr>
            <p:ph sz="half" idx="1"/>
          </p:nvPr>
        </p:nvSpPr>
        <p:spPr>
          <a:xfrm>
            <a:off x="685801" y="2142067"/>
            <a:ext cx="11072609" cy="3649134"/>
          </a:xfrm>
        </p:spPr>
        <p:txBody>
          <a:bodyPr/>
          <a:lstStyle/>
          <a:p>
            <a:r>
              <a:rPr lang="en-US" dirty="0"/>
              <a:t>Because Black has the advantage of playing the first move, the idea of awarding White some compensation came into being during the 20th century. This is called </a:t>
            </a:r>
            <a:r>
              <a:rPr lang="en-US" dirty="0" err="1">
                <a:hlinkClick r:id="rId2" tooltip="Komidashi"/>
              </a:rPr>
              <a:t>komi</a:t>
            </a:r>
            <a:r>
              <a:rPr lang="en-US" dirty="0"/>
              <a:t>, which gives white a 6.5-point compensation under Japanese rules (number of points varies by rule set).</a:t>
            </a:r>
          </a:p>
        </p:txBody>
      </p:sp>
    </p:spTree>
    <p:extLst>
      <p:ext uri="{BB962C8B-B14F-4D97-AF65-F5344CB8AC3E}">
        <p14:creationId xmlns:p14="http://schemas.microsoft.com/office/powerpoint/2010/main" val="4115585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103</TotalTime>
  <Words>722</Words>
  <Application>Microsoft Office PowerPoint</Application>
  <PresentationFormat>Widescreen</PresentationFormat>
  <Paragraphs>64</Paragraphs>
  <Slides>33</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Dosis</vt:lpstr>
      <vt:lpstr>Celestial</vt:lpstr>
      <vt:lpstr>Computer GO</vt:lpstr>
      <vt:lpstr>iNTRODUCTION</vt:lpstr>
      <vt:lpstr>Mathematician I. J. Good wrote in 1965:</vt:lpstr>
      <vt:lpstr>Go=&gt;ruLES</vt:lpstr>
      <vt:lpstr>Go:BASIC rULES</vt:lpstr>
      <vt:lpstr>PowerPoint Presentation</vt:lpstr>
      <vt:lpstr>KO RULE</vt:lpstr>
      <vt:lpstr>Suicide</vt:lpstr>
      <vt:lpstr>Komi Rule</vt:lpstr>
      <vt:lpstr>Scoring rule</vt:lpstr>
      <vt:lpstr>PowerPoint Presentation</vt:lpstr>
      <vt:lpstr>Computer GO : approach to the problem</vt:lpstr>
      <vt:lpstr>Computer GO : approach to the problem</vt:lpstr>
      <vt:lpstr>Minimalistic Go  MCTS Engine </vt:lpstr>
      <vt:lpstr> Michi aims to be a minimalistic but full-fledged Computer Go program based on state-of-art methods (Monte Carlo Tree Search) and written in Python. Our goal is to make it easier for new people to enter the domain of Computer Go, peek under the hood of a "real" playing engine and be able to learn by hassle-free experiments - with the algorithms, add heuristics, etc. </vt:lpstr>
      <vt:lpstr>Minimalistic Go MCTS Engine:OUR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GO</dc:title>
  <dc:creator>Umum</dc:creator>
  <cp:lastModifiedBy>Umum</cp:lastModifiedBy>
  <cp:revision>14</cp:revision>
  <dcterms:created xsi:type="dcterms:W3CDTF">2017-06-17T08:03:51Z</dcterms:created>
  <dcterms:modified xsi:type="dcterms:W3CDTF">2017-06-19T09:37:06Z</dcterms:modified>
</cp:coreProperties>
</file>