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42" d="100"/>
          <a:sy n="42"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F2F2-AA8B-48CC-9E0C-E379C6944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9656BA7B-5962-455F-A276-FFDBB65E0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1E145BB-87C0-4734-BF48-1DCFACFE5BB4}"/>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487C8BA8-BEE5-4CCA-AB9D-BAB56C4A417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1942531-2029-4892-9717-8D41442DE0CB}"/>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235802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A1A4-DCEF-48BC-9B98-FE30EE489528}"/>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C9B86C3-D739-4FE3-8379-0B86201E43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87C56F0-2388-4611-A9AA-7102E5ED7079}"/>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A8D8BF02-C5B4-4E3C-BABD-1112E312360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C922DD0-62D0-4FF5-96EF-082641F6C181}"/>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52654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F7AE0-DD78-4532-AD7C-505AC58905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100A90E-C9E0-40AF-AACC-B534F9693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E342FED-E88E-4C0C-9FE4-4021556526DE}"/>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61F7679A-C472-4E5D-81A1-EBB3E37131C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0649245-050C-42AC-8211-54C35803FA49}"/>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254849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FBB5-39D0-4DB2-8B52-B830FA3DA30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EA950A1-FB56-4EBC-817F-86E7F35AE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FE63277-6F2D-482E-839B-A1712BAE580A}"/>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34FCD192-D116-44F8-9488-29DE5B13172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A33BFAE-8E94-4EED-82C5-0B18F93C60CC}"/>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24288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EB62-7D03-4542-AB0C-EA23ECE84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1781C43-3FE1-4692-BA85-E823DE0AC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CAE71-BB79-441E-AAF0-8F04EF46E8A8}"/>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2A71B949-D566-40CF-B862-CE62822262A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B0D8905-CED1-419F-840D-00AE109FA1D9}"/>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355839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F9CC-1FA7-40A5-A7E5-55955539661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74E3CFA-BCC6-4205-834B-84F49F3ED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58EBF72-2C0A-437E-AF85-82ED4B24D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B4A18B04-752C-49D8-BD8A-5DE44EF39878}"/>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6" name="Footer Placeholder 5">
            <a:extLst>
              <a:ext uri="{FF2B5EF4-FFF2-40B4-BE49-F238E27FC236}">
                <a16:creationId xmlns:a16="http://schemas.microsoft.com/office/drawing/2014/main" id="{F24D8DDA-2F03-4B72-AF65-5CB6C3121A3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26D326E-8195-4F7F-B863-41296D5217B8}"/>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244064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483-B2E9-47D9-9574-E54955252ED5}"/>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B1E52CF-F356-4F58-93C4-64FF7836ED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3754E0-C3C6-4185-88BF-4722C7D0F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3B2E1E8C-5867-4B73-9EC3-1C8BE3082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E6F3C-8AFE-4A99-A29D-92B62D650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6100BCB-1B55-4A10-BAE7-876B4F6A91DC}"/>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8" name="Footer Placeholder 7">
            <a:extLst>
              <a:ext uri="{FF2B5EF4-FFF2-40B4-BE49-F238E27FC236}">
                <a16:creationId xmlns:a16="http://schemas.microsoft.com/office/drawing/2014/main" id="{98925CF2-1647-490C-A36F-B1D480F9A0F7}"/>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976CBFF-7D7E-426B-8CC1-A8882511EA4C}"/>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363734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9231-17D8-437F-B1A4-E2049EA7723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D11A36A-EB73-406B-A129-156A877E3C98}"/>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4" name="Footer Placeholder 3">
            <a:extLst>
              <a:ext uri="{FF2B5EF4-FFF2-40B4-BE49-F238E27FC236}">
                <a16:creationId xmlns:a16="http://schemas.microsoft.com/office/drawing/2014/main" id="{064711E6-E501-4813-9C28-CB4D0AA5C5E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6ACC2486-9E61-491F-9FD0-75E14BF88013}"/>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359622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D737C7-8508-4D4F-96BE-08201532561E}"/>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3" name="Footer Placeholder 2">
            <a:extLst>
              <a:ext uri="{FF2B5EF4-FFF2-40B4-BE49-F238E27FC236}">
                <a16:creationId xmlns:a16="http://schemas.microsoft.com/office/drawing/2014/main" id="{602B417E-0436-4D92-9372-9FB2B4FD29A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87B27D7-8A4B-4D98-812B-0545114040D9}"/>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1567179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ED38-6A01-4A8D-811F-277902D69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1EB87C6-6859-4991-BDF1-1E2A44DC4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B96BE10-B840-4F8C-B2B5-C19A3A4FA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157FC-9553-4256-8F4B-63CFED7434A2}"/>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6" name="Footer Placeholder 5">
            <a:extLst>
              <a:ext uri="{FF2B5EF4-FFF2-40B4-BE49-F238E27FC236}">
                <a16:creationId xmlns:a16="http://schemas.microsoft.com/office/drawing/2014/main" id="{2A503CE8-F3D3-4DF8-9583-5D6E6902272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D955A08-EC7D-44C0-B59B-5AE135D74A9F}"/>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2234909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DE55-0EE2-4FCB-A902-6F6527503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8EA0DEA-3AFB-4B49-9617-9B9E10BA4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8BB752F-03A0-43FE-9932-B18AE5A23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094FB-F40F-4FB0-9E1E-CE53E4A012B1}"/>
              </a:ext>
            </a:extLst>
          </p:cNvPr>
          <p:cNvSpPr>
            <a:spLocks noGrp="1"/>
          </p:cNvSpPr>
          <p:nvPr>
            <p:ph type="dt" sz="half" idx="10"/>
          </p:nvPr>
        </p:nvSpPr>
        <p:spPr/>
        <p:txBody>
          <a:bodyPr/>
          <a:lstStyle/>
          <a:p>
            <a:fld id="{4109E7C0-BC16-4DA0-A68B-064BDB5CCA21}" type="datetimeFigureOut">
              <a:rPr lang="en-ZA" smtClean="0"/>
              <a:t>2019/08/16</a:t>
            </a:fld>
            <a:endParaRPr lang="en-ZA"/>
          </a:p>
        </p:txBody>
      </p:sp>
      <p:sp>
        <p:nvSpPr>
          <p:cNvPr id="6" name="Footer Placeholder 5">
            <a:extLst>
              <a:ext uri="{FF2B5EF4-FFF2-40B4-BE49-F238E27FC236}">
                <a16:creationId xmlns:a16="http://schemas.microsoft.com/office/drawing/2014/main" id="{644E4C36-4C5E-45B1-933A-279674FC15A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864648A-6BDE-4D71-B0FB-C5B05ADDB577}"/>
              </a:ext>
            </a:extLst>
          </p:cNvPr>
          <p:cNvSpPr>
            <a:spLocks noGrp="1"/>
          </p:cNvSpPr>
          <p:nvPr>
            <p:ph type="sldNum" sz="quarter" idx="12"/>
          </p:nvPr>
        </p:nvSpPr>
        <p:spPr/>
        <p:txBody>
          <a:bodyPr/>
          <a:lstStyle/>
          <a:p>
            <a:fld id="{118A39EE-D19D-4F7B-A45C-171655A94019}" type="slidenum">
              <a:rPr lang="en-ZA" smtClean="0"/>
              <a:t>‹#›</a:t>
            </a:fld>
            <a:endParaRPr lang="en-ZA"/>
          </a:p>
        </p:txBody>
      </p:sp>
    </p:spTree>
    <p:extLst>
      <p:ext uri="{BB962C8B-B14F-4D97-AF65-F5344CB8AC3E}">
        <p14:creationId xmlns:p14="http://schemas.microsoft.com/office/powerpoint/2010/main" val="118738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FD71A6-D19B-4273-8ECC-4FA7CA8ED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D70CCCA-DE0B-45DE-912B-174F17EB9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AAA085A-7603-4B06-AE27-1807AD2FD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9E7C0-BC16-4DA0-A68B-064BDB5CCA21}" type="datetimeFigureOut">
              <a:rPr lang="en-ZA" smtClean="0"/>
              <a:t>2019/08/16</a:t>
            </a:fld>
            <a:endParaRPr lang="en-ZA"/>
          </a:p>
        </p:txBody>
      </p:sp>
      <p:sp>
        <p:nvSpPr>
          <p:cNvPr id="5" name="Footer Placeholder 4">
            <a:extLst>
              <a:ext uri="{FF2B5EF4-FFF2-40B4-BE49-F238E27FC236}">
                <a16:creationId xmlns:a16="http://schemas.microsoft.com/office/drawing/2014/main" id="{F36DFB2A-EAA4-430F-818E-908042285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F595B2D7-24EC-4355-BA9F-FEEEBFCB4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A39EE-D19D-4F7B-A45C-171655A94019}" type="slidenum">
              <a:rPr lang="en-ZA" smtClean="0"/>
              <a:t>‹#›</a:t>
            </a:fld>
            <a:endParaRPr lang="en-ZA"/>
          </a:p>
        </p:txBody>
      </p:sp>
    </p:spTree>
    <p:extLst>
      <p:ext uri="{BB962C8B-B14F-4D97-AF65-F5344CB8AC3E}">
        <p14:creationId xmlns:p14="http://schemas.microsoft.com/office/powerpoint/2010/main" val="365140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80AF-2CB4-41AC-B503-CC9DACFCE392}"/>
              </a:ext>
            </a:extLst>
          </p:cNvPr>
          <p:cNvSpPr>
            <a:spLocks noGrp="1"/>
          </p:cNvSpPr>
          <p:nvPr>
            <p:ph type="ctrTitle"/>
          </p:nvPr>
        </p:nvSpPr>
        <p:spPr/>
        <p:txBody>
          <a:bodyPr>
            <a:normAutofit fontScale="90000"/>
          </a:bodyPr>
          <a:lstStyle/>
          <a:p>
            <a:r>
              <a:rPr lang="en-ZA" dirty="0"/>
              <a:t>Clustering Similar African Cities using the Four-Square API</a:t>
            </a:r>
          </a:p>
        </p:txBody>
      </p:sp>
      <p:sp>
        <p:nvSpPr>
          <p:cNvPr id="3" name="Subtitle 2">
            <a:extLst>
              <a:ext uri="{FF2B5EF4-FFF2-40B4-BE49-F238E27FC236}">
                <a16:creationId xmlns:a16="http://schemas.microsoft.com/office/drawing/2014/main" id="{BF55A34F-8681-4511-8B75-F4C5FEC7F51C}"/>
              </a:ext>
            </a:extLst>
          </p:cNvPr>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65742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E86A-B79F-45CF-A05F-A4961B553C12}"/>
              </a:ext>
            </a:extLst>
          </p:cNvPr>
          <p:cNvSpPr>
            <a:spLocks noGrp="1"/>
          </p:cNvSpPr>
          <p:nvPr>
            <p:ph type="title"/>
          </p:nvPr>
        </p:nvSpPr>
        <p:spPr/>
        <p:txBody>
          <a:bodyPr/>
          <a:lstStyle/>
          <a:p>
            <a:r>
              <a:rPr lang="en-ZA" dirty="0"/>
              <a:t>Results and Discussion</a:t>
            </a:r>
          </a:p>
        </p:txBody>
      </p:sp>
      <p:sp>
        <p:nvSpPr>
          <p:cNvPr id="3" name="Content Placeholder 2">
            <a:extLst>
              <a:ext uri="{FF2B5EF4-FFF2-40B4-BE49-F238E27FC236}">
                <a16:creationId xmlns:a16="http://schemas.microsoft.com/office/drawing/2014/main" id="{D5FA0E37-3871-471B-928C-AFC8E34AE343}"/>
              </a:ext>
            </a:extLst>
          </p:cNvPr>
          <p:cNvSpPr>
            <a:spLocks noGrp="1"/>
          </p:cNvSpPr>
          <p:nvPr>
            <p:ph idx="1"/>
          </p:nvPr>
        </p:nvSpPr>
        <p:spPr/>
        <p:txBody>
          <a:bodyPr>
            <a:normAutofit fontScale="92500" lnSpcReduction="10000"/>
          </a:bodyPr>
          <a:lstStyle/>
          <a:p>
            <a:pPr marL="0" indent="0">
              <a:buNone/>
            </a:pPr>
            <a:r>
              <a:rPr lang="en-ZA" dirty="0"/>
              <a:t>The k means algorithm created seven clusters, with analysis it appears the clusters can be describe as follows:</a:t>
            </a:r>
          </a:p>
          <a:p>
            <a:r>
              <a:rPr lang="en-ZA" dirty="0"/>
              <a:t>1. Spanish Atlantic Coastal Cities-  Morocco,  Malabo, Freetown and Bissau</a:t>
            </a:r>
          </a:p>
          <a:p>
            <a:r>
              <a:rPr lang="en-ZA" dirty="0"/>
              <a:t>2. Ancient African trading </a:t>
            </a:r>
            <a:r>
              <a:rPr lang="en-ZA" dirty="0" err="1"/>
              <a:t>Civilasations</a:t>
            </a:r>
            <a:r>
              <a:rPr lang="en-ZA" dirty="0"/>
              <a:t>- Ethiopia, Nigeria, Angola, Ghana, Senegal and Burkina Faso</a:t>
            </a:r>
          </a:p>
          <a:p>
            <a:r>
              <a:rPr lang="en-ZA" dirty="0"/>
              <a:t>3. Desert regions with high incomes and small populations- Namibia, Chad, Egypt, Sudan, South Sudan, Niger, Mali and Gabon</a:t>
            </a:r>
          </a:p>
          <a:p>
            <a:r>
              <a:rPr lang="en-ZA" dirty="0"/>
              <a:t>4. High Income modern societies- Pretoria, Cape Town and Mauritius</a:t>
            </a:r>
          </a:p>
          <a:p>
            <a:r>
              <a:rPr lang="en-ZA" dirty="0"/>
              <a:t>5. Middle Income States mostly in ex British Africa- </a:t>
            </a:r>
          </a:p>
          <a:p>
            <a:r>
              <a:rPr lang="en-ZA" dirty="0"/>
              <a:t>6. Crisis States- Tunisia, Zimbabwe and the Central African Republic</a:t>
            </a:r>
          </a:p>
          <a:p>
            <a:pPr marL="0" indent="0">
              <a:buNone/>
            </a:pPr>
            <a:endParaRPr lang="en-ZA" dirty="0"/>
          </a:p>
          <a:p>
            <a:endParaRPr lang="en-ZA" dirty="0"/>
          </a:p>
        </p:txBody>
      </p:sp>
    </p:spTree>
    <p:extLst>
      <p:ext uri="{BB962C8B-B14F-4D97-AF65-F5344CB8AC3E}">
        <p14:creationId xmlns:p14="http://schemas.microsoft.com/office/powerpoint/2010/main" val="219423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9A74-D4D0-4447-8547-7F8D86B70191}"/>
              </a:ext>
            </a:extLst>
          </p:cNvPr>
          <p:cNvSpPr>
            <a:spLocks noGrp="1"/>
          </p:cNvSpPr>
          <p:nvPr>
            <p:ph type="title"/>
          </p:nvPr>
        </p:nvSpPr>
        <p:spPr/>
        <p:txBody>
          <a:bodyPr/>
          <a:lstStyle/>
          <a:p>
            <a:r>
              <a:rPr lang="en-ZA" dirty="0"/>
              <a:t>Results and Discussion</a:t>
            </a:r>
          </a:p>
        </p:txBody>
      </p:sp>
      <p:sp>
        <p:nvSpPr>
          <p:cNvPr id="3" name="Content Placeholder 2">
            <a:extLst>
              <a:ext uri="{FF2B5EF4-FFF2-40B4-BE49-F238E27FC236}">
                <a16:creationId xmlns:a16="http://schemas.microsoft.com/office/drawing/2014/main" id="{39FBF48D-FBC9-44B8-8ED5-85858883B813}"/>
              </a:ext>
            </a:extLst>
          </p:cNvPr>
          <p:cNvSpPr>
            <a:spLocks noGrp="1"/>
          </p:cNvSpPr>
          <p:nvPr>
            <p:ph idx="1"/>
          </p:nvPr>
        </p:nvSpPr>
        <p:spPr/>
        <p:txBody>
          <a:bodyPr/>
          <a:lstStyle/>
          <a:p>
            <a:pPr marL="0" indent="0">
              <a:buNone/>
            </a:pPr>
            <a:r>
              <a:rPr lang="en-ZA" dirty="0"/>
              <a:t>It is worth noting they are few anomalies in </a:t>
            </a:r>
            <a:r>
              <a:rPr lang="en-ZA" dirty="0" err="1"/>
              <a:t>thes</a:t>
            </a:r>
            <a:r>
              <a:rPr lang="en-ZA" dirty="0"/>
              <a:t> classifications:</a:t>
            </a:r>
          </a:p>
          <a:p>
            <a:r>
              <a:rPr lang="en-ZA" dirty="0"/>
              <a:t>1. Freetown was not a </a:t>
            </a:r>
            <a:r>
              <a:rPr lang="en-ZA" dirty="0" err="1"/>
              <a:t>spanish</a:t>
            </a:r>
            <a:r>
              <a:rPr lang="en-ZA" dirty="0"/>
              <a:t> colony, and it has lower incomes the its group members, but it has been clustered with these cities. It would be </a:t>
            </a:r>
            <a:r>
              <a:rPr lang="en-ZA" dirty="0" err="1"/>
              <a:t>intresting</a:t>
            </a:r>
            <a:r>
              <a:rPr lang="en-ZA" dirty="0"/>
              <a:t> to discover these </a:t>
            </a:r>
            <a:r>
              <a:rPr lang="en-ZA" dirty="0" err="1"/>
              <a:t>lingkages</a:t>
            </a:r>
            <a:r>
              <a:rPr lang="en-ZA" dirty="0"/>
              <a:t>.</a:t>
            </a:r>
          </a:p>
          <a:p>
            <a:r>
              <a:rPr lang="en-ZA" dirty="0"/>
              <a:t>2. Tunisia is a high-income democracy unlike CAR and Zimbabwe</a:t>
            </a:r>
          </a:p>
          <a:p>
            <a:pPr marL="0" indent="0">
              <a:buNone/>
            </a:pPr>
            <a:endParaRPr lang="en-ZA" dirty="0"/>
          </a:p>
          <a:p>
            <a:pPr marL="0" indent="0">
              <a:buNone/>
            </a:pPr>
            <a:r>
              <a:rPr lang="en-ZA" dirty="0"/>
              <a:t>For the other groups the classification was nearly perfect considering the history, geography and politics of the regions.</a:t>
            </a:r>
          </a:p>
          <a:p>
            <a:endParaRPr lang="en-ZA" dirty="0"/>
          </a:p>
        </p:txBody>
      </p:sp>
    </p:spTree>
    <p:extLst>
      <p:ext uri="{BB962C8B-B14F-4D97-AF65-F5344CB8AC3E}">
        <p14:creationId xmlns:p14="http://schemas.microsoft.com/office/powerpoint/2010/main" val="387878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4BF6-5B85-4CA1-8D4B-D427A217EAEB}"/>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CF1E84EE-A867-4F63-9E20-D19E75566FB8}"/>
              </a:ext>
            </a:extLst>
          </p:cNvPr>
          <p:cNvSpPr>
            <a:spLocks noGrp="1"/>
          </p:cNvSpPr>
          <p:nvPr>
            <p:ph idx="1"/>
          </p:nvPr>
        </p:nvSpPr>
        <p:spPr/>
        <p:txBody>
          <a:bodyPr/>
          <a:lstStyle/>
          <a:p>
            <a:r>
              <a:rPr lang="en-ZA" dirty="0"/>
              <a:t>The purpose of this project was to classify similar </a:t>
            </a:r>
            <a:r>
              <a:rPr lang="en-ZA" dirty="0" err="1"/>
              <a:t>african</a:t>
            </a:r>
            <a:r>
              <a:rPr lang="en-ZA" dirty="0"/>
              <a:t> cities for the purpose of tourism and investment. </a:t>
            </a:r>
            <a:r>
              <a:rPr lang="en-ZA" dirty="0" err="1"/>
              <a:t>Thhis</a:t>
            </a:r>
            <a:r>
              <a:rPr lang="en-ZA" dirty="0"/>
              <a:t> has been achieved through K-means clustering although a few anomalies exist, most </a:t>
            </a:r>
            <a:r>
              <a:rPr lang="en-ZA" dirty="0" err="1"/>
              <a:t>clusteer</a:t>
            </a:r>
            <a:r>
              <a:rPr lang="en-ZA" dirty="0"/>
              <a:t> hold true to reality.</a:t>
            </a:r>
            <a:br>
              <a:rPr lang="en-ZA" dirty="0"/>
            </a:br>
            <a:endParaRPr lang="en-ZA" dirty="0"/>
          </a:p>
        </p:txBody>
      </p:sp>
    </p:spTree>
    <p:extLst>
      <p:ext uri="{BB962C8B-B14F-4D97-AF65-F5344CB8AC3E}">
        <p14:creationId xmlns:p14="http://schemas.microsoft.com/office/powerpoint/2010/main" val="311936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DF9-A207-4C5A-90F2-F9D13547CF2F}"/>
              </a:ext>
            </a:extLst>
          </p:cNvPr>
          <p:cNvSpPr>
            <a:spLocks noGrp="1"/>
          </p:cNvSpPr>
          <p:nvPr>
            <p:ph type="title"/>
          </p:nvPr>
        </p:nvSpPr>
        <p:spPr/>
        <p:txBody>
          <a:bodyPr/>
          <a:lstStyle/>
          <a:p>
            <a:r>
              <a:rPr lang="en-GB" dirty="0"/>
              <a:t>Introduction</a:t>
            </a:r>
            <a:endParaRPr lang="en-ZA" dirty="0"/>
          </a:p>
        </p:txBody>
      </p:sp>
      <p:sp>
        <p:nvSpPr>
          <p:cNvPr id="3" name="Content Placeholder 2">
            <a:extLst>
              <a:ext uri="{FF2B5EF4-FFF2-40B4-BE49-F238E27FC236}">
                <a16:creationId xmlns:a16="http://schemas.microsoft.com/office/drawing/2014/main" id="{0B6F4F11-76A8-4251-89FA-575CFC218E7B}"/>
              </a:ext>
            </a:extLst>
          </p:cNvPr>
          <p:cNvSpPr>
            <a:spLocks noGrp="1"/>
          </p:cNvSpPr>
          <p:nvPr>
            <p:ph idx="1"/>
          </p:nvPr>
        </p:nvSpPr>
        <p:spPr/>
        <p:txBody>
          <a:bodyPr>
            <a:normAutofit fontScale="92500" lnSpcReduction="10000"/>
          </a:bodyPr>
          <a:lstStyle/>
          <a:p>
            <a:r>
              <a:rPr lang="en-ZA" dirty="0"/>
              <a:t>Africa is a diverse region as it is home to many cultures, histories and peoples. The diversity can also be observed in the standard of living and economic growth in the different parts. In this project we will use the location of major African cities and he four square API to seek and cluster similar African cities to cities within the region.</a:t>
            </a:r>
          </a:p>
          <a:p>
            <a:r>
              <a:rPr lang="en-ZA" dirty="0"/>
              <a:t>BY clustering similar cities it can be possible to enhance travel and tourism recommendations. This will allow tourists to better plan their trips and have a 'feeling' of what to expect when </a:t>
            </a:r>
            <a:r>
              <a:rPr lang="en-ZA" dirty="0" err="1"/>
              <a:t>visitng</a:t>
            </a:r>
            <a:r>
              <a:rPr lang="en-ZA" dirty="0"/>
              <a:t> Africa. Secondly, Africa is an emerging region with abundant natural </a:t>
            </a:r>
            <a:r>
              <a:rPr lang="en-ZA" dirty="0" err="1"/>
              <a:t>resouorces</a:t>
            </a:r>
            <a:r>
              <a:rPr lang="en-ZA" dirty="0"/>
              <a:t> and a young population this presents an opportunity for investors looking for higher returns and a strong market </a:t>
            </a:r>
            <a:r>
              <a:rPr lang="en-ZA" dirty="0" err="1"/>
              <a:t>positons</a:t>
            </a:r>
            <a:r>
              <a:rPr lang="en-ZA" dirty="0"/>
              <a:t> or monopolies. With the clustering possible in this project tourists, investors and etc, can better understand African Cities what they have to offer and the </a:t>
            </a:r>
            <a:r>
              <a:rPr lang="en-ZA" dirty="0" err="1"/>
              <a:t>opportunites</a:t>
            </a:r>
            <a:r>
              <a:rPr lang="en-ZA" dirty="0"/>
              <a:t> arising there.</a:t>
            </a:r>
          </a:p>
        </p:txBody>
      </p:sp>
    </p:spTree>
    <p:extLst>
      <p:ext uri="{BB962C8B-B14F-4D97-AF65-F5344CB8AC3E}">
        <p14:creationId xmlns:p14="http://schemas.microsoft.com/office/powerpoint/2010/main" val="70206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0227-07AA-4383-BDEB-233BB22810B5}"/>
              </a:ext>
            </a:extLst>
          </p:cNvPr>
          <p:cNvSpPr>
            <a:spLocks noGrp="1"/>
          </p:cNvSpPr>
          <p:nvPr>
            <p:ph type="title"/>
          </p:nvPr>
        </p:nvSpPr>
        <p:spPr/>
        <p:txBody>
          <a:bodyPr/>
          <a:lstStyle/>
          <a:p>
            <a:r>
              <a:rPr lang="en-GB" dirty="0"/>
              <a:t>DATA</a:t>
            </a:r>
            <a:endParaRPr lang="en-ZA" dirty="0"/>
          </a:p>
        </p:txBody>
      </p:sp>
      <p:sp>
        <p:nvSpPr>
          <p:cNvPr id="3" name="Content Placeholder 2">
            <a:extLst>
              <a:ext uri="{FF2B5EF4-FFF2-40B4-BE49-F238E27FC236}">
                <a16:creationId xmlns:a16="http://schemas.microsoft.com/office/drawing/2014/main" id="{FF6D73BB-5C26-4401-A163-2AB78B0F2E37}"/>
              </a:ext>
            </a:extLst>
          </p:cNvPr>
          <p:cNvSpPr>
            <a:spLocks noGrp="1"/>
          </p:cNvSpPr>
          <p:nvPr>
            <p:ph idx="1"/>
          </p:nvPr>
        </p:nvSpPr>
        <p:spPr/>
        <p:txBody>
          <a:bodyPr>
            <a:normAutofit fontScale="77500" lnSpcReduction="20000"/>
          </a:bodyPr>
          <a:lstStyle/>
          <a:p>
            <a:r>
              <a:rPr lang="en-ZA" dirty="0"/>
              <a:t>Our location Data will be retrieved from Simple Maps and Wikipedia. The data will provide the latitude and the longitude of most cities. The location will then be used to leverage Foursquare API to retrieve information on various venues around these locations. With the venue data and the location data we will the run a k-means algorithm to group cities with similar venues. With these clusters the Folium library will be used to plot similar cities.</a:t>
            </a:r>
          </a:p>
          <a:p>
            <a:r>
              <a:rPr lang="en-ZA" dirty="0"/>
              <a:t>The Clusters will be coloured and clearly labelled for peer-review. Secondly the Gross Domestic Product calculated for Purchasing Power parity and the populations will be used to produce GDP(PPP) per capita as a good proxy for the standard of living in these countries. </a:t>
            </a:r>
          </a:p>
          <a:p>
            <a:r>
              <a:rPr lang="en-ZA" dirty="0"/>
              <a:t>Thus the first data set from Simple Maps will have a </a:t>
            </a:r>
            <a:r>
              <a:rPr lang="en-ZA" dirty="0" err="1"/>
              <a:t>coloumns</a:t>
            </a:r>
            <a:r>
              <a:rPr lang="en-ZA" dirty="0"/>
              <a:t> for country, city, latitude, longitude. We shall the use a list of African countries retrieved from Wikipedia to filter our large list from Simple Maps. With this list We shall collect the locations for 150 venues in a 10km radius of the cities, this is possible with Four Squares API. Finally, the complete list will </a:t>
            </a:r>
            <a:r>
              <a:rPr lang="en-ZA" dirty="0" err="1"/>
              <a:t>contian</a:t>
            </a:r>
            <a:r>
              <a:rPr lang="en-ZA" dirty="0"/>
              <a:t> the city, country, latitude, longitude, 10 most common venues in a </a:t>
            </a:r>
            <a:r>
              <a:rPr lang="en-ZA" dirty="0" err="1"/>
              <a:t>particulare</a:t>
            </a:r>
            <a:r>
              <a:rPr lang="en-ZA" dirty="0"/>
              <a:t> city and the per capita </a:t>
            </a:r>
            <a:r>
              <a:rPr lang="en-ZA" dirty="0" err="1"/>
              <a:t>purchaisng</a:t>
            </a:r>
            <a:r>
              <a:rPr lang="en-ZA" dirty="0"/>
              <a:t> power parity.</a:t>
            </a:r>
          </a:p>
        </p:txBody>
      </p:sp>
    </p:spTree>
    <p:extLst>
      <p:ext uri="{BB962C8B-B14F-4D97-AF65-F5344CB8AC3E}">
        <p14:creationId xmlns:p14="http://schemas.microsoft.com/office/powerpoint/2010/main" val="6761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6899-3796-4AC5-863E-A54060AFA83A}"/>
              </a:ext>
            </a:extLst>
          </p:cNvPr>
          <p:cNvSpPr>
            <a:spLocks noGrp="1"/>
          </p:cNvSpPr>
          <p:nvPr>
            <p:ph type="title"/>
          </p:nvPr>
        </p:nvSpPr>
        <p:spPr/>
        <p:txBody>
          <a:bodyPr/>
          <a:lstStyle/>
          <a:p>
            <a:r>
              <a:rPr lang="en-GB" dirty="0"/>
              <a:t>List of African Countries with Income</a:t>
            </a:r>
            <a:endParaRPr lang="en-ZA" dirty="0"/>
          </a:p>
        </p:txBody>
      </p:sp>
      <p:pic>
        <p:nvPicPr>
          <p:cNvPr id="5" name="Content Placeholder 4">
            <a:extLst>
              <a:ext uri="{FF2B5EF4-FFF2-40B4-BE49-F238E27FC236}">
                <a16:creationId xmlns:a16="http://schemas.microsoft.com/office/drawing/2014/main" id="{AD7C275D-85B6-407E-A644-157C560CE7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658" y="1690687"/>
            <a:ext cx="10432684" cy="4802187"/>
          </a:xfrm>
        </p:spPr>
      </p:pic>
    </p:spTree>
    <p:extLst>
      <p:ext uri="{BB962C8B-B14F-4D97-AF65-F5344CB8AC3E}">
        <p14:creationId xmlns:p14="http://schemas.microsoft.com/office/powerpoint/2010/main" val="207839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5FA6-DFA6-4C88-91D4-707C182178B4}"/>
              </a:ext>
            </a:extLst>
          </p:cNvPr>
          <p:cNvSpPr>
            <a:spLocks noGrp="1"/>
          </p:cNvSpPr>
          <p:nvPr>
            <p:ph type="title"/>
          </p:nvPr>
        </p:nvSpPr>
        <p:spPr/>
        <p:txBody>
          <a:bodyPr/>
          <a:lstStyle/>
          <a:p>
            <a:r>
              <a:rPr lang="en-GB" dirty="0"/>
              <a:t>Location Data for Cities</a:t>
            </a:r>
            <a:endParaRPr lang="en-ZA" dirty="0"/>
          </a:p>
        </p:txBody>
      </p:sp>
      <p:pic>
        <p:nvPicPr>
          <p:cNvPr id="5" name="Content Placeholder 4">
            <a:extLst>
              <a:ext uri="{FF2B5EF4-FFF2-40B4-BE49-F238E27FC236}">
                <a16:creationId xmlns:a16="http://schemas.microsoft.com/office/drawing/2014/main" id="{F0468ECB-7F1B-4B63-9022-2F13B81E7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485" y="1993392"/>
            <a:ext cx="10265030" cy="4352544"/>
          </a:xfrm>
        </p:spPr>
      </p:pic>
    </p:spTree>
    <p:extLst>
      <p:ext uri="{BB962C8B-B14F-4D97-AF65-F5344CB8AC3E}">
        <p14:creationId xmlns:p14="http://schemas.microsoft.com/office/powerpoint/2010/main" val="3742374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37FA-D787-4CDA-BA52-0740D2B44F96}"/>
              </a:ext>
            </a:extLst>
          </p:cNvPr>
          <p:cNvSpPr>
            <a:spLocks noGrp="1"/>
          </p:cNvSpPr>
          <p:nvPr>
            <p:ph type="title"/>
          </p:nvPr>
        </p:nvSpPr>
        <p:spPr/>
        <p:txBody>
          <a:bodyPr/>
          <a:lstStyle/>
          <a:p>
            <a:r>
              <a:rPr lang="en-GB" dirty="0"/>
              <a:t>Final Table with location and income</a:t>
            </a:r>
            <a:endParaRPr lang="en-ZA" dirty="0"/>
          </a:p>
        </p:txBody>
      </p:sp>
      <p:pic>
        <p:nvPicPr>
          <p:cNvPr id="5" name="Content Placeholder 4">
            <a:extLst>
              <a:ext uri="{FF2B5EF4-FFF2-40B4-BE49-F238E27FC236}">
                <a16:creationId xmlns:a16="http://schemas.microsoft.com/office/drawing/2014/main" id="{866CC39D-BF6B-49D5-B1A3-CBDDA324C3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417504"/>
          </a:xfrm>
        </p:spPr>
      </p:pic>
    </p:spTree>
    <p:extLst>
      <p:ext uri="{BB962C8B-B14F-4D97-AF65-F5344CB8AC3E}">
        <p14:creationId xmlns:p14="http://schemas.microsoft.com/office/powerpoint/2010/main" val="148877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5768-5B52-4D6A-8311-6D4755C17651}"/>
              </a:ext>
            </a:extLst>
          </p:cNvPr>
          <p:cNvSpPr>
            <a:spLocks noGrp="1"/>
          </p:cNvSpPr>
          <p:nvPr>
            <p:ph type="title"/>
          </p:nvPr>
        </p:nvSpPr>
        <p:spPr/>
        <p:txBody>
          <a:bodyPr/>
          <a:lstStyle/>
          <a:p>
            <a:r>
              <a:rPr lang="en-GB" dirty="0"/>
              <a:t>City Locations on Map</a:t>
            </a:r>
            <a:endParaRPr lang="en-ZA" dirty="0"/>
          </a:p>
        </p:txBody>
      </p:sp>
      <p:pic>
        <p:nvPicPr>
          <p:cNvPr id="5" name="Content Placeholder 4">
            <a:extLst>
              <a:ext uri="{FF2B5EF4-FFF2-40B4-BE49-F238E27FC236}">
                <a16:creationId xmlns:a16="http://schemas.microsoft.com/office/drawing/2014/main" id="{810AB457-E33F-4DDC-9653-B316945942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644" t="17305" r="23838"/>
          <a:stretch/>
        </p:blipFill>
        <p:spPr>
          <a:xfrm>
            <a:off x="1664208" y="1683495"/>
            <a:ext cx="8302752" cy="4809380"/>
          </a:xfrm>
        </p:spPr>
      </p:pic>
    </p:spTree>
    <p:extLst>
      <p:ext uri="{BB962C8B-B14F-4D97-AF65-F5344CB8AC3E}">
        <p14:creationId xmlns:p14="http://schemas.microsoft.com/office/powerpoint/2010/main" val="306588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5BFE-424C-4585-9693-AB60F2A9C0B9}"/>
              </a:ext>
            </a:extLst>
          </p:cNvPr>
          <p:cNvSpPr>
            <a:spLocks noGrp="1"/>
          </p:cNvSpPr>
          <p:nvPr>
            <p:ph type="title"/>
          </p:nvPr>
        </p:nvSpPr>
        <p:spPr/>
        <p:txBody>
          <a:bodyPr>
            <a:normAutofit/>
          </a:bodyPr>
          <a:lstStyle/>
          <a:p>
            <a:pPr algn="ctr"/>
            <a:r>
              <a:rPr lang="en-GB" dirty="0"/>
              <a:t>Information extracted and processed from </a:t>
            </a:r>
            <a:r>
              <a:rPr lang="en-GB" dirty="0" err="1"/>
              <a:t>FourSquare</a:t>
            </a:r>
            <a:endParaRPr lang="en-ZA" dirty="0"/>
          </a:p>
        </p:txBody>
      </p:sp>
      <p:pic>
        <p:nvPicPr>
          <p:cNvPr id="5" name="Content Placeholder 4">
            <a:extLst>
              <a:ext uri="{FF2B5EF4-FFF2-40B4-BE49-F238E27FC236}">
                <a16:creationId xmlns:a16="http://schemas.microsoft.com/office/drawing/2014/main" id="{FAECE80C-8FAB-4733-B803-F7512BA4A8F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47" t="14631" r="58928"/>
          <a:stretch/>
        </p:blipFill>
        <p:spPr>
          <a:xfrm>
            <a:off x="1389888" y="2212848"/>
            <a:ext cx="9052560" cy="4280027"/>
          </a:xfrm>
        </p:spPr>
      </p:pic>
    </p:spTree>
    <p:extLst>
      <p:ext uri="{BB962C8B-B14F-4D97-AF65-F5344CB8AC3E}">
        <p14:creationId xmlns:p14="http://schemas.microsoft.com/office/powerpoint/2010/main" val="314065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54AD-FD17-42B8-A8F9-8A677AD1D1F0}"/>
              </a:ext>
            </a:extLst>
          </p:cNvPr>
          <p:cNvSpPr>
            <a:spLocks noGrp="1"/>
          </p:cNvSpPr>
          <p:nvPr>
            <p:ph type="title"/>
          </p:nvPr>
        </p:nvSpPr>
        <p:spPr/>
        <p:txBody>
          <a:bodyPr/>
          <a:lstStyle/>
          <a:p>
            <a:r>
              <a:rPr lang="en-GB" dirty="0"/>
              <a:t>Final Clustering</a:t>
            </a:r>
            <a:endParaRPr lang="en-ZA" dirty="0"/>
          </a:p>
        </p:txBody>
      </p:sp>
      <p:pic>
        <p:nvPicPr>
          <p:cNvPr id="5" name="Content Placeholder 4">
            <a:extLst>
              <a:ext uri="{FF2B5EF4-FFF2-40B4-BE49-F238E27FC236}">
                <a16:creationId xmlns:a16="http://schemas.microsoft.com/office/drawing/2014/main" id="{2E1A4D76-DC45-4EBC-BFD1-C69B0C6FFC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90" t="27812" r="21709"/>
          <a:stretch/>
        </p:blipFill>
        <p:spPr>
          <a:xfrm>
            <a:off x="838200" y="1828800"/>
            <a:ext cx="10515600" cy="4664075"/>
          </a:xfrm>
        </p:spPr>
      </p:pic>
    </p:spTree>
    <p:extLst>
      <p:ext uri="{BB962C8B-B14F-4D97-AF65-F5344CB8AC3E}">
        <p14:creationId xmlns:p14="http://schemas.microsoft.com/office/powerpoint/2010/main" val="55318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670</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Clustering Similar African Cities using the Four-Square API</vt:lpstr>
      <vt:lpstr>Introduction</vt:lpstr>
      <vt:lpstr>DATA</vt:lpstr>
      <vt:lpstr>List of African Countries with Income</vt:lpstr>
      <vt:lpstr>Location Data for Cities</vt:lpstr>
      <vt:lpstr>Final Table with location and income</vt:lpstr>
      <vt:lpstr>City Locations on Map</vt:lpstr>
      <vt:lpstr>Information extracted and processed from FourSquare</vt:lpstr>
      <vt:lpstr>Final Clustering</vt:lpstr>
      <vt:lpstr>Results and Discussion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Similar African Cities using the Four-Square API</dc:title>
  <dc:creator>MPUNDU, KABWE (Student)</dc:creator>
  <cp:lastModifiedBy>MPUNDU, KABWE (Student)</cp:lastModifiedBy>
  <cp:revision>2</cp:revision>
  <dcterms:created xsi:type="dcterms:W3CDTF">2019-08-16T06:15:32Z</dcterms:created>
  <dcterms:modified xsi:type="dcterms:W3CDTF">2019-08-16T06:32:55Z</dcterms:modified>
</cp:coreProperties>
</file>