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29"/>
  </p:notesMasterIdLst>
  <p:sldIdLst>
    <p:sldId id="256" r:id="rId2"/>
    <p:sldId id="284" r:id="rId3"/>
    <p:sldId id="285" r:id="rId4"/>
    <p:sldId id="286" r:id="rId5"/>
    <p:sldId id="309" r:id="rId6"/>
    <p:sldId id="287" r:id="rId7"/>
    <p:sldId id="310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8" r:id="rId26"/>
    <p:sldId id="307" r:id="rId27"/>
    <p:sldId id="261" r:id="rId28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2B6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8506" autoAdjust="0"/>
    <p:restoredTop sz="99721" autoAdjust="0"/>
  </p:normalViewPr>
  <p:slideViewPr>
    <p:cSldViewPr snapToGrid="0">
      <p:cViewPr varScale="1">
        <p:scale>
          <a:sx n="98" d="100"/>
          <a:sy n="98" d="100"/>
        </p:scale>
        <p:origin x="-96" y="-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60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C1DA94-DB15-401F-9B12-7E90A0036F34}" type="datetimeFigureOut">
              <a:rPr lang="nl-NL"/>
              <a:pPr>
                <a:defRPr/>
              </a:pPr>
              <a:t>10/27/16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71BECB-58A9-4029-BE4A-8FD9D2CAA5C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3497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724775" y="104775"/>
            <a:ext cx="4248150" cy="438150"/>
          </a:xfrm>
        </p:spPr>
        <p:txBody>
          <a:bodyPr>
            <a:norm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60222" y="1179738"/>
            <a:ext cx="5248275" cy="733425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rgbClr val="E2B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0222" y="2375407"/>
            <a:ext cx="9585579" cy="325729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/>
                </a:solidFill>
              </a:defRPr>
            </a:lvl1pPr>
            <a:lvl2pPr marL="4572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2pPr>
            <a:lvl3pPr marL="1200150" indent="-285750" algn="ctr">
              <a:buFont typeface="Arial" panose="020B0604020202020204" pitchFamily="34" charset="0"/>
              <a:buChar char="•"/>
              <a:defRPr sz="1800"/>
            </a:lvl3pPr>
            <a:lvl4pPr marL="1657350" indent="-285750" algn="ctr">
              <a:buFont typeface="Arial" panose="020B0604020202020204" pitchFamily="34" charset="0"/>
              <a:buChar char="•"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03C8A-B4DC-48DE-B988-B4B75EA140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7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5248275" cy="733425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rgbClr val="E2B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5572125" cy="3241675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4572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2pPr>
            <a:lvl3pPr marL="1200150" indent="-285750" algn="ctr">
              <a:buFont typeface="Arial" panose="020B0604020202020204" pitchFamily="34" charset="0"/>
              <a:buChar char="•"/>
              <a:defRPr sz="1800"/>
            </a:lvl3pPr>
            <a:lvl4pPr marL="1657350" indent="-285750" algn="ctr">
              <a:buFont typeface="Arial" panose="020B0604020202020204" pitchFamily="34" charset="0"/>
              <a:buChar char="•"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629525" y="1365250"/>
            <a:ext cx="4000500" cy="4438650"/>
          </a:xfrm>
          <a:solidFill>
            <a:schemeClr val="tx1">
              <a:lumMod val="65000"/>
              <a:lumOff val="3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724775" y="104775"/>
            <a:ext cx="4248150" cy="438150"/>
          </a:xfrm>
        </p:spPr>
        <p:txBody>
          <a:bodyPr>
            <a:norm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10019-77AC-48D4-8826-89CE77A0CFF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442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529262" y="1285874"/>
            <a:ext cx="5248275" cy="733425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rgbClr val="E2B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529262" y="2387599"/>
            <a:ext cx="5572125" cy="3241675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23925" y="1365250"/>
            <a:ext cx="4000500" cy="4438650"/>
          </a:xfrm>
          <a:solidFill>
            <a:schemeClr val="tx1">
              <a:lumMod val="65000"/>
              <a:lumOff val="3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724775" y="104775"/>
            <a:ext cx="4248150" cy="438150"/>
          </a:xfrm>
        </p:spPr>
        <p:txBody>
          <a:bodyPr>
            <a:norm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65A71-A7EE-4979-A1A8-D8404022377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093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060222" y="1179738"/>
            <a:ext cx="5248275" cy="733425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rgbClr val="E2B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724775" y="104775"/>
            <a:ext cx="4248150" cy="438150"/>
          </a:xfrm>
        </p:spPr>
        <p:txBody>
          <a:bodyPr>
            <a:norm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able Placeholder 19"/>
          <p:cNvSpPr>
            <a:spLocks noGrp="1"/>
          </p:cNvSpPr>
          <p:nvPr>
            <p:ph type="tbl" sz="quarter" idx="15"/>
          </p:nvPr>
        </p:nvSpPr>
        <p:spPr>
          <a:xfrm>
            <a:off x="1060450" y="2236788"/>
            <a:ext cx="7550150" cy="339725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nl-NL" noProof="0" smtClean="0"/>
              <a:t>Klik op het pictogram als u een tabel wilt toevoegen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54060-4EE8-46FD-8EBE-BBC41B41040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984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 algn="r">
              <a:buNone/>
              <a:defRPr lang="nl-NL" sz="1500" b="1" kern="12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BDBC0-EA87-4F93-BEAE-739F3F676D0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3311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326C55-0CA7-489E-BA91-7ABF311F9B0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29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93675" y="73025"/>
            <a:ext cx="41465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18288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lonij/intro-kb-api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rvices.kb.nl/mdo/oai?verb=GetRecord%20&amp;identifier=anp:anp:1981:10:14:20:mpeg21&amp;metadataPrefix=did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rvices.kb.nl/mdo/oai?verb=ListIdentifiers&amp;set=anp&amp;metadataPrefix=didl" TargetMode="External"/><Relationship Id="rId3" Type="http://schemas.openxmlformats.org/officeDocument/2006/relationships/hyperlink" Target="http://services.kb.nl/mdo/oai?verb=ListIdentifiers&amp;resumptionToken=anp!2008-09-24T09:09:16.332Z!!didl!231727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ru.kb.nl/sru/sru?operation=searchRetrieve&amp;x-collection=ANP&amp;query=nobelprij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ref_urlencode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ru.kb.nl/sru/sru?operation=searchRetrieve&amp;x-collection=ANP&amp;query=nobelprijs&amp;maximumRecords=0&amp;x-facetprefix=1&amp;x-facetname=periode&amp;x-facets=indexes:ANPfacets:period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b.nl/en/resources-research-guides/data-services-api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b.nl/en/resources-research-guides/data-services-api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solver.kb.nl/resolve?urn=anp:1973:10:18:44:mpeg21:image" TargetMode="External"/><Relationship Id="rId4" Type="http://schemas.openxmlformats.org/officeDocument/2006/relationships/hyperlink" Target="http://resolver.kb.nl/resolve?urn=anp:1973:10:18:44:mpeg21:ocr" TargetMode="External"/><Relationship Id="rId5" Type="http://schemas.openxmlformats.org/officeDocument/2006/relationships/hyperlink" Target="http://resolver.kb.nl/resolve?urn=anp:1973:10:18:44:mpeg21:alt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olver.kb.nl/resolve?urn=anp:1973:10:18:44:mpeg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4787900"/>
            <a:ext cx="121920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hoek 12"/>
          <p:cNvSpPr/>
          <p:nvPr/>
        </p:nvSpPr>
        <p:spPr>
          <a:xfrm>
            <a:off x="0" y="5321300"/>
            <a:ext cx="153988" cy="984250"/>
          </a:xfrm>
          <a:prstGeom prst="rect">
            <a:avLst/>
          </a:prstGeom>
          <a:solidFill>
            <a:srgbClr val="E1B600"/>
          </a:solidFill>
          <a:ln>
            <a:solidFill>
              <a:srgbClr val="E1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988" y="5321300"/>
            <a:ext cx="4437062" cy="984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307975" y="5464175"/>
            <a:ext cx="4379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altLang="en-US" sz="1800" b="1" dirty="0" err="1" smtClean="0">
                <a:solidFill>
                  <a:srgbClr val="E1B600"/>
                </a:solidFill>
                <a:latin typeface="Tahoma" pitchFamily="34" charset="0"/>
                <a:cs typeface="Tahoma" pitchFamily="34" charset="0"/>
              </a:rPr>
              <a:t>Introduction</a:t>
            </a:r>
            <a:r>
              <a:rPr lang="nl-NL" altLang="en-US" sz="1800" b="1" dirty="0" smtClean="0">
                <a:solidFill>
                  <a:srgbClr val="E1B600"/>
                </a:solidFill>
                <a:latin typeface="Tahoma" pitchFamily="34" charset="0"/>
                <a:cs typeface="Tahoma" pitchFamily="34" charset="0"/>
              </a:rPr>
              <a:t> to the KB </a:t>
            </a:r>
            <a:r>
              <a:rPr lang="nl-NL" altLang="en-US" sz="1800" b="1" dirty="0" err="1" smtClean="0">
                <a:solidFill>
                  <a:srgbClr val="E1B600"/>
                </a:solidFill>
                <a:latin typeface="Tahoma" pitchFamily="34" charset="0"/>
                <a:cs typeface="Tahoma" pitchFamily="34" charset="0"/>
              </a:rPr>
              <a:t>APIs</a:t>
            </a:r>
            <a:r>
              <a:rPr lang="nl-NL" altLang="en-US" sz="1800" b="1" dirty="0" smtClean="0">
                <a:solidFill>
                  <a:srgbClr val="E1B600"/>
                </a:solidFill>
                <a:latin typeface="Tahoma" pitchFamily="34" charset="0"/>
                <a:cs typeface="Tahoma" pitchFamily="34" charset="0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cs typeface="Tahoma" pitchFamily="34" charset="0"/>
              </a:rPr>
              <a:t>Juliette Lonij, 27 Oct </a:t>
            </a:r>
            <a:r>
              <a:rPr lang="en-US" altLang="en-US" sz="1800" dirty="0">
                <a:solidFill>
                  <a:srgbClr val="000000"/>
                </a:solidFill>
                <a:cs typeface="Tahoma" pitchFamily="34" charset="0"/>
              </a:rPr>
              <a:t>2016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nl-NL" altLang="en-US" sz="1800" dirty="0">
              <a:latin typeface="Calibri" pitchFamily="34" charset="0"/>
            </a:endParaRPr>
          </a:p>
        </p:txBody>
      </p:sp>
      <p:pic>
        <p:nvPicPr>
          <p:cNvPr id="3078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1233805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Exercise 1: Getting files through the resolver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Find</a:t>
            </a:r>
            <a:r>
              <a:rPr lang="nl-NL" dirty="0" smtClean="0"/>
              <a:t> the full </a:t>
            </a:r>
            <a:r>
              <a:rPr lang="nl-NL" dirty="0" err="1" smtClean="0"/>
              <a:t>text</a:t>
            </a:r>
            <a:r>
              <a:rPr lang="nl-NL" dirty="0" smtClean="0"/>
              <a:t> of </a:t>
            </a:r>
            <a:r>
              <a:rPr lang="nl-NL" dirty="0" err="1" smtClean="0"/>
              <a:t>this</a:t>
            </a:r>
            <a:r>
              <a:rPr lang="nl-NL" dirty="0" smtClean="0"/>
              <a:t> tutorial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>
                <a:hlinkClick r:id="rId2"/>
              </a:rPr>
              <a:t>https://github.com/jlonij/intro-kb-apis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err="1" smtClean="0"/>
              <a:t>Navigate</a:t>
            </a:r>
            <a:r>
              <a:rPr lang="nl-NL" dirty="0" smtClean="0"/>
              <a:t> to the </a:t>
            </a:r>
            <a:r>
              <a:rPr lang="nl-NL" dirty="0" err="1" smtClean="0"/>
              <a:t>Delpher</a:t>
            </a:r>
            <a:r>
              <a:rPr lang="nl-NL" dirty="0" smtClean="0"/>
              <a:t> website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browser and search the </a:t>
            </a:r>
            <a:r>
              <a:rPr lang="nl-NL" dirty="0" err="1" smtClean="0"/>
              <a:t>collection</a:t>
            </a:r>
            <a:r>
              <a:rPr lang="nl-NL" dirty="0" smtClean="0"/>
              <a:t> of radio bulletins </a:t>
            </a:r>
            <a:r>
              <a:rPr lang="nl-NL" dirty="0" err="1" smtClean="0"/>
              <a:t>for</a:t>
            </a:r>
            <a:r>
              <a:rPr lang="nl-NL" dirty="0" smtClean="0"/>
              <a:t> a typoscript of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r>
              <a:rPr lang="nl-NL" dirty="0" smtClean="0"/>
              <a:t>. </a:t>
            </a:r>
            <a:r>
              <a:rPr lang="nl-NL" dirty="0" err="1" smtClean="0"/>
              <a:t>Find</a:t>
            </a:r>
            <a:r>
              <a:rPr lang="nl-NL" dirty="0" smtClean="0"/>
              <a:t> the </a:t>
            </a:r>
            <a:r>
              <a:rPr lang="nl-NL" dirty="0" err="1" smtClean="0"/>
              <a:t>unique</a:t>
            </a:r>
            <a:r>
              <a:rPr lang="nl-NL" dirty="0" smtClean="0"/>
              <a:t> </a:t>
            </a:r>
            <a:r>
              <a:rPr lang="nl-NL" dirty="0" err="1" smtClean="0"/>
              <a:t>identifier</a:t>
            </a:r>
            <a:r>
              <a:rPr lang="nl-NL" dirty="0" smtClean="0"/>
              <a:t> </a:t>
            </a:r>
            <a:r>
              <a:rPr lang="nl-NL" dirty="0" err="1" smtClean="0"/>
              <a:t>associated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typoscript.</a:t>
            </a:r>
          </a:p>
          <a:p>
            <a:pPr>
              <a:spcAft>
                <a:spcPts val="1200"/>
              </a:spcAft>
            </a:pPr>
            <a:r>
              <a:rPr lang="nl-NL" dirty="0" smtClean="0"/>
              <a:t>Open a </a:t>
            </a:r>
            <a:r>
              <a:rPr lang="nl-NL" dirty="0" err="1" smtClean="0"/>
              <a:t>new</a:t>
            </a:r>
            <a:r>
              <a:rPr lang="nl-NL" dirty="0" smtClean="0"/>
              <a:t> tab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window</a:t>
            </a:r>
            <a:r>
              <a:rPr lang="nl-NL" dirty="0" smtClean="0"/>
              <a:t> in </a:t>
            </a:r>
            <a:r>
              <a:rPr lang="nl-NL" dirty="0" err="1" smtClean="0"/>
              <a:t>your</a:t>
            </a:r>
            <a:r>
              <a:rPr lang="nl-NL" dirty="0" smtClean="0"/>
              <a:t> browser and </a:t>
            </a:r>
            <a:r>
              <a:rPr lang="nl-NL" dirty="0" err="1" smtClean="0"/>
              <a:t>retrieve</a:t>
            </a:r>
            <a:r>
              <a:rPr lang="nl-NL" dirty="0" smtClean="0"/>
              <a:t> the image, OCR and ALTO files </a:t>
            </a:r>
            <a:r>
              <a:rPr lang="nl-NL" dirty="0" err="1" smtClean="0"/>
              <a:t>associated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typoscript. </a:t>
            </a:r>
            <a:r>
              <a:rPr lang="nl-NL" dirty="0" err="1" smtClean="0"/>
              <a:t>Inspect</a:t>
            </a:r>
            <a:r>
              <a:rPr lang="nl-NL" dirty="0" smtClean="0"/>
              <a:t> the </a:t>
            </a:r>
            <a:r>
              <a:rPr lang="nl-NL" dirty="0" err="1" smtClean="0"/>
              <a:t>results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r>
              <a:rPr lang="nl-NL" dirty="0" smtClean="0"/>
              <a:t> of the content and </a:t>
            </a:r>
            <a:r>
              <a:rPr lang="nl-NL" dirty="0" err="1" smtClean="0"/>
              <a:t>structure</a:t>
            </a:r>
            <a:r>
              <a:rPr lang="nl-NL" dirty="0" smtClean="0"/>
              <a:t> of the data </a:t>
            </a:r>
            <a:r>
              <a:rPr lang="nl-NL" dirty="0" err="1" smtClean="0"/>
              <a:t>that</a:t>
            </a:r>
            <a:r>
              <a:rPr lang="nl-NL" dirty="0" smtClean="0"/>
              <a:t> was </a:t>
            </a:r>
            <a:r>
              <a:rPr lang="nl-NL" dirty="0" err="1" smtClean="0"/>
              <a:t>returned</a:t>
            </a:r>
            <a:r>
              <a:rPr lang="nl-NL" dirty="0" smtClean="0"/>
              <a:t>. </a:t>
            </a:r>
          </a:p>
          <a:p>
            <a:pPr>
              <a:spcAft>
                <a:spcPts val="12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The metadata harvest API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the OAI-PMH (Open </a:t>
            </a:r>
            <a:r>
              <a:rPr lang="nl-NL" dirty="0" err="1" smtClean="0"/>
              <a:t>Archives</a:t>
            </a:r>
            <a:r>
              <a:rPr lang="nl-NL" dirty="0" smtClean="0"/>
              <a:t> </a:t>
            </a:r>
            <a:r>
              <a:rPr lang="nl-NL" dirty="0" err="1" smtClean="0"/>
              <a:t>Initiative</a:t>
            </a:r>
            <a:r>
              <a:rPr lang="nl-NL" dirty="0" smtClean="0"/>
              <a:t> Protocol </a:t>
            </a:r>
            <a:r>
              <a:rPr lang="nl-NL" dirty="0" err="1" smtClean="0"/>
              <a:t>for</a:t>
            </a:r>
            <a:r>
              <a:rPr lang="nl-NL" dirty="0" smtClean="0"/>
              <a:t> Metadata </a:t>
            </a:r>
            <a:r>
              <a:rPr lang="nl-NL" dirty="0" err="1" smtClean="0"/>
              <a:t>Harvesting</a:t>
            </a:r>
            <a:r>
              <a:rPr lang="nl-NL" dirty="0" smtClean="0"/>
              <a:t>) protocol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Harvesting</a:t>
            </a:r>
            <a:r>
              <a:rPr lang="nl-NL" dirty="0" smtClean="0"/>
              <a:t> metadata of a single record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entire</a:t>
            </a:r>
            <a:r>
              <a:rPr lang="nl-NL" dirty="0" smtClean="0"/>
              <a:t> set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Administrative</a:t>
            </a:r>
            <a:r>
              <a:rPr lang="nl-NL" dirty="0" smtClean="0"/>
              <a:t> </a:t>
            </a:r>
            <a:r>
              <a:rPr lang="nl-NL" dirty="0" err="1" smtClean="0"/>
              <a:t>information</a:t>
            </a:r>
            <a:r>
              <a:rPr lang="nl-NL" dirty="0" smtClean="0"/>
              <a:t> to keep </a:t>
            </a:r>
            <a:r>
              <a:rPr lang="nl-NL" dirty="0" err="1" smtClean="0"/>
              <a:t>copy</a:t>
            </a:r>
            <a:r>
              <a:rPr lang="nl-NL" dirty="0" smtClean="0"/>
              <a:t> up to date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Example OAI-PMH request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hlinkClick r:id="rId2"/>
              </a:rPr>
              <a:t>http://services.kb.nl/mdo/oai?verb=GetRecord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&amp;identifier=anp:anp:1981:10:14:20:mpeg21&amp;metadataPrefix=didl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nl-NL" dirty="0" smtClean="0"/>
              <a:t>Base URL </a:t>
            </a:r>
            <a:r>
              <a:rPr lang="nl-NL" dirty="0" err="1" smtClean="0"/>
              <a:t>followed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query </a:t>
            </a:r>
            <a:r>
              <a:rPr lang="nl-NL" dirty="0" err="1" smtClean="0"/>
              <a:t>string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number</a:t>
            </a:r>
            <a:r>
              <a:rPr lang="nl-NL" dirty="0" smtClean="0"/>
              <a:t> of parameters: </a:t>
            </a:r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nl-NL" dirty="0" smtClean="0"/>
              <a:t>Parameter </a:t>
            </a:r>
            <a:r>
              <a:rPr lang="nl-NL" b="1" dirty="0" err="1" smtClean="0"/>
              <a:t>verb</a:t>
            </a:r>
            <a:r>
              <a:rPr lang="nl-NL" b="1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b="1" dirty="0" err="1" smtClean="0"/>
              <a:t>GetRecord</a:t>
            </a:r>
            <a:r>
              <a:rPr lang="nl-NL" b="1" dirty="0" smtClean="0"/>
              <a:t> </a:t>
            </a:r>
            <a:r>
              <a:rPr lang="nl-NL" dirty="0" smtClean="0"/>
              <a:t>to </a:t>
            </a:r>
            <a:r>
              <a:rPr lang="nl-NL" dirty="0" err="1" smtClean="0"/>
              <a:t>specify</a:t>
            </a:r>
            <a:r>
              <a:rPr lang="nl-NL" dirty="0" smtClean="0"/>
              <a:t> the </a:t>
            </a:r>
            <a:r>
              <a:rPr lang="nl-NL" dirty="0" err="1" smtClean="0"/>
              <a:t>operation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performed</a:t>
            </a:r>
            <a:endParaRPr lang="nl-NL" dirty="0" smtClean="0"/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nl-NL" dirty="0" smtClean="0"/>
              <a:t>Parameter </a:t>
            </a:r>
            <a:r>
              <a:rPr lang="nl-NL" b="1" dirty="0" err="1" smtClean="0"/>
              <a:t>identifier</a:t>
            </a:r>
            <a:r>
              <a:rPr lang="nl-NL" b="1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dirty="0" err="1" smtClean="0"/>
              <a:t>unique</a:t>
            </a:r>
            <a:r>
              <a:rPr lang="nl-NL" dirty="0" smtClean="0"/>
              <a:t> object </a:t>
            </a:r>
            <a:r>
              <a:rPr lang="nl-NL" dirty="0" err="1" smtClean="0"/>
              <a:t>identifier</a:t>
            </a:r>
            <a:r>
              <a:rPr lang="nl-NL" dirty="0" smtClean="0"/>
              <a:t> </a:t>
            </a:r>
            <a:r>
              <a:rPr lang="nl-NL" b="1" dirty="0" err="1" smtClean="0"/>
              <a:t>anp</a:t>
            </a:r>
            <a:r>
              <a:rPr lang="nl-NL" b="1" dirty="0" smtClean="0"/>
              <a:t>:</a:t>
            </a:r>
            <a:r>
              <a:rPr lang="nl-NL" b="1" dirty="0" err="1" smtClean="0"/>
              <a:t>anp</a:t>
            </a:r>
            <a:r>
              <a:rPr lang="nl-NL" b="1" dirty="0" smtClean="0"/>
              <a:t>:1981:10:14:20:mpeg21 </a:t>
            </a:r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nl-NL" dirty="0" smtClean="0"/>
              <a:t>Parameter </a:t>
            </a:r>
            <a:r>
              <a:rPr lang="nl-NL" b="1" dirty="0" err="1" smtClean="0"/>
              <a:t>metadataPrefix</a:t>
            </a:r>
            <a:r>
              <a:rPr lang="nl-NL" b="1" dirty="0" smtClean="0"/>
              <a:t> </a:t>
            </a:r>
            <a:r>
              <a:rPr lang="nl-NL" dirty="0" smtClean="0"/>
              <a:t>to select the </a:t>
            </a:r>
            <a:r>
              <a:rPr lang="nl-NL" dirty="0" err="1" smtClean="0"/>
              <a:t>required</a:t>
            </a:r>
            <a:r>
              <a:rPr lang="nl-NL" dirty="0" smtClean="0"/>
              <a:t> metadata </a:t>
            </a:r>
            <a:r>
              <a:rPr lang="nl-NL" dirty="0" err="1" smtClean="0"/>
              <a:t>format</a:t>
            </a:r>
            <a:r>
              <a:rPr lang="nl-NL" dirty="0" smtClean="0"/>
              <a:t> </a:t>
            </a:r>
            <a:r>
              <a:rPr lang="nl-NL" b="1" dirty="0" err="1" smtClean="0"/>
              <a:t>didl</a:t>
            </a:r>
            <a:endParaRPr lang="nl-NL" b="1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Exercise 2: Getting started with OAI-PMH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smtClean="0"/>
              <a:t>Open a </a:t>
            </a:r>
            <a:r>
              <a:rPr lang="nl-NL" dirty="0" err="1" smtClean="0"/>
              <a:t>new</a:t>
            </a:r>
            <a:r>
              <a:rPr lang="nl-NL" dirty="0" smtClean="0"/>
              <a:t> </a:t>
            </a:r>
            <a:r>
              <a:rPr lang="nl-NL" dirty="0" err="1" smtClean="0"/>
              <a:t>window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tab in </a:t>
            </a:r>
            <a:r>
              <a:rPr lang="nl-NL" dirty="0" err="1" smtClean="0"/>
              <a:t>your</a:t>
            </a:r>
            <a:r>
              <a:rPr lang="nl-NL" dirty="0" smtClean="0"/>
              <a:t> browser and </a:t>
            </a:r>
            <a:r>
              <a:rPr lang="nl-NL" dirty="0" err="1" smtClean="0"/>
              <a:t>navigate</a:t>
            </a:r>
            <a:r>
              <a:rPr lang="nl-NL" dirty="0" smtClean="0"/>
              <a:t> to the </a:t>
            </a:r>
            <a:r>
              <a:rPr lang="nl-NL" dirty="0" err="1" smtClean="0"/>
              <a:t>harvest</a:t>
            </a:r>
            <a:r>
              <a:rPr lang="nl-NL" dirty="0" smtClean="0"/>
              <a:t> API base URL. </a:t>
            </a:r>
            <a:r>
              <a:rPr lang="nl-NL" dirty="0" err="1" smtClean="0"/>
              <a:t>Now</a:t>
            </a:r>
            <a:r>
              <a:rPr lang="nl-NL" dirty="0" smtClean="0"/>
              <a:t> construct the parameters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retrieving</a:t>
            </a:r>
            <a:r>
              <a:rPr lang="nl-NL" dirty="0" smtClean="0"/>
              <a:t> the DIDL </a:t>
            </a:r>
            <a:r>
              <a:rPr lang="nl-NL" dirty="0" err="1" smtClean="0"/>
              <a:t>structural</a:t>
            </a:r>
            <a:r>
              <a:rPr lang="nl-NL" dirty="0" smtClean="0"/>
              <a:t> metadata record </a:t>
            </a:r>
            <a:r>
              <a:rPr lang="nl-NL" dirty="0" err="1" smtClean="0"/>
              <a:t>for</a:t>
            </a:r>
            <a:r>
              <a:rPr lang="nl-NL" dirty="0" smtClean="0"/>
              <a:t> the typoscript of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r>
              <a:rPr lang="nl-NL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Inspect</a:t>
            </a:r>
            <a:r>
              <a:rPr lang="nl-NL" dirty="0" smtClean="0"/>
              <a:t> the data </a:t>
            </a:r>
            <a:r>
              <a:rPr lang="nl-NL" dirty="0" err="1" smtClean="0"/>
              <a:t>returned</a:t>
            </a:r>
            <a:r>
              <a:rPr lang="nl-NL" dirty="0" smtClean="0"/>
              <a:t>. In </a:t>
            </a:r>
            <a:r>
              <a:rPr lang="nl-NL" dirty="0" err="1" smtClean="0"/>
              <a:t>particular</a:t>
            </a:r>
            <a:r>
              <a:rPr lang="nl-NL" dirty="0" smtClean="0"/>
              <a:t>, </a:t>
            </a:r>
            <a:r>
              <a:rPr lang="nl-NL" dirty="0" err="1" smtClean="0"/>
              <a:t>identify</a:t>
            </a:r>
            <a:r>
              <a:rPr lang="nl-NL" dirty="0" smtClean="0"/>
              <a:t> the different </a:t>
            </a:r>
            <a:r>
              <a:rPr lang="nl-NL" dirty="0" err="1" smtClean="0"/>
              <a:t>blocks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are </a:t>
            </a:r>
            <a:r>
              <a:rPr lang="nl-NL" dirty="0" err="1" smtClean="0"/>
              <a:t>included</a:t>
            </a:r>
            <a:r>
              <a:rPr lang="nl-NL" dirty="0" smtClean="0"/>
              <a:t> in the response, </a:t>
            </a:r>
            <a:r>
              <a:rPr lang="nl-NL" dirty="0" err="1" smtClean="0"/>
              <a:t>giving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overview</a:t>
            </a:r>
            <a:r>
              <a:rPr lang="nl-NL" dirty="0" smtClean="0"/>
              <a:t> of all data </a:t>
            </a:r>
            <a:r>
              <a:rPr lang="nl-NL" dirty="0" err="1" smtClean="0"/>
              <a:t>associated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particular</a:t>
            </a:r>
            <a:r>
              <a:rPr lang="nl-NL" dirty="0" smtClean="0"/>
              <a:t> typoscript and the </a:t>
            </a:r>
            <a:r>
              <a:rPr lang="nl-NL" dirty="0" err="1" smtClean="0"/>
              <a:t>ways</a:t>
            </a:r>
            <a:r>
              <a:rPr lang="nl-NL" dirty="0" smtClean="0"/>
              <a:t> in </a:t>
            </a:r>
            <a:r>
              <a:rPr lang="nl-NL" dirty="0" err="1" smtClean="0"/>
              <a:t>which</a:t>
            </a:r>
            <a:r>
              <a:rPr lang="nl-NL" dirty="0" smtClean="0"/>
              <a:t> to </a:t>
            </a:r>
            <a:r>
              <a:rPr lang="nl-NL" dirty="0" err="1" smtClean="0"/>
              <a:t>obtain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.</a:t>
            </a:r>
            <a:endParaRPr lang="nl-NL" b="1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OAI-PMH verbs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b="1" dirty="0" err="1" smtClean="0"/>
              <a:t>GetRecord</a:t>
            </a:r>
            <a:r>
              <a:rPr lang="nl-NL" b="1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retrieve</a:t>
            </a:r>
            <a:r>
              <a:rPr lang="nl-NL" dirty="0" smtClean="0"/>
              <a:t> a single metadata record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repository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b="1" dirty="0" err="1" smtClean="0"/>
              <a:t>Identify</a:t>
            </a:r>
            <a:r>
              <a:rPr lang="nl-NL" b="1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retrieve</a:t>
            </a:r>
            <a:r>
              <a:rPr lang="nl-NL" dirty="0" smtClean="0"/>
              <a:t> </a:t>
            </a:r>
            <a:r>
              <a:rPr lang="nl-NL" dirty="0" err="1" smtClean="0"/>
              <a:t>general</a:t>
            </a:r>
            <a:r>
              <a:rPr lang="nl-NL" dirty="0" smtClean="0"/>
              <a:t>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a </a:t>
            </a:r>
            <a:r>
              <a:rPr lang="nl-NL" dirty="0" err="1" smtClean="0"/>
              <a:t>repository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b="1" dirty="0" err="1" smtClean="0"/>
              <a:t>ListSets</a:t>
            </a:r>
            <a:r>
              <a:rPr lang="nl-NL" b="1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retrieve</a:t>
            </a:r>
            <a:r>
              <a:rPr lang="nl-NL" dirty="0" smtClean="0"/>
              <a:t> the </a:t>
            </a:r>
            <a:r>
              <a:rPr lang="nl-NL" dirty="0" err="1" smtClean="0"/>
              <a:t>names</a:t>
            </a:r>
            <a:r>
              <a:rPr lang="nl-NL" dirty="0" smtClean="0"/>
              <a:t> of the data sets in the </a:t>
            </a:r>
            <a:r>
              <a:rPr lang="nl-NL" dirty="0" err="1" smtClean="0"/>
              <a:t>repository</a:t>
            </a:r>
            <a:r>
              <a:rPr lang="nl-NL" dirty="0" smtClean="0"/>
              <a:t> </a:t>
            </a:r>
          </a:p>
          <a:p>
            <a:pPr>
              <a:spcAft>
                <a:spcPts val="1200"/>
              </a:spcAft>
            </a:pPr>
            <a:r>
              <a:rPr lang="nl-NL" b="1" dirty="0" err="1" smtClean="0"/>
              <a:t>ListMetadataFormats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retrieve</a:t>
            </a:r>
            <a:r>
              <a:rPr lang="nl-NL" dirty="0" smtClean="0"/>
              <a:t> the metadata </a:t>
            </a:r>
            <a:r>
              <a:rPr lang="nl-NL" dirty="0" err="1" smtClean="0"/>
              <a:t>formats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b="1" dirty="0" err="1" smtClean="0"/>
              <a:t>ListRecords</a:t>
            </a:r>
            <a:r>
              <a:rPr lang="nl-NL" b="1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retrieve</a:t>
            </a:r>
            <a:r>
              <a:rPr lang="nl-NL" dirty="0" smtClean="0"/>
              <a:t> all metadata records </a:t>
            </a:r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err="1" smtClean="0"/>
              <a:t>specified</a:t>
            </a:r>
            <a:r>
              <a:rPr lang="nl-NL" dirty="0" smtClean="0"/>
              <a:t> set</a:t>
            </a:r>
          </a:p>
          <a:p>
            <a:pPr>
              <a:spcAft>
                <a:spcPts val="1200"/>
              </a:spcAft>
            </a:pPr>
            <a:r>
              <a:rPr lang="nl-NL" b="1" dirty="0" err="1" smtClean="0"/>
              <a:t>ListIdentifiers</a:t>
            </a:r>
            <a:r>
              <a:rPr lang="nl-NL" b="1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retrieve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the </a:t>
            </a:r>
            <a:r>
              <a:rPr lang="nl-NL" dirty="0" err="1" smtClean="0"/>
              <a:t>identifiers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err="1" smtClean="0"/>
              <a:t>specified</a:t>
            </a:r>
            <a:r>
              <a:rPr lang="nl-NL" dirty="0" smtClean="0"/>
              <a:t> set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Harvesting an entire set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ListIdentifiers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 to </a:t>
            </a:r>
            <a:r>
              <a:rPr lang="nl-NL" dirty="0" err="1" smtClean="0"/>
              <a:t>harvest</a:t>
            </a:r>
            <a:r>
              <a:rPr lang="nl-NL" dirty="0" smtClean="0"/>
              <a:t> </a:t>
            </a:r>
            <a:r>
              <a:rPr lang="nl-NL" dirty="0" err="1" smtClean="0"/>
              <a:t>first</a:t>
            </a:r>
            <a:r>
              <a:rPr lang="nl-NL" dirty="0" smtClean="0"/>
              <a:t> 400 </a:t>
            </a:r>
            <a:r>
              <a:rPr lang="nl-NL" dirty="0" err="1" smtClean="0"/>
              <a:t>identifiers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set ANP:</a:t>
            </a:r>
            <a:br>
              <a:rPr lang="nl-NL" dirty="0" smtClean="0"/>
            </a:br>
            <a:r>
              <a:rPr lang="nl-NL" dirty="0" smtClean="0">
                <a:hlinkClick r:id="rId2"/>
              </a:rPr>
              <a:t>http://services.kb.nl/mdo/oai?verb=ListIdentifiers&amp;set=anp</a:t>
            </a:r>
            <a:br>
              <a:rPr lang="nl-NL" dirty="0" smtClean="0">
                <a:hlinkClick r:id="rId2"/>
              </a:rPr>
            </a:br>
            <a:r>
              <a:rPr lang="nl-NL" dirty="0" smtClean="0">
                <a:hlinkClick r:id="rId2"/>
              </a:rPr>
              <a:t>&amp;metadataPrefix=didl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err="1" smtClean="0"/>
              <a:t>Resumption</a:t>
            </a:r>
            <a:r>
              <a:rPr lang="nl-NL" dirty="0" smtClean="0"/>
              <a:t> </a:t>
            </a:r>
            <a:r>
              <a:rPr lang="nl-NL" dirty="0" err="1" smtClean="0"/>
              <a:t>token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inserted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subsequent</a:t>
            </a:r>
            <a:r>
              <a:rPr lang="nl-NL" dirty="0" smtClean="0"/>
              <a:t> </a:t>
            </a:r>
            <a:r>
              <a:rPr lang="nl-NL" dirty="0" err="1" smtClean="0"/>
              <a:t>requests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>
                <a:hlinkClick r:id="rId3"/>
              </a:rPr>
              <a:t>http://services.kb.nl/mdo/oai?verb=ListIdentifiers</a:t>
            </a:r>
            <a:br>
              <a:rPr lang="nl-NL" dirty="0" smtClean="0">
                <a:hlinkClick r:id="rId3"/>
              </a:rPr>
            </a:br>
            <a:r>
              <a:rPr lang="nl-NL" dirty="0" smtClean="0">
                <a:hlinkClick r:id="rId3"/>
              </a:rPr>
              <a:t>&amp;resumptionToken=anp!2008-09-24T09:09:16.332Z!!didl!2317275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err="1" smtClean="0"/>
              <a:t>Resulting</a:t>
            </a:r>
            <a:r>
              <a:rPr lang="nl-NL" dirty="0" smtClean="0"/>
              <a:t> list of </a:t>
            </a:r>
            <a:r>
              <a:rPr lang="nl-NL" dirty="0" err="1" smtClean="0"/>
              <a:t>identifiers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to </a:t>
            </a:r>
            <a:r>
              <a:rPr lang="nl-NL" dirty="0" err="1" smtClean="0"/>
              <a:t>retrieve</a:t>
            </a:r>
            <a:r>
              <a:rPr lang="nl-NL" dirty="0" smtClean="0"/>
              <a:t> the full metadata record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item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issuing</a:t>
            </a:r>
            <a:r>
              <a:rPr lang="nl-NL" dirty="0" smtClean="0"/>
              <a:t> </a:t>
            </a:r>
            <a:r>
              <a:rPr lang="nl-NL" dirty="0" err="1" smtClean="0"/>
              <a:t>GetRecord</a:t>
            </a:r>
            <a:r>
              <a:rPr lang="nl-NL" dirty="0" smtClean="0"/>
              <a:t>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identifier</a:t>
            </a:r>
            <a:endParaRPr lang="nl-NL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Exercise 3: Harvesting a set with OAI-PMH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smtClean="0"/>
              <a:t>Go back to the browser tab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window</a:t>
            </a:r>
            <a:r>
              <a:rPr lang="nl-NL" dirty="0" smtClean="0"/>
              <a:t> </a:t>
            </a:r>
            <a:r>
              <a:rPr lang="nl-NL" dirty="0" err="1" smtClean="0"/>
              <a:t>containing</a:t>
            </a:r>
            <a:r>
              <a:rPr lang="nl-NL" dirty="0" smtClean="0"/>
              <a:t> the </a:t>
            </a:r>
            <a:r>
              <a:rPr lang="nl-NL" dirty="0" err="1" smtClean="0"/>
              <a:t>GetRecord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previous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r>
              <a:rPr lang="nl-NL" dirty="0" smtClean="0"/>
              <a:t>. </a:t>
            </a:r>
            <a:r>
              <a:rPr lang="nl-NL" dirty="0" err="1" smtClean="0"/>
              <a:t>Adjust</a:t>
            </a:r>
            <a:r>
              <a:rPr lang="nl-NL" dirty="0" smtClean="0"/>
              <a:t> the query </a:t>
            </a:r>
            <a:r>
              <a:rPr lang="nl-NL" dirty="0" err="1" smtClean="0"/>
              <a:t>string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general</a:t>
            </a:r>
            <a:r>
              <a:rPr lang="nl-NL" dirty="0" smtClean="0"/>
              <a:t>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the KB-MDO </a:t>
            </a:r>
            <a:r>
              <a:rPr lang="nl-NL" dirty="0" err="1" smtClean="0"/>
              <a:t>repository</a:t>
            </a:r>
            <a:r>
              <a:rPr lang="nl-NL" dirty="0" smtClean="0"/>
              <a:t>,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verbs</a:t>
            </a:r>
            <a:r>
              <a:rPr lang="nl-NL" dirty="0" smtClean="0"/>
              <a:t> </a:t>
            </a:r>
            <a:r>
              <a:rPr lang="nl-NL" dirty="0" err="1" smtClean="0"/>
              <a:t>such</a:t>
            </a:r>
            <a:r>
              <a:rPr lang="nl-NL" dirty="0" smtClean="0"/>
              <a:t> as </a:t>
            </a:r>
            <a:r>
              <a:rPr lang="nl-NL" dirty="0" err="1" smtClean="0"/>
              <a:t>Identify</a:t>
            </a:r>
            <a:r>
              <a:rPr lang="nl-NL" dirty="0" smtClean="0"/>
              <a:t>, </a:t>
            </a:r>
            <a:r>
              <a:rPr lang="nl-NL" dirty="0" err="1" smtClean="0"/>
              <a:t>ListSets</a:t>
            </a:r>
            <a:r>
              <a:rPr lang="nl-NL" dirty="0" smtClean="0"/>
              <a:t> and </a:t>
            </a:r>
            <a:r>
              <a:rPr lang="nl-NL" dirty="0" err="1" smtClean="0"/>
              <a:t>ListMetadataFormats</a:t>
            </a:r>
            <a:r>
              <a:rPr lang="nl-NL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Now</a:t>
            </a:r>
            <a:r>
              <a:rPr lang="nl-NL" dirty="0" smtClean="0"/>
              <a:t> enter the URL to </a:t>
            </a:r>
            <a:r>
              <a:rPr lang="nl-NL" dirty="0" err="1" smtClean="0"/>
              <a:t>harvest</a:t>
            </a:r>
            <a:r>
              <a:rPr lang="nl-NL" dirty="0" smtClean="0"/>
              <a:t> the </a:t>
            </a:r>
            <a:r>
              <a:rPr lang="nl-NL" dirty="0" err="1" smtClean="0"/>
              <a:t>first</a:t>
            </a:r>
            <a:r>
              <a:rPr lang="nl-NL" dirty="0" smtClean="0"/>
              <a:t> 400 </a:t>
            </a:r>
            <a:r>
              <a:rPr lang="nl-NL" dirty="0" err="1" smtClean="0"/>
              <a:t>identifiers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ANP set. </a:t>
            </a:r>
            <a:r>
              <a:rPr lang="nl-NL" dirty="0" err="1" smtClean="0"/>
              <a:t>Find</a:t>
            </a:r>
            <a:r>
              <a:rPr lang="nl-NL" dirty="0" smtClean="0"/>
              <a:t> the </a:t>
            </a:r>
            <a:r>
              <a:rPr lang="nl-NL" dirty="0" err="1" smtClean="0"/>
              <a:t>resumption</a:t>
            </a:r>
            <a:r>
              <a:rPr lang="nl-NL" dirty="0" smtClean="0"/>
              <a:t> </a:t>
            </a:r>
            <a:r>
              <a:rPr lang="nl-NL" dirty="0" err="1" smtClean="0"/>
              <a:t>token</a:t>
            </a:r>
            <a:r>
              <a:rPr lang="nl-NL" dirty="0" smtClean="0"/>
              <a:t> at the end of the response and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to </a:t>
            </a:r>
            <a:r>
              <a:rPr lang="nl-NL" dirty="0" err="1" smtClean="0"/>
              <a:t>request</a:t>
            </a:r>
            <a:r>
              <a:rPr lang="nl-NL" dirty="0" smtClean="0"/>
              <a:t> the </a:t>
            </a:r>
            <a:r>
              <a:rPr lang="nl-NL" dirty="0" err="1" smtClean="0"/>
              <a:t>next</a:t>
            </a:r>
            <a:r>
              <a:rPr lang="nl-NL" dirty="0" smtClean="0"/>
              <a:t> 400 </a:t>
            </a:r>
            <a:r>
              <a:rPr lang="nl-NL" dirty="0" err="1" smtClean="0"/>
              <a:t>identifiers</a:t>
            </a:r>
            <a:r>
              <a:rPr lang="nl-NL" dirty="0" smtClean="0"/>
              <a:t>. </a:t>
            </a:r>
            <a:r>
              <a:rPr lang="nl-NL" dirty="0" err="1" smtClean="0"/>
              <a:t>Repeat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step a few of </a:t>
            </a:r>
            <a:r>
              <a:rPr lang="nl-NL" dirty="0" err="1" smtClean="0"/>
              <a:t>times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r>
              <a:rPr lang="nl-NL" dirty="0" smtClean="0"/>
              <a:t> of </a:t>
            </a:r>
            <a:r>
              <a:rPr lang="nl-NL" dirty="0" err="1" smtClean="0"/>
              <a:t>how</a:t>
            </a:r>
            <a:r>
              <a:rPr lang="nl-NL" dirty="0" smtClean="0"/>
              <a:t> a </a:t>
            </a:r>
            <a:r>
              <a:rPr lang="nl-NL" dirty="0" err="1" smtClean="0"/>
              <a:t>piece</a:t>
            </a:r>
            <a:r>
              <a:rPr lang="nl-NL" dirty="0" smtClean="0"/>
              <a:t> of software </a:t>
            </a:r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automatically</a:t>
            </a:r>
            <a:r>
              <a:rPr lang="nl-NL" dirty="0" smtClean="0"/>
              <a:t> </a:t>
            </a:r>
            <a:r>
              <a:rPr lang="nl-NL" dirty="0" err="1" smtClean="0"/>
              <a:t>harvest</a:t>
            </a:r>
            <a:r>
              <a:rPr lang="nl-NL" dirty="0" smtClean="0"/>
              <a:t> the </a:t>
            </a:r>
            <a:r>
              <a:rPr lang="nl-NL" dirty="0" err="1" smtClean="0"/>
              <a:t>identifiers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entire</a:t>
            </a:r>
            <a:r>
              <a:rPr lang="nl-NL" dirty="0" smtClean="0"/>
              <a:t> set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means</a:t>
            </a:r>
            <a:r>
              <a:rPr lang="nl-NL" dirty="0" smtClean="0"/>
              <a:t> of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mechanism</a:t>
            </a:r>
            <a:r>
              <a:rPr lang="nl-NL" dirty="0" smtClean="0"/>
              <a:t>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The search API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do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wish</a:t>
            </a:r>
            <a:r>
              <a:rPr lang="nl-NL" dirty="0" smtClean="0"/>
              <a:t> to </a:t>
            </a:r>
            <a:r>
              <a:rPr lang="nl-NL" dirty="0" err="1" smtClean="0"/>
              <a:t>retrieve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entire</a:t>
            </a:r>
            <a:r>
              <a:rPr lang="nl-NL" dirty="0" smtClean="0"/>
              <a:t> set, </a:t>
            </a:r>
            <a:r>
              <a:rPr lang="nl-NL" dirty="0" err="1" smtClean="0"/>
              <a:t>but</a:t>
            </a:r>
            <a:r>
              <a:rPr lang="nl-NL" dirty="0" smtClean="0"/>
              <a:t> are more </a:t>
            </a:r>
            <a:r>
              <a:rPr lang="nl-NL" dirty="0" err="1" smtClean="0"/>
              <a:t>interested</a:t>
            </a:r>
            <a:r>
              <a:rPr lang="nl-NL" dirty="0" smtClean="0"/>
              <a:t> in </a:t>
            </a:r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particular</a:t>
            </a:r>
            <a:r>
              <a:rPr lang="nl-NL" dirty="0" smtClean="0"/>
              <a:t> search query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the SRU (Search and </a:t>
            </a:r>
            <a:r>
              <a:rPr lang="nl-NL" dirty="0" err="1" smtClean="0"/>
              <a:t>Retrieval</a:t>
            </a:r>
            <a:r>
              <a:rPr lang="nl-NL" dirty="0" smtClean="0"/>
              <a:t> via URL) </a:t>
            </a:r>
            <a:r>
              <a:rPr lang="nl-NL" dirty="0" err="1" smtClean="0"/>
              <a:t>standard</a:t>
            </a:r>
            <a:r>
              <a:rPr lang="nl-NL" dirty="0" smtClean="0"/>
              <a:t> protocol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Uses</a:t>
            </a:r>
            <a:r>
              <a:rPr lang="nl-NL" dirty="0" smtClean="0"/>
              <a:t> CQL (</a:t>
            </a:r>
            <a:r>
              <a:rPr lang="nl-NL" dirty="0" err="1" smtClean="0"/>
              <a:t>Contextual</a:t>
            </a:r>
            <a:r>
              <a:rPr lang="nl-NL" dirty="0" smtClean="0"/>
              <a:t> Query </a:t>
            </a:r>
            <a:r>
              <a:rPr lang="nl-NL" dirty="0" err="1" smtClean="0"/>
              <a:t>Language</a:t>
            </a:r>
            <a:r>
              <a:rPr lang="nl-NL" dirty="0" smtClean="0"/>
              <a:t>) as </a:t>
            </a:r>
            <a:r>
              <a:rPr lang="nl-NL" dirty="0" err="1" smtClean="0"/>
              <a:t>its</a:t>
            </a:r>
            <a:r>
              <a:rPr lang="nl-NL" dirty="0" smtClean="0"/>
              <a:t> query </a:t>
            </a:r>
            <a:r>
              <a:rPr lang="nl-NL" dirty="0" err="1" smtClean="0"/>
              <a:t>language</a:t>
            </a:r>
            <a:endParaRPr lang="nl-NL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Example SRU request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hlinkClick r:id="rId2"/>
              </a:rPr>
              <a:t>http://jsru.kb.nl/sru/sru?operation=searchRetrieve&amp;x-collection=ANP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&amp;query=nobelprijs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nl-NL" dirty="0" smtClean="0"/>
              <a:t>Base URL </a:t>
            </a:r>
            <a:r>
              <a:rPr lang="nl-NL" dirty="0" err="1" smtClean="0"/>
              <a:t>followed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query </a:t>
            </a:r>
            <a:r>
              <a:rPr lang="nl-NL" dirty="0" err="1" smtClean="0"/>
              <a:t>string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number</a:t>
            </a:r>
            <a:r>
              <a:rPr lang="nl-NL" dirty="0" smtClean="0"/>
              <a:t> of parameters: </a:t>
            </a:r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nl-NL" dirty="0" smtClean="0"/>
              <a:t>Parameter </a:t>
            </a:r>
            <a:r>
              <a:rPr lang="nl-NL" b="1" dirty="0" err="1" smtClean="0"/>
              <a:t>operation</a:t>
            </a:r>
            <a:r>
              <a:rPr lang="nl-NL" b="1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b="1" dirty="0" err="1" smtClean="0"/>
              <a:t>searchRetrieve</a:t>
            </a:r>
            <a:r>
              <a:rPr lang="nl-NL" b="1" dirty="0" smtClean="0"/>
              <a:t> </a:t>
            </a:r>
            <a:r>
              <a:rPr lang="nl-NL" dirty="0" smtClean="0"/>
              <a:t>to </a:t>
            </a:r>
            <a:r>
              <a:rPr lang="nl-NL" dirty="0" err="1" smtClean="0"/>
              <a:t>specify</a:t>
            </a:r>
            <a:r>
              <a:rPr lang="nl-NL" dirty="0" smtClean="0"/>
              <a:t> the </a:t>
            </a:r>
            <a:r>
              <a:rPr lang="nl-NL" dirty="0" err="1" smtClean="0"/>
              <a:t>operation</a:t>
            </a:r>
            <a:endParaRPr lang="nl-NL" dirty="0" smtClean="0"/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nl-NL" dirty="0" smtClean="0"/>
              <a:t>Parameter </a:t>
            </a:r>
            <a:r>
              <a:rPr lang="nl-NL" b="1" dirty="0" err="1" smtClean="0"/>
              <a:t>x-collection</a:t>
            </a:r>
            <a:r>
              <a:rPr lang="nl-NL" b="1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b="1" dirty="0" smtClean="0"/>
              <a:t>ANP </a:t>
            </a:r>
            <a:r>
              <a:rPr lang="nl-NL" dirty="0" smtClean="0"/>
              <a:t>to select the </a:t>
            </a:r>
            <a:r>
              <a:rPr lang="nl-NL" dirty="0" err="1" smtClean="0"/>
              <a:t>collection</a:t>
            </a:r>
            <a:r>
              <a:rPr lang="nl-NL" dirty="0" smtClean="0"/>
              <a:t> to search</a:t>
            </a:r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nl-NL" dirty="0" smtClean="0"/>
              <a:t>Parameter </a:t>
            </a:r>
            <a:r>
              <a:rPr lang="nl-NL" b="1" dirty="0" smtClean="0"/>
              <a:t>query </a:t>
            </a:r>
            <a:r>
              <a:rPr lang="nl-NL" dirty="0" smtClean="0"/>
              <a:t>to enter the search query </a:t>
            </a:r>
            <a:r>
              <a:rPr lang="nl-NL" b="1" dirty="0" err="1" smtClean="0"/>
              <a:t>nobelprijs</a:t>
            </a:r>
            <a:endParaRPr lang="nl-NL" b="1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Other SRU parameters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b="1" dirty="0" err="1" smtClean="0"/>
              <a:t>operation</a:t>
            </a:r>
            <a:r>
              <a:rPr lang="nl-NL" b="1" dirty="0" smtClean="0"/>
              <a:t> </a:t>
            </a:r>
            <a:r>
              <a:rPr lang="nl-NL" dirty="0" smtClean="0"/>
              <a:t>parameter set to </a:t>
            </a:r>
            <a:r>
              <a:rPr lang="nl-NL" b="1" dirty="0" err="1" smtClean="0"/>
              <a:t>explain</a:t>
            </a:r>
            <a:r>
              <a:rPr lang="nl-NL" dirty="0" smtClean="0"/>
              <a:t>,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general</a:t>
            </a:r>
            <a:r>
              <a:rPr lang="nl-NL" dirty="0" smtClean="0"/>
              <a:t>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the service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obtained</a:t>
            </a:r>
            <a:r>
              <a:rPr lang="nl-NL" dirty="0" smtClean="0"/>
              <a:t> 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Adjust</a:t>
            </a:r>
            <a:r>
              <a:rPr lang="nl-NL" dirty="0" smtClean="0"/>
              <a:t> the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returned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b="1" dirty="0" err="1" smtClean="0"/>
              <a:t>maximumRecords</a:t>
            </a:r>
            <a:r>
              <a:rPr lang="nl-NL" b="1" dirty="0" smtClean="0"/>
              <a:t> </a:t>
            </a:r>
            <a:r>
              <a:rPr lang="nl-NL" dirty="0" smtClean="0"/>
              <a:t>parameter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Use</a:t>
            </a:r>
            <a:r>
              <a:rPr lang="nl-NL" dirty="0" smtClean="0"/>
              <a:t> the </a:t>
            </a:r>
            <a:r>
              <a:rPr lang="nl-NL" b="1" dirty="0" err="1" smtClean="0"/>
              <a:t>startRecord</a:t>
            </a:r>
            <a:r>
              <a:rPr lang="nl-NL" b="1" dirty="0" smtClean="0"/>
              <a:t> </a:t>
            </a:r>
            <a:r>
              <a:rPr lang="nl-NL" dirty="0" smtClean="0"/>
              <a:t>parameter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to start </a:t>
            </a:r>
            <a:r>
              <a:rPr lang="nl-NL" dirty="0" err="1" smtClean="0"/>
              <a:t>viewing</a:t>
            </a:r>
            <a:r>
              <a:rPr lang="nl-NL" dirty="0" smtClean="0"/>
              <a:t> the </a:t>
            </a:r>
            <a:r>
              <a:rPr lang="nl-NL" dirty="0" err="1" smtClean="0"/>
              <a:t>result</a:t>
            </a:r>
            <a:r>
              <a:rPr lang="nl-NL" dirty="0" smtClean="0"/>
              <a:t> set </a:t>
            </a:r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err="1" smtClean="0"/>
              <a:t>particular</a:t>
            </a:r>
            <a:r>
              <a:rPr lang="nl-NL" dirty="0" smtClean="0"/>
              <a:t> record </a:t>
            </a:r>
            <a:r>
              <a:rPr lang="nl-NL" dirty="0" err="1" smtClean="0"/>
              <a:t>onwards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to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particular</a:t>
            </a:r>
            <a:r>
              <a:rPr lang="nl-NL" dirty="0" smtClean="0"/>
              <a:t> bits of </a:t>
            </a:r>
            <a:r>
              <a:rPr lang="nl-NL" dirty="0" err="1" smtClean="0"/>
              <a:t>information</a:t>
            </a:r>
            <a:r>
              <a:rPr lang="nl-NL" dirty="0" smtClean="0"/>
              <a:t> to the display,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the </a:t>
            </a:r>
            <a:r>
              <a:rPr lang="nl-NL" b="1" dirty="0" err="1" smtClean="0"/>
              <a:t>x-fields</a:t>
            </a:r>
            <a:r>
              <a:rPr lang="nl-NL" b="1" dirty="0" smtClean="0"/>
              <a:t> </a:t>
            </a:r>
            <a:r>
              <a:rPr lang="nl-NL" dirty="0" smtClean="0"/>
              <a:t>parameter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Why APIs?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smtClean="0"/>
              <a:t>KB websites</a:t>
            </a:r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Browse, search, view, download via Graphical User Interface (GUI) </a:t>
            </a:r>
          </a:p>
          <a:p>
            <a:pPr>
              <a:spcAft>
                <a:spcPts val="1200"/>
              </a:spcAft>
            </a:pPr>
            <a:r>
              <a:rPr lang="nl-NL" dirty="0" smtClean="0"/>
              <a:t>KB </a:t>
            </a:r>
            <a:r>
              <a:rPr lang="nl-NL" dirty="0" err="1" smtClean="0"/>
              <a:t>APIs</a:t>
            </a:r>
            <a:r>
              <a:rPr lang="nl-NL" dirty="0" smtClean="0"/>
              <a:t> </a:t>
            </a:r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Search, download underlying data via Application Programming Interface (API)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Exercise 4: Querying the index with SRU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smtClean="0"/>
              <a:t>Open a </a:t>
            </a:r>
            <a:r>
              <a:rPr lang="nl-NL" dirty="0" err="1" smtClean="0"/>
              <a:t>new</a:t>
            </a:r>
            <a:r>
              <a:rPr lang="nl-NL" dirty="0" smtClean="0"/>
              <a:t> </a:t>
            </a:r>
            <a:r>
              <a:rPr lang="nl-NL" dirty="0" err="1" smtClean="0"/>
              <a:t>window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tab in </a:t>
            </a:r>
            <a:r>
              <a:rPr lang="nl-NL" dirty="0" err="1" smtClean="0"/>
              <a:t>your</a:t>
            </a:r>
            <a:r>
              <a:rPr lang="nl-NL" dirty="0" smtClean="0"/>
              <a:t> browser and </a:t>
            </a:r>
            <a:r>
              <a:rPr lang="nl-NL" dirty="0" err="1" smtClean="0"/>
              <a:t>navigate</a:t>
            </a:r>
            <a:r>
              <a:rPr lang="nl-NL" dirty="0" smtClean="0"/>
              <a:t> to the search API base URL. </a:t>
            </a:r>
            <a:r>
              <a:rPr lang="nl-NL" dirty="0" err="1" smtClean="0"/>
              <a:t>Now</a:t>
            </a:r>
            <a:r>
              <a:rPr lang="nl-NL" dirty="0" smtClean="0"/>
              <a:t> construct the parameters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querying</a:t>
            </a:r>
            <a:r>
              <a:rPr lang="nl-NL" dirty="0" smtClean="0"/>
              <a:t> the ANP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single </a:t>
            </a:r>
            <a:r>
              <a:rPr lang="nl-NL" dirty="0" err="1" smtClean="0"/>
              <a:t>keyword</a:t>
            </a:r>
            <a:r>
              <a:rPr lang="nl-NL" dirty="0" smtClean="0"/>
              <a:t> of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r>
              <a:rPr lang="nl-NL" dirty="0" smtClean="0"/>
              <a:t>. </a:t>
            </a:r>
            <a:r>
              <a:rPr lang="nl-NL" dirty="0" err="1" smtClean="0"/>
              <a:t>Find</a:t>
            </a:r>
            <a:r>
              <a:rPr lang="nl-NL" dirty="0" smtClean="0"/>
              <a:t> the </a:t>
            </a:r>
            <a:r>
              <a:rPr lang="nl-NL" dirty="0" err="1" smtClean="0"/>
              <a:t>total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query.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Use</a:t>
            </a:r>
            <a:r>
              <a:rPr lang="nl-NL" dirty="0" smtClean="0"/>
              <a:t> the </a:t>
            </a:r>
            <a:r>
              <a:rPr lang="nl-NL" dirty="0" err="1" smtClean="0"/>
              <a:t>maximumRecords</a:t>
            </a:r>
            <a:r>
              <a:rPr lang="nl-NL" dirty="0" smtClean="0"/>
              <a:t>, </a:t>
            </a:r>
            <a:r>
              <a:rPr lang="nl-NL" dirty="0" err="1" smtClean="0"/>
              <a:t>startRecord</a:t>
            </a:r>
            <a:r>
              <a:rPr lang="nl-NL" dirty="0" smtClean="0"/>
              <a:t> and </a:t>
            </a:r>
            <a:r>
              <a:rPr lang="nl-NL" dirty="0" err="1" smtClean="0"/>
              <a:t>x-fields</a:t>
            </a:r>
            <a:r>
              <a:rPr lang="nl-NL" dirty="0" smtClean="0"/>
              <a:t> parameters to </a:t>
            </a:r>
            <a:r>
              <a:rPr lang="nl-NL" dirty="0" err="1" smtClean="0"/>
              <a:t>expand</a:t>
            </a:r>
            <a:r>
              <a:rPr lang="nl-NL" dirty="0" smtClean="0"/>
              <a:t> and </a:t>
            </a:r>
            <a:r>
              <a:rPr lang="nl-NL" dirty="0" err="1" smtClean="0"/>
              <a:t>navigate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the </a:t>
            </a:r>
            <a:r>
              <a:rPr lang="nl-NL" dirty="0" err="1" smtClean="0"/>
              <a:t>results</a:t>
            </a:r>
            <a:r>
              <a:rPr lang="nl-NL" dirty="0" smtClean="0"/>
              <a:t>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CQL query syntax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Keyword</a:t>
            </a:r>
            <a:r>
              <a:rPr lang="nl-NL" dirty="0" smtClean="0"/>
              <a:t> </a:t>
            </a:r>
            <a:r>
              <a:rPr lang="nl-NL" dirty="0" err="1" smtClean="0"/>
              <a:t>string</a:t>
            </a:r>
            <a:r>
              <a:rPr lang="nl-NL" dirty="0" smtClean="0"/>
              <a:t>: query="</a:t>
            </a:r>
            <a:r>
              <a:rPr lang="nl-NL" dirty="0" err="1" smtClean="0"/>
              <a:t>nobelprijs</a:t>
            </a:r>
            <a:r>
              <a:rPr lang="nl-NL" dirty="0" smtClean="0"/>
              <a:t> literatuur” </a:t>
            </a:r>
          </a:p>
          <a:p>
            <a:pPr>
              <a:spcAft>
                <a:spcPts val="1200"/>
              </a:spcAft>
            </a:pPr>
            <a:r>
              <a:rPr lang="nl-NL" dirty="0" smtClean="0"/>
              <a:t>OR-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AND-queries</a:t>
            </a:r>
            <a:r>
              <a:rPr lang="nl-NL" dirty="0" smtClean="0"/>
              <a:t>: query=</a:t>
            </a:r>
            <a:r>
              <a:rPr lang="nl-NL" dirty="0" err="1" smtClean="0"/>
              <a:t>nobelprijs</a:t>
            </a:r>
            <a:r>
              <a:rPr lang="nl-NL" dirty="0" smtClean="0"/>
              <a:t> AND literatuur </a:t>
            </a:r>
          </a:p>
          <a:p>
            <a:pPr>
              <a:spcAft>
                <a:spcPts val="1200"/>
              </a:spcAft>
            </a:pPr>
            <a:r>
              <a:rPr lang="nl-NL" dirty="0" smtClean="0"/>
              <a:t>Wildcards: query=</a:t>
            </a:r>
            <a:r>
              <a:rPr lang="nl-NL" dirty="0" err="1" smtClean="0"/>
              <a:t>nobelpr</a:t>
            </a:r>
            <a:r>
              <a:rPr lang="nl-NL" dirty="0" smtClean="0"/>
              <a:t>* 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Restrict</a:t>
            </a:r>
            <a:r>
              <a:rPr lang="nl-NL" dirty="0" smtClean="0"/>
              <a:t> to a </a:t>
            </a:r>
            <a:r>
              <a:rPr lang="nl-NL" dirty="0" err="1" smtClean="0"/>
              <a:t>particular</a:t>
            </a:r>
            <a:r>
              <a:rPr lang="nl-NL" dirty="0" smtClean="0"/>
              <a:t> field: query=date=01-01-1960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Restrict</a:t>
            </a:r>
            <a:r>
              <a:rPr lang="nl-NL" dirty="0" smtClean="0"/>
              <a:t> to </a:t>
            </a:r>
            <a:r>
              <a:rPr lang="nl-NL" dirty="0" err="1" smtClean="0"/>
              <a:t>period</a:t>
            </a:r>
            <a:r>
              <a:rPr lang="nl-NL" dirty="0" smtClean="0"/>
              <a:t> in time: query=date </a:t>
            </a:r>
            <a:r>
              <a:rPr lang="nl-NL" dirty="0" err="1" smtClean="0"/>
              <a:t>within</a:t>
            </a:r>
            <a:r>
              <a:rPr lang="nl-NL" dirty="0" smtClean="0"/>
              <a:t> "01-01-1960 01-01-1961”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URL encoding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Certain</a:t>
            </a:r>
            <a:r>
              <a:rPr lang="nl-NL" dirty="0" smtClean="0"/>
              <a:t> </a:t>
            </a:r>
            <a:r>
              <a:rPr lang="nl-NL" dirty="0" err="1" smtClean="0"/>
              <a:t>characters</a:t>
            </a:r>
            <a:r>
              <a:rPr lang="nl-NL" dirty="0" smtClean="0"/>
              <a:t>, </a:t>
            </a:r>
            <a:r>
              <a:rPr lang="nl-NL" dirty="0" err="1" smtClean="0"/>
              <a:t>such</a:t>
            </a:r>
            <a:r>
              <a:rPr lang="nl-NL" dirty="0" smtClean="0"/>
              <a:t> as </a:t>
            </a:r>
            <a:r>
              <a:rPr lang="nl-NL" dirty="0" err="1" smtClean="0"/>
              <a:t>spaces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appear</a:t>
            </a:r>
            <a:r>
              <a:rPr lang="nl-NL" dirty="0" smtClean="0"/>
              <a:t> as part of </a:t>
            </a:r>
            <a:r>
              <a:rPr lang="nl-NL" dirty="0" err="1" smtClean="0"/>
              <a:t>an</a:t>
            </a:r>
            <a:r>
              <a:rPr lang="nl-NL" dirty="0" smtClean="0"/>
              <a:t> URL 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Replace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code: a </a:t>
            </a:r>
            <a:r>
              <a:rPr lang="nl-NL" dirty="0" err="1" smtClean="0"/>
              <a:t>space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replaced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%20 </a:t>
            </a:r>
            <a:r>
              <a:rPr lang="nl-NL" dirty="0" err="1" smtClean="0"/>
              <a:t>or</a:t>
            </a:r>
            <a:r>
              <a:rPr lang="nl-NL" dirty="0" smtClean="0"/>
              <a:t> +,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, and a double </a:t>
            </a:r>
            <a:r>
              <a:rPr lang="nl-NL" dirty="0" err="1" smtClean="0"/>
              <a:t>quotation</a:t>
            </a:r>
            <a:r>
              <a:rPr lang="nl-NL" dirty="0" smtClean="0"/>
              <a:t> mark </a:t>
            </a:r>
            <a:r>
              <a:rPr lang="nl-NL" dirty="0" err="1" smtClean="0"/>
              <a:t>with</a:t>
            </a:r>
            <a:r>
              <a:rPr lang="nl-NL" dirty="0" smtClean="0"/>
              <a:t> %22 </a:t>
            </a:r>
          </a:p>
          <a:p>
            <a:pPr>
              <a:spcAft>
                <a:spcPts val="1200"/>
              </a:spcAft>
            </a:pPr>
            <a:r>
              <a:rPr lang="nl-NL" dirty="0" smtClean="0"/>
              <a:t>Modern </a:t>
            </a:r>
            <a:r>
              <a:rPr lang="nl-NL" dirty="0" err="1" smtClean="0"/>
              <a:t>browsers</a:t>
            </a:r>
            <a:r>
              <a:rPr lang="nl-NL" dirty="0" smtClean="0"/>
              <a:t> do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automatically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smtClean="0"/>
              <a:t>More </a:t>
            </a:r>
            <a:r>
              <a:rPr lang="nl-NL" dirty="0" err="1" smtClean="0"/>
              <a:t>information</a:t>
            </a:r>
            <a:r>
              <a:rPr lang="nl-NL" dirty="0" smtClean="0"/>
              <a:t> and </a:t>
            </a:r>
            <a:r>
              <a:rPr lang="nl-NL" dirty="0" err="1" smtClean="0"/>
              <a:t>encoding</a:t>
            </a:r>
            <a:r>
              <a:rPr lang="nl-NL" dirty="0" smtClean="0"/>
              <a:t> service at W3Schools URL </a:t>
            </a:r>
            <a:r>
              <a:rPr lang="nl-NL" dirty="0" err="1" smtClean="0"/>
              <a:t>Encoding</a:t>
            </a:r>
            <a:r>
              <a:rPr lang="nl-NL" dirty="0" smtClean="0"/>
              <a:t> </a:t>
            </a:r>
            <a:r>
              <a:rPr lang="nl-NL" dirty="0" err="1" smtClean="0"/>
              <a:t>Reference</a:t>
            </a:r>
            <a:r>
              <a:rPr lang="nl-NL" dirty="0" smtClean="0"/>
              <a:t>: </a:t>
            </a:r>
            <a:r>
              <a:rPr lang="nl-NL" dirty="0" smtClean="0">
                <a:hlinkClick r:id="rId2"/>
              </a:rPr>
              <a:t>http://www.w3schools.com/tags/ref_urlencode.asp</a:t>
            </a:r>
            <a:endParaRPr lang="nl-NL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Faceting with SRU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smtClean="0">
                <a:hlinkClick r:id="rId2"/>
              </a:rPr>
              <a:t>http://jsru.kb.nl/sru/sru?operation=searchRetrieve</a:t>
            </a:r>
            <a:br>
              <a:rPr lang="nl-NL" dirty="0" smtClean="0">
                <a:hlinkClick r:id="rId2"/>
              </a:rPr>
            </a:br>
            <a:r>
              <a:rPr lang="nl-NL" dirty="0" smtClean="0">
                <a:hlinkClick r:id="rId2"/>
              </a:rPr>
              <a:t>&amp;x-collection=ANP&amp;query=nobelprijs&amp;maximumRecords=0</a:t>
            </a:r>
            <a:br>
              <a:rPr lang="nl-NL" dirty="0" smtClean="0">
                <a:hlinkClick r:id="rId2"/>
              </a:rPr>
            </a:br>
            <a:r>
              <a:rPr lang="nl-NL" dirty="0" smtClean="0">
                <a:hlinkClick r:id="rId2"/>
              </a:rPr>
              <a:t>&amp;x-facetprefix=1&amp;x-facetname=periode</a:t>
            </a:r>
            <a:br>
              <a:rPr lang="nl-NL" dirty="0" smtClean="0">
                <a:hlinkClick r:id="rId2"/>
              </a:rPr>
            </a:br>
            <a:r>
              <a:rPr lang="nl-NL" dirty="0" smtClean="0">
                <a:hlinkClick r:id="rId2"/>
              </a:rPr>
              <a:t>&amp;x-facets=indexes:ANPfacets:periode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smtClean="0"/>
              <a:t>The </a:t>
            </a:r>
            <a:r>
              <a:rPr lang="nl-NL" b="1" dirty="0" err="1" smtClean="0"/>
              <a:t>maximumRecords</a:t>
            </a:r>
            <a:r>
              <a:rPr lang="nl-NL" b="1" dirty="0" smtClean="0"/>
              <a:t> </a:t>
            </a:r>
            <a:r>
              <a:rPr lang="nl-NL" dirty="0" smtClean="0"/>
              <a:t>parameter has been set to </a:t>
            </a:r>
            <a:r>
              <a:rPr lang="nl-NL" b="1" dirty="0" smtClean="0"/>
              <a:t>0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the </a:t>
            </a:r>
            <a:r>
              <a:rPr lang="nl-NL" dirty="0" err="1" smtClean="0"/>
              <a:t>facetted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are </a:t>
            </a:r>
            <a:r>
              <a:rPr lang="nl-NL" dirty="0" err="1" smtClean="0"/>
              <a:t>shown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b="1" dirty="0" err="1" smtClean="0"/>
              <a:t>x-facetprefix</a:t>
            </a:r>
            <a:r>
              <a:rPr lang="en-US" b="1" dirty="0" smtClean="0"/>
              <a:t> </a:t>
            </a:r>
            <a:r>
              <a:rPr lang="en-US" dirty="0" smtClean="0"/>
              <a:t>parameter can take values from 0 to 3, resulting in different temporal resolutions of the facet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Exercise 5: Advanced SRU options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smtClean="0"/>
              <a:t>Experiment </a:t>
            </a:r>
            <a:r>
              <a:rPr lang="nl-NL" dirty="0" err="1" smtClean="0"/>
              <a:t>with</a:t>
            </a:r>
            <a:r>
              <a:rPr lang="nl-NL" dirty="0" smtClean="0"/>
              <a:t> the CQL query </a:t>
            </a:r>
            <a:r>
              <a:rPr lang="nl-NL" dirty="0" err="1" smtClean="0"/>
              <a:t>language</a:t>
            </a:r>
            <a:r>
              <a:rPr lang="nl-NL" dirty="0" smtClean="0"/>
              <a:t> to </a:t>
            </a:r>
            <a:r>
              <a:rPr lang="nl-NL" dirty="0" err="1" smtClean="0"/>
              <a:t>form</a:t>
            </a:r>
            <a:r>
              <a:rPr lang="nl-NL" dirty="0" smtClean="0"/>
              <a:t> more </a:t>
            </a:r>
            <a:r>
              <a:rPr lang="nl-NL" dirty="0" err="1" smtClean="0"/>
              <a:t>elaborate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. Search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string</a:t>
            </a:r>
            <a:r>
              <a:rPr lang="nl-NL" dirty="0" smtClean="0"/>
              <a:t> </a:t>
            </a:r>
            <a:r>
              <a:rPr lang="nl-NL" dirty="0" err="1" smtClean="0"/>
              <a:t>consisting</a:t>
            </a:r>
            <a:r>
              <a:rPr lang="nl-NL" dirty="0" smtClean="0"/>
              <a:t> of multiple </a:t>
            </a:r>
            <a:r>
              <a:rPr lang="nl-NL" dirty="0" err="1" smtClean="0"/>
              <a:t>keywords</a:t>
            </a:r>
            <a:r>
              <a:rPr lang="nl-NL" dirty="0" smtClean="0"/>
              <a:t>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, and filter the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selecting</a:t>
            </a:r>
            <a:r>
              <a:rPr lang="nl-NL" dirty="0" smtClean="0"/>
              <a:t> a </a:t>
            </a:r>
            <a:r>
              <a:rPr lang="nl-NL" dirty="0" err="1" smtClean="0"/>
              <a:t>particular</a:t>
            </a:r>
            <a:r>
              <a:rPr lang="nl-NL" dirty="0" smtClean="0"/>
              <a:t> date range.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Note</a:t>
            </a:r>
            <a:r>
              <a:rPr lang="nl-NL" dirty="0" smtClean="0"/>
              <a:t> the URL </a:t>
            </a:r>
            <a:r>
              <a:rPr lang="nl-NL" dirty="0" err="1" smtClean="0"/>
              <a:t>encoding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browser </a:t>
            </a:r>
            <a:r>
              <a:rPr lang="nl-NL" dirty="0" err="1" smtClean="0"/>
              <a:t>applies</a:t>
            </a:r>
            <a:r>
              <a:rPr lang="nl-NL" dirty="0" smtClean="0"/>
              <a:t> to the query (</a:t>
            </a:r>
            <a:r>
              <a:rPr lang="nl-NL" dirty="0" err="1" smtClean="0"/>
              <a:t>or</a:t>
            </a:r>
            <a:r>
              <a:rPr lang="nl-NL" dirty="0" smtClean="0"/>
              <a:t>,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browser does </a:t>
            </a:r>
            <a:r>
              <a:rPr lang="nl-NL" dirty="0" err="1" smtClean="0"/>
              <a:t>not</a:t>
            </a:r>
            <a:r>
              <a:rPr lang="nl-NL" dirty="0" smtClean="0"/>
              <a:t> offer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functionality</a:t>
            </a:r>
            <a:r>
              <a:rPr lang="nl-NL" dirty="0" smtClean="0"/>
              <a:t>, the URL </a:t>
            </a:r>
            <a:r>
              <a:rPr lang="nl-NL" dirty="0" err="1" smtClean="0"/>
              <a:t>encoding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is </a:t>
            </a:r>
            <a:r>
              <a:rPr lang="nl-NL" dirty="0" err="1" smtClean="0"/>
              <a:t>returned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the URL </a:t>
            </a:r>
            <a:r>
              <a:rPr lang="nl-NL" dirty="0" err="1" smtClean="0"/>
              <a:t>Encoding</a:t>
            </a:r>
            <a:r>
              <a:rPr lang="nl-NL" dirty="0" smtClean="0"/>
              <a:t> </a:t>
            </a:r>
            <a:r>
              <a:rPr lang="nl-NL" dirty="0" err="1" smtClean="0"/>
              <a:t>Reference</a:t>
            </a:r>
            <a:r>
              <a:rPr lang="nl-NL" dirty="0" smtClean="0"/>
              <a:t>).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faceted</a:t>
            </a:r>
            <a:r>
              <a:rPr lang="nl-NL" dirty="0" smtClean="0"/>
              <a:t> view of a </a:t>
            </a:r>
            <a:r>
              <a:rPr lang="nl-NL" dirty="0" err="1" smtClean="0"/>
              <a:t>result</a:t>
            </a:r>
            <a:r>
              <a:rPr lang="nl-NL" dirty="0" smtClean="0"/>
              <a:t> set of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</a:t>
            </a:r>
            <a:r>
              <a:rPr lang="nl-NL" dirty="0" err="1" smtClean="0"/>
              <a:t>x-facets</a:t>
            </a:r>
            <a:r>
              <a:rPr lang="nl-NL" dirty="0" smtClean="0"/>
              <a:t>, </a:t>
            </a:r>
            <a:r>
              <a:rPr lang="nl-NL" dirty="0" err="1" smtClean="0"/>
              <a:t>x-facetname</a:t>
            </a:r>
            <a:r>
              <a:rPr lang="nl-NL" dirty="0" smtClean="0"/>
              <a:t> and </a:t>
            </a:r>
            <a:r>
              <a:rPr lang="nl-NL" dirty="0" err="1" smtClean="0"/>
              <a:t>x-facetprefix</a:t>
            </a:r>
            <a:r>
              <a:rPr lang="nl-NL" dirty="0" smtClean="0"/>
              <a:t> parameters.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Other data sets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smtClean="0"/>
              <a:t>Data </a:t>
            </a: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vary</a:t>
            </a:r>
            <a:r>
              <a:rPr lang="nl-NL" dirty="0" smtClean="0"/>
              <a:t> </a:t>
            </a:r>
            <a:r>
              <a:rPr lang="nl-NL" dirty="0" err="1" smtClean="0"/>
              <a:t>somewhat</a:t>
            </a:r>
            <a:r>
              <a:rPr lang="nl-NL" dirty="0" smtClean="0"/>
              <a:t> </a:t>
            </a:r>
            <a:r>
              <a:rPr lang="nl-NL" dirty="0" err="1" smtClean="0"/>
              <a:t>across</a:t>
            </a:r>
            <a:r>
              <a:rPr lang="nl-NL" dirty="0" smtClean="0"/>
              <a:t> </a:t>
            </a:r>
            <a:r>
              <a:rPr lang="nl-NL" dirty="0" err="1" smtClean="0"/>
              <a:t>collections</a:t>
            </a:r>
            <a:r>
              <a:rPr lang="nl-NL" dirty="0" smtClean="0"/>
              <a:t>, </a:t>
            </a:r>
            <a:r>
              <a:rPr lang="nl-NL" dirty="0" err="1" smtClean="0"/>
              <a:t>but</a:t>
            </a:r>
            <a:r>
              <a:rPr lang="nl-NL" dirty="0" smtClean="0"/>
              <a:t> the </a:t>
            </a:r>
            <a:r>
              <a:rPr lang="nl-NL" dirty="0" err="1" smtClean="0"/>
              <a:t>use</a:t>
            </a:r>
            <a:r>
              <a:rPr lang="nl-NL" dirty="0" smtClean="0"/>
              <a:t> of the </a:t>
            </a:r>
            <a:r>
              <a:rPr lang="nl-NL" dirty="0" err="1" smtClean="0"/>
              <a:t>APIs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the </a:t>
            </a:r>
            <a:r>
              <a:rPr lang="nl-NL" dirty="0" err="1" smtClean="0"/>
              <a:t>same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smtClean="0"/>
              <a:t>Data </a:t>
            </a:r>
            <a:r>
              <a:rPr lang="nl-NL" dirty="0" err="1" smtClean="0"/>
              <a:t>form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collections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more complex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objects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hierarchical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r>
              <a:rPr lang="nl-NL" dirty="0" smtClean="0"/>
              <a:t>, </a:t>
            </a:r>
            <a:r>
              <a:rPr lang="nl-NL" dirty="0" err="1" smtClean="0"/>
              <a:t>such</a:t>
            </a:r>
            <a:r>
              <a:rPr lang="nl-NL" dirty="0" smtClean="0"/>
              <a:t> as a </a:t>
            </a:r>
            <a:r>
              <a:rPr lang="nl-NL" dirty="0" err="1" smtClean="0"/>
              <a:t>newspaper</a:t>
            </a:r>
            <a:r>
              <a:rPr lang="nl-NL" dirty="0" smtClean="0"/>
              <a:t> issue </a:t>
            </a:r>
            <a:r>
              <a:rPr lang="nl-NL" dirty="0" err="1" smtClean="0"/>
              <a:t>comprising</a:t>
            </a:r>
            <a:r>
              <a:rPr lang="nl-NL" dirty="0" smtClean="0"/>
              <a:t> multiple pages and </a:t>
            </a:r>
            <a:r>
              <a:rPr lang="nl-NL" dirty="0" err="1" smtClean="0"/>
              <a:t>articles</a:t>
            </a:r>
            <a:r>
              <a:rPr lang="nl-NL" dirty="0" smtClean="0"/>
              <a:t>, are </a:t>
            </a:r>
            <a:r>
              <a:rPr lang="nl-NL" dirty="0" err="1" smtClean="0"/>
              <a:t>involved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err="1" smtClean="0"/>
              <a:t>Detailed</a:t>
            </a:r>
            <a:r>
              <a:rPr lang="nl-NL" dirty="0" smtClean="0"/>
              <a:t> </a:t>
            </a:r>
            <a:r>
              <a:rPr lang="nl-NL" dirty="0" err="1" smtClean="0"/>
              <a:t>technical</a:t>
            </a:r>
            <a:r>
              <a:rPr lang="nl-NL" dirty="0" smtClean="0"/>
              <a:t> </a:t>
            </a:r>
            <a:r>
              <a:rPr lang="nl-NL" dirty="0" err="1" smtClean="0"/>
              <a:t>instructions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other</a:t>
            </a:r>
            <a:r>
              <a:rPr lang="nl-NL" dirty="0" smtClean="0"/>
              <a:t> sets </a:t>
            </a:r>
            <a:r>
              <a:rPr lang="nl-NL" dirty="0" err="1" smtClean="0"/>
              <a:t>available</a:t>
            </a:r>
            <a:r>
              <a:rPr lang="nl-NL" dirty="0" smtClean="0"/>
              <a:t> at the Data Services page of the KB website:</a:t>
            </a:r>
            <a:br>
              <a:rPr lang="nl-NL" dirty="0" smtClean="0"/>
            </a:br>
            <a:r>
              <a:rPr lang="nl-NL" dirty="0" smtClean="0">
                <a:hlinkClick r:id="rId2"/>
              </a:rPr>
              <a:t>https://www.kb.nl/en/resources-research-guides/data-services-apis</a:t>
            </a:r>
            <a:r>
              <a:rPr lang="nl-NL" dirty="0" smtClean="0"/>
              <a:t>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Exercise 6: Moving on to other sets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Visit</a:t>
            </a:r>
            <a:r>
              <a:rPr lang="nl-NL" dirty="0" smtClean="0"/>
              <a:t> the Data Services page of the KB website at </a:t>
            </a:r>
            <a:r>
              <a:rPr lang="nl-NL" dirty="0" smtClean="0">
                <a:hlinkClick r:id="rId2"/>
              </a:rPr>
              <a:t>https://www.kb.nl/en/resources-research-guides/data-services-apis</a:t>
            </a:r>
            <a:r>
              <a:rPr lang="nl-NL" dirty="0" smtClean="0"/>
              <a:t> and </a:t>
            </a:r>
            <a:r>
              <a:rPr lang="nl-NL" dirty="0" err="1" smtClean="0"/>
              <a:t>take</a:t>
            </a:r>
            <a:r>
              <a:rPr lang="nl-NL" dirty="0" smtClean="0"/>
              <a:t> a look at the open datasets </a:t>
            </a:r>
            <a:r>
              <a:rPr lang="nl-NL" dirty="0" err="1" smtClean="0"/>
              <a:t>that</a:t>
            </a:r>
            <a:r>
              <a:rPr lang="nl-NL" dirty="0" smtClean="0"/>
              <a:t> are </a:t>
            </a:r>
            <a:r>
              <a:rPr lang="nl-NL" dirty="0" err="1" smtClean="0"/>
              <a:t>available</a:t>
            </a:r>
            <a:r>
              <a:rPr lang="nl-NL" dirty="0" smtClean="0"/>
              <a:t>. </a:t>
            </a:r>
          </a:p>
          <a:p>
            <a:pPr>
              <a:spcAft>
                <a:spcPts val="1200"/>
              </a:spcAft>
            </a:pPr>
            <a:r>
              <a:rPr lang="nl-NL" dirty="0" smtClean="0"/>
              <a:t>Open the </a:t>
            </a:r>
            <a:r>
              <a:rPr lang="nl-NL" dirty="0" err="1" smtClean="0"/>
              <a:t>technical</a:t>
            </a:r>
            <a:r>
              <a:rPr lang="nl-NL" dirty="0" smtClean="0"/>
              <a:t> </a:t>
            </a:r>
            <a:r>
              <a:rPr lang="nl-NL" dirty="0" err="1" smtClean="0"/>
              <a:t>instructions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dataset of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r>
              <a:rPr lang="nl-NL" dirty="0" smtClean="0"/>
              <a:t> and </a:t>
            </a:r>
            <a:r>
              <a:rPr lang="nl-NL" dirty="0" err="1" smtClean="0"/>
              <a:t>try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out </a:t>
            </a:r>
            <a:r>
              <a:rPr lang="nl-NL" dirty="0" err="1" smtClean="0"/>
              <a:t>with</a:t>
            </a:r>
            <a:r>
              <a:rPr lang="nl-NL" dirty="0" smtClean="0"/>
              <a:t> the search and </a:t>
            </a:r>
            <a:r>
              <a:rPr lang="nl-NL" dirty="0" err="1" smtClean="0"/>
              <a:t>harvest</a:t>
            </a:r>
            <a:r>
              <a:rPr lang="nl-NL" dirty="0" smtClean="0"/>
              <a:t> </a:t>
            </a:r>
            <a:r>
              <a:rPr lang="nl-NL" dirty="0" err="1" smtClean="0"/>
              <a:t>APIs</a:t>
            </a:r>
            <a:r>
              <a:rPr lang="nl-NL" dirty="0" smtClean="0"/>
              <a:t>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Tijdelijke aanduiding voor afbeelding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1226" b="31226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6819900" y="4408488"/>
            <a:ext cx="5467350" cy="1633537"/>
          </a:xfrm>
          <a:prstGeom prst="rect">
            <a:avLst/>
          </a:prstGeom>
          <a:solidFill>
            <a:srgbClr val="E2B6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7105650" y="4773613"/>
            <a:ext cx="4573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altLang="en-US" sz="4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Introduction to the KB APIs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smtClean="0"/>
              <a:t>Types of files and metadata </a:t>
            </a:r>
            <a:r>
              <a:rPr lang="nl-NL" dirty="0" err="1" smtClean="0"/>
              <a:t>associated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digital </a:t>
            </a:r>
            <a:r>
              <a:rPr lang="nl-NL" dirty="0" err="1" smtClean="0"/>
              <a:t>objects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err="1" smtClean="0"/>
              <a:t>Overview</a:t>
            </a:r>
            <a:r>
              <a:rPr lang="nl-NL" dirty="0" smtClean="0"/>
              <a:t> of KB data </a:t>
            </a:r>
            <a:r>
              <a:rPr lang="nl-NL" dirty="0" err="1" smtClean="0"/>
              <a:t>access</a:t>
            </a:r>
            <a:r>
              <a:rPr lang="nl-NL" dirty="0" smtClean="0"/>
              <a:t> </a:t>
            </a:r>
            <a:r>
              <a:rPr lang="nl-NL" dirty="0" err="1" smtClean="0"/>
              <a:t>infrastructure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err="1" smtClean="0"/>
              <a:t>Getting</a:t>
            </a:r>
            <a:r>
              <a:rPr lang="nl-NL" dirty="0" smtClean="0"/>
              <a:t> files </a:t>
            </a:r>
            <a:r>
              <a:rPr lang="nl-NL" dirty="0" err="1" smtClean="0"/>
              <a:t>through</a:t>
            </a:r>
            <a:r>
              <a:rPr lang="nl-NL" dirty="0" smtClean="0"/>
              <a:t> the </a:t>
            </a:r>
            <a:r>
              <a:rPr lang="nl-NL" dirty="0" err="1" smtClean="0"/>
              <a:t>resolver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persistent </a:t>
            </a:r>
            <a:r>
              <a:rPr lang="nl-NL" dirty="0" err="1" smtClean="0"/>
              <a:t>identifiers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err="1" smtClean="0"/>
              <a:t>Querying</a:t>
            </a:r>
            <a:r>
              <a:rPr lang="nl-NL" dirty="0" smtClean="0"/>
              <a:t> a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search API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Collecting</a:t>
            </a:r>
            <a:r>
              <a:rPr lang="nl-NL" dirty="0" smtClean="0"/>
              <a:t> metadata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dirty="0" err="1" smtClean="0"/>
              <a:t>harvest</a:t>
            </a:r>
            <a:r>
              <a:rPr lang="nl-NL" dirty="0" smtClean="0"/>
              <a:t> API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What data?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Structural</a:t>
            </a:r>
            <a:r>
              <a:rPr lang="nl-NL" dirty="0" smtClean="0"/>
              <a:t> metadata in MPEG21 DIDL </a:t>
            </a:r>
            <a:r>
              <a:rPr lang="nl-NL" dirty="0" err="1" smtClean="0"/>
              <a:t>format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err="1" smtClean="0"/>
              <a:t>Descriptive</a:t>
            </a:r>
            <a:r>
              <a:rPr lang="nl-NL" dirty="0" smtClean="0"/>
              <a:t> metadata in the Dublin Core (DC) </a:t>
            </a:r>
            <a:r>
              <a:rPr lang="nl-NL" dirty="0" err="1" smtClean="0"/>
              <a:t>vocabulary</a:t>
            </a:r>
            <a:r>
              <a:rPr lang="nl-NL" dirty="0" smtClean="0"/>
              <a:t>,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KB-specific</a:t>
            </a:r>
            <a:r>
              <a:rPr lang="nl-NL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 (DCX)</a:t>
            </a:r>
          </a:p>
          <a:p>
            <a:pPr>
              <a:spcAft>
                <a:spcPts val="1200"/>
              </a:spcAft>
            </a:pPr>
            <a:r>
              <a:rPr lang="nl-NL" dirty="0" smtClean="0"/>
              <a:t>ALTO files </a:t>
            </a:r>
            <a:r>
              <a:rPr lang="nl-NL" dirty="0" err="1" smtClean="0"/>
              <a:t>with</a:t>
            </a:r>
            <a:r>
              <a:rPr lang="nl-NL" dirty="0" smtClean="0"/>
              <a:t> content and </a:t>
            </a:r>
            <a:r>
              <a:rPr lang="nl-NL" dirty="0" err="1" smtClean="0"/>
              <a:t>layout</a:t>
            </a:r>
            <a:r>
              <a:rPr lang="nl-NL" dirty="0" smtClean="0"/>
              <a:t> </a:t>
            </a:r>
            <a:r>
              <a:rPr lang="nl-NL" dirty="0" err="1" smtClean="0"/>
              <a:t>information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smtClean="0"/>
              <a:t>OCR files </a:t>
            </a:r>
            <a:r>
              <a:rPr lang="nl-NL" dirty="0" err="1" smtClean="0"/>
              <a:t>containing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the </a:t>
            </a:r>
            <a:r>
              <a:rPr lang="nl-NL" dirty="0" err="1" smtClean="0"/>
              <a:t>textual</a:t>
            </a:r>
            <a:r>
              <a:rPr lang="nl-NL" dirty="0" smtClean="0"/>
              <a:t> content of the item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more images of the object, </a:t>
            </a:r>
            <a:r>
              <a:rPr lang="nl-NL" dirty="0" err="1" smtClean="0"/>
              <a:t>usually</a:t>
            </a:r>
            <a:r>
              <a:rPr lang="nl-NL" dirty="0" smtClean="0"/>
              <a:t> in JPEG </a:t>
            </a:r>
            <a:r>
              <a:rPr lang="nl-NL" dirty="0" err="1" smtClean="0"/>
              <a:t>format</a:t>
            </a:r>
            <a:endParaRPr lang="nl-NL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6 at 17.07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654096"/>
            <a:ext cx="10083800" cy="3860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6790" y="1658619"/>
            <a:ext cx="10121660" cy="3861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2306" y="1788198"/>
            <a:ext cx="139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Container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643814" y="1982568"/>
            <a:ext cx="8216559" cy="3226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3409" y="2112147"/>
            <a:ext cx="139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691475" y="2358349"/>
            <a:ext cx="2799331" cy="2436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8111" y="2462012"/>
            <a:ext cx="18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Component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93230" y="3576398"/>
            <a:ext cx="199582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7045" y="2358349"/>
            <a:ext cx="2799331" cy="2436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53682" y="2462012"/>
            <a:ext cx="194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Component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25840" y="3045121"/>
            <a:ext cx="2021739" cy="3708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3230" y="3058079"/>
            <a:ext cx="1995819" cy="3708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25840" y="3563440"/>
            <a:ext cx="202174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64130" y="2578634"/>
            <a:ext cx="156814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6 at 17.07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654096"/>
            <a:ext cx="10083800" cy="3860800"/>
          </a:xfrm>
          <a:prstGeom prst="rect">
            <a:avLst/>
          </a:prstGeom>
        </p:spPr>
      </p:pic>
      <p:pic>
        <p:nvPicPr>
          <p:cNvPr id="7" name="Picture 6" descr="Screen Shot 2016-10-26 at 19.54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3" y="1234360"/>
            <a:ext cx="11146536" cy="470001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6 at 17.07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654096"/>
            <a:ext cx="10083800" cy="3860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6790" y="1658619"/>
            <a:ext cx="10121660" cy="3861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3476" y="1956652"/>
            <a:ext cx="2799331" cy="3226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33707" y="2125105"/>
            <a:ext cx="165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services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78190" y="2604549"/>
            <a:ext cx="199581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Harvest API</a:t>
            </a:r>
            <a:br>
              <a:rPr lang="en-US" dirty="0" smtClean="0"/>
            </a:br>
            <a:r>
              <a:rPr lang="en-US" dirty="0" smtClean="0"/>
              <a:t>(OAI-PMH)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20072" y="4029926"/>
            <a:ext cx="158110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KB websites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8190" y="3382026"/>
            <a:ext cx="199581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API</a:t>
            </a:r>
            <a:br>
              <a:rPr lang="en-US" dirty="0" smtClean="0"/>
            </a:br>
            <a:r>
              <a:rPr lang="en-US" dirty="0" smtClean="0"/>
              <a:t>(SRU)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78190" y="4185420"/>
            <a:ext cx="199581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Resolver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1" name="Curved Connector 20"/>
          <p:cNvCxnSpPr>
            <a:stCxn id="15" idx="3"/>
            <a:endCxn id="19" idx="1"/>
          </p:cNvCxnSpPr>
          <p:nvPr/>
        </p:nvCxnSpPr>
        <p:spPr>
          <a:xfrm>
            <a:off x="8074009" y="3705192"/>
            <a:ext cx="946063" cy="5094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6" idx="3"/>
            <a:endCxn id="19" idx="1"/>
          </p:cNvCxnSpPr>
          <p:nvPr/>
        </p:nvCxnSpPr>
        <p:spPr>
          <a:xfrm flipV="1">
            <a:off x="8074009" y="4214592"/>
            <a:ext cx="946063" cy="2939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3"/>
          </p:cNvCxnSpPr>
          <p:nvPr/>
        </p:nvCxnSpPr>
        <p:spPr>
          <a:xfrm flipV="1">
            <a:off x="8074009" y="2306517"/>
            <a:ext cx="3486200" cy="6211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5" idx="3"/>
          </p:cNvCxnSpPr>
          <p:nvPr/>
        </p:nvCxnSpPr>
        <p:spPr>
          <a:xfrm flipV="1">
            <a:off x="8074009" y="3161742"/>
            <a:ext cx="3486197" cy="5434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6" idx="3"/>
          </p:cNvCxnSpPr>
          <p:nvPr/>
        </p:nvCxnSpPr>
        <p:spPr>
          <a:xfrm>
            <a:off x="8074009" y="4508586"/>
            <a:ext cx="3486197" cy="4154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9" idx="3"/>
          </p:cNvCxnSpPr>
          <p:nvPr/>
        </p:nvCxnSpPr>
        <p:spPr>
          <a:xfrm flipV="1">
            <a:off x="10601176" y="4016967"/>
            <a:ext cx="959030" cy="197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>
            <a:off x="1386706" y="3537523"/>
            <a:ext cx="1840302" cy="176228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storage (KB-WO)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Can 42"/>
          <p:cNvSpPr/>
          <p:nvPr/>
        </p:nvSpPr>
        <p:spPr>
          <a:xfrm>
            <a:off x="2099500" y="1852989"/>
            <a:ext cx="1283026" cy="145129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(KB-MDO)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an 43"/>
          <p:cNvSpPr/>
          <p:nvPr/>
        </p:nvSpPr>
        <p:spPr>
          <a:xfrm>
            <a:off x="4043480" y="3226532"/>
            <a:ext cx="1023830" cy="1049594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Index</a:t>
            </a:r>
          </a:p>
        </p:txBody>
      </p:sp>
      <p:cxnSp>
        <p:nvCxnSpPr>
          <p:cNvPr id="48" name="Curved Connector 47"/>
          <p:cNvCxnSpPr>
            <a:stCxn id="43" idx="4"/>
            <a:endCxn id="18" idx="1"/>
          </p:cNvCxnSpPr>
          <p:nvPr/>
        </p:nvCxnSpPr>
        <p:spPr>
          <a:xfrm>
            <a:off x="3382526" y="2578635"/>
            <a:ext cx="2695664" cy="3490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2" idx="4"/>
            <a:endCxn id="16" idx="1"/>
          </p:cNvCxnSpPr>
          <p:nvPr/>
        </p:nvCxnSpPr>
        <p:spPr>
          <a:xfrm>
            <a:off x="3227008" y="4418664"/>
            <a:ext cx="2851182" cy="8992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4"/>
            <a:endCxn id="15" idx="1"/>
          </p:cNvCxnSpPr>
          <p:nvPr/>
        </p:nvCxnSpPr>
        <p:spPr>
          <a:xfrm flipV="1">
            <a:off x="5067310" y="3705192"/>
            <a:ext cx="1010880" cy="461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3" idx="4"/>
            <a:endCxn id="44" idx="2"/>
          </p:cNvCxnSpPr>
          <p:nvPr/>
        </p:nvCxnSpPr>
        <p:spPr>
          <a:xfrm>
            <a:off x="3382526" y="2578635"/>
            <a:ext cx="660954" cy="11726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2" idx="4"/>
            <a:endCxn id="44" idx="2"/>
          </p:cNvCxnSpPr>
          <p:nvPr/>
        </p:nvCxnSpPr>
        <p:spPr>
          <a:xfrm flipV="1">
            <a:off x="3227008" y="3751329"/>
            <a:ext cx="816472" cy="66733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An example data set: ANP Radio Bulletins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NL" dirty="0" err="1" smtClean="0"/>
              <a:t>About</a:t>
            </a:r>
            <a:r>
              <a:rPr lang="nl-NL" dirty="0" smtClean="0"/>
              <a:t> 1.5 </a:t>
            </a:r>
            <a:r>
              <a:rPr lang="nl-NL" dirty="0" err="1" smtClean="0"/>
              <a:t>million</a:t>
            </a:r>
            <a:r>
              <a:rPr lang="nl-NL" dirty="0" smtClean="0"/>
              <a:t> </a:t>
            </a:r>
            <a:r>
              <a:rPr lang="nl-NL" dirty="0" err="1" smtClean="0"/>
              <a:t>digitized</a:t>
            </a:r>
            <a:r>
              <a:rPr lang="nl-NL" dirty="0" smtClean="0"/>
              <a:t> typoscripts </a:t>
            </a:r>
            <a:r>
              <a:rPr lang="nl-NL" dirty="0" err="1" smtClean="0"/>
              <a:t>from</a:t>
            </a:r>
            <a:r>
              <a:rPr lang="nl-NL" dirty="0" smtClean="0"/>
              <a:t> radio </a:t>
            </a:r>
            <a:r>
              <a:rPr lang="nl-NL" dirty="0" err="1" smtClean="0"/>
              <a:t>news</a:t>
            </a:r>
            <a:r>
              <a:rPr lang="nl-NL" dirty="0" smtClean="0"/>
              <a:t> </a:t>
            </a:r>
            <a:r>
              <a:rPr lang="nl-NL" dirty="0" err="1" smtClean="0"/>
              <a:t>broadcasts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1937 and 1984</a:t>
            </a:r>
          </a:p>
          <a:p>
            <a:pPr>
              <a:spcAft>
                <a:spcPts val="1200"/>
              </a:spcAft>
            </a:pP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the </a:t>
            </a:r>
            <a:r>
              <a:rPr lang="nl-NL" dirty="0" err="1" smtClean="0"/>
              <a:t>Delpher</a:t>
            </a:r>
            <a:r>
              <a:rPr lang="nl-NL" dirty="0" smtClean="0"/>
              <a:t> website as Radiobulletins </a:t>
            </a:r>
            <a:r>
              <a:rPr lang="nl-NL" dirty="0" err="1" smtClean="0"/>
              <a:t>collection</a:t>
            </a:r>
            <a:endParaRPr lang="nl-NL" dirty="0" smtClean="0"/>
          </a:p>
          <a:p>
            <a:pPr>
              <a:spcAft>
                <a:spcPts val="1200"/>
              </a:spcAft>
            </a:pPr>
            <a:r>
              <a:rPr lang="nl-NL" dirty="0" smtClean="0"/>
              <a:t>KB offers the data </a:t>
            </a:r>
            <a:r>
              <a:rPr lang="nl-NL" dirty="0" err="1" smtClean="0"/>
              <a:t>under</a:t>
            </a:r>
            <a:r>
              <a:rPr lang="nl-NL" dirty="0" smtClean="0"/>
              <a:t> (</a:t>
            </a:r>
            <a:r>
              <a:rPr lang="nl-NL" dirty="0" err="1" smtClean="0"/>
              <a:t>semi</a:t>
            </a:r>
            <a:r>
              <a:rPr lang="nl-NL" dirty="0" smtClean="0"/>
              <a:t>) open </a:t>
            </a:r>
            <a:r>
              <a:rPr lang="nl-NL" dirty="0" err="1" smtClean="0"/>
              <a:t>licenses</a:t>
            </a:r>
            <a:r>
              <a:rPr lang="nl-NL" dirty="0" smtClean="0"/>
              <a:t>: </a:t>
            </a:r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nl-NL" dirty="0" smtClean="0"/>
              <a:t>CC0-license </a:t>
            </a:r>
            <a:r>
              <a:rPr lang="nl-NL" dirty="0" err="1" smtClean="0"/>
              <a:t>for</a:t>
            </a:r>
            <a:r>
              <a:rPr lang="nl-NL" dirty="0" smtClean="0"/>
              <a:t> the metadata</a:t>
            </a:r>
          </a:p>
          <a:p>
            <a:pPr marL="842400" lvl="1" indent="-277200" algn="l">
              <a:spcAft>
                <a:spcPts val="1200"/>
              </a:spcAft>
              <a:buFont typeface="Arial"/>
              <a:buChar char="•"/>
            </a:pPr>
            <a:r>
              <a:rPr lang="nl-NL" dirty="0" err="1" smtClean="0"/>
              <a:t>CC-BY-NC-ND-licenses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images and </a:t>
            </a:r>
            <a:r>
              <a:rPr lang="nl-NL" dirty="0" err="1" smtClean="0"/>
              <a:t>full-text</a:t>
            </a:r>
            <a:r>
              <a:rPr lang="nl-NL" dirty="0" smtClean="0"/>
              <a:t> </a:t>
            </a:r>
            <a:r>
              <a:rPr lang="nl-NL" dirty="0" err="1" smtClean="0"/>
              <a:t>objects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3925" y="1285874"/>
            <a:ext cx="10351164" cy="733425"/>
          </a:xfrm>
        </p:spPr>
        <p:txBody>
          <a:bodyPr/>
          <a:lstStyle/>
          <a:p>
            <a:r>
              <a:rPr lang="en-US" dirty="0" smtClean="0"/>
              <a:t>Getting files through the resolver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23925" y="2387599"/>
            <a:ext cx="10351164" cy="32416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Persistent identifier in the form of a resolver link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http://resolver.kb.nl/resolve?urn=anp:1973:10:18:44:mpeg21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nl-NL" dirty="0" smtClean="0"/>
              <a:t>Image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retrieved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adding</a:t>
            </a:r>
            <a:r>
              <a:rPr lang="nl-NL" dirty="0" smtClean="0"/>
              <a:t> the </a:t>
            </a:r>
            <a:r>
              <a:rPr lang="nl-NL" b="1" dirty="0" smtClean="0"/>
              <a:t>:image </a:t>
            </a:r>
            <a:r>
              <a:rPr lang="nl-NL" dirty="0" smtClean="0"/>
              <a:t>suffix:</a:t>
            </a:r>
            <a:br>
              <a:rPr lang="nl-NL" dirty="0" smtClean="0"/>
            </a:br>
            <a:r>
              <a:rPr lang="en-US" dirty="0" smtClean="0">
                <a:hlinkClick r:id="rId3"/>
              </a:rPr>
              <a:t>http://resolver.kb.nl/resolve?urn=anp:1973:10:18:44:mpeg21:image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OCR can be retrieved by adding the </a:t>
            </a:r>
            <a:r>
              <a:rPr lang="en-US" b="1" dirty="0" smtClean="0"/>
              <a:t>:</a:t>
            </a:r>
            <a:r>
              <a:rPr lang="en-US" b="1" dirty="0" err="1" smtClean="0"/>
              <a:t>ocr</a:t>
            </a:r>
            <a:r>
              <a:rPr lang="en-US" b="1" dirty="0" smtClean="0"/>
              <a:t> </a:t>
            </a:r>
            <a:r>
              <a:rPr lang="en-US" dirty="0" smtClean="0"/>
              <a:t>suffix: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http://resolver.kb.nl/resolve?urn=anp:1973:10:18:44:mpeg21:ocr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ALTO file can be retrieved using the </a:t>
            </a:r>
            <a:r>
              <a:rPr lang="en-US" b="1" dirty="0" smtClean="0"/>
              <a:t>:alto </a:t>
            </a:r>
            <a:r>
              <a:rPr lang="en-US" dirty="0" smtClean="0"/>
              <a:t>suffix: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en-US" dirty="0" smtClean="0">
                <a:hlinkClick r:id="rId5"/>
              </a:rPr>
              <a:t>http://resolver.kb.nl/resolve?urn=anp:1973:10:18:44:mpeg21:alto</a:t>
            </a:r>
            <a:endParaRPr lang="en-US" dirty="0" smtClean="0"/>
          </a:p>
          <a:p>
            <a:pPr>
              <a:spcAft>
                <a:spcPts val="12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B_PPT_template 2015_ENGEL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a="http://schemas.openxmlformats.org/drawingml/2006/main" xmlns:thm15="http://schemas.microsoft.com/office/thememl/2012/main" xmlns="" name="KB_PPT_template 2015_ENGELS" id="{1EA3FDA5-089F-4BA8-BCD4-689EFB547DAA}" vid="{1A48674A-66E8-4E2A-9AAA-C5AAD1CAF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a="http://schemas.openxmlformats.org/drawingml/2006/main"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KB_PPT_template 2015_ENGELS (3)</Template>
  <TotalTime>957</TotalTime>
  <Words>1746</Words>
  <Application>Microsoft Office PowerPoint</Application>
  <PresentationFormat>Custom</PresentationFormat>
  <Paragraphs>124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KB_PPT_template 2015_ENGELS (3)</vt:lpstr>
      <vt:lpstr>Slide 1</vt:lpstr>
      <vt:lpstr>Why APIs?</vt:lpstr>
      <vt:lpstr>Introduction to the KB APIs</vt:lpstr>
      <vt:lpstr>What data?</vt:lpstr>
      <vt:lpstr>Slide 5</vt:lpstr>
      <vt:lpstr>Slide 6</vt:lpstr>
      <vt:lpstr>Slide 7</vt:lpstr>
      <vt:lpstr>An example data set: ANP Radio Bulletins</vt:lpstr>
      <vt:lpstr>Getting files through the resolver</vt:lpstr>
      <vt:lpstr>Exercise 1: Getting files through the resolver</vt:lpstr>
      <vt:lpstr>The metadata harvest API</vt:lpstr>
      <vt:lpstr>Example OAI-PMH request</vt:lpstr>
      <vt:lpstr>Exercise 2: Getting started with OAI-PMH</vt:lpstr>
      <vt:lpstr>OAI-PMH verbs</vt:lpstr>
      <vt:lpstr>Harvesting an entire set</vt:lpstr>
      <vt:lpstr>Exercise 3: Harvesting a set with OAI-PMH</vt:lpstr>
      <vt:lpstr>The search API</vt:lpstr>
      <vt:lpstr>Example SRU request</vt:lpstr>
      <vt:lpstr>Other SRU parameters</vt:lpstr>
      <vt:lpstr>Exercise 4: Querying the index with SRU</vt:lpstr>
      <vt:lpstr>CQL query syntax</vt:lpstr>
      <vt:lpstr>URL encoding</vt:lpstr>
      <vt:lpstr>Faceting with SRU</vt:lpstr>
      <vt:lpstr>Exercise 5: Advanced SRU options</vt:lpstr>
      <vt:lpstr>Other data sets</vt:lpstr>
      <vt:lpstr>Exercise 6: Moving on to other sets</vt:lpstr>
      <vt:lpstr>Slide 27</vt:lpstr>
    </vt:vector>
  </TitlesOfParts>
  <Company>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Lotte Wilms</dc:creator>
  <cp:lastModifiedBy>Juliette Lonij</cp:lastModifiedBy>
  <cp:revision>106</cp:revision>
  <dcterms:created xsi:type="dcterms:W3CDTF">2016-10-27T08:05:14Z</dcterms:created>
  <dcterms:modified xsi:type="dcterms:W3CDTF">2016-10-27T09:29:49Z</dcterms:modified>
</cp:coreProperties>
</file>