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5"/>
  </p:notesMasterIdLst>
  <p:sldIdLst>
    <p:sldId id="3657" r:id="rId5"/>
    <p:sldId id="4592" r:id="rId6"/>
    <p:sldId id="4596" r:id="rId7"/>
    <p:sldId id="4597" r:id="rId8"/>
    <p:sldId id="4595" r:id="rId9"/>
    <p:sldId id="4600" r:id="rId10"/>
    <p:sldId id="4598" r:id="rId11"/>
    <p:sldId id="4601" r:id="rId12"/>
    <p:sldId id="4406" r:id="rId13"/>
    <p:sldId id="4602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400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400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400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400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400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rgbClr val="000400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rgbClr val="000400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rgbClr val="000400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rgbClr val="000400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f Jansse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0000"/>
    <a:srgbClr val="000000"/>
    <a:srgbClr val="6699FF"/>
    <a:srgbClr val="FF8181"/>
    <a:srgbClr val="C0C0C0"/>
    <a:srgbClr val="FF33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8" autoAdjust="0"/>
    <p:restoredTop sz="89895" autoAdjust="0"/>
  </p:normalViewPr>
  <p:slideViewPr>
    <p:cSldViewPr>
      <p:cViewPr varScale="1">
        <p:scale>
          <a:sx n="100" d="100"/>
          <a:sy n="100" d="100"/>
        </p:scale>
        <p:origin x="1758" y="84"/>
      </p:cViewPr>
      <p:guideLst>
        <p:guide orient="horz" pos="391"/>
        <p:guide pos="528"/>
      </p:guideLst>
    </p:cSldViewPr>
  </p:slideViewPr>
  <p:outlineViewPr>
    <p:cViewPr>
      <p:scale>
        <a:sx n="33" d="100"/>
        <a:sy n="33" d="100"/>
      </p:scale>
      <p:origin x="0" y="102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-1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D8AA79B-EBDA-D1EC-BC42-EF574DA1D0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72F6D95-AECC-0202-AF63-4604761D62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F169168-AC29-20CE-4B3C-880194FA6EC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C06642E-E716-2936-C58E-B98CAA84BE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6AEEBB3-D80E-221B-7D9A-17CCA309D3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B73F582-3456-5E82-D351-F1A00A5346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C8BEF1B-D453-4CCE-B778-25C089ABE993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112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112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112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112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112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A7ADE6DB-3776-0DEB-2A6A-46F34F2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AAA5BD81-8EED-40D1-18DC-7575CAF01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D5613D78-771E-71F6-8D67-7BF3E6237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56EE044-0D41-4D6E-8A39-8292DDC782E0}" type="slidenum">
              <a:rPr lang="en-US" altLang="en-US" smtClean="0"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C9547B34-F62E-4F31-6078-B78E646FE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368ADAC1-7AE7-8C51-3C45-4B411F84D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681D27A2-DD39-7A06-E955-59A8B13F2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FBC82FF-354F-444E-A091-FE83DFD0EFE2}" type="slidenum">
              <a:rPr lang="en-US" altLang="en-US" smtClean="0"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2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1D6F277-7CE2-671E-84F5-FEE7D2175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9E51A84-35D1-47BD-E676-75DBC9CB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F884413-5F34-7971-0FDA-978856BF1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F2A5D33-1119-4EB8-A343-9A8C4D59FACB}" type="slidenum">
              <a:rPr lang="en-US" altLang="en-US" smtClean="0"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1D6F277-7CE2-671E-84F5-FEE7D2175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9E51A84-35D1-47BD-E676-75DBC9CB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F884413-5F34-7971-0FDA-978856BF1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F2A5D33-1119-4EB8-A343-9A8C4D59FACB}" type="slidenum">
              <a:rPr lang="en-US" altLang="en-US" smtClean="0"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3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1D6F277-7CE2-671E-84F5-FEE7D2175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9E51A84-35D1-47BD-E676-75DBC9CB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F884413-5F34-7971-0FDA-978856BF1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F2A5D33-1119-4EB8-A343-9A8C4D59FACB}" type="slidenum">
              <a:rPr lang="en-US" altLang="en-US" smtClean="0"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46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1D6F277-7CE2-671E-84F5-FEE7D2175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9E51A84-35D1-47BD-E676-75DBC9CB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F884413-5F34-7971-0FDA-978856BF1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F2A5D33-1119-4EB8-A343-9A8C4D59FACB}" type="slidenum">
              <a:rPr lang="en-US" altLang="en-US" smtClean="0"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80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1D6F277-7CE2-671E-84F5-FEE7D2175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9E51A84-35D1-47BD-E676-75DBC9CB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F884413-5F34-7971-0FDA-978856BF1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F2A5D33-1119-4EB8-A343-9A8C4D59FACB}" type="slidenum">
              <a:rPr lang="en-US" altLang="en-US" smtClean="0"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99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1D6F277-7CE2-671E-84F5-FEE7D2175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9E51A84-35D1-47BD-E676-75DBC9CB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F884413-5F34-7971-0FDA-978856BF1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F2A5D33-1119-4EB8-A343-9A8C4D59FACB}" type="slidenum">
              <a:rPr lang="en-US" altLang="en-US" smtClean="0"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0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1D6F277-7CE2-671E-84F5-FEE7D2175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9E51A84-35D1-47BD-E676-75DBC9CB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F884413-5F34-7971-0FDA-978856BF1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F2A5D33-1119-4EB8-A343-9A8C4D59FACB}" type="slidenum">
              <a:rPr lang="en-US" altLang="en-US" smtClean="0"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58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C9547B34-F62E-4F31-6078-B78E646FE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368ADAC1-7AE7-8C51-3C45-4B411F84D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681D27A2-DD39-7A06-E955-59A8B13F2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FBC82FF-354F-444E-A091-FE83DFD0EFE2}" type="slidenum">
              <a:rPr lang="en-US" altLang="en-US" smtClean="0"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/>
              <a:t>Klik om het opmaakprofiel van de modelondertitel te bewerken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A5DA4F-3153-00F5-DBFD-DF8A58A483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75278-A02D-4EB7-B035-F2D7BA261D06}" type="datetime1">
              <a:rPr lang="en-US"/>
              <a:pPr>
                <a:defRPr/>
              </a:pPr>
              <a:t>7/3/2023</a:t>
            </a:fld>
            <a:endParaRPr lang="nl-NL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B25E55-41A0-7855-AA95-93942134E8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4A280B-B734-BAD0-CCEF-04DE2805C8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6EB05-B5BF-45C5-A2BD-372F9A685823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0345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F2D8FD-48F1-B636-656A-DB86785696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21440-B076-48D4-B819-F536D59ADB6A}" type="datetime1">
              <a:rPr lang="en-US"/>
              <a:pPr>
                <a:defRPr/>
              </a:pPr>
              <a:t>7/3/2023</a:t>
            </a:fld>
            <a:endParaRPr lang="nl-NL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901069-0FCF-06A3-F394-94F1792495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5881E9-A265-CB50-0A5D-6C73AB2732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3AC6E-37C2-4508-AA17-F12F54269A61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75303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F4BBD6-AD1C-45B4-DBBD-DA3836FC5F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A342E-E8B1-465B-BA33-05FD9FC37662}" type="datetime1">
              <a:rPr lang="en-US"/>
              <a:pPr>
                <a:defRPr/>
              </a:pPr>
              <a:t>7/3/2023</a:t>
            </a:fld>
            <a:endParaRPr lang="nl-NL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7DAC62-3F73-BF28-16C9-8329490251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2D1B24-4DB2-727C-16B8-3C32D6C58E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D79C1-5717-4278-A3F4-CC7FE687E42C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16307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9682B15-6857-CBA9-E579-9EE2E0266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ECB55-BDB9-4ACD-87C2-7CF7423B3EF9}" type="datetime1">
              <a:rPr lang="en-US"/>
              <a:pPr>
                <a:defRPr/>
              </a:pPr>
              <a:t>7/3/2023</a:t>
            </a:fld>
            <a:endParaRPr lang="nl-NL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4C6F92-BC10-BDB6-B16D-94C48BE676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998EA7-AF1B-1661-B028-BD307A6106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E2B19-AE2F-4EC4-A532-5E067C3E61B6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9555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6BBE3D-9A48-693F-84F7-E9D46DA025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89368-7881-44B6-89F5-63B0B54CCD9B}" type="datetime1">
              <a:rPr lang="en-US"/>
              <a:pPr>
                <a:defRPr/>
              </a:pPr>
              <a:t>7/3/2023</a:t>
            </a:fld>
            <a:endParaRPr lang="nl-NL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C43AD2-DF2A-A771-CC11-7ADB73E194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3C8B7B-79D2-5041-43C0-CB0B545A8C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C1DB4-A651-4FF5-9580-39A2976C149A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5278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FBC31C-EC94-A3AE-830C-A8844A1CE8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5127A-756F-4F47-AA40-4052D0071B0F}" type="datetime1">
              <a:rPr lang="en-US"/>
              <a:pPr>
                <a:defRPr/>
              </a:pPr>
              <a:t>7/3/2023</a:t>
            </a:fld>
            <a:endParaRPr lang="nl-NL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62DA44-9818-0A9B-5D1A-3A1283803D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745017-3F65-B308-B614-EFE6FB56F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922B7-E04A-42CC-B926-566BE161101E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477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569DCE-D412-3F42-F2D8-236FF1C61F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608E1-7418-43B7-922E-FB2098ACF5DF}" type="datetime1">
              <a:rPr lang="en-US"/>
              <a:pPr>
                <a:defRPr/>
              </a:pPr>
              <a:t>7/3/2023</a:t>
            </a:fld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DB7A50-FEAA-866F-EAB6-FA698F3BCC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A0982A-127D-7AD1-8A4E-F214258926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5709-ECC5-43BA-9259-153F5D767E36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933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A4EACC1-EB5B-751B-6A65-B4B504303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54CA2-AE77-4F61-AB84-914DAEFA472D}" type="datetime1">
              <a:rPr lang="en-US"/>
              <a:pPr>
                <a:defRPr/>
              </a:pPr>
              <a:t>7/3/2023</a:t>
            </a:fld>
            <a:endParaRPr lang="nl-NL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38AEFF7-2D31-4456-0BF8-AB8CBBA143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08A8A6F-C163-20BB-1866-8D2819A8C1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C1563-1A00-4913-AD99-7D01E537BADB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1938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354ADA1-FD85-3EF8-8A8C-981BF31889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7027C-D0E4-460D-8640-14238D875DBA}" type="datetime1">
              <a:rPr lang="en-US"/>
              <a:pPr>
                <a:defRPr/>
              </a:pPr>
              <a:t>7/3/2023</a:t>
            </a:fld>
            <a:endParaRPr lang="nl-NL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C42E79A-4E2E-E7E8-628B-26CBC522C7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0F0C38-BF8F-CA29-E7DD-7EA2DE9650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E9454-D7FE-4E99-9C4E-F173745C7A22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1892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EACF9AB-A282-A922-2B83-B69C67D26D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19469-A1B9-452B-914A-BE866916F9D4}" type="datetime1">
              <a:rPr lang="en-US"/>
              <a:pPr>
                <a:defRPr/>
              </a:pPr>
              <a:t>7/3/2023</a:t>
            </a:fld>
            <a:endParaRPr lang="nl-NL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A7357CC-750C-15BF-A98F-9804056D8D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F81B11B-D4A3-49D5-2327-16A61A5EB5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41183-651E-464A-96C5-8A69982A8A98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88987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74268A-7198-1432-760C-DBFC547F8F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F7786-D427-4E2D-9380-549383C631A3}" type="datetime1">
              <a:rPr lang="en-US"/>
              <a:pPr>
                <a:defRPr/>
              </a:pPr>
              <a:t>7/3/2023</a:t>
            </a:fld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8CE3B-A533-674F-34A3-AE99684397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3E4729-ECA3-5DAC-1ABE-53ACAC6792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A127D-8369-4633-97AE-22F1DD63A4CB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6870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D76A60-731A-BDCB-9A52-5A58651DE3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CB190-A796-4427-BF34-EB8B31559008}" type="datetime1">
              <a:rPr lang="en-US"/>
              <a:pPr>
                <a:defRPr/>
              </a:pPr>
              <a:t>7/3/2023</a:t>
            </a:fld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925FF-5EE8-5967-C0F8-234D83EC8C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641441-F3F0-3956-64F1-F012C7B247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7E244-D646-45E5-94BB-41562DDDE013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51798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F7697A4-4004-F9B0-250B-B51C20C72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8A9E4BC-1F5B-8E41-2225-EB89C06EE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A2A19E0-B5BC-5C8E-85FE-95E7BFDED3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b="0">
                <a:solidFill>
                  <a:schemeClr val="tx1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fld id="{6292726C-3158-4639-895F-A34141B2BEB6}" type="datetime1">
              <a:rPr lang="en-US"/>
              <a:pPr>
                <a:defRPr/>
              </a:pPr>
              <a:t>7/3/2023</a:t>
            </a:fld>
            <a:endParaRPr lang="nl-NL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BF018A3-BC6D-ADC4-33AE-73581C68E2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chemeClr val="tx1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CB1569B-B40A-3A9D-F9CC-B6013C38A5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364241E-2FBD-46EB-94AA-D124ECED9368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112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112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112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112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National_Library_(42892700).jpe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lein.kb.nl/calendar_events/8037" TargetMode="External"/><Relationship Id="rId4" Type="http://schemas.openxmlformats.org/officeDocument/2006/relationships/hyperlink" Target="https://plein.kb.nl/thoughts/2542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b.nl/over-ons/experts/olaf-jansse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lein.kb.nl/documents/140679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plein.kb.nl/documents/14046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lewijnprijs.n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www.wikidata.org/wiki/Q1570893" TargetMode="External"/><Relationship Id="rId4" Type="http://schemas.openxmlformats.org/officeDocument/2006/relationships/hyperlink" Target="https://nl.wikipedia.org/wiki/Halewijnprij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ikidata.org/wiki/Q1379623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ikidata.org/wiki/Q2143934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raam, gebouw, zwart-wit, architectuur&#10;&#10;Automatisch gegenereerde beschrijving">
            <a:extLst>
              <a:ext uri="{FF2B5EF4-FFF2-40B4-BE49-F238E27FC236}">
                <a16:creationId xmlns:a16="http://schemas.microsoft.com/office/drawing/2014/main" id="{4CA59EA5-F84D-A32E-AA78-15D16F714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950" y="-215987"/>
            <a:ext cx="9251280" cy="6170531"/>
          </a:xfrm>
          <a:prstGeom prst="rect">
            <a:avLst/>
          </a:prstGeom>
        </p:spPr>
      </p:pic>
      <p:sp>
        <p:nvSpPr>
          <p:cNvPr id="3075" name="Rechthoek 2">
            <a:extLst>
              <a:ext uri="{FF2B5EF4-FFF2-40B4-BE49-F238E27FC236}">
                <a16:creationId xmlns:a16="http://schemas.microsoft.com/office/drawing/2014/main" id="{403FF431-0AF2-F103-44EC-8BBA3ED36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950" y="5229225"/>
            <a:ext cx="9334500" cy="1728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000" i="1">
              <a:solidFill>
                <a:srgbClr val="000400"/>
              </a:solidFill>
            </a:endParaRPr>
          </a:p>
        </p:txBody>
      </p:sp>
      <p:sp>
        <p:nvSpPr>
          <p:cNvPr id="3076" name="TextBox 5">
            <a:extLst>
              <a:ext uri="{FF2B5EF4-FFF2-40B4-BE49-F238E27FC236}">
                <a16:creationId xmlns:a16="http://schemas.microsoft.com/office/drawing/2014/main" id="{18DE7ADB-59E3-5E28-7DAA-51317F743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5294313"/>
            <a:ext cx="44259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nl-NL" altLang="en-US" sz="2400">
                <a:cs typeface="Arial" panose="020B0604020202020204" pitchFamily="34" charset="0"/>
              </a:rPr>
              <a:t>Olaf Janssen</a:t>
            </a:r>
            <a:br>
              <a:rPr lang="nl-NL" altLang="en-US" sz="2400">
                <a:cs typeface="Arial" panose="020B0604020202020204" pitchFamily="34" charset="0"/>
              </a:rPr>
            </a:br>
            <a:r>
              <a:rPr lang="en-US" altLang="en-US" sz="1800" b="0">
                <a:solidFill>
                  <a:srgbClr val="000400"/>
                </a:solidFill>
                <a:cs typeface="Arial" panose="020B0604020202020204" pitchFamily="34" charset="0"/>
              </a:rPr>
              <a:t>olaf.janssen@kb.nl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400"/>
                </a:solidFill>
                <a:cs typeface="Arial" panose="020B0604020202020204" pitchFamily="34" charset="0"/>
              </a:rPr>
              <a:t>@ookgezellig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800" b="0">
                <a:solidFill>
                  <a:srgbClr val="000400"/>
                </a:solidFill>
                <a:cs typeface="Arial" panose="020B0604020202020204" pitchFamily="34" charset="0"/>
              </a:rPr>
              <a:t>Q66439268</a:t>
            </a:r>
            <a:endParaRPr lang="en-US" altLang="en-US" sz="1800" b="0">
              <a:solidFill>
                <a:srgbClr val="000400"/>
              </a:solidFill>
              <a:cs typeface="Arial" panose="020B0604020202020204" pitchFamily="34" charset="0"/>
            </a:endParaRPr>
          </a:p>
        </p:txBody>
      </p:sp>
      <p:sp>
        <p:nvSpPr>
          <p:cNvPr id="3078" name="Rechthoek 1">
            <a:extLst>
              <a:ext uri="{FF2B5EF4-FFF2-40B4-BE49-F238E27FC236}">
                <a16:creationId xmlns:a16="http://schemas.microsoft.com/office/drawing/2014/main" id="{AEA47325-61E4-85C2-E97C-7748BD77C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6092825"/>
            <a:ext cx="4826000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FontTx/>
              <a:buNone/>
            </a:pPr>
            <a:r>
              <a:rPr lang="nl-NL" altLang="nl-NL" sz="1600" b="0" dirty="0">
                <a:cs typeface="Calibri" panose="020F0502020204030204" pitchFamily="34" charset="0"/>
              </a:rPr>
              <a:t> KB, nationale bibliotheek van Nederland</a:t>
            </a:r>
          </a:p>
          <a:p>
            <a:pPr algn="r">
              <a:buFontTx/>
              <a:buNone/>
            </a:pPr>
            <a:r>
              <a:rPr lang="nl-NL" altLang="nl-NL" sz="1600" b="0" dirty="0">
                <a:cs typeface="Calibri" panose="020F0502020204030204" pitchFamily="34" charset="0"/>
              </a:rPr>
              <a:t>Dinsdag 4 juli 2023, 11:00-12:30</a:t>
            </a:r>
            <a:endParaRPr lang="nl-NL" altLang="nl-NL" sz="1600" b="0" dirty="0">
              <a:cs typeface="Arial" panose="020B0604020202020204" pitchFamily="34" charset="0"/>
            </a:endParaRPr>
          </a:p>
        </p:txBody>
      </p:sp>
      <p:pic>
        <p:nvPicPr>
          <p:cNvPr id="3079" name="Afbeelding 1">
            <a:extLst>
              <a:ext uri="{FF2B5EF4-FFF2-40B4-BE49-F238E27FC236}">
                <a16:creationId xmlns:a16="http://schemas.microsoft.com/office/drawing/2014/main" id="{5D863653-A17C-EEDE-61F5-623FF282E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8" b="23605"/>
          <a:stretch>
            <a:fillRect/>
          </a:stretch>
        </p:blipFill>
        <p:spPr bwMode="auto">
          <a:xfrm>
            <a:off x="5724525" y="5292725"/>
            <a:ext cx="327818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Afbeelding 2" descr="Afbeelding met Kleurrijkheid, schermopname, Graphics, ontwerp&#10;&#10;Automatisch gegenereerde beschrijving">
            <a:extLst>
              <a:ext uri="{FF2B5EF4-FFF2-40B4-BE49-F238E27FC236}">
                <a16:creationId xmlns:a16="http://schemas.microsoft.com/office/drawing/2014/main" id="{C6E79FD8-0DDA-9B84-C931-70C4155BE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32981"/>
            <a:ext cx="4104456" cy="11753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4ADDAA8F-B38F-871E-24A8-BE6DE8D3FBB8}"/>
              </a:ext>
            </a:extLst>
          </p:cNvPr>
          <p:cNvSpPr txBox="1"/>
          <p:nvPr/>
        </p:nvSpPr>
        <p:spPr>
          <a:xfrm rot="16200000">
            <a:off x="6524643" y="2755250"/>
            <a:ext cx="452117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50" b="0" dirty="0">
                <a:hlinkClick r:id="rId6"/>
              </a:rPr>
              <a:t>https://commons.wikimedia.org/wiki/File:National_Library_(42892700).jpeg</a:t>
            </a:r>
            <a:r>
              <a:rPr lang="nl-NL" sz="1050" b="0" dirty="0"/>
              <a:t> – </a:t>
            </a:r>
            <a:br>
              <a:rPr lang="nl-NL" sz="1050" b="0" dirty="0"/>
            </a:br>
            <a:r>
              <a:rPr lang="nl-NL" sz="1050" b="0" dirty="0"/>
              <a:t>Frits De Jong, CC0, via Wikimedia Commons</a:t>
            </a:r>
          </a:p>
        </p:txBody>
      </p:sp>
      <p:sp>
        <p:nvSpPr>
          <p:cNvPr id="3077" name="Rectangle 1">
            <a:extLst>
              <a:ext uri="{FF2B5EF4-FFF2-40B4-BE49-F238E27FC236}">
                <a16:creationId xmlns:a16="http://schemas.microsoft.com/office/drawing/2014/main" id="{0E5352F1-6D95-30BB-8413-4F51106B4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6700" y="591234"/>
            <a:ext cx="9734550" cy="646331"/>
          </a:xfrm>
          <a:prstGeom prst="rect">
            <a:avLst/>
          </a:prstGeom>
          <a:solidFill>
            <a:srgbClr val="FFC00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3600" dirty="0">
                <a:cs typeface="Arial" panose="020B0604020202020204" pitchFamily="34" charset="0"/>
              </a:rPr>
              <a:t>Introductieworkshop OpenRefine voor </a:t>
            </a:r>
            <a:r>
              <a:rPr lang="nl-NL" altLang="en-US" sz="3600" dirty="0" err="1">
                <a:cs typeface="Arial" panose="020B0604020202020204" pitchFamily="34" charset="0"/>
              </a:rPr>
              <a:t>KBers</a:t>
            </a:r>
            <a:endParaRPr lang="nl-NL" altLang="en-US" sz="1800" i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1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kstvak 1">
            <a:extLst>
              <a:ext uri="{FF2B5EF4-FFF2-40B4-BE49-F238E27FC236}">
                <a16:creationId xmlns:a16="http://schemas.microsoft.com/office/drawing/2014/main" id="{B97EB3C7-4E99-A4D6-2BE9-77EDE3BD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628800"/>
            <a:ext cx="8640960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nl-NL" altLang="en-US" sz="3600" dirty="0">
                <a:solidFill>
                  <a:srgbClr val="000400"/>
                </a:solidFill>
                <a:cs typeface="Arial" panose="020B0604020202020204" pitchFamily="34" charset="0"/>
              </a:rPr>
              <a:t>Ready </a:t>
            </a:r>
            <a:r>
              <a:rPr lang="nl-NL" altLang="en-US" sz="3600" dirty="0" err="1">
                <a:solidFill>
                  <a:srgbClr val="000400"/>
                </a:solidFill>
                <a:cs typeface="Arial" panose="020B0604020202020204" pitchFamily="34" charset="0"/>
              </a:rPr>
              <a:t>to</a:t>
            </a:r>
            <a:r>
              <a:rPr lang="nl-NL" altLang="en-US" sz="3600" dirty="0">
                <a:solidFill>
                  <a:srgbClr val="000400"/>
                </a:solidFill>
                <a:cs typeface="Arial" panose="020B0604020202020204" pitchFamily="34" charset="0"/>
              </a:rPr>
              <a:t> go? 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Wifi werkt?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Laptop opgeladen/voeding? 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PDF </a:t>
            </a:r>
            <a:r>
              <a:rPr lang="nl-NL" altLang="en-US" sz="2800" b="0" i="1" dirty="0">
                <a:solidFill>
                  <a:srgbClr val="000400"/>
                </a:solidFill>
                <a:cs typeface="Arial" panose="020B0604020202020204" pitchFamily="34" charset="0"/>
              </a:rPr>
              <a:t>Werkmaterialen introductieworkshop OpenRefine </a:t>
            </a:r>
            <a:r>
              <a:rPr lang="nl-NL" sz="2800" b="0" dirty="0">
                <a:solidFill>
                  <a:srgbClr val="000400"/>
                </a:solidFill>
                <a:cs typeface="Arial" panose="020B0604020202020204" pitchFamily="34" charset="0"/>
              </a:rPr>
              <a:t>bij de hand?</a:t>
            </a:r>
            <a:endParaRPr lang="nl-NL" altLang="en-US" sz="2800" b="0" dirty="0">
              <a:solidFill>
                <a:srgbClr val="000400"/>
              </a:solidFill>
              <a:cs typeface="Arial" panose="020B0604020202020204" pitchFamily="34" charset="0"/>
            </a:endParaRP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Start OpenRefine op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Zet leeg Excel-blad klaar</a:t>
            </a:r>
          </a:p>
        </p:txBody>
      </p:sp>
      <p:pic>
        <p:nvPicPr>
          <p:cNvPr id="2" name="Afbeelding 1" descr="Afbeelding met Kleurrijkheid, schermopname, Graphics, ontwerp&#10;&#10;Automatisch gegenereerde beschrijving">
            <a:extLst>
              <a:ext uri="{FF2B5EF4-FFF2-40B4-BE49-F238E27FC236}">
                <a16:creationId xmlns:a16="http://schemas.microsoft.com/office/drawing/2014/main" id="{3A7780B9-F820-A7D1-7FEE-23FC4DD48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6202"/>
            <a:ext cx="4132177" cy="1183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380230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alpha val="4901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1911AF20-C88B-30BA-0177-E3F9D01A5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8640"/>
            <a:ext cx="6093296" cy="60932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170" name="Tekstvak 1">
            <a:extLst>
              <a:ext uri="{FF2B5EF4-FFF2-40B4-BE49-F238E27FC236}">
                <a16:creationId xmlns:a16="http://schemas.microsoft.com/office/drawing/2014/main" id="{05FAF64D-1EE2-D97D-1C40-9CC37CE3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3" y="6330806"/>
            <a:ext cx="7056784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nl-NL" altLang="en-US" sz="1600" b="0" dirty="0">
                <a:solidFill>
                  <a:srgbClr val="000400"/>
                </a:solidFill>
                <a:cs typeface="Arial" panose="020B0604020202020204" pitchFamily="34" charset="0"/>
                <a:hlinkClick r:id="rId4"/>
              </a:rPr>
              <a:t>https://plein.kb.nl/thoughts/25422</a:t>
            </a:r>
            <a:r>
              <a:rPr lang="nl-NL" altLang="en-US" sz="1600" b="0" dirty="0">
                <a:solidFill>
                  <a:srgbClr val="000400"/>
                </a:solidFill>
                <a:cs typeface="Arial" panose="020B0604020202020204" pitchFamily="34" charset="0"/>
              </a:rPr>
              <a:t> + </a:t>
            </a:r>
            <a:r>
              <a:rPr lang="nl-NL" altLang="en-US" sz="1600" b="0" dirty="0">
                <a:solidFill>
                  <a:srgbClr val="000400"/>
                </a:solidFill>
                <a:cs typeface="Arial" panose="020B0604020202020204" pitchFamily="34" charset="0"/>
                <a:hlinkClick r:id="rId5"/>
              </a:rPr>
              <a:t>https://plein.kb.nl/calendar_events/8037</a:t>
            </a:r>
            <a:r>
              <a:rPr lang="nl-NL" altLang="en-US" sz="1600" b="0" dirty="0">
                <a:solidFill>
                  <a:srgbClr val="000400"/>
                </a:solidFill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1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kstvak 1">
            <a:extLst>
              <a:ext uri="{FF2B5EF4-FFF2-40B4-BE49-F238E27FC236}">
                <a16:creationId xmlns:a16="http://schemas.microsoft.com/office/drawing/2014/main" id="{05FAF64D-1EE2-D97D-1C40-9CC37CE3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281" y="6368942"/>
            <a:ext cx="446464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nl-NL" altLang="en-US" sz="1600" b="0" dirty="0">
                <a:solidFill>
                  <a:srgbClr val="000400"/>
                </a:solidFill>
                <a:cs typeface="Arial" panose="020B0604020202020204" pitchFamily="34" charset="0"/>
                <a:hlinkClick r:id="rId3"/>
              </a:rPr>
              <a:t>https://www.kb.nl/over-ons/experts/olaf-janssen</a:t>
            </a:r>
            <a:r>
              <a:rPr lang="nl-NL" altLang="en-US" sz="1600" b="0" dirty="0">
                <a:solidFill>
                  <a:srgbClr val="000400"/>
                </a:solidFill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A7DDA1E-D659-F994-0F77-193A8D223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50504"/>
            <a:ext cx="7304169" cy="608680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Afbeelding 6" descr="Afbeelding met Kleurrijkheid, schermopname, Graphics, ontwerp&#10;&#10;Automatisch gegenereerde beschrijving">
            <a:extLst>
              <a:ext uri="{FF2B5EF4-FFF2-40B4-BE49-F238E27FC236}">
                <a16:creationId xmlns:a16="http://schemas.microsoft.com/office/drawing/2014/main" id="{8A3FA6C9-0DDB-F820-6748-7096368094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09122"/>
            <a:ext cx="2498268" cy="715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895645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1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22B10BB-1F41-4E26-DC1B-1CF1EE327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8640"/>
            <a:ext cx="5739774" cy="547260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923227B1-B844-F43C-CE68-096DEF7010F0}"/>
              </a:ext>
            </a:extLst>
          </p:cNvPr>
          <p:cNvSpPr txBox="1"/>
          <p:nvPr/>
        </p:nvSpPr>
        <p:spPr>
          <a:xfrm>
            <a:off x="5227781" y="476672"/>
            <a:ext cx="357415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nl-NL" altLang="en-US" sz="1600" b="0" dirty="0">
                <a:solidFill>
                  <a:srgbClr val="000400"/>
                </a:solidFill>
                <a:cs typeface="Arial" panose="020B0604020202020204" pitchFamily="34" charset="0"/>
                <a:hlinkClick r:id="rId4"/>
              </a:rPr>
              <a:t>https://plein.kb.nl/documents/140463</a:t>
            </a:r>
            <a:endParaRPr lang="nl-NL" altLang="en-US" sz="1600" b="0" dirty="0">
              <a:solidFill>
                <a:srgbClr val="000400"/>
              </a:solidFill>
              <a:cs typeface="Arial" panose="020B0604020202020204" pitchFamily="34" charset="0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2EE8CA5F-2E1B-C8E7-9BF3-2DC21D709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1254295"/>
            <a:ext cx="5472608" cy="53858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CA853BAF-42C8-887F-7A67-F95894CB7F9D}"/>
              </a:ext>
            </a:extLst>
          </p:cNvPr>
          <p:cNvSpPr txBox="1"/>
          <p:nvPr/>
        </p:nvSpPr>
        <p:spPr>
          <a:xfrm>
            <a:off x="261865" y="6120803"/>
            <a:ext cx="351804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nl-NL" altLang="en-US" sz="1600" b="0" dirty="0">
                <a:cs typeface="Arial" panose="020B0604020202020204" pitchFamily="34" charset="0"/>
                <a:hlinkClick r:id="rId6"/>
              </a:rPr>
              <a:t>https://plein.kb.nl/documents/140679</a:t>
            </a:r>
            <a:r>
              <a:rPr lang="nl-NL" altLang="en-US" sz="1600" b="0" dirty="0">
                <a:cs typeface="Arial" panose="020B0604020202020204" pitchFamily="34" charset="0"/>
              </a:rPr>
              <a:t> </a:t>
            </a:r>
            <a:endParaRPr lang="nl-NL" altLang="en-US" sz="1600" b="0" dirty="0">
              <a:solidFill>
                <a:srgbClr val="0004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124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1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kstvak 1">
            <a:extLst>
              <a:ext uri="{FF2B5EF4-FFF2-40B4-BE49-F238E27FC236}">
                <a16:creationId xmlns:a16="http://schemas.microsoft.com/office/drawing/2014/main" id="{05FAF64D-1EE2-D97D-1C40-9CC37CE3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6278271"/>
            <a:ext cx="454826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nl-NL" altLang="en-US" sz="1600" b="0" dirty="0">
                <a:solidFill>
                  <a:srgbClr val="000400"/>
                </a:solidFill>
                <a:cs typeface="Arial" panose="020B0604020202020204" pitchFamily="34" charset="0"/>
                <a:hlinkClick r:id="rId3"/>
              </a:rPr>
              <a:t>https://www.halewijnprijs.nl</a:t>
            </a:r>
            <a:r>
              <a:rPr lang="nl-NL" altLang="en-US" sz="1600" b="0" dirty="0">
                <a:solidFill>
                  <a:srgbClr val="000400"/>
                </a:solidFill>
                <a:cs typeface="Arial" panose="020B0604020202020204" pitchFamily="34" charset="0"/>
              </a:rPr>
              <a:t>  (tabblad Winnaars)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B0159C1-EA9F-D18E-3AB1-E6F8D1B05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47" y="188640"/>
            <a:ext cx="7264836" cy="58052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C3CE0C6-E49E-2C20-2DD6-2F6BE1860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267342"/>
            <a:ext cx="2020473" cy="6381328"/>
          </a:xfrm>
          <a:prstGeom prst="rect">
            <a:avLst/>
          </a:prstGeom>
          <a:ln w="5715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186103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1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04B7CF1C-8649-4A6F-BC30-14D59EE2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61" y="160836"/>
            <a:ext cx="7239011" cy="5379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70" name="Tekstvak 1">
            <a:extLst>
              <a:ext uri="{FF2B5EF4-FFF2-40B4-BE49-F238E27FC236}">
                <a16:creationId xmlns:a16="http://schemas.microsoft.com/office/drawing/2014/main" id="{05FAF64D-1EE2-D97D-1C40-9CC37CE3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61" y="5686503"/>
            <a:ext cx="295232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nl-NL" altLang="en-US" sz="1200" b="0" dirty="0">
                <a:solidFill>
                  <a:srgbClr val="000400"/>
                </a:solidFill>
                <a:cs typeface="Arial" panose="020B0604020202020204" pitchFamily="34" charset="0"/>
                <a:hlinkClick r:id="rId4"/>
              </a:rPr>
              <a:t>https://nl.wikipedia.org/wiki/Halewijnprijs</a:t>
            </a:r>
            <a:endParaRPr lang="nl-NL" altLang="en-US" sz="1200" b="0" dirty="0">
              <a:solidFill>
                <a:srgbClr val="000400"/>
              </a:solidFill>
              <a:cs typeface="Arial" panose="020B0604020202020204" pitchFamily="34" charset="0"/>
              <a:hlinkClick r:id="rId5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873AB46-86DB-D1B4-29AA-78C66C79E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8503" y="771126"/>
            <a:ext cx="6154479" cy="59260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kstvak 1">
            <a:extLst>
              <a:ext uri="{FF2B5EF4-FFF2-40B4-BE49-F238E27FC236}">
                <a16:creationId xmlns:a16="http://schemas.microsoft.com/office/drawing/2014/main" id="{5C2221C0-A63A-C1D0-6351-D183C13BE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539" y="6293548"/>
            <a:ext cx="295232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nl-NL" altLang="en-US" sz="1200" b="0" dirty="0">
                <a:solidFill>
                  <a:srgbClr val="000400"/>
                </a:solidFill>
                <a:cs typeface="Arial" panose="020B0604020202020204" pitchFamily="34" charset="0"/>
                <a:hlinkClick r:id="rId5"/>
              </a:rPr>
              <a:t>https://www.wikidata.org/wiki/Q1570893</a:t>
            </a:r>
            <a:endParaRPr lang="nl-NL" altLang="en-US" sz="1200" b="0" dirty="0">
              <a:solidFill>
                <a:srgbClr val="0004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842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1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A8A4FAFE-8424-45AC-E9FD-F3C339C46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52" y="137739"/>
            <a:ext cx="6223634" cy="60932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9B3BCA2-07A8-5034-97C2-94946ECF5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250" y="260648"/>
            <a:ext cx="3307398" cy="60932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170" name="Tekstvak 1">
            <a:extLst>
              <a:ext uri="{FF2B5EF4-FFF2-40B4-BE49-F238E27FC236}">
                <a16:creationId xmlns:a16="http://schemas.microsoft.com/office/drawing/2014/main" id="{05FAF64D-1EE2-D97D-1C40-9CC37CE3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44" y="6443262"/>
            <a:ext cx="856611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nl-NL" altLang="en-US" sz="1200" b="0" dirty="0">
                <a:solidFill>
                  <a:srgbClr val="000400"/>
                </a:solidFill>
                <a:cs typeface="Arial" panose="020B0604020202020204" pitchFamily="34" charset="0"/>
              </a:rPr>
              <a:t>Voorbeeld Wikidata-item over een literatuurprijs incl. de winnaars - P.C. </a:t>
            </a:r>
            <a:r>
              <a:rPr lang="nl-NL" altLang="en-US" sz="1200" b="0" dirty="0" err="1">
                <a:solidFill>
                  <a:srgbClr val="000400"/>
                </a:solidFill>
                <a:cs typeface="Arial" panose="020B0604020202020204" pitchFamily="34" charset="0"/>
              </a:rPr>
              <a:t>Hooft-prijs</a:t>
            </a:r>
            <a:r>
              <a:rPr lang="nl-NL" altLang="en-US" sz="1200" b="0" dirty="0">
                <a:solidFill>
                  <a:srgbClr val="000400"/>
                </a:solidFill>
                <a:cs typeface="Arial" panose="020B0604020202020204" pitchFamily="34" charset="0"/>
              </a:rPr>
              <a:t> : </a:t>
            </a:r>
            <a:r>
              <a:rPr lang="nl-NL" altLang="en-US" sz="1200" b="0" dirty="0">
                <a:solidFill>
                  <a:srgbClr val="000400"/>
                </a:solidFill>
                <a:cs typeface="Arial" panose="020B0604020202020204" pitchFamily="34" charset="0"/>
                <a:hlinkClick r:id="rId5"/>
              </a:rPr>
              <a:t>https://www.wikidata.org/wiki/Q1379623</a:t>
            </a:r>
            <a:endParaRPr lang="nl-NL" altLang="en-US" sz="1200" b="0" dirty="0">
              <a:solidFill>
                <a:srgbClr val="0004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15907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1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613A60DE-76FC-43BD-5890-9C785B368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0547"/>
            <a:ext cx="6194400" cy="57606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4B7DBBE-2A91-727F-7C96-64269B62F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565" y="738620"/>
            <a:ext cx="4065739" cy="55812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170" name="Tekstvak 1">
            <a:extLst>
              <a:ext uri="{FF2B5EF4-FFF2-40B4-BE49-F238E27FC236}">
                <a16:creationId xmlns:a16="http://schemas.microsoft.com/office/drawing/2014/main" id="{05FAF64D-1EE2-D97D-1C40-9CC37CE3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679" y="6515934"/>
            <a:ext cx="856895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nl-NL" altLang="en-US" sz="1200" b="0" dirty="0">
                <a:solidFill>
                  <a:srgbClr val="000400"/>
                </a:solidFill>
                <a:cs typeface="Arial" panose="020B0604020202020204" pitchFamily="34" charset="0"/>
              </a:rPr>
              <a:t>Voorbeeld Wikidata-item over een winnaar van een literatuurprijs - Theun de Vries: </a:t>
            </a:r>
            <a:r>
              <a:rPr lang="nl-NL" altLang="en-US" sz="1200" b="0" dirty="0">
                <a:solidFill>
                  <a:srgbClr val="000400"/>
                </a:solidFill>
                <a:cs typeface="Arial" panose="020B0604020202020204" pitchFamily="34" charset="0"/>
                <a:hlinkClick r:id="rId5"/>
              </a:rPr>
              <a:t>https://www.wikidata.org/wiki/Q2143934</a:t>
            </a:r>
            <a:endParaRPr lang="nl-NL" altLang="en-US" sz="1200" b="0" dirty="0">
              <a:solidFill>
                <a:srgbClr val="0004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2466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1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kstvak 1">
            <a:extLst>
              <a:ext uri="{FF2B5EF4-FFF2-40B4-BE49-F238E27FC236}">
                <a16:creationId xmlns:a16="http://schemas.microsoft.com/office/drawing/2014/main" id="{B97EB3C7-4E99-A4D6-2BE9-77EDE3BD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628800"/>
            <a:ext cx="8640960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nl-NL" altLang="en-US" sz="2800" dirty="0">
                <a:solidFill>
                  <a:srgbClr val="000400"/>
                </a:solidFill>
                <a:cs typeface="Arial" panose="020B0604020202020204" pitchFamily="34" charset="0"/>
              </a:rPr>
              <a:t>Wat gaan we m.b.v. OpenRefine doen?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 Manipulatie/transformatie van data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 Reconciliatie tegen Wikidata, NTA, etc.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 Ophalen &amp; verwerken extra data uit Wikidata, NTA etc.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 Uploaden verrijkte data naar Wikidata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nl-NL" altLang="en-US" sz="2800" b="0" dirty="0">
              <a:solidFill>
                <a:srgbClr val="000400"/>
              </a:solidFill>
              <a:cs typeface="Arial" panose="020B0604020202020204" pitchFamily="34" charset="0"/>
            </a:endParaRPr>
          </a:p>
        </p:txBody>
      </p:sp>
      <p:pic>
        <p:nvPicPr>
          <p:cNvPr id="2" name="Afbeelding 1" descr="Afbeelding met Kleurrijkheid, schermopname, Graphics, ontwerp&#10;&#10;Automatisch gegenereerde beschrijving">
            <a:extLst>
              <a:ext uri="{FF2B5EF4-FFF2-40B4-BE49-F238E27FC236}">
                <a16:creationId xmlns:a16="http://schemas.microsoft.com/office/drawing/2014/main" id="{3A7780B9-F820-A7D1-7FEE-23FC4DD48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6202"/>
            <a:ext cx="4132177" cy="11833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1">
            <a:extLst>
              <a:ext uri="{FF2B5EF4-FFF2-40B4-BE49-F238E27FC236}">
                <a16:creationId xmlns:a16="http://schemas.microsoft.com/office/drawing/2014/main" id="{35721A35-6667-6B26-9101-458E73936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437112"/>
            <a:ext cx="8640960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nl-NL" altLang="en-US" sz="2800" dirty="0">
                <a:solidFill>
                  <a:srgbClr val="000400"/>
                </a:solidFill>
                <a:cs typeface="Arial" panose="020B0604020202020204" pitchFamily="34" charset="0"/>
              </a:rPr>
              <a:t>Hoe gaan we dat doen?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Demo + uitleg door mij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Jullie doen mee/na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nl-NL" altLang="en-US" sz="2800" b="0" dirty="0">
                <a:solidFill>
                  <a:srgbClr val="000400"/>
                </a:solidFill>
                <a:cs typeface="Arial" panose="020B0604020202020204" pitchFamily="34" charset="0"/>
              </a:rPr>
              <a:t>Korte zelfstandige opdrachten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Blank Presentatio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7F7F7F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C00"/>
        </a:solidFill>
        <a:ln w="38100">
          <a:solidFill>
            <a:srgbClr val="000099"/>
          </a:solidFill>
          <a:round/>
          <a:headEnd/>
          <a:tailEnd/>
        </a:ln>
      </a:spPr>
      <a:bodyPr wrap="square">
        <a:spAutoFit/>
      </a:bodyPr>
      <a:lstStyle>
        <a:defPPr algn="ctr" eaLnBrk="1" hangingPunct="1">
          <a:spcBef>
            <a:spcPct val="0"/>
          </a:spcBef>
          <a:buFontTx/>
          <a:buNone/>
          <a:defRPr sz="2000" 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fe9b39-5eca-46cc-bff3-c9fb943f8049"/>
    <lcf76f155ced4ddcb4097134ff3c332f xmlns="ffb916c7-e4f3-4e30-a4c4-8154945e780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8C232E559AC5478DEFE100163B8247" ma:contentTypeVersion="16" ma:contentTypeDescription="Een nieuw document maken." ma:contentTypeScope="" ma:versionID="be3ba2631d706c058b34d70ba67e9e01">
  <xsd:schema xmlns:xsd="http://www.w3.org/2001/XMLSchema" xmlns:xs="http://www.w3.org/2001/XMLSchema" xmlns:p="http://schemas.microsoft.com/office/2006/metadata/properties" xmlns:ns2="ffb916c7-e4f3-4e30-a4c4-8154945e780c" xmlns:ns3="94fe9b39-5eca-46cc-bff3-c9fb943f8049" targetNamespace="http://schemas.microsoft.com/office/2006/metadata/properties" ma:root="true" ma:fieldsID="cab56cd46dc5fbbc0c4822bd332257ab" ns2:_="" ns3:_="">
    <xsd:import namespace="ffb916c7-e4f3-4e30-a4c4-8154945e780c"/>
    <xsd:import namespace="94fe9b39-5eca-46cc-bff3-c9fb943f80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b916c7-e4f3-4e30-a4c4-8154945e78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8eb53048-867d-4b92-888c-01f5d65380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e9b39-5eca-46cc-bff3-c9fb943f8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5793949-393c-48cd-8eba-2e5623d238c1}" ma:internalName="TaxCatchAll" ma:showField="CatchAllData" ma:web="94fe9b39-5eca-46cc-bff3-c9fb943f80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D10027-B15C-46B9-90B1-7E5558FD411B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94fe9b39-5eca-46cc-bff3-c9fb943f8049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fb916c7-e4f3-4e30-a4c4-8154945e780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E40ECDC-B2B1-46D3-9DD2-88CFBFB2E9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b916c7-e4f3-4e30-a4c4-8154945e780c"/>
    <ds:schemaRef ds:uri="94fe9b39-5eca-46cc-bff3-c9fb943f8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3C57D7-2AC8-4690-89EB-87212FA795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73718</TotalTime>
  <Words>305</Words>
  <Application>Microsoft Office PowerPoint</Application>
  <PresentationFormat>Diavoorstelling (4:3)</PresentationFormat>
  <Paragraphs>41</Paragraphs>
  <Slides>10</Slides>
  <Notes>10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Calibri</vt:lpstr>
      <vt:lpstr>Blank Presentation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systeem beheerder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Ondertitel  Naam, datum</dc:title>
  <dc:creator>systeem beheerder</dc:creator>
  <cp:lastModifiedBy>Olaf Janssen</cp:lastModifiedBy>
  <cp:revision>3037</cp:revision>
  <dcterms:created xsi:type="dcterms:W3CDTF">2009-11-03T15:31:34Z</dcterms:created>
  <dcterms:modified xsi:type="dcterms:W3CDTF">2023-07-03T15:56:52Z</dcterms:modified>
</cp:coreProperties>
</file>