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verage" panose="02000503040000020003" pitchFamily="2" charset="77"/>
      <p:regular r:id="rId12"/>
    </p:embeddedFont>
    <p:embeddedFont>
      <p:font typeface="Oswald" pitchFamily="2" charset="77"/>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44" d="100"/>
          <a:sy n="144" d="100"/>
        </p:scale>
        <p:origin x="7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f64bab8f9_0_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f64bab8f9_0_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6462fd78f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6462fd78f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6462fd78f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6462fd78f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f64bab8f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f64bab8f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f64bab8f9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f64bab8f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6462fd78f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6462fd78f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9f64bab8f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9f64bab8f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f64bab8f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f64bab8f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1703275"/>
            <a:ext cx="7801500" cy="95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unjust system: </a:t>
            </a:r>
            <a:r>
              <a:rPr lang="en"/>
              <a:t>Wrongful profiling </a:t>
            </a:r>
            <a:r>
              <a:rPr lang="en" dirty="0"/>
              <a:t>caused by poor machine learning algorithms</a:t>
            </a:r>
            <a:endParaRPr dirty="0"/>
          </a:p>
        </p:txBody>
      </p:sp>
      <p:sp>
        <p:nvSpPr>
          <p:cNvPr id="60" name="Google Shape;60;p13"/>
          <p:cNvSpPr txBox="1">
            <a:spLocks noGrp="1"/>
          </p:cNvSpPr>
          <p:nvPr>
            <p:ph type="subTitle" idx="1"/>
          </p:nvPr>
        </p:nvSpPr>
        <p:spPr>
          <a:xfrm>
            <a:off x="671250" y="3522251"/>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Career Semester Project</a:t>
            </a:r>
            <a:endParaRPr/>
          </a:p>
          <a:p>
            <a:pPr marL="0" lvl="0" indent="0" algn="ctr" rtl="0">
              <a:spcBef>
                <a:spcPts val="0"/>
              </a:spcBef>
              <a:spcAft>
                <a:spcPts val="0"/>
              </a:spcAft>
              <a:buNone/>
            </a:pPr>
            <a:r>
              <a:rPr lang="en"/>
              <a:t>By Keabetswe Ndlovu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rot="-333">
            <a:off x="2" y="235926"/>
            <a:ext cx="6196800" cy="470400"/>
          </a:xfrm>
          <a:prstGeom prst="rect">
            <a:avLst/>
          </a:prstGeom>
        </p:spPr>
        <p:txBody>
          <a:bodyPr spcFirstLastPara="1" wrap="square" lIns="91425" tIns="91425" rIns="91425" bIns="91425" anchor="b" anchorCtr="0">
            <a:noAutofit/>
          </a:bodyPr>
          <a:lstStyle/>
          <a:p>
            <a:pPr marL="228600" lvl="0" indent="0" algn="ctr" rtl="0">
              <a:spcBef>
                <a:spcPts val="0"/>
              </a:spcBef>
              <a:spcAft>
                <a:spcPts val="0"/>
              </a:spcAft>
              <a:buNone/>
            </a:pPr>
            <a:r>
              <a:rPr lang="en" sz="3000"/>
              <a:t>Racial Bias on American criminals</a:t>
            </a:r>
            <a:endParaRPr sz="3000"/>
          </a:p>
        </p:txBody>
      </p:sp>
      <p:sp>
        <p:nvSpPr>
          <p:cNvPr id="66" name="Google Shape;66;p14"/>
          <p:cNvSpPr txBox="1">
            <a:spLocks noGrp="1"/>
          </p:cNvSpPr>
          <p:nvPr>
            <p:ph type="subTitle" idx="1"/>
          </p:nvPr>
        </p:nvSpPr>
        <p:spPr>
          <a:xfrm>
            <a:off x="851625" y="706625"/>
            <a:ext cx="5109900" cy="650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1750">
                <a:solidFill>
                  <a:srgbClr val="FFFFFF"/>
                </a:solidFill>
              </a:rPr>
              <a:t>The software that is used to profile criminals into categories of their likelihood to commit future crimes and it’s racial bias.</a:t>
            </a:r>
            <a:endParaRPr sz="3500">
              <a:solidFill>
                <a:srgbClr val="FFFFFF"/>
              </a:solidFill>
            </a:endParaRPr>
          </a:p>
        </p:txBody>
      </p:sp>
      <p:pic>
        <p:nvPicPr>
          <p:cNvPr id="67" name="Google Shape;67;p14"/>
          <p:cNvPicPr preferRelativeResize="0"/>
          <p:nvPr/>
        </p:nvPicPr>
        <p:blipFill>
          <a:blip r:embed="rId3">
            <a:alphaModFix/>
          </a:blip>
          <a:stretch>
            <a:fillRect/>
          </a:stretch>
        </p:blipFill>
        <p:spPr>
          <a:xfrm>
            <a:off x="4303050" y="1652450"/>
            <a:ext cx="4538400" cy="2932575"/>
          </a:xfrm>
          <a:prstGeom prst="rect">
            <a:avLst/>
          </a:prstGeom>
          <a:noFill/>
          <a:ln>
            <a:noFill/>
          </a:ln>
        </p:spPr>
      </p:pic>
      <p:sp>
        <p:nvSpPr>
          <p:cNvPr id="68" name="Google Shape;68;p14"/>
          <p:cNvSpPr txBox="1"/>
          <p:nvPr/>
        </p:nvSpPr>
        <p:spPr>
          <a:xfrm>
            <a:off x="347400" y="1781425"/>
            <a:ext cx="4132800" cy="247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Average"/>
              <a:buChar char="●"/>
            </a:pPr>
            <a:r>
              <a:rPr lang="en">
                <a:solidFill>
                  <a:srgbClr val="FFFFFF"/>
                </a:solidFill>
                <a:latin typeface="Average"/>
                <a:ea typeface="Average"/>
                <a:cs typeface="Average"/>
                <a:sym typeface="Average"/>
              </a:rPr>
              <a:t>The score used to determine whether a criminal would commit a future crime proved remarkably unreliable in forecasting violent crime: Only 20 percent of people predicted to commit violent crimes actually went on to do so. We also turned up significant racial disparities, just as a Holder feared. In forecasting who would re-offend, the algorithm made mistakes with blak and white defendant at roughly the same rate but in different ways</a:t>
            </a:r>
            <a:endParaRPr>
              <a:solidFill>
                <a:srgbClr val="FFFFFF"/>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7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FFFFFF"/>
                </a:solidFill>
                <a:latin typeface="Average"/>
                <a:ea typeface="Average"/>
                <a:cs typeface="Average"/>
                <a:sym typeface="Average"/>
              </a:rPr>
              <a:t>The formula was particularly likely to falsely flag black defendants as future criminals, wrongly labeling them this way at almost twice the rate as white defendants. White defendants were mislabeled as low risk more often than black defendants</a:t>
            </a:r>
            <a:r>
              <a:rPr lang="en" sz="1350">
                <a:solidFill>
                  <a:srgbClr val="FFFFFF"/>
                </a:solidFill>
                <a:highlight>
                  <a:srgbClr val="FFFFFF"/>
                </a:highlight>
                <a:latin typeface="Average"/>
                <a:ea typeface="Average"/>
                <a:cs typeface="Average"/>
                <a:sym typeface="Average"/>
              </a:rPr>
              <a:t>.</a:t>
            </a:r>
            <a:endParaRPr sz="3100">
              <a:solidFill>
                <a:srgbClr val="FFFFFF"/>
              </a:solidFill>
              <a:latin typeface="Average"/>
              <a:ea typeface="Average"/>
              <a:cs typeface="Average"/>
              <a:sym typeface="Average"/>
            </a:endParaRPr>
          </a:p>
        </p:txBody>
      </p:sp>
      <p:sp>
        <p:nvSpPr>
          <p:cNvPr id="74" name="Google Shape;74;p15"/>
          <p:cNvSpPr txBox="1">
            <a:spLocks noGrp="1"/>
          </p:cNvSpPr>
          <p:nvPr>
            <p:ph type="body" idx="1"/>
          </p:nvPr>
        </p:nvSpPr>
        <p:spPr>
          <a:xfrm>
            <a:off x="311700" y="1468000"/>
            <a:ext cx="2702700" cy="24315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Clr>
                <a:schemeClr val="dk1"/>
              </a:buClr>
              <a:buSzPts val="1100"/>
              <a:buFont typeface="Arial"/>
              <a:buNone/>
            </a:pPr>
            <a:r>
              <a:rPr lang="en" sz="1350">
                <a:solidFill>
                  <a:srgbClr val="FFFFFF"/>
                </a:solidFill>
              </a:rPr>
              <a:t>Risk scales</a:t>
            </a:r>
            <a:endParaRPr sz="1350">
              <a:solidFill>
                <a:srgbClr val="FFFFFF"/>
              </a:solidFill>
            </a:endParaRPr>
          </a:p>
          <a:p>
            <a:pPr marL="457200" lvl="0" indent="-314325" algn="l" rtl="0">
              <a:spcBef>
                <a:spcPts val="1100"/>
              </a:spcBef>
              <a:spcAft>
                <a:spcPts val="0"/>
              </a:spcAft>
              <a:buClr>
                <a:srgbClr val="FFFFFF"/>
              </a:buClr>
              <a:buSzPts val="1350"/>
              <a:buChar char="●"/>
            </a:pPr>
            <a:r>
              <a:rPr lang="en" sz="1350">
                <a:solidFill>
                  <a:srgbClr val="FFFFFF"/>
                </a:solidFill>
              </a:rPr>
              <a:t>General recidivism</a:t>
            </a:r>
            <a:endParaRPr sz="1350">
              <a:solidFill>
                <a:srgbClr val="FFFFFF"/>
              </a:solidFill>
            </a:endParaRPr>
          </a:p>
          <a:p>
            <a:pPr marL="457200" lvl="0" indent="-314325" algn="l" rtl="0">
              <a:spcBef>
                <a:spcPts val="0"/>
              </a:spcBef>
              <a:spcAft>
                <a:spcPts val="0"/>
              </a:spcAft>
              <a:buClr>
                <a:srgbClr val="FFFFFF"/>
              </a:buClr>
              <a:buSzPts val="1350"/>
              <a:buChar char="●"/>
            </a:pPr>
            <a:r>
              <a:rPr lang="en" sz="1350">
                <a:solidFill>
                  <a:srgbClr val="FFFFFF"/>
                </a:solidFill>
              </a:rPr>
              <a:t>Violent recidivism</a:t>
            </a:r>
            <a:endParaRPr sz="1350">
              <a:solidFill>
                <a:srgbClr val="FFFFFF"/>
              </a:solidFill>
            </a:endParaRPr>
          </a:p>
          <a:p>
            <a:pPr marL="457200" lvl="0" indent="-314325" algn="l" rtl="0">
              <a:spcBef>
                <a:spcPts val="0"/>
              </a:spcBef>
              <a:spcAft>
                <a:spcPts val="0"/>
              </a:spcAft>
              <a:buClr>
                <a:srgbClr val="FFFFFF"/>
              </a:buClr>
              <a:buSzPts val="1350"/>
              <a:buChar char="●"/>
            </a:pPr>
            <a:r>
              <a:rPr lang="en" sz="1350">
                <a:solidFill>
                  <a:srgbClr val="FFFFFF"/>
                </a:solidFill>
              </a:rPr>
              <a:t>Recedivism risk screen</a:t>
            </a:r>
            <a:endParaRPr sz="1350">
              <a:solidFill>
                <a:srgbClr val="FFFFFF"/>
              </a:solidFill>
            </a:endParaRPr>
          </a:p>
          <a:p>
            <a:pPr marL="457200" lvl="0" indent="-314325" algn="l" rtl="0">
              <a:spcBef>
                <a:spcPts val="0"/>
              </a:spcBef>
              <a:spcAft>
                <a:spcPts val="0"/>
              </a:spcAft>
              <a:buClr>
                <a:srgbClr val="FFFFFF"/>
              </a:buClr>
              <a:buSzPts val="1350"/>
              <a:buChar char="●"/>
            </a:pPr>
            <a:r>
              <a:rPr lang="en" sz="1350">
                <a:solidFill>
                  <a:srgbClr val="FFFFFF"/>
                </a:solidFill>
              </a:rPr>
              <a:t>On Counter-Intuitive Predictions</a:t>
            </a:r>
            <a:endParaRPr sz="1350">
              <a:solidFill>
                <a:srgbClr val="FFFFFF"/>
              </a:solidFill>
            </a:endParaRPr>
          </a:p>
          <a:p>
            <a:pPr marL="457200" lvl="0" indent="-314325" algn="l" rtl="0">
              <a:spcBef>
                <a:spcPts val="0"/>
              </a:spcBef>
              <a:spcAft>
                <a:spcPts val="0"/>
              </a:spcAft>
              <a:buClr>
                <a:srgbClr val="FFFFFF"/>
              </a:buClr>
              <a:buSzPts val="1350"/>
              <a:buChar char="●"/>
            </a:pPr>
            <a:r>
              <a:rPr lang="en" sz="1350">
                <a:solidFill>
                  <a:srgbClr val="FFFFFF"/>
                </a:solidFill>
              </a:rPr>
              <a:t>Pretrial misconduct</a:t>
            </a:r>
            <a:endParaRPr sz="1350">
              <a:solidFill>
                <a:srgbClr val="FFFFFF"/>
              </a:solidFill>
            </a:endParaRPr>
          </a:p>
          <a:p>
            <a:pPr marL="0" lvl="0" indent="0" algn="l" rtl="0">
              <a:spcBef>
                <a:spcPts val="1100"/>
              </a:spcBef>
              <a:spcAft>
                <a:spcPts val="0"/>
              </a:spcAft>
              <a:buClr>
                <a:schemeClr val="dk1"/>
              </a:buClr>
              <a:buSzPts val="1100"/>
              <a:buFont typeface="Arial"/>
              <a:buNone/>
            </a:pPr>
            <a:r>
              <a:rPr lang="en" sz="1350">
                <a:solidFill>
                  <a:srgbClr val="FFFFFF"/>
                </a:solidFill>
              </a:rPr>
              <a:t>Pretrial release risk</a:t>
            </a:r>
            <a:endParaRPr sz="1350">
              <a:solidFill>
                <a:srgbClr val="FFFFFF"/>
              </a:solidFill>
            </a:endParaRPr>
          </a:p>
          <a:p>
            <a:pPr marL="457200" lvl="0" indent="-314325" algn="l" rtl="0">
              <a:spcBef>
                <a:spcPts val="1100"/>
              </a:spcBef>
              <a:spcAft>
                <a:spcPts val="0"/>
              </a:spcAft>
              <a:buClr>
                <a:srgbClr val="FFFFFF"/>
              </a:buClr>
              <a:buSzPts val="1350"/>
              <a:buChar char="●"/>
            </a:pPr>
            <a:r>
              <a:rPr lang="en" sz="1350">
                <a:solidFill>
                  <a:srgbClr val="FFFFFF"/>
                </a:solidFill>
              </a:rPr>
              <a:t>FTA (Failure To Appear)</a:t>
            </a:r>
            <a:endParaRPr sz="1350">
              <a:solidFill>
                <a:srgbClr val="FFFFFF"/>
              </a:solidFill>
            </a:endParaRPr>
          </a:p>
          <a:p>
            <a:pPr marL="457200" lvl="0" indent="-314325" algn="l" rtl="0">
              <a:spcBef>
                <a:spcPts val="0"/>
              </a:spcBef>
              <a:spcAft>
                <a:spcPts val="0"/>
              </a:spcAft>
              <a:buClr>
                <a:srgbClr val="FFFFFF"/>
              </a:buClr>
              <a:buSzPts val="1350"/>
              <a:buChar char="●"/>
            </a:pPr>
            <a:r>
              <a:rPr lang="en" sz="1350">
                <a:solidFill>
                  <a:srgbClr val="FFFFFF"/>
                </a:solidFill>
              </a:rPr>
              <a:t>New Felony arrests</a:t>
            </a:r>
            <a:endParaRPr sz="1350">
              <a:solidFill>
                <a:srgbClr val="FFFFFF"/>
              </a:solidFill>
            </a:endParaRPr>
          </a:p>
          <a:p>
            <a:pPr marL="457200" lvl="0" indent="-314325" algn="l" rtl="0">
              <a:spcBef>
                <a:spcPts val="0"/>
              </a:spcBef>
              <a:spcAft>
                <a:spcPts val="0"/>
              </a:spcAft>
              <a:buClr>
                <a:srgbClr val="FFFFFF"/>
              </a:buClr>
              <a:buSzPts val="1350"/>
              <a:buChar char="●"/>
            </a:pPr>
            <a:r>
              <a:rPr lang="en" sz="1350">
                <a:solidFill>
                  <a:srgbClr val="FFFFFF"/>
                </a:solidFill>
              </a:rPr>
              <a:t>Pretrial Failure</a:t>
            </a:r>
            <a:endParaRPr sz="1350">
              <a:solidFill>
                <a:srgbClr val="FFFFFF"/>
              </a:solidFill>
            </a:endParaRPr>
          </a:p>
          <a:p>
            <a:pPr marL="0" lvl="0" indent="0" algn="l" rtl="0">
              <a:spcBef>
                <a:spcPts val="1100"/>
              </a:spcBef>
              <a:spcAft>
                <a:spcPts val="0"/>
              </a:spcAft>
              <a:buNone/>
            </a:pPr>
            <a:endParaRPr sz="1050">
              <a:solidFill>
                <a:srgbClr val="FFFFFF"/>
              </a:solidFill>
            </a:endParaRPr>
          </a:p>
          <a:p>
            <a:pPr marL="0" lvl="0" indent="0" algn="l" rtl="0">
              <a:spcBef>
                <a:spcPts val="700"/>
              </a:spcBef>
              <a:spcAft>
                <a:spcPts val="1600"/>
              </a:spcAft>
              <a:buNone/>
            </a:pPr>
            <a:endParaRPr/>
          </a:p>
        </p:txBody>
      </p:sp>
      <p:sp>
        <p:nvSpPr>
          <p:cNvPr id="75" name="Google Shape;75;p15"/>
          <p:cNvSpPr txBox="1"/>
          <p:nvPr/>
        </p:nvSpPr>
        <p:spPr>
          <a:xfrm>
            <a:off x="3014400" y="1468000"/>
            <a:ext cx="2532600" cy="313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350">
                <a:solidFill>
                  <a:srgbClr val="FFFFFF"/>
                </a:solidFill>
              </a:rPr>
              <a:t>The 137 questions</a:t>
            </a:r>
            <a:endParaRPr sz="1350">
              <a:solidFill>
                <a:srgbClr val="FFFFFF"/>
              </a:solidFill>
            </a:endParaRPr>
          </a:p>
          <a:p>
            <a:pPr marL="0" lvl="0" indent="0" algn="l" rtl="0">
              <a:lnSpc>
                <a:spcPct val="115000"/>
              </a:lnSpc>
              <a:spcBef>
                <a:spcPts val="1100"/>
              </a:spcBef>
              <a:spcAft>
                <a:spcPts val="0"/>
              </a:spcAft>
              <a:buClr>
                <a:schemeClr val="dk1"/>
              </a:buClr>
              <a:buSzPts val="1100"/>
              <a:buFont typeface="Arial"/>
              <a:buNone/>
            </a:pPr>
            <a:r>
              <a:rPr lang="en" sz="1350">
                <a:solidFill>
                  <a:srgbClr val="FFFFFF"/>
                </a:solidFill>
              </a:rPr>
              <a:t>Criminogenic need scales</a:t>
            </a:r>
            <a:endParaRPr sz="1350">
              <a:solidFill>
                <a:srgbClr val="FFFFFF"/>
              </a:solidFill>
            </a:endParaRPr>
          </a:p>
          <a:p>
            <a:pPr marL="457200" lvl="0" indent="-314325" algn="l" rtl="0">
              <a:lnSpc>
                <a:spcPct val="115000"/>
              </a:lnSpc>
              <a:spcBef>
                <a:spcPts val="1100"/>
              </a:spcBef>
              <a:spcAft>
                <a:spcPts val="0"/>
              </a:spcAft>
              <a:buClr>
                <a:srgbClr val="FFFFFF"/>
              </a:buClr>
              <a:buSzPts val="1350"/>
              <a:buChar char="●"/>
            </a:pPr>
            <a:r>
              <a:rPr lang="en" sz="1350">
                <a:solidFill>
                  <a:srgbClr val="FFFFFF"/>
                </a:solidFill>
              </a:rPr>
              <a:t>Cognitive behavioural</a:t>
            </a:r>
            <a:endParaRPr sz="1350">
              <a:solidFill>
                <a:srgbClr val="FFFFFF"/>
              </a:solidFill>
            </a:endParaRPr>
          </a:p>
          <a:p>
            <a:pPr marL="457200" lvl="0" indent="-314325" algn="l" rtl="0">
              <a:lnSpc>
                <a:spcPct val="115000"/>
              </a:lnSpc>
              <a:spcBef>
                <a:spcPts val="0"/>
              </a:spcBef>
              <a:spcAft>
                <a:spcPts val="0"/>
              </a:spcAft>
              <a:buClr>
                <a:srgbClr val="FFFFFF"/>
              </a:buClr>
              <a:buSzPts val="1350"/>
              <a:buChar char="●"/>
            </a:pPr>
            <a:r>
              <a:rPr lang="en" sz="1350">
                <a:solidFill>
                  <a:srgbClr val="FFFFFF"/>
                </a:solidFill>
              </a:rPr>
              <a:t>Criminal Associates/Peers</a:t>
            </a:r>
            <a:endParaRPr sz="1350">
              <a:solidFill>
                <a:srgbClr val="FFFFFF"/>
              </a:solidFill>
            </a:endParaRPr>
          </a:p>
          <a:p>
            <a:pPr marL="457200" lvl="0" indent="-314325" algn="l" rtl="0">
              <a:lnSpc>
                <a:spcPct val="115000"/>
              </a:lnSpc>
              <a:spcBef>
                <a:spcPts val="0"/>
              </a:spcBef>
              <a:spcAft>
                <a:spcPts val="0"/>
              </a:spcAft>
              <a:buClr>
                <a:srgbClr val="FFFFFF"/>
              </a:buClr>
              <a:buSzPts val="1350"/>
              <a:buChar char="●"/>
            </a:pPr>
            <a:r>
              <a:rPr lang="en" sz="1350">
                <a:solidFill>
                  <a:srgbClr val="FFFFFF"/>
                </a:solidFill>
              </a:rPr>
              <a:t>Criminal involvement</a:t>
            </a:r>
            <a:endParaRPr sz="1350">
              <a:solidFill>
                <a:srgbClr val="FFFFFF"/>
              </a:solidFill>
            </a:endParaRPr>
          </a:p>
          <a:p>
            <a:pPr marL="457200" lvl="0" indent="-314325" algn="l" rtl="0">
              <a:lnSpc>
                <a:spcPct val="115000"/>
              </a:lnSpc>
              <a:spcBef>
                <a:spcPts val="0"/>
              </a:spcBef>
              <a:spcAft>
                <a:spcPts val="0"/>
              </a:spcAft>
              <a:buClr>
                <a:srgbClr val="FFFFFF"/>
              </a:buClr>
              <a:buSzPts val="1350"/>
              <a:buChar char="●"/>
            </a:pPr>
            <a:r>
              <a:rPr lang="en" sz="1350">
                <a:solidFill>
                  <a:srgbClr val="FFFFFF"/>
                </a:solidFill>
              </a:rPr>
              <a:t>Criminal opportunity</a:t>
            </a:r>
            <a:endParaRPr sz="1350">
              <a:solidFill>
                <a:srgbClr val="FFFFFF"/>
              </a:solidFill>
            </a:endParaRPr>
          </a:p>
          <a:p>
            <a:pPr marL="457200" lvl="0" indent="-314325" algn="l" rtl="0">
              <a:lnSpc>
                <a:spcPct val="115000"/>
              </a:lnSpc>
              <a:spcBef>
                <a:spcPts val="0"/>
              </a:spcBef>
              <a:spcAft>
                <a:spcPts val="0"/>
              </a:spcAft>
              <a:buClr>
                <a:srgbClr val="FFFFFF"/>
              </a:buClr>
              <a:buSzPts val="1350"/>
              <a:buChar char="●"/>
            </a:pPr>
            <a:r>
              <a:rPr lang="en" sz="1350">
                <a:solidFill>
                  <a:srgbClr val="FFFFFF"/>
                </a:solidFill>
              </a:rPr>
              <a:t>Criminal personality</a:t>
            </a:r>
            <a:endParaRPr sz="1350">
              <a:solidFill>
                <a:srgbClr val="FFFFFF"/>
              </a:solidFill>
            </a:endParaRPr>
          </a:p>
          <a:p>
            <a:pPr marL="457200" lvl="0" indent="-314325" algn="l" rtl="0">
              <a:lnSpc>
                <a:spcPct val="115000"/>
              </a:lnSpc>
              <a:spcBef>
                <a:spcPts val="0"/>
              </a:spcBef>
              <a:spcAft>
                <a:spcPts val="0"/>
              </a:spcAft>
              <a:buClr>
                <a:srgbClr val="FFFFFF"/>
              </a:buClr>
              <a:buSzPts val="1350"/>
              <a:buChar char="●"/>
            </a:pPr>
            <a:r>
              <a:rPr lang="en" sz="1350">
                <a:solidFill>
                  <a:srgbClr val="FFFFFF"/>
                </a:solidFill>
              </a:rPr>
              <a:t>Criminal thinking self report</a:t>
            </a:r>
            <a:endParaRPr sz="1350">
              <a:solidFill>
                <a:srgbClr val="FFFFFF"/>
              </a:solidFill>
            </a:endParaRPr>
          </a:p>
          <a:p>
            <a:pPr marL="457200" lvl="0" indent="-314325" algn="l" rtl="0">
              <a:lnSpc>
                <a:spcPct val="115000"/>
              </a:lnSpc>
              <a:spcBef>
                <a:spcPts val="0"/>
              </a:spcBef>
              <a:spcAft>
                <a:spcPts val="0"/>
              </a:spcAft>
              <a:buClr>
                <a:srgbClr val="FFFFFF"/>
              </a:buClr>
              <a:buSzPts val="1350"/>
              <a:buChar char="●"/>
            </a:pPr>
            <a:r>
              <a:rPr lang="en" sz="1350">
                <a:solidFill>
                  <a:srgbClr val="FFFFFF"/>
                </a:solidFill>
              </a:rPr>
              <a:t>Current violence</a:t>
            </a:r>
            <a:endParaRPr sz="1350">
              <a:solidFill>
                <a:srgbClr val="FFFFFF"/>
              </a:solidFill>
            </a:endParaRPr>
          </a:p>
          <a:p>
            <a:pPr marL="457200" lvl="0" indent="-314325" algn="l" rtl="0">
              <a:lnSpc>
                <a:spcPct val="115000"/>
              </a:lnSpc>
              <a:spcBef>
                <a:spcPts val="0"/>
              </a:spcBef>
              <a:spcAft>
                <a:spcPts val="0"/>
              </a:spcAft>
              <a:buClr>
                <a:srgbClr val="FFFFFF"/>
              </a:buClr>
              <a:buSzPts val="1350"/>
              <a:buChar char="●"/>
            </a:pPr>
            <a:r>
              <a:rPr lang="en" sz="1350">
                <a:solidFill>
                  <a:srgbClr val="FFFFFF"/>
                </a:solidFill>
              </a:rPr>
              <a:t>Family criminality</a:t>
            </a:r>
            <a:endParaRPr sz="1350">
              <a:solidFill>
                <a:srgbClr val="FFFFFF"/>
              </a:solidFill>
            </a:endParaRPr>
          </a:p>
          <a:p>
            <a:pPr marL="457200" lvl="0" indent="-314325" algn="l" rtl="0">
              <a:lnSpc>
                <a:spcPct val="115000"/>
              </a:lnSpc>
              <a:spcBef>
                <a:spcPts val="0"/>
              </a:spcBef>
              <a:spcAft>
                <a:spcPts val="0"/>
              </a:spcAft>
              <a:buClr>
                <a:srgbClr val="FFFFFF"/>
              </a:buClr>
              <a:buSzPts val="1350"/>
              <a:buChar char="●"/>
            </a:pPr>
            <a:r>
              <a:rPr lang="en" sz="1350">
                <a:solidFill>
                  <a:srgbClr val="FFFFFF"/>
                </a:solidFill>
              </a:rPr>
              <a:t>Financial problems</a:t>
            </a:r>
            <a:endParaRPr sz="1700">
              <a:solidFill>
                <a:srgbClr val="FFFFFF"/>
              </a:solidFill>
            </a:endParaRPr>
          </a:p>
        </p:txBody>
      </p:sp>
      <p:sp>
        <p:nvSpPr>
          <p:cNvPr id="76" name="Google Shape;76;p15"/>
          <p:cNvSpPr txBox="1"/>
          <p:nvPr/>
        </p:nvSpPr>
        <p:spPr>
          <a:xfrm>
            <a:off x="311700" y="1045850"/>
            <a:ext cx="8236200" cy="4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The variables used in order to create the algorithm for determining recidivism scores</a:t>
            </a:r>
            <a:endParaRPr>
              <a:solidFill>
                <a:srgbClr val="FFFFFF"/>
              </a:solidFill>
              <a:latin typeface="Average"/>
              <a:ea typeface="Average"/>
              <a:cs typeface="Average"/>
              <a:sym typeface="Average"/>
            </a:endParaRPr>
          </a:p>
        </p:txBody>
      </p:sp>
      <p:pic>
        <p:nvPicPr>
          <p:cNvPr id="77" name="Google Shape;77;p15"/>
          <p:cNvPicPr preferRelativeResize="0"/>
          <p:nvPr/>
        </p:nvPicPr>
        <p:blipFill>
          <a:blip r:embed="rId3">
            <a:alphaModFix/>
          </a:blip>
          <a:stretch>
            <a:fillRect/>
          </a:stretch>
        </p:blipFill>
        <p:spPr>
          <a:xfrm>
            <a:off x="5547000" y="1468000"/>
            <a:ext cx="3292200" cy="329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97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possible errors within the data</a:t>
            </a:r>
            <a:endParaRPr/>
          </a:p>
        </p:txBody>
      </p:sp>
      <p:sp>
        <p:nvSpPr>
          <p:cNvPr id="83" name="Google Shape;83;p16"/>
          <p:cNvSpPr txBox="1">
            <a:spLocks noGrp="1"/>
          </p:cNvSpPr>
          <p:nvPr>
            <p:ph type="body" idx="1"/>
          </p:nvPr>
        </p:nvSpPr>
        <p:spPr>
          <a:xfrm>
            <a:off x="311700" y="805100"/>
            <a:ext cx="3924000" cy="41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Some of the things that were noticeable in the data were:</a:t>
            </a:r>
            <a:endParaRPr sz="1300"/>
          </a:p>
          <a:p>
            <a:pPr marL="457200" lvl="0" indent="-311150" algn="l" rtl="0">
              <a:spcBef>
                <a:spcPts val="1600"/>
              </a:spcBef>
              <a:spcAft>
                <a:spcPts val="0"/>
              </a:spcAft>
              <a:buSzPts val="1300"/>
              <a:buChar char="●"/>
            </a:pPr>
            <a:r>
              <a:rPr lang="en" sz="1300"/>
              <a:t>There were two separate columns for African americans labelled ‘African-American’ and ‘African-Am’. Also something to take note of is that ‘African-Am’ appeared to have very few values</a:t>
            </a:r>
            <a:endParaRPr sz="1300"/>
          </a:p>
          <a:p>
            <a:pPr marL="457200" lvl="0" indent="-311150" algn="l" rtl="0">
              <a:spcBef>
                <a:spcPts val="0"/>
              </a:spcBef>
              <a:spcAft>
                <a:spcPts val="0"/>
              </a:spcAft>
              <a:buSzPts val="1300"/>
              <a:buChar char="●"/>
            </a:pPr>
            <a:r>
              <a:rPr lang="en" sz="1300"/>
              <a:t>The RawScores within the ‘compas-scores-raw’ dataset also appeared to have a strange gap in the scores</a:t>
            </a:r>
            <a:endParaRPr sz="1300"/>
          </a:p>
          <a:p>
            <a:pPr marL="457200" lvl="0" indent="-311150" algn="l" rtl="0">
              <a:spcBef>
                <a:spcPts val="0"/>
              </a:spcBef>
              <a:spcAft>
                <a:spcPts val="0"/>
              </a:spcAft>
              <a:buSzPts val="1300"/>
              <a:buChar char="●"/>
            </a:pPr>
            <a:r>
              <a:rPr lang="en" sz="1300"/>
              <a:t>Something else that seemed quite strange was the ‘is_violent_recid’ against ‘v_decile_score’ why is it that the violent decile scores are so close to each other? </a:t>
            </a:r>
            <a:endParaRPr sz="1300"/>
          </a:p>
        </p:txBody>
      </p:sp>
      <p:pic>
        <p:nvPicPr>
          <p:cNvPr id="84" name="Google Shape;84;p16"/>
          <p:cNvPicPr preferRelativeResize="0"/>
          <p:nvPr/>
        </p:nvPicPr>
        <p:blipFill>
          <a:blip r:embed="rId3">
            <a:alphaModFix/>
          </a:blip>
          <a:stretch>
            <a:fillRect/>
          </a:stretch>
        </p:blipFill>
        <p:spPr>
          <a:xfrm>
            <a:off x="4743725" y="805100"/>
            <a:ext cx="2957249" cy="1462050"/>
          </a:xfrm>
          <a:prstGeom prst="rect">
            <a:avLst/>
          </a:prstGeom>
          <a:noFill/>
          <a:ln>
            <a:noFill/>
          </a:ln>
        </p:spPr>
      </p:pic>
      <p:pic>
        <p:nvPicPr>
          <p:cNvPr id="85" name="Google Shape;85;p16"/>
          <p:cNvPicPr preferRelativeResize="0"/>
          <p:nvPr/>
        </p:nvPicPr>
        <p:blipFill>
          <a:blip r:embed="rId4">
            <a:alphaModFix/>
          </a:blip>
          <a:stretch>
            <a:fillRect/>
          </a:stretch>
        </p:blipFill>
        <p:spPr>
          <a:xfrm>
            <a:off x="4743725" y="2267150"/>
            <a:ext cx="2957249" cy="1410149"/>
          </a:xfrm>
          <a:prstGeom prst="rect">
            <a:avLst/>
          </a:prstGeom>
          <a:noFill/>
          <a:ln>
            <a:noFill/>
          </a:ln>
        </p:spPr>
      </p:pic>
      <p:pic>
        <p:nvPicPr>
          <p:cNvPr id="86" name="Google Shape;86;p16"/>
          <p:cNvPicPr preferRelativeResize="0"/>
          <p:nvPr/>
        </p:nvPicPr>
        <p:blipFill>
          <a:blip r:embed="rId5">
            <a:alphaModFix/>
          </a:blip>
          <a:stretch>
            <a:fillRect/>
          </a:stretch>
        </p:blipFill>
        <p:spPr>
          <a:xfrm>
            <a:off x="4743725" y="3677300"/>
            <a:ext cx="2957251" cy="140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344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analysis of the data</a:t>
            </a:r>
            <a:endParaRPr/>
          </a:p>
        </p:txBody>
      </p:sp>
      <p:sp>
        <p:nvSpPr>
          <p:cNvPr id="92" name="Google Shape;92;p17"/>
          <p:cNvSpPr txBox="1">
            <a:spLocks noGrp="1"/>
          </p:cNvSpPr>
          <p:nvPr>
            <p:ph type="body" idx="1"/>
          </p:nvPr>
        </p:nvSpPr>
        <p:spPr>
          <a:xfrm>
            <a:off x="311700" y="1152475"/>
            <a:ext cx="3828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When visualizing the data slightly differently it seems as though we get different pictures. The bar graph suggests that the group African-Am have quite high Raw Scores but the scatplot suggests far fewer Criminals with lower average scores</a:t>
            </a:r>
            <a:endParaRPr/>
          </a:p>
        </p:txBody>
      </p:sp>
      <p:pic>
        <p:nvPicPr>
          <p:cNvPr id="93" name="Google Shape;93;p17"/>
          <p:cNvPicPr preferRelativeResize="0"/>
          <p:nvPr/>
        </p:nvPicPr>
        <p:blipFill>
          <a:blip r:embed="rId3">
            <a:alphaModFix/>
          </a:blip>
          <a:stretch>
            <a:fillRect/>
          </a:stretch>
        </p:blipFill>
        <p:spPr>
          <a:xfrm>
            <a:off x="5699375" y="2661400"/>
            <a:ext cx="2671451" cy="2314001"/>
          </a:xfrm>
          <a:prstGeom prst="rect">
            <a:avLst/>
          </a:prstGeom>
          <a:noFill/>
          <a:ln>
            <a:noFill/>
          </a:ln>
        </p:spPr>
      </p:pic>
      <p:pic>
        <p:nvPicPr>
          <p:cNvPr id="94" name="Google Shape;94;p17"/>
          <p:cNvPicPr preferRelativeResize="0"/>
          <p:nvPr/>
        </p:nvPicPr>
        <p:blipFill>
          <a:blip r:embed="rId4">
            <a:alphaModFix/>
          </a:blip>
          <a:stretch>
            <a:fillRect/>
          </a:stretch>
        </p:blipFill>
        <p:spPr>
          <a:xfrm>
            <a:off x="5699375" y="131000"/>
            <a:ext cx="2671448" cy="2530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the data suggests</a:t>
            </a:r>
            <a:endParaRPr/>
          </a:p>
        </p:txBody>
      </p:sp>
      <p:sp>
        <p:nvSpPr>
          <p:cNvPr id="100" name="Google Shape;100;p18"/>
          <p:cNvSpPr txBox="1">
            <a:spLocks noGrp="1"/>
          </p:cNvSpPr>
          <p:nvPr>
            <p:ph type="body" idx="1"/>
          </p:nvPr>
        </p:nvSpPr>
        <p:spPr>
          <a:xfrm>
            <a:off x="311700" y="1152475"/>
            <a:ext cx="4174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data presented in the “cox-violent-parsed_filt” file does suggests that African-Americans have a higher score than all other demographics. Suggestive of the fact that African Americans are a lot more likely to recidivate. In fact it seems like more often than not in this case where as that is not the same for Asians and Hispanics</a:t>
            </a:r>
            <a:endParaRPr/>
          </a:p>
        </p:txBody>
      </p:sp>
      <p:pic>
        <p:nvPicPr>
          <p:cNvPr id="101" name="Google Shape;101;p18"/>
          <p:cNvPicPr preferRelativeResize="0"/>
          <p:nvPr/>
        </p:nvPicPr>
        <p:blipFill>
          <a:blip r:embed="rId3">
            <a:alphaModFix/>
          </a:blip>
          <a:stretch>
            <a:fillRect/>
          </a:stretch>
        </p:blipFill>
        <p:spPr>
          <a:xfrm>
            <a:off x="5112688" y="445025"/>
            <a:ext cx="2971124" cy="1788049"/>
          </a:xfrm>
          <a:prstGeom prst="rect">
            <a:avLst/>
          </a:prstGeom>
          <a:noFill/>
          <a:ln>
            <a:noFill/>
          </a:ln>
        </p:spPr>
      </p:pic>
      <p:sp>
        <p:nvSpPr>
          <p:cNvPr id="102" name="Google Shape;102;p18"/>
          <p:cNvSpPr txBox="1"/>
          <p:nvPr/>
        </p:nvSpPr>
        <p:spPr>
          <a:xfrm>
            <a:off x="5810400" y="2260175"/>
            <a:ext cx="1687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African-American score</a:t>
            </a:r>
            <a:endParaRPr>
              <a:solidFill>
                <a:srgbClr val="FFFFFF"/>
              </a:solidFill>
              <a:latin typeface="Average"/>
              <a:ea typeface="Average"/>
              <a:cs typeface="Average"/>
              <a:sym typeface="Average"/>
            </a:endParaRPr>
          </a:p>
        </p:txBody>
      </p:sp>
      <p:pic>
        <p:nvPicPr>
          <p:cNvPr id="103" name="Google Shape;103;p18"/>
          <p:cNvPicPr preferRelativeResize="0"/>
          <p:nvPr/>
        </p:nvPicPr>
        <p:blipFill>
          <a:blip r:embed="rId4">
            <a:alphaModFix/>
          </a:blip>
          <a:stretch>
            <a:fillRect/>
          </a:stretch>
        </p:blipFill>
        <p:spPr>
          <a:xfrm>
            <a:off x="4436652" y="2930325"/>
            <a:ext cx="2121897" cy="1394850"/>
          </a:xfrm>
          <a:prstGeom prst="rect">
            <a:avLst/>
          </a:prstGeom>
          <a:noFill/>
          <a:ln>
            <a:noFill/>
          </a:ln>
        </p:spPr>
      </p:pic>
      <p:sp>
        <p:nvSpPr>
          <p:cNvPr id="104" name="Google Shape;104;p18"/>
          <p:cNvSpPr txBox="1"/>
          <p:nvPr/>
        </p:nvSpPr>
        <p:spPr>
          <a:xfrm>
            <a:off x="4969000" y="4453300"/>
            <a:ext cx="1057200" cy="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Asian scores</a:t>
            </a:r>
            <a:endParaRPr>
              <a:solidFill>
                <a:srgbClr val="FFFFFF"/>
              </a:solidFill>
            </a:endParaRPr>
          </a:p>
        </p:txBody>
      </p:sp>
      <p:pic>
        <p:nvPicPr>
          <p:cNvPr id="105" name="Google Shape;105;p18"/>
          <p:cNvPicPr preferRelativeResize="0"/>
          <p:nvPr/>
        </p:nvPicPr>
        <p:blipFill>
          <a:blip r:embed="rId5">
            <a:alphaModFix/>
          </a:blip>
          <a:stretch>
            <a:fillRect/>
          </a:stretch>
        </p:blipFill>
        <p:spPr>
          <a:xfrm>
            <a:off x="6793900" y="2930325"/>
            <a:ext cx="2119100" cy="1394851"/>
          </a:xfrm>
          <a:prstGeom prst="rect">
            <a:avLst/>
          </a:prstGeom>
          <a:noFill/>
          <a:ln>
            <a:noFill/>
          </a:ln>
        </p:spPr>
      </p:pic>
      <p:sp>
        <p:nvSpPr>
          <p:cNvPr id="106" name="Google Shape;106;p18"/>
          <p:cNvSpPr txBox="1"/>
          <p:nvPr/>
        </p:nvSpPr>
        <p:spPr>
          <a:xfrm>
            <a:off x="7275525" y="4453300"/>
            <a:ext cx="13146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Hispanic scores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some of the data</a:t>
            </a:r>
            <a:endParaRPr/>
          </a:p>
        </p:txBody>
      </p:sp>
      <p:sp>
        <p:nvSpPr>
          <p:cNvPr id="112" name="Google Shape;112;p19"/>
          <p:cNvSpPr txBox="1">
            <a:spLocks noGrp="1"/>
          </p:cNvSpPr>
          <p:nvPr>
            <p:ph type="body" idx="1"/>
          </p:nvPr>
        </p:nvSpPr>
        <p:spPr>
          <a:xfrm>
            <a:off x="311700" y="1085250"/>
            <a:ext cx="3856800" cy="3822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If we take a look at this graph it suggests that ‘African-Ams’ and ‘Arabs’ have some of the highest Raw Scores which may suggest they are more likely to commit future crimes but in the graph above both demographics seem to have very few people who make up the total count of criminals</a:t>
            </a:r>
            <a:endParaRPr sz="1200"/>
          </a:p>
          <a:p>
            <a:pPr marL="457200" lvl="0" indent="-304800" algn="l" rtl="0">
              <a:spcBef>
                <a:spcPts val="0"/>
              </a:spcBef>
              <a:spcAft>
                <a:spcPts val="0"/>
              </a:spcAft>
              <a:buSzPts val="1200"/>
              <a:buChar char="●"/>
            </a:pPr>
            <a:r>
              <a:rPr lang="en" sz="1200"/>
              <a:t>When we look at the scores of criminal defendants based on the risks that the present the data suggests something quite interesting. How can the risk of not appearing in court present higher scores than the risk of violence and recidivism? It is possible that African-American defendants are more likely not to appear due to various reasons.</a:t>
            </a:r>
            <a:endParaRPr sz="1200"/>
          </a:p>
          <a:p>
            <a:pPr marL="457200" lvl="0" indent="-304800" algn="l" rtl="0">
              <a:spcBef>
                <a:spcPts val="0"/>
              </a:spcBef>
              <a:spcAft>
                <a:spcPts val="0"/>
              </a:spcAft>
              <a:buSzPts val="1200"/>
              <a:buChar char="●"/>
            </a:pPr>
            <a:r>
              <a:rPr lang="en" sz="1200"/>
              <a:t>Ultimately what we learn from this data is that there are some discrepancies that need addressing</a:t>
            </a:r>
            <a:endParaRPr sz="1200"/>
          </a:p>
        </p:txBody>
      </p:sp>
      <p:pic>
        <p:nvPicPr>
          <p:cNvPr id="113" name="Google Shape;113;p19"/>
          <p:cNvPicPr preferRelativeResize="0"/>
          <p:nvPr/>
        </p:nvPicPr>
        <p:blipFill>
          <a:blip r:embed="rId3">
            <a:alphaModFix/>
          </a:blip>
          <a:stretch>
            <a:fillRect/>
          </a:stretch>
        </p:blipFill>
        <p:spPr>
          <a:xfrm>
            <a:off x="4850355" y="491348"/>
            <a:ext cx="3209956" cy="1580100"/>
          </a:xfrm>
          <a:prstGeom prst="rect">
            <a:avLst/>
          </a:prstGeom>
          <a:noFill/>
          <a:ln>
            <a:noFill/>
          </a:ln>
        </p:spPr>
      </p:pic>
      <p:pic>
        <p:nvPicPr>
          <p:cNvPr id="114" name="Google Shape;114;p19"/>
          <p:cNvPicPr preferRelativeResize="0"/>
          <p:nvPr/>
        </p:nvPicPr>
        <p:blipFill>
          <a:blip r:embed="rId4">
            <a:alphaModFix/>
          </a:blip>
          <a:stretch>
            <a:fillRect/>
          </a:stretch>
        </p:blipFill>
        <p:spPr>
          <a:xfrm>
            <a:off x="4850350" y="2217400"/>
            <a:ext cx="2487725" cy="2623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the data using Machine Learning</a:t>
            </a:r>
            <a:endParaRPr/>
          </a:p>
        </p:txBody>
      </p:sp>
      <p:sp>
        <p:nvSpPr>
          <p:cNvPr id="120" name="Google Shape;120;p20"/>
          <p:cNvSpPr txBox="1">
            <a:spLocks noGrp="1"/>
          </p:cNvSpPr>
          <p:nvPr>
            <p:ph type="body" idx="1"/>
          </p:nvPr>
        </p:nvSpPr>
        <p:spPr>
          <a:xfrm>
            <a:off x="311700" y="1152475"/>
            <a:ext cx="4014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After testing the model using Linear regression for the “compas-scores-raw” data set. It seems as though the algorithm does not seem to present good results given the variables. This solidifies the fact that there may be an unneccessary racial bias</a:t>
            </a:r>
            <a:endParaRPr sz="1400"/>
          </a:p>
          <a:p>
            <a:pPr marL="457200" lvl="0" indent="-317500" algn="l" rtl="0">
              <a:spcBef>
                <a:spcPts val="0"/>
              </a:spcBef>
              <a:spcAft>
                <a:spcPts val="0"/>
              </a:spcAft>
              <a:buSzPts val="1400"/>
              <a:buChar char="●"/>
            </a:pPr>
            <a:r>
              <a:rPr lang="en" sz="1400"/>
              <a:t>And if we run a logistic regression on the “propublica_data_for_fairml” data we see the machine is not good at predicting scores for the demographics within the groups provided. It seems as though the machine is in fact switching the target and prediction</a:t>
            </a:r>
            <a:endParaRPr sz="1400"/>
          </a:p>
        </p:txBody>
      </p:sp>
      <p:pic>
        <p:nvPicPr>
          <p:cNvPr id="121" name="Google Shape;121;p20"/>
          <p:cNvPicPr preferRelativeResize="0"/>
          <p:nvPr/>
        </p:nvPicPr>
        <p:blipFill>
          <a:blip r:embed="rId3">
            <a:alphaModFix/>
          </a:blip>
          <a:stretch>
            <a:fillRect/>
          </a:stretch>
        </p:blipFill>
        <p:spPr>
          <a:xfrm>
            <a:off x="5736150" y="1017724"/>
            <a:ext cx="1506350" cy="1841600"/>
          </a:xfrm>
          <a:prstGeom prst="rect">
            <a:avLst/>
          </a:prstGeom>
          <a:noFill/>
          <a:ln>
            <a:noFill/>
          </a:ln>
        </p:spPr>
      </p:pic>
      <p:pic>
        <p:nvPicPr>
          <p:cNvPr id="122" name="Google Shape;122;p20"/>
          <p:cNvPicPr preferRelativeResize="0"/>
          <p:nvPr/>
        </p:nvPicPr>
        <p:blipFill>
          <a:blip r:embed="rId4">
            <a:alphaModFix/>
          </a:blip>
          <a:stretch>
            <a:fillRect/>
          </a:stretch>
        </p:blipFill>
        <p:spPr>
          <a:xfrm>
            <a:off x="4775300" y="2946825"/>
            <a:ext cx="3295001" cy="190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28" name="Google Shape;128;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It is clear that within the compas data there is a clear racial bias against african americans. The racial bias is also in no way a good indicator that a criminal will be a recidivist as shown using Machine Learning to test the predictability of a recidivist. </a:t>
            </a:r>
            <a:endParaRPr/>
          </a:p>
        </p:txBody>
      </p:sp>
      <p:pic>
        <p:nvPicPr>
          <p:cNvPr id="129" name="Google Shape;129;p21"/>
          <p:cNvPicPr preferRelativeResize="0"/>
          <p:nvPr/>
        </p:nvPicPr>
        <p:blipFill>
          <a:blip r:embed="rId3">
            <a:alphaModFix/>
          </a:blip>
          <a:stretch>
            <a:fillRect/>
          </a:stretch>
        </p:blipFill>
        <p:spPr>
          <a:xfrm>
            <a:off x="3597100" y="3009900"/>
            <a:ext cx="5190376" cy="18330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743</Words>
  <Application>Microsoft Macintosh PowerPoint</Application>
  <PresentationFormat>On-screen Show (16:9)</PresentationFormat>
  <Paragraphs>50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Oswald</vt:lpstr>
      <vt:lpstr>Average</vt:lpstr>
      <vt:lpstr>Slate</vt:lpstr>
      <vt:lpstr>The unjust system: Wrongful profiling caused by poor machine learning algorithms</vt:lpstr>
      <vt:lpstr>Racial Bias on American criminals</vt:lpstr>
      <vt:lpstr>The formula was particularly likely to falsely flag black defendants as future criminals, wrongly labeling them this way at almost twice the rate as white defendants. White defendants were mislabeled as low risk more often than black defendants.</vt:lpstr>
      <vt:lpstr>Some possible errors within the data</vt:lpstr>
      <vt:lpstr>More analysis of the data</vt:lpstr>
      <vt:lpstr>What the data suggests</vt:lpstr>
      <vt:lpstr>Running some of the data</vt:lpstr>
      <vt:lpstr>Testing the data using Machine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unjust system: Mishits caused by poor machine learning algorithms</dc:title>
  <cp:lastModifiedBy>Keabetswe Ndlovu</cp:lastModifiedBy>
  <cp:revision>2</cp:revision>
  <dcterms:modified xsi:type="dcterms:W3CDTF">2020-11-08T17:55:26Z</dcterms:modified>
</cp:coreProperties>
</file>