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1f6fa2ace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1f6fa2a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61f6fa2ace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0445b1ec1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0445b1ec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e0445b1ec1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0445b1ec1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0445b1ec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e0445b1ec1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0445b1ec1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0445b1ec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e0445b1ec1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0445b1ec1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0445b1ec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e0445b1ec1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0445b1ec1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0445b1ec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e0445b1ec1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e0b5561ce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e0b5561c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8e0b5561ce_0_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0445b1ec1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0445b1ec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e0445b1ec1_0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c3bef8ffc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c3bef8f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4c3bef8ffc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1f6fa2ace_0_4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1f6fa2ac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61f6fa2ace_0_4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e0b5561ce_0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e0b5561c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8e0b5561ce_0_1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f17e5be00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f17e5be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7f17e5be00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1f6fa2ace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1f6fa2ac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61f6fa2ace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f17e5be00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f17e5be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7f17e5be00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2102dd87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2102dd8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82102dd87b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0445b1ec1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0445b1e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e0445b1ec1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0445b1ec1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0445b1ec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e0445b1ec1_0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0445b1ec1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0445b1ec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e0445b1ec1_0_1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howtostoreelectricity.com/what-is-peak-shaving" TargetMode="External"/><Relationship Id="rId10" Type="http://schemas.openxmlformats.org/officeDocument/2006/relationships/hyperlink" Target="https://www.sap.com/insights/smart-grid-ai-in-energy-technologies.html" TargetMode="External"/><Relationship Id="rId13" Type="http://schemas.openxmlformats.org/officeDocument/2006/relationships/hyperlink" Target="https://www.researchgate.net/publication/276288597" TargetMode="External"/><Relationship Id="rId12" Type="http://schemas.openxmlformats.org/officeDocument/2006/relationships/hyperlink" Target="http://www.ibef.org/industry/power-sector-indi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ieeexplore.ieee.org/document/10038701" TargetMode="External"/><Relationship Id="rId4" Type="http://schemas.openxmlformats.org/officeDocument/2006/relationships/hyperlink" Target="https://ieeexplore.ieee.org/document/9333638" TargetMode="External"/><Relationship Id="rId9" Type="http://schemas.openxmlformats.org/officeDocument/2006/relationships/hyperlink" Target="https://en.wikipedia.org/wiki/Smart%20grid" TargetMode="External"/><Relationship Id="rId5" Type="http://schemas.openxmlformats.org/officeDocument/2006/relationships/hyperlink" Target="https://ieeexplore.ieee.org/document/9351770" TargetMode="External"/><Relationship Id="rId6" Type="http://schemas.openxmlformats.org/officeDocument/2006/relationships/hyperlink" Target="https://ieeexplore.ieee.org/document/6933909" TargetMode="External"/><Relationship Id="rId7" Type="http://schemas.openxmlformats.org/officeDocument/2006/relationships/hyperlink" Target="https://www.nsgm.gov.in/en/sg-pilot" TargetMode="External"/><Relationship Id="rId8" Type="http://schemas.openxmlformats.org/officeDocument/2006/relationships/hyperlink" Target="https://www.marketresearchfuture.com/reports/smart-grid-market-1110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F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5328" r="4508" t="0"/>
          <a:stretch/>
        </p:blipFill>
        <p:spPr>
          <a:xfrm>
            <a:off x="0" y="857700"/>
            <a:ext cx="9144000" cy="57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HARDWARE</a:t>
            </a:r>
            <a:endParaRPr b="1"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6" name="Google Shape;176;p22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28-05-2024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9500"/>
            <a:ext cx="8818115" cy="47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MODULE INTEGRATION</a:t>
            </a:r>
            <a:endParaRPr b="1"/>
          </a:p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5" name="Google Shape;185;p23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28-05-2024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105313"/>
            <a:ext cx="8686802" cy="2952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457200" y="1984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MODULAR TESTING</a:t>
            </a:r>
            <a:endParaRPr b="1"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8593"/>
            <a:ext cx="9144001" cy="524281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28-05-2024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5763"/>
            <a:ext cx="9144001" cy="43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28-05-2024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457200" y="1984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MODULAR TESTING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457200" y="1984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RESULTS</a:t>
            </a:r>
            <a:endParaRPr b="1"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4" name="Google Shape;214;p26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28-05-2024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25" y="1340600"/>
            <a:ext cx="8678277" cy="4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287150" y="309625"/>
            <a:ext cx="873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28-05-2024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381000" y="1219200"/>
            <a:ext cx="82545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We have developed a hybrid energy management system for DC micro-grids, focusing on predicting output power and real-time load demand. </a:t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An LSTM model was trained for load demand forecasting, and an MLP was used to estimate solar power generation. </a:t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A prototype for a microgrid was implemented, using a naive power scheduling approach based on predicted load and estimated renewable generation to manage conventional power generation. </a:t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A real-time dashboard to display the power scheduling information for the Electricity board users was implemented.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287150" y="309625"/>
            <a:ext cx="873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28-05-2024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457200" y="1066800"/>
            <a:ext cx="82545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0D0D0D"/>
                </a:solidFill>
                <a:highlight>
                  <a:srgbClr val="FFFFFF"/>
                </a:highlight>
              </a:rPr>
              <a:t>The current scope is limited to building a wired microgrid setup. If feasible, the next steps would involve developing a wireless microgrid and exploring the security aspects of this wireless smart grid. </a:t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0D0D0D"/>
                </a:solidFill>
                <a:highlight>
                  <a:srgbClr val="FFFFFF"/>
                </a:highlight>
              </a:rPr>
              <a:t>This would include executing data manipulation attacks on the wireless communication between the transmitter and receiver, and suggesting possible security measures to counter these attacks. </a:t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0D0D0D"/>
                </a:solidFill>
                <a:highlight>
                  <a:srgbClr val="FFFFFF"/>
                </a:highlight>
              </a:rPr>
              <a:t>Additionally, integrating a steam generator and demonstrating the control of thermal output using burner flame controlling knobs would also be considered.</a:t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PROJECTED COST AND FEASIBILITY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364500" y="1623950"/>
            <a:ext cx="85674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/>
              <a:t>Hardware Cost </a:t>
            </a:r>
            <a:r>
              <a:rPr lang="en-IN"/>
              <a:t>:</a:t>
            </a:r>
            <a:r>
              <a:rPr lang="en-IN"/>
              <a:t>  </a:t>
            </a:r>
            <a:r>
              <a:rPr lang="en-IN" sz="2847"/>
              <a:t>₹</a:t>
            </a:r>
            <a:r>
              <a:rPr lang="en-IN"/>
              <a:t> 8000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IN"/>
              <a:t>Software</a:t>
            </a:r>
            <a:r>
              <a:rPr b="1" lang="en-IN"/>
              <a:t> Development Cost</a:t>
            </a:r>
            <a:r>
              <a:rPr lang="en-IN"/>
              <a:t> : (</a:t>
            </a:r>
            <a:r>
              <a:rPr i="1" lang="en-IN"/>
              <a:t>COCOMO</a:t>
            </a:r>
            <a:r>
              <a:rPr lang="en-IN"/>
              <a:t> model)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12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b="1" sz="1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i="1" lang="en-IN"/>
              <a:t>Effort Estimation (E)</a:t>
            </a:r>
            <a:r>
              <a:rPr i="1" lang="en-IN"/>
              <a:t>:</a:t>
            </a:r>
            <a:endParaRPr i="1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1373"/>
              <a:buFont typeface="Arial"/>
              <a:buNone/>
            </a:pPr>
            <a:r>
              <a:rPr lang="en-IN"/>
              <a:t> 	E = a * (KLOC^b) =  3 * (0.8^1.12)  ≈ 2.144</a:t>
            </a:r>
            <a:r>
              <a:rPr lang="en-IN" sz="2141"/>
              <a:t> person months</a:t>
            </a:r>
            <a:endParaRPr sz="2141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3114"/>
              <a:buFont typeface="Arial"/>
              <a:buNone/>
            </a:pPr>
            <a:r>
              <a:rPr b="1" i="1" lang="en-IN"/>
              <a:t>Development Time Estimation (D):</a:t>
            </a:r>
            <a:br>
              <a:rPr i="1" lang="en-IN"/>
            </a:br>
            <a:r>
              <a:rPr lang="en-IN"/>
              <a:t>		D = c * (E^d) = 2.5 * (2.144^0.35) ≈ 2.55 </a:t>
            </a:r>
            <a:r>
              <a:rPr lang="en-IN" sz="2551"/>
              <a:t>months</a:t>
            </a:r>
            <a:endParaRPr sz="2551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-IN"/>
              <a:t>Cost Estimation (C):</a:t>
            </a:r>
            <a:br>
              <a:rPr lang="en-IN"/>
            </a:br>
            <a:r>
              <a:rPr lang="en-IN"/>
              <a:t>		C = D*X = 2.55 * 40000 ≈ </a:t>
            </a:r>
            <a:r>
              <a:rPr lang="en-IN" sz="2611"/>
              <a:t>₹</a:t>
            </a:r>
            <a:r>
              <a:rPr lang="en-IN"/>
              <a:t> 1,02,000 Lakh</a:t>
            </a:r>
            <a:endParaRPr/>
          </a:p>
          <a:p>
            <a:pPr indent="0" lvl="0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3" name="Google Shape;243;p29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22-11-2023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REFERENCES</a:t>
            </a:r>
            <a:endParaRPr b="1"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457200" y="1219200"/>
            <a:ext cx="8229600" cy="79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[1] Mostafa M. Shibl, Loay S. Ismail, Ahmed M. Massou (2023) An Intelligent Two-Stage Energy Dispatch Management System for Hybrid Power Plants: Impact of Machine Learning Deployment, </a:t>
            </a:r>
            <a:r>
              <a:rPr lang="en-IN" sz="1100" u="sng">
                <a:solidFill>
                  <a:schemeClr val="hlink"/>
                </a:solidFill>
                <a:hlinkClick r:id="rId3"/>
              </a:rPr>
              <a:t>https://ieeexplore.ieee.org/document/10038701</a:t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[2] Chun-Hung Liu, Jyh-Cherng Gu, Ming-Ta Yang (2021) A Simplified LSTM Neural Networks for One Day-ahead Solar Power Forecasting, </a:t>
            </a:r>
            <a:r>
              <a:rPr lang="en-IN" sz="1100" u="sng">
                <a:solidFill>
                  <a:schemeClr val="hlink"/>
                </a:solidFill>
                <a:hlinkClick r:id="rId4"/>
              </a:rPr>
              <a:t>https://ieeexplore.ieee.org/document/9333638</a:t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[3] Baraa Mohandes, Maisam Wahbah, Mohamed Shawky El Moursi, Tarek H.M. El-Fouly (2021) Renewable Energy Management System: Optimum Design and Hourly Dispatch, </a:t>
            </a:r>
            <a:r>
              <a:rPr lang="en-IN" sz="1100" u="sng">
                <a:solidFill>
                  <a:schemeClr val="hlink"/>
                </a:solidFill>
                <a:hlinkClick r:id="rId5"/>
              </a:rPr>
              <a:t>https://ieeexplore.ieee.org/document/9351770</a:t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[4] Bing Zhu, Henerica Tazvinga, Xiaohua Xia (2014) switched model predictive control for energy dispatching of a photovoltaic diesel battery hybrid power system </a:t>
            </a:r>
            <a:r>
              <a:rPr lang="en-IN" sz="1100" u="sng">
                <a:solidFill>
                  <a:schemeClr val="hlink"/>
                </a:solidFill>
                <a:hlinkClick r:id="rId6"/>
              </a:rPr>
              <a:t>https://ieeexplore.ieee.org/document/6933909</a:t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[5] Team National Smart Grid Mission (2023) Smart Grid Pilot Projects under IPDS (erstwhile RAPDRP Part-C), </a:t>
            </a:r>
            <a:r>
              <a:rPr lang="en-IN" sz="1100" u="sng">
                <a:solidFill>
                  <a:schemeClr val="hlink"/>
                </a:solidFill>
                <a:hlinkClick r:id="rId7"/>
              </a:rPr>
              <a:t>https://www.nsgm.gov.in/en/sg-pilot</a:t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[6] Ankit Gupta (2023) Smart Grid Market Overview, </a:t>
            </a:r>
            <a:r>
              <a:rPr lang="en-IN" sz="1100" u="sng">
                <a:solidFill>
                  <a:schemeClr val="hlink"/>
                </a:solidFill>
                <a:hlinkClick r:id="rId8"/>
              </a:rPr>
              <a:t>https://www.marketresearchfuture.com/reports/smart-grid-market-1110</a:t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[7] Team Wikipedia (2023) Smart Grid, </a:t>
            </a:r>
            <a:r>
              <a:rPr lang="en-IN" sz="1100" u="sng">
                <a:solidFill>
                  <a:schemeClr val="hlink"/>
                </a:solidFill>
                <a:hlinkClick r:id="rId9"/>
              </a:rPr>
              <a:t>https://en.wikipedia.org/wiki/Smart%20grid</a:t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[8] Team SAP (2023) The smart grid: How AI is powering today’s energy technologies — SAP Insights, </a:t>
            </a:r>
            <a:r>
              <a:rPr lang="en-IN" sz="1100" u="sng">
                <a:solidFill>
                  <a:schemeClr val="hlink"/>
                </a:solidFill>
                <a:hlinkClick r:id="rId10"/>
              </a:rPr>
              <a:t>https://www.sap.com/insights/smart-grid-ai-in-energy-technologies.html</a:t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[9] Kamil Talar (2023) Understanding what is Peak Shaving: Techniques and Benefits, </a:t>
            </a:r>
            <a:r>
              <a:rPr lang="en-IN" sz="1100" u="sng">
                <a:solidFill>
                  <a:schemeClr val="hlink"/>
                </a:solidFill>
                <a:hlinkClick r:id="rId11"/>
              </a:rPr>
              <a:t>https://howtostoreelectricity.com/what-is-peak-shaving</a:t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[10] Team IBEF (2023) Power Sector - India, </a:t>
            </a:r>
            <a:r>
              <a:rPr lang="en-IN" sz="1100" u="sng">
                <a:solidFill>
                  <a:schemeClr val="hlink"/>
                </a:solidFill>
                <a:hlinkClick r:id="rId12"/>
              </a:rPr>
              <a:t>www.ibef.org/industry/power-sector-india</a:t>
            </a:r>
            <a:r>
              <a:rPr lang="en-IN" sz="1100"/>
              <a:t>.</a:t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lang="en-IN" sz="1100"/>
              <a:t>[11] Stephen Turner, Suleyman Uludag (2015), </a:t>
            </a:r>
            <a:r>
              <a:rPr lang="en-IN" sz="1100" u="sng">
                <a:solidFill>
                  <a:schemeClr val="hlink"/>
                </a:solidFill>
                <a:hlinkClick r:id="rId13"/>
              </a:rPr>
              <a:t>https://www.researchgate.net/publication/276288597</a:t>
            </a:r>
            <a:r>
              <a:rPr lang="en-IN" sz="1100"/>
              <a:t> Towards Smart Cities Interaction and Synergy of the Smart Grid and Intelligent Transportation Systems</a:t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[12] Zhenyu Zhuo, ”DATASET-OF-HRP-38-TEST-SYSTEM”, IEEE DataPort, DOI: 10.21227/ggy4-7497, May 17, 2022.</a:t>
            </a:r>
            <a:endParaRPr sz="1100"/>
          </a:p>
          <a:p>
            <a:pPr indent="0" lvl="0" marL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00"/>
          </a:p>
        </p:txBody>
      </p:sp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2" name="Google Shape;252;p30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22-11-2023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04800" y="28654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b="1" lang="en-IN"/>
              <a:t>THANK YOU</a:t>
            </a:r>
            <a:endParaRPr i="1" sz="27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209800" y="1905000"/>
            <a:ext cx="55446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15525" y="2914725"/>
            <a:ext cx="87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oject Title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Energy inspired DC Micro-grid System using Machine Learning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15525" y="3452750"/>
            <a:ext cx="81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Group ID/ Group details :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15525" y="4490775"/>
            <a:ext cx="9144000" cy="20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Group Members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Name: Sakshi Jadhav	              Seat No: B190294222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Name: Samruddhi Khairnar      Seat No: B190294231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Name: Kunika Narnaware	      Seat No: B190294239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Name: Pranjal Shewale    	      Seat No: B190294262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415525" y="3981225"/>
            <a:ext cx="70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Dr. B. S. Tarle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sys27\Desktop\a++ letter head.jpg"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" y="-830"/>
            <a:ext cx="9143999" cy="1905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28-05-2024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IN" sz="3200"/>
              <a:t>             </a:t>
            </a:r>
            <a:r>
              <a:rPr b="1" lang="en-IN" sz="4100"/>
              <a:t>PROBLEM STATEMENT</a:t>
            </a:r>
            <a:endParaRPr b="1" sz="4100"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IN" sz="2800"/>
              <a:t>Traditional power plants make use of the manual power demand and generation matching processes, causing time delays and wastage of electric power generated in excess, which is usually grounded. </a:t>
            </a:r>
            <a:endParaRPr sz="2800"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-41275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IN" sz="2800"/>
              <a:t>Hence, a smart power plant management system is necessary, to minimize the wastage of electricity by controlling the power generation. Power from various energy sources can be integrated, in the form of a hybrid power plant, according to the observed power demand of the users. </a:t>
            </a:r>
            <a:endParaRPr sz="22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8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28-05-2024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IN" sz="4100"/>
              <a:t>     TOOLS AND TECHNOLOGIES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135975" y="1600200"/>
            <a:ext cx="85509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65"/>
              <a:buNone/>
            </a:pPr>
            <a:r>
              <a:rPr b="1" lang="en-IN" sz="2825"/>
              <a:t>Tools</a:t>
            </a:r>
            <a:r>
              <a:rPr lang="en-IN" sz="2825"/>
              <a:t> :</a:t>
            </a:r>
            <a:endParaRPr sz="2825"/>
          </a:p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65"/>
              <a:buNone/>
            </a:pPr>
            <a:r>
              <a:rPr lang="en-IN" sz="2225"/>
              <a:t>• </a:t>
            </a:r>
            <a:r>
              <a:rPr b="1" i="1" lang="en-IN" sz="2225"/>
              <a:t>Illumination Sensor</a:t>
            </a:r>
            <a:r>
              <a:rPr lang="en-IN" sz="2225"/>
              <a:t>: For capturing sunlight readings. </a:t>
            </a:r>
            <a:endParaRPr sz="2225"/>
          </a:p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65"/>
              <a:buNone/>
            </a:pPr>
            <a:r>
              <a:rPr lang="en-IN" sz="2225"/>
              <a:t>• </a:t>
            </a:r>
            <a:r>
              <a:rPr b="1" i="1" lang="en-IN" sz="2225"/>
              <a:t>Temperature and Humidity Sensor</a:t>
            </a:r>
            <a:r>
              <a:rPr lang="en-IN" sz="2225"/>
              <a:t>: For capturing weather data. </a:t>
            </a:r>
            <a:endParaRPr sz="2225"/>
          </a:p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65"/>
              <a:buNone/>
            </a:pPr>
            <a:r>
              <a:rPr lang="en-IN" sz="2225"/>
              <a:t>• </a:t>
            </a:r>
            <a:r>
              <a:rPr b="1" i="1" lang="en-IN" sz="2225"/>
              <a:t>Voltage and Current Sensors</a:t>
            </a:r>
            <a:r>
              <a:rPr lang="en-IN" sz="2225"/>
              <a:t>: For capturing load demand readings. </a:t>
            </a:r>
            <a:endParaRPr sz="2225"/>
          </a:p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65"/>
              <a:buNone/>
            </a:pPr>
            <a:r>
              <a:rPr lang="en-IN" sz="2225"/>
              <a:t>• </a:t>
            </a:r>
            <a:r>
              <a:rPr b="1" i="1" lang="en-IN" sz="2225"/>
              <a:t>Relays</a:t>
            </a:r>
            <a:r>
              <a:rPr lang="en-IN" sz="2225"/>
              <a:t>: For managing power flow between different sources. </a:t>
            </a:r>
            <a:endParaRPr sz="2225"/>
          </a:p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65"/>
              <a:buNone/>
            </a:pPr>
            <a:r>
              <a:rPr lang="en-IN" sz="2225"/>
              <a:t>• </a:t>
            </a:r>
            <a:r>
              <a:rPr b="1" i="1" lang="en-IN" sz="2225"/>
              <a:t>Raspberry Pi</a:t>
            </a:r>
            <a:r>
              <a:rPr lang="en-IN" sz="2225"/>
              <a:t>: For aggregating sensor readings.</a:t>
            </a:r>
            <a:endParaRPr sz="2225"/>
          </a:p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65"/>
              <a:buNone/>
            </a:pPr>
            <a:r>
              <a:rPr lang="en-IN" sz="2225"/>
              <a:t> </a:t>
            </a:r>
            <a:endParaRPr sz="2225"/>
          </a:p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65"/>
              <a:buNone/>
            </a:pPr>
            <a:r>
              <a:rPr b="1" lang="en-IN" sz="2625"/>
              <a:t>Technologies</a:t>
            </a:r>
            <a:r>
              <a:rPr lang="en-IN" sz="2625"/>
              <a:t> :</a:t>
            </a:r>
            <a:endParaRPr sz="2625"/>
          </a:p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65"/>
              <a:buNone/>
            </a:pPr>
            <a:r>
              <a:rPr lang="en-IN" sz="2225"/>
              <a:t>• </a:t>
            </a:r>
            <a:r>
              <a:rPr b="1" i="1" lang="en-IN" sz="2225"/>
              <a:t>AWS EC2</a:t>
            </a:r>
            <a:r>
              <a:rPr lang="en-IN" sz="2225"/>
              <a:t>: For running virtual machines and processing data. </a:t>
            </a:r>
            <a:endParaRPr sz="2225"/>
          </a:p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65"/>
              <a:buNone/>
            </a:pPr>
            <a:r>
              <a:rPr lang="en-IN" sz="2225"/>
              <a:t>• </a:t>
            </a:r>
            <a:r>
              <a:rPr b="1" i="1" lang="en-IN" sz="2225"/>
              <a:t>Apache Kafka</a:t>
            </a:r>
            <a:r>
              <a:rPr lang="en-IN" sz="2225"/>
              <a:t>: For data streaming and real-time data pipelines. </a:t>
            </a:r>
            <a:endParaRPr sz="2225"/>
          </a:p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65"/>
              <a:buNone/>
            </a:pPr>
            <a:r>
              <a:rPr lang="en-IN" sz="2225"/>
              <a:t>• </a:t>
            </a:r>
            <a:r>
              <a:rPr b="1" i="1" lang="en-IN" sz="2225"/>
              <a:t>Python</a:t>
            </a:r>
            <a:r>
              <a:rPr lang="en-IN" sz="2225"/>
              <a:t>: For scripting and implementing machine learning models. </a:t>
            </a:r>
            <a:endParaRPr sz="2225"/>
          </a:p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65"/>
              <a:buNone/>
            </a:pPr>
            <a:r>
              <a:rPr lang="en-IN" sz="2225"/>
              <a:t>• </a:t>
            </a:r>
            <a:r>
              <a:rPr b="1" i="1" lang="en-IN" sz="2225"/>
              <a:t>TensorFlow</a:t>
            </a:r>
            <a:r>
              <a:rPr lang="en-IN" sz="2225"/>
              <a:t>: For training deep learning models. </a:t>
            </a:r>
            <a:endParaRPr sz="2225"/>
          </a:p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65"/>
              <a:buNone/>
            </a:pPr>
            <a:r>
              <a:rPr lang="en-IN" sz="2225"/>
              <a:t>•</a:t>
            </a:r>
            <a:r>
              <a:rPr lang="en-IN" sz="100"/>
              <a:t> </a:t>
            </a:r>
            <a:r>
              <a:rPr b="1" i="1" lang="en-IN" sz="2225"/>
              <a:t>Keras</a:t>
            </a:r>
            <a:r>
              <a:rPr lang="en-IN" sz="2225"/>
              <a:t>: Framework for quick model development on top of Tensorflow.</a:t>
            </a:r>
            <a:endParaRPr sz="2225"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9" name="Google Shape;119;p16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28-05-2024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IN" sz="4100"/>
              <a:t>          SYSTEM ARCHITECTURE</a:t>
            </a:r>
            <a:endParaRPr b="1" sz="4100"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75" y="1822626"/>
            <a:ext cx="9144003" cy="375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28-05-2024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           IMPLEMENTATION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49450" y="1600200"/>
            <a:ext cx="8441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proposed system can be deployed in Hybrid power plants, to automate the power generation in real-time, as per the estimated load demand. </a:t>
            </a:r>
            <a:endParaRPr sz="23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 </a:t>
            </a:r>
            <a:r>
              <a:rPr b="1" lang="en-IN" sz="2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Sensing Module</a:t>
            </a:r>
            <a:r>
              <a:rPr lang="en-IN" sz="2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3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(a) An illumination sensor: for sunlight readings. </a:t>
            </a:r>
            <a:endParaRPr sz="23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(b) A temperature and humidity sensor: weather data. </a:t>
            </a:r>
            <a:endParaRPr sz="23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(c) A combination of voltage and current sensors, to obtain load demand readings. </a:t>
            </a:r>
            <a:endParaRPr sz="23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-IN" sz="2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Aggregation Module</a:t>
            </a:r>
            <a:r>
              <a:rPr lang="en-IN" sz="2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Aggregation of sensor readings using a Raspberry Pi, sending them to a virtual machine running on the AWS Cloud using Apache Kafka. </a:t>
            </a:r>
            <a:endParaRPr sz="2300"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8" name="Google Shape;138;p18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28-05-2024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457200" y="1151425"/>
            <a:ext cx="8229600" cy="52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-I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Preprocessing Module</a:t>
            </a:r>
            <a:r>
              <a:rPr lang="en-I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Cleaning and normalization of the aggregated data; applying a rolling window.</a:t>
            </a:r>
            <a:endParaRPr sz="2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en-I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 Module</a:t>
            </a:r>
            <a:r>
              <a:rPr lang="en-I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Fitting an LSTM model to the dataset, tuning its hyperparameters, validating its accuracy using the MSE metric, saving the model. </a:t>
            </a:r>
            <a:endParaRPr sz="2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b="1" lang="en-I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Power Scheduling Module</a:t>
            </a:r>
            <a:r>
              <a:rPr lang="en-I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Switches the power sources’ line connections at the users’ end so each user gets connected to either the solar or conventional source. </a:t>
            </a:r>
            <a:endParaRPr sz="2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b="1" lang="en-I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Dashboard Module</a:t>
            </a:r>
            <a:r>
              <a:rPr lang="en-I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Displays actual vs </a:t>
            </a:r>
            <a:r>
              <a:rPr lang="en-I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estimated</a:t>
            </a:r>
            <a:r>
              <a:rPr lang="en-IN" sz="2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power generation.</a:t>
            </a:r>
            <a:endParaRPr/>
          </a:p>
        </p:txBody>
      </p:sp>
      <p:sp>
        <p:nvSpPr>
          <p:cNvPr id="146" name="Google Shape;146;p19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28-05-2024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457200" y="1222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           IMPLEMENTATION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POWER SCHEDULING ALGORITHM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6" name="Google Shape;156;p20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28-05-2024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341451"/>
            <a:ext cx="6994476" cy="495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    POWER SCHEDULING ALGORITHM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6" name="Google Shape;166;p21"/>
          <p:cNvSpPr txBox="1"/>
          <p:nvPr>
            <p:ph idx="10" type="dt"/>
          </p:nvPr>
        </p:nvSpPr>
        <p:spPr>
          <a:xfrm>
            <a:off x="457200" y="6356350"/>
            <a:ext cx="73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999999"/>
                </a:solidFill>
              </a:rPr>
              <a:t>28-05-2024                                   Hybrid Energy inspired DC Micro-grid System using Machine Learning 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874838"/>
            <a:ext cx="8839200" cy="3734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