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sldIdLst>
    <p:sldId id="256" r:id="rId2"/>
    <p:sldId id="257" r:id="rId3"/>
    <p:sldId id="276" r:id="rId4"/>
    <p:sldId id="258" r:id="rId5"/>
    <p:sldId id="277" r:id="rId6"/>
    <p:sldId id="272" r:id="rId7"/>
    <p:sldId id="278" r:id="rId8"/>
    <p:sldId id="273" r:id="rId9"/>
    <p:sldId id="279" r:id="rId10"/>
    <p:sldId id="270" r:id="rId11"/>
    <p:sldId id="27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ounts%20backup\FMCG%20Group%204%20MBA%20General%20Financial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ounts%20backup\FMCG%20Group%204%20MBA%20General%20Financial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ounts%20backup\FMCG%20Group%204%20MBA%20General%20Financial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ounts%20backup\FMCG%20Group%204%20MBA%20General%20Financial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Horizontal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'Karthik 24MBMA04 Hind Unilever'!$B$96</c:f>
              <c:strCache>
                <c:ptCount val="1"/>
                <c:pt idx="0">
                  <c:v>FY21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'Karthik 24MBMA04 Hind Unilever'!$A$97:$A$105</c:f>
              <c:strCache>
                <c:ptCount val="9"/>
                <c:pt idx="0">
                  <c:v>Sales</c:v>
                </c:pt>
                <c:pt idx="1">
                  <c:v>Expenses</c:v>
                </c:pt>
                <c:pt idx="2">
                  <c:v>Operating Profit</c:v>
                </c:pt>
                <c:pt idx="3">
                  <c:v>Other Income</c:v>
                </c:pt>
                <c:pt idx="4">
                  <c:v>Depreciation</c:v>
                </c:pt>
                <c:pt idx="5">
                  <c:v>Interest</c:v>
                </c:pt>
                <c:pt idx="6">
                  <c:v>Profit Before Tax</c:v>
                </c:pt>
                <c:pt idx="7">
                  <c:v>Tax</c:v>
                </c:pt>
                <c:pt idx="8">
                  <c:v>Net Profit</c:v>
                </c:pt>
              </c:strCache>
            </c:strRef>
          </c:cat>
          <c:val>
            <c:numRef>
              <c:f>'Karthik 24MBMA04 Hind Unilever'!$B$97:$B$105</c:f>
              <c:numCache>
                <c:formatCode>0.00%</c:formatCode>
                <c:ptCount val="9"/>
                <c:pt idx="0">
                  <c:v>1</c:v>
                </c:pt>
                <c:pt idx="1">
                  <c:v>0.82714665463954773</c:v>
                </c:pt>
                <c:pt idx="2">
                  <c:v>0.19765646332015419</c:v>
                </c:pt>
                <c:pt idx="3">
                  <c:v>3.9008275629539298E-2</c:v>
                </c:pt>
                <c:pt idx="4">
                  <c:v>1.0083450648829498E-2</c:v>
                </c:pt>
                <c:pt idx="5">
                  <c:v>5.536061183172E-4</c:v>
                </c:pt>
                <c:pt idx="6">
                  <c:v>0.19765646332015419</c:v>
                </c:pt>
                <c:pt idx="7">
                  <c:v>6.0802841469414518E-2</c:v>
                </c:pt>
                <c:pt idx="8">
                  <c:v>0.13646484648064458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9-4BA6-BD6E-56892FDCA4BB}"/>
            </c:ext>
          </c:extLst>
        </c:ser>
        <c:ser>
          <c:idx val="1"/>
          <c:order val="1"/>
          <c:tx>
            <c:strRef>
              <c:f>'Karthik 24MBMA04 Hind Unilever'!$C$96</c:f>
              <c:strCache>
                <c:ptCount val="1"/>
                <c:pt idx="0">
                  <c:v>FY22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'Karthik 24MBMA04 Hind Unilever'!$A$97:$A$105</c:f>
              <c:strCache>
                <c:ptCount val="9"/>
                <c:pt idx="0">
                  <c:v>Sales</c:v>
                </c:pt>
                <c:pt idx="1">
                  <c:v>Expenses</c:v>
                </c:pt>
                <c:pt idx="2">
                  <c:v>Operating Profit</c:v>
                </c:pt>
                <c:pt idx="3">
                  <c:v>Other Income</c:v>
                </c:pt>
                <c:pt idx="4">
                  <c:v>Depreciation</c:v>
                </c:pt>
                <c:pt idx="5">
                  <c:v>Interest</c:v>
                </c:pt>
                <c:pt idx="6">
                  <c:v>Profit Before Tax</c:v>
                </c:pt>
                <c:pt idx="7">
                  <c:v>Tax</c:v>
                </c:pt>
                <c:pt idx="8">
                  <c:v>Net Profit</c:v>
                </c:pt>
              </c:strCache>
            </c:strRef>
          </c:cat>
          <c:val>
            <c:numRef>
              <c:f>'Karthik 24MBMA04 Hind Unilever'!$C$97:$C$105</c:f>
              <c:numCache>
                <c:formatCode>0.00%</c:formatCode>
                <c:ptCount val="9"/>
                <c:pt idx="0">
                  <c:v>1</c:v>
                </c:pt>
                <c:pt idx="1">
                  <c:v>0.81122227055241414</c:v>
                </c:pt>
                <c:pt idx="2">
                  <c:v>0.18722425899459391</c:v>
                </c:pt>
                <c:pt idx="3">
                  <c:v>1.5099732803082085E-2</c:v>
                </c:pt>
                <c:pt idx="4">
                  <c:v>1.0967501398123409E-2</c:v>
                </c:pt>
                <c:pt idx="5">
                  <c:v>5.2817995401727462E-4</c:v>
                </c:pt>
                <c:pt idx="6">
                  <c:v>0.18722425899459391</c:v>
                </c:pt>
                <c:pt idx="7">
                  <c:v>5.8255141987199402E-2</c:v>
                </c:pt>
                <c:pt idx="8">
                  <c:v>0.12896911700739452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9-4BA6-BD6E-56892FDCA4BB}"/>
            </c:ext>
          </c:extLst>
        </c:ser>
        <c:ser>
          <c:idx val="2"/>
          <c:order val="2"/>
          <c:tx>
            <c:strRef>
              <c:f>'Karthik 24MBMA04 Hind Unilever'!$D$96</c:f>
              <c:strCache>
                <c:ptCount val="1"/>
                <c:pt idx="0">
                  <c:v>FY23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'Karthik 24MBMA04 Hind Unilever'!$A$97:$A$105</c:f>
              <c:strCache>
                <c:ptCount val="9"/>
                <c:pt idx="0">
                  <c:v>Sales</c:v>
                </c:pt>
                <c:pt idx="1">
                  <c:v>Expenses</c:v>
                </c:pt>
                <c:pt idx="2">
                  <c:v>Operating Profit</c:v>
                </c:pt>
                <c:pt idx="3">
                  <c:v>Other Income</c:v>
                </c:pt>
                <c:pt idx="4">
                  <c:v>Depreciation</c:v>
                </c:pt>
                <c:pt idx="5">
                  <c:v>Interest</c:v>
                </c:pt>
                <c:pt idx="6">
                  <c:v>Profit Before Tax</c:v>
                </c:pt>
                <c:pt idx="7">
                  <c:v>Tax</c:v>
                </c:pt>
                <c:pt idx="8">
                  <c:v>Net Profit</c:v>
                </c:pt>
              </c:strCache>
            </c:strRef>
          </c:cat>
          <c:val>
            <c:numRef>
              <c:f>'Karthik 24MBMA04 Hind Unilever'!$D$97:$D$105</c:f>
              <c:numCache>
                <c:formatCode>0.00%</c:formatCode>
                <c:ptCount val="9"/>
                <c:pt idx="0">
                  <c:v>1</c:v>
                </c:pt>
                <c:pt idx="1">
                  <c:v>0.80049454194560044</c:v>
                </c:pt>
                <c:pt idx="2">
                  <c:v>0.19501236354864002</c:v>
                </c:pt>
                <c:pt idx="3">
                  <c:v>1.8273927989867923E-2</c:v>
                </c:pt>
                <c:pt idx="4">
                  <c:v>1.3026958567034558E-2</c:v>
                </c:pt>
                <c:pt idx="5">
                  <c:v>1.0554248839032628E-3</c:v>
                </c:pt>
                <c:pt idx="6">
                  <c:v>0.19501236354864002</c:v>
                </c:pt>
                <c:pt idx="7">
                  <c:v>5.9616428442192872E-2</c:v>
                </c:pt>
                <c:pt idx="8">
                  <c:v>0.13497376515288584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9-4BA6-BD6E-56892FDCA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2690127"/>
        <c:axId val="1652700207"/>
      </c:barChart>
      <c:catAx>
        <c:axId val="1652690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700207"/>
        <c:crosses val="autoZero"/>
        <c:auto val="1"/>
        <c:lblAlgn val="ctr"/>
        <c:lblOffset val="100"/>
        <c:noMultiLvlLbl val="0"/>
      </c:catAx>
      <c:valAx>
        <c:axId val="1652700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69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Gross Profit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'Karthik 24MBMA04 Hind Unilever'!$B$133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numRef>
              <c:f>'Karthik 24MBMA04 Hind Unilever'!$A$134:$A$136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'Karthik 24MBMA04 Hind Unilever'!$B$134:$B$136</c:f>
              <c:numCache>
                <c:formatCode>#,##0.00</c:formatCode>
                <c:ptCount val="3"/>
                <c:pt idx="0">
                  <c:v>31972.49</c:v>
                </c:pt>
                <c:pt idx="1">
                  <c:v>32186</c:v>
                </c:pt>
                <c:pt idx="2">
                  <c:v>33162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3-4C48-B731-7268D1B844A7}"/>
            </c:ext>
          </c:extLst>
        </c:ser>
        <c:ser>
          <c:idx val="1"/>
          <c:order val="1"/>
          <c:tx>
            <c:strRef>
              <c:f>'Karthik 24MBMA04 Hind Unilever'!$C$133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numRef>
              <c:f>'Karthik 24MBMA04 Hind Unilever'!$A$134:$A$136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'Karthik 24MBMA04 Hind Unilever'!$C$134:$C$136</c:f>
              <c:numCache>
                <c:formatCode>#,##0.00</c:formatCode>
                <c:ptCount val="3"/>
                <c:pt idx="0">
                  <c:v>26559.77</c:v>
                </c:pt>
                <c:pt idx="1">
                  <c:v>26276</c:v>
                </c:pt>
                <c:pt idx="2">
                  <c:v>26834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E3-4C48-B731-7268D1B844A7}"/>
            </c:ext>
          </c:extLst>
        </c:ser>
        <c:ser>
          <c:idx val="2"/>
          <c:order val="2"/>
          <c:tx>
            <c:strRef>
              <c:f>'Karthik 24MBMA04 Hind Unilever'!$D$133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numRef>
              <c:f>'Karthik 24MBMA04 Hind Unilever'!$A$134:$A$136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'Karthik 24MBMA04 Hind Unilever'!$D$134:$D$136</c:f>
              <c:numCache>
                <c:formatCode>#,##0.00</c:formatCode>
                <c:ptCount val="3"/>
                <c:pt idx="0">
                  <c:v>5412.72</c:v>
                </c:pt>
                <c:pt idx="1">
                  <c:v>5910</c:v>
                </c:pt>
                <c:pt idx="2">
                  <c:v>6328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E3-4C48-B731-7268D1B84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9578415"/>
        <c:axId val="1659575055"/>
      </c:barChart>
      <c:lineChart>
        <c:grouping val="standard"/>
        <c:varyColors val="0"/>
        <c:ser>
          <c:idx val="3"/>
          <c:order val="3"/>
          <c:tx>
            <c:strRef>
              <c:f>'Karthik 24MBMA04 Hind Unilever'!$E$133</c:f>
              <c:strCache>
                <c:ptCount val="1"/>
                <c:pt idx="0">
                  <c:v>Gross Profit Ratio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'Karthik 24MBMA04 Hind Unilever'!$A$134:$A$136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'Karthik 24MBMA04 Hind Unilever'!$E$134:$E$136</c:f>
              <c:numCache>
                <c:formatCode>0.00%</c:formatCode>
                <c:ptCount val="3"/>
                <c:pt idx="0">
                  <c:v>0.16930000000000001</c:v>
                </c:pt>
                <c:pt idx="1">
                  <c:v>0.18360000000000001</c:v>
                </c:pt>
                <c:pt idx="2">
                  <c:v>0.1908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E3-4C48-B731-7268D1B84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4362527"/>
        <c:axId val="1654362047"/>
      </c:lineChart>
      <c:catAx>
        <c:axId val="165957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575055"/>
        <c:crosses val="autoZero"/>
        <c:auto val="1"/>
        <c:lblAlgn val="ctr"/>
        <c:lblOffset val="100"/>
        <c:noMultiLvlLbl val="0"/>
      </c:catAx>
      <c:valAx>
        <c:axId val="165957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578415"/>
        <c:crosses val="autoZero"/>
        <c:crossBetween val="between"/>
      </c:valAx>
      <c:valAx>
        <c:axId val="1654362047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362527"/>
        <c:crosses val="max"/>
        <c:crossBetween val="between"/>
      </c:valAx>
      <c:catAx>
        <c:axId val="16543625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4362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Vertical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'Karthik 24MBMA04 Nestle'!$B$96</c:f>
              <c:strCache>
                <c:ptCount val="1"/>
                <c:pt idx="0">
                  <c:v>Mar-2024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'Karthik 24MBMA04 Nestle'!$A$97:$A$107</c:f>
              <c:strCache>
                <c:ptCount val="11"/>
                <c:pt idx="0">
                  <c:v>Sales</c:v>
                </c:pt>
                <c:pt idx="1">
                  <c:v>Raw Material Cost</c:v>
                </c:pt>
                <c:pt idx="2">
                  <c:v>Power and Fuel</c:v>
                </c:pt>
                <c:pt idx="3">
                  <c:v>Employee Cost</c:v>
                </c:pt>
                <c:pt idx="4">
                  <c:v>Selling and Admin</c:v>
                </c:pt>
                <c:pt idx="5">
                  <c:v>Other Expenses</c:v>
                </c:pt>
                <c:pt idx="6">
                  <c:v>Other Income</c:v>
                </c:pt>
                <c:pt idx="7">
                  <c:v>Depreciation</c:v>
                </c:pt>
                <c:pt idx="8">
                  <c:v>Interest</c:v>
                </c:pt>
                <c:pt idx="9">
                  <c:v>Operating Profit</c:v>
                </c:pt>
                <c:pt idx="10">
                  <c:v>Net Profit</c:v>
                </c:pt>
              </c:strCache>
            </c:strRef>
          </c:cat>
          <c:val>
            <c:numRef>
              <c:f>'Karthik 24MBMA04 Nestle'!$B$97:$B$107</c:f>
              <c:numCache>
                <c:formatCode>#,##0.00</c:formatCode>
                <c:ptCount val="11"/>
                <c:pt idx="0">
                  <c:v>24393.8</c:v>
                </c:pt>
                <c:pt idx="1">
                  <c:v>9201.1</c:v>
                </c:pt>
                <c:pt idx="2" formatCode="General">
                  <c:v>674.8</c:v>
                </c:pt>
                <c:pt idx="3">
                  <c:v>2336</c:v>
                </c:pt>
                <c:pt idx="4">
                  <c:v>4829.8999999999996</c:v>
                </c:pt>
                <c:pt idx="5" formatCode="General">
                  <c:v>350.9</c:v>
                </c:pt>
                <c:pt idx="6" formatCode="General">
                  <c:v>158.9</c:v>
                </c:pt>
                <c:pt idx="7" formatCode="General">
                  <c:v>537.70000000000005</c:v>
                </c:pt>
                <c:pt idx="8" formatCode="General">
                  <c:v>145.4</c:v>
                </c:pt>
                <c:pt idx="9">
                  <c:v>1167.7</c:v>
                </c:pt>
                <c:pt idx="10">
                  <c:v>3922.8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1-4111-A0D2-347E4220B971}"/>
            </c:ext>
          </c:extLst>
        </c:ser>
        <c:ser>
          <c:idx val="1"/>
          <c:order val="1"/>
          <c:tx>
            <c:strRef>
              <c:f>'Karthik 24MBMA04 Nestle'!$C$96</c:f>
              <c:strCache>
                <c:ptCount val="1"/>
                <c:pt idx="0">
                  <c:v>Mar-2024 % of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'Karthik 24MBMA04 Nestle'!$A$97:$A$107</c:f>
              <c:strCache>
                <c:ptCount val="11"/>
                <c:pt idx="0">
                  <c:v>Sales</c:v>
                </c:pt>
                <c:pt idx="1">
                  <c:v>Raw Material Cost</c:v>
                </c:pt>
                <c:pt idx="2">
                  <c:v>Power and Fuel</c:v>
                </c:pt>
                <c:pt idx="3">
                  <c:v>Employee Cost</c:v>
                </c:pt>
                <c:pt idx="4">
                  <c:v>Selling and Admin</c:v>
                </c:pt>
                <c:pt idx="5">
                  <c:v>Other Expenses</c:v>
                </c:pt>
                <c:pt idx="6">
                  <c:v>Other Income</c:v>
                </c:pt>
                <c:pt idx="7">
                  <c:v>Depreciation</c:v>
                </c:pt>
                <c:pt idx="8">
                  <c:v>Interest</c:v>
                </c:pt>
                <c:pt idx="9">
                  <c:v>Operating Profit</c:v>
                </c:pt>
                <c:pt idx="10">
                  <c:v>Net Profit</c:v>
                </c:pt>
              </c:strCache>
            </c:strRef>
          </c:cat>
          <c:val>
            <c:numRef>
              <c:f>'Karthik 24MBMA04 Nestle'!$C$97:$C$107</c:f>
              <c:numCache>
                <c:formatCode>0.00%</c:formatCode>
                <c:ptCount val="11"/>
                <c:pt idx="0">
                  <c:v>1</c:v>
                </c:pt>
                <c:pt idx="1">
                  <c:v>0.377</c:v>
                </c:pt>
                <c:pt idx="2">
                  <c:v>2.8000000000000001E-2</c:v>
                </c:pt>
                <c:pt idx="3">
                  <c:v>9.6000000000000002E-2</c:v>
                </c:pt>
                <c:pt idx="4">
                  <c:v>0.19800000000000001</c:v>
                </c:pt>
                <c:pt idx="5">
                  <c:v>1.4E-2</c:v>
                </c:pt>
                <c:pt idx="6">
                  <c:v>7.0000000000000001E-3</c:v>
                </c:pt>
                <c:pt idx="7">
                  <c:v>2.1999999999999999E-2</c:v>
                </c:pt>
                <c:pt idx="8">
                  <c:v>6.0000000000000001E-3</c:v>
                </c:pt>
                <c:pt idx="9">
                  <c:v>4.8000000000000001E-2</c:v>
                </c:pt>
                <c:pt idx="10">
                  <c:v>0.161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1-4111-A0D2-347E4220B971}"/>
            </c:ext>
          </c:extLst>
        </c:ser>
        <c:ser>
          <c:idx val="2"/>
          <c:order val="2"/>
          <c:tx>
            <c:strRef>
              <c:f>'Karthik 24MBMA04 Nestle'!$D$96</c:f>
              <c:strCache>
                <c:ptCount val="1"/>
                <c:pt idx="0">
                  <c:v>Dec-2022 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'Karthik 24MBMA04 Nestle'!$A$97:$A$107</c:f>
              <c:strCache>
                <c:ptCount val="11"/>
                <c:pt idx="0">
                  <c:v>Sales</c:v>
                </c:pt>
                <c:pt idx="1">
                  <c:v>Raw Material Cost</c:v>
                </c:pt>
                <c:pt idx="2">
                  <c:v>Power and Fuel</c:v>
                </c:pt>
                <c:pt idx="3">
                  <c:v>Employee Cost</c:v>
                </c:pt>
                <c:pt idx="4">
                  <c:v>Selling and Admin</c:v>
                </c:pt>
                <c:pt idx="5">
                  <c:v>Other Expenses</c:v>
                </c:pt>
                <c:pt idx="6">
                  <c:v>Other Income</c:v>
                </c:pt>
                <c:pt idx="7">
                  <c:v>Depreciation</c:v>
                </c:pt>
                <c:pt idx="8">
                  <c:v>Interest</c:v>
                </c:pt>
                <c:pt idx="9">
                  <c:v>Operating Profit</c:v>
                </c:pt>
                <c:pt idx="10">
                  <c:v>Net Profit</c:v>
                </c:pt>
              </c:strCache>
            </c:strRef>
          </c:cat>
          <c:val>
            <c:numRef>
              <c:f>'Karthik 24MBMA04 Nestle'!$D$97:$D$107</c:f>
              <c:numCache>
                <c:formatCode>#,##0.00</c:formatCode>
                <c:ptCount val="11"/>
                <c:pt idx="0">
                  <c:v>16896.95</c:v>
                </c:pt>
                <c:pt idx="1">
                  <c:v>6660.42</c:v>
                </c:pt>
                <c:pt idx="2" formatCode="General">
                  <c:v>572.51</c:v>
                </c:pt>
                <c:pt idx="3">
                  <c:v>1635.46</c:v>
                </c:pt>
                <c:pt idx="4">
                  <c:v>3192.15</c:v>
                </c:pt>
                <c:pt idx="5" formatCode="General">
                  <c:v>-223.18</c:v>
                </c:pt>
                <c:pt idx="6" formatCode="General">
                  <c:v>107.26</c:v>
                </c:pt>
                <c:pt idx="7" formatCode="General">
                  <c:v>403.01</c:v>
                </c:pt>
                <c:pt idx="8" formatCode="General">
                  <c:v>154.57</c:v>
                </c:pt>
                <c:pt idx="9" formatCode="General">
                  <c:v>973.01</c:v>
                </c:pt>
                <c:pt idx="10">
                  <c:v>2590.52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91-4111-A0D2-347E4220B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256000"/>
        <c:axId val="886257440"/>
      </c:barChart>
      <c:lineChart>
        <c:grouping val="standard"/>
        <c:varyColors val="0"/>
        <c:ser>
          <c:idx val="3"/>
          <c:order val="3"/>
          <c:tx>
            <c:strRef>
              <c:f>'Karthik 24MBMA04 Nestle'!$E$96</c:f>
              <c:strCache>
                <c:ptCount val="1"/>
                <c:pt idx="0">
                  <c:v>Dec-2022 % of Sales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'Karthik 24MBMA04 Nestle'!$A$97:$A$107</c:f>
              <c:strCache>
                <c:ptCount val="11"/>
                <c:pt idx="0">
                  <c:v>Sales</c:v>
                </c:pt>
                <c:pt idx="1">
                  <c:v>Raw Material Cost</c:v>
                </c:pt>
                <c:pt idx="2">
                  <c:v>Power and Fuel</c:v>
                </c:pt>
                <c:pt idx="3">
                  <c:v>Employee Cost</c:v>
                </c:pt>
                <c:pt idx="4">
                  <c:v>Selling and Admin</c:v>
                </c:pt>
                <c:pt idx="5">
                  <c:v>Other Expenses</c:v>
                </c:pt>
                <c:pt idx="6">
                  <c:v>Other Income</c:v>
                </c:pt>
                <c:pt idx="7">
                  <c:v>Depreciation</c:v>
                </c:pt>
                <c:pt idx="8">
                  <c:v>Interest</c:v>
                </c:pt>
                <c:pt idx="9">
                  <c:v>Operating Profit</c:v>
                </c:pt>
                <c:pt idx="10">
                  <c:v>Net Profit</c:v>
                </c:pt>
              </c:strCache>
            </c:strRef>
          </c:cat>
          <c:val>
            <c:numRef>
              <c:f>'Karthik 24MBMA04 Nestle'!$E$97:$E$107</c:f>
              <c:numCache>
                <c:formatCode>0.00%</c:formatCode>
                <c:ptCount val="11"/>
                <c:pt idx="0">
                  <c:v>1</c:v>
                </c:pt>
                <c:pt idx="1">
                  <c:v>0.39400000000000002</c:v>
                </c:pt>
                <c:pt idx="2">
                  <c:v>3.4000000000000002E-2</c:v>
                </c:pt>
                <c:pt idx="3">
                  <c:v>9.7000000000000003E-2</c:v>
                </c:pt>
                <c:pt idx="4">
                  <c:v>0.189</c:v>
                </c:pt>
                <c:pt idx="5">
                  <c:v>-1.2999999999999999E-2</c:v>
                </c:pt>
                <c:pt idx="6">
                  <c:v>6.0000000000000001E-3</c:v>
                </c:pt>
                <c:pt idx="7">
                  <c:v>2.4E-2</c:v>
                </c:pt>
                <c:pt idx="8">
                  <c:v>8.9999999999999993E-3</c:v>
                </c:pt>
                <c:pt idx="9">
                  <c:v>5.8000000000000003E-2</c:v>
                </c:pt>
                <c:pt idx="10">
                  <c:v>0.153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91-4111-A0D2-347E4220B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259360"/>
        <c:axId val="886258880"/>
      </c:lineChart>
      <c:catAx>
        <c:axId val="88625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57440"/>
        <c:crosses val="autoZero"/>
        <c:auto val="1"/>
        <c:lblAlgn val="ctr"/>
        <c:lblOffset val="100"/>
        <c:noMultiLvlLbl val="0"/>
      </c:catAx>
      <c:valAx>
        <c:axId val="88625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56000"/>
        <c:crosses val="autoZero"/>
        <c:crossBetween val="between"/>
      </c:valAx>
      <c:valAx>
        <c:axId val="886258880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59360"/>
        <c:crosses val="max"/>
        <c:crossBetween val="between"/>
      </c:valAx>
      <c:catAx>
        <c:axId val="886259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86258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Dividend Metrics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'Karthik 24MBMA04 Nestle'!$A$137</c:f>
              <c:strCache>
                <c:ptCount val="1"/>
                <c:pt idx="0">
                  <c:v>Dividend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cat>
            <c:numRef>
              <c:f>'Karthik 24MBMA04 Nestle'!$B$136:$D$136</c:f>
              <c:numCache>
                <c:formatCode>mmm\-yy</c:formatCode>
                <c:ptCount val="3"/>
                <c:pt idx="0">
                  <c:v>44896</c:v>
                </c:pt>
                <c:pt idx="1">
                  <c:v>45261</c:v>
                </c:pt>
                <c:pt idx="2">
                  <c:v>45352</c:v>
                </c:pt>
              </c:numCache>
            </c:numRef>
          </c:cat>
          <c:val>
            <c:numRef>
              <c:f>'Karthik 24MBMA04 Nestle'!$B$137:$D$137</c:f>
              <c:numCache>
                <c:formatCode>#,##0.00</c:formatCode>
                <c:ptCount val="3"/>
                <c:pt idx="0">
                  <c:v>2121.2399999999998</c:v>
                </c:pt>
                <c:pt idx="1">
                  <c:v>1677.71</c:v>
                </c:pt>
                <c:pt idx="2">
                  <c:v>3104.7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5-409D-8CDD-B867CAF62F30}"/>
            </c:ext>
          </c:extLst>
        </c:ser>
        <c:ser>
          <c:idx val="1"/>
          <c:order val="1"/>
          <c:tx>
            <c:strRef>
              <c:f>'Karthik 24MBMA04 Nestle'!$A$138</c:f>
              <c:strCache>
                <c:ptCount val="1"/>
                <c:pt idx="0">
                  <c:v>Dividend Payout Ratio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cat>
            <c:numRef>
              <c:f>'Karthik 24MBMA04 Nestle'!$B$136:$D$136</c:f>
              <c:numCache>
                <c:formatCode>mmm\-yy</c:formatCode>
                <c:ptCount val="3"/>
                <c:pt idx="0">
                  <c:v>44896</c:v>
                </c:pt>
                <c:pt idx="1">
                  <c:v>45261</c:v>
                </c:pt>
                <c:pt idx="2">
                  <c:v>45352</c:v>
                </c:pt>
              </c:numCache>
            </c:numRef>
          </c:cat>
          <c:val>
            <c:numRef>
              <c:f>'Karthik 24MBMA04 Nestle'!$B$138:$D$138</c:f>
              <c:numCache>
                <c:formatCode>0.00%</c:formatCode>
                <c:ptCount val="3"/>
                <c:pt idx="0">
                  <c:v>0.81899999999999995</c:v>
                </c:pt>
                <c:pt idx="1">
                  <c:v>0.56699999999999995</c:v>
                </c:pt>
                <c:pt idx="2">
                  <c:v>0.79100000000000004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65-409D-8CDD-B867CAF62F30}"/>
            </c:ext>
          </c:extLst>
        </c:ser>
        <c:ser>
          <c:idx val="2"/>
          <c:order val="2"/>
          <c:tx>
            <c:strRef>
              <c:f>'Karthik 24MBMA04 Nestle'!$A$139</c:f>
              <c:strCache>
                <c:ptCount val="1"/>
                <c:pt idx="0">
                  <c:v>Dividend per Share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cat>
            <c:numRef>
              <c:f>'Karthik 24MBMA04 Nestle'!$B$136:$D$136</c:f>
              <c:numCache>
                <c:formatCode>mmm\-yy</c:formatCode>
                <c:ptCount val="3"/>
                <c:pt idx="0">
                  <c:v>44896</c:v>
                </c:pt>
                <c:pt idx="1">
                  <c:v>45261</c:v>
                </c:pt>
                <c:pt idx="2">
                  <c:v>45352</c:v>
                </c:pt>
              </c:numCache>
            </c:numRef>
          </c:cat>
          <c:val>
            <c:numRef>
              <c:f>'Karthik 24MBMA04 Nestle'!$B$139:$D$139</c:f>
              <c:numCache>
                <c:formatCode>General</c:formatCode>
                <c:ptCount val="3"/>
                <c:pt idx="0">
                  <c:v>22</c:v>
                </c:pt>
                <c:pt idx="1">
                  <c:v>17.399999999999999</c:v>
                </c:pt>
                <c:pt idx="2">
                  <c:v>32.200000000000003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65-409D-8CDD-B867CAF62F30}"/>
            </c:ext>
          </c:extLst>
        </c:ser>
        <c:ser>
          <c:idx val="3"/>
          <c:order val="3"/>
          <c:tx>
            <c:strRef>
              <c:f>'Karthik 24MBMA04 Nestle'!$A$140</c:f>
              <c:strCache>
                <c:ptCount val="1"/>
                <c:pt idx="0">
                  <c:v>Dividend Yield*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cat>
            <c:numRef>
              <c:f>'Karthik 24MBMA04 Nestle'!$B$136:$D$136</c:f>
              <c:numCache>
                <c:formatCode>mmm\-yy</c:formatCode>
                <c:ptCount val="3"/>
                <c:pt idx="0">
                  <c:v>44896</c:v>
                </c:pt>
                <c:pt idx="1">
                  <c:v>45261</c:v>
                </c:pt>
                <c:pt idx="2">
                  <c:v>45352</c:v>
                </c:pt>
              </c:numCache>
            </c:numRef>
          </c:cat>
          <c:val>
            <c:numRef>
              <c:f>'Karthik 24MBMA04 Nestle'!$B$140:$D$140</c:f>
              <c:numCache>
                <c:formatCode>0.00%</c:formatCode>
                <c:ptCount val="3"/>
                <c:pt idx="0">
                  <c:v>1.12E-2</c:v>
                </c:pt>
                <c:pt idx="1">
                  <c:v>6.4999999999999997E-3</c:v>
                </c:pt>
                <c:pt idx="2">
                  <c:v>1.4500000000000001E-2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65-409D-8CDD-B867CAF62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2797552"/>
        <c:axId val="982790352"/>
      </c:areaChart>
      <c:dateAx>
        <c:axId val="9827975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90352"/>
        <c:crosses val="autoZero"/>
        <c:auto val="1"/>
        <c:lblOffset val="100"/>
        <c:baseTimeUnit val="months"/>
      </c:dateAx>
      <c:valAx>
        <c:axId val="98279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97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56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31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902" y="753015"/>
            <a:ext cx="5826719" cy="1646302"/>
          </a:xfrm>
        </p:spPr>
        <p:txBody>
          <a:bodyPr>
            <a:normAutofit fontScale="90000"/>
          </a:bodyPr>
          <a:lstStyle/>
          <a:p>
            <a:r>
              <a:rPr dirty="0"/>
              <a:t>Financial Analysis of FMCG </a:t>
            </a:r>
            <a:r>
              <a:rPr lang="en-IN" dirty="0"/>
              <a:t>Sector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901" y="2949822"/>
            <a:ext cx="5826719" cy="280716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Under the guidance of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Prasantha</a:t>
            </a:r>
            <a:r>
              <a:rPr lang="en-IN" dirty="0"/>
              <a:t> Kumar</a:t>
            </a:r>
          </a:p>
          <a:p>
            <a:pPr algn="ctr"/>
            <a:r>
              <a:rPr lang="en-IN" dirty="0"/>
              <a:t>24MBMA04 – K Bhavani Venkata Karthik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4C16-0AE1-7C57-9E04-66A8E86C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B5FA-2E32-D057-CC82-41063E55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Strong Revenue Generation</a:t>
            </a:r>
            <a:r>
              <a:rPr lang="en-US" dirty="0"/>
              <a:t>: Major FMCG companies like ITC Limited, Hindustan Unilever, and Nestle India demonstrate substantial revenue, reflecting the sector's significant market demand and consumer base.</a:t>
            </a:r>
          </a:p>
          <a:p>
            <a:r>
              <a:rPr lang="en-US" b="1" dirty="0"/>
              <a:t>Profitability Insights</a:t>
            </a:r>
            <a:r>
              <a:rPr lang="en-US" dirty="0"/>
              <a:t>: Profit margins vary across companies, with leaders like ITC and Dabur showing high profitability (25% and 18%, respectively), indicating effective cost management and pricing strategies.</a:t>
            </a:r>
          </a:p>
          <a:p>
            <a:r>
              <a:rPr lang="en-US" b="1" dirty="0"/>
              <a:t>Valuation Metrics</a:t>
            </a:r>
            <a:r>
              <a:rPr lang="en-US" dirty="0"/>
              <a:t>: Companies in this sector generally have high P/E ratios, especially Nestle India (80) and P&amp;G (90), indicating investor confidence but also potentially high expectations for future growth.</a:t>
            </a:r>
          </a:p>
          <a:p>
            <a:r>
              <a:rPr lang="en-US" b="1" dirty="0"/>
              <a:t>Dividend Yields and Investor Returns</a:t>
            </a:r>
            <a:r>
              <a:rPr lang="en-US" dirty="0"/>
              <a:t>: Dividend yields are modest across the sector, with ITC providing the highest at 3%, which may appeal to income-focused investors despite a focus on growth reinvestment.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4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497E-84F2-35C2-8A10-D7228A32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EA11-8851-B100-A7F7-96A1483D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Debt Management</a:t>
            </a:r>
            <a:r>
              <a:rPr lang="en-US" dirty="0"/>
              <a:t>: Low debt-to-equity ratios in most companies highlight conservative financial strategies, suggesting robust financial health and lower risk for investors.</a:t>
            </a:r>
          </a:p>
          <a:p>
            <a:r>
              <a:rPr lang="en-US" b="1" dirty="0"/>
              <a:t>Sector Trends and Challenges</a:t>
            </a:r>
            <a:r>
              <a:rPr lang="en-US" dirty="0"/>
              <a:t>: The FMCG sector shows resilience but faces challenges from high valuations, increasing competition, and the need to innovate continuously to meet consumer expectations.</a:t>
            </a:r>
          </a:p>
          <a:p>
            <a:r>
              <a:rPr lang="en-US" b="1" dirty="0"/>
              <a:t>Future Outlook</a:t>
            </a:r>
            <a:r>
              <a:rPr lang="en-US" dirty="0"/>
              <a:t>: Continued growth in consumer demand, coupled with strong brand positioning and operational efficiency, should support sector expansion, though companies must balance growth with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05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743E-B383-6661-AEB0-3D0B2507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90" y="2671665"/>
            <a:ext cx="6347714" cy="1320800"/>
          </a:xfrm>
        </p:spPr>
        <p:txBody>
          <a:bodyPr/>
          <a:lstStyle/>
          <a:p>
            <a:pPr algn="ctr"/>
            <a:r>
              <a:rPr lang="en-IN" dirty="0"/>
              <a:t>Thank You Sir For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85557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Hindustan Unilever (HUL)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E19AC-2F4B-48A6-64C9-C8DC56314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" y="1819374"/>
            <a:ext cx="9100291" cy="3478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F12F97-F3A6-C418-C521-6E743A4E6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33474"/>
              </p:ext>
            </p:extLst>
          </p:nvPr>
        </p:nvGraphicFramePr>
        <p:xfrm>
          <a:off x="0" y="0"/>
          <a:ext cx="4405460" cy="2767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0F3EDE-9BAD-06A4-7612-D100EDD1F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705136"/>
              </p:ext>
            </p:extLst>
          </p:nvPr>
        </p:nvGraphicFramePr>
        <p:xfrm>
          <a:off x="4322190" y="33533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380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Nestle India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D48E26-65D7-8119-9CE5-06F557A1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367" y="2030264"/>
            <a:ext cx="9182381" cy="367295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CCC9-A4E0-42A5-9FE6-C0B22338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88B79-EAF1-4E62-BE25-BB1A412B0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10861"/>
              </p:ext>
            </p:extLst>
          </p:nvPr>
        </p:nvGraphicFramePr>
        <p:xfrm>
          <a:off x="0" y="-1"/>
          <a:ext cx="4930219" cy="333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49FBE76-390A-4DF5-B89F-A06C3D4F7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533504"/>
              </p:ext>
            </p:extLst>
          </p:nvPr>
        </p:nvGraphicFramePr>
        <p:xfrm>
          <a:off x="3907410" y="3720724"/>
          <a:ext cx="5236590" cy="3137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62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F704-E875-C3C1-9828-38DDA068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Tyson Foods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09F83-44BB-749B-6FAE-8BE51992B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2563"/>
            <a:ext cx="9144000" cy="3541115"/>
          </a:xfrm>
        </p:spPr>
      </p:pic>
    </p:spTree>
    <p:extLst>
      <p:ext uri="{BB962C8B-B14F-4D97-AF65-F5344CB8AC3E}">
        <p14:creationId xmlns:p14="http://schemas.microsoft.com/office/powerpoint/2010/main" val="329329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llback">
            <a:extLst>
              <a:ext uri="{FF2B5EF4-FFF2-40B4-BE49-F238E27FC236}">
                <a16:creationId xmlns:a16="http://schemas.microsoft.com/office/drawing/2014/main" id="{C6B3DA2B-A37F-C1F7-4A81-01ADF1EF2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68826" cy="376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allback">
            <a:extLst>
              <a:ext uri="{FF2B5EF4-FFF2-40B4-BE49-F238E27FC236}">
                <a16:creationId xmlns:a16="http://schemas.microsoft.com/office/drawing/2014/main" id="{A0C5B8CB-3154-9C79-2E54-0213B8BD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4" y="3784863"/>
            <a:ext cx="6146276" cy="30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1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FCB6-5D39-2B14-9E7A-47833369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Anheuser-Busch InBev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59CB70-96A3-113C-B721-7A355B7F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0400"/>
            <a:ext cx="9122285" cy="3235489"/>
          </a:xfrm>
        </p:spPr>
      </p:pic>
    </p:spTree>
    <p:extLst>
      <p:ext uri="{BB962C8B-B14F-4D97-AF65-F5344CB8AC3E}">
        <p14:creationId xmlns:p14="http://schemas.microsoft.com/office/powerpoint/2010/main" val="36994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allback">
            <a:extLst>
              <a:ext uri="{FF2B5EF4-FFF2-40B4-BE49-F238E27FC236}">
                <a16:creationId xmlns:a16="http://schemas.microsoft.com/office/drawing/2014/main" id="{EDE5E698-A94B-3BA7-80F7-264E470F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8608" cy="331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allback">
            <a:extLst>
              <a:ext uri="{FF2B5EF4-FFF2-40B4-BE49-F238E27FC236}">
                <a16:creationId xmlns:a16="http://schemas.microsoft.com/office/drawing/2014/main" id="{F12DFE0B-4CF9-457B-8304-1790E118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73" y="3546837"/>
            <a:ext cx="6622327" cy="33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53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276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Financial Analysis of FMCG Sector</vt:lpstr>
      <vt:lpstr>Hindustan Unilever (HUL)</vt:lpstr>
      <vt:lpstr>PowerPoint Presentation</vt:lpstr>
      <vt:lpstr>Nestle India</vt:lpstr>
      <vt:lpstr>PowerPoint Presentation</vt:lpstr>
      <vt:lpstr>Tyson Foods </vt:lpstr>
      <vt:lpstr>PowerPoint Presentation</vt:lpstr>
      <vt:lpstr>Anheuser-Busch InBev</vt:lpstr>
      <vt:lpstr>PowerPoint Presentation</vt:lpstr>
      <vt:lpstr>Conclusion</vt:lpstr>
      <vt:lpstr>Conclusion (Contd.)</vt:lpstr>
      <vt:lpstr>Thank You Sir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Karthik K</cp:lastModifiedBy>
  <cp:revision>10</cp:revision>
  <dcterms:modified xsi:type="dcterms:W3CDTF">2024-11-13T09:30:11Z</dcterms:modified>
</cp:coreProperties>
</file>