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4" r:id="rId9"/>
    <p:sldId id="261" r:id="rId10"/>
    <p:sldId id="266" r:id="rId11"/>
    <p:sldId id="269" r:id="rId12"/>
    <p:sldId id="267" r:id="rId13"/>
    <p:sldId id="272" r:id="rId14"/>
    <p:sldId id="271" r:id="rId15"/>
    <p:sldId id="268" r:id="rId16"/>
    <p:sldId id="270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1-8C29-4430-83CF-BE0359813F65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7E35ACF-A08C-496C-AC83-45DCFE5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6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1-8C29-4430-83CF-BE0359813F65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E35ACF-A08C-496C-AC83-45DCFE5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74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1-8C29-4430-83CF-BE0359813F65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E35ACF-A08C-496C-AC83-45DCFE54316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3587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1-8C29-4430-83CF-BE0359813F65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E35ACF-A08C-496C-AC83-45DCFE5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54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1-8C29-4430-83CF-BE0359813F65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E35ACF-A08C-496C-AC83-45DCFE54316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755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1-8C29-4430-83CF-BE0359813F65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E35ACF-A08C-496C-AC83-45DCFE5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243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1-8C29-4430-83CF-BE0359813F65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ACF-A08C-496C-AC83-45DCFE5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439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1-8C29-4430-83CF-BE0359813F65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ACF-A08C-496C-AC83-45DCFE5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60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1-8C29-4430-83CF-BE0359813F65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ACF-A08C-496C-AC83-45DCFE5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36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1-8C29-4430-83CF-BE0359813F65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7E35ACF-A08C-496C-AC83-45DCFE5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9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1-8C29-4430-83CF-BE0359813F65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E35ACF-A08C-496C-AC83-45DCFE5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89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1-8C29-4430-83CF-BE0359813F65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7E35ACF-A08C-496C-AC83-45DCFE5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7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1-8C29-4430-83CF-BE0359813F65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ACF-A08C-496C-AC83-45DCFE5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6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1-8C29-4430-83CF-BE0359813F65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ACF-A08C-496C-AC83-45DCFE5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064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1-8C29-4430-83CF-BE0359813F65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35ACF-A08C-496C-AC83-45DCFE5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01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53081-8C29-4430-83CF-BE0359813F65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7E35ACF-A08C-496C-AC83-45DCFE5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53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53081-8C29-4430-83CF-BE0359813F65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7E35ACF-A08C-496C-AC83-45DCFE5431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6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6337-3CB7-B4D0-1D93-EB97B8E85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Financial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0A421-01E4-99B9-564F-2863D1D1F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3379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3D82-8487-311A-FA8A-0BFE39B7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349A9-D89E-A413-AFC2-0CE1C7F6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9AFB1-0F14-12C2-B71A-563CABEB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8"/>
            <a:ext cx="12192000" cy="685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2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838D5-304B-C3E2-123E-16C75BF14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Metric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6BAE9-199E-1C31-9EEB-D8ED22D6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Squared Error (MSE) is used to evaluate the performance of a regression model predicting stock performance.</a:t>
            </a:r>
          </a:p>
          <a:p>
            <a:r>
              <a:rPr lang="en-US" dirty="0"/>
              <a:t>Correlation Coefficient is calculated between sentiment scores and predicted stock performance to assess their relationship.</a:t>
            </a:r>
          </a:p>
          <a:p>
            <a:r>
              <a:rPr lang="en-US" dirty="0"/>
              <a:t>Sentiment Distribution Analysis is performed using PCA (Principal Component Analysis) for visualizing sentiment clustering.</a:t>
            </a:r>
          </a:p>
          <a:p>
            <a:r>
              <a:rPr lang="en-US" dirty="0"/>
              <a:t>Word Frequency Analysis with </a:t>
            </a:r>
            <a:r>
              <a:rPr lang="en-US" dirty="0" err="1"/>
              <a:t>CountVectorizer</a:t>
            </a:r>
            <a:r>
              <a:rPr lang="en-US" dirty="0"/>
              <a:t> is used to identify the most influential words affecting sentiment.</a:t>
            </a:r>
          </a:p>
          <a:p>
            <a:r>
              <a:rPr lang="en-US" dirty="0"/>
              <a:t>Positive Sentiment Ratio is computed to gauge overall market sentiment trends and their potential impact on stock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27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75D2-3145-2AF9-C6B6-FD2A9640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FBDA-F7D3-4FA8-94B9-DD547B0B2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E7FA3-0628-13E8-DC95-604AA553D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945"/>
            <a:ext cx="12192000" cy="68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37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7B95-0E31-6768-2B45-423A5826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022673-98EE-D044-43C9-3738E8FFD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1046"/>
            <a:ext cx="12191999" cy="6895550"/>
          </a:xfrm>
        </p:spPr>
      </p:pic>
    </p:spTree>
    <p:extLst>
      <p:ext uri="{BB962C8B-B14F-4D97-AF65-F5344CB8AC3E}">
        <p14:creationId xmlns:p14="http://schemas.microsoft.com/office/powerpoint/2010/main" val="180746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E6A7-098D-B7A8-9BEB-F6E88575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FDF9-CB4E-244F-9AE2-1043C7A8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TF-IDF Vectorization is applied to convert text data into numerical features for model training.</a:t>
            </a:r>
          </a:p>
          <a:p>
            <a:r>
              <a:rPr lang="en-US" dirty="0"/>
              <a:t>PCA Dimensionality Reduction is used to visualize the sentiment distribution effectively.</a:t>
            </a:r>
          </a:p>
          <a:p>
            <a:r>
              <a:rPr lang="en-US" dirty="0"/>
              <a:t>Linear Regression Model is trained to predict stock performance based on sentiment data.</a:t>
            </a:r>
          </a:p>
          <a:p>
            <a:r>
              <a:rPr lang="en-US" dirty="0"/>
              <a:t>Train-Test Split (80-20) is used to evaluate the regression model’s performance on unseen data.</a:t>
            </a:r>
          </a:p>
          <a:p>
            <a:r>
              <a:rPr lang="en-US" dirty="0"/>
              <a:t>Predicted vs. Actual Stock Performance is visualized using scatter plots to assess the regression model's effectiveness.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173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C4B0-EBFB-73B5-B86E-3E44CA08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C14A-C43D-67BC-5E25-FE3FBB06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D5D20-57E7-D2AE-FD01-EAC33DFBA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895"/>
            <a:ext cx="12191999" cy="693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1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4F66-3D0C-E56E-674D-90FC408B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7FBF1F-9EE6-99BC-DCBF-28560C49D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0679"/>
          </a:xfrm>
        </p:spPr>
      </p:pic>
    </p:spTree>
    <p:extLst>
      <p:ext uri="{BB962C8B-B14F-4D97-AF65-F5344CB8AC3E}">
        <p14:creationId xmlns:p14="http://schemas.microsoft.com/office/powerpoint/2010/main" val="90459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96D29-48F5-7B7B-C879-6B360B5C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923" y="2577834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0706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3E0E-D315-777E-B66A-F03C75A5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__Inter_d65c78"/>
              </a:rPr>
              <a:t>Growth Metrics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FADE-FA72-61AE-A033-628C5EF1D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Double-digit revenue growth seen across multiple quarters</a:t>
            </a:r>
          </a:p>
          <a:p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Sales increases ranging from 5.2% to over 100% year-over-year</a:t>
            </a:r>
          </a:p>
          <a:p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Consistent expansion in net sales across different sectors</a:t>
            </a:r>
          </a:p>
          <a:p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Geographic growth particularly strong in Russian markets</a:t>
            </a:r>
          </a:p>
          <a:p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Multiple companies showing sustained growth trajectories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20817"/>
              </a:solidFill>
              <a:effectLst/>
              <a:latin typeface="__Inter_d65c78"/>
            </a:endParaRPr>
          </a:p>
        </p:txBody>
      </p:sp>
    </p:spTree>
    <p:extLst>
      <p:ext uri="{BB962C8B-B14F-4D97-AF65-F5344CB8AC3E}">
        <p14:creationId xmlns:p14="http://schemas.microsoft.com/office/powerpoint/2010/main" val="30743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970C-7ED6-3AAA-A56A-AA6B2B25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8C73F-5BE8-8AC2-E544-0197E3303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8" y="0"/>
            <a:ext cx="12180011" cy="6886759"/>
          </a:xfrm>
        </p:spPr>
      </p:pic>
    </p:spTree>
    <p:extLst>
      <p:ext uri="{BB962C8B-B14F-4D97-AF65-F5344CB8AC3E}">
        <p14:creationId xmlns:p14="http://schemas.microsoft.com/office/powerpoint/2010/main" val="75680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2DC4-BD9A-17E6-2788-51FEF4F4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__Inter_d65c78"/>
              </a:rPr>
              <a:t>Profitability Trends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6384-051A-843B-B2D3-AC8669E6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Transition from losses to break-even points</a:t>
            </a:r>
          </a:p>
          <a:p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Operating profit improvements of up to 34.9%</a:t>
            </a:r>
          </a:p>
          <a:p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Profit margins ranging from 7.7% to 9.7% of net sales</a:t>
            </a:r>
          </a:p>
          <a:p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Pre-tax profit recoveries from previous losses</a:t>
            </a:r>
          </a:p>
          <a:p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Consistent operating profit growth across years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898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5D92-5433-C9C5-1021-96EFA30E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8DE2A-097A-DA53-97C8-DCC4892D5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5" y="1"/>
            <a:ext cx="12188405" cy="6858000"/>
          </a:xfrm>
        </p:spPr>
      </p:pic>
    </p:spTree>
    <p:extLst>
      <p:ext uri="{BB962C8B-B14F-4D97-AF65-F5344CB8AC3E}">
        <p14:creationId xmlns:p14="http://schemas.microsoft.com/office/powerpoint/2010/main" val="416623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D5DB-C1DB-C730-3651-8D8CB152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>
                <a:effectLst/>
                <a:latin typeface="__Inter_d65c78"/>
              </a:rPr>
              <a:t>Financial Performance Indicators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5FA1D-C5BF-0966-22C6-0588386A7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20817"/>
                </a:solidFill>
                <a:effectLst/>
                <a:latin typeface="__Inter_d65c78"/>
              </a:rPr>
              <a:t>Strong quarterly performance improvements</a:t>
            </a:r>
          </a:p>
          <a:p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Year-over-year sales increases in EUR terms</a:t>
            </a:r>
          </a:p>
          <a:p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Positive trend in consolidated net sales</a:t>
            </a:r>
          </a:p>
          <a:p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Improved performance in retail segments</a:t>
            </a:r>
          </a:p>
          <a:p>
            <a:r>
              <a:rPr lang="en-IN" b="0" i="0" dirty="0">
                <a:solidFill>
                  <a:srgbClr val="020817"/>
                </a:solidFill>
                <a:effectLst/>
                <a:latin typeface="__Inter_d65c78"/>
              </a:rPr>
              <a:t>Multiple instances of doubled revenue figures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688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448A-F694-536D-26E3-47CB22F5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__Inter_d65c78"/>
              </a:rPr>
              <a:t>Operational Efficiency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F305B-3027-1B00-7F8A-0D456B5A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Successful cost management leading to profit growth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Effective scaling of operations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Improved operational margins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Strategic geographical expansion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Efficient management of divisions (e.g., Foundries, Machine Shop)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8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C2C1-EA8C-17E5-FAB0-AEB3EF71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03ABD4-5FAC-8831-2EFD-BC7849D6F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" y="-1"/>
            <a:ext cx="12192001" cy="6817401"/>
          </a:xfrm>
        </p:spPr>
      </p:pic>
    </p:spTree>
    <p:extLst>
      <p:ext uri="{BB962C8B-B14F-4D97-AF65-F5344CB8AC3E}">
        <p14:creationId xmlns:p14="http://schemas.microsoft.com/office/powerpoint/2010/main" val="258740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D27E-D40D-4E7B-E0DC-49A7FA4A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__Inter_d65c78"/>
              </a:rPr>
              <a:t>Market Position &amp;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C165-AA6D-ECEE-564A-6DFF05EB7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Strong market presence in Nordic regions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Strategic expansion into emerging markets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Diversification across multiple sectors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Positive market sentiment reflected in stock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20817"/>
                </a:solidFill>
                <a:effectLst/>
                <a:latin typeface="__Inter_d65c78"/>
              </a:rPr>
              <a:t>Successful implementation of growth strategies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04538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348</Words>
  <Application>Microsoft Office PowerPoint</Application>
  <PresentationFormat>Widescreen</PresentationFormat>
  <Paragraphs>44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__Inter_d65c78</vt:lpstr>
      <vt:lpstr>Arial</vt:lpstr>
      <vt:lpstr>Century Gothic</vt:lpstr>
      <vt:lpstr>Wingdings 3</vt:lpstr>
      <vt:lpstr>Wisp</vt:lpstr>
      <vt:lpstr>Financial Performance Analysis</vt:lpstr>
      <vt:lpstr>Growth Metrics</vt:lpstr>
      <vt:lpstr>PowerPoint Presentation</vt:lpstr>
      <vt:lpstr>Profitability Trends</vt:lpstr>
      <vt:lpstr>PowerPoint Presentation</vt:lpstr>
      <vt:lpstr>Financial Performance Indicators</vt:lpstr>
      <vt:lpstr>Operational Efficiency</vt:lpstr>
      <vt:lpstr>PowerPoint Presentation</vt:lpstr>
      <vt:lpstr>Market Position &amp; Strategy</vt:lpstr>
      <vt:lpstr>PowerPoint Presentation</vt:lpstr>
      <vt:lpstr>Metric Usage</vt:lpstr>
      <vt:lpstr>PowerPoint Presentation</vt:lpstr>
      <vt:lpstr>PowerPoint Presentation</vt:lpstr>
      <vt:lpstr>Model Performance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Bhavani Venkata Karthik</dc:creator>
  <cp:lastModifiedBy>K Bhavani Venkata Karthik</cp:lastModifiedBy>
  <cp:revision>2</cp:revision>
  <dcterms:created xsi:type="dcterms:W3CDTF">2025-02-04T16:24:10Z</dcterms:created>
  <dcterms:modified xsi:type="dcterms:W3CDTF">2025-02-08T17:33:57Z</dcterms:modified>
</cp:coreProperties>
</file>