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81" r:id="rId5"/>
    <p:sldId id="279" r:id="rId6"/>
    <p:sldId id="288" r:id="rId7"/>
    <p:sldId id="275" r:id="rId8"/>
    <p:sldId id="286" r:id="rId9"/>
    <p:sldId id="285" r:id="rId10"/>
    <p:sldId id="272" r:id="rId11"/>
    <p:sldId id="273" r:id="rId12"/>
    <p:sldId id="287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b1a68bc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b1a68bcb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735119ebf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735119ebf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735119ebf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735119ebf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735119ebf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735119ebf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00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>
                <a:solidFill>
                  <a:schemeClr val="lt1"/>
                </a:solidFill>
              </a:defRPr>
            </a:lvl1pPr>
            <a:lvl2pPr lvl="1">
              <a:buNone/>
              <a:defRPr sz="2400">
                <a:solidFill>
                  <a:schemeClr val="lt1"/>
                </a:solidFill>
              </a:defRPr>
            </a:lvl2pPr>
            <a:lvl3pPr lvl="2">
              <a:buNone/>
              <a:defRPr sz="2400">
                <a:solidFill>
                  <a:schemeClr val="lt1"/>
                </a:solidFill>
              </a:defRPr>
            </a:lvl3pPr>
            <a:lvl4pPr lvl="3">
              <a:buNone/>
              <a:defRPr sz="2400">
                <a:solidFill>
                  <a:schemeClr val="lt1"/>
                </a:solidFill>
              </a:defRPr>
            </a:lvl4pPr>
            <a:lvl5pPr lvl="4">
              <a:buNone/>
              <a:defRPr sz="2400">
                <a:solidFill>
                  <a:schemeClr val="lt1"/>
                </a:solidFill>
              </a:defRPr>
            </a:lvl5pPr>
            <a:lvl6pPr lvl="5">
              <a:buNone/>
              <a:defRPr sz="2400">
                <a:solidFill>
                  <a:schemeClr val="lt1"/>
                </a:solidFill>
              </a:defRPr>
            </a:lvl6pPr>
            <a:lvl7pPr lvl="6">
              <a:buNone/>
              <a:defRPr sz="2400">
                <a:solidFill>
                  <a:schemeClr val="lt1"/>
                </a:solidFill>
              </a:defRPr>
            </a:lvl7pPr>
            <a:lvl8pPr lvl="7">
              <a:buNone/>
              <a:defRPr sz="2400">
                <a:solidFill>
                  <a:schemeClr val="lt1"/>
                </a:solidFill>
              </a:defRPr>
            </a:lvl8pPr>
            <a:lvl9pPr lvl="8">
              <a:buNone/>
              <a:defRPr sz="24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96050" y="523625"/>
            <a:ext cx="68913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SDN Based QKD Algorithm for Hybrid Networks 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[2nd Review]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935825" y="2571750"/>
            <a:ext cx="76179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Varalakshmi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Bhavani Venkata Karthik (2019503511)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Kant(2019503549)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1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>
            <a:spLocks noGrp="1"/>
          </p:cNvSpPr>
          <p:nvPr>
            <p:ph type="title"/>
          </p:nvPr>
        </p:nvSpPr>
        <p:spPr>
          <a:xfrm>
            <a:off x="171675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Google Shape;394;p2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5" name="Google Shape;395;p29"/>
          <p:cNvSpPr txBox="1"/>
          <p:nvPr/>
        </p:nvSpPr>
        <p:spPr>
          <a:xfrm>
            <a:off x="375500" y="647400"/>
            <a:ext cx="8513700" cy="45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P. </a:t>
            </a:r>
            <a:r>
              <a:rPr lang="en-US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Comi</a:t>
            </a: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et al., "Increasing network reliability by securing SDN communication with QKD," 2021 17th International Conference on the Design of Reliable Communication Networks (DRCN), 2021, pp. 1-3, </a:t>
            </a:r>
            <a:r>
              <a:rPr lang="en-US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10.1109/DRCN51631.2021.9477334.</a:t>
            </a:r>
          </a:p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Melkov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Paulikas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"Security Benefits and Drawbacks of Software-Defined Networking," 2021 IEEE Open Conference of Electrical, Electronic and Information Sciences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2021, pp. 1-4,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10.1109/eStream53087.2021.9431466.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M. Lopes and N. </a:t>
            </a:r>
            <a:r>
              <a:rPr lang="en-IN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Sarwade</a:t>
            </a: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"On the performance of quantum cryptographic protocols SARG04 and KMB09," 2015 International Conference on Communication, Information &amp; Computing Technology (ICCICT), 2015, pp. 1-6, </a:t>
            </a:r>
            <a:r>
              <a:rPr lang="en-IN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10.1109/ICCICT.2015.7045661.</a:t>
            </a:r>
            <a:endParaRPr lang="en" i="0" u="none" strike="noStrike" cap="none" dirty="0"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S. K. </a:t>
            </a:r>
            <a:r>
              <a:rPr lang="en-IN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Nivetha</a:t>
            </a: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N. </a:t>
            </a:r>
            <a:r>
              <a:rPr lang="en-IN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Senthilkumaran</a:t>
            </a: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P. Suguna and T. Vanaja, "Analysing the Performance of Software Defined Network Controllers with Various Topologies," 2021 International Conference on Computer Communication and Informatics (ICCCI), 2021, pp. 1-5, </a:t>
            </a:r>
            <a:r>
              <a:rPr lang="en-IN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IN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10.1109/ICCCI50826.2021.9402480.</a:t>
            </a:r>
          </a:p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B. </a:t>
            </a:r>
            <a:r>
              <a:rPr lang="en-US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Harshitha</a:t>
            </a: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K. N. </a:t>
            </a:r>
            <a:r>
              <a:rPr lang="en-US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Madhusudhan</a:t>
            </a: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and S. Lalitha, "Global Connectivity in Software Defined Network," 2021 7th International Conference on Advanced Computing and Communication Systems (ICACCS), 2021, pp. 1790-1793, </a:t>
            </a:r>
            <a:r>
              <a:rPr lang="en-US" i="0" u="none" strike="noStrike" cap="none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US" i="0" u="none" strike="noStrike" cap="none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10.1109/ICACCS51430.2021.9441768.</a:t>
            </a:r>
            <a:endParaRPr lang="en" i="0" u="none" strike="noStrike" cap="none" dirty="0"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>
            <a:spLocks noGrp="1"/>
          </p:cNvSpPr>
          <p:nvPr>
            <p:ph type="title"/>
          </p:nvPr>
        </p:nvSpPr>
        <p:spPr>
          <a:xfrm>
            <a:off x="171675" y="814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continued)</a:t>
            </a:r>
          </a:p>
        </p:txBody>
      </p:sp>
      <p:sp>
        <p:nvSpPr>
          <p:cNvPr id="401" name="Google Shape;401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420900" y="834129"/>
            <a:ext cx="8302200" cy="4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6.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S. Roy, R. Dutta, N. Ghosh and P. Ghosh, "Leveraging Periodicity to Improve Quality of Service in Mobile Software Defined Wireless Sensor Networks," 2021 IEEE 18th Annual Consumer Communications &amp; Networking Conference (CCNC), 2021, pp. 1-2, </a:t>
            </a:r>
            <a:r>
              <a:rPr lang="en-IN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10.1109/CCNC49032.2021.9369647.</a:t>
            </a:r>
            <a:r>
              <a:rPr lang="e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7.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Y. Liu, B. Zhao, P. Zhao, P. Fan and H. Liu, "A survey: Typical security issues of software-defined networking," in China Communications, vol. 16, no. 7, pp. 13-31, July 2019,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10.23919/JCC.2019.07.002.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8. E. Khan, S.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Meraj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and M. M. Khan, "Security Analysis of QKD Protocols: Simulation &amp; Comparison," 2020 17th International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Bhurban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Conference on Applied Sciences and Technology (IBCAST), 2020, pp. 383-388,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10.1109/IBCAST47879.2020.9044522.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9. A. P.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Segara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R. M.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Ijtihadie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T. Ahmad and P.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Maniriho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"Route Discovery to Avoid Congestion in Software Defined Networks," 2020 6th International Conference on Science in Information Technology (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ICSITech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), 2020, pp. 62-67,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10.1109/ICSITech49800.2020.9392049.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10.I. B. Djordjevic, "Hybrid QKD Protocol Outperforming Both DV- and CV-QKD Protocols," in IEEE Photonics Journal, vol. 12, no. 1, pp. 1-8, Feb. 2020, Art no. 7600108, </a:t>
            </a:r>
            <a:r>
              <a:rPr lang="en-IN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10.1109/JPHOT.2019.2946910.</a:t>
            </a:r>
            <a:endParaRPr lang="en" dirty="0"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>
            <a:spLocks noGrp="1"/>
          </p:cNvSpPr>
          <p:nvPr>
            <p:ph type="title"/>
          </p:nvPr>
        </p:nvSpPr>
        <p:spPr>
          <a:xfrm>
            <a:off x="171675" y="814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continued)</a:t>
            </a:r>
          </a:p>
        </p:txBody>
      </p:sp>
      <p:sp>
        <p:nvSpPr>
          <p:cNvPr id="401" name="Google Shape;401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420900" y="834129"/>
            <a:ext cx="8302200" cy="4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11.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K. A. </a:t>
            </a:r>
            <a:r>
              <a:rPr lang="en-IN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Darabkh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M. G. </a:t>
            </a:r>
            <a:r>
              <a:rPr lang="en-IN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Alfawares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S. </a:t>
            </a:r>
            <a:r>
              <a:rPr lang="en-IN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Althunibat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and A. F. Khalifeh, "A Cross-layer Algorithm for Improving AODV Protocol over Vehicular Ad-hoc Networks," 2019 International Conference on Wireless Communications Signal Processing and Networking (</a:t>
            </a:r>
            <a:r>
              <a:rPr lang="en-IN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WiSPNET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), 2019, pp. 548-551, doi:10.1109/WiSPNET45539.2019.9032850.</a:t>
            </a:r>
          </a:p>
          <a:p>
            <a:pPr algn="l"/>
            <a:r>
              <a:rPr lang="e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12.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F. Yu, "A Multi-path Transmission Method for Wireless Sensor Network Based on Network Coding," 2018 International Conference on Virtual Reality and Intelligent Systems (ICVRIS), 2018, pp. 505-508, </a:t>
            </a:r>
            <a:r>
              <a:rPr lang="en-IN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10.1109/ICVRIS.2018.00130.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13. J. Li, Z. Yang, X. Yi, T. Hong and X. Wang, "A Secure Routing Mechanism for Industrial Wireless Networks Based on SDN," 2018 14th International Conference on Mobile Ad-Hoc and Sensor Networks (MSN), 2018, pp. 158-164,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10.1109/MSN.2018.000-2.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14. A. Xu and L. Zhang, "An Optimization Algorithm Based on GA for Multicast Network," 2018 IEEE International Conference on Automation, Electronics and Electrical Engineering (AUTEEE), 2018, pp. 126-130, </a:t>
            </a:r>
            <a:r>
              <a:rPr lang="en-US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10.1109/AUTEEE.2018.8720752. 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15. C. </a:t>
            </a:r>
            <a:r>
              <a:rPr lang="en-IN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Huo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, D. Mu and F. Gao, "Asymmetric Channel Based Networking Algorithm of Broadband Power Line Communications," 2018 IEEE 3rd Advanced Information Technology, Electronic and Automation Control Conference (IAEAC), 2018, pp. 1071-1074, </a:t>
            </a:r>
            <a:r>
              <a:rPr lang="en-IN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10.1109/IAEAC.2018.8577625.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16. W. Fu, X. Gong and P. Dong, "Improve MPTCP Transmission Performance Based on Quality Evaluation Algorithm in High-loss Network Environment," 2020 IEEE 5th Information Technology and Mechatronics Engineering Conference (ITOEC), 2020, pp. 787-791, </a:t>
            </a:r>
            <a:r>
              <a:rPr lang="en-IN" dirty="0" err="1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doi</a:t>
            </a:r>
            <a:r>
              <a:rPr lang="en-IN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: 10.1109/ITOEC49072.2020.9141635.</a:t>
            </a:r>
            <a:endParaRPr lang="en" dirty="0"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9649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13602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55600">
              <a:buSzPts val="2000"/>
              <a:buFont typeface="Nunito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Concepts</a:t>
            </a:r>
          </a:p>
          <a:p>
            <a:pPr indent="-355600">
              <a:buSzPts val="2000"/>
              <a:buFont typeface="Nunito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Implementation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of Existing Implementation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Novelties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1"/>
          </p:nvPr>
        </p:nvSpPr>
        <p:spPr>
          <a:xfrm>
            <a:off x="879525" y="1063375"/>
            <a:ext cx="7515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adopt and host the KMB09 Quantum Key Distribution(QKD) efficiently on a Software Defined Network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transmission rate of the KMB09 protocol.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integration of the proposed architecture over a 6G network.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and security against new age cyber attacks.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DD73-3155-4B7A-904C-919B11F4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3014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Concepts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6903-2362-4EC0-8548-12BD6B27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700" y="1332854"/>
            <a:ext cx="7524600" cy="3198796"/>
          </a:xfrm>
        </p:spPr>
        <p:txBody>
          <a:bodyPr/>
          <a:lstStyle/>
          <a:p>
            <a:r>
              <a:rPr lang="en-US" sz="1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Network (SDN):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of SDN is separation of control and data planes of devices. Combined control plane into network controller brings intelligence into network and open wider possibilities for automation.</a:t>
            </a:r>
          </a:p>
          <a:p>
            <a:r>
              <a:rPr lang="en-US" sz="1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Key Distribution (QKD)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key distribution (QKD) is a secure communication method which implements a cryptographic protocol involving components of quantum mechanics. It enables two parties to produce a shared random secret key known only to them, which can then be used to encrypt and decrypt messages. It is often incorrectly called quantum cryptography, as it is the best-known example of a quantum cryptographic task.</a:t>
            </a:r>
          </a:p>
          <a:p>
            <a:r>
              <a:rPr lang="en-US" sz="1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KMB09 Protocol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i="0" u="none" strike="noStrike" baseline="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KMB09 </a:t>
            </a:r>
            <a:r>
              <a:rPr lang="fr-FR" sz="1400" i="0" u="none" strike="noStrike" baseline="0" dirty="0" err="1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fr-FR" sz="1400" i="0" u="none" strike="noStrike" baseline="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0" u="none" strike="noStrike" baseline="0" dirty="0" err="1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fr-FR" sz="1400" i="0" u="none" strike="noStrike" baseline="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quantum communication </a:t>
            </a:r>
            <a:r>
              <a:rPr lang="en-US" sz="1400" i="0" u="none" strike="noStrike" baseline="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Alice and Bob (the classical communicating parties). </a:t>
            </a:r>
            <a:r>
              <a:rPr lang="en-US" sz="1400" i="0" u="none" strike="noStrike" baseline="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KMB09 provides quantum cryptographic security in wireless transmission with adequate transmission rate and security.</a:t>
            </a:r>
          </a:p>
          <a:p>
            <a:pPr lvl="1"/>
            <a:endParaRPr lang="en-US" sz="1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57102-8D4E-4B9C-85DD-AC0C2990D3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133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10E2-2C8B-4F32-9845-73D1BBC0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34300" cy="690564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Implementation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CC7A4-DF50-44E4-8E57-C271AF2A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90565"/>
            <a:ext cx="9143999" cy="3980672"/>
          </a:xfrm>
        </p:spPr>
        <p:txBody>
          <a:bodyPr/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Network (SDN) in NS3 simulator.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implementation over an SDN using Mininet in NS3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competent function of Creating complex test bed networks also to explore SDN-based on all-campus science DMZs method.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resourceful process of Dynamic SDN controllers-switches mapping intended for load balancing and also controller failure handling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inventive process of all-inclusive review on T-SDN based Software-Defined Networking meant for Transport Networks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KMB09 implementation on NS3 Simulator.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to p2p situations.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peers have opposite encoding.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most old-school cyber-attacks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BF02E-916A-4237-8338-891FAAF568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568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78BA-8349-4DD2-A508-3E8ABF4A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535" y="614906"/>
            <a:ext cx="7030500" cy="999300"/>
          </a:xfrm>
        </p:spPr>
        <p:txBody>
          <a:bodyPr/>
          <a:lstStyle/>
          <a:p>
            <a:pPr algn="ctr"/>
            <a:r>
              <a:rPr lang="en-US" dirty="0"/>
              <a:t>Improved KMB09 Algorithm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863B1-54DC-4807-9670-4D9050B8F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50828"/>
            <a:ext cx="9144000" cy="2892056"/>
          </a:xfrm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/>
              <a:t>User 1 create a string of bits with size n randomly, denoted as Ka, and randomly assigns each bit value a random index </a:t>
            </a:r>
            <a:r>
              <a:rPr lang="en-US" dirty="0" err="1"/>
              <a:t>i</a:t>
            </a:r>
            <a:r>
              <a:rPr lang="en-US" dirty="0"/>
              <a:t> = 1, 2, ...,N into Ba. 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/>
              <a:t>User 1 generates a string of qubits q with size n, accordingly either in |</a:t>
            </a:r>
            <a:r>
              <a:rPr lang="en-US" dirty="0" err="1"/>
              <a:t>ei</a:t>
            </a:r>
            <a:r>
              <a:rPr lang="en-US" dirty="0"/>
              <a:t> or |fi. 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/>
              <a:t>User 1 sends q to multiple users through a Q quantum channels between User 1 and k other users. 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/>
              <a:t>User 1 sends Ba through a public channel P. 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/>
              <a:t>Receiving users measures each qubit of q by randomly switching the measurement basis between e and f. And he records the unambiguous discriminations into </a:t>
            </a:r>
            <a:r>
              <a:rPr lang="en-US" dirty="0" err="1"/>
              <a:t>Kb</a:t>
            </a:r>
            <a:r>
              <a:rPr lang="en-US" dirty="0"/>
              <a:t>, and the unambiguous discrimination information into Bb. 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/>
              <a:t>Receiving k users sends Bb to User 1 through the public channel P. 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/>
              <a:t>User 1 and k users determine that at which position the bit should be remained. Then the remaining bits of Ka and </a:t>
            </a:r>
            <a:r>
              <a:rPr lang="en-US" dirty="0" err="1"/>
              <a:t>Kb</a:t>
            </a:r>
            <a:r>
              <a:rPr lang="en-US" dirty="0"/>
              <a:t> is the private key </a:t>
            </a:r>
            <a:r>
              <a:rPr lang="en-US" dirty="0" err="1"/>
              <a:t>Ka,b</a:t>
            </a:r>
            <a:r>
              <a:rPr lang="en-US" dirty="0"/>
              <a:t>.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/>
              <a:t>Stop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2243-3FF0-4799-8D2A-E6C7C8CE3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596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3F8E-EDEE-442B-9AB5-354184D6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595" y="2072100"/>
            <a:ext cx="7030500" cy="656923"/>
          </a:xfrm>
        </p:spPr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of Existing and Improved Implementation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75350-A115-4037-8E1B-E82475E3C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52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286A-DB83-4AE2-A3A1-4C57B45C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1850"/>
          </a:xfrm>
        </p:spPr>
        <p:txBody>
          <a:bodyPr/>
          <a:lstStyle/>
          <a:p>
            <a:pPr algn="ctr"/>
            <a:r>
              <a:rPr lang="en-US" dirty="0"/>
              <a:t>Proposed Novelties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F9E89-9D33-4991-BA1A-2BF6696C1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51367"/>
            <a:ext cx="9144000" cy="3856075"/>
          </a:xfrm>
        </p:spPr>
        <p:txBody>
          <a:bodyPr/>
          <a:lstStyle/>
          <a:p>
            <a:r>
              <a:rPr lang="en-US" sz="1800" dirty="0"/>
              <a:t>Many to many peer network hosted over an SDN.</a:t>
            </a:r>
          </a:p>
          <a:p>
            <a:endParaRPr lang="en-US" sz="1800" dirty="0"/>
          </a:p>
          <a:p>
            <a:r>
              <a:rPr lang="en-US" sz="1800" dirty="0"/>
              <a:t>Improving KMB09 by expanding on the encoding possibilities.</a:t>
            </a:r>
          </a:p>
          <a:p>
            <a:endParaRPr lang="en-US" sz="1800" dirty="0"/>
          </a:p>
          <a:p>
            <a:r>
              <a:rPr lang="en-US" sz="1800" dirty="0"/>
              <a:t>Implementation of a cross layer/multi-path algorithm in KMB09 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8B4F9-3DD5-455B-911A-D9B3759B26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551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99A1-71DE-41C7-AB51-EFEC184F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5565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Modules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441B-CCB4-4ED8-9C26-F7590466E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535565"/>
            <a:ext cx="7030500" cy="39969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SDN Simulation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Network (SDN) simulations with SDN Controller and Open flow compatibility module. The paradigm of Software Defined Networks (SDN) and OpenFlow architecture, offer a way for the implementation of a programmable network architecture.</a:t>
            </a:r>
          </a:p>
          <a:p>
            <a:pPr lvl="1">
              <a:lnSpc>
                <a:spcPct val="10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KMB09 QKD Protocol Enhancement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QKD uses physics and not math to encrypt data. The main disadvantage of KMB09 QKD protocol is the single photon source requirement. The protocol can be enhanced to resist photon-number-splitting attack if implemented using multiphoton sources.</a:t>
            </a:r>
          </a:p>
          <a:p>
            <a:pPr lvl="1">
              <a:lnSpc>
                <a:spcPct val="10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Framework Integration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architecture for implementing QKD as an integrated service in SDN environment utilizing extended OpenFlow.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B2FE4-A0B5-4EC8-9A8E-D062C0958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296899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1520</Words>
  <Application>Microsoft Office PowerPoint</Application>
  <PresentationFormat>On-screen Show (16:9)</PresentationFormat>
  <Paragraphs>92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Nunito</vt:lpstr>
      <vt:lpstr>Raleway</vt:lpstr>
      <vt:lpstr>Times New Roman</vt:lpstr>
      <vt:lpstr>Maven Pro</vt:lpstr>
      <vt:lpstr>Momentum</vt:lpstr>
      <vt:lpstr>SDN Based QKD Algorithm for Hybrid Networks [2nd Review]</vt:lpstr>
      <vt:lpstr>Outline</vt:lpstr>
      <vt:lpstr>Objectives</vt:lpstr>
      <vt:lpstr>Existing Concepts</vt:lpstr>
      <vt:lpstr>Existing Implementation</vt:lpstr>
      <vt:lpstr>Improved KMB09 Algorithm</vt:lpstr>
      <vt:lpstr>Demo of Existing and Improved Implementation </vt:lpstr>
      <vt:lpstr>Proposed Novelties</vt:lpstr>
      <vt:lpstr>Implementation Modules</vt:lpstr>
      <vt:lpstr>References</vt:lpstr>
      <vt:lpstr>References (continued)</vt:lpstr>
      <vt:lpstr>References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Based QKD Algorithm for Hybrid Networks [0th Review]</dc:title>
  <cp:lastModifiedBy>K Bhavani Venkata Karthik</cp:lastModifiedBy>
  <cp:revision>22</cp:revision>
  <dcterms:modified xsi:type="dcterms:W3CDTF">2021-11-07T09:20:31Z</dcterms:modified>
</cp:coreProperties>
</file>