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3" d="100"/>
          <a:sy n="93" d="100"/>
        </p:scale>
        <p:origin x="27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417624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2793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903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338324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554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825480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191421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290304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136403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18131-FEF7-4676-9DD9-EAE68374A51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208562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18131-FEF7-4676-9DD9-EAE68374A51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123500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18131-FEF7-4676-9DD9-EAE68374A518}"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34320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18131-FEF7-4676-9DD9-EAE68374A518}"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380619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18131-FEF7-4676-9DD9-EAE68374A518}"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413560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A18131-FEF7-4676-9DD9-EAE68374A51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366725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18131-FEF7-4676-9DD9-EAE68374A51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8E5A2-9914-4FD0-A641-D5F986AC558A}" type="slidenum">
              <a:rPr lang="en-IN" smtClean="0"/>
              <a:t>‹#›</a:t>
            </a:fld>
            <a:endParaRPr lang="en-IN"/>
          </a:p>
        </p:txBody>
      </p:sp>
    </p:spTree>
    <p:extLst>
      <p:ext uri="{BB962C8B-B14F-4D97-AF65-F5344CB8AC3E}">
        <p14:creationId xmlns:p14="http://schemas.microsoft.com/office/powerpoint/2010/main" val="26111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A18131-FEF7-4676-9DD9-EAE68374A518}" type="datetimeFigureOut">
              <a:rPr lang="en-IN" smtClean="0"/>
              <a:t>21-09-2022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78E5A2-9914-4FD0-A641-D5F986AC558A}" type="slidenum">
              <a:rPr lang="en-IN" smtClean="0"/>
              <a:t>‹#›</a:t>
            </a:fld>
            <a:endParaRPr lang="en-IN"/>
          </a:p>
        </p:txBody>
      </p:sp>
    </p:spTree>
    <p:extLst>
      <p:ext uri="{BB962C8B-B14F-4D97-AF65-F5344CB8AC3E}">
        <p14:creationId xmlns:p14="http://schemas.microsoft.com/office/powerpoint/2010/main" val="1382845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61B8-CB9F-4E2F-9460-3C50B0DC7DC8}"/>
              </a:ext>
            </a:extLst>
          </p:cNvPr>
          <p:cNvSpPr>
            <a:spLocks noGrp="1"/>
          </p:cNvSpPr>
          <p:nvPr>
            <p:ph type="ctrTitle"/>
          </p:nvPr>
        </p:nvSpPr>
        <p:spPr/>
        <p:txBody>
          <a:bodyPr>
            <a:normAutofit fontScale="90000"/>
          </a:bodyPr>
          <a:lstStyle/>
          <a:p>
            <a:r>
              <a:rPr lang="en-US" sz="4400" b="1" i="0" dirty="0">
                <a:solidFill>
                  <a:srgbClr val="24292F"/>
                </a:solidFill>
                <a:effectLst/>
                <a:latin typeface="-apple-system"/>
              </a:rPr>
              <a:t>SMART LENDER - APPLICANT CREDIBILITY PREDICTION FOR LOAN APPROVAL</a:t>
            </a:r>
            <a:br>
              <a:rPr lang="en-US" b="1" i="0" dirty="0">
                <a:solidFill>
                  <a:srgbClr val="24292F"/>
                </a:solidFill>
                <a:effectLst/>
                <a:latin typeface="-apple-system"/>
              </a:rPr>
            </a:br>
            <a:endParaRPr lang="en-IN" dirty="0"/>
          </a:p>
        </p:txBody>
      </p:sp>
      <p:sp>
        <p:nvSpPr>
          <p:cNvPr id="3" name="Subtitle 2">
            <a:extLst>
              <a:ext uri="{FF2B5EF4-FFF2-40B4-BE49-F238E27FC236}">
                <a16:creationId xmlns:a16="http://schemas.microsoft.com/office/drawing/2014/main" id="{210AC3EC-1E00-5F7C-B3E4-822F2C2609D7}"/>
              </a:ext>
            </a:extLst>
          </p:cNvPr>
          <p:cNvSpPr>
            <a:spLocks noGrp="1"/>
          </p:cNvSpPr>
          <p:nvPr>
            <p:ph type="subTitle" idx="1"/>
          </p:nvPr>
        </p:nvSpPr>
        <p:spPr>
          <a:xfrm>
            <a:off x="1524000" y="3602038"/>
            <a:ext cx="9144000" cy="3255962"/>
          </a:xfrm>
        </p:spPr>
        <p:txBody>
          <a:bodyPr>
            <a:normAutofit/>
          </a:bodyPr>
          <a:lstStyle/>
          <a:p>
            <a:r>
              <a:rPr lang="en-US" sz="1600" b="1" dirty="0"/>
              <a:t>Mentor :</a:t>
            </a:r>
          </a:p>
          <a:p>
            <a:r>
              <a:rPr lang="en-US" sz="1600" dirty="0"/>
              <a:t> Dr. </a:t>
            </a:r>
            <a:r>
              <a:rPr lang="en-US" sz="1600" dirty="0" err="1"/>
              <a:t>Ponsy</a:t>
            </a:r>
            <a:r>
              <a:rPr lang="en-US" sz="1600" dirty="0"/>
              <a:t> R K </a:t>
            </a:r>
            <a:r>
              <a:rPr lang="en-US" sz="1600" dirty="0" err="1"/>
              <a:t>Sathia</a:t>
            </a:r>
            <a:r>
              <a:rPr lang="en-US" sz="1600" dirty="0"/>
              <a:t> </a:t>
            </a:r>
            <a:r>
              <a:rPr lang="en-US" sz="1600" dirty="0" err="1"/>
              <a:t>Bhama</a:t>
            </a:r>
            <a:endParaRPr lang="en-US" sz="1600" dirty="0"/>
          </a:p>
          <a:p>
            <a:endParaRPr lang="en-US" sz="1600" dirty="0"/>
          </a:p>
          <a:p>
            <a:r>
              <a:rPr lang="en-IN" sz="1600" b="1" dirty="0"/>
              <a:t>Team Members:</a:t>
            </a:r>
          </a:p>
          <a:p>
            <a:r>
              <a:rPr lang="en-IN" sz="1600" dirty="0"/>
              <a:t> K Bhavani Venkata Karthik (2019503511)</a:t>
            </a:r>
          </a:p>
          <a:p>
            <a:r>
              <a:rPr lang="en-IN" sz="1600" dirty="0" err="1"/>
              <a:t>Amaresh</a:t>
            </a:r>
            <a:r>
              <a:rPr lang="en-IN" sz="1600" dirty="0"/>
              <a:t> Saddish (2019503004)</a:t>
            </a:r>
          </a:p>
          <a:p>
            <a:r>
              <a:rPr lang="en-IN" sz="1600" dirty="0" err="1"/>
              <a:t>Tanooj</a:t>
            </a:r>
            <a:r>
              <a:rPr lang="en-IN" sz="1600" dirty="0"/>
              <a:t> </a:t>
            </a:r>
            <a:r>
              <a:rPr lang="en-IN" sz="1600" dirty="0" err="1"/>
              <a:t>Cheekati</a:t>
            </a:r>
            <a:r>
              <a:rPr lang="en-IN" sz="1600" dirty="0"/>
              <a:t> (2019503056)</a:t>
            </a:r>
          </a:p>
          <a:p>
            <a:r>
              <a:rPr lang="en-IN" sz="1600" dirty="0" err="1"/>
              <a:t>Shreayas</a:t>
            </a:r>
            <a:r>
              <a:rPr lang="en-IN" sz="1600" dirty="0"/>
              <a:t> Karthik Ramesh (2019503050)</a:t>
            </a:r>
          </a:p>
          <a:p>
            <a:endParaRPr lang="en-IN" dirty="0"/>
          </a:p>
        </p:txBody>
      </p:sp>
    </p:spTree>
    <p:extLst>
      <p:ext uri="{BB962C8B-B14F-4D97-AF65-F5344CB8AC3E}">
        <p14:creationId xmlns:p14="http://schemas.microsoft.com/office/powerpoint/2010/main" val="99438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24C8-410D-F886-4FD3-2DACA2B85FD1}"/>
              </a:ext>
            </a:extLst>
          </p:cNvPr>
          <p:cNvSpPr>
            <a:spLocks noGrp="1"/>
          </p:cNvSpPr>
          <p:nvPr>
            <p:ph type="title"/>
          </p:nvPr>
        </p:nvSpPr>
        <p:spPr>
          <a:xfrm>
            <a:off x="978244" y="2766218"/>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269259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DA5C-113F-7BD6-7FC8-1055084B50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915B8F2-AAED-F954-315A-DA6B9ACA5CFA}"/>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rPr>
              <a:t>Machine learning is currently being actively used in banking and financial institutions for a variety of purposes, including trading, portfolio management, fraud detection, and loan approval. </a:t>
            </a:r>
          </a:p>
          <a:p>
            <a:pPr algn="just"/>
            <a:r>
              <a:rPr lang="en-IN" sz="1800" dirty="0">
                <a:effectLst/>
                <a:latin typeface="Times New Roman" panose="02020603050405020304" pitchFamily="18" charset="0"/>
                <a:ea typeface="Calibri" panose="020F0502020204030204" pitchFamily="34" charset="0"/>
              </a:rPr>
              <a:t>Loan providers, especially big businesses like banks and insurance companies, train machine learning algorithms using a tonne of consumer data and financial lending outcomes</a:t>
            </a:r>
            <a:endParaRPr lang="en-IN" sz="1800" dirty="0">
              <a:latin typeface="Times New Roman" panose="02020603050405020304" pitchFamily="18" charset="0"/>
              <a:ea typeface="Calibri" panose="020F0502020204030204" pitchFamily="34" charset="0"/>
            </a:endParaRPr>
          </a:p>
          <a:p>
            <a:pPr algn="just"/>
            <a:r>
              <a:rPr lang="en-IN" sz="1800" dirty="0">
                <a:effectLst/>
                <a:latin typeface="Times New Roman" panose="02020603050405020304" pitchFamily="18" charset="0"/>
                <a:ea typeface="Calibri" panose="020F0502020204030204" pitchFamily="34" charset="0"/>
              </a:rPr>
              <a:t>According to a data analysis perspective, determining whether to approve a loan is a "good" or "bad" risk depends on the analysis and classification of a set of loan applicant data.</a:t>
            </a:r>
          </a:p>
          <a:p>
            <a:pPr algn="just"/>
            <a:r>
              <a:rPr lang="en-IN" sz="1800" dirty="0">
                <a:effectLst/>
                <a:latin typeface="Times New Roman" panose="02020603050405020304" pitchFamily="18" charset="0"/>
                <a:ea typeface="Calibri" panose="020F0502020204030204" pitchFamily="34" charset="0"/>
              </a:rPr>
              <a:t>A set of data is divided into two classes using the binary classification method, which is a straightforward classification case. </a:t>
            </a:r>
            <a:endParaRPr lang="en-IN" dirty="0"/>
          </a:p>
        </p:txBody>
      </p:sp>
    </p:spTree>
    <p:extLst>
      <p:ext uri="{BB962C8B-B14F-4D97-AF65-F5344CB8AC3E}">
        <p14:creationId xmlns:p14="http://schemas.microsoft.com/office/powerpoint/2010/main" val="223425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AEEC-D6BA-417F-CF38-9A319AA11E5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C2D31AD7-7E61-B109-0C52-4B9FFB1F5D5D}"/>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 a multi-classification model that evaluates more than 2 features and gives a detailed report for loan approval.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Developing a loan approval system that can provide a possible reason for rejection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 a loan approval system that can predict loan approval based on expert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0711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24C8-410D-F886-4FD3-2DACA2B85FD1}"/>
              </a:ext>
            </a:extLst>
          </p:cNvPr>
          <p:cNvSpPr>
            <a:spLocks noGrp="1"/>
          </p:cNvSpPr>
          <p:nvPr>
            <p:ph type="title"/>
          </p:nvPr>
        </p:nvSpPr>
        <p:spPr>
          <a:xfrm>
            <a:off x="978244" y="2766218"/>
            <a:ext cx="10515600" cy="1325563"/>
          </a:xfrm>
        </p:spPr>
        <p:txBody>
          <a:bodyPr/>
          <a:lstStyle/>
          <a:p>
            <a:r>
              <a:rPr lang="en-US" dirty="0"/>
              <a:t>Literature Survey</a:t>
            </a:r>
            <a:endParaRPr lang="en-IN" dirty="0"/>
          </a:p>
        </p:txBody>
      </p:sp>
    </p:spTree>
    <p:extLst>
      <p:ext uri="{BB962C8B-B14F-4D97-AF65-F5344CB8AC3E}">
        <p14:creationId xmlns:p14="http://schemas.microsoft.com/office/powerpoint/2010/main" val="347049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C992-DCAF-D9D7-01DE-1CBF66D090A2}"/>
              </a:ext>
            </a:extLst>
          </p:cNvPr>
          <p:cNvSpPr>
            <a:spLocks noGrp="1"/>
          </p:cNvSpPr>
          <p:nvPr>
            <p:ph type="title"/>
          </p:nvPr>
        </p:nvSpPr>
        <p:spPr/>
        <p:txBody>
          <a:bodyPr>
            <a:normAutofit fontScale="90000"/>
          </a:bodyPr>
          <a:lstStyle/>
          <a:p>
            <a:r>
              <a:rPr lang="en-US" dirty="0"/>
              <a:t>Comparative Analysis of Customer Loan Approval Prediction using Machine Learning Algorithms</a:t>
            </a:r>
            <a:endParaRPr lang="en-IN" dirty="0"/>
          </a:p>
        </p:txBody>
      </p:sp>
      <p:sp>
        <p:nvSpPr>
          <p:cNvPr id="3" name="Content Placeholder 2">
            <a:extLst>
              <a:ext uri="{FF2B5EF4-FFF2-40B4-BE49-F238E27FC236}">
                <a16:creationId xmlns:a16="http://schemas.microsoft.com/office/drawing/2014/main" id="{EACFA830-6C04-04B2-303C-D4485AC81BC5}"/>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rPr>
              <a:t>In this study, machine learning (ML) algorithms are used to retrieve patterns in predicting future loan defaulters from a common loan approved dataset. </a:t>
            </a:r>
          </a:p>
          <a:p>
            <a:pPr algn="just"/>
            <a:r>
              <a:rPr lang="en-IN" sz="1800" dirty="0">
                <a:effectLst/>
                <a:latin typeface="Times New Roman" panose="02020603050405020304" pitchFamily="18" charset="0"/>
                <a:ea typeface="Calibri" panose="020F0502020204030204" pitchFamily="34" charset="0"/>
              </a:rPr>
              <a:t>The analysis will be done using historical customer data, including their age, income, loan amount, and length of employment. </a:t>
            </a:r>
          </a:p>
          <a:p>
            <a:pPr algn="just"/>
            <a:r>
              <a:rPr lang="en-IN" sz="1800" dirty="0">
                <a:effectLst/>
                <a:latin typeface="Times New Roman" panose="02020603050405020304" pitchFamily="18" charset="0"/>
                <a:ea typeface="Calibri" panose="020F0502020204030204" pitchFamily="34" charset="0"/>
              </a:rPr>
              <a:t>Several ML algorithms, including Random Forest, Support Vector Machine, K-Nearest </a:t>
            </a:r>
            <a:r>
              <a:rPr lang="en-IN" sz="1800" dirty="0" err="1">
                <a:effectLst/>
                <a:latin typeface="Times New Roman" panose="02020603050405020304" pitchFamily="18" charset="0"/>
                <a:ea typeface="Calibri" panose="020F0502020204030204" pitchFamily="34" charset="0"/>
              </a:rPr>
              <a:t>Neighbor</a:t>
            </a:r>
            <a:r>
              <a:rPr lang="en-IN" sz="1800" dirty="0">
                <a:effectLst/>
                <a:latin typeface="Times New Roman" panose="02020603050405020304" pitchFamily="18" charset="0"/>
                <a:ea typeface="Calibri" panose="020F0502020204030204" pitchFamily="34" charset="0"/>
              </a:rPr>
              <a:t>, and Logistic Regression, were used to identify the most pertinent features, or those that had the greatest influence on the prediction outcome.</a:t>
            </a:r>
            <a:endParaRPr lang="en-IN" dirty="0"/>
          </a:p>
        </p:txBody>
      </p:sp>
    </p:spTree>
    <p:extLst>
      <p:ext uri="{BB962C8B-B14F-4D97-AF65-F5344CB8AC3E}">
        <p14:creationId xmlns:p14="http://schemas.microsoft.com/office/powerpoint/2010/main" val="132079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3E0D-E542-0048-24F4-FB9553227C74}"/>
              </a:ext>
            </a:extLst>
          </p:cNvPr>
          <p:cNvSpPr>
            <a:spLocks noGrp="1"/>
          </p:cNvSpPr>
          <p:nvPr>
            <p:ph type="title"/>
          </p:nvPr>
        </p:nvSpPr>
        <p:spPr/>
        <p:txBody>
          <a:bodyPr/>
          <a:lstStyle/>
          <a:p>
            <a:r>
              <a:rPr lang="en-US" dirty="0"/>
              <a:t>Swindle: Predicting the Probability of Loan Defaults using </a:t>
            </a:r>
            <a:r>
              <a:rPr lang="en-US" dirty="0" err="1"/>
              <a:t>CatBoost</a:t>
            </a:r>
            <a:r>
              <a:rPr lang="en-US" dirty="0"/>
              <a:t> Algorithm</a:t>
            </a:r>
            <a:endParaRPr lang="en-IN" dirty="0"/>
          </a:p>
        </p:txBody>
      </p:sp>
      <p:sp>
        <p:nvSpPr>
          <p:cNvPr id="3" name="Content Placeholder 2">
            <a:extLst>
              <a:ext uri="{FF2B5EF4-FFF2-40B4-BE49-F238E27FC236}">
                <a16:creationId xmlns:a16="http://schemas.microsoft.com/office/drawing/2014/main" id="{89575B64-E0A3-5E64-0BA7-76A2893978B9}"/>
              </a:ext>
            </a:extLst>
          </p:cNvPr>
          <p:cNvSpPr>
            <a:spLocks noGrp="1"/>
          </p:cNvSpPr>
          <p:nvPr>
            <p:ph idx="1"/>
          </p:nvPr>
        </p:nvSpPr>
        <p:spPr>
          <a:xfrm>
            <a:off x="838200" y="1825625"/>
            <a:ext cx="3107724" cy="4351338"/>
          </a:xfrm>
        </p:spPr>
        <p:txBody>
          <a:bodyPr/>
          <a:lstStyle/>
          <a:p>
            <a:pPr algn="just"/>
            <a:r>
              <a:rPr lang="en-IN" sz="1800" dirty="0">
                <a:effectLst/>
                <a:latin typeface="Times New Roman" panose="02020603050405020304" pitchFamily="18" charset="0"/>
                <a:ea typeface="Calibri" panose="020F0502020204030204" pitchFamily="34" charset="0"/>
              </a:rPr>
              <a:t>Swindling tools by combining the </a:t>
            </a:r>
            <a:r>
              <a:rPr lang="en-IN" sz="1800" dirty="0" err="1">
                <a:effectLst/>
                <a:latin typeface="Times New Roman" panose="02020603050405020304" pitchFamily="18" charset="0"/>
                <a:ea typeface="Calibri" panose="020F0502020204030204" pitchFamily="34" charset="0"/>
              </a:rPr>
              <a:t>CatBoost</a:t>
            </a:r>
            <a:r>
              <a:rPr lang="en-IN" sz="1800" dirty="0">
                <a:effectLst/>
                <a:latin typeface="Times New Roman" panose="02020603050405020304" pitchFamily="18" charset="0"/>
                <a:ea typeface="Calibri" panose="020F0502020204030204" pitchFamily="34" charset="0"/>
              </a:rPr>
              <a:t> algorithm with a document verification module that uses Tesseract and Camelot as well as a personalised loan module, financial institutions can reduce the risk associated with providing loans to defaulters and unapproved customers.</a:t>
            </a:r>
          </a:p>
          <a:p>
            <a:endParaRPr lang="en-IN" dirty="0"/>
          </a:p>
        </p:txBody>
      </p:sp>
      <p:pic>
        <p:nvPicPr>
          <p:cNvPr id="5" name="Picture 4">
            <a:extLst>
              <a:ext uri="{FF2B5EF4-FFF2-40B4-BE49-F238E27FC236}">
                <a16:creationId xmlns:a16="http://schemas.microsoft.com/office/drawing/2014/main" id="{FB2F3822-37C3-DB33-43D2-E607AF4FDF23}"/>
              </a:ext>
            </a:extLst>
          </p:cNvPr>
          <p:cNvPicPr>
            <a:picLocks noChangeAspect="1"/>
          </p:cNvPicPr>
          <p:nvPr/>
        </p:nvPicPr>
        <p:blipFill>
          <a:blip r:embed="rId2"/>
          <a:stretch>
            <a:fillRect/>
          </a:stretch>
        </p:blipFill>
        <p:spPr>
          <a:xfrm>
            <a:off x="7104882" y="1690688"/>
            <a:ext cx="3452159" cy="5167312"/>
          </a:xfrm>
          <a:prstGeom prst="rect">
            <a:avLst/>
          </a:prstGeom>
        </p:spPr>
      </p:pic>
    </p:spTree>
    <p:extLst>
      <p:ext uri="{BB962C8B-B14F-4D97-AF65-F5344CB8AC3E}">
        <p14:creationId xmlns:p14="http://schemas.microsoft.com/office/powerpoint/2010/main" val="22198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D664-B634-5ACA-F867-797BE97DAA2E}"/>
              </a:ext>
            </a:extLst>
          </p:cNvPr>
          <p:cNvSpPr>
            <a:spLocks noGrp="1"/>
          </p:cNvSpPr>
          <p:nvPr>
            <p:ph type="title"/>
          </p:nvPr>
        </p:nvSpPr>
        <p:spPr/>
        <p:txBody>
          <a:bodyPr/>
          <a:lstStyle/>
          <a:p>
            <a:r>
              <a:rPr lang="en-US" dirty="0"/>
              <a:t>Tree-Based Methods for Loan Approval</a:t>
            </a:r>
            <a:endParaRPr lang="en-IN" dirty="0"/>
          </a:p>
        </p:txBody>
      </p:sp>
      <p:sp>
        <p:nvSpPr>
          <p:cNvPr id="3" name="Content Placeholder 2">
            <a:extLst>
              <a:ext uri="{FF2B5EF4-FFF2-40B4-BE49-F238E27FC236}">
                <a16:creationId xmlns:a16="http://schemas.microsoft.com/office/drawing/2014/main" id="{858987B6-D7E6-3003-9269-24BBE2D7000A}"/>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The goal of this work was to create a decision tree-based high performance predictive model for loan approval prediction. Experiments were conducted using a variety of tree methods, from the simplest and most understandable decision tree to the most intricate random forests. </a:t>
            </a:r>
          </a:p>
          <a:p>
            <a:r>
              <a:rPr lang="en-IN" sz="1800" dirty="0">
                <a:effectLst/>
                <a:latin typeface="Times New Roman" panose="02020603050405020304" pitchFamily="18" charset="0"/>
                <a:ea typeface="Calibri" panose="020F0502020204030204" pitchFamily="34" charset="0"/>
              </a:rPr>
              <a:t>Due to the highlight correlated and complex feature space, which resulted in an overly simplified tree that was impractical to use, the results showed insufficient performance with respect to simplified decision trees. But boosting won out in terms of effectiveness, applicability, and interpretation.</a:t>
            </a:r>
          </a:p>
          <a:p>
            <a:r>
              <a:rPr lang="en-IN" sz="1800" dirty="0">
                <a:effectLst/>
                <a:latin typeface="Times New Roman" panose="02020603050405020304" pitchFamily="18" charset="0"/>
                <a:ea typeface="Calibri" panose="020F0502020204030204" pitchFamily="34" charset="0"/>
              </a:rPr>
              <a:t>As a result, it was advised to use a boosting-based decision-tree predictive model to make decisions about the eligibility of loan applicants based on those applicants' characteristics.</a:t>
            </a:r>
            <a:endParaRPr lang="en-IN" dirty="0"/>
          </a:p>
        </p:txBody>
      </p:sp>
    </p:spTree>
    <p:extLst>
      <p:ext uri="{BB962C8B-B14F-4D97-AF65-F5344CB8AC3E}">
        <p14:creationId xmlns:p14="http://schemas.microsoft.com/office/powerpoint/2010/main" val="178581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24C8-410D-F886-4FD3-2DACA2B85FD1}"/>
              </a:ext>
            </a:extLst>
          </p:cNvPr>
          <p:cNvSpPr>
            <a:spLocks noGrp="1"/>
          </p:cNvSpPr>
          <p:nvPr>
            <p:ph type="title"/>
          </p:nvPr>
        </p:nvSpPr>
        <p:spPr>
          <a:xfrm>
            <a:off x="978244" y="2766218"/>
            <a:ext cx="10515600" cy="1325563"/>
          </a:xfrm>
        </p:spPr>
        <p:txBody>
          <a:bodyPr/>
          <a:lstStyle/>
          <a:p>
            <a:r>
              <a:rPr lang="en-US" dirty="0"/>
              <a:t>Empathy Map</a:t>
            </a:r>
            <a:endParaRPr lang="en-IN" dirty="0"/>
          </a:p>
        </p:txBody>
      </p:sp>
    </p:spTree>
    <p:extLst>
      <p:ext uri="{BB962C8B-B14F-4D97-AF65-F5344CB8AC3E}">
        <p14:creationId xmlns:p14="http://schemas.microsoft.com/office/powerpoint/2010/main" val="296786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5DB209-5B08-3078-5C7F-0F6E977A49C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29BF5464-4590-E0BA-766C-36E78C697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9775"/>
          </a:xfrm>
        </p:spPr>
      </p:pic>
    </p:spTree>
    <p:extLst>
      <p:ext uri="{BB962C8B-B14F-4D97-AF65-F5344CB8AC3E}">
        <p14:creationId xmlns:p14="http://schemas.microsoft.com/office/powerpoint/2010/main" val="3896587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501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Symbol</vt:lpstr>
      <vt:lpstr>Times New Roman</vt:lpstr>
      <vt:lpstr>Trebuchet MS</vt:lpstr>
      <vt:lpstr>Wingdings 3</vt:lpstr>
      <vt:lpstr>Facet</vt:lpstr>
      <vt:lpstr>SMART LENDER - APPLICANT CREDIBILITY PREDICTION FOR LOAN APPROVAL </vt:lpstr>
      <vt:lpstr>Introduction</vt:lpstr>
      <vt:lpstr>Objectives</vt:lpstr>
      <vt:lpstr>Literature Survey</vt:lpstr>
      <vt:lpstr>Comparative Analysis of Customer Loan Approval Prediction using Machine Learning Algorithms</vt:lpstr>
      <vt:lpstr>Swindle: Predicting the Probability of Loan Defaults using CatBoost Algorithm</vt:lpstr>
      <vt:lpstr>Tree-Based Methods for Loan Approval</vt:lpstr>
      <vt:lpstr>Empathy Map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LENDER - APPLICANT CREDIBILITY PREDICTION FOR LOAN APPROVAL </dc:title>
  <dc:creator>K Bhavani Venkata Karthik</dc:creator>
  <cp:lastModifiedBy>K Bhavani Venkata Karthik</cp:lastModifiedBy>
  <cp:revision>1</cp:revision>
  <dcterms:created xsi:type="dcterms:W3CDTF">2022-09-21T16:44:34Z</dcterms:created>
  <dcterms:modified xsi:type="dcterms:W3CDTF">2022-09-21T17:12:33Z</dcterms:modified>
</cp:coreProperties>
</file>