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1" r:id="rId8"/>
    <p:sldId id="262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364BD-7F19-43D4-89CF-082B0708D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3F3334-787C-45B8-819D-A9E5094E8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D08B3-412B-4235-9643-B3DB5043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9F-8B79-42C0-B100-45752D913A8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CC730-FA91-4009-9467-8381E5DE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9C144-700E-4FFB-BB16-6E4AC0EF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890-DBCB-4621-8400-7028B9578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5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A3704-C813-4827-81F7-EC87D79E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4A1DCA-9D6C-4F9C-B769-F44313698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799F8-6BBC-44DD-A2E6-D0B00818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9F-8B79-42C0-B100-45752D913A8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E0C54-9C3D-4DD7-B88A-CEB9B5B2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36EB9-5920-4214-ACDB-F782B47E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890-DBCB-4621-8400-7028B9578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1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E2C34B-FD3B-470D-9110-A7C7FD92B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00635-6879-441E-8A5C-880E79A7F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BAC94-BFAF-4501-AD23-8F24F8AE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9F-8B79-42C0-B100-45752D913A8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79C41-8DD9-4874-8956-90E7E2F8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0104B-C4CD-4A67-BC8E-855D8961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890-DBCB-4621-8400-7028B9578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4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E0DEB-3D69-405E-A1D1-D5D62A69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40F4F-B780-42A7-BC0D-A8A57B42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E223E-68B7-410A-BBB5-86AE393D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9F-8B79-42C0-B100-45752D913A8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D00A1-E54B-45A1-85C7-52905BDF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223D5-C995-46F5-AFC6-DD64D92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890-DBCB-4621-8400-7028B9578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8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ECDC7-F6B3-4C3C-86B9-7A58B691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40350-B899-4C17-9267-B67045DEE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56930-3F6B-40B0-8543-7CBF3FA6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9F-8B79-42C0-B100-45752D913A8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D71EA-3B74-4E6C-9E98-48E775EE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3AD15-F36E-449F-B55B-F9C87FBF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890-DBCB-4621-8400-7028B9578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6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DECAD-FC76-4998-9A1F-19B4E5DB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44584-4FE0-4507-BC06-F115F7156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AE94F-7FB4-4874-9B42-79CA63C3D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B5CE1-B908-44C7-A56A-C418BC54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9F-8B79-42C0-B100-45752D913A8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2BC81-86BF-43FC-8647-91FD7C1C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9DA88-02B2-4009-85CE-E8B50681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890-DBCB-4621-8400-7028B9578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7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76E97-F303-484C-889E-63425CD6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61378-9F87-41A5-ABBA-803294C01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7E3EB1-7CFD-44FD-AA0E-5322319E9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E1F04C-E1FE-4735-88D5-ED7F421F9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FECBF-650B-46B4-B59D-ACCDC6C01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97BC00-8183-47A2-8676-78ADAEED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9F-8B79-42C0-B100-45752D913A8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A093E6-AFD5-432C-BF87-287BC98F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7C0980-6500-494E-882B-74D3CFAF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890-DBCB-4621-8400-7028B9578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8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5CA72-22EC-4DB3-9CD9-6272DE94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E984A0-2833-4693-9D88-9E355B7F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9F-8B79-42C0-B100-45752D913A8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A9795E-A222-43B4-BCBA-7C66FFC4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E84E11-01CF-491C-8AD4-A25F3899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890-DBCB-4621-8400-7028B9578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0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C66937-A7EB-4BA3-B7EC-26B8F47D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9F-8B79-42C0-B100-45752D913A8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ADB625-D615-4B93-8B47-F237E77E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A96B5-F9BF-44FC-913C-E8AF7165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890-DBCB-4621-8400-7028B9578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8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BD62E-DFD1-4CD7-A7F6-BC8F543E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D3B23-9E16-41D1-8902-14FF04BF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D6C70-B10D-48A4-8D74-C9C06FC75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7E8F9F-AA76-4ACD-85AC-B9610AB1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9F-8B79-42C0-B100-45752D913A8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F0F6A-2A4B-4BF9-A3E8-5C0DFF8E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620330-E6D3-4DCF-9481-91746D73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890-DBCB-4621-8400-7028B9578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2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AABA9-3102-42DD-9149-65636BB5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7CB253-5D2D-49CF-936B-DA2FBAB88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BC1D02-9394-49CC-A1D4-3E70EF657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04C572-A71D-45D6-9A75-BC3A08C5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9F-8B79-42C0-B100-45752D913A8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FF838-8C5B-4723-8A48-E10979C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9872E-ED31-4958-9C2E-25A77DED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7890-DBCB-4621-8400-7028B9578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3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DF64BB-BB72-426F-B523-437B183F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3BA2D-1661-4EE4-ACE1-9834C7F1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6DB4D-B06E-4E8A-9AE4-025AD68AF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829F-8B79-42C0-B100-45752D913A8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9D85D-5B15-4F0C-A227-6B74DE90F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CD543-42AE-4D2A-A17D-7E322C55E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F7890-DBCB-4621-8400-7028B9578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6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voss.co.kr/skt_the_table_kios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kiss.kstudy.com/public/public2-article.asp?key=5024181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tnews.com/20150323000240?m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75485-6610-448D-92F2-FCCC40BB902D}"/>
              </a:ext>
            </a:extLst>
          </p:cNvPr>
          <p:cNvSpPr txBox="1"/>
          <p:nvPr/>
        </p:nvSpPr>
        <p:spPr>
          <a:xfrm>
            <a:off x="993641" y="929149"/>
            <a:ext cx="1038104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Image segmentation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이미지에서 직관적으로 보이는 것처럼 세밀하게 해당 </a:t>
            </a:r>
            <a:r>
              <a:rPr lang="en-US" altLang="ko-KR" dirty="0"/>
              <a:t>object</a:t>
            </a:r>
            <a:r>
              <a:rPr lang="ko-KR" altLang="en-US" dirty="0"/>
              <a:t>를 구성하는 </a:t>
            </a:r>
            <a:r>
              <a:rPr lang="en-US" altLang="ko-KR" dirty="0"/>
              <a:t>pixel</a:t>
            </a:r>
            <a:r>
              <a:rPr lang="ko-KR" altLang="en-US" dirty="0"/>
              <a:t>들만 검출하는 기술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ko-KR" altLang="en-US" dirty="0"/>
              <a:t>김유진</a:t>
            </a:r>
            <a:r>
              <a:rPr lang="en-US" altLang="ko-KR" dirty="0"/>
              <a:t>, Deep Learning in SK Telecom,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</a:t>
            </a:r>
            <a:r>
              <a:rPr lang="en-US" altLang="ko-KR" dirty="0"/>
              <a:t>, 2021, lecture note p12</a:t>
            </a:r>
          </a:p>
          <a:p>
            <a:endParaRPr lang="en-US" altLang="ko-KR" dirty="0"/>
          </a:p>
          <a:p>
            <a:r>
              <a:rPr lang="en-US" altLang="ko-KR" sz="2400" b="1" dirty="0">
                <a:latin typeface="+mj-lt"/>
              </a:rPr>
              <a:t>Image semantic segmentation </a:t>
            </a:r>
            <a:r>
              <a:rPr lang="ko-KR" altLang="en-US" sz="2400" b="1" dirty="0">
                <a:latin typeface="+mj-lt"/>
              </a:rPr>
              <a:t>기술</a:t>
            </a:r>
            <a:endParaRPr lang="en-US" altLang="ko-KR" sz="2400" b="1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뒷장에</a:t>
            </a: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479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5DED97-C7CD-433A-A63C-DC23DC9B9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33" y="1344591"/>
            <a:ext cx="6797370" cy="42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설명선: 아래쪽 화살표 10">
            <a:extLst>
              <a:ext uri="{FF2B5EF4-FFF2-40B4-BE49-F238E27FC236}">
                <a16:creationId xmlns:a16="http://schemas.microsoft.com/office/drawing/2014/main" id="{9B4CB610-2EBB-4502-A632-72AFBC9A1BA8}"/>
              </a:ext>
            </a:extLst>
          </p:cNvPr>
          <p:cNvSpPr/>
          <p:nvPr/>
        </p:nvSpPr>
        <p:spPr>
          <a:xfrm>
            <a:off x="10129259" y="1366555"/>
            <a:ext cx="1553238" cy="1046329"/>
          </a:xfrm>
          <a:prstGeom prst="downArrowCallout">
            <a:avLst/>
          </a:prstGeom>
          <a:solidFill>
            <a:schemeClr val="accent4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건물에 </a:t>
            </a:r>
            <a:r>
              <a:rPr lang="ko-KR" altLang="en-US" sz="1400" dirty="0"/>
              <a:t>해당하는 부분만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" name="설명선: 아래쪽 화살표 11">
            <a:extLst>
              <a:ext uri="{FF2B5EF4-FFF2-40B4-BE49-F238E27FC236}">
                <a16:creationId xmlns:a16="http://schemas.microsoft.com/office/drawing/2014/main" id="{32214B83-0C9C-4A98-81B6-A76C6A1FD14C}"/>
              </a:ext>
            </a:extLst>
          </p:cNvPr>
          <p:cNvSpPr/>
          <p:nvPr/>
        </p:nvSpPr>
        <p:spPr>
          <a:xfrm>
            <a:off x="8767483" y="1791833"/>
            <a:ext cx="1553238" cy="1046329"/>
          </a:xfrm>
          <a:prstGeom prst="downArrowCallout">
            <a:avLst/>
          </a:prstGeom>
          <a:solidFill>
            <a:schemeClr val="bg2">
              <a:lumMod val="5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길에 해당하는 부분만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0" name="설명선: 아래쪽 화살표 9">
            <a:extLst>
              <a:ext uri="{FF2B5EF4-FFF2-40B4-BE49-F238E27FC236}">
                <a16:creationId xmlns:a16="http://schemas.microsoft.com/office/drawing/2014/main" id="{72A04612-C38F-43BE-861E-AB0DDDA2694F}"/>
              </a:ext>
            </a:extLst>
          </p:cNvPr>
          <p:cNvSpPr/>
          <p:nvPr/>
        </p:nvSpPr>
        <p:spPr>
          <a:xfrm>
            <a:off x="7420290" y="2351272"/>
            <a:ext cx="1553238" cy="1046329"/>
          </a:xfrm>
          <a:prstGeom prst="downArrowCallout">
            <a:avLst/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식물에 해당하는 부분만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6236F3D-0299-46CC-BF5A-A8301E8F0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26" b="18712"/>
          <a:stretch/>
        </p:blipFill>
        <p:spPr bwMode="auto">
          <a:xfrm>
            <a:off x="518610" y="243105"/>
            <a:ext cx="4152056" cy="28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2C5690-FDD8-450F-B4CC-6830FBFD6E5D}"/>
              </a:ext>
            </a:extLst>
          </p:cNvPr>
          <p:cNvSpPr/>
          <p:nvPr/>
        </p:nvSpPr>
        <p:spPr>
          <a:xfrm>
            <a:off x="5045547" y="1021425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class </a:t>
            </a:r>
            <a:r>
              <a:rPr lang="ko-KR" altLang="en-US" dirty="0"/>
              <a:t>별 </a:t>
            </a:r>
            <a:r>
              <a:rPr lang="en-US" altLang="ko-KR" dirty="0"/>
              <a:t>one-hot encoding</a:t>
            </a:r>
          </a:p>
        </p:txBody>
      </p:sp>
      <p:sp>
        <p:nvSpPr>
          <p:cNvPr id="9" name="설명선: 아래쪽 화살표 8">
            <a:extLst>
              <a:ext uri="{FF2B5EF4-FFF2-40B4-BE49-F238E27FC236}">
                <a16:creationId xmlns:a16="http://schemas.microsoft.com/office/drawing/2014/main" id="{AF50A47C-B075-4EF6-A317-4581046D25A3}"/>
              </a:ext>
            </a:extLst>
          </p:cNvPr>
          <p:cNvSpPr/>
          <p:nvPr/>
        </p:nvSpPr>
        <p:spPr>
          <a:xfrm>
            <a:off x="6180270" y="2838162"/>
            <a:ext cx="1553238" cy="1046329"/>
          </a:xfrm>
          <a:prstGeom prst="downArrowCallout">
            <a:avLst/>
          </a:prstGeom>
          <a:solidFill>
            <a:srgbClr val="7030A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가방에 </a:t>
            </a:r>
            <a:r>
              <a:rPr lang="ko-KR" altLang="en-US" sz="1400" dirty="0"/>
              <a:t>해당하는 부분만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설명선: 아래쪽 화살표 6">
            <a:extLst>
              <a:ext uri="{FF2B5EF4-FFF2-40B4-BE49-F238E27FC236}">
                <a16:creationId xmlns:a16="http://schemas.microsoft.com/office/drawing/2014/main" id="{417DD26C-08FB-4678-9D3C-32CA5892D53E}"/>
              </a:ext>
            </a:extLst>
          </p:cNvPr>
          <p:cNvSpPr/>
          <p:nvPr/>
        </p:nvSpPr>
        <p:spPr>
          <a:xfrm>
            <a:off x="4980162" y="3176190"/>
            <a:ext cx="1553238" cy="1046329"/>
          </a:xfrm>
          <a:prstGeom prst="downArrowCallout">
            <a:avLst/>
          </a:prstGeom>
          <a:solidFill>
            <a:srgbClr val="C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사람에 해당하는 부분만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5097A9C5-13A8-4E02-AAA5-E10E5FFE9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1"/>
          <a:stretch/>
        </p:blipFill>
        <p:spPr bwMode="auto">
          <a:xfrm>
            <a:off x="385969" y="3699354"/>
            <a:ext cx="4417337" cy="269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FC0E5A-E7BA-4A87-A091-66B6D429BD22}"/>
              </a:ext>
            </a:extLst>
          </p:cNvPr>
          <p:cNvSpPr/>
          <p:nvPr/>
        </p:nvSpPr>
        <p:spPr>
          <a:xfrm>
            <a:off x="4636528" y="5763659"/>
            <a:ext cx="2572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모든 </a:t>
            </a:r>
            <a:r>
              <a:rPr lang="en-US" altLang="ko-KR" dirty="0"/>
              <a:t>pixel</a:t>
            </a:r>
            <a:r>
              <a:rPr lang="ko-KR" altLang="en-US" dirty="0"/>
              <a:t>별로 </a:t>
            </a:r>
            <a:r>
              <a:rPr lang="en-US" altLang="ko-KR" dirty="0"/>
              <a:t>labeling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2F0E29-92D1-4A19-98E8-E6465CFD8479}"/>
              </a:ext>
            </a:extLst>
          </p:cNvPr>
          <p:cNvSpPr/>
          <p:nvPr/>
        </p:nvSpPr>
        <p:spPr>
          <a:xfrm>
            <a:off x="7857878" y="61252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https://www.jeremyjordan.me/semantic-segmentation/#dilated_convolutions</a:t>
            </a:r>
          </a:p>
        </p:txBody>
      </p:sp>
    </p:spTree>
    <p:extLst>
      <p:ext uri="{BB962C8B-B14F-4D97-AF65-F5344CB8AC3E}">
        <p14:creationId xmlns:p14="http://schemas.microsoft.com/office/powerpoint/2010/main" val="235359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C6DCED2-A4A4-43D4-B6FF-B52776DC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140" y="3259509"/>
            <a:ext cx="7138219" cy="3215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1C0553-C66F-43F6-8231-43A2E565CE8F}"/>
              </a:ext>
            </a:extLst>
          </p:cNvPr>
          <p:cNvSpPr txBox="1"/>
          <p:nvPr/>
        </p:nvSpPr>
        <p:spPr>
          <a:xfrm>
            <a:off x="993641" y="929149"/>
            <a:ext cx="10381047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Image Instance segmentation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이미지에서 직관적으로 보이는 것처럼 세밀하게 해당 </a:t>
            </a:r>
            <a:r>
              <a:rPr lang="en-US" altLang="ko-KR" dirty="0"/>
              <a:t>object</a:t>
            </a:r>
            <a:r>
              <a:rPr lang="ko-KR" altLang="en-US" dirty="0"/>
              <a:t>를 구성하는 </a:t>
            </a:r>
            <a:r>
              <a:rPr lang="en-US" altLang="ko-KR" dirty="0"/>
              <a:t>pixel</a:t>
            </a:r>
            <a:r>
              <a:rPr lang="ko-KR" altLang="en-US" dirty="0"/>
              <a:t>들만 검출하는 기술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ko-KR" altLang="en-US" dirty="0"/>
              <a:t>김유진</a:t>
            </a:r>
            <a:r>
              <a:rPr lang="en-US" altLang="ko-KR" dirty="0"/>
              <a:t>, Deep Learning in SK Telecom,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</a:t>
            </a:r>
            <a:r>
              <a:rPr lang="en-US" altLang="ko-KR" dirty="0"/>
              <a:t>, 2021, lecture note p12</a:t>
            </a:r>
          </a:p>
          <a:p>
            <a:endParaRPr lang="en-US" altLang="ko-KR" dirty="0"/>
          </a:p>
          <a:p>
            <a:r>
              <a:rPr lang="ko-KR" altLang="en-US" sz="2400" b="1" dirty="0">
                <a:latin typeface="+mj-lt"/>
              </a:rPr>
              <a:t>이 기술 기반 서비스의 예시</a:t>
            </a:r>
            <a:endParaRPr lang="en-US" altLang="ko-KR" sz="2400" b="1" dirty="0">
              <a:latin typeface="+mj-lt"/>
            </a:endParaRPr>
          </a:p>
          <a:p>
            <a:endParaRPr lang="en-US" altLang="ko-KR" dirty="0"/>
          </a:p>
          <a:p>
            <a:r>
              <a:rPr lang="en-US" altLang="ko-KR" dirty="0"/>
              <a:t>SK</a:t>
            </a:r>
            <a:r>
              <a:rPr lang="ko-KR" altLang="en-US" dirty="0"/>
              <a:t>텔레콤 </a:t>
            </a:r>
            <a:r>
              <a:rPr lang="en-US" altLang="ko-KR" dirty="0"/>
              <a:t>T</a:t>
            </a:r>
            <a:r>
              <a:rPr lang="ko-KR" altLang="en-US" dirty="0"/>
              <a:t>타워의</a:t>
            </a:r>
            <a:endParaRPr lang="en-US" altLang="ko-KR" dirty="0"/>
          </a:p>
          <a:p>
            <a:r>
              <a:rPr lang="ko-KR" altLang="en-US" dirty="0"/>
              <a:t>얼굴인식 무인 결제</a:t>
            </a:r>
            <a:endParaRPr lang="en-US" altLang="ko-KR" dirty="0"/>
          </a:p>
          <a:p>
            <a:r>
              <a:rPr lang="ko-KR" altLang="en-US" dirty="0"/>
              <a:t>키오스크</a:t>
            </a:r>
            <a:r>
              <a:rPr lang="en-US" altLang="ko-KR" dirty="0"/>
              <a:t> </a:t>
            </a:r>
            <a:endParaRPr lang="en-US" altLang="ko-KR" b="1" dirty="0"/>
          </a:p>
          <a:p>
            <a:r>
              <a:rPr lang="en-US" altLang="ko-KR" sz="900" dirty="0">
                <a:hlinkClick r:id="rId3"/>
              </a:rPr>
              <a:t>http://www.qvoss.co.kr/skt_the_table_kiosk/</a:t>
            </a:r>
            <a:endParaRPr lang="en-US" altLang="ko-KR" sz="9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640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4027142-9F5C-43F2-8C2E-A971E750D9DD}"/>
              </a:ext>
            </a:extLst>
          </p:cNvPr>
          <p:cNvSpPr/>
          <p:nvPr/>
        </p:nvSpPr>
        <p:spPr>
          <a:xfrm>
            <a:off x="993641" y="3052807"/>
            <a:ext cx="6402582" cy="2201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12394-F34E-4786-86D6-0540F4AC3D94}"/>
              </a:ext>
            </a:extLst>
          </p:cNvPr>
          <p:cNvSpPr txBox="1"/>
          <p:nvPr/>
        </p:nvSpPr>
        <p:spPr>
          <a:xfrm>
            <a:off x="993641" y="929149"/>
            <a:ext cx="66576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우리가 할 기술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en-US" altLang="ko-KR" dirty="0"/>
              <a:t>facial semantic segmentation</a:t>
            </a:r>
            <a:r>
              <a:rPr lang="ko-KR" altLang="en-US" dirty="0"/>
              <a:t>을 이용한 </a:t>
            </a:r>
            <a:r>
              <a:rPr lang="en-US" altLang="ko-KR" dirty="0"/>
              <a:t>eye blinking detection</a:t>
            </a:r>
          </a:p>
          <a:p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아마 사용하게 될 라이브러리</a:t>
            </a:r>
            <a:r>
              <a:rPr lang="en-US" altLang="ko-KR" dirty="0">
                <a:latin typeface="+mj-lt"/>
              </a:rPr>
              <a:t>: OpenCV</a:t>
            </a:r>
          </a:p>
          <a:p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참고할 만한 예제</a:t>
            </a:r>
            <a:endParaRPr lang="en-US" altLang="ko-KR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106B72-B86C-43CA-8D99-A184582FEEBC}"/>
              </a:ext>
            </a:extLst>
          </p:cNvPr>
          <p:cNvSpPr/>
          <p:nvPr/>
        </p:nvSpPr>
        <p:spPr>
          <a:xfrm>
            <a:off x="993641" y="3699138"/>
            <a:ext cx="5463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https://www.youtube.com/watch?v=VWUgkcX_KoY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5B4A-4C08-40F7-9AAA-6C5D240E07CF}"/>
              </a:ext>
            </a:extLst>
          </p:cNvPr>
          <p:cNvSpPr/>
          <p:nvPr/>
        </p:nvSpPr>
        <p:spPr>
          <a:xfrm>
            <a:off x="993641" y="30528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effectLst/>
                <a:latin typeface="Roboto"/>
              </a:rPr>
              <a:t>Eye detection - Gaze controlled keyboard with Python and </a:t>
            </a:r>
            <a:r>
              <a:rPr lang="en-US" altLang="ko-KR" b="0" i="0" dirty="0" err="1">
                <a:effectLst/>
                <a:latin typeface="Roboto"/>
              </a:rPr>
              <a:t>Opencv</a:t>
            </a:r>
            <a:r>
              <a:rPr lang="en-US" altLang="ko-KR" b="0" i="0" dirty="0">
                <a:effectLst/>
                <a:latin typeface="Roboto"/>
              </a:rPr>
              <a:t> p.1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1221E6-EB69-4524-8229-47F0035B3D15}"/>
              </a:ext>
            </a:extLst>
          </p:cNvPr>
          <p:cNvSpPr/>
          <p:nvPr/>
        </p:nvSpPr>
        <p:spPr>
          <a:xfrm>
            <a:off x="993641" y="4885263"/>
            <a:ext cx="5463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https://www.youtube.com/watch?v=mMObcjHs59E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FF64FC-BA8C-4A4E-BAF5-68AD8DB7C58F}"/>
              </a:ext>
            </a:extLst>
          </p:cNvPr>
          <p:cNvSpPr/>
          <p:nvPr/>
        </p:nvSpPr>
        <p:spPr>
          <a:xfrm>
            <a:off x="993641" y="42389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Eye Blinking detection – Gaze controlled keyboard with Python and </a:t>
            </a:r>
            <a:r>
              <a:rPr lang="en-US" altLang="ko-KR" dirty="0" err="1"/>
              <a:t>Opencv</a:t>
            </a:r>
            <a:r>
              <a:rPr lang="en-US" altLang="ko-KR" dirty="0"/>
              <a:t> p.2</a:t>
            </a:r>
          </a:p>
        </p:txBody>
      </p:sp>
    </p:spTree>
    <p:extLst>
      <p:ext uri="{BB962C8B-B14F-4D97-AF65-F5344CB8AC3E}">
        <p14:creationId xmlns:p14="http://schemas.microsoft.com/office/powerpoint/2010/main" val="264459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156E4D-3C57-459B-96D5-BE52B1D91EF1}"/>
              </a:ext>
            </a:extLst>
          </p:cNvPr>
          <p:cNvSpPr txBox="1"/>
          <p:nvPr/>
        </p:nvSpPr>
        <p:spPr>
          <a:xfrm>
            <a:off x="993641" y="166568"/>
            <a:ext cx="10617009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Eye blinking detection</a:t>
            </a:r>
            <a:r>
              <a:rPr lang="ko-KR" altLang="en-US" sz="2400" b="1" dirty="0"/>
              <a:t>은 어디서 사용될 수 있나</a:t>
            </a:r>
            <a:r>
              <a:rPr lang="en-US" altLang="ko-KR" sz="2400" b="1" dirty="0"/>
              <a:t>?</a:t>
            </a:r>
          </a:p>
          <a:p>
            <a:endParaRPr lang="en-US" altLang="ko-KR" b="1" dirty="0"/>
          </a:p>
          <a:p>
            <a:r>
              <a:rPr lang="ko-KR" altLang="en-US" dirty="0"/>
              <a:t>졸음운전 감지</a:t>
            </a:r>
            <a:r>
              <a:rPr lang="en-US" altLang="ko-KR" dirty="0"/>
              <a:t>:</a:t>
            </a:r>
          </a:p>
          <a:p>
            <a:r>
              <a:rPr lang="ko-KR" altLang="en-US" sz="1400" b="1" dirty="0"/>
              <a:t>눈 깜박임 패턴을 이용한 졸음 검출</a:t>
            </a:r>
            <a:endParaRPr lang="en-US" altLang="ko-KR" sz="1400" b="1" dirty="0">
              <a:hlinkClick r:id="rId2"/>
            </a:endParaRPr>
          </a:p>
          <a:p>
            <a:r>
              <a:rPr lang="en-US" altLang="ko-KR" sz="1400" dirty="0">
                <a:hlinkClick r:id="rId2"/>
              </a:rPr>
              <a:t>http://kiss.kstudy.com/public/public2-article.asp?key=50241818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dirty="0"/>
              <a:t>시력 보호</a:t>
            </a:r>
            <a:r>
              <a:rPr lang="en-US" altLang="ko-KR" dirty="0"/>
              <a:t>:</a:t>
            </a:r>
          </a:p>
          <a:p>
            <a:r>
              <a:rPr lang="ko-KR" altLang="en-US" sz="1400" b="1" dirty="0"/>
              <a:t>눈 깜빡임 수 검출을 이용한 안구 관리 프로그램</a:t>
            </a:r>
            <a:endParaRPr lang="en-US" altLang="ko-KR" sz="1400" b="1" dirty="0"/>
          </a:p>
          <a:p>
            <a:r>
              <a:rPr lang="en-US" altLang="ko-KR" sz="1400" dirty="0"/>
              <a:t>https://scienceon.kisti.re.kr/srch/selectPORSrchArticle.do?cn=NPAP13263525&amp;dbt=NPAP</a:t>
            </a:r>
          </a:p>
          <a:p>
            <a:endParaRPr lang="en-US" altLang="ko-KR" dirty="0"/>
          </a:p>
          <a:p>
            <a:r>
              <a:rPr lang="ko-KR" altLang="en-US" dirty="0"/>
              <a:t>거짓말 탐지기</a:t>
            </a:r>
            <a:r>
              <a:rPr lang="en-US" altLang="ko-KR" dirty="0"/>
              <a:t>:</a:t>
            </a:r>
          </a:p>
          <a:p>
            <a:r>
              <a:rPr lang="ko-KR" altLang="en-US" sz="1400" b="1" dirty="0"/>
              <a:t>거짓 진술의 인지부하가 안구움직임에 미치는 영향</a:t>
            </a:r>
          </a:p>
          <a:p>
            <a:r>
              <a:rPr lang="en-US" altLang="ko-KR" sz="1400" dirty="0"/>
              <a:t>https://www.dbpia.co.kr/Journal/articleDetail?nodeId=NODE06373461</a:t>
            </a:r>
          </a:p>
          <a:p>
            <a:endParaRPr lang="en-US" altLang="ko-KR" dirty="0"/>
          </a:p>
          <a:p>
            <a:r>
              <a:rPr lang="en-US" altLang="ko-KR" sz="2400" b="1" dirty="0"/>
              <a:t>Eye</a:t>
            </a:r>
            <a:r>
              <a:rPr lang="ko-KR" altLang="en-US" sz="2400" b="1" dirty="0"/>
              <a:t>를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사용하는 것의 유용성</a:t>
            </a:r>
            <a:r>
              <a:rPr lang="en-US" altLang="ko-KR" sz="2400" b="1" dirty="0"/>
              <a:t>?</a:t>
            </a:r>
          </a:p>
          <a:p>
            <a:endParaRPr lang="en-US" altLang="ko-KR" sz="1600" dirty="0"/>
          </a:p>
          <a:p>
            <a:r>
              <a:rPr lang="ko-KR" altLang="en-US" sz="1600" dirty="0"/>
              <a:t>눈은 사람이 가장 쉽게 내보일 수 있는 부분이며 가장 정보를 많이 얻는 감각기관이며 동시에</a:t>
            </a:r>
            <a:endParaRPr lang="en-US" altLang="ko-KR" sz="1600" dirty="0"/>
          </a:p>
          <a:p>
            <a:r>
              <a:rPr lang="ko-KR" altLang="en-US" sz="1600" dirty="0"/>
              <a:t>정보를 가장 많이 주기도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얼굴 전체가 아닌 눈만 처리하면 되므로 처리해야할 정보가 더 적다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다른 신체부위와 달리 눈은 사람마다 고유한 홍채를 가지기에 그 자체로 사람을 특정 지을 수 있다는 장점도 있다</a:t>
            </a:r>
            <a:r>
              <a:rPr lang="en-US" altLang="ko-KR" sz="1600" dirty="0"/>
              <a:t>.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ko-KR" altLang="en-US" sz="2400" b="1" dirty="0">
                <a:latin typeface="+mj-lt"/>
              </a:rPr>
              <a:t>우리가 할 것</a:t>
            </a:r>
            <a:endParaRPr lang="en-US" altLang="ko-KR" sz="2400" b="1" dirty="0">
              <a:latin typeface="+mj-lt"/>
            </a:endParaRPr>
          </a:p>
          <a:p>
            <a:endParaRPr lang="en-US" altLang="ko-KR" dirty="0"/>
          </a:p>
          <a:p>
            <a:r>
              <a:rPr lang="ko-KR" altLang="en-US" sz="4000" b="1" dirty="0"/>
              <a:t>★비밀번호 생성★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0441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8F7A5F-2B1D-42E3-A158-4F3A2DE871ED}"/>
              </a:ext>
            </a:extLst>
          </p:cNvPr>
          <p:cNvSpPr txBox="1"/>
          <p:nvPr/>
        </p:nvSpPr>
        <p:spPr>
          <a:xfrm>
            <a:off x="1333661" y="535900"/>
            <a:ext cx="5936240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Eye detection</a:t>
            </a:r>
          </a:p>
          <a:p>
            <a:endParaRPr lang="en-US" altLang="ko-KR" sz="1600" dirty="0"/>
          </a:p>
          <a:p>
            <a:r>
              <a:rPr lang="ko-KR" altLang="en-US" sz="1600" dirty="0"/>
              <a:t>사용 도구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웹캠</a:t>
            </a:r>
            <a:r>
              <a:rPr lang="ko-KR" altLang="en-US" sz="1600" dirty="0"/>
              <a:t> 기반 인식</a:t>
            </a:r>
            <a:r>
              <a:rPr lang="en-US" altLang="ko-KR" sz="1600" dirty="0"/>
              <a:t>, OpenCV, </a:t>
            </a:r>
            <a:r>
              <a:rPr lang="ko-KR" altLang="en-US" sz="1600" dirty="0"/>
              <a:t>파이썬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과정</a:t>
            </a:r>
            <a:r>
              <a:rPr lang="en-US" altLang="ko-KR" sz="1600" dirty="0"/>
              <a:t>:</a:t>
            </a:r>
          </a:p>
          <a:p>
            <a:r>
              <a:rPr lang="ko-KR" altLang="en-US" sz="1600" dirty="0"/>
              <a:t>전체 이미지에서 눈 영역 검출</a:t>
            </a:r>
            <a:r>
              <a:rPr lang="en-US" altLang="ko-KR" sz="1600" dirty="0"/>
              <a:t>(</a:t>
            </a:r>
            <a:r>
              <a:rPr lang="ko-KR" altLang="en-US" sz="1600" dirty="0"/>
              <a:t>어떻게는 나중에 생각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눈의 상태를 특징</a:t>
            </a:r>
            <a:endParaRPr lang="en-US" altLang="ko-KR" sz="1600" dirty="0"/>
          </a:p>
          <a:p>
            <a:r>
              <a:rPr lang="en-US" altLang="ko-KR" sz="1600" dirty="0"/>
              <a:t> 1. </a:t>
            </a:r>
            <a:r>
              <a:rPr lang="ko-KR" altLang="en-US" sz="1600" dirty="0"/>
              <a:t>뜨고 있나</a:t>
            </a:r>
            <a:r>
              <a:rPr lang="en-US" altLang="ko-KR" sz="1600" dirty="0"/>
              <a:t>(1)</a:t>
            </a:r>
            <a:r>
              <a:rPr lang="ko-KR" altLang="en-US" sz="1600" dirty="0"/>
              <a:t> 감고있나</a:t>
            </a:r>
            <a:r>
              <a:rPr lang="en-US" altLang="ko-KR" sz="1600" dirty="0"/>
              <a:t>(0)?</a:t>
            </a:r>
          </a:p>
          <a:p>
            <a:r>
              <a:rPr lang="en-US" altLang="ko-KR" sz="1600" dirty="0"/>
              <a:t> 2. </a:t>
            </a:r>
            <a:r>
              <a:rPr lang="ko-KR" altLang="en-US" sz="1600" dirty="0"/>
              <a:t>눈으로 인식된 영역의 높이 값으로 측정</a:t>
            </a:r>
            <a:endParaRPr lang="en-US" altLang="ko-KR" sz="1600" dirty="0"/>
          </a:p>
          <a:p>
            <a:r>
              <a:rPr lang="en-US" altLang="ko-KR" sz="1600" dirty="0"/>
              <a:t>-&gt;</a:t>
            </a:r>
            <a:r>
              <a:rPr lang="ko-KR" altLang="en-US" sz="1600" dirty="0"/>
              <a:t>깜박임 패턴을 검출</a:t>
            </a:r>
            <a:r>
              <a:rPr lang="en-US" altLang="ko-KR" sz="1600" dirty="0"/>
              <a:t>(</a:t>
            </a:r>
            <a:r>
              <a:rPr lang="ko-KR" altLang="en-US" sz="1600" dirty="0"/>
              <a:t>어떻게는 나중에 생각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Eye detection</a:t>
            </a:r>
            <a:r>
              <a:rPr lang="ko-KR" altLang="en-US" sz="1600" b="1" dirty="0"/>
              <a:t>으로 </a:t>
            </a:r>
            <a:r>
              <a:rPr lang="en-US" altLang="ko-KR" sz="1600" b="1" dirty="0"/>
              <a:t>pattern </a:t>
            </a:r>
            <a:r>
              <a:rPr lang="ko-KR" altLang="en-US" sz="1600" b="1" dirty="0"/>
              <a:t>만들기</a:t>
            </a:r>
            <a:endParaRPr lang="en-US" altLang="ko-KR" sz="1600" b="1" dirty="0"/>
          </a:p>
          <a:p>
            <a:endParaRPr lang="en-US" altLang="ko-KR" sz="1600" dirty="0"/>
          </a:p>
          <a:p>
            <a:r>
              <a:rPr lang="ko-KR" altLang="en-US" sz="1600" dirty="0"/>
              <a:t>설정 과정</a:t>
            </a:r>
            <a:r>
              <a:rPr lang="en-US" altLang="ko-KR" sz="1600" dirty="0"/>
              <a:t>:</a:t>
            </a:r>
          </a:p>
          <a:p>
            <a:r>
              <a:rPr lang="ko-KR" altLang="en-US" sz="1600" dirty="0"/>
              <a:t>사용자가 원하는 길이를 선택할 수 있게 한다</a:t>
            </a:r>
            <a:r>
              <a:rPr lang="en-US" altLang="ko-KR" sz="1600" dirty="0"/>
              <a:t>. (3</a:t>
            </a:r>
            <a:r>
              <a:rPr lang="ko-KR" altLang="en-US" sz="1600" dirty="0"/>
              <a:t>초</a:t>
            </a:r>
            <a:r>
              <a:rPr lang="en-US" altLang="ko-KR" sz="1600" dirty="0"/>
              <a:t>, 5</a:t>
            </a:r>
            <a:r>
              <a:rPr lang="ko-KR" altLang="en-US" sz="1600" dirty="0"/>
              <a:t>초</a:t>
            </a:r>
            <a:r>
              <a:rPr lang="en-US" altLang="ko-KR" sz="1600" dirty="0"/>
              <a:t>, 7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메트로놈을 틀어준다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사용자가 원하는 리듬으로 눈 깜박임 패턴을 설정한다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사용 과정</a:t>
            </a:r>
            <a:r>
              <a:rPr lang="en-US" altLang="ko-KR" sz="1600" dirty="0"/>
              <a:t>:</a:t>
            </a:r>
          </a:p>
          <a:p>
            <a:r>
              <a:rPr lang="ko-KR" altLang="en-US" sz="1600" dirty="0"/>
              <a:t>카메라를 본다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삐 소리와 함께 인증을 시작한다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사용자가 설정한 시간 내에 사용자가 설정한 눈</a:t>
            </a:r>
            <a:r>
              <a:rPr lang="en-US" altLang="ko-KR" sz="1600" dirty="0"/>
              <a:t> </a:t>
            </a:r>
            <a:r>
              <a:rPr lang="ko-KR" altLang="en-US" sz="1600" dirty="0"/>
              <a:t>깜박임을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인증 성공</a:t>
            </a:r>
            <a:r>
              <a:rPr lang="en-US" altLang="ko-KR" sz="1600" dirty="0"/>
              <a:t>!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4DBC05-0407-4160-ACA0-87117D61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201" y="535900"/>
            <a:ext cx="3977639" cy="34913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024192A-347C-47B7-9ECA-AA442E6D7B8D}"/>
              </a:ext>
            </a:extLst>
          </p:cNvPr>
          <p:cNvSpPr/>
          <p:nvPr/>
        </p:nvSpPr>
        <p:spPr>
          <a:xfrm>
            <a:off x="7687201" y="4027245"/>
            <a:ext cx="40525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부산대</a:t>
            </a:r>
            <a:r>
              <a:rPr lang="en-US" altLang="ko-KR" sz="1100" dirty="0"/>
              <a:t>, Eye Blink Detection using Eye-feature based SVM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2195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4BC94C-E1FC-441D-A3F4-03106C02A8AD}"/>
              </a:ext>
            </a:extLst>
          </p:cNvPr>
          <p:cNvSpPr/>
          <p:nvPr/>
        </p:nvSpPr>
        <p:spPr>
          <a:xfrm>
            <a:off x="1463208" y="1241914"/>
            <a:ext cx="904927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아이디는 </a:t>
            </a:r>
            <a:r>
              <a:rPr lang="en-US" altLang="ko-KR" dirty="0"/>
              <a:t>‘</a:t>
            </a:r>
            <a:r>
              <a:rPr lang="ko-KR" altLang="en-US" dirty="0"/>
              <a:t>얼굴</a:t>
            </a:r>
            <a:r>
              <a:rPr lang="en-US" altLang="ko-KR" dirty="0"/>
              <a:t>‘, ‘</a:t>
            </a:r>
            <a:r>
              <a:rPr lang="ko-KR" altLang="en-US" dirty="0"/>
              <a:t>비밀번호는 </a:t>
            </a:r>
            <a:r>
              <a:rPr lang="en-US" altLang="ko-KR" dirty="0"/>
              <a:t>‘</a:t>
            </a:r>
            <a:r>
              <a:rPr lang="ko-KR" altLang="en-US" dirty="0"/>
              <a:t>눈 깜박임</a:t>
            </a:r>
            <a:r>
              <a:rPr lang="en-US" altLang="ko-KR" dirty="0"/>
              <a:t>‘.. </a:t>
            </a:r>
            <a:r>
              <a:rPr lang="ko-KR" altLang="en-US" dirty="0" err="1"/>
              <a:t>한비이노베이션</a:t>
            </a:r>
            <a:r>
              <a:rPr lang="ko-KR" altLang="en-US" dirty="0"/>
              <a:t> 첫 개발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https://www.etnews.com/20150323000240?m=1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기존의 얼굴인식과 결합</a:t>
            </a:r>
            <a:endParaRPr lang="en-US" altLang="ko-KR" dirty="0"/>
          </a:p>
          <a:p>
            <a:r>
              <a:rPr lang="ko-KR" altLang="en-US" dirty="0"/>
              <a:t>왼쪽 눈만 깜박였을 때 </a:t>
            </a:r>
            <a:r>
              <a:rPr lang="en-US" altLang="ko-KR" dirty="0"/>
              <a:t>0, </a:t>
            </a:r>
            <a:r>
              <a:rPr lang="ko-KR" altLang="en-US" dirty="0"/>
              <a:t>오른쪽 눈만 깜박였을 때 </a:t>
            </a:r>
            <a:r>
              <a:rPr lang="en-US" altLang="ko-KR" dirty="0"/>
              <a:t>1, </a:t>
            </a:r>
            <a:r>
              <a:rPr lang="ko-KR" altLang="en-US" dirty="0"/>
              <a:t>양쪽 눈을 동시에 깜박였을 때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ko-KR" altLang="en-US" dirty="0"/>
              <a:t>우리와 차이점</a:t>
            </a:r>
            <a:r>
              <a:rPr lang="en-US" altLang="ko-KR" dirty="0"/>
              <a:t>: </a:t>
            </a:r>
            <a:r>
              <a:rPr lang="ko-KR" altLang="en-US" dirty="0"/>
              <a:t>우리는 리듬에 좀 더 의존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E813D2-775B-4EE6-B66B-B51024D04626}"/>
              </a:ext>
            </a:extLst>
          </p:cNvPr>
          <p:cNvSpPr/>
          <p:nvPr/>
        </p:nvSpPr>
        <p:spPr>
          <a:xfrm>
            <a:off x="1463208" y="3429000"/>
            <a:ext cx="5291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눈 깜박임 패턴으로 잠금 해제하는 북한 스마트폰</a:t>
            </a:r>
            <a:endParaRPr lang="en-US" altLang="ko-KR" dirty="0"/>
          </a:p>
          <a:p>
            <a:r>
              <a:rPr lang="ko-KR" altLang="en-US" dirty="0"/>
              <a:t>http://nkict.com/archives/3453</a:t>
            </a:r>
          </a:p>
        </p:txBody>
      </p:sp>
    </p:spTree>
    <p:extLst>
      <p:ext uri="{BB962C8B-B14F-4D97-AF65-F5344CB8AC3E}">
        <p14:creationId xmlns:p14="http://schemas.microsoft.com/office/powerpoint/2010/main" val="62229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390FF2-C424-459A-A34F-19464BAA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41" y="1923039"/>
            <a:ext cx="4924425" cy="338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E4E7B4-5D2A-40FC-A466-D774EE562210}"/>
              </a:ext>
            </a:extLst>
          </p:cNvPr>
          <p:cNvSpPr txBox="1"/>
          <p:nvPr/>
        </p:nvSpPr>
        <p:spPr>
          <a:xfrm>
            <a:off x="993641" y="92914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수집한 논문</a:t>
            </a: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94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30CD60F10566A4394BF9A388D49A282" ma:contentTypeVersion="0" ma:contentTypeDescription="새 문서를 만듭니다." ma:contentTypeScope="" ma:versionID="ab4cbbba6ca4c91fd9ad0f365282ffb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93818507cc4c85ca839980721abff4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8CE33F-54CC-4AB2-BF7E-707B808556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750D371-3863-4C10-8171-E3BE882505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3242B-D1F6-4BD1-B1FC-D024BA9AFE1F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586</Words>
  <Application>Microsoft Office PowerPoint</Application>
  <PresentationFormat>와이드스크린</PresentationFormat>
  <Paragraphs>96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Roboto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김부용</dc:creator>
  <cp:lastModifiedBy>김부용</cp:lastModifiedBy>
  <cp:revision>24</cp:revision>
  <dcterms:created xsi:type="dcterms:W3CDTF">2021-04-13T21:44:11Z</dcterms:created>
  <dcterms:modified xsi:type="dcterms:W3CDTF">2021-04-13T23:19:59Z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0x010100D30CD60F10566A4394BF9A388D49A282</vt:lpwstr>
  </property>
</Properties>
</file>