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854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EB1ED-8E29-44CD-BEA0-870203C998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AA71D0-73E3-40A6-A0F4-4723E22958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B08395-0EAF-4CC1-AE1F-9035E7ED2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ED0A3-010F-49BD-84D2-BAEF21E88987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8C4DD7-B07D-4328-8654-03B3C98E3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79A94B-9929-4EF8-989E-1B8C93828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CA4F-8178-43FF-BEC9-83A7DCF2C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082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8C105B-7C5F-4543-8B86-CA65FBC9C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2E88BB-8F43-48F9-A390-A7CA463E41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596BC4-D0C5-488B-AC05-31CEB4395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ED0A3-010F-49BD-84D2-BAEF21E88987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2A2A88-8A0B-42DF-8972-D90C6FF76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97D63B-DBC5-4BB8-81B9-28AA843B8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CA4F-8178-43FF-BEC9-83A7DCF2C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052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29C92A3-A6B3-4CC4-850F-27160F47BA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41DF6C-3720-4D7E-9EF1-FD99FA5B95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417984-18DD-4619-83BF-42845A7E2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ED0A3-010F-49BD-84D2-BAEF21E88987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A8385A-CC5A-466B-A6A2-C2809525C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29D0C8-EBF6-4D2A-A7F4-5CDA003E5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CA4F-8178-43FF-BEC9-83A7DCF2C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732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CDE63-0BE7-4AE1-ABF2-A88AB65D0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B0EFFD-38C2-4AD4-8F4C-D019C6470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05D051-50F7-4825-857C-E89DFA1A8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ED0A3-010F-49BD-84D2-BAEF21E88987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B0D6C6-19B1-40E2-8054-7038D037F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A143F4-FC43-43B9-9442-87B5627D4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CA4F-8178-43FF-BEC9-83A7DCF2C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737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5FBD41-FA6F-48BA-ADD8-B6DD2078A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604F43-DCEB-4AFC-B9E6-57893E7E5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1C4B09-2B2A-4176-831D-95D0E8810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ED0A3-010F-49BD-84D2-BAEF21E88987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136DD1-1E3D-4E99-A69E-2413D4BB4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181A74-EAE5-4D2A-95A6-0AED1FE8C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CA4F-8178-43FF-BEC9-83A7DCF2C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42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B46862-A264-4192-9C40-CDFFE8B85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8148F5-7FF5-4D77-956D-E20CA54972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F59CD1-3491-4B0E-819F-B4F025EA9A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9AD4B3-84DC-487D-B894-C2ED7F3C7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ED0A3-010F-49BD-84D2-BAEF21E88987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E9E0F9-D1BE-4BDF-A02A-E7532E7AB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F68C83-B3E1-4CE8-8D3D-74D18C0D7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CA4F-8178-43FF-BEC9-83A7DCF2C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797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D2263D-6D6E-469F-A660-0B6488C99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23313D-CB6E-4D62-817A-65084A891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D33D39-4B40-4A79-B1A1-189B0405C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F163E45-7DCF-47DA-A863-CEBA7557F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BFB6221-81B4-4118-86C5-947A322A9B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F674D15-8D9C-472A-9323-B1DD1D0D6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ED0A3-010F-49BD-84D2-BAEF21E88987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B6B891-E681-4141-906A-ABF83F023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3FAD975-517F-4F62-8C8B-7890B2A2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CA4F-8178-43FF-BEC9-83A7DCF2C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367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C7AB39-C70F-4FA0-92D2-3F055C554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4A7F765-186D-4B2C-8A92-3FB3B3145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ED0A3-010F-49BD-84D2-BAEF21E88987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5F02822-1BC5-4CDB-8C72-453ABD3A7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2A16371-8623-44CB-B15F-B8CFE40BD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CA4F-8178-43FF-BEC9-83A7DCF2C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376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D816A3-D8E1-47BD-A246-E99F252E9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ED0A3-010F-49BD-84D2-BAEF21E88987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9943D60-B203-4A67-90EA-6EDB87E42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8E1F08-34FE-481D-9CB5-B283C51AD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CA4F-8178-43FF-BEC9-83A7DCF2C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230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1C5D40-C364-4251-BACD-69F1B0177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B4E1BB-BF99-4B93-84EB-D72012154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EDF6C9-5DB0-4020-A1CB-AA3CED93C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E3D7E6-BB95-4199-93F8-548DD0ED7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ED0A3-010F-49BD-84D2-BAEF21E88987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42EFBB-8D52-450C-8BF7-6E008AF98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45D4D8-CDBF-4EC1-ABDB-B4D5C23A9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CA4F-8178-43FF-BEC9-83A7DCF2C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82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5990D3-AC62-4603-9FF0-DA418EA4D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AABFE1-762F-4CDD-8D72-FF618AE385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AD0519-6E78-4EEF-AFF4-6F52C8E70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8078CD-79EE-49BB-BD7E-6A371378A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ED0A3-010F-49BD-84D2-BAEF21E88987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23561A-3885-4F01-A6A7-098C54AC4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2C4528-FED4-41E4-B94C-13D561A7A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CA4F-8178-43FF-BEC9-83A7DCF2C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272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B5C929-B71D-4C58-AF24-8F8C79819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98C176-A092-48C7-AFBB-339A96831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63965D-6C95-4A48-8C6D-749710CB09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ED0A3-010F-49BD-84D2-BAEF21E88987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7BFD2F-2A2D-40BB-928F-BCC7062C10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2608C4-AC10-4C47-9736-C63994F5CF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4CA4F-8178-43FF-BEC9-83A7DCF2C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852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099C8E-77C3-4C50-807E-5BA78165E2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/>
              <a:t>시험 공부하기 싫어서 만든</a:t>
            </a:r>
            <a:br>
              <a:rPr lang="en-US" altLang="ko-KR" b="1" dirty="0"/>
            </a:br>
            <a:r>
              <a:rPr lang="ko-KR" altLang="en-US" b="1" dirty="0"/>
              <a:t>과제 </a:t>
            </a:r>
            <a:r>
              <a:rPr lang="ko-KR" altLang="en-US" b="1" dirty="0" err="1"/>
              <a:t>꿀팁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FEFEF8-8C01-4A32-B16D-A9323C57D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00158"/>
            <a:ext cx="9144000" cy="2387600"/>
          </a:xfrm>
        </p:spPr>
        <p:txBody>
          <a:bodyPr>
            <a:normAutofit fontScale="92500"/>
          </a:bodyPr>
          <a:lstStyle/>
          <a:p>
            <a:r>
              <a:rPr lang="ko-KR" altLang="en-US" dirty="0"/>
              <a:t>학습이 얼마나 진행되고 있는지 </a:t>
            </a:r>
            <a:r>
              <a:rPr lang="ko-KR" altLang="en-US" dirty="0" err="1"/>
              <a:t>프로그레스</a:t>
            </a:r>
            <a:r>
              <a:rPr lang="ko-KR" altLang="en-US" dirty="0"/>
              <a:t> 바로 쉽게 확인하는 법</a:t>
            </a:r>
            <a:endParaRPr lang="en-US" altLang="ko-KR" dirty="0"/>
          </a:p>
          <a:p>
            <a:endParaRPr lang="en-US" altLang="ko-KR" sz="1000" dirty="0"/>
          </a:p>
          <a:p>
            <a:r>
              <a:rPr lang="en-US" altLang="ko-KR" b="1" dirty="0"/>
              <a:t>※</a:t>
            </a:r>
            <a:r>
              <a:rPr lang="ko-KR" altLang="en-US" b="1" dirty="0"/>
              <a:t>심층학습 실습 </a:t>
            </a:r>
            <a:r>
              <a:rPr lang="en-US" altLang="ko-KR" b="1" dirty="0"/>
              <a:t>2</a:t>
            </a:r>
            <a:r>
              <a:rPr lang="ko-KR" altLang="en-US" b="1" dirty="0"/>
              <a:t>와 </a:t>
            </a:r>
            <a:r>
              <a:rPr lang="en-US" altLang="ko-KR" b="1" dirty="0"/>
              <a:t>4</a:t>
            </a:r>
            <a:r>
              <a:rPr lang="ko-KR" altLang="en-US" b="1" dirty="0"/>
              <a:t>에 유용합니다</a:t>
            </a:r>
            <a:r>
              <a:rPr lang="en-US" altLang="ko-KR" b="1" dirty="0"/>
              <a:t>.</a:t>
            </a:r>
          </a:p>
          <a:p>
            <a:r>
              <a:rPr lang="en-US" altLang="ko-KR" b="1" dirty="0"/>
              <a:t>※</a:t>
            </a:r>
            <a:r>
              <a:rPr lang="ko-KR" altLang="en-US" b="1" dirty="0"/>
              <a:t>이미 알고 계실 수도 있습니다</a:t>
            </a:r>
            <a:r>
              <a:rPr lang="en-US" altLang="ko-KR" b="1" dirty="0"/>
              <a:t>.</a:t>
            </a:r>
          </a:p>
          <a:p>
            <a:r>
              <a:rPr lang="en-US" altLang="ko-KR" b="1" dirty="0"/>
              <a:t>※</a:t>
            </a:r>
            <a:r>
              <a:rPr lang="ko-KR" altLang="en-US" b="1" dirty="0"/>
              <a:t>본론은 </a:t>
            </a:r>
            <a:r>
              <a:rPr lang="en-US" altLang="ko-KR" b="1" dirty="0"/>
              <a:t>p5, 6</a:t>
            </a:r>
            <a:r>
              <a:rPr lang="ko-KR" altLang="en-US" b="1" dirty="0"/>
              <a:t>에 있습니다</a:t>
            </a:r>
            <a:r>
              <a:rPr lang="en-US" altLang="ko-KR" b="1" dirty="0"/>
              <a:t>.</a:t>
            </a:r>
          </a:p>
          <a:p>
            <a:r>
              <a:rPr lang="ko-KR" altLang="en-US" sz="1050" dirty="0">
                <a:solidFill>
                  <a:schemeClr val="bg1">
                    <a:lumMod val="85000"/>
                  </a:schemeClr>
                </a:solidFill>
              </a:rPr>
              <a:t>제작자</a:t>
            </a:r>
            <a:r>
              <a:rPr lang="en-US" altLang="ko-KR" sz="1050" dirty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ko-KR" altLang="en-US" sz="1050" dirty="0">
                <a:solidFill>
                  <a:schemeClr val="bg1">
                    <a:lumMod val="85000"/>
                  </a:schemeClr>
                </a:solidFill>
              </a:rPr>
              <a:t>내일 시험인데 공부 </a:t>
            </a:r>
            <a:r>
              <a:rPr lang="en-US" altLang="ko-KR" sz="1050" dirty="0">
                <a:solidFill>
                  <a:schemeClr val="bg1">
                    <a:lumMod val="85000"/>
                  </a:schemeClr>
                </a:solidFill>
              </a:rPr>
              <a:t>1</a:t>
            </a:r>
            <a:r>
              <a:rPr lang="ko-KR" altLang="en-US" sz="1050" dirty="0">
                <a:solidFill>
                  <a:schemeClr val="bg1">
                    <a:lumMod val="85000"/>
                  </a:schemeClr>
                </a:solidFill>
              </a:rPr>
              <a:t>도 안 한 </a:t>
            </a:r>
            <a:r>
              <a:rPr lang="en-US" altLang="ko-KR" sz="1050" dirty="0">
                <a:solidFill>
                  <a:schemeClr val="bg1">
                    <a:lumMod val="85000"/>
                  </a:schemeClr>
                </a:solidFill>
              </a:rPr>
              <a:t>201810909 </a:t>
            </a:r>
            <a:r>
              <a:rPr lang="ko-KR" altLang="en-US" sz="1050" dirty="0">
                <a:solidFill>
                  <a:schemeClr val="bg1">
                    <a:lumMod val="85000"/>
                  </a:schemeClr>
                </a:solidFill>
              </a:rPr>
              <a:t>김부용</a:t>
            </a:r>
          </a:p>
        </p:txBody>
      </p:sp>
    </p:spTree>
    <p:extLst>
      <p:ext uri="{BB962C8B-B14F-4D97-AF65-F5344CB8AC3E}">
        <p14:creationId xmlns:p14="http://schemas.microsoft.com/office/powerpoint/2010/main" val="2402935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F54C1F-2D40-46B3-9E9F-409D6404B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0"/>
            <a:ext cx="11353800" cy="313848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/>
              <a:t>그럼 여러분</a:t>
            </a:r>
            <a:br>
              <a:rPr lang="en-US" altLang="ko-KR" b="1" dirty="0"/>
            </a:br>
            <a:r>
              <a:rPr lang="ko-KR" altLang="en-US" b="1" dirty="0"/>
              <a:t>행복한 시험</a:t>
            </a:r>
            <a:r>
              <a:rPr lang="en-US" altLang="ko-KR" b="1" dirty="0"/>
              <a:t>, </a:t>
            </a:r>
            <a:r>
              <a:rPr lang="ko-KR" altLang="en-US" b="1" dirty="0"/>
              <a:t>즐거운 실습 되세요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8B9A2E0-6320-46E0-A4B4-771092106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838" y="2833066"/>
            <a:ext cx="2966323" cy="367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696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2FD222-4FEB-4103-A173-495D99477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/>
              <a:t>기존 코드에서 학습이 진행되는 정도를 알 수 있는 방법</a:t>
            </a:r>
            <a:endParaRPr lang="en-US" altLang="ko-KR" sz="32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C52EB4-E8CB-4C12-A999-0408407DA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2:</a:t>
            </a:r>
            <a:r>
              <a:rPr lang="ko-KR" altLang="en-US" dirty="0"/>
              <a:t> </a:t>
            </a:r>
            <a:r>
              <a:rPr lang="en-US" altLang="ko-KR" dirty="0"/>
              <a:t>epoch 50</a:t>
            </a:r>
            <a:r>
              <a:rPr lang="ko-KR" altLang="en-US" dirty="0"/>
              <a:t>마다 출력하는 </a:t>
            </a:r>
            <a:r>
              <a:rPr lang="en-US" altLang="ko-KR" dirty="0"/>
              <a:t>Accuracy</a:t>
            </a:r>
          </a:p>
          <a:p>
            <a:r>
              <a:rPr lang="ko-KR" altLang="en-US" dirty="0"/>
              <a:t>실습 </a:t>
            </a:r>
            <a:r>
              <a:rPr lang="en-US" altLang="ko-KR" dirty="0"/>
              <a:t>4: batch size</a:t>
            </a:r>
            <a:r>
              <a:rPr lang="ko-KR" altLang="en-US" dirty="0"/>
              <a:t>단위 </a:t>
            </a:r>
            <a:r>
              <a:rPr lang="en-US" altLang="ko-KR" dirty="0"/>
              <a:t>1000</a:t>
            </a:r>
            <a:r>
              <a:rPr lang="ko-KR" altLang="en-US" dirty="0"/>
              <a:t>번 마다 출력하는 </a:t>
            </a:r>
            <a:r>
              <a:rPr lang="en-US" altLang="ko-KR" dirty="0"/>
              <a:t>loss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1F04E1B-012E-4567-BD50-EB1D02C68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651" y="3112375"/>
            <a:ext cx="4574103" cy="247468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B564167-89C8-4C92-AF9A-D68E96F10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038" y="3205806"/>
            <a:ext cx="4248150" cy="23812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C059AD-D000-44E3-9421-9EB6020B5FBC}"/>
              </a:ext>
            </a:extLst>
          </p:cNvPr>
          <p:cNvSpPr txBox="1"/>
          <p:nvPr/>
        </p:nvSpPr>
        <p:spPr>
          <a:xfrm>
            <a:off x="1499533" y="5666863"/>
            <a:ext cx="3852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그림 </a:t>
            </a:r>
            <a:r>
              <a:rPr lang="en-US" altLang="ko-KR" dirty="0"/>
              <a:t>1. </a:t>
            </a:r>
            <a:r>
              <a:rPr lang="ko-KR" altLang="en-US" dirty="0"/>
              <a:t>실습 </a:t>
            </a:r>
            <a:r>
              <a:rPr lang="en-US" altLang="ko-KR" dirty="0"/>
              <a:t>2 </a:t>
            </a:r>
            <a:r>
              <a:rPr lang="ko-KR" altLang="en-US" dirty="0"/>
              <a:t>학습 중의 </a:t>
            </a:r>
            <a:r>
              <a:rPr lang="en-US" altLang="ko-KR" dirty="0"/>
              <a:t>output&gt;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CC1049-7CFD-4779-AE06-C7760019D321}"/>
              </a:ext>
            </a:extLst>
          </p:cNvPr>
          <p:cNvSpPr txBox="1"/>
          <p:nvPr/>
        </p:nvSpPr>
        <p:spPr>
          <a:xfrm>
            <a:off x="6293217" y="5666863"/>
            <a:ext cx="4201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그림 </a:t>
            </a:r>
            <a:r>
              <a:rPr lang="en-US" altLang="ko-KR" dirty="0"/>
              <a:t>2. </a:t>
            </a:r>
            <a:r>
              <a:rPr lang="ko-KR" altLang="en-US" dirty="0"/>
              <a:t>실습 </a:t>
            </a:r>
            <a:r>
              <a:rPr lang="en-US" altLang="ko-KR" dirty="0"/>
              <a:t>4 (7) </a:t>
            </a:r>
            <a:r>
              <a:rPr lang="ko-KR" altLang="en-US" dirty="0"/>
              <a:t>학습 중의</a:t>
            </a:r>
            <a:r>
              <a:rPr lang="en-US" altLang="ko-KR" dirty="0"/>
              <a:t> output&gt;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9620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ats에 있는 핀">
            <a:extLst>
              <a:ext uri="{FF2B5EF4-FFF2-40B4-BE49-F238E27FC236}">
                <a16:creationId xmlns:a16="http://schemas.microsoft.com/office/drawing/2014/main" id="{249C9FB5-0B56-4420-96E7-733EC0CAF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420" y="1502093"/>
            <a:ext cx="6477000" cy="498157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D082D9-6CA7-4C92-8179-565AC582B7C9}"/>
              </a:ext>
            </a:extLst>
          </p:cNvPr>
          <p:cNvSpPr txBox="1"/>
          <p:nvPr/>
        </p:nvSpPr>
        <p:spPr>
          <a:xfrm>
            <a:off x="3152472" y="5257800"/>
            <a:ext cx="30828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ln w="57150">
                  <a:solidFill>
                    <a:schemeClr val="bg1"/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lang="ko-KR" altLang="en-US" sz="6000" b="1" dirty="0">
                <a:ln w="57150">
                  <a:solidFill>
                    <a:schemeClr val="bg1"/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자니</a:t>
            </a:r>
            <a:r>
              <a:rPr lang="en-US" altLang="ko-KR" sz="6000" b="1" dirty="0">
                <a:ln w="57150">
                  <a:solidFill>
                    <a:schemeClr val="bg1"/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..?</a:t>
            </a:r>
            <a:endParaRPr lang="ko-KR" altLang="en-US" sz="6000" b="1" dirty="0">
              <a:ln w="57150">
                <a:solidFill>
                  <a:schemeClr val="bg1"/>
                </a:solidFill>
              </a:ln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C440FE-A07E-40D9-88BA-F9CBBCC36388}"/>
              </a:ext>
            </a:extLst>
          </p:cNvPr>
          <p:cNvSpPr txBox="1"/>
          <p:nvPr/>
        </p:nvSpPr>
        <p:spPr>
          <a:xfrm>
            <a:off x="3137231" y="5242560"/>
            <a:ext cx="30828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ln w="76200">
                  <a:noFill/>
                </a:ln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lang="ko-KR" altLang="en-US" sz="6000" b="1" dirty="0">
                <a:ln w="76200">
                  <a:noFill/>
                </a:ln>
                <a:latin typeface="굴림" panose="020B0600000101010101" pitchFamily="50" charset="-127"/>
                <a:ea typeface="굴림" panose="020B0600000101010101" pitchFamily="50" charset="-127"/>
              </a:rPr>
              <a:t>자니</a:t>
            </a:r>
            <a:r>
              <a:rPr lang="en-US" altLang="ko-KR" sz="6000" b="1" dirty="0">
                <a:ln w="76200">
                  <a:noFill/>
                </a:ln>
                <a:latin typeface="굴림" panose="020B0600000101010101" pitchFamily="50" charset="-127"/>
                <a:ea typeface="굴림" panose="020B0600000101010101" pitchFamily="50" charset="-127"/>
              </a:rPr>
              <a:t>..?</a:t>
            </a:r>
            <a:endParaRPr lang="ko-KR" altLang="en-US" sz="6000" b="1" dirty="0">
              <a:ln w="76200">
                <a:noFill/>
              </a:ln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BB627795-883C-4EA1-A44E-2591AB7FFAC9}"/>
              </a:ext>
            </a:extLst>
          </p:cNvPr>
          <p:cNvSpPr/>
          <p:nvPr/>
        </p:nvSpPr>
        <p:spPr>
          <a:xfrm>
            <a:off x="7696200" y="2407920"/>
            <a:ext cx="3169920" cy="1173480"/>
          </a:xfrm>
          <a:prstGeom prst="wedgeRectCallout">
            <a:avLst>
              <a:gd name="adj1" fmla="val -51080"/>
              <a:gd name="adj2" fmla="val 112205"/>
            </a:avLst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150</a:t>
            </a:r>
            <a:r>
              <a:rPr lang="ko-KR" altLang="en-US" dirty="0">
                <a:solidFill>
                  <a:schemeClr val="tx1"/>
                </a:solidFill>
                <a:latin typeface="+mj-lt"/>
              </a:rPr>
              <a:t>번째 출력하고 </a:t>
            </a:r>
            <a:r>
              <a:rPr lang="en-US" altLang="ko-KR" dirty="0">
                <a:solidFill>
                  <a:schemeClr val="tx1"/>
                </a:solidFill>
                <a:latin typeface="+mj-lt"/>
              </a:rPr>
              <a:t>2</a:t>
            </a:r>
            <a:r>
              <a:rPr lang="ko-KR" altLang="en-US" dirty="0">
                <a:solidFill>
                  <a:schemeClr val="tx1"/>
                </a:solidFill>
                <a:latin typeface="+mj-lt"/>
              </a:rPr>
              <a:t>시간 째</a:t>
            </a:r>
            <a:endParaRPr lang="en-US" altLang="ko-KR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200</a:t>
            </a:r>
            <a:r>
              <a:rPr lang="ko-KR" altLang="en-US" dirty="0">
                <a:solidFill>
                  <a:schemeClr val="tx1"/>
                </a:solidFill>
                <a:latin typeface="+mj-lt"/>
              </a:rPr>
              <a:t>번째가 출력 안 되는 중</a:t>
            </a:r>
            <a:r>
              <a:rPr lang="en-US" altLang="ko-KR" dirty="0">
                <a:solidFill>
                  <a:schemeClr val="tx1"/>
                </a:solidFill>
                <a:latin typeface="+mj-lt"/>
              </a:rPr>
              <a:t>…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D492DC7F-810D-4BAE-AECC-E392EDA47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200" b="1" dirty="0"/>
              <a:t>학습 시간이 길어지면 제대로 되고 있는지 불안하시죠</a:t>
            </a:r>
            <a:r>
              <a:rPr lang="en-US" altLang="ko-KR" sz="3200" b="1" dirty="0"/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EA9319-C352-4B9B-860F-D6BDB2B5CD1D}"/>
              </a:ext>
            </a:extLst>
          </p:cNvPr>
          <p:cNvSpPr txBox="1"/>
          <p:nvPr/>
        </p:nvSpPr>
        <p:spPr>
          <a:xfrm>
            <a:off x="5406382" y="4599384"/>
            <a:ext cx="2105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아마도</a:t>
            </a:r>
            <a:r>
              <a:rPr lang="en-US" altLang="ko-KR" dirty="0">
                <a:solidFill>
                  <a:schemeClr val="bg1"/>
                </a:solidFill>
              </a:rPr>
              <a:t>) </a:t>
            </a:r>
            <a:r>
              <a:rPr lang="ko-KR" altLang="en-US" dirty="0">
                <a:solidFill>
                  <a:schemeClr val="bg1"/>
                </a:solidFill>
              </a:rPr>
              <a:t>학습 중인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모델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E8054A-B3C9-49E8-92A5-CC36857C9D69}"/>
              </a:ext>
            </a:extLst>
          </p:cNvPr>
          <p:cNvSpPr txBox="1"/>
          <p:nvPr/>
        </p:nvSpPr>
        <p:spPr>
          <a:xfrm>
            <a:off x="3544343" y="2775704"/>
            <a:ext cx="1902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과제 중인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우리</a:t>
            </a:r>
          </a:p>
        </p:txBody>
      </p:sp>
    </p:spTree>
    <p:extLst>
      <p:ext uri="{BB962C8B-B14F-4D97-AF65-F5344CB8AC3E}">
        <p14:creationId xmlns:p14="http://schemas.microsoft.com/office/powerpoint/2010/main" val="1820650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F54C1F-2D40-46B3-9E9F-409D6404B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1859756"/>
            <a:ext cx="11353800" cy="3138488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/>
              <a:t>저만 그랬나요</a:t>
            </a:r>
            <a:r>
              <a:rPr lang="en-US" altLang="ko-KR" b="1" dirty="0"/>
              <a:t>?</a:t>
            </a:r>
            <a:br>
              <a:rPr lang="en-US" altLang="ko-KR" b="1" dirty="0"/>
            </a:br>
            <a:r>
              <a:rPr lang="ko-KR" altLang="en-US" b="1" dirty="0"/>
              <a:t>어쨌든 학습 진행정도를</a:t>
            </a:r>
            <a:r>
              <a:rPr lang="en-US" altLang="ko-KR" b="1" dirty="0"/>
              <a:t> </a:t>
            </a:r>
            <a:r>
              <a:rPr lang="ko-KR" altLang="en-US" b="1" dirty="0"/>
              <a:t>시각화 하는</a:t>
            </a:r>
            <a:br>
              <a:rPr lang="en-US" altLang="ko-KR" b="1" dirty="0"/>
            </a:br>
            <a:r>
              <a:rPr lang="ko-KR" altLang="en-US" b="1" dirty="0"/>
              <a:t>재밌는 방법을 찾아서</a:t>
            </a:r>
            <a:r>
              <a:rPr lang="en-US" altLang="ko-KR" b="1" dirty="0"/>
              <a:t> </a:t>
            </a:r>
            <a:r>
              <a:rPr lang="ko-KR" altLang="en-US" b="1" dirty="0"/>
              <a:t>공유합니다</a:t>
            </a:r>
            <a:r>
              <a:rPr lang="en-US" altLang="ko-KR" b="1" dirty="0"/>
              <a:t>.</a:t>
            </a:r>
            <a:br>
              <a:rPr lang="en-US" altLang="ko-KR" dirty="0"/>
            </a:b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시험공부 빼고 다 재밌을 시기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563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7EBFDA7-B84B-4347-8A96-C7A3C5AB9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5400" b="1" dirty="0">
                <a:solidFill>
                  <a:srgbClr val="FF00FF"/>
                </a:solidFill>
              </a:rPr>
              <a:t>★</a:t>
            </a:r>
            <a:r>
              <a:rPr lang="ko-KR" altLang="en-US" sz="5400" b="1" dirty="0" err="1">
                <a:solidFill>
                  <a:srgbClr val="FF0000"/>
                </a:solidFill>
              </a:rPr>
              <a:t>꿀팁</a:t>
            </a:r>
            <a:r>
              <a:rPr lang="en-US" altLang="ko-KR" sz="5400" b="1" dirty="0">
                <a:solidFill>
                  <a:srgbClr val="FF0000"/>
                </a:solidFill>
              </a:rPr>
              <a:t>!</a:t>
            </a:r>
            <a:r>
              <a:rPr lang="en-US" altLang="ko-KR" sz="5400" b="1" dirty="0"/>
              <a:t> </a:t>
            </a:r>
            <a:r>
              <a:rPr lang="ko-KR" altLang="en-US" sz="5400" b="1" dirty="0">
                <a:solidFill>
                  <a:srgbClr val="FFC000"/>
                </a:solidFill>
              </a:rPr>
              <a:t>학습</a:t>
            </a:r>
            <a:r>
              <a:rPr lang="ko-KR" altLang="en-US" sz="5400" b="1" dirty="0"/>
              <a:t> </a:t>
            </a:r>
            <a:r>
              <a:rPr lang="ko-KR" altLang="en-US" sz="5400" b="1" dirty="0">
                <a:solidFill>
                  <a:srgbClr val="00B050"/>
                </a:solidFill>
              </a:rPr>
              <a:t>진행도</a:t>
            </a:r>
            <a:r>
              <a:rPr lang="ko-KR" altLang="en-US" sz="5400" b="1" dirty="0"/>
              <a:t> </a:t>
            </a:r>
            <a:r>
              <a:rPr lang="ko-KR" altLang="en-US" sz="5400" b="1" dirty="0">
                <a:solidFill>
                  <a:srgbClr val="002060"/>
                </a:solidFill>
              </a:rPr>
              <a:t>시각화</a:t>
            </a:r>
            <a:r>
              <a:rPr lang="ko-KR" altLang="en-US" sz="5400" b="1" dirty="0"/>
              <a:t> </a:t>
            </a:r>
            <a:r>
              <a:rPr lang="ko-KR" altLang="en-US" sz="5400" b="1" dirty="0">
                <a:solidFill>
                  <a:srgbClr val="7030A0"/>
                </a:solidFill>
              </a:rPr>
              <a:t>★</a:t>
            </a:r>
            <a:endParaRPr lang="en-US" altLang="ko-KR" sz="5400" b="1" dirty="0">
              <a:solidFill>
                <a:srgbClr val="7030A0"/>
              </a:solidFill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0DBEA9B-4C9A-49F9-90BA-5870C7E96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그림 </a:t>
            </a:r>
            <a:r>
              <a:rPr lang="en-US" altLang="ko-KR" dirty="0"/>
              <a:t>3</a:t>
            </a:r>
            <a:r>
              <a:rPr lang="ko-KR" altLang="en-US" dirty="0"/>
              <a:t>과 같이 </a:t>
            </a:r>
            <a:r>
              <a:rPr lang="en-US" altLang="ko-KR" dirty="0" err="1"/>
              <a:t>ipywidgets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라이브러리를</a:t>
            </a:r>
            <a:r>
              <a:rPr lang="en-US" altLang="ko-KR" dirty="0"/>
              <a:t> </a:t>
            </a:r>
            <a:r>
              <a:rPr lang="ko-KR" altLang="en-US" dirty="0"/>
              <a:t>이용해서</a:t>
            </a:r>
            <a:r>
              <a:rPr lang="en-US" altLang="ko-KR" dirty="0"/>
              <a:t> </a:t>
            </a:r>
            <a:r>
              <a:rPr lang="ko-KR" altLang="en-US" dirty="0"/>
              <a:t>학습 진행도를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나타내는</a:t>
            </a:r>
            <a:r>
              <a:rPr lang="en-US" altLang="ko-KR" dirty="0"/>
              <a:t> progress</a:t>
            </a:r>
            <a:r>
              <a:rPr lang="ko-KR" altLang="en-US" dirty="0"/>
              <a:t> </a:t>
            </a:r>
            <a:r>
              <a:rPr lang="en-US" altLang="ko-KR" dirty="0"/>
              <a:t>bar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만들 수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있습니다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ipywidgets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err="1"/>
              <a:t>jupyter</a:t>
            </a:r>
            <a:r>
              <a:rPr lang="en-US" altLang="ko-KR" sz="2400" dirty="0"/>
              <a:t>-widgets</a:t>
            </a:r>
            <a:r>
              <a:rPr lang="ko-KR" altLang="en-US" sz="2400" dirty="0"/>
              <a:t>이나 그냥 </a:t>
            </a:r>
            <a:r>
              <a:rPr lang="en-US" altLang="ko-KR" sz="2400" dirty="0"/>
              <a:t>widgets </a:t>
            </a:r>
            <a:r>
              <a:rPr lang="ko-KR" altLang="en-US" sz="2400" dirty="0"/>
              <a:t>이라고도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하는데</a:t>
            </a:r>
            <a:r>
              <a:rPr lang="en-US" altLang="ko-KR" sz="2400" dirty="0"/>
              <a:t> </a:t>
            </a:r>
            <a:r>
              <a:rPr lang="en-US" altLang="ko-KR" sz="2400" dirty="0" err="1"/>
              <a:t>Jupyter</a:t>
            </a:r>
            <a:r>
              <a:rPr lang="en-US" altLang="ko-KR" sz="2400" dirty="0"/>
              <a:t> notebook </a:t>
            </a:r>
            <a:r>
              <a:rPr lang="ko-KR" altLang="en-US" sz="2400" dirty="0"/>
              <a:t>환경에서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 err="1"/>
              <a:t>인터랙티브한</a:t>
            </a:r>
            <a:r>
              <a:rPr lang="ko-KR" altLang="en-US" sz="2400" dirty="0"/>
              <a:t> </a:t>
            </a:r>
            <a:r>
              <a:rPr lang="en-US" altLang="ko-KR" sz="2400" dirty="0"/>
              <a:t>UI</a:t>
            </a:r>
            <a:r>
              <a:rPr lang="ko-KR" altLang="en-US" sz="2400" dirty="0"/>
              <a:t>를 만들 수 있습니다</a:t>
            </a:r>
            <a:r>
              <a:rPr lang="en-US" altLang="ko-KR" sz="2400" dirty="0"/>
              <a:t>!</a:t>
            </a:r>
          </a:p>
          <a:p>
            <a:pPr marL="0" indent="0">
              <a:buNone/>
            </a:pPr>
            <a:r>
              <a:rPr lang="en-US" altLang="ko-KR" sz="1800" dirty="0"/>
              <a:t> https://ipywidgets.readthedocs.io/en/latest/index.html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383BD5C-0CB5-4120-B889-F494382D9A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145"/>
          <a:stretch/>
        </p:blipFill>
        <p:spPr>
          <a:xfrm>
            <a:off x="7318005" y="1825625"/>
            <a:ext cx="4194822" cy="46672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7665B10-BB4A-4D1F-9514-D59F71B4B942}"/>
              </a:ext>
            </a:extLst>
          </p:cNvPr>
          <p:cNvSpPr txBox="1"/>
          <p:nvPr/>
        </p:nvSpPr>
        <p:spPr>
          <a:xfrm>
            <a:off x="8051900" y="1452240"/>
            <a:ext cx="2727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ko-KR" altLang="en-US" dirty="0"/>
              <a:t>그림 </a:t>
            </a:r>
            <a:r>
              <a:rPr lang="en-US" altLang="ko-KR" dirty="0"/>
              <a:t>3. epoch</a:t>
            </a:r>
            <a:r>
              <a:rPr lang="ko-KR" altLang="en-US" dirty="0"/>
              <a:t> 시각화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447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40C79F06-0A08-4C3E-A486-55F7C94C9F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2006245"/>
            <a:ext cx="9747700" cy="2916458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865B2B7-5636-4D80-94E1-FA7E7EB69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0528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이 예제에 나온 코드를 실습 코드에 적용하면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sz="4000" dirty="0"/>
          </a:p>
          <a:p>
            <a:r>
              <a:rPr lang="ko-KR" altLang="en-US" dirty="0"/>
              <a:t>실행 결과</a:t>
            </a: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D4613EA-5053-402C-B047-14B272EC5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9898"/>
            <a:ext cx="10515600" cy="1325563"/>
          </a:xfrm>
        </p:spPr>
        <p:txBody>
          <a:bodyPr/>
          <a:lstStyle/>
          <a:p>
            <a:pPr>
              <a:tabLst>
                <a:tab pos="7894638" algn="l"/>
              </a:tabLst>
            </a:pPr>
            <a:r>
              <a:rPr lang="ko-KR" altLang="en-US" dirty="0"/>
              <a:t>진행도 시각화 코드를 다룬 간단한 예제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AAEC32F-B64D-4E95-8218-9E10963CD2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738481"/>
            <a:ext cx="3143250" cy="36484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BC45426-6C4C-478C-A037-7164B643D1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5787" y="5664972"/>
            <a:ext cx="3400425" cy="52552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A3819C0-4FA6-4C9C-8FD6-FD50642E1E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0549" y="5671269"/>
            <a:ext cx="3369468" cy="47414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3361E8B-8CB2-463F-A6FE-C2EE4E4CE920}"/>
              </a:ext>
            </a:extLst>
          </p:cNvPr>
          <p:cNvSpPr/>
          <p:nvPr/>
        </p:nvSpPr>
        <p:spPr>
          <a:xfrm>
            <a:off x="838200" y="2021485"/>
            <a:ext cx="4023360" cy="9657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1ED83E-F3CC-4BD3-8EBC-4D667090F89C}"/>
              </a:ext>
            </a:extLst>
          </p:cNvPr>
          <p:cNvSpPr txBox="1"/>
          <p:nvPr/>
        </p:nvSpPr>
        <p:spPr>
          <a:xfrm>
            <a:off x="4861560" y="2006245"/>
            <a:ext cx="1191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나눔손글씨 가람연꽃" panose="02000503000000000000" pitchFamily="2" charset="-127"/>
                <a:ea typeface="나눔손글씨 가람연꽃" panose="02000503000000000000" pitchFamily="2" charset="-127"/>
              </a:rPr>
              <a:t>import!</a:t>
            </a:r>
            <a:endParaRPr lang="ko-KR" altLang="en-US" sz="3200" dirty="0">
              <a:solidFill>
                <a:srgbClr val="FF0000"/>
              </a:solidFill>
              <a:latin typeface="나눔손글씨 가람연꽃" panose="02000503000000000000" pitchFamily="2" charset="-127"/>
              <a:ea typeface="나눔손글씨 가람연꽃" panose="02000503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19D37F-86E7-428B-837B-2C5AEF54F87D}"/>
              </a:ext>
            </a:extLst>
          </p:cNvPr>
          <p:cNvSpPr txBox="1"/>
          <p:nvPr/>
        </p:nvSpPr>
        <p:spPr>
          <a:xfrm>
            <a:off x="6447325" y="2359592"/>
            <a:ext cx="50225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latin typeface="나눔손글씨 가람연꽃" panose="02000503000000000000" pitchFamily="2" charset="-127"/>
                <a:ea typeface="나눔손글씨 가람연꽃" panose="02000503000000000000" pitchFamily="2" charset="-127"/>
              </a:rPr>
              <a:t>1. [Progress</a:t>
            </a:r>
            <a:r>
              <a:rPr lang="ko-KR" altLang="en-US" sz="2400" dirty="0">
                <a:solidFill>
                  <a:srgbClr val="FF0000"/>
                </a:solidFill>
                <a:latin typeface="나눔손글씨 가람연꽃" panose="02000503000000000000" pitchFamily="2" charset="-127"/>
                <a:ea typeface="나눔손글씨 가람연꽃" panose="02000503000000000000" pitchFamily="2" charset="-127"/>
              </a:rPr>
              <a:t> </a:t>
            </a:r>
            <a:r>
              <a:rPr lang="en-US" altLang="ko-KR" sz="2400" dirty="0">
                <a:solidFill>
                  <a:srgbClr val="FF0000"/>
                </a:solidFill>
                <a:latin typeface="나눔손글씨 가람연꽃" panose="02000503000000000000" pitchFamily="2" charset="-127"/>
                <a:ea typeface="나눔손글씨 가람연꽃" panose="02000503000000000000" pitchFamily="2" charset="-127"/>
              </a:rPr>
              <a:t>bar]</a:t>
            </a:r>
            <a:r>
              <a:rPr lang="ko-KR" altLang="en-US" sz="2400" dirty="0">
                <a:solidFill>
                  <a:srgbClr val="FF0000"/>
                </a:solidFill>
                <a:latin typeface="나눔손글씨 가람연꽃" panose="02000503000000000000" pitchFamily="2" charset="-127"/>
                <a:ea typeface="나눔손글씨 가람연꽃" panose="02000503000000000000" pitchFamily="2" charset="-127"/>
              </a:rPr>
              <a:t> </a:t>
            </a:r>
            <a:r>
              <a:rPr lang="en-US" altLang="ko-KR" sz="2400" dirty="0">
                <a:solidFill>
                  <a:srgbClr val="FF0000"/>
                </a:solidFill>
                <a:latin typeface="나눔손글씨 가람연꽃" panose="02000503000000000000" pitchFamily="2" charset="-127"/>
                <a:ea typeface="나눔손글씨 가람연꽃" panose="02000503000000000000" pitchFamily="2" charset="-127"/>
              </a:rPr>
              <a:t>min</a:t>
            </a:r>
            <a:r>
              <a:rPr lang="ko-KR" altLang="en-US" sz="2400" dirty="0">
                <a:solidFill>
                  <a:srgbClr val="FF0000"/>
                </a:solidFill>
                <a:latin typeface="나눔손글씨 가람연꽃" panose="02000503000000000000" pitchFamily="2" charset="-127"/>
                <a:ea typeface="나눔손글씨 가람연꽃" panose="02000503000000000000" pitchFamily="2" charset="-127"/>
              </a:rPr>
              <a:t>은 </a:t>
            </a:r>
            <a:r>
              <a:rPr lang="en-US" altLang="ko-KR" sz="2400" dirty="0">
                <a:solidFill>
                  <a:srgbClr val="FF0000"/>
                </a:solidFill>
                <a:latin typeface="나눔손글씨 가람연꽃" panose="02000503000000000000" pitchFamily="2" charset="-127"/>
                <a:ea typeface="나눔손글씨 가람연꽃" panose="02000503000000000000" pitchFamily="2" charset="-127"/>
              </a:rPr>
              <a:t>bar</a:t>
            </a:r>
            <a:r>
              <a:rPr lang="ko-KR" altLang="en-US" sz="2400" dirty="0">
                <a:solidFill>
                  <a:srgbClr val="FF0000"/>
                </a:solidFill>
                <a:latin typeface="나눔손글씨 가람연꽃" panose="02000503000000000000" pitchFamily="2" charset="-127"/>
                <a:ea typeface="나눔손글씨 가람연꽃" panose="02000503000000000000" pitchFamily="2" charset="-127"/>
              </a:rPr>
              <a:t>의 최저</a:t>
            </a:r>
            <a:r>
              <a:rPr lang="en-US" altLang="ko-KR" sz="2400" dirty="0">
                <a:solidFill>
                  <a:srgbClr val="FF0000"/>
                </a:solidFill>
                <a:latin typeface="나눔손글씨 가람연꽃" panose="02000503000000000000" pitchFamily="2" charset="-127"/>
                <a:ea typeface="나눔손글씨 가람연꽃" panose="02000503000000000000" pitchFamily="2" charset="-127"/>
              </a:rPr>
              <a:t>, max</a:t>
            </a:r>
            <a:r>
              <a:rPr lang="ko-KR" altLang="en-US" sz="2400" dirty="0">
                <a:solidFill>
                  <a:srgbClr val="FF0000"/>
                </a:solidFill>
                <a:latin typeface="나눔손글씨 가람연꽃" panose="02000503000000000000" pitchFamily="2" charset="-127"/>
                <a:ea typeface="나눔손글씨 가람연꽃" panose="02000503000000000000" pitchFamily="2" charset="-127"/>
              </a:rPr>
              <a:t>는 최대</a:t>
            </a:r>
            <a:r>
              <a:rPr lang="en-US" altLang="ko-KR" sz="2400" dirty="0">
                <a:solidFill>
                  <a:srgbClr val="FF0000"/>
                </a:solidFill>
                <a:latin typeface="나눔손글씨 가람연꽃" panose="02000503000000000000" pitchFamily="2" charset="-127"/>
                <a:ea typeface="나눔손글씨 가람연꽃" panose="02000503000000000000" pitchFamily="2" charset="-127"/>
              </a:rPr>
              <a:t>,</a:t>
            </a:r>
          </a:p>
          <a:p>
            <a:r>
              <a:rPr lang="en-US" altLang="ko-KR" sz="2400" dirty="0">
                <a:solidFill>
                  <a:srgbClr val="FF0000"/>
                </a:solidFill>
                <a:latin typeface="나눔손글씨 가람연꽃" panose="02000503000000000000" pitchFamily="2" charset="-127"/>
                <a:ea typeface="나눔손글씨 가람연꽃" panose="02000503000000000000" pitchFamily="2" charset="-127"/>
              </a:rPr>
              <a:t>description</a:t>
            </a:r>
            <a:r>
              <a:rPr lang="ko-KR" altLang="en-US" sz="2400" dirty="0">
                <a:solidFill>
                  <a:srgbClr val="FF0000"/>
                </a:solidFill>
                <a:latin typeface="나눔손글씨 가람연꽃" panose="02000503000000000000" pitchFamily="2" charset="-127"/>
                <a:ea typeface="나눔손글씨 가람연꽃" panose="02000503000000000000" pitchFamily="2" charset="-127"/>
              </a:rPr>
              <a:t>은 옆에 적힐 문자</a:t>
            </a:r>
            <a:r>
              <a:rPr lang="en-US" altLang="ko-KR" sz="2400" dirty="0">
                <a:solidFill>
                  <a:srgbClr val="FF0000"/>
                </a:solidFill>
                <a:latin typeface="나눔손글씨 가람연꽃" panose="02000503000000000000" pitchFamily="2" charset="-127"/>
                <a:ea typeface="나눔손글씨 가람연꽃" panose="02000503000000000000" pitchFamily="2" charset="-127"/>
              </a:rPr>
              <a:t>!</a:t>
            </a:r>
            <a:endParaRPr lang="ko-KR" altLang="en-US" sz="2400" dirty="0">
              <a:solidFill>
                <a:srgbClr val="FF0000"/>
              </a:solidFill>
              <a:latin typeface="나눔손글씨 가람연꽃" panose="02000503000000000000" pitchFamily="2" charset="-127"/>
              <a:ea typeface="나눔손글씨 가람연꽃" panose="02000503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D69604-C8D9-4ECE-87B4-DCD4CC924622}"/>
              </a:ext>
            </a:extLst>
          </p:cNvPr>
          <p:cNvSpPr txBox="1"/>
          <p:nvPr/>
        </p:nvSpPr>
        <p:spPr>
          <a:xfrm>
            <a:off x="6095999" y="3082717"/>
            <a:ext cx="6107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latin typeface="나눔손글씨 가람연꽃" panose="02000503000000000000" pitchFamily="2" charset="-127"/>
                <a:ea typeface="나눔손글씨 가람연꽃" panose="02000503000000000000" pitchFamily="2" charset="-127"/>
              </a:rPr>
              <a:t>2. [Label]</a:t>
            </a:r>
            <a:r>
              <a:rPr lang="ko-KR" altLang="en-US" sz="2400" dirty="0">
                <a:solidFill>
                  <a:srgbClr val="FF0000"/>
                </a:solidFill>
                <a:latin typeface="나눔손글씨 가람연꽃" panose="02000503000000000000" pitchFamily="2" charset="-127"/>
                <a:ea typeface="나눔손글씨 가람연꽃" panose="02000503000000000000" pitchFamily="2" charset="-127"/>
              </a:rPr>
              <a:t> </a:t>
            </a:r>
            <a:r>
              <a:rPr lang="en-US" altLang="ko-KR" sz="2400" dirty="0">
                <a:solidFill>
                  <a:srgbClr val="FF0000"/>
                </a:solidFill>
                <a:latin typeface="나눔손글씨 가람연꽃" panose="02000503000000000000" pitchFamily="2" charset="-127"/>
                <a:ea typeface="나눔손글씨 가람연꽃" panose="02000503000000000000" pitchFamily="2" charset="-127"/>
              </a:rPr>
              <a:t>progress bar </a:t>
            </a:r>
            <a:r>
              <a:rPr lang="ko-KR" altLang="en-US" sz="2400" dirty="0">
                <a:solidFill>
                  <a:srgbClr val="FF0000"/>
                </a:solidFill>
                <a:latin typeface="나눔손글씨 가람연꽃" panose="02000503000000000000" pitchFamily="2" charset="-127"/>
                <a:ea typeface="나눔손글씨 가람연꽃" panose="02000503000000000000" pitchFamily="2" charset="-127"/>
              </a:rPr>
              <a:t>오른쪽에 라벨로 구체적인 숫자 표시</a:t>
            </a:r>
            <a:r>
              <a:rPr lang="en-US" altLang="ko-KR" sz="2400" dirty="0">
                <a:solidFill>
                  <a:srgbClr val="FF0000"/>
                </a:solidFill>
                <a:latin typeface="나눔손글씨 가람연꽃" panose="02000503000000000000" pitchFamily="2" charset="-127"/>
                <a:ea typeface="나눔손글씨 가람연꽃" panose="02000503000000000000" pitchFamily="2" charset="-127"/>
              </a:rPr>
              <a:t>!</a:t>
            </a:r>
            <a:endParaRPr lang="ko-KR" altLang="en-US" sz="2400" dirty="0">
              <a:solidFill>
                <a:srgbClr val="FF0000"/>
              </a:solidFill>
              <a:latin typeface="나눔손글씨 가람연꽃" panose="02000503000000000000" pitchFamily="2" charset="-127"/>
              <a:ea typeface="나눔손글씨 가람연꽃" panose="02000503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B965C4-5103-4CB7-A707-CA05E6EB4119}"/>
              </a:ext>
            </a:extLst>
          </p:cNvPr>
          <p:cNvSpPr txBox="1"/>
          <p:nvPr/>
        </p:nvSpPr>
        <p:spPr>
          <a:xfrm>
            <a:off x="5966350" y="3333289"/>
            <a:ext cx="6229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latin typeface="나눔손글씨 가람연꽃" panose="02000503000000000000" pitchFamily="2" charset="-127"/>
                <a:ea typeface="나눔손글씨 가람연꽃" panose="02000503000000000000" pitchFamily="2" charset="-127"/>
              </a:rPr>
              <a:t>3. [Link]</a:t>
            </a:r>
            <a:r>
              <a:rPr lang="ko-KR" altLang="en-US" sz="2400" dirty="0">
                <a:solidFill>
                  <a:srgbClr val="FF0000"/>
                </a:solidFill>
                <a:latin typeface="나눔손글씨 가람연꽃" panose="02000503000000000000" pitchFamily="2" charset="-127"/>
                <a:ea typeface="나눔손글씨 가람연꽃" panose="02000503000000000000" pitchFamily="2" charset="-127"/>
              </a:rPr>
              <a:t> </a:t>
            </a:r>
            <a:r>
              <a:rPr lang="en-US" altLang="ko-KR" sz="2400" dirty="0">
                <a:solidFill>
                  <a:srgbClr val="FF0000"/>
                </a:solidFill>
                <a:latin typeface="나눔손글씨 가람연꽃" panose="02000503000000000000" pitchFamily="2" charset="-127"/>
                <a:ea typeface="나눔손글씨 가람연꽃" panose="02000503000000000000" pitchFamily="2" charset="-127"/>
              </a:rPr>
              <a:t>progress bar</a:t>
            </a:r>
            <a:r>
              <a:rPr lang="ko-KR" altLang="en-US" sz="2400" dirty="0">
                <a:solidFill>
                  <a:srgbClr val="FF0000"/>
                </a:solidFill>
                <a:latin typeface="나눔손글씨 가람연꽃" panose="02000503000000000000" pitchFamily="2" charset="-127"/>
                <a:ea typeface="나눔손글씨 가람연꽃" panose="02000503000000000000" pitchFamily="2" charset="-127"/>
              </a:rPr>
              <a:t>와 </a:t>
            </a:r>
            <a:r>
              <a:rPr lang="en-US" altLang="ko-KR" sz="2400" dirty="0">
                <a:solidFill>
                  <a:srgbClr val="FF0000"/>
                </a:solidFill>
                <a:latin typeface="나눔손글씨 가람연꽃" panose="02000503000000000000" pitchFamily="2" charset="-127"/>
                <a:ea typeface="나눔손글씨 가람연꽃" panose="02000503000000000000" pitchFamily="2" charset="-127"/>
              </a:rPr>
              <a:t>Label</a:t>
            </a:r>
            <a:r>
              <a:rPr lang="ko-KR" altLang="en-US" sz="2400" dirty="0">
                <a:solidFill>
                  <a:srgbClr val="FF0000"/>
                </a:solidFill>
                <a:latin typeface="나눔손글씨 가람연꽃" panose="02000503000000000000" pitchFamily="2" charset="-127"/>
                <a:ea typeface="나눔손글씨 가람연꽃" panose="02000503000000000000" pitchFamily="2" charset="-127"/>
              </a:rPr>
              <a:t>의 </a:t>
            </a:r>
            <a:r>
              <a:rPr lang="en-US" altLang="ko-KR" sz="2400" dirty="0">
                <a:solidFill>
                  <a:srgbClr val="FF0000"/>
                </a:solidFill>
                <a:latin typeface="나눔손글씨 가람연꽃" panose="02000503000000000000" pitchFamily="2" charset="-127"/>
                <a:ea typeface="나눔손글씨 가람연꽃" panose="02000503000000000000" pitchFamily="2" charset="-127"/>
              </a:rPr>
              <a:t>value</a:t>
            </a:r>
            <a:r>
              <a:rPr lang="ko-KR" altLang="en-US" sz="2400" dirty="0">
                <a:solidFill>
                  <a:srgbClr val="FF0000"/>
                </a:solidFill>
                <a:latin typeface="나눔손글씨 가람연꽃" panose="02000503000000000000" pitchFamily="2" charset="-127"/>
                <a:ea typeface="나눔손글씨 가람연꽃" panose="02000503000000000000" pitchFamily="2" charset="-127"/>
              </a:rPr>
              <a:t>가 동시에 변하게 </a:t>
            </a:r>
            <a:r>
              <a:rPr lang="en-US" altLang="ko-KR" sz="2400" dirty="0">
                <a:solidFill>
                  <a:srgbClr val="FF0000"/>
                </a:solidFill>
                <a:latin typeface="나눔손글씨 가람연꽃" panose="02000503000000000000" pitchFamily="2" charset="-127"/>
                <a:ea typeface="나눔손글씨 가람연꽃" panose="02000503000000000000" pitchFamily="2" charset="-127"/>
              </a:rPr>
              <a:t>link!</a:t>
            </a:r>
            <a:endParaRPr lang="ko-KR" altLang="en-US" sz="2400" dirty="0">
              <a:solidFill>
                <a:srgbClr val="FF0000"/>
              </a:solidFill>
              <a:latin typeface="나눔손글씨 가람연꽃" panose="02000503000000000000" pitchFamily="2" charset="-127"/>
              <a:ea typeface="나눔손글씨 가람연꽃" panose="02000503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586A9F-44A6-44B5-929E-82D8FBFF43FE}"/>
              </a:ext>
            </a:extLst>
          </p:cNvPr>
          <p:cNvSpPr txBox="1"/>
          <p:nvPr/>
        </p:nvSpPr>
        <p:spPr>
          <a:xfrm>
            <a:off x="4740260" y="3805396"/>
            <a:ext cx="5676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latin typeface="나눔손글씨 가람연꽃" panose="02000503000000000000" pitchFamily="2" charset="-127"/>
                <a:ea typeface="나눔손글씨 가람연꽃" panose="02000503000000000000" pitchFamily="2" charset="-127"/>
              </a:rPr>
              <a:t>4. [Box] progress bar</a:t>
            </a:r>
            <a:r>
              <a:rPr lang="ko-KR" altLang="en-US" sz="2400" dirty="0">
                <a:solidFill>
                  <a:srgbClr val="FF0000"/>
                </a:solidFill>
                <a:latin typeface="나눔손글씨 가람연꽃" panose="02000503000000000000" pitchFamily="2" charset="-127"/>
                <a:ea typeface="나눔손글씨 가람연꽃" panose="02000503000000000000" pitchFamily="2" charset="-127"/>
              </a:rPr>
              <a:t>와 </a:t>
            </a:r>
            <a:r>
              <a:rPr lang="en-US" altLang="ko-KR" sz="2400" dirty="0">
                <a:solidFill>
                  <a:srgbClr val="FF0000"/>
                </a:solidFill>
                <a:latin typeface="나눔손글씨 가람연꽃" panose="02000503000000000000" pitchFamily="2" charset="-127"/>
                <a:ea typeface="나눔손글씨 가람연꽃" panose="02000503000000000000" pitchFamily="2" charset="-127"/>
              </a:rPr>
              <a:t>Label</a:t>
            </a:r>
            <a:r>
              <a:rPr lang="ko-KR" altLang="en-US" sz="2400" dirty="0">
                <a:solidFill>
                  <a:srgbClr val="FF0000"/>
                </a:solidFill>
                <a:latin typeface="나눔손글씨 가람연꽃" panose="02000503000000000000" pitchFamily="2" charset="-127"/>
                <a:ea typeface="나눔손글씨 가람연꽃" panose="02000503000000000000" pitchFamily="2" charset="-127"/>
              </a:rPr>
              <a:t>의 레이아웃을 </a:t>
            </a:r>
            <a:r>
              <a:rPr lang="en-US" altLang="ko-KR" sz="2400" dirty="0">
                <a:solidFill>
                  <a:srgbClr val="FF0000"/>
                </a:solidFill>
                <a:latin typeface="나눔손글씨 가람연꽃" panose="02000503000000000000" pitchFamily="2" charset="-127"/>
                <a:ea typeface="나눔손글씨 가람연꽃" panose="02000503000000000000" pitchFamily="2" charset="-127"/>
              </a:rPr>
              <a:t>Box</a:t>
            </a:r>
            <a:r>
              <a:rPr lang="ko-KR" altLang="en-US" sz="2400" dirty="0">
                <a:solidFill>
                  <a:srgbClr val="FF0000"/>
                </a:solidFill>
                <a:latin typeface="나눔손글씨 가람연꽃" panose="02000503000000000000" pitchFamily="2" charset="-127"/>
                <a:ea typeface="나눔손글씨 가람연꽃" panose="02000503000000000000" pitchFamily="2" charset="-127"/>
              </a:rPr>
              <a:t>로 설정</a:t>
            </a:r>
            <a:r>
              <a:rPr lang="en-US" altLang="ko-KR" sz="2400" dirty="0">
                <a:solidFill>
                  <a:srgbClr val="FF0000"/>
                </a:solidFill>
                <a:latin typeface="나눔손글씨 가람연꽃" panose="02000503000000000000" pitchFamily="2" charset="-127"/>
                <a:ea typeface="나눔손글씨 가람연꽃" panose="02000503000000000000" pitchFamily="2" charset="-127"/>
              </a:rPr>
              <a:t>!</a:t>
            </a:r>
            <a:endParaRPr lang="ko-KR" altLang="en-US" sz="2400" dirty="0">
              <a:solidFill>
                <a:srgbClr val="FF0000"/>
              </a:solidFill>
              <a:latin typeface="나눔손글씨 가람연꽃" panose="02000503000000000000" pitchFamily="2" charset="-127"/>
              <a:ea typeface="나눔손글씨 가람연꽃" panose="02000503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93EB34-55DE-4D0F-96CA-29D54C40B37F}"/>
              </a:ext>
            </a:extLst>
          </p:cNvPr>
          <p:cNvSpPr txBox="1"/>
          <p:nvPr/>
        </p:nvSpPr>
        <p:spPr>
          <a:xfrm>
            <a:off x="4740260" y="4097340"/>
            <a:ext cx="2903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latin typeface="나눔손글씨 가람연꽃" panose="02000503000000000000" pitchFamily="2" charset="-127"/>
                <a:ea typeface="나눔손글씨 가람연꽃" panose="02000503000000000000" pitchFamily="2" charset="-127"/>
              </a:rPr>
              <a:t>5. [display] </a:t>
            </a:r>
            <a:r>
              <a:rPr lang="ko-KR" altLang="en-US" sz="2400" dirty="0">
                <a:solidFill>
                  <a:srgbClr val="FF0000"/>
                </a:solidFill>
                <a:latin typeface="나눔손글씨 가람연꽃" panose="02000503000000000000" pitchFamily="2" charset="-127"/>
                <a:ea typeface="나눔손글씨 가람연꽃" panose="02000503000000000000" pitchFamily="2" charset="-127"/>
              </a:rPr>
              <a:t>만든 것을 표시</a:t>
            </a:r>
            <a:r>
              <a:rPr lang="en-US" altLang="ko-KR" sz="2400" dirty="0">
                <a:solidFill>
                  <a:srgbClr val="FF0000"/>
                </a:solidFill>
                <a:latin typeface="나눔손글씨 가람연꽃" panose="02000503000000000000" pitchFamily="2" charset="-127"/>
                <a:ea typeface="나눔손글씨 가람연꽃" panose="02000503000000000000" pitchFamily="2" charset="-127"/>
              </a:rPr>
              <a:t>!</a:t>
            </a:r>
            <a:endParaRPr lang="ko-KR" altLang="en-US" sz="2400" dirty="0">
              <a:solidFill>
                <a:srgbClr val="FF0000"/>
              </a:solidFill>
              <a:latin typeface="나눔손글씨 가람연꽃" panose="02000503000000000000" pitchFamily="2" charset="-127"/>
              <a:ea typeface="나눔손글씨 가람연꽃" panose="02000503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1FB5BD-DC66-4A99-A93B-20A3F964CE01}"/>
              </a:ext>
            </a:extLst>
          </p:cNvPr>
          <p:cNvSpPr txBox="1"/>
          <p:nvPr/>
        </p:nvSpPr>
        <p:spPr>
          <a:xfrm>
            <a:off x="2642119" y="4512426"/>
            <a:ext cx="58464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latin typeface="나눔손글씨 가람연꽃" panose="02000503000000000000" pitchFamily="2" charset="-127"/>
                <a:ea typeface="나눔손글씨 가람연꽃" panose="02000503000000000000" pitchFamily="2" charset="-127"/>
              </a:rPr>
              <a:t>6. For</a:t>
            </a:r>
            <a:r>
              <a:rPr lang="ko-KR" altLang="en-US" sz="2400" dirty="0">
                <a:solidFill>
                  <a:srgbClr val="FF0000"/>
                </a:solidFill>
                <a:latin typeface="나눔손글씨 가람연꽃" panose="02000503000000000000" pitchFamily="2" charset="-127"/>
                <a:ea typeface="나눔손글씨 가람연꽃" panose="02000503000000000000" pitchFamily="2" charset="-127"/>
              </a:rPr>
              <a:t>문을 돌면서 </a:t>
            </a:r>
            <a:r>
              <a:rPr lang="en-US" altLang="ko-KR" sz="2400" dirty="0">
                <a:solidFill>
                  <a:srgbClr val="FF0000"/>
                </a:solidFill>
                <a:latin typeface="나눔손글씨 가람연꽃" panose="02000503000000000000" pitchFamily="2" charset="-127"/>
                <a:ea typeface="나눔손글씨 가람연꽃" panose="02000503000000000000" pitchFamily="2" charset="-127"/>
              </a:rPr>
              <a:t>progress bar</a:t>
            </a:r>
            <a:r>
              <a:rPr lang="ko-KR" altLang="en-US" sz="2400" dirty="0">
                <a:solidFill>
                  <a:srgbClr val="FF0000"/>
                </a:solidFill>
                <a:latin typeface="나눔손글씨 가람연꽃" panose="02000503000000000000" pitchFamily="2" charset="-127"/>
                <a:ea typeface="나눔손글씨 가람연꽃" panose="02000503000000000000" pitchFamily="2" charset="-127"/>
              </a:rPr>
              <a:t>의 </a:t>
            </a:r>
            <a:r>
              <a:rPr lang="en-US" altLang="ko-KR" sz="2400" dirty="0">
                <a:solidFill>
                  <a:srgbClr val="FF0000"/>
                </a:solidFill>
                <a:latin typeface="나눔손글씨 가람연꽃" panose="02000503000000000000" pitchFamily="2" charset="-127"/>
                <a:ea typeface="나눔손글씨 가람연꽃" panose="02000503000000000000" pitchFamily="2" charset="-127"/>
              </a:rPr>
              <a:t>value</a:t>
            </a:r>
            <a:r>
              <a:rPr lang="ko-KR" altLang="en-US" sz="2400" dirty="0">
                <a:solidFill>
                  <a:srgbClr val="FF0000"/>
                </a:solidFill>
                <a:latin typeface="나눔손글씨 가람연꽃" panose="02000503000000000000" pitchFamily="2" charset="-127"/>
                <a:ea typeface="나눔손글씨 가람연꽃" panose="02000503000000000000" pitchFamily="2" charset="-127"/>
              </a:rPr>
              <a:t>를 </a:t>
            </a:r>
            <a:r>
              <a:rPr lang="en-US" altLang="ko-KR" sz="2400" dirty="0">
                <a:solidFill>
                  <a:srgbClr val="FF0000"/>
                </a:solidFill>
                <a:latin typeface="나눔손글씨 가람연꽃" panose="02000503000000000000" pitchFamily="2" charset="-127"/>
                <a:ea typeface="나눔손글씨 가람연꽃" panose="02000503000000000000" pitchFamily="2" charset="-127"/>
              </a:rPr>
              <a:t>1</a:t>
            </a:r>
            <a:r>
              <a:rPr lang="ko-KR" altLang="en-US" sz="2400" dirty="0">
                <a:solidFill>
                  <a:srgbClr val="FF0000"/>
                </a:solidFill>
                <a:latin typeface="나눔손글씨 가람연꽃" panose="02000503000000000000" pitchFamily="2" charset="-127"/>
                <a:ea typeface="나눔손글씨 가람연꽃" panose="02000503000000000000" pitchFamily="2" charset="-127"/>
              </a:rPr>
              <a:t>씩 증가</a:t>
            </a:r>
            <a:r>
              <a:rPr lang="en-US" altLang="ko-KR" sz="2400" dirty="0">
                <a:solidFill>
                  <a:srgbClr val="FF0000"/>
                </a:solidFill>
                <a:latin typeface="나눔손글씨 가람연꽃" panose="02000503000000000000" pitchFamily="2" charset="-127"/>
                <a:ea typeface="나눔손글씨 가람연꽃" panose="02000503000000000000" pitchFamily="2" charset="-127"/>
              </a:rPr>
              <a:t>!</a:t>
            </a:r>
          </a:p>
          <a:p>
            <a:r>
              <a:rPr lang="en-US" altLang="ko-KR" sz="2400" dirty="0">
                <a:solidFill>
                  <a:srgbClr val="FF0000"/>
                </a:solidFill>
                <a:latin typeface="나눔손글씨 가람연꽃" panose="02000503000000000000" pitchFamily="2" charset="-127"/>
                <a:ea typeface="나눔손글씨 가람연꽃" panose="02000503000000000000" pitchFamily="2" charset="-127"/>
              </a:rPr>
              <a:t>  value</a:t>
            </a:r>
            <a:r>
              <a:rPr lang="ko-KR" altLang="en-US" sz="2400" dirty="0">
                <a:solidFill>
                  <a:srgbClr val="FF0000"/>
                </a:solidFill>
                <a:latin typeface="나눔손글씨 가람연꽃" panose="02000503000000000000" pitchFamily="2" charset="-127"/>
                <a:ea typeface="나눔손글씨 가람연꽃" panose="02000503000000000000" pitchFamily="2" charset="-127"/>
              </a:rPr>
              <a:t>의 </a:t>
            </a:r>
            <a:r>
              <a:rPr lang="en-US" altLang="ko-KR" sz="2400" dirty="0">
                <a:solidFill>
                  <a:srgbClr val="FF0000"/>
                </a:solidFill>
                <a:latin typeface="나눔손글씨 가람연꽃" panose="02000503000000000000" pitchFamily="2" charset="-127"/>
                <a:ea typeface="나눔손글씨 가람연꽃" panose="02000503000000000000" pitchFamily="2" charset="-127"/>
              </a:rPr>
              <a:t>default </a:t>
            </a:r>
            <a:r>
              <a:rPr lang="ko-KR" altLang="en-US" sz="2400" dirty="0">
                <a:solidFill>
                  <a:srgbClr val="FF0000"/>
                </a:solidFill>
                <a:latin typeface="나눔손글씨 가람연꽃" panose="02000503000000000000" pitchFamily="2" charset="-127"/>
                <a:ea typeface="나눔손글씨 가람연꽃" panose="02000503000000000000" pitchFamily="2" charset="-127"/>
              </a:rPr>
              <a:t>값은 </a:t>
            </a:r>
            <a:r>
              <a:rPr lang="en-US" altLang="ko-KR" sz="2400" dirty="0">
                <a:solidFill>
                  <a:srgbClr val="FF0000"/>
                </a:solidFill>
                <a:latin typeface="나눔손글씨 가람연꽃" panose="02000503000000000000" pitchFamily="2" charset="-127"/>
                <a:ea typeface="나눔손글씨 가람연꽃" panose="02000503000000000000" pitchFamily="2" charset="-127"/>
              </a:rPr>
              <a:t>0</a:t>
            </a:r>
            <a:r>
              <a:rPr lang="ko-KR" altLang="en-US" sz="2400" dirty="0">
                <a:solidFill>
                  <a:srgbClr val="FF0000"/>
                </a:solidFill>
                <a:latin typeface="나눔손글씨 가람연꽃" panose="02000503000000000000" pitchFamily="2" charset="-127"/>
                <a:ea typeface="나눔손글씨 가람연꽃" panose="02000503000000000000" pitchFamily="2" charset="-127"/>
              </a:rPr>
              <a:t>이므로 </a:t>
            </a:r>
            <a:r>
              <a:rPr lang="en-US" altLang="ko-KR" sz="2400" dirty="0" err="1">
                <a:solidFill>
                  <a:srgbClr val="FF0000"/>
                </a:solidFill>
                <a:latin typeface="나눔손글씨 가람연꽃" panose="02000503000000000000" pitchFamily="2" charset="-127"/>
                <a:ea typeface="나눔손글씨 가람연꽃" panose="02000503000000000000" pitchFamily="2" charset="-127"/>
              </a:rPr>
              <a:t>i</a:t>
            </a:r>
            <a:r>
              <a:rPr lang="ko-KR" altLang="en-US" sz="2400" dirty="0">
                <a:solidFill>
                  <a:srgbClr val="FF0000"/>
                </a:solidFill>
                <a:latin typeface="나눔손글씨 가람연꽃" panose="02000503000000000000" pitchFamily="2" charset="-127"/>
                <a:ea typeface="나눔손글씨 가람연꽃" panose="02000503000000000000" pitchFamily="2" charset="-127"/>
              </a:rPr>
              <a:t>와 같은 값이 될 것입니다</a:t>
            </a:r>
            <a:r>
              <a:rPr lang="en-US" altLang="ko-KR" sz="2400" dirty="0">
                <a:solidFill>
                  <a:srgbClr val="FF0000"/>
                </a:solidFill>
                <a:latin typeface="나눔손글씨 가람연꽃" panose="02000503000000000000" pitchFamily="2" charset="-127"/>
                <a:ea typeface="나눔손글씨 가람연꽃" panose="02000503000000000000" pitchFamily="2" charset="-127"/>
              </a:rPr>
              <a:t>.</a:t>
            </a:r>
            <a:endParaRPr lang="ko-KR" altLang="en-US" sz="2400" dirty="0">
              <a:solidFill>
                <a:srgbClr val="FF0000"/>
              </a:solidFill>
              <a:latin typeface="나눔손글씨 가람연꽃" panose="02000503000000000000" pitchFamily="2" charset="-127"/>
              <a:ea typeface="나눔손글씨 가람연꽃" panose="02000503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F58725-E220-4D1F-A7F5-E9B81CA796BE}"/>
              </a:ext>
            </a:extLst>
          </p:cNvPr>
          <p:cNvSpPr txBox="1"/>
          <p:nvPr/>
        </p:nvSpPr>
        <p:spPr>
          <a:xfrm>
            <a:off x="579104" y="6169800"/>
            <a:ext cx="11033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나눔손글씨 가람연꽃" panose="02000503000000000000" pitchFamily="2" charset="-127"/>
                <a:ea typeface="나눔손글씨 가람연꽃" panose="02000503000000000000" pitchFamily="2" charset="-127"/>
              </a:rPr>
              <a:t>이렇게 </a:t>
            </a:r>
            <a:r>
              <a:rPr lang="en-US" altLang="ko-KR" sz="2400" dirty="0">
                <a:latin typeface="나눔손글씨 가람연꽃" panose="02000503000000000000" pitchFamily="2" charset="-127"/>
                <a:ea typeface="나눔손글씨 가람연꽃" panose="02000503000000000000" pitchFamily="2" charset="-127"/>
              </a:rPr>
              <a:t>for</a:t>
            </a:r>
            <a:r>
              <a:rPr lang="ko-KR" altLang="en-US" sz="2400" dirty="0">
                <a:latin typeface="나눔손글씨 가람연꽃" panose="02000503000000000000" pitchFamily="2" charset="-127"/>
                <a:ea typeface="나눔손글씨 가람연꽃" panose="02000503000000000000" pitchFamily="2" charset="-127"/>
              </a:rPr>
              <a:t>문 진행에 따라 </a:t>
            </a:r>
            <a:r>
              <a:rPr lang="en-US" altLang="ko-KR" sz="2400" dirty="0" err="1">
                <a:latin typeface="나눔손글씨 가람연꽃" panose="02000503000000000000" pitchFamily="2" charset="-127"/>
                <a:ea typeface="나눔손글씨 가람연꽃" panose="02000503000000000000" pitchFamily="2" charset="-127"/>
              </a:rPr>
              <a:t>i</a:t>
            </a:r>
            <a:r>
              <a:rPr lang="en-US" altLang="ko-KR" sz="2400" dirty="0">
                <a:latin typeface="나눔손글씨 가람연꽃" panose="02000503000000000000" pitchFamily="2" charset="-127"/>
                <a:ea typeface="나눔손글씨 가람연꽃" panose="02000503000000000000" pitchFamily="2" charset="-127"/>
              </a:rPr>
              <a:t> </a:t>
            </a:r>
            <a:r>
              <a:rPr lang="ko-KR" altLang="en-US" sz="2400" dirty="0">
                <a:latin typeface="나눔손글씨 가람연꽃" panose="02000503000000000000" pitchFamily="2" charset="-127"/>
                <a:ea typeface="나눔손글씨 가람연꽃" panose="02000503000000000000" pitchFamily="2" charset="-127"/>
              </a:rPr>
              <a:t>값이 </a:t>
            </a:r>
            <a:r>
              <a:rPr lang="en-US" altLang="ko-KR" sz="2400" dirty="0">
                <a:latin typeface="나눔손글씨 가람연꽃" panose="02000503000000000000" pitchFamily="2" charset="-127"/>
                <a:ea typeface="나눔손글씨 가람연꽃" panose="02000503000000000000" pitchFamily="2" charset="-127"/>
              </a:rPr>
              <a:t>0</a:t>
            </a:r>
            <a:r>
              <a:rPr lang="ko-KR" altLang="en-US" sz="2400" dirty="0">
                <a:latin typeface="나눔손글씨 가람연꽃" panose="02000503000000000000" pitchFamily="2" charset="-127"/>
                <a:ea typeface="나눔손글씨 가람연꽃" panose="02000503000000000000" pitchFamily="2" charset="-127"/>
              </a:rPr>
              <a:t>에서 </a:t>
            </a:r>
            <a:r>
              <a:rPr lang="en-US" altLang="ko-KR" sz="2400" dirty="0">
                <a:latin typeface="나눔손글씨 가람연꽃" panose="02000503000000000000" pitchFamily="2" charset="-127"/>
                <a:ea typeface="나눔손글씨 가람연꽃" panose="02000503000000000000" pitchFamily="2" charset="-127"/>
              </a:rPr>
              <a:t>10</a:t>
            </a:r>
            <a:r>
              <a:rPr lang="ko-KR" altLang="en-US" sz="2400" dirty="0">
                <a:latin typeface="나눔손글씨 가람연꽃" panose="02000503000000000000" pitchFamily="2" charset="-127"/>
                <a:ea typeface="나눔손글씨 가람연꽃" panose="02000503000000000000" pitchFamily="2" charset="-127"/>
              </a:rPr>
              <a:t>까지 변하는 것을 직관적으로 확인할 수 있는</a:t>
            </a:r>
            <a:r>
              <a:rPr lang="en-US" altLang="ko-KR" sz="2400" dirty="0">
                <a:latin typeface="나눔손글씨 가람연꽃" panose="02000503000000000000" pitchFamily="2" charset="-127"/>
                <a:ea typeface="나눔손글씨 가람연꽃" panose="02000503000000000000" pitchFamily="2" charset="-127"/>
              </a:rPr>
              <a:t> bar</a:t>
            </a:r>
            <a:r>
              <a:rPr lang="ko-KR" altLang="en-US" sz="2400" dirty="0">
                <a:latin typeface="나눔손글씨 가람연꽃" panose="02000503000000000000" pitchFamily="2" charset="-127"/>
                <a:ea typeface="나눔손글씨 가람연꽃" panose="02000503000000000000" pitchFamily="2" charset="-127"/>
              </a:rPr>
              <a:t>를 만들 수 있습니다</a:t>
            </a:r>
            <a:r>
              <a:rPr lang="en-US" altLang="ko-KR" sz="2400" dirty="0">
                <a:latin typeface="나눔손글씨 가람연꽃" panose="02000503000000000000" pitchFamily="2" charset="-127"/>
                <a:ea typeface="나눔손글씨 가람연꽃" panose="02000503000000000000" pitchFamily="2" charset="-127"/>
              </a:rPr>
              <a:t>.</a:t>
            </a:r>
            <a:endParaRPr lang="ko-KR" altLang="en-US" sz="2400" dirty="0">
              <a:latin typeface="나눔손글씨 가람연꽃" panose="02000503000000000000" pitchFamily="2" charset="-127"/>
              <a:ea typeface="나눔손글씨 가람연꽃" panose="02000503000000000000" pitchFamily="2" charset="-127"/>
            </a:endParaRPr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820BDF36-40BA-4AD0-AE23-3FC59509E381}"/>
              </a:ext>
            </a:extLst>
          </p:cNvPr>
          <p:cNvSpPr/>
          <p:nvPr/>
        </p:nvSpPr>
        <p:spPr>
          <a:xfrm rot="16200000">
            <a:off x="4114684" y="5809362"/>
            <a:ext cx="208327" cy="222709"/>
          </a:xfrm>
          <a:custGeom>
            <a:avLst/>
            <a:gdLst>
              <a:gd name="connsiteX0" fmla="*/ 0 w 208327"/>
              <a:gd name="connsiteY0" fmla="*/ 118546 h 222709"/>
              <a:gd name="connsiteX1" fmla="*/ 52082 w 208327"/>
              <a:gd name="connsiteY1" fmla="*/ 118546 h 222709"/>
              <a:gd name="connsiteX2" fmla="*/ 52082 w 208327"/>
              <a:gd name="connsiteY2" fmla="*/ 0 h 222709"/>
              <a:gd name="connsiteX3" fmla="*/ 156245 w 208327"/>
              <a:gd name="connsiteY3" fmla="*/ 0 h 222709"/>
              <a:gd name="connsiteX4" fmla="*/ 156245 w 208327"/>
              <a:gd name="connsiteY4" fmla="*/ 118546 h 222709"/>
              <a:gd name="connsiteX5" fmla="*/ 208327 w 208327"/>
              <a:gd name="connsiteY5" fmla="*/ 118546 h 222709"/>
              <a:gd name="connsiteX6" fmla="*/ 104164 w 208327"/>
              <a:gd name="connsiteY6" fmla="*/ 222709 h 222709"/>
              <a:gd name="connsiteX7" fmla="*/ 0 w 208327"/>
              <a:gd name="connsiteY7" fmla="*/ 118546 h 222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327" h="222709" extrusionOk="0">
                <a:moveTo>
                  <a:pt x="0" y="118546"/>
                </a:moveTo>
                <a:cubicBezTo>
                  <a:pt x="12161" y="122274"/>
                  <a:pt x="33573" y="122773"/>
                  <a:pt x="52082" y="118546"/>
                </a:cubicBezTo>
                <a:cubicBezTo>
                  <a:pt x="47499" y="101827"/>
                  <a:pt x="44717" y="22871"/>
                  <a:pt x="52082" y="0"/>
                </a:cubicBezTo>
                <a:cubicBezTo>
                  <a:pt x="66456" y="-8864"/>
                  <a:pt x="129017" y="1628"/>
                  <a:pt x="156245" y="0"/>
                </a:cubicBezTo>
                <a:cubicBezTo>
                  <a:pt x="147196" y="52691"/>
                  <a:pt x="147834" y="101694"/>
                  <a:pt x="156245" y="118546"/>
                </a:cubicBezTo>
                <a:cubicBezTo>
                  <a:pt x="180515" y="116050"/>
                  <a:pt x="184316" y="120409"/>
                  <a:pt x="208327" y="118546"/>
                </a:cubicBezTo>
                <a:cubicBezTo>
                  <a:pt x="195379" y="127240"/>
                  <a:pt x="126015" y="206096"/>
                  <a:pt x="104164" y="222709"/>
                </a:cubicBezTo>
                <a:cubicBezTo>
                  <a:pt x="91804" y="204879"/>
                  <a:pt x="26627" y="159412"/>
                  <a:pt x="0" y="118546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77236801">
                  <a:prstGeom prst="downArrow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3F1037A8-69E9-458A-BF30-BB068D278599}"/>
              </a:ext>
            </a:extLst>
          </p:cNvPr>
          <p:cNvSpPr/>
          <p:nvPr/>
        </p:nvSpPr>
        <p:spPr>
          <a:xfrm rot="16200000">
            <a:off x="7900397" y="5809362"/>
            <a:ext cx="208327" cy="222709"/>
          </a:xfrm>
          <a:custGeom>
            <a:avLst/>
            <a:gdLst>
              <a:gd name="connsiteX0" fmla="*/ 0 w 208327"/>
              <a:gd name="connsiteY0" fmla="*/ 118546 h 222709"/>
              <a:gd name="connsiteX1" fmla="*/ 52082 w 208327"/>
              <a:gd name="connsiteY1" fmla="*/ 118546 h 222709"/>
              <a:gd name="connsiteX2" fmla="*/ 52082 w 208327"/>
              <a:gd name="connsiteY2" fmla="*/ 0 h 222709"/>
              <a:gd name="connsiteX3" fmla="*/ 156245 w 208327"/>
              <a:gd name="connsiteY3" fmla="*/ 0 h 222709"/>
              <a:gd name="connsiteX4" fmla="*/ 156245 w 208327"/>
              <a:gd name="connsiteY4" fmla="*/ 118546 h 222709"/>
              <a:gd name="connsiteX5" fmla="*/ 208327 w 208327"/>
              <a:gd name="connsiteY5" fmla="*/ 118546 h 222709"/>
              <a:gd name="connsiteX6" fmla="*/ 104164 w 208327"/>
              <a:gd name="connsiteY6" fmla="*/ 222709 h 222709"/>
              <a:gd name="connsiteX7" fmla="*/ 0 w 208327"/>
              <a:gd name="connsiteY7" fmla="*/ 118546 h 222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327" h="222709" extrusionOk="0">
                <a:moveTo>
                  <a:pt x="0" y="118546"/>
                </a:moveTo>
                <a:cubicBezTo>
                  <a:pt x="12161" y="122274"/>
                  <a:pt x="33573" y="122773"/>
                  <a:pt x="52082" y="118546"/>
                </a:cubicBezTo>
                <a:cubicBezTo>
                  <a:pt x="47499" y="101827"/>
                  <a:pt x="44717" y="22871"/>
                  <a:pt x="52082" y="0"/>
                </a:cubicBezTo>
                <a:cubicBezTo>
                  <a:pt x="66456" y="-8864"/>
                  <a:pt x="129017" y="1628"/>
                  <a:pt x="156245" y="0"/>
                </a:cubicBezTo>
                <a:cubicBezTo>
                  <a:pt x="147196" y="52691"/>
                  <a:pt x="147834" y="101694"/>
                  <a:pt x="156245" y="118546"/>
                </a:cubicBezTo>
                <a:cubicBezTo>
                  <a:pt x="180515" y="116050"/>
                  <a:pt x="184316" y="120409"/>
                  <a:pt x="208327" y="118546"/>
                </a:cubicBezTo>
                <a:cubicBezTo>
                  <a:pt x="195379" y="127240"/>
                  <a:pt x="126015" y="206096"/>
                  <a:pt x="104164" y="222709"/>
                </a:cubicBezTo>
                <a:cubicBezTo>
                  <a:pt x="91804" y="204879"/>
                  <a:pt x="26627" y="159412"/>
                  <a:pt x="0" y="118546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77236801">
                  <a:prstGeom prst="downArrow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947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9728B8A-F441-481E-BC4D-C25E2B45D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37" y="0"/>
            <a:ext cx="10804326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F46BFBB-E97B-4E5B-95F4-A5C7FCD253CC}"/>
              </a:ext>
            </a:extLst>
          </p:cNvPr>
          <p:cNvSpPr/>
          <p:nvPr/>
        </p:nvSpPr>
        <p:spPr>
          <a:xfrm>
            <a:off x="1356360" y="604165"/>
            <a:ext cx="6934200" cy="3864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EE2FD0-8DCF-4E04-96E3-8298884370CE}"/>
              </a:ext>
            </a:extLst>
          </p:cNvPr>
          <p:cNvSpPr/>
          <p:nvPr/>
        </p:nvSpPr>
        <p:spPr>
          <a:xfrm>
            <a:off x="1615440" y="1371067"/>
            <a:ext cx="4236720" cy="3864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D800C4-509E-45A2-9E20-28E9FDBF5A39}"/>
              </a:ext>
            </a:extLst>
          </p:cNvPr>
          <p:cNvSpPr txBox="1"/>
          <p:nvPr/>
        </p:nvSpPr>
        <p:spPr>
          <a:xfrm>
            <a:off x="6316182" y="1280448"/>
            <a:ext cx="471795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나눔손글씨 가람연꽃" panose="02000503000000000000" pitchFamily="2" charset="-127"/>
                <a:ea typeface="나눔손글씨 가람연꽃" panose="02000503000000000000" pitchFamily="2" charset="-127"/>
              </a:rPr>
              <a:t>실습 </a:t>
            </a:r>
            <a:r>
              <a:rPr lang="en-US" altLang="ko-KR" sz="3200" dirty="0">
                <a:solidFill>
                  <a:srgbClr val="FF0000"/>
                </a:solidFill>
                <a:latin typeface="나눔손글씨 가람연꽃" panose="02000503000000000000" pitchFamily="2" charset="-127"/>
                <a:ea typeface="나눔손글씨 가람연꽃" panose="02000503000000000000" pitchFamily="2" charset="-127"/>
              </a:rPr>
              <a:t>2 </a:t>
            </a:r>
            <a:r>
              <a:rPr lang="ko-KR" altLang="en-US" sz="3200" dirty="0">
                <a:solidFill>
                  <a:srgbClr val="FF0000"/>
                </a:solidFill>
                <a:latin typeface="나눔손글씨 가람연꽃" panose="02000503000000000000" pitchFamily="2" charset="-127"/>
                <a:ea typeface="나눔손글씨 가람연꽃" panose="02000503000000000000" pitchFamily="2" charset="-127"/>
              </a:rPr>
              <a:t>코드에서 </a:t>
            </a:r>
            <a:r>
              <a:rPr lang="en-US" altLang="ko-KR" sz="3200" dirty="0">
                <a:solidFill>
                  <a:srgbClr val="FF0000"/>
                </a:solidFill>
                <a:latin typeface="나눔손글씨 가람연꽃" panose="02000503000000000000" pitchFamily="2" charset="-127"/>
                <a:ea typeface="나눔손글씨 가람연꽃" panose="02000503000000000000" pitchFamily="2" charset="-127"/>
              </a:rPr>
              <a:t>progress bar </a:t>
            </a:r>
            <a:r>
              <a:rPr lang="ko-KR" altLang="en-US" sz="3200" dirty="0">
                <a:solidFill>
                  <a:srgbClr val="FF0000"/>
                </a:solidFill>
                <a:latin typeface="나눔손글씨 가람연꽃" panose="02000503000000000000" pitchFamily="2" charset="-127"/>
                <a:ea typeface="나눔손글씨 가람연꽃" panose="02000503000000000000" pitchFamily="2" charset="-127"/>
              </a:rPr>
              <a:t>적용</a:t>
            </a:r>
            <a:endParaRPr lang="en-US" altLang="ko-KR" sz="3200" dirty="0">
              <a:solidFill>
                <a:srgbClr val="FF0000"/>
              </a:solidFill>
              <a:latin typeface="나눔손글씨 가람연꽃" panose="02000503000000000000" pitchFamily="2" charset="-127"/>
              <a:ea typeface="나눔손글씨 가람연꽃" panose="02000503000000000000" pitchFamily="2" charset="-127"/>
            </a:endParaRPr>
          </a:p>
          <a:p>
            <a:r>
              <a:rPr lang="en-US" altLang="ko-KR" sz="2400" dirty="0">
                <a:solidFill>
                  <a:srgbClr val="FF0000"/>
                </a:solidFill>
                <a:latin typeface="나눔손글씨 가람연꽃" panose="02000503000000000000" pitchFamily="2" charset="-127"/>
                <a:ea typeface="나눔손글씨 가람연꽃" panose="02000503000000000000" pitchFamily="2" charset="-127"/>
              </a:rPr>
              <a:t>(</a:t>
            </a:r>
            <a:r>
              <a:rPr lang="ko-KR" altLang="en-US" sz="2400" dirty="0">
                <a:solidFill>
                  <a:srgbClr val="FF0000"/>
                </a:solidFill>
                <a:latin typeface="나눔손글씨 가람연꽃" panose="02000503000000000000" pitchFamily="2" charset="-127"/>
                <a:ea typeface="나눔손글씨 가람연꽃" panose="02000503000000000000" pitchFamily="2" charset="-127"/>
              </a:rPr>
              <a:t>여기선 </a:t>
            </a:r>
            <a:r>
              <a:rPr lang="en-US" altLang="ko-KR" sz="2400" dirty="0">
                <a:solidFill>
                  <a:srgbClr val="FF0000"/>
                </a:solidFill>
                <a:latin typeface="나눔손글씨 가람연꽃" panose="02000503000000000000" pitchFamily="2" charset="-127"/>
                <a:ea typeface="나눔손글씨 가람연꽃" panose="02000503000000000000" pitchFamily="2" charset="-127"/>
              </a:rPr>
              <a:t>Label</a:t>
            </a:r>
            <a:r>
              <a:rPr lang="ko-KR" altLang="en-US" sz="2400" dirty="0">
                <a:solidFill>
                  <a:srgbClr val="FF0000"/>
                </a:solidFill>
                <a:latin typeface="나눔손글씨 가람연꽃" panose="02000503000000000000" pitchFamily="2" charset="-127"/>
                <a:ea typeface="나눔손글씨 가람연꽃" panose="02000503000000000000" pitchFamily="2" charset="-127"/>
              </a:rPr>
              <a:t>까진 안 붙였습니다</a:t>
            </a:r>
            <a:r>
              <a:rPr lang="en-US" altLang="ko-KR" sz="2400" dirty="0">
                <a:solidFill>
                  <a:srgbClr val="FF0000"/>
                </a:solidFill>
                <a:latin typeface="나눔손글씨 가람연꽃" panose="02000503000000000000" pitchFamily="2" charset="-127"/>
                <a:ea typeface="나눔손글씨 가람연꽃" panose="02000503000000000000" pitchFamily="2" charset="-127"/>
              </a:rPr>
              <a:t>.)</a:t>
            </a:r>
            <a:endParaRPr lang="ko-KR" altLang="en-US" sz="2400" dirty="0">
              <a:solidFill>
                <a:srgbClr val="FF0000"/>
              </a:solidFill>
              <a:latin typeface="나눔손글씨 가람연꽃" panose="02000503000000000000" pitchFamily="2" charset="-127"/>
              <a:ea typeface="나눔손글씨 가람연꽃" panose="02000503000000000000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77E0CF-7035-4E6F-BF85-C16AF2AF17A0}"/>
              </a:ext>
            </a:extLst>
          </p:cNvPr>
          <p:cNvSpPr/>
          <p:nvPr/>
        </p:nvSpPr>
        <p:spPr>
          <a:xfrm>
            <a:off x="1615440" y="6438512"/>
            <a:ext cx="4236720" cy="3864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16BCEE-E5EF-4CF1-9649-75F69AC3325D}"/>
              </a:ext>
            </a:extLst>
          </p:cNvPr>
          <p:cNvSpPr txBox="1"/>
          <p:nvPr/>
        </p:nvSpPr>
        <p:spPr>
          <a:xfrm>
            <a:off x="5980392" y="5762969"/>
            <a:ext cx="591379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나눔손글씨 가람연꽃" panose="02000503000000000000" pitchFamily="2" charset="-127"/>
                <a:ea typeface="나눔손글씨 가람연꽃" panose="02000503000000000000" pitchFamily="2" charset="-127"/>
              </a:rPr>
              <a:t>이렇게 나타납니다</a:t>
            </a:r>
            <a:r>
              <a:rPr lang="en-US" altLang="ko-KR" sz="3200" dirty="0">
                <a:solidFill>
                  <a:srgbClr val="FF0000"/>
                </a:solidFill>
                <a:latin typeface="나눔손글씨 가람연꽃" panose="02000503000000000000" pitchFamily="2" charset="-127"/>
                <a:ea typeface="나눔손글씨 가람연꽃" panose="02000503000000000000" pitchFamily="2" charset="-127"/>
              </a:rPr>
              <a:t>.</a:t>
            </a:r>
          </a:p>
          <a:p>
            <a:r>
              <a:rPr lang="ko-KR" altLang="en-US" sz="3200" dirty="0" err="1">
                <a:solidFill>
                  <a:srgbClr val="FF0000"/>
                </a:solidFill>
                <a:latin typeface="나눔손글씨 가람연꽃" panose="02000503000000000000" pitchFamily="2" charset="-127"/>
                <a:ea typeface="나눔손글씨 가람연꽃" panose="02000503000000000000" pitchFamily="2" charset="-127"/>
              </a:rPr>
              <a:t>캡쳐할</a:t>
            </a:r>
            <a:r>
              <a:rPr lang="ko-KR" altLang="en-US" sz="3200" dirty="0">
                <a:solidFill>
                  <a:srgbClr val="FF0000"/>
                </a:solidFill>
                <a:latin typeface="나눔손글씨 가람연꽃" panose="02000503000000000000" pitchFamily="2" charset="-127"/>
                <a:ea typeface="나눔손글씨 가람연꽃" panose="02000503000000000000" pitchFamily="2" charset="-127"/>
              </a:rPr>
              <a:t> 당시 한 </a:t>
            </a:r>
            <a:r>
              <a:rPr lang="en-US" altLang="ko-KR" sz="3200" dirty="0">
                <a:solidFill>
                  <a:srgbClr val="FF0000"/>
                </a:solidFill>
                <a:latin typeface="나눔손글씨 가람연꽃" panose="02000503000000000000" pitchFamily="2" charset="-127"/>
                <a:ea typeface="나눔손글씨 가람연꽃" panose="02000503000000000000" pitchFamily="2" charset="-127"/>
              </a:rPr>
              <a:t>330</a:t>
            </a:r>
            <a:r>
              <a:rPr lang="ko-KR" altLang="en-US" sz="3200" dirty="0">
                <a:solidFill>
                  <a:srgbClr val="FF0000"/>
                </a:solidFill>
                <a:latin typeface="나눔손글씨 가람연꽃" panose="02000503000000000000" pitchFamily="2" charset="-127"/>
                <a:ea typeface="나눔손글씨 가람연꽃" panose="02000503000000000000" pitchFamily="2" charset="-127"/>
              </a:rPr>
              <a:t>번째 </a:t>
            </a:r>
            <a:r>
              <a:rPr lang="en-US" altLang="ko-KR" sz="3200" dirty="0">
                <a:solidFill>
                  <a:srgbClr val="FF0000"/>
                </a:solidFill>
                <a:latin typeface="나눔손글씨 가람연꽃" panose="02000503000000000000" pitchFamily="2" charset="-127"/>
                <a:ea typeface="나눔손글씨 가람연꽃" panose="02000503000000000000" pitchFamily="2" charset="-127"/>
              </a:rPr>
              <a:t>epoch</a:t>
            </a:r>
            <a:r>
              <a:rPr lang="ko-KR" altLang="en-US" sz="3200" dirty="0">
                <a:solidFill>
                  <a:srgbClr val="FF0000"/>
                </a:solidFill>
                <a:latin typeface="나눔손글씨 가람연꽃" panose="02000503000000000000" pitchFamily="2" charset="-127"/>
                <a:ea typeface="나눔손글씨 가람연꽃" panose="02000503000000000000" pitchFamily="2" charset="-127"/>
              </a:rPr>
              <a:t>였던 것 같아요</a:t>
            </a:r>
            <a:r>
              <a:rPr lang="en-US" altLang="ko-KR" sz="3200" dirty="0">
                <a:solidFill>
                  <a:srgbClr val="FF0000"/>
                </a:solidFill>
                <a:latin typeface="나눔손글씨 가람연꽃" panose="02000503000000000000" pitchFamily="2" charset="-127"/>
                <a:ea typeface="나눔손글씨 가람연꽃" panose="02000503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455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B9E34D5-B83D-43F5-9435-4B8015069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787" y="309562"/>
            <a:ext cx="9496425" cy="62388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DD88CB-D3CB-4790-9A61-EB72E4B66676}"/>
              </a:ext>
            </a:extLst>
          </p:cNvPr>
          <p:cNvSpPr txBox="1"/>
          <p:nvPr/>
        </p:nvSpPr>
        <p:spPr>
          <a:xfrm>
            <a:off x="6316182" y="1813848"/>
            <a:ext cx="4729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나눔손글씨 가람연꽃" panose="02000503000000000000" pitchFamily="2" charset="-127"/>
                <a:ea typeface="나눔손글씨 가람연꽃" panose="02000503000000000000" pitchFamily="2" charset="-127"/>
              </a:rPr>
              <a:t>실습 </a:t>
            </a:r>
            <a:r>
              <a:rPr lang="en-US" altLang="ko-KR" sz="3200" dirty="0">
                <a:solidFill>
                  <a:srgbClr val="FF0000"/>
                </a:solidFill>
                <a:latin typeface="나눔손글씨 가람연꽃" panose="02000503000000000000" pitchFamily="2" charset="-127"/>
                <a:ea typeface="나눔손글씨 가람연꽃" panose="02000503000000000000" pitchFamily="2" charset="-127"/>
              </a:rPr>
              <a:t>4 </a:t>
            </a:r>
            <a:r>
              <a:rPr lang="ko-KR" altLang="en-US" sz="3200" dirty="0">
                <a:solidFill>
                  <a:srgbClr val="FF0000"/>
                </a:solidFill>
                <a:latin typeface="나눔손글씨 가람연꽃" panose="02000503000000000000" pitchFamily="2" charset="-127"/>
                <a:ea typeface="나눔손글씨 가람연꽃" panose="02000503000000000000" pitchFamily="2" charset="-127"/>
              </a:rPr>
              <a:t>코드에서 </a:t>
            </a:r>
            <a:r>
              <a:rPr lang="en-US" altLang="ko-KR" sz="3200" dirty="0">
                <a:solidFill>
                  <a:srgbClr val="FF0000"/>
                </a:solidFill>
                <a:latin typeface="나눔손글씨 가람연꽃" panose="02000503000000000000" pitchFamily="2" charset="-127"/>
                <a:ea typeface="나눔손글씨 가람연꽃" panose="02000503000000000000" pitchFamily="2" charset="-127"/>
              </a:rPr>
              <a:t>progress bar </a:t>
            </a:r>
            <a:r>
              <a:rPr lang="ko-KR" altLang="en-US" sz="3200" dirty="0">
                <a:solidFill>
                  <a:srgbClr val="FF0000"/>
                </a:solidFill>
                <a:latin typeface="나눔손글씨 가람연꽃" panose="02000503000000000000" pitchFamily="2" charset="-127"/>
                <a:ea typeface="나눔손글씨 가람연꽃" panose="02000503000000000000" pitchFamily="2" charset="-127"/>
              </a:rPr>
              <a:t>적용</a:t>
            </a:r>
            <a:endParaRPr lang="ko-KR" altLang="en-US" sz="2400" dirty="0">
              <a:solidFill>
                <a:srgbClr val="FF0000"/>
              </a:solidFill>
              <a:latin typeface="나눔손글씨 가람연꽃" panose="02000503000000000000" pitchFamily="2" charset="-127"/>
              <a:ea typeface="나눔손글씨 가람연꽃" panose="02000503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9B1074D-C80E-4A1C-B9C7-CD2EA1F4B003}"/>
              </a:ext>
            </a:extLst>
          </p:cNvPr>
          <p:cNvSpPr/>
          <p:nvPr/>
        </p:nvSpPr>
        <p:spPr>
          <a:xfrm>
            <a:off x="1356359" y="309562"/>
            <a:ext cx="9496425" cy="11382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C2E253E-C909-447E-914D-4A79A548678D}"/>
              </a:ext>
            </a:extLst>
          </p:cNvPr>
          <p:cNvSpPr/>
          <p:nvPr/>
        </p:nvSpPr>
        <p:spPr>
          <a:xfrm>
            <a:off x="1706880" y="4332923"/>
            <a:ext cx="1325880" cy="2695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EE1000B-700C-4CAE-8D95-E83C06DB217A}"/>
              </a:ext>
            </a:extLst>
          </p:cNvPr>
          <p:cNvSpPr/>
          <p:nvPr/>
        </p:nvSpPr>
        <p:spPr>
          <a:xfrm>
            <a:off x="1844040" y="4713923"/>
            <a:ext cx="3383280" cy="4067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F854FF-2258-4D19-9B96-FB894FC355EB}"/>
              </a:ext>
            </a:extLst>
          </p:cNvPr>
          <p:cNvSpPr txBox="1"/>
          <p:nvPr/>
        </p:nvSpPr>
        <p:spPr>
          <a:xfrm>
            <a:off x="5227320" y="4021425"/>
            <a:ext cx="488146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나눔손글씨 가람연꽃" panose="02000503000000000000" pitchFamily="2" charset="-127"/>
                <a:ea typeface="나눔손글씨 가람연꽃" panose="02000503000000000000" pitchFamily="2" charset="-127"/>
              </a:rPr>
              <a:t>여기선 </a:t>
            </a:r>
            <a:r>
              <a:rPr lang="en-US" altLang="ko-KR" sz="3200" dirty="0">
                <a:solidFill>
                  <a:srgbClr val="FF0000"/>
                </a:solidFill>
                <a:latin typeface="나눔손글씨 가람연꽃" panose="02000503000000000000" pitchFamily="2" charset="-127"/>
                <a:ea typeface="나눔손글씨 가람연꽃" panose="02000503000000000000" pitchFamily="2" charset="-127"/>
              </a:rPr>
              <a:t>Label</a:t>
            </a:r>
            <a:r>
              <a:rPr lang="ko-KR" altLang="en-US" sz="3200" dirty="0">
                <a:solidFill>
                  <a:srgbClr val="FF0000"/>
                </a:solidFill>
                <a:latin typeface="나눔손글씨 가람연꽃" panose="02000503000000000000" pitchFamily="2" charset="-127"/>
                <a:ea typeface="나눔손글씨 가람연꽃" panose="02000503000000000000" pitchFamily="2" charset="-127"/>
              </a:rPr>
              <a:t>도 붙였습니다</a:t>
            </a:r>
            <a:r>
              <a:rPr lang="en-US" altLang="ko-KR" sz="3200" dirty="0">
                <a:solidFill>
                  <a:srgbClr val="FF0000"/>
                </a:solidFill>
                <a:latin typeface="나눔손글씨 가람연꽃" panose="02000503000000000000" pitchFamily="2" charset="-127"/>
                <a:ea typeface="나눔손글씨 가람연꽃" panose="02000503000000000000" pitchFamily="2" charset="-127"/>
              </a:rPr>
              <a:t>.</a:t>
            </a:r>
          </a:p>
          <a:p>
            <a:r>
              <a:rPr lang="en-US" altLang="ko-KR" sz="3200" dirty="0">
                <a:solidFill>
                  <a:srgbClr val="FF0000"/>
                </a:solidFill>
                <a:latin typeface="나눔손글씨 가람연꽃" panose="02000503000000000000" pitchFamily="2" charset="-127"/>
                <a:ea typeface="나눔손글씨 가람연꽃" panose="02000503000000000000" pitchFamily="2" charset="-127"/>
              </a:rPr>
              <a:t>2</a:t>
            </a:r>
            <a:r>
              <a:rPr lang="ko-KR" altLang="en-US" sz="3200" dirty="0">
                <a:solidFill>
                  <a:srgbClr val="FF0000"/>
                </a:solidFill>
                <a:latin typeface="나눔손글씨 가람연꽃" panose="02000503000000000000" pitchFamily="2" charset="-127"/>
                <a:ea typeface="나눔손글씨 가람연꽃" panose="02000503000000000000" pitchFamily="2" charset="-127"/>
              </a:rPr>
              <a:t>번째 </a:t>
            </a:r>
            <a:r>
              <a:rPr lang="en-US" altLang="ko-KR" sz="3200" dirty="0">
                <a:solidFill>
                  <a:srgbClr val="FF0000"/>
                </a:solidFill>
                <a:latin typeface="나눔손글씨 가람연꽃" panose="02000503000000000000" pitchFamily="2" charset="-127"/>
                <a:ea typeface="나눔손글씨 가람연꽃" panose="02000503000000000000" pitchFamily="2" charset="-127"/>
              </a:rPr>
              <a:t>epoch</a:t>
            </a:r>
            <a:r>
              <a:rPr lang="ko-KR" altLang="en-US" sz="3200" dirty="0">
                <a:solidFill>
                  <a:srgbClr val="FF0000"/>
                </a:solidFill>
                <a:latin typeface="나눔손글씨 가람연꽃" panose="02000503000000000000" pitchFamily="2" charset="-127"/>
                <a:ea typeface="나눔손글씨 가람연꽃" panose="02000503000000000000" pitchFamily="2" charset="-127"/>
              </a:rPr>
              <a:t>임을 한 눈에 알 수 있죠</a:t>
            </a:r>
            <a:r>
              <a:rPr lang="en-US" altLang="ko-KR" sz="3200" dirty="0">
                <a:solidFill>
                  <a:srgbClr val="FF0000"/>
                </a:solidFill>
                <a:latin typeface="나눔손글씨 가람연꽃" panose="02000503000000000000" pitchFamily="2" charset="-127"/>
                <a:ea typeface="나눔손글씨 가람연꽃" panose="02000503000000000000" pitchFamily="2" charset="-127"/>
              </a:rPr>
              <a:t>!</a:t>
            </a:r>
          </a:p>
          <a:p>
            <a:r>
              <a:rPr lang="en-US" altLang="ko-KR" dirty="0">
                <a:solidFill>
                  <a:srgbClr val="FF0000"/>
                </a:solidFill>
                <a:latin typeface="나눔손글씨 가람연꽃" panose="02000503000000000000" pitchFamily="2" charset="-127"/>
                <a:ea typeface="나눔손글씨 가람연꽃" panose="02000503000000000000" pitchFamily="2" charset="-127"/>
              </a:rPr>
              <a:t>(0</a:t>
            </a:r>
            <a:r>
              <a:rPr lang="ko-KR" altLang="en-US" dirty="0">
                <a:solidFill>
                  <a:srgbClr val="FF0000"/>
                </a:solidFill>
                <a:latin typeface="나눔손글씨 가람연꽃" panose="02000503000000000000" pitchFamily="2" charset="-127"/>
                <a:ea typeface="나눔손글씨 가람연꽃" panose="02000503000000000000" pitchFamily="2" charset="-127"/>
              </a:rPr>
              <a:t>번부터 </a:t>
            </a:r>
            <a:r>
              <a:rPr lang="en-US" altLang="ko-KR" dirty="0">
                <a:solidFill>
                  <a:srgbClr val="FF0000"/>
                </a:solidFill>
                <a:latin typeface="나눔손글씨 가람연꽃" panose="02000503000000000000" pitchFamily="2" charset="-127"/>
                <a:ea typeface="나눔손글씨 가람연꽃" panose="02000503000000000000" pitchFamily="2" charset="-127"/>
              </a:rPr>
              <a:t>counting)</a:t>
            </a:r>
          </a:p>
        </p:txBody>
      </p:sp>
    </p:spTree>
    <p:extLst>
      <p:ext uri="{BB962C8B-B14F-4D97-AF65-F5344CB8AC3E}">
        <p14:creationId xmlns:p14="http://schemas.microsoft.com/office/powerpoint/2010/main" val="2756019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213A8-0F0B-4047-BE49-C2D78ECA4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※</a:t>
            </a:r>
            <a:r>
              <a:rPr lang="ko-KR" altLang="en-US" b="1" dirty="0"/>
              <a:t>주의사항</a:t>
            </a:r>
            <a:r>
              <a:rPr lang="en-US" altLang="ko-KR" b="1" dirty="0"/>
              <a:t> ※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4427BD-DD4E-43CB-A80F-9F9E15AB2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 </a:t>
            </a:r>
            <a:r>
              <a:rPr lang="ko-KR" altLang="en-US" dirty="0" err="1"/>
              <a:t>꿀팁은</a:t>
            </a:r>
            <a:r>
              <a:rPr lang="ko-KR" altLang="en-US" dirty="0"/>
              <a:t> 학습 진행 중에 몇 </a:t>
            </a:r>
            <a:r>
              <a:rPr lang="en-US" altLang="ko-KR" dirty="0"/>
              <a:t>epoch</a:t>
            </a:r>
            <a:r>
              <a:rPr lang="ko-KR" altLang="en-US" dirty="0"/>
              <a:t>인지 더 있어 보이게 파악하기 </a:t>
            </a:r>
            <a:r>
              <a:rPr lang="ko-KR" altLang="en-US" dirty="0" err="1"/>
              <a:t>위함입니다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위젯은 파일에 남지 않습니다</a:t>
            </a:r>
            <a:r>
              <a:rPr lang="en-US" altLang="ko-KR" dirty="0"/>
              <a:t>. </a:t>
            </a:r>
            <a:r>
              <a:rPr lang="ko-KR" altLang="en-US" dirty="0"/>
              <a:t>아마 파일을 닫았다가 다시 들어가보면 위젯은 사라져 있을 것입니다</a:t>
            </a:r>
            <a:r>
              <a:rPr lang="en-US" altLang="ko-KR" dirty="0"/>
              <a:t>.</a:t>
            </a:r>
          </a:p>
          <a:p>
            <a:endParaRPr lang="en-US" altLang="ko-KR" sz="6000" dirty="0"/>
          </a:p>
          <a:p>
            <a:r>
              <a:rPr lang="ko-KR" altLang="en-US" dirty="0"/>
              <a:t>또한 </a:t>
            </a:r>
            <a:r>
              <a:rPr lang="en-US" altLang="ko-KR" dirty="0"/>
              <a:t>html</a:t>
            </a:r>
            <a:r>
              <a:rPr lang="ko-KR" altLang="en-US" dirty="0"/>
              <a:t>로 저장했을 때도</a:t>
            </a:r>
            <a:r>
              <a:rPr lang="en-US" altLang="ko-KR" dirty="0"/>
              <a:t> </a:t>
            </a:r>
            <a:r>
              <a:rPr lang="ko-KR" altLang="en-US" dirty="0"/>
              <a:t>위젯은 보이지 않을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우리 코드엔 언제나 함께하고 있다는 것을 명심하세요</a:t>
            </a:r>
            <a:r>
              <a:rPr lang="en-US" altLang="ko-KR" dirty="0"/>
              <a:t>. </a:t>
            </a:r>
            <a:r>
              <a:rPr lang="ko-KR" altLang="en-US" dirty="0"/>
              <a:t>해당 셀을 또 실행시키면 다시 나타날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C174367-7359-4A51-AC25-F0A5E4FB78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1" b="3815"/>
          <a:stretch/>
        </p:blipFill>
        <p:spPr>
          <a:xfrm>
            <a:off x="2581811" y="3632915"/>
            <a:ext cx="7028378" cy="49029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18DC89-8062-455E-BBC7-1D2EE286E612}"/>
              </a:ext>
            </a:extLst>
          </p:cNvPr>
          <p:cNvSpPr txBox="1"/>
          <p:nvPr/>
        </p:nvSpPr>
        <p:spPr>
          <a:xfrm>
            <a:off x="2986821" y="4123214"/>
            <a:ext cx="6218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ko-KR" altLang="en-US" dirty="0"/>
              <a:t>그림 </a:t>
            </a:r>
            <a:r>
              <a:rPr lang="en-US" altLang="ko-KR" dirty="0"/>
              <a:t>4. </a:t>
            </a:r>
            <a:r>
              <a:rPr lang="ko-KR" altLang="en-US" dirty="0"/>
              <a:t>그 언젠가 나를 위해 </a:t>
            </a:r>
            <a:r>
              <a:rPr lang="en-US" altLang="ko-KR" dirty="0"/>
              <a:t>epoch</a:t>
            </a:r>
            <a:r>
              <a:rPr lang="ko-KR" altLang="en-US" dirty="0"/>
              <a:t>를 알려주던 그 위젯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5219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504</Words>
  <Application>Microsoft Office PowerPoint</Application>
  <PresentationFormat>와이드스크린</PresentationFormat>
  <Paragraphs>67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굴림</vt:lpstr>
      <vt:lpstr>나눔손글씨 가람연꽃</vt:lpstr>
      <vt:lpstr>맑은 고딕</vt:lpstr>
      <vt:lpstr>Arial</vt:lpstr>
      <vt:lpstr>Office 테마</vt:lpstr>
      <vt:lpstr>시험 공부하기 싫어서 만든 과제 꿀팁</vt:lpstr>
      <vt:lpstr>기존 코드에서 학습이 진행되는 정도를 알 수 있는 방법</vt:lpstr>
      <vt:lpstr>학습 시간이 길어지면 제대로 되고 있는지 불안하시죠?</vt:lpstr>
      <vt:lpstr>저만 그랬나요? 어쨌든 학습 진행정도를 시각화 하는 재밌는 방법을 찾아서 공유합니다. 시험공부 빼고 다 재밌을 시기</vt:lpstr>
      <vt:lpstr>★꿀팁! 학습 진행도 시각화 ★</vt:lpstr>
      <vt:lpstr>진행도 시각화 코드를 다룬 간단한 예제</vt:lpstr>
      <vt:lpstr>PowerPoint 프레젠테이션</vt:lpstr>
      <vt:lpstr>PowerPoint 프레젠테이션</vt:lpstr>
      <vt:lpstr>※주의사항 ※</vt:lpstr>
      <vt:lpstr>그럼 여러분 행복한 시험, 즐거운 실습 되세요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시험 공부하기 싫어서 만든 과제 꿀팁</dc:title>
  <dc:creator>김부용</dc:creator>
  <cp:lastModifiedBy>김부용</cp:lastModifiedBy>
  <cp:revision>27</cp:revision>
  <dcterms:created xsi:type="dcterms:W3CDTF">2021-04-20T08:34:56Z</dcterms:created>
  <dcterms:modified xsi:type="dcterms:W3CDTF">2021-04-20T13:45:47Z</dcterms:modified>
</cp:coreProperties>
</file>