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6" r:id="rId5"/>
    <p:sldId id="267" r:id="rId6"/>
    <p:sldId id="273" r:id="rId7"/>
    <p:sldId id="274" r:id="rId8"/>
    <p:sldId id="258" r:id="rId9"/>
    <p:sldId id="269" r:id="rId10"/>
    <p:sldId id="270" r:id="rId11"/>
    <p:sldId id="268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1862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022225499901598"/>
          <c:y val="0.11922342694607493"/>
          <c:w val="0.74031024227104081"/>
          <c:h val="0.8025163425646687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사용 비율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4E0-448F-A1FF-A81A0455385D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E0-448F-A1FF-A81A0455385D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4E0-448F-A1FF-A81A0455385D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4E0-448F-A1FF-A81A0455385D}"/>
              </c:ext>
            </c:extLst>
          </c:dPt>
          <c:dPt>
            <c:idx val="4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14E0-448F-A1FF-A81A0455385D}"/>
              </c:ext>
            </c:extLst>
          </c:dPt>
          <c:dPt>
            <c:idx val="5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4E0-448F-A1FF-A81A0455385D}"/>
              </c:ext>
            </c:extLst>
          </c:dPt>
          <c:cat>
            <c:strRef>
              <c:f>Sheet1!$A$2:$A$7</c:f>
              <c:strCache>
                <c:ptCount val="6"/>
                <c:pt idx="0">
                  <c:v>영어</c:v>
                </c:pt>
                <c:pt idx="1">
                  <c:v>그 외</c:v>
                </c:pt>
                <c:pt idx="2">
                  <c:v>러시아어</c:v>
                </c:pt>
                <c:pt idx="3">
                  <c:v>터키어</c:v>
                </c:pt>
                <c:pt idx="4">
                  <c:v>스페인어</c:v>
                </c:pt>
                <c:pt idx="5">
                  <c:v>한국어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60.9</c:v>
                </c:pt>
                <c:pt idx="1">
                  <c:v>22.800000000000004</c:v>
                </c:pt>
                <c:pt idx="2">
                  <c:v>8.1999999999999993</c:v>
                </c:pt>
                <c:pt idx="3">
                  <c:v>3.9</c:v>
                </c:pt>
                <c:pt idx="4">
                  <c:v>3.7</c:v>
                </c:pt>
                <c:pt idx="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E0-448F-A1FF-A81A045538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2.699126460663101E-2"/>
          <c:y val="0.29049908006117259"/>
          <c:w val="0.18411421683039242"/>
          <c:h val="0.382109827748193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A1530-36BF-478F-9AA2-BAC9015FC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F9C9D2-7821-4382-8182-F1538EB0B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2EF50-EBD2-4562-8DA4-F3019A8B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55D-F393-426F-A859-358A927EA08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EBF18-F446-44A1-AE37-B7C5F644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EC540-1D04-4238-9C0B-1518A1DF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388C-C052-4D5E-84A5-D0BE15893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75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4D04B-1E24-4232-B3A7-BBA1B7FF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5AF774-7C65-49C6-93DF-25F111F7A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49616-DBC9-46E5-835A-E3CE3D30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55D-F393-426F-A859-358A927EA08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79A90-48FC-41CC-9764-E7AD17AD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E84101-95B6-4B8A-B0F5-50194355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388C-C052-4D5E-84A5-D0BE15893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58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5A8FEF-F6FE-47B1-B705-D6EBDFFCB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C8A8FD-51BA-4AB2-A5AD-A037F5B37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448C50-0714-4175-BB25-AF717574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55D-F393-426F-A859-358A927EA08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B6504-E56C-4B4D-BEA7-6F727DD0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D4F8BD-DD9D-4F76-ABE9-F7B628D3E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388C-C052-4D5E-84A5-D0BE15893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53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80ECA-5214-44CC-87A2-09C205B7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4E04A-D622-44E6-ADF3-516A654E4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F47EAE-5194-493F-AE56-76B9CEBF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55D-F393-426F-A859-358A927EA08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3ABCE6-7A94-453B-8AFA-EC8EED24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A7AD1-C7FE-4185-936D-64A992B5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388C-C052-4D5E-84A5-D0BE15893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5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7420D-9636-40CA-8455-885B60D5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147B09-41BE-4759-8C87-270DD875B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FF03D-0DF0-48A7-ABF4-57E6938F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55D-F393-426F-A859-358A927EA08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19845-44A6-439A-AAD5-142F2868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1D9C0-1FA4-417A-B00C-B8422FEE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388C-C052-4D5E-84A5-D0BE15893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175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6A6E6-1A52-47C5-97E5-4A28EA8E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A2189-60D6-4E87-B68A-4EE3A0287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8749AC-FB57-418A-9234-3F1A820F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8C3EE6-925C-456A-8A22-5F8AAB14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55D-F393-426F-A859-358A927EA08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32E0BB-3CE6-4BD9-99CC-C8580C81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756B54-2448-4BBF-87E0-FC3B478E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388C-C052-4D5E-84A5-D0BE15893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11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5ED12-A0AF-4ABF-9C00-08A040BF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80D02-90DC-4A39-BD84-D7E52F955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DB7F1-7AF5-4015-AF97-B5B6FAE47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73C1F3-2321-4AD2-B731-62C3C120D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ED2FF5-5703-4714-B348-3CDFC8172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68B58B-C8A6-417E-99CD-A1438113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55D-F393-426F-A859-358A927EA08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B5CB98-2CCA-47EE-BA66-930096D4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1EA425-0A8E-4ED2-AA60-3AD199EC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388C-C052-4D5E-84A5-D0BE15893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19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6F252-B5A4-4985-AEF5-F5B7335E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0068EF-F28C-4110-A7BC-B6861609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55D-F393-426F-A859-358A927EA08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D0684D-E713-4417-B85D-224042BC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87164A-35CA-4753-9B49-79BC45ED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388C-C052-4D5E-84A5-D0BE15893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99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65F80B-FE86-47DE-A07C-0A57926B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55D-F393-426F-A859-358A927EA08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50144C-3F4D-4E77-86B0-D0016056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B27050-9FB4-4CEF-8657-4F6C0301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388C-C052-4D5E-84A5-D0BE15893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0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5225D-A717-40E6-B97C-6437ECD7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ADB4E-A9A2-45CC-9842-CBBB42EDB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91D6EF-0096-4313-93F8-DAD39A768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13D49E-069A-41BB-AE2E-67907C38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55D-F393-426F-A859-358A927EA08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F1A405-2349-4022-BB5A-8B6BB063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01D12C-6F85-41E3-8FED-6A2485CD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388C-C052-4D5E-84A5-D0BE15893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0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4DD94-4804-4DD2-B787-0D961CBB2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089B8E-6F93-414B-AC8B-01D98EC0B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4B740C-5A38-4847-9B7D-0E0BAEFD4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0AC43D-D8BD-4DB6-A00A-7BA86633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55D-F393-426F-A859-358A927EA08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32082-ACAE-4118-8787-990A8CACD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D8B3E8-CD5E-4366-AE3B-D1367C29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F388C-C052-4D5E-84A5-D0BE15893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52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A7DDD3-8673-4F0E-A9D8-7186DA29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2C0D52-1546-44A5-BA12-98928053F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B9673-8444-4511-B828-61AAFF74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A755D-F393-426F-A859-358A927EA088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89100-1981-4CAC-B604-4E2A908F2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CCFE14-AAD2-4BB3-AC63-99BD09BBC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F388C-C052-4D5E-84A5-D0BE15893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82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D56CF6-5E19-488B-9A71-C1D97BAA04FE}"/>
              </a:ext>
            </a:extLst>
          </p:cNvPr>
          <p:cNvSpPr/>
          <p:nvPr/>
        </p:nvSpPr>
        <p:spPr>
          <a:xfrm>
            <a:off x="1985547" y="2228671"/>
            <a:ext cx="8220905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200" b="1" dirty="0" err="1"/>
              <a:t>En&amp;Ko</a:t>
            </a:r>
            <a:r>
              <a:rPr lang="ko-KR" altLang="en-US" sz="7200" b="1" dirty="0"/>
              <a:t> </a:t>
            </a:r>
            <a:r>
              <a:rPr lang="ko-KR" altLang="en-US" sz="7200" b="1" dirty="0" err="1"/>
              <a:t>translation</a:t>
            </a:r>
            <a:endParaRPr lang="en-US" altLang="ko-KR" sz="7200" b="1" dirty="0"/>
          </a:p>
          <a:p>
            <a:pPr algn="ctr"/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자연어 처리를 이용한 번역기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DC39C7-5513-4914-97C5-6FE594B737E4}"/>
              </a:ext>
            </a:extLst>
          </p:cNvPr>
          <p:cNvSpPr/>
          <p:nvPr/>
        </p:nvSpPr>
        <p:spPr>
          <a:xfrm>
            <a:off x="4565772" y="4247225"/>
            <a:ext cx="30604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지도교수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: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양희경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pPr algn="ctr"/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팀장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: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서현수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pPr algn="ctr"/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팀원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김현중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김부용</a:t>
            </a:r>
            <a:r>
              <a:rPr lang="en-US" altLang="ko-K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최다경</a:t>
            </a:r>
            <a:endParaRPr lang="en-US" altLang="ko-K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4924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F8AF6592-5B7A-4663-9860-7FC510739399}"/>
              </a:ext>
            </a:extLst>
          </p:cNvPr>
          <p:cNvSpPr txBox="1"/>
          <p:nvPr/>
        </p:nvSpPr>
        <p:spPr>
          <a:xfrm>
            <a:off x="6018337" y="3687901"/>
            <a:ext cx="593463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0" dirty="0">
                <a:solidFill>
                  <a:schemeClr val="bg1">
                    <a:lumMod val="95000"/>
                  </a:schemeClr>
                </a:solidFill>
              </a:rPr>
              <a:t>WHY</a:t>
            </a:r>
            <a:endParaRPr lang="ko-KR" altLang="en-US" sz="20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7968C59-1EBD-4C16-8EC0-986EEB31A82A}"/>
              </a:ext>
            </a:extLst>
          </p:cNvPr>
          <p:cNvGrpSpPr/>
          <p:nvPr/>
        </p:nvGrpSpPr>
        <p:grpSpPr>
          <a:xfrm>
            <a:off x="666859" y="1655180"/>
            <a:ext cx="4705226" cy="4465700"/>
            <a:chOff x="7128174" y="491064"/>
            <a:chExt cx="1827990" cy="5620793"/>
          </a:xfrm>
        </p:grpSpPr>
        <p:graphicFrame>
          <p:nvGraphicFramePr>
            <p:cNvPr id="43" name="차트 42">
              <a:extLst>
                <a:ext uri="{FF2B5EF4-FFF2-40B4-BE49-F238E27FC236}">
                  <a16:creationId xmlns:a16="http://schemas.microsoft.com/office/drawing/2014/main" id="{E6D946CC-D66D-42D3-9824-EDE56A7216D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83989079"/>
                </p:ext>
              </p:extLst>
            </p:nvPr>
          </p:nvGraphicFramePr>
          <p:xfrm>
            <a:off x="7128174" y="491064"/>
            <a:ext cx="1827990" cy="54632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1813145-8494-40CC-9379-F7C71D5BC4C3}"/>
                </a:ext>
              </a:extLst>
            </p:cNvPr>
            <p:cNvSpPr/>
            <p:nvPr/>
          </p:nvSpPr>
          <p:spPr>
            <a:xfrm>
              <a:off x="7128174" y="5530778"/>
              <a:ext cx="1346977" cy="5810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언어별 웹사이트 정보량</a:t>
              </a:r>
              <a:endParaRPr lang="en-US" altLang="ko-KR" sz="1200" dirty="0">
                <a:solidFill>
                  <a:srgbClr val="000000"/>
                </a:solidFill>
                <a:latin typeface="Verdana" panose="020B0604030504040204" pitchFamily="34" charset="0"/>
              </a:endParaRPr>
            </a:p>
            <a:p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출처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: W3Techs.com, 2021 </a:t>
              </a:r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년 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4 </a:t>
              </a:r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월 </a:t>
              </a:r>
              <a:r>
                <a:rPr lang="en-US" altLang="ko-KR" sz="12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8 </a:t>
              </a:r>
              <a:r>
                <a:rPr lang="ko-KR" altLang="en-US" sz="1200" b="0" i="0" dirty="0">
                  <a:solidFill>
                    <a:srgbClr val="000000"/>
                  </a:solidFill>
                  <a:effectLst/>
                  <a:latin typeface="Verdana" panose="020B0604030504040204" pitchFamily="34" charset="0"/>
                </a:rPr>
                <a:t>일 기준</a:t>
              </a:r>
              <a:endParaRPr lang="ko-KR" altLang="en-US" sz="12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A4C8C05-6C43-48CF-AF4C-BA62E7C04A58}"/>
              </a:ext>
            </a:extLst>
          </p:cNvPr>
          <p:cNvSpPr txBox="1"/>
          <p:nvPr/>
        </p:nvSpPr>
        <p:spPr>
          <a:xfrm>
            <a:off x="6723827" y="210665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한국어로만 검색할 경우 찾을 수 있는 정보량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F7262B-21D8-4558-9D40-05A2AAE8C220}"/>
              </a:ext>
            </a:extLst>
          </p:cNvPr>
          <p:cNvSpPr txBox="1"/>
          <p:nvPr/>
        </p:nvSpPr>
        <p:spPr>
          <a:xfrm>
            <a:off x="6416050" y="3074665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영어를 이용해 검색할 경우 찾을 수 있는 정보량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9D9D138-40AC-4D06-8C50-0F81C4ADDAC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518704" y="2291320"/>
            <a:ext cx="3205123" cy="0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0AA6A49-83D9-46A7-958B-45E9D5FD908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430971" y="3259331"/>
            <a:ext cx="1985079" cy="101330"/>
          </a:xfrm>
          <a:prstGeom prst="straightConnector1">
            <a:avLst/>
          </a:prstGeom>
          <a:ln w="412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EE6B95-4884-4DFB-BB76-EE8BFC4159AA}"/>
              </a:ext>
            </a:extLst>
          </p:cNvPr>
          <p:cNvSpPr txBox="1"/>
          <p:nvPr/>
        </p:nvSpPr>
        <p:spPr>
          <a:xfrm>
            <a:off x="5423510" y="4513897"/>
            <a:ext cx="5646097" cy="1561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이제 두 가지 선택지가 있습니다</a:t>
            </a:r>
            <a:r>
              <a:rPr lang="en-US" altLang="ko-KR" dirty="0"/>
              <a:t>.</a:t>
            </a:r>
          </a:p>
          <a:p>
            <a:pPr marL="342900" indent="-342900" algn="r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영어를 공부한다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342900" indent="-342900" algn="r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영어 공부는 컴퓨터에게 맡긴다</a:t>
            </a: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4CFF5DF9-193D-4A35-8AD6-0B0FC722A43C}"/>
              </a:ext>
            </a:extLst>
          </p:cNvPr>
          <p:cNvSpPr>
            <a:spLocks noGrp="1"/>
          </p:cNvSpPr>
          <p:nvPr/>
        </p:nvSpPr>
        <p:spPr>
          <a:xfrm>
            <a:off x="627247" y="737120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ko-KR" altLang="en-US" sz="2400" dirty="0"/>
              <a:t>자연어 처리를 이용한 번역기의</a:t>
            </a:r>
            <a:r>
              <a:rPr lang="en-US" altLang="ko-KR" sz="2400" dirty="0"/>
              <a:t> </a:t>
            </a:r>
            <a:r>
              <a:rPr lang="ko-KR" altLang="en-US" sz="2400" dirty="0"/>
              <a:t>필요성</a:t>
            </a:r>
            <a:r>
              <a:rPr lang="en-US" altLang="ko-KR" sz="2400" dirty="0"/>
              <a:t>,</a:t>
            </a:r>
            <a:br>
              <a:rPr lang="en-US" altLang="ko-KR" dirty="0"/>
            </a:br>
            <a:r>
              <a:rPr lang="ko-KR" altLang="en-US" sz="4800" b="1" dirty="0">
                <a:solidFill>
                  <a:schemeClr val="bg1">
                    <a:lumMod val="65000"/>
                  </a:schemeClr>
                </a:solidFill>
              </a:rPr>
              <a:t>왜 필요할까</a:t>
            </a:r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2BCAA3-6018-4DFD-9686-B17A35818D0C}"/>
              </a:ext>
            </a:extLst>
          </p:cNvPr>
          <p:cNvSpPr txBox="1"/>
          <p:nvPr/>
        </p:nvSpPr>
        <p:spPr>
          <a:xfrm>
            <a:off x="10370658" y="3387804"/>
            <a:ext cx="1154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60.9%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504416-02D3-4094-81C8-215EE2C6D54D}"/>
              </a:ext>
            </a:extLst>
          </p:cNvPr>
          <p:cNvSpPr txBox="1"/>
          <p:nvPr/>
        </p:nvSpPr>
        <p:spPr>
          <a:xfrm>
            <a:off x="10567826" y="2395251"/>
            <a:ext cx="957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</a:rPr>
              <a:t>0.5%</a:t>
            </a:r>
            <a:endParaRPr lang="ko-KR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" name="그래픽 29" descr="확인 표시">
            <a:extLst>
              <a:ext uri="{FF2B5EF4-FFF2-40B4-BE49-F238E27FC236}">
                <a16:creationId xmlns:a16="http://schemas.microsoft.com/office/drawing/2014/main" id="{3E4097B7-5A8B-4981-ABAB-8219A5155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86307" y="5501007"/>
            <a:ext cx="494679" cy="49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9A2E6D2-0F78-45C8-9DE0-570DB8C7F7F0}"/>
              </a:ext>
            </a:extLst>
          </p:cNvPr>
          <p:cNvSpPr>
            <a:spLocks noGrp="1"/>
          </p:cNvSpPr>
          <p:nvPr/>
        </p:nvSpPr>
        <p:spPr>
          <a:xfrm>
            <a:off x="627247" y="737120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ko-KR" altLang="en-US" sz="2400" dirty="0"/>
              <a:t>자연어 처리를 이용한 번역기의 사업화 전략</a:t>
            </a:r>
            <a:r>
              <a:rPr lang="en-US" altLang="ko-KR" sz="2400" dirty="0"/>
              <a:t>,</a:t>
            </a:r>
            <a:br>
              <a:rPr lang="en-US" altLang="ko-KR" dirty="0"/>
            </a:br>
            <a:r>
              <a:rPr lang="ko-KR" altLang="en-US" sz="4800" b="1" dirty="0">
                <a:solidFill>
                  <a:schemeClr val="bg1">
                    <a:lumMod val="65000"/>
                  </a:schemeClr>
                </a:solidFill>
              </a:rPr>
              <a:t>어떤 상황에서 사용할 수 있나</a:t>
            </a:r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C46A7-E236-425B-8CD9-D1DAA348DDC0}"/>
              </a:ext>
            </a:extLst>
          </p:cNvPr>
          <p:cNvSpPr txBox="1"/>
          <p:nvPr/>
        </p:nvSpPr>
        <p:spPr>
          <a:xfrm>
            <a:off x="4176486" y="3687901"/>
            <a:ext cx="777648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0" dirty="0">
                <a:solidFill>
                  <a:schemeClr val="bg1">
                    <a:lumMod val="95000"/>
                  </a:schemeClr>
                </a:solidFill>
              </a:rPr>
              <a:t>WHEN</a:t>
            </a:r>
            <a:endParaRPr lang="ko-KR" altLang="en-US" sz="20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ECF2D43-1297-47F2-96A5-DCDEEE616999}"/>
              </a:ext>
            </a:extLst>
          </p:cNvPr>
          <p:cNvGrpSpPr/>
          <p:nvPr/>
        </p:nvGrpSpPr>
        <p:grpSpPr>
          <a:xfrm>
            <a:off x="982658" y="2299040"/>
            <a:ext cx="10226683" cy="2274919"/>
            <a:chOff x="1061168" y="2451321"/>
            <a:chExt cx="10226683" cy="2274919"/>
          </a:xfrm>
        </p:grpSpPr>
        <p:pic>
          <p:nvPicPr>
            <p:cNvPr id="25" name="그래픽 24" descr="남자">
              <a:extLst>
                <a:ext uri="{FF2B5EF4-FFF2-40B4-BE49-F238E27FC236}">
                  <a16:creationId xmlns:a16="http://schemas.microsoft.com/office/drawing/2014/main" id="{4FCB7B9B-D1C4-469D-988A-93658F2E9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168" y="2540189"/>
              <a:ext cx="1645752" cy="1645752"/>
            </a:xfrm>
            <a:prstGeom prst="rect">
              <a:avLst/>
            </a:prstGeom>
          </p:spPr>
        </p:pic>
        <p:pic>
          <p:nvPicPr>
            <p:cNvPr id="27" name="그래픽 26" descr="지구 한글 및 오스트레일리아">
              <a:extLst>
                <a:ext uri="{FF2B5EF4-FFF2-40B4-BE49-F238E27FC236}">
                  <a16:creationId xmlns:a16="http://schemas.microsoft.com/office/drawing/2014/main" id="{D6E4A792-539B-4008-869A-E316E9D19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53231" y="2451321"/>
              <a:ext cx="1734620" cy="1734620"/>
            </a:xfrm>
            <a:prstGeom prst="rect">
              <a:avLst/>
            </a:prstGeom>
          </p:spPr>
        </p:pic>
        <p:pic>
          <p:nvPicPr>
            <p:cNvPr id="33" name="그래픽 32" descr="돋보기">
              <a:extLst>
                <a:ext uri="{FF2B5EF4-FFF2-40B4-BE49-F238E27FC236}">
                  <a16:creationId xmlns:a16="http://schemas.microsoft.com/office/drawing/2014/main" id="{6D34BD8C-B9F3-42C8-BA19-F92E7DAB8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74919" y="2899457"/>
              <a:ext cx="571310" cy="57131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E8D464B-E036-4D19-AD41-7D48A90832A3}"/>
                </a:ext>
              </a:extLst>
            </p:cNvPr>
            <p:cNvSpPr txBox="1"/>
            <p:nvPr/>
          </p:nvSpPr>
          <p:spPr>
            <a:xfrm>
              <a:off x="1450167" y="419674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사용자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FC08D4-FB32-4C9A-9F52-B602E37D6A36}"/>
                </a:ext>
              </a:extLst>
            </p:cNvPr>
            <p:cNvSpPr txBox="1"/>
            <p:nvPr/>
          </p:nvSpPr>
          <p:spPr>
            <a:xfrm>
              <a:off x="4991860" y="3444013"/>
              <a:ext cx="1971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err="1"/>
                <a:t>En&amp;Ko</a:t>
              </a:r>
              <a:r>
                <a:rPr lang="ko-KR" altLang="en-US" sz="1600" b="1" dirty="0"/>
                <a:t> </a:t>
              </a:r>
              <a:r>
                <a:rPr lang="ko-KR" altLang="en-US" sz="1600" b="1" dirty="0" err="1"/>
                <a:t>translation</a:t>
              </a:r>
              <a:endParaRPr lang="en-US" altLang="ko-KR" sz="1600" b="1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536CAC7E-FCD0-4DBE-BC9F-484E5133335D}"/>
                </a:ext>
              </a:extLst>
            </p:cNvPr>
            <p:cNvCxnSpPr>
              <a:cxnSpLocks/>
            </p:cNvCxnSpPr>
            <p:nvPr/>
          </p:nvCxnSpPr>
          <p:spPr>
            <a:xfrm>
              <a:off x="2658947" y="3086921"/>
              <a:ext cx="2137300" cy="0"/>
            </a:xfrm>
            <a:prstGeom prst="straightConnector1">
              <a:avLst/>
            </a:prstGeom>
            <a:ln w="63500">
              <a:solidFill>
                <a:schemeClr val="accent4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AA1A5C-C3BC-4FA8-9D8B-9551CDB46536}"/>
                </a:ext>
              </a:extLst>
            </p:cNvPr>
            <p:cNvSpPr txBox="1"/>
            <p:nvPr/>
          </p:nvSpPr>
          <p:spPr>
            <a:xfrm>
              <a:off x="2745726" y="2717589"/>
              <a:ext cx="19704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한국어 검색어 입력</a:t>
              </a:r>
              <a:endParaRPr lang="en-US" altLang="ko-KR" sz="16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0290C9-8349-45F0-9297-586FE1070DA7}"/>
                </a:ext>
              </a:extLst>
            </p:cNvPr>
            <p:cNvSpPr txBox="1"/>
            <p:nvPr/>
          </p:nvSpPr>
          <p:spPr>
            <a:xfrm>
              <a:off x="9710250" y="4079909"/>
              <a:ext cx="14205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정보의 바다</a:t>
              </a:r>
              <a:endParaRPr lang="en-US" altLang="ko-KR" b="1" dirty="0"/>
            </a:p>
            <a:p>
              <a:pPr algn="ctr"/>
              <a:r>
                <a:rPr lang="ko-KR" altLang="en-US" b="1" dirty="0"/>
                <a:t>인터넷</a:t>
              </a:r>
              <a:endParaRPr lang="en-US" altLang="ko-KR" b="1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B831A0BB-BD6F-4B8B-BAA7-AD9FA9712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8947" y="3662585"/>
              <a:ext cx="2137300" cy="0"/>
            </a:xfrm>
            <a:prstGeom prst="straightConnector1">
              <a:avLst/>
            </a:prstGeom>
            <a:ln w="63500">
              <a:solidFill>
                <a:schemeClr val="accent4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6FFC85-2531-4A44-A842-A16318821674}"/>
                </a:ext>
              </a:extLst>
            </p:cNvPr>
            <p:cNvSpPr txBox="1"/>
            <p:nvPr/>
          </p:nvSpPr>
          <p:spPr>
            <a:xfrm>
              <a:off x="2398548" y="3314081"/>
              <a:ext cx="26581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검색 결과를 한국어로 출력</a:t>
              </a:r>
              <a:endParaRPr lang="en-US" altLang="ko-KR" sz="1600" b="1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BA4B445-F49D-4BD4-8833-0BA2B1C9ED55}"/>
                </a:ext>
              </a:extLst>
            </p:cNvPr>
            <p:cNvCxnSpPr>
              <a:cxnSpLocks/>
            </p:cNvCxnSpPr>
            <p:nvPr/>
          </p:nvCxnSpPr>
          <p:spPr>
            <a:xfrm>
              <a:off x="7128278" y="3086921"/>
              <a:ext cx="2137300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F2C6039-D2F5-4F79-9DA0-BEE9C678D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8278" y="3662585"/>
              <a:ext cx="2137300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D3913A-A26F-4107-ACA2-9E9F9F280F70}"/>
                </a:ext>
              </a:extLst>
            </p:cNvPr>
            <p:cNvSpPr txBox="1"/>
            <p:nvPr/>
          </p:nvSpPr>
          <p:spPr>
            <a:xfrm>
              <a:off x="6840629" y="2717589"/>
              <a:ext cx="27126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한국어</a:t>
              </a:r>
              <a:r>
                <a:rPr lang="en-US" altLang="ko-KR" sz="1600" b="1" dirty="0"/>
                <a:t>, </a:t>
              </a:r>
              <a:r>
                <a:rPr lang="ko-KR" altLang="en-US" sz="1600" b="1" dirty="0"/>
                <a:t>영어 검색어로 검색</a:t>
              </a:r>
              <a:endParaRPr lang="en-US" altLang="ko-KR" sz="16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64F52A2-DCFA-4230-9C5E-36C917BC5262}"/>
                </a:ext>
              </a:extLst>
            </p:cNvPr>
            <p:cNvSpPr txBox="1"/>
            <p:nvPr/>
          </p:nvSpPr>
          <p:spPr>
            <a:xfrm>
              <a:off x="7045814" y="3296366"/>
              <a:ext cx="23022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/>
                <a:t>한국어</a:t>
              </a:r>
              <a:r>
                <a:rPr lang="en-US" altLang="ko-KR" sz="1600" b="1" dirty="0"/>
                <a:t>, </a:t>
              </a:r>
              <a:r>
                <a:rPr lang="ko-KR" altLang="en-US" sz="1600" b="1" dirty="0"/>
                <a:t>영어 검색 결과</a:t>
              </a:r>
              <a:endParaRPr lang="en-US" altLang="ko-KR" sz="16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492ABB-902E-42F6-95E9-DD827C8A67C4}"/>
              </a:ext>
            </a:extLst>
          </p:cNvPr>
          <p:cNvSpPr txBox="1"/>
          <p:nvPr/>
        </p:nvSpPr>
        <p:spPr>
          <a:xfrm>
            <a:off x="697113" y="4923479"/>
            <a:ext cx="10418237" cy="1114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한국어로만 검색할 때에 비해 정보량 개선</a:t>
            </a:r>
            <a:r>
              <a:rPr lang="en-US" altLang="ko-KR" sz="2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영어로 나온 검색 결과도 번역되어 제공되므로 한국어 사용자 편의성 증가</a:t>
            </a:r>
            <a:r>
              <a:rPr lang="en-US" altLang="ko-KR" sz="24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78E2D3-E85C-469F-8BC9-BFA448DBF927}"/>
              </a:ext>
            </a:extLst>
          </p:cNvPr>
          <p:cNvSpPr/>
          <p:nvPr/>
        </p:nvSpPr>
        <p:spPr>
          <a:xfrm>
            <a:off x="3003565" y="404245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Ex) “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대해 검색하면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사과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검색한 결과와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“apple”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검색한 결과를 전부 한국어로 번역해서 제공</a:t>
            </a:r>
          </a:p>
        </p:txBody>
      </p:sp>
    </p:spTree>
    <p:extLst>
      <p:ext uri="{BB962C8B-B14F-4D97-AF65-F5344CB8AC3E}">
        <p14:creationId xmlns:p14="http://schemas.microsoft.com/office/powerpoint/2010/main" val="344607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1A3F50D-6698-4316-B504-65D18D742387}"/>
              </a:ext>
            </a:extLst>
          </p:cNvPr>
          <p:cNvSpPr>
            <a:spLocks noGrp="1"/>
          </p:cNvSpPr>
          <p:nvPr/>
        </p:nvSpPr>
        <p:spPr>
          <a:xfrm>
            <a:off x="627247" y="737120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ko-KR" altLang="en-US" sz="2400" dirty="0"/>
              <a:t>자연어 처리를 이용한 번역기</a:t>
            </a:r>
            <a:r>
              <a:rPr lang="en-US" altLang="ko-KR" sz="2400" dirty="0"/>
              <a:t>,</a:t>
            </a:r>
            <a:br>
              <a:rPr lang="en-US" altLang="ko-KR" dirty="0"/>
            </a:br>
            <a:r>
              <a:rPr lang="ko-KR" altLang="en-US" sz="4800" b="1" dirty="0">
                <a:solidFill>
                  <a:schemeClr val="bg1">
                    <a:lumMod val="65000"/>
                  </a:schemeClr>
                </a:solidFill>
              </a:rPr>
              <a:t>역할 및 일정 계획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BFA6A-4A27-4FF3-89EB-A4E8357EE7AB}"/>
              </a:ext>
            </a:extLst>
          </p:cNvPr>
          <p:cNvSpPr txBox="1"/>
          <p:nvPr/>
        </p:nvSpPr>
        <p:spPr>
          <a:xfrm>
            <a:off x="3795997" y="3687901"/>
            <a:ext cx="815697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0" dirty="0">
                <a:solidFill>
                  <a:schemeClr val="bg1">
                    <a:lumMod val="95000"/>
                  </a:schemeClr>
                </a:solidFill>
              </a:rPr>
              <a:t>Project</a:t>
            </a:r>
            <a:endParaRPr lang="ko-KR" altLang="en-US" sz="20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6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B5B38A8-9CC3-41D8-A573-10DB442C7184}"/>
              </a:ext>
            </a:extLst>
          </p:cNvPr>
          <p:cNvSpPr/>
          <p:nvPr/>
        </p:nvSpPr>
        <p:spPr>
          <a:xfrm>
            <a:off x="1830261" y="1567663"/>
            <a:ext cx="8531477" cy="3655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5000" dirty="0"/>
              <a:t>목차</a:t>
            </a:r>
            <a:endParaRPr lang="en-US" altLang="ko-KR" sz="5000" dirty="0"/>
          </a:p>
          <a:p>
            <a:pPr>
              <a:lnSpc>
                <a:spcPct val="110000"/>
              </a:lnSpc>
            </a:pPr>
            <a:r>
              <a:rPr lang="en-US" altLang="ko-KR" dirty="0"/>
              <a:t>---------------------------------------------------------------------------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1. </a:t>
            </a:r>
            <a:r>
              <a:rPr lang="ko-KR" altLang="en-US" dirty="0"/>
              <a:t>주제 도출 배경</a:t>
            </a:r>
            <a:r>
              <a:rPr lang="en-US" altLang="ko-KR" dirty="0"/>
              <a:t>, </a:t>
            </a:r>
            <a:r>
              <a:rPr lang="en-US" altLang="ko-KR" b="1" dirty="0"/>
              <a:t>AI </a:t>
            </a:r>
            <a:r>
              <a:rPr lang="ko-KR" altLang="en-US" b="1" dirty="0"/>
              <a:t>기술 활용기업 조사 종합 요약</a:t>
            </a:r>
            <a:endParaRPr lang="en-US" altLang="ko-KR" b="1" dirty="0"/>
          </a:p>
          <a:p>
            <a:pPr>
              <a:lnSpc>
                <a:spcPct val="11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주제</a:t>
            </a:r>
            <a:r>
              <a:rPr lang="en-US" altLang="ko-KR" dirty="0"/>
              <a:t>, </a:t>
            </a:r>
            <a:r>
              <a:rPr lang="ko-KR" altLang="en-US" b="1" dirty="0"/>
              <a:t>자연어 처리를 위한 번역기</a:t>
            </a:r>
            <a:endParaRPr lang="en-US" altLang="ko-KR" b="1" dirty="0"/>
          </a:p>
          <a:p>
            <a:pPr>
              <a:lnSpc>
                <a:spcPct val="110000"/>
              </a:lnSpc>
            </a:pPr>
            <a:r>
              <a:rPr lang="en-US" altLang="ko-KR" dirty="0"/>
              <a:t>3. </a:t>
            </a:r>
            <a:r>
              <a:rPr lang="ko-KR" altLang="en-US" dirty="0"/>
              <a:t>자연어 처리를 이용한 번역기 기업</a:t>
            </a:r>
            <a:r>
              <a:rPr lang="en-US" altLang="ko-KR" dirty="0"/>
              <a:t>, </a:t>
            </a:r>
            <a:r>
              <a:rPr lang="ko-KR" altLang="en-US" b="1" dirty="0"/>
              <a:t>누가 개발하고 있을까</a:t>
            </a:r>
            <a:r>
              <a:rPr lang="en-US" altLang="ko-KR" b="1" dirty="0"/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4. </a:t>
            </a:r>
            <a:r>
              <a:rPr lang="ko-KR" altLang="en-US" dirty="0"/>
              <a:t>자연어 처리를 이용한 번역기</a:t>
            </a:r>
            <a:r>
              <a:rPr lang="en-US" altLang="ko-KR" dirty="0"/>
              <a:t>, </a:t>
            </a:r>
            <a:r>
              <a:rPr lang="ko-KR" altLang="en-US" b="1" dirty="0"/>
              <a:t>어떤 기술이 쓰일까</a:t>
            </a:r>
            <a:r>
              <a:rPr lang="en-US" altLang="ko-KR" b="1" dirty="0"/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자연어 처리를 이용한 번역기의</a:t>
            </a:r>
            <a:r>
              <a:rPr lang="en-US" altLang="ko-KR" dirty="0"/>
              <a:t> </a:t>
            </a:r>
            <a:r>
              <a:rPr lang="ko-KR" altLang="en-US" dirty="0"/>
              <a:t>필요성</a:t>
            </a:r>
            <a:r>
              <a:rPr lang="en-US" altLang="ko-KR" dirty="0"/>
              <a:t>, </a:t>
            </a:r>
            <a:r>
              <a:rPr lang="ko-KR" altLang="en-US" b="1" dirty="0"/>
              <a:t>왜 필요할까</a:t>
            </a:r>
            <a:r>
              <a:rPr lang="en-US" altLang="ko-KR" b="1" dirty="0"/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6. </a:t>
            </a:r>
            <a:r>
              <a:rPr lang="ko-KR" altLang="en-US" dirty="0"/>
              <a:t>자연어 처리를 이용한 번역기의 사업화 전략</a:t>
            </a:r>
            <a:r>
              <a:rPr lang="en-US" altLang="ko-KR" dirty="0"/>
              <a:t>, </a:t>
            </a:r>
            <a:r>
              <a:rPr lang="ko-KR" altLang="en-US" b="1" dirty="0"/>
              <a:t>어떤 상황에서 사용할 수 있나</a:t>
            </a:r>
            <a:r>
              <a:rPr lang="en-US" altLang="ko-KR" b="1" dirty="0"/>
              <a:t>?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7. </a:t>
            </a:r>
            <a:r>
              <a:rPr lang="ko-KR" altLang="en-US" dirty="0"/>
              <a:t>자연어 처리를 이용한 번역기</a:t>
            </a:r>
            <a:r>
              <a:rPr lang="en-US" altLang="ko-KR" dirty="0"/>
              <a:t>, </a:t>
            </a:r>
            <a:r>
              <a:rPr lang="ko-KR" altLang="en-US" b="1" dirty="0"/>
              <a:t>역할 및 일정 계획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65500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D462AFE-B848-49E1-984A-A54FC1C24A17}"/>
              </a:ext>
            </a:extLst>
          </p:cNvPr>
          <p:cNvSpPr>
            <a:spLocks noGrp="1"/>
          </p:cNvSpPr>
          <p:nvPr/>
        </p:nvSpPr>
        <p:spPr>
          <a:xfrm>
            <a:off x="627245" y="2676681"/>
            <a:ext cx="12128055" cy="30990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ko-KR" altLang="en-US" sz="2400" dirty="0"/>
              <a:t>주제 도출 배경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algn="l">
              <a:lnSpc>
                <a:spcPct val="110000"/>
              </a:lnSpc>
            </a:pPr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</a:rPr>
              <a:t>AI </a:t>
            </a:r>
            <a:r>
              <a:rPr lang="ko-KR" altLang="en-US" sz="4800" b="1" dirty="0">
                <a:solidFill>
                  <a:schemeClr val="bg1">
                    <a:lumMod val="65000"/>
                  </a:schemeClr>
                </a:solidFill>
              </a:rPr>
              <a:t>기술 활용기업 조사 종합 요약</a:t>
            </a:r>
          </a:p>
        </p:txBody>
      </p:sp>
    </p:spTree>
    <p:extLst>
      <p:ext uri="{BB962C8B-B14F-4D97-AF65-F5344CB8AC3E}">
        <p14:creationId xmlns:p14="http://schemas.microsoft.com/office/powerpoint/2010/main" val="428058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749C9DD-8341-45EC-B660-A8315C969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959316"/>
              </p:ext>
            </p:extLst>
          </p:nvPr>
        </p:nvGraphicFramePr>
        <p:xfrm>
          <a:off x="0" y="0"/>
          <a:ext cx="12192000" cy="68579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2197">
                  <a:extLst>
                    <a:ext uri="{9D8B030D-6E8A-4147-A177-3AD203B41FA5}">
                      <a16:colId xmlns:a16="http://schemas.microsoft.com/office/drawing/2014/main" val="2392792603"/>
                    </a:ext>
                  </a:extLst>
                </a:gridCol>
                <a:gridCol w="1331186">
                  <a:extLst>
                    <a:ext uri="{9D8B030D-6E8A-4147-A177-3AD203B41FA5}">
                      <a16:colId xmlns:a16="http://schemas.microsoft.com/office/drawing/2014/main" val="230766639"/>
                    </a:ext>
                  </a:extLst>
                </a:gridCol>
                <a:gridCol w="2288378">
                  <a:extLst>
                    <a:ext uri="{9D8B030D-6E8A-4147-A177-3AD203B41FA5}">
                      <a16:colId xmlns:a16="http://schemas.microsoft.com/office/drawing/2014/main" val="1429149856"/>
                    </a:ext>
                  </a:extLst>
                </a:gridCol>
                <a:gridCol w="3368538">
                  <a:extLst>
                    <a:ext uri="{9D8B030D-6E8A-4147-A177-3AD203B41FA5}">
                      <a16:colId xmlns:a16="http://schemas.microsoft.com/office/drawing/2014/main" val="26237084"/>
                    </a:ext>
                  </a:extLst>
                </a:gridCol>
                <a:gridCol w="3001701">
                  <a:extLst>
                    <a:ext uri="{9D8B030D-6E8A-4147-A177-3AD203B41FA5}">
                      <a16:colId xmlns:a16="http://schemas.microsoft.com/office/drawing/2014/main" val="1649836827"/>
                    </a:ext>
                  </a:extLst>
                </a:gridCol>
              </a:tblGrid>
              <a:tr h="316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기업명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기업 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주목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서비스 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AI</a:t>
                      </a:r>
                      <a:r>
                        <a:rPr lang="ko-KR" altLang="en-US" sz="1400" dirty="0"/>
                        <a:t>와 결합된 기술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512183"/>
                  </a:ext>
                </a:extLst>
              </a:tr>
              <a:tr h="284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데이터마케팅코리아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중소기업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Ma:deri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성장률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매출 등 예측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빅데이터 수집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분석 및 추론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335061"/>
                  </a:ext>
                </a:extLst>
              </a:tr>
              <a:tr h="2844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아마존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대기업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AWS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클라우드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클라우드 컴퓨팅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159360"/>
                  </a:ext>
                </a:extLst>
              </a:tr>
              <a:tr h="2844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AMABOT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고객 맞춤형 화면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빅데이터 수집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분석 및 추론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95467"/>
                  </a:ext>
                </a:extLst>
              </a:tr>
              <a:tr h="284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넷플릭스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대기업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스트리밍 컨텐츠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고객 맞춤형 컨텐츠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빅데이터 수집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분석 및 추론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627890"/>
                  </a:ext>
                </a:extLst>
              </a:tr>
              <a:tr h="284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카카오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대기업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카카오데이터트렌드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데이터 조회 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빅데이터 수집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분석 및 추론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시각화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0571"/>
                  </a:ext>
                </a:extLst>
              </a:tr>
              <a:tr h="28443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카카오 브레인</a:t>
                      </a:r>
                      <a:endParaRPr lang="en-US" altLang="ko-KR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대기업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Pose API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사진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영상에서 사람의 자세 추출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컴퓨터 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46493"/>
                  </a:ext>
                </a:extLst>
              </a:tr>
              <a:tr h="2844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제주어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번역기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제주어를 표준어로 번역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자연어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374441"/>
                  </a:ext>
                </a:extLst>
              </a:tr>
              <a:tr h="2844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문법 오류 교정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문법 오류를 교정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자연어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444752"/>
                  </a:ext>
                </a:extLst>
              </a:tr>
              <a:tr h="284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구글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대기업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코로나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확산 예측 모델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코로나 확산 가능성 예측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빅데이터 수집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분석 및 추론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724049"/>
                  </a:ext>
                </a:extLst>
              </a:tr>
              <a:tr h="2844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365mc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병원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병원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인공지능 지방흡입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M.A.I.L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의사의 손동작을 분석하여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결과 예측</a:t>
                      </a:r>
                      <a:r>
                        <a:rPr lang="en-US" altLang="ko-KR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안정성 증대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의료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ICT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54605"/>
                  </a:ext>
                </a:extLst>
              </a:tr>
              <a:tr h="284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초록소프트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중소기업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유동인구 데이터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유동인구 영상 인식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및 처리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컴퓨터 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006382"/>
                  </a:ext>
                </a:extLst>
              </a:tr>
              <a:tr h="2844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Selectstart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중소기업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캐시미션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데이터 가공 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데이터 수집 및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23018"/>
                  </a:ext>
                </a:extLst>
              </a:tr>
              <a:tr h="2844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네이버 </a:t>
                      </a:r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클로바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대기업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Clova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Speech &amp; </a:t>
                      </a:r>
                      <a:r>
                        <a:rPr lang="en-US" altLang="ko-KR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Clova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Voice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음성 인식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합성 기술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자연어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319381"/>
                  </a:ext>
                </a:extLst>
              </a:tr>
              <a:tr h="2844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CLOVA OCR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사진에서 텍스트 정보 판독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컴퓨터 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98785"/>
                  </a:ext>
                </a:extLst>
              </a:tr>
              <a:tr h="2844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한국항공우주연구원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정부 기관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드론</a:t>
                      </a:r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∙</a:t>
                      </a:r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위성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영상 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드론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위성 영상에서 객체 인식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컴퓨터 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667511"/>
                  </a:ext>
                </a:extLst>
              </a:tr>
              <a:tr h="2844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자율비행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드론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자율비행 연구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무인 비행체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174307"/>
                  </a:ext>
                </a:extLst>
              </a:tr>
              <a:tr h="2844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LG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CNS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대기업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DAP Talk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챗봇에</a:t>
                      </a:r>
                      <a:r>
                        <a:rPr lang="ko-KR" altLang="en-US" sz="11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활용 가능한 대화 흐름 엔진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자연어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781569"/>
                  </a:ext>
                </a:extLst>
              </a:tr>
              <a:tr h="284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무하유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중소기업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카피킬러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문맥정보분석기술로 표절검사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자연어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05455"/>
                  </a:ext>
                </a:extLst>
              </a:tr>
              <a:tr h="2844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Saltlux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중소기업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챗봇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인공지능 상담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자연어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381715"/>
                  </a:ext>
                </a:extLst>
              </a:tr>
              <a:tr h="284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드림어스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대기업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FLO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맞춤형 플레이리스트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취향에 맞는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맞춤형 플레이리스트를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빅데이터 수집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분석 및 추론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872061"/>
                  </a:ext>
                </a:extLst>
              </a:tr>
              <a:tr h="2844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소니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대기업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피사체 포착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빠르게 움직이는 피사체 포착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컴퓨터 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497068"/>
                  </a:ext>
                </a:extLst>
              </a:tr>
              <a:tr h="2844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노래에서 오디오 소스 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개별 악기 원음 추출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재배치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사운드 인식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672542"/>
                  </a:ext>
                </a:extLst>
              </a:tr>
              <a:tr h="284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오드컨셉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중소기업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PXL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맞춤형 상품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코디 추천 패션 마케팅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빅데이터 수집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분석 및 추론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594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59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FE546AD-1D2A-4E8B-BAD6-CFA2E7AD2AE3}"/>
              </a:ext>
            </a:extLst>
          </p:cNvPr>
          <p:cNvSpPr>
            <a:spLocks noGrp="1"/>
          </p:cNvSpPr>
          <p:nvPr/>
        </p:nvSpPr>
        <p:spPr>
          <a:xfrm>
            <a:off x="627247" y="2676682"/>
            <a:ext cx="8667224" cy="15046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ko-KR" altLang="en-US" sz="2400" dirty="0"/>
              <a:t>주제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algn="l">
              <a:lnSpc>
                <a:spcPct val="110000"/>
              </a:lnSpc>
            </a:pPr>
            <a:r>
              <a:rPr lang="ko-KR" altLang="en-US" sz="4800" b="1" dirty="0">
                <a:solidFill>
                  <a:schemeClr val="bg1">
                    <a:lumMod val="65000"/>
                  </a:schemeClr>
                </a:solidFill>
              </a:rPr>
              <a:t>자연어 처리를 이용한 번역기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135D9-DAC5-4C44-86C2-1627986AF9C8}"/>
              </a:ext>
            </a:extLst>
          </p:cNvPr>
          <p:cNvSpPr txBox="1"/>
          <p:nvPr/>
        </p:nvSpPr>
        <p:spPr>
          <a:xfrm>
            <a:off x="4606412" y="3687901"/>
            <a:ext cx="734656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0" dirty="0">
                <a:solidFill>
                  <a:schemeClr val="bg1">
                    <a:lumMod val="95000"/>
                  </a:schemeClr>
                </a:solidFill>
              </a:rPr>
              <a:t>WHAT</a:t>
            </a:r>
            <a:endParaRPr lang="ko-KR" altLang="en-US" sz="20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10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9A2E6D2-0F78-45C8-9DE0-570DB8C7F7F0}"/>
              </a:ext>
            </a:extLst>
          </p:cNvPr>
          <p:cNvSpPr>
            <a:spLocks noGrp="1"/>
          </p:cNvSpPr>
          <p:nvPr/>
        </p:nvSpPr>
        <p:spPr>
          <a:xfrm>
            <a:off x="627247" y="737120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ko-KR" altLang="en-US" sz="2400" dirty="0"/>
              <a:t>자연어 처리를 이용한 번역기 기업</a:t>
            </a:r>
            <a:r>
              <a:rPr lang="en-US" altLang="ko-KR" sz="2400" dirty="0"/>
              <a:t>,</a:t>
            </a:r>
          </a:p>
          <a:p>
            <a:pPr algn="l">
              <a:lnSpc>
                <a:spcPct val="110000"/>
              </a:lnSpc>
            </a:pPr>
            <a:r>
              <a:rPr lang="ko-KR" altLang="en-US" sz="4800" b="1" dirty="0">
                <a:solidFill>
                  <a:schemeClr val="bg1">
                    <a:lumMod val="65000"/>
                  </a:schemeClr>
                </a:solidFill>
              </a:rPr>
              <a:t>누가 개발하고 있을까</a:t>
            </a:r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5FA65-BB22-40B2-B3EF-4348CE6B9B9B}"/>
              </a:ext>
            </a:extLst>
          </p:cNvPr>
          <p:cNvSpPr txBox="1"/>
          <p:nvPr/>
        </p:nvSpPr>
        <p:spPr>
          <a:xfrm>
            <a:off x="5479728" y="3687901"/>
            <a:ext cx="647324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0" dirty="0">
                <a:solidFill>
                  <a:schemeClr val="bg1">
                    <a:lumMod val="95000"/>
                  </a:schemeClr>
                </a:solidFill>
              </a:rPr>
              <a:t>WHO</a:t>
            </a:r>
            <a:endParaRPr lang="ko-KR" altLang="en-US" sz="20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0" name="Picture 2" descr="한국아이비엠 기업분석보고서] 한국IBM, 인적성 &amp; 면접에 영어준비 필수 : 네이버 포스트">
            <a:extLst>
              <a:ext uri="{FF2B5EF4-FFF2-40B4-BE49-F238E27FC236}">
                <a16:creationId xmlns:a16="http://schemas.microsoft.com/office/drawing/2014/main" id="{8BF8EA77-A964-4B4E-8024-8BDDBEDFD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016" y="1814349"/>
            <a:ext cx="2509226" cy="13624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81779B-E27D-41F5-B475-85D7282BACE4}"/>
              </a:ext>
            </a:extLst>
          </p:cNvPr>
          <p:cNvSpPr txBox="1"/>
          <p:nvPr/>
        </p:nvSpPr>
        <p:spPr>
          <a:xfrm>
            <a:off x="1142016" y="3176780"/>
            <a:ext cx="10527241" cy="24782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/>
              <a:t>HW,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SW</a:t>
            </a:r>
            <a:r>
              <a:rPr lang="ko-KR" altLang="en-US" sz="3600" b="1" dirty="0"/>
              <a:t> 솔루션 컨설팅 회사</a:t>
            </a:r>
            <a:endParaRPr lang="en-US" altLang="ko-KR" sz="3600" b="1" dirty="0"/>
          </a:p>
          <a:p>
            <a:pPr>
              <a:lnSpc>
                <a:spcPct val="150000"/>
              </a:lnSpc>
            </a:pPr>
            <a:r>
              <a:rPr lang="en-US" altLang="ko-KR" sz="3600" b="1" dirty="0"/>
              <a:t>2019</a:t>
            </a:r>
            <a:r>
              <a:rPr lang="ko-KR" altLang="en-US" sz="3600" b="1" dirty="0"/>
              <a:t>년 기준 </a:t>
            </a:r>
            <a:r>
              <a:rPr lang="en-US" altLang="ko-KR" sz="3600" b="1" dirty="0"/>
              <a:t>AI </a:t>
            </a:r>
            <a:r>
              <a:rPr lang="ko-KR" altLang="en-US" sz="3600" b="1" dirty="0"/>
              <a:t>관련 특허 </a:t>
            </a:r>
            <a:r>
              <a:rPr lang="en-US" altLang="ko-KR" sz="3600" b="1" dirty="0"/>
              <a:t>2,062</a:t>
            </a:r>
            <a:r>
              <a:rPr lang="ko-KR" altLang="en-US" sz="3600" b="1" dirty="0"/>
              <a:t>건으로 세계 </a:t>
            </a:r>
            <a:r>
              <a:rPr lang="en-US" altLang="ko-KR" sz="3600" b="1" dirty="0"/>
              <a:t>2</a:t>
            </a:r>
            <a:r>
              <a:rPr lang="ko-KR" altLang="en-US" sz="3600" b="1" dirty="0"/>
              <a:t>위</a:t>
            </a:r>
            <a:r>
              <a:rPr lang="en-US" altLang="ko-KR" sz="3600" b="1" dirty="0"/>
              <a:t>*</a:t>
            </a:r>
          </a:p>
          <a:p>
            <a:pPr>
              <a:lnSpc>
                <a:spcPct val="150000"/>
              </a:lnSpc>
            </a:pPr>
            <a:r>
              <a:rPr lang="en-US" altLang="ko-KR" sz="3600" b="1" dirty="0"/>
              <a:t>IBM Watson </a:t>
            </a:r>
            <a:r>
              <a:rPr lang="ko-KR" altLang="en-US" sz="3600" b="1" dirty="0"/>
              <a:t>개발</a:t>
            </a:r>
            <a:endParaRPr lang="en-US" altLang="ko-KR" sz="36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57CF26-D7E6-44F9-9823-9C2171A587FC}"/>
              </a:ext>
            </a:extLst>
          </p:cNvPr>
          <p:cNvSpPr/>
          <p:nvPr/>
        </p:nvSpPr>
        <p:spPr>
          <a:xfrm>
            <a:off x="9296656" y="6436455"/>
            <a:ext cx="28953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*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출처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lang="en-US" altLang="ko-KR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OxFirst</a:t>
            </a:r>
            <a:r>
              <a:rPr lang="en-US" altLang="ko-KR" sz="1200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Verdana" panose="020B0604030504040204" pitchFamily="34" charset="0"/>
              </a:rPr>
              <a:t>2020</a:t>
            </a:r>
            <a:r>
              <a:rPr lang="ko-KR" alt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년 </a:t>
            </a:r>
            <a:r>
              <a:rPr lang="en-US" altLang="ko-KR" sz="1200" dirty="0">
                <a:solidFill>
                  <a:srgbClr val="000000"/>
                </a:solidFill>
                <a:latin typeface="Verdana" panose="020B0604030504040204" pitchFamily="34" charset="0"/>
              </a:rPr>
              <a:t>7</a:t>
            </a:r>
            <a:r>
              <a:rPr lang="ko-KR" alt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월 </a:t>
            </a:r>
            <a:r>
              <a:rPr lang="en-US" altLang="ko-KR" sz="1200" dirty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ko-KR" alt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일 기준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4818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9A2E6D2-0F78-45C8-9DE0-570DB8C7F7F0}"/>
              </a:ext>
            </a:extLst>
          </p:cNvPr>
          <p:cNvSpPr>
            <a:spLocks noGrp="1"/>
          </p:cNvSpPr>
          <p:nvPr/>
        </p:nvSpPr>
        <p:spPr>
          <a:xfrm>
            <a:off x="627247" y="737120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ko-KR" altLang="en-US" sz="2400" dirty="0"/>
              <a:t>자연어 처리를 이용한 번역기 기업</a:t>
            </a:r>
            <a:r>
              <a:rPr lang="en-US" altLang="ko-KR" sz="2400" dirty="0"/>
              <a:t>,</a:t>
            </a:r>
          </a:p>
          <a:p>
            <a:pPr algn="l">
              <a:lnSpc>
                <a:spcPct val="110000"/>
              </a:lnSpc>
            </a:pPr>
            <a:r>
              <a:rPr lang="ko-KR" altLang="en-US" sz="4800" b="1" dirty="0">
                <a:solidFill>
                  <a:schemeClr val="bg1">
                    <a:lumMod val="65000"/>
                  </a:schemeClr>
                </a:solidFill>
              </a:rPr>
              <a:t>누가 개발하고 있을까</a:t>
            </a:r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5FA65-BB22-40B2-B3EF-4348CE6B9B9B}"/>
              </a:ext>
            </a:extLst>
          </p:cNvPr>
          <p:cNvSpPr txBox="1"/>
          <p:nvPr/>
        </p:nvSpPr>
        <p:spPr>
          <a:xfrm>
            <a:off x="5479728" y="3687901"/>
            <a:ext cx="647324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0" dirty="0">
                <a:solidFill>
                  <a:schemeClr val="bg1">
                    <a:lumMod val="95000"/>
                  </a:schemeClr>
                </a:solidFill>
              </a:rPr>
              <a:t>WHO</a:t>
            </a:r>
            <a:endParaRPr lang="ko-KR" altLang="en-US" sz="20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1779B-E27D-41F5-B475-85D7282BACE4}"/>
              </a:ext>
            </a:extLst>
          </p:cNvPr>
          <p:cNvSpPr txBox="1"/>
          <p:nvPr/>
        </p:nvSpPr>
        <p:spPr>
          <a:xfrm>
            <a:off x="627248" y="1814349"/>
            <a:ext cx="2883738" cy="81624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/>
              <a:t>IBM Watson</a:t>
            </a:r>
            <a:endParaRPr lang="en-US" altLang="ko-KR" sz="36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0B0F5D-2625-49BA-A3B5-D295C41F73BF}"/>
              </a:ext>
            </a:extLst>
          </p:cNvPr>
          <p:cNvSpPr/>
          <p:nvPr/>
        </p:nvSpPr>
        <p:spPr>
          <a:xfrm>
            <a:off x="627247" y="2630598"/>
            <a:ext cx="4383888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IBM</a:t>
            </a:r>
            <a:r>
              <a:rPr lang="ko-KR" altLang="en-US" b="1" dirty="0"/>
              <a:t>에서 개발한 인공지능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sz="2000" dirty="0"/>
              <a:t>★응용 분야</a:t>
            </a:r>
            <a:endParaRPr lang="en-US" altLang="ko-KR" sz="2000" dirty="0"/>
          </a:p>
          <a:p>
            <a:pPr marL="274638"/>
            <a:r>
              <a:rPr lang="en-US" altLang="ko-KR" dirty="0"/>
              <a:t>- </a:t>
            </a:r>
            <a:r>
              <a:rPr lang="ko-KR" altLang="en-US" dirty="0"/>
              <a:t>머신 러닝</a:t>
            </a:r>
            <a:endParaRPr lang="en-US" altLang="ko-KR" dirty="0"/>
          </a:p>
          <a:p>
            <a:pPr marL="274638"/>
            <a:r>
              <a:rPr lang="en-US" altLang="ko-KR" dirty="0"/>
              <a:t>- </a:t>
            </a:r>
            <a:r>
              <a:rPr lang="ko-KR" altLang="en-US" dirty="0"/>
              <a:t>음성 인식</a:t>
            </a:r>
            <a:endParaRPr lang="en-US" altLang="ko-KR" dirty="0"/>
          </a:p>
          <a:p>
            <a:pPr marL="274638"/>
            <a:r>
              <a:rPr lang="en-US" altLang="ko-KR" dirty="0"/>
              <a:t>- </a:t>
            </a:r>
            <a:r>
              <a:rPr lang="ko-KR" altLang="en-US" dirty="0"/>
              <a:t>자연어 처리</a:t>
            </a:r>
            <a:endParaRPr lang="en-US" altLang="ko-KR" dirty="0"/>
          </a:p>
          <a:p>
            <a:pPr marL="274638"/>
            <a:r>
              <a:rPr lang="en-US" altLang="ko-KR" dirty="0"/>
              <a:t>- </a:t>
            </a:r>
            <a:r>
              <a:rPr lang="ko-KR" altLang="en-US" dirty="0"/>
              <a:t>추천 시스템</a:t>
            </a:r>
            <a:endParaRPr lang="en-US" altLang="ko-KR" dirty="0"/>
          </a:p>
          <a:p>
            <a:pPr marL="274638"/>
            <a:r>
              <a:rPr lang="en-US" altLang="ko-KR" dirty="0"/>
              <a:t>- </a:t>
            </a:r>
            <a:r>
              <a:rPr lang="ko-KR" altLang="en-US" dirty="0"/>
              <a:t>컴퓨터 비전</a:t>
            </a:r>
          </a:p>
        </p:txBody>
      </p:sp>
      <p:pic>
        <p:nvPicPr>
          <p:cNvPr id="4098" name="Picture 2" descr="MEDI:GATE NEWS : 인공지능 왓슨, 의사의 추정적 표현이나 의학 약어 인식 못해 임상적용 한계">
            <a:extLst>
              <a:ext uri="{FF2B5EF4-FFF2-40B4-BE49-F238E27FC236}">
                <a16:creationId xmlns:a16="http://schemas.microsoft.com/office/drawing/2014/main" id="{0A1C24AE-7CF0-4B38-8433-D8E5CBE40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503" y="1814349"/>
            <a:ext cx="61912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20F0269-0683-41A2-BC01-A58A9486F6AE}"/>
              </a:ext>
            </a:extLst>
          </p:cNvPr>
          <p:cNvSpPr/>
          <p:nvPr/>
        </p:nvSpPr>
        <p:spPr>
          <a:xfrm>
            <a:off x="10080051" y="5982838"/>
            <a:ext cx="14847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*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출처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lang="ko-KR" altLang="en-US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게티이미지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25A575-873D-4541-BE93-F145A126A126}"/>
              </a:ext>
            </a:extLst>
          </p:cNvPr>
          <p:cNvSpPr/>
          <p:nvPr/>
        </p:nvSpPr>
        <p:spPr>
          <a:xfrm>
            <a:off x="627247" y="5015344"/>
            <a:ext cx="42085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https://www.ibm.com/kr-ko/products/category/technology/cognitive-computing-and-AI</a:t>
            </a:r>
          </a:p>
        </p:txBody>
      </p:sp>
      <p:pic>
        <p:nvPicPr>
          <p:cNvPr id="11" name="그래픽 10" descr="확인 표시">
            <a:extLst>
              <a:ext uri="{FF2B5EF4-FFF2-40B4-BE49-F238E27FC236}">
                <a16:creationId xmlns:a16="http://schemas.microsoft.com/office/drawing/2014/main" id="{47031EB0-B9EB-4747-BCAE-9CB820D39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8471" y="3975020"/>
            <a:ext cx="350450" cy="3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6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9A2E6D2-0F78-45C8-9DE0-570DB8C7F7F0}"/>
              </a:ext>
            </a:extLst>
          </p:cNvPr>
          <p:cNvSpPr>
            <a:spLocks noGrp="1"/>
          </p:cNvSpPr>
          <p:nvPr/>
        </p:nvSpPr>
        <p:spPr>
          <a:xfrm>
            <a:off x="627247" y="737120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ko-KR" altLang="en-US" sz="2400" dirty="0"/>
              <a:t>자연어 처리를 이용한 번역기</a:t>
            </a:r>
            <a:r>
              <a:rPr lang="en-US" altLang="ko-KR" sz="2400" dirty="0"/>
              <a:t>,</a:t>
            </a:r>
            <a:br>
              <a:rPr lang="en-US" altLang="ko-KR" dirty="0"/>
            </a:br>
            <a:r>
              <a:rPr lang="ko-KR" altLang="en-US" sz="4800" b="1" dirty="0">
                <a:solidFill>
                  <a:schemeClr val="bg1">
                    <a:lumMod val="65000"/>
                  </a:schemeClr>
                </a:solidFill>
              </a:rPr>
              <a:t>어떤 기술이 쓰일까</a:t>
            </a:r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EC4A3-6021-44E3-8131-C3E3975BF3F7}"/>
              </a:ext>
            </a:extLst>
          </p:cNvPr>
          <p:cNvSpPr txBox="1"/>
          <p:nvPr/>
        </p:nvSpPr>
        <p:spPr>
          <a:xfrm>
            <a:off x="5479728" y="3687901"/>
            <a:ext cx="647324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0" dirty="0">
                <a:solidFill>
                  <a:schemeClr val="bg1">
                    <a:lumMod val="95000"/>
                  </a:schemeClr>
                </a:solidFill>
              </a:rPr>
              <a:t>HOW</a:t>
            </a:r>
            <a:endParaRPr lang="ko-KR" altLang="en-US" sz="20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DD6355-BE6A-44F0-8D50-61A1FF7469B1}"/>
              </a:ext>
            </a:extLst>
          </p:cNvPr>
          <p:cNvSpPr/>
          <p:nvPr/>
        </p:nvSpPr>
        <p:spPr>
          <a:xfrm>
            <a:off x="4460904" y="3244334"/>
            <a:ext cx="3270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altLang="ko-KR" b="1" i="0" dirty="0">
                <a:solidFill>
                  <a:srgbClr val="222426"/>
                </a:solidFill>
                <a:effectLst/>
                <a:latin typeface="-apple-system"/>
              </a:rPr>
              <a:t>Neural Net, SMT + NN, SMT(NN)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678810-1AA4-443C-ABB3-8B753C4E7E2F}"/>
              </a:ext>
            </a:extLst>
          </p:cNvPr>
          <p:cNvSpPr/>
          <p:nvPr/>
        </p:nvSpPr>
        <p:spPr>
          <a:xfrm>
            <a:off x="3754685" y="2841954"/>
            <a:ext cx="4682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Neural Machine Translation(</a:t>
            </a:r>
            <a:r>
              <a:rPr lang="ko-KR" altLang="en-US" b="1" i="0" dirty="0">
                <a:solidFill>
                  <a:srgbClr val="222426"/>
                </a:solidFill>
                <a:effectLst/>
                <a:latin typeface="-apple-system"/>
              </a:rPr>
              <a:t>신경망 기계 번역</a:t>
            </a:r>
            <a:r>
              <a:rPr lang="en-US" altLang="ko-KR" b="1" i="0" dirty="0">
                <a:solidFill>
                  <a:srgbClr val="222426"/>
                </a:solidFill>
                <a:effectLst/>
                <a:latin typeface="-apple-system"/>
              </a:rPr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4C4625-AE16-4FA9-A0BF-5D92E8BD5651}"/>
              </a:ext>
            </a:extLst>
          </p:cNvPr>
          <p:cNvSpPr/>
          <p:nvPr/>
        </p:nvSpPr>
        <p:spPr>
          <a:xfrm>
            <a:off x="3038168" y="4238891"/>
            <a:ext cx="6105832" cy="647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생성기술(</a:t>
            </a:r>
            <a:r>
              <a:rPr lang="ko-KR" altLang="en-US" dirty="0" err="1"/>
              <a:t>Natural</a:t>
            </a:r>
            <a:r>
              <a:rPr lang="ko-KR" altLang="en-US" dirty="0"/>
              <a:t> </a:t>
            </a:r>
            <a:r>
              <a:rPr lang="ko-KR" altLang="en-US" dirty="0" err="1"/>
              <a:t>language</a:t>
            </a:r>
            <a:r>
              <a:rPr lang="ko-KR" altLang="en-US" dirty="0"/>
              <a:t> </a:t>
            </a:r>
            <a:r>
              <a:rPr lang="ko-KR" altLang="en-US" dirty="0" err="1"/>
              <a:t>generation</a:t>
            </a:r>
            <a:r>
              <a:rPr lang="ko-KR" altLang="en-US" dirty="0"/>
              <a:t>, NLG)/ 기계번역(</a:t>
            </a:r>
            <a:r>
              <a:rPr lang="ko-KR" altLang="en-US" dirty="0" err="1"/>
              <a:t>Machine</a:t>
            </a:r>
            <a:r>
              <a:rPr lang="ko-KR" altLang="en-US" dirty="0"/>
              <a:t> </a:t>
            </a:r>
            <a:r>
              <a:rPr lang="ko-KR" altLang="en-US" dirty="0" err="1"/>
              <a:t>translation</a:t>
            </a:r>
            <a:r>
              <a:rPr lang="ko-KR" alt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59B93-D55E-429F-B291-201E366FDDB6}"/>
              </a:ext>
            </a:extLst>
          </p:cNvPr>
          <p:cNvSpPr txBox="1"/>
          <p:nvPr/>
        </p:nvSpPr>
        <p:spPr>
          <a:xfrm>
            <a:off x="1607574" y="2286000"/>
            <a:ext cx="4169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통계적 기계 번역</a:t>
            </a:r>
            <a:r>
              <a:rPr lang="en-US" altLang="ko-KR" dirty="0"/>
              <a:t> vs. </a:t>
            </a:r>
            <a:r>
              <a:rPr lang="ko-KR" altLang="en-US" dirty="0"/>
              <a:t>신경망 기계 번역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통계적 기계 번역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CA1CAEE6-6B30-48F9-80E4-A87C9822E94D}"/>
              </a:ext>
            </a:extLst>
          </p:cNvPr>
          <p:cNvSpPr/>
          <p:nvPr/>
        </p:nvSpPr>
        <p:spPr>
          <a:xfrm>
            <a:off x="7836062" y="413812"/>
            <a:ext cx="4116914" cy="14005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가장 중요한 부분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BC5A8E-AA41-4527-BA19-9C75C734B758}"/>
              </a:ext>
            </a:extLst>
          </p:cNvPr>
          <p:cNvSpPr/>
          <p:nvPr/>
        </p:nvSpPr>
        <p:spPr>
          <a:xfrm>
            <a:off x="9583838" y="2013995"/>
            <a:ext cx="2500132" cy="13195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쉽게</a:t>
            </a:r>
            <a:endParaRPr lang="en-US" altLang="ko-KR" dirty="0"/>
          </a:p>
          <a:p>
            <a:pPr algn="ctr"/>
            <a:r>
              <a:rPr lang="en-US" altLang="ko-KR" dirty="0"/>
              <a:t>2. </a:t>
            </a:r>
            <a:r>
              <a:rPr lang="ko-KR" altLang="en-US" dirty="0"/>
              <a:t>충실하게</a:t>
            </a:r>
          </a:p>
        </p:txBody>
      </p:sp>
    </p:spTree>
    <p:extLst>
      <p:ext uri="{BB962C8B-B14F-4D97-AF65-F5344CB8AC3E}">
        <p14:creationId xmlns:p14="http://schemas.microsoft.com/office/powerpoint/2010/main" val="245241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E5D7C2F-7EB2-433F-AB09-1D9B2F4F8F45}"/>
              </a:ext>
            </a:extLst>
          </p:cNvPr>
          <p:cNvSpPr txBox="1"/>
          <p:nvPr/>
        </p:nvSpPr>
        <p:spPr>
          <a:xfrm>
            <a:off x="6018337" y="3687901"/>
            <a:ext cx="593463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0" dirty="0">
                <a:solidFill>
                  <a:schemeClr val="bg1">
                    <a:lumMod val="95000"/>
                  </a:schemeClr>
                </a:solidFill>
              </a:rPr>
              <a:t>WHY</a:t>
            </a:r>
            <a:endParaRPr lang="ko-KR" altLang="en-US" sz="20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5" name="그래픽 24" descr="남자">
            <a:extLst>
              <a:ext uri="{FF2B5EF4-FFF2-40B4-BE49-F238E27FC236}">
                <a16:creationId xmlns:a16="http://schemas.microsoft.com/office/drawing/2014/main" id="{4FCB7B9B-D1C4-469D-988A-93658F2E9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1713" y="3429000"/>
            <a:ext cx="2357495" cy="2357495"/>
          </a:xfrm>
          <a:prstGeom prst="rect">
            <a:avLst/>
          </a:prstGeom>
        </p:spPr>
      </p:pic>
      <p:sp>
        <p:nvSpPr>
          <p:cNvPr id="34" name="생각 풍선: 구름 모양 33">
            <a:extLst>
              <a:ext uri="{FF2B5EF4-FFF2-40B4-BE49-F238E27FC236}">
                <a16:creationId xmlns:a16="http://schemas.microsoft.com/office/drawing/2014/main" id="{5C0CB6D7-4B63-4888-B31F-5BF97BEF3750}"/>
              </a:ext>
            </a:extLst>
          </p:cNvPr>
          <p:cNvSpPr/>
          <p:nvPr/>
        </p:nvSpPr>
        <p:spPr>
          <a:xfrm rot="310076">
            <a:off x="3416559" y="2089122"/>
            <a:ext cx="1584201" cy="1008760"/>
          </a:xfrm>
          <a:prstGeom prst="cloudCallout">
            <a:avLst>
              <a:gd name="adj1" fmla="val -57339"/>
              <a:gd name="adj2" fmla="val 8382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8" name="그래픽 37" descr="돋보기">
            <a:extLst>
              <a:ext uri="{FF2B5EF4-FFF2-40B4-BE49-F238E27FC236}">
                <a16:creationId xmlns:a16="http://schemas.microsoft.com/office/drawing/2014/main" id="{A0F800E8-5DB4-4C17-A96F-D458F06E7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2666" y="2276468"/>
            <a:ext cx="609048" cy="609048"/>
          </a:xfrm>
          <a:prstGeom prst="rect">
            <a:avLst/>
          </a:prstGeom>
        </p:spPr>
      </p:pic>
      <p:sp>
        <p:nvSpPr>
          <p:cNvPr id="11" name="생각 풍선: 구름 모양 10">
            <a:extLst>
              <a:ext uri="{FF2B5EF4-FFF2-40B4-BE49-F238E27FC236}">
                <a16:creationId xmlns:a16="http://schemas.microsoft.com/office/drawing/2014/main" id="{8FD9791E-7EF1-4034-AF53-89673EF3B6A6}"/>
              </a:ext>
            </a:extLst>
          </p:cNvPr>
          <p:cNvSpPr/>
          <p:nvPr/>
        </p:nvSpPr>
        <p:spPr>
          <a:xfrm rot="21289924" flipH="1">
            <a:off x="669459" y="2145468"/>
            <a:ext cx="1584201" cy="1008760"/>
          </a:xfrm>
          <a:prstGeom prst="cloudCallout">
            <a:avLst>
              <a:gd name="adj1" fmla="val -55817"/>
              <a:gd name="adj2" fmla="val 847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E3635B-CA01-4B70-8145-4C2012CF067E}"/>
              </a:ext>
            </a:extLst>
          </p:cNvPr>
          <p:cNvSpPr txBox="1"/>
          <p:nvPr/>
        </p:nvSpPr>
        <p:spPr>
          <a:xfrm>
            <a:off x="1251405" y="2311631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B2657-1909-44CD-BAC5-785DB412D5DB}"/>
              </a:ext>
            </a:extLst>
          </p:cNvPr>
          <p:cNvSpPr txBox="1"/>
          <p:nvPr/>
        </p:nvSpPr>
        <p:spPr>
          <a:xfrm>
            <a:off x="3980627" y="3223527"/>
            <a:ext cx="758412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현대인에게</a:t>
            </a:r>
            <a:r>
              <a:rPr lang="ko-KR" altLang="en-US" sz="3600" b="1" dirty="0"/>
              <a:t> 인터넷 검색</a:t>
            </a:r>
            <a:r>
              <a:rPr lang="ko-KR" altLang="en-US" dirty="0"/>
              <a:t>은 일상입니다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궁금한 것이 생겼을 때 우리는 검색을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인터넷에는 인간의 모든 정보가 있다고 해도 과언이 아니기 때문입니다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z="2400" b="1" dirty="0"/>
              <a:t>그러나 우리는 때로 언어의 장벽에 가로막혀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원하는</a:t>
            </a:r>
            <a:endParaRPr lang="en-US" altLang="ko-KR" sz="2400" b="1" dirty="0"/>
          </a:p>
          <a:p>
            <a:r>
              <a:rPr lang="ko-KR" altLang="en-US" sz="2400" b="1" dirty="0"/>
              <a:t>정보를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쉽게 찾지 못하기도 합니다</a:t>
            </a:r>
            <a:r>
              <a:rPr lang="en-US" altLang="ko-KR" sz="2400" b="1" dirty="0"/>
              <a:t>.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CCC40540-F2AD-4741-9DF4-246436BCAA31}"/>
              </a:ext>
            </a:extLst>
          </p:cNvPr>
          <p:cNvSpPr>
            <a:spLocks noGrp="1"/>
          </p:cNvSpPr>
          <p:nvPr/>
        </p:nvSpPr>
        <p:spPr>
          <a:xfrm>
            <a:off x="627247" y="737120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ko-KR" altLang="en-US" sz="2400" dirty="0"/>
              <a:t>자연어 처리를 이용한 번역기의</a:t>
            </a:r>
            <a:r>
              <a:rPr lang="en-US" altLang="ko-KR" sz="2400" dirty="0"/>
              <a:t> </a:t>
            </a:r>
            <a:r>
              <a:rPr lang="ko-KR" altLang="en-US" sz="2400" dirty="0"/>
              <a:t>필요성</a:t>
            </a:r>
            <a:r>
              <a:rPr lang="en-US" altLang="ko-KR" sz="2400" dirty="0"/>
              <a:t>,</a:t>
            </a:r>
            <a:br>
              <a:rPr lang="en-US" altLang="ko-KR" dirty="0"/>
            </a:br>
            <a:r>
              <a:rPr lang="ko-KR" altLang="en-US" sz="4800" b="1" dirty="0">
                <a:solidFill>
                  <a:schemeClr val="bg1">
                    <a:lumMod val="65000"/>
                  </a:schemeClr>
                </a:solidFill>
              </a:rPr>
              <a:t>왜 필요할까</a:t>
            </a:r>
            <a:r>
              <a:rPr lang="en-US" altLang="ko-KR" sz="4800" b="1" dirty="0">
                <a:solidFill>
                  <a:schemeClr val="bg1">
                    <a:lumMod val="65000"/>
                  </a:schemeClr>
                </a:solidFill>
              </a:rPr>
              <a:t>?</a:t>
            </a:r>
            <a:endParaRPr lang="ko-KR" altLang="en-US" sz="4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670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783</Words>
  <Application>Microsoft Office PowerPoint</Application>
  <PresentationFormat>와이드스크린</PresentationFormat>
  <Paragraphs>195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-apple-system</vt:lpstr>
      <vt:lpstr>HY헤드라인M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김부용</dc:creator>
  <cp:lastModifiedBy>김부용</cp:lastModifiedBy>
  <cp:revision>144</cp:revision>
  <dcterms:created xsi:type="dcterms:W3CDTF">2021-04-08T04:34:50Z</dcterms:created>
  <dcterms:modified xsi:type="dcterms:W3CDTF">2021-04-08T08:57:58Z</dcterms:modified>
</cp:coreProperties>
</file>