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67" r:id="rId6"/>
    <p:sldId id="263" r:id="rId7"/>
    <p:sldId id="259" r:id="rId8"/>
    <p:sldId id="260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3" r:id="rId19"/>
    <p:sldId id="279" r:id="rId20"/>
    <p:sldId id="280" r:id="rId21"/>
    <p:sldId id="281" r:id="rId22"/>
    <p:sldId id="282" r:id="rId23"/>
    <p:sldId id="264" r:id="rId24"/>
    <p:sldId id="266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488" y="5883275"/>
            <a:ext cx="2743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537AC9-0ABD-47EC-9DBA-4D1CDAAE5102}" type="datetime1">
              <a:rPr lang="en-US" altLang="en-US"/>
              <a:pPr>
                <a:defRPr/>
              </a:pPr>
              <a:t>10/17/2014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3" y="5883275"/>
            <a:ext cx="623887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5888" y="5883275"/>
            <a:ext cx="77152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C0A77E-B8C8-4842-AC4D-C34DC93C0D02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1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Php</a:t>
            </a:r>
            <a:r>
              <a:rPr lang="en-NZ" dirty="0" smtClean="0"/>
              <a:t> assignment 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Half way assessment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5271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SQL injection</a:t>
            </a:r>
            <a:endParaRPr lang="en-US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NZ" altLang="en-US" sz="2000" smtClean="0"/>
              <a:t>original sql query: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SELECT  * FROM table WHERE Username='username' AND Password='password';</a:t>
            </a:r>
          </a:p>
          <a:p>
            <a:pPr>
              <a:lnSpc>
                <a:spcPct val="100000"/>
              </a:lnSpc>
            </a:pPr>
            <a:r>
              <a:rPr lang="en-NZ" altLang="en-US" sz="2000" smtClean="0"/>
              <a:t>With user input: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 1)SELECT id FROM table WHERE Username=' ' OR ' ' =' ' AND Password=' 'password';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       or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2) SELECT * FROM table WHERE Username='X' OR '1'='1';# 'AND Password='password';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20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1DF6AB-86EF-4571-A305-CA74C041FCC7}" type="datetime1">
              <a:rPr lang="en-US" altLang="en-US"/>
              <a:pPr>
                <a:defRPr/>
              </a:pPr>
              <a:t>10/17/2014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SQL injection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NZ" altLang="en-US" smtClean="0"/>
              <a:t>Since the condition is true, hacker will be logged in to the system.</a:t>
            </a:r>
          </a:p>
          <a:p>
            <a:pPr>
              <a:lnSpc>
                <a:spcPct val="110000"/>
              </a:lnSpc>
            </a:pPr>
            <a:endParaRPr lang="en-US" altLang="en-US" smtClean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NZ" altLang="en-US" smtClean="0"/>
              <a:t>SQL prevention methods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NZ" altLang="en-US" smtClean="0"/>
              <a:t>1. Input validation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NZ" altLang="en-US" smtClean="0"/>
              <a:t>2. Limit database permission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NZ" altLang="en-US" smtClean="0"/>
              <a:t>3.Configure error reporting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1DF6AB-86EF-4571-A305-CA74C041FCC7}" type="datetime1">
              <a:rPr lang="en-US" altLang="en-US"/>
              <a:pPr>
                <a:defRPr/>
              </a:pPr>
              <a:t>10/17/2014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4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SQL injection</a:t>
            </a: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1. Input validation</a:t>
            </a:r>
          </a:p>
          <a:p>
            <a:pPr>
              <a:lnSpc>
                <a:spcPct val="100000"/>
              </a:lnSpc>
            </a:pPr>
            <a:r>
              <a:rPr lang="en-NZ" altLang="en-US" sz="2000" smtClean="0"/>
              <a:t>dictates what can or what can't be used in the input.</a:t>
            </a:r>
          </a:p>
          <a:p>
            <a:pPr>
              <a:lnSpc>
                <a:spcPct val="100000"/>
              </a:lnSpc>
            </a:pPr>
            <a:r>
              <a:rPr lang="en-NZ" altLang="en-US" sz="2000" smtClean="0"/>
              <a:t>characters to watch for:  ; ''  '  /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for (int x=0;x&lt;id.length;x++)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{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if(id.substring(0+x,1+x).equals(" ' " II '' ; '' II "/" II "#"))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{id="false";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}}</a:t>
            </a:r>
            <a:endParaRPr lang="en-US" altLang="en-US" sz="20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1DF6AB-86EF-4571-A305-CA74C041FCC7}" type="datetime1">
              <a:rPr lang="en-US" altLang="en-US"/>
              <a:pPr>
                <a:defRPr/>
              </a:pPr>
              <a:t>10/17/2014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sql injection</a:t>
            </a:r>
            <a:endParaRPr lang="en-US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NZ" altLang="en-US" sz="2000" smtClean="0"/>
              <a:t>2. Limit DB permission</a:t>
            </a:r>
          </a:p>
          <a:p>
            <a:r>
              <a:rPr lang="en-NZ" altLang="en-US" sz="2000" smtClean="0"/>
              <a:t>Making the script read-only</a:t>
            </a:r>
          </a:p>
          <a:p>
            <a:pPr>
              <a:buFont typeface="Arial" panose="020B0604020202020204" pitchFamily="34" charset="0"/>
              <a:buNone/>
            </a:pPr>
            <a:r>
              <a:rPr lang="en-NZ" altLang="en-US" sz="2000" smtClean="0"/>
              <a:t>3.Configure error reporting</a:t>
            </a:r>
          </a:p>
          <a:p>
            <a:r>
              <a:rPr lang="en-NZ" altLang="en-US" sz="2000" smtClean="0"/>
              <a:t>It limits the amount of info the attacker receives from each attempt.</a:t>
            </a:r>
          </a:p>
          <a:p>
            <a:r>
              <a:rPr lang="en-NZ" altLang="en-US" sz="2000" smtClean="0"/>
              <a:t>each error message-attacker gets closer to the data they want</a:t>
            </a:r>
          </a:p>
          <a:p>
            <a:r>
              <a:rPr lang="en-NZ" altLang="en-US" sz="2000" smtClean="0"/>
              <a:t>so make the error message internal</a:t>
            </a:r>
            <a:endParaRPr lang="en-US" altLang="en-US" sz="20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1DF6AB-86EF-4571-A305-CA74C041FCC7}" type="datetime1">
              <a:rPr lang="en-US" altLang="en-US"/>
              <a:pPr>
                <a:defRPr/>
              </a:pPr>
              <a:t>10/17/2014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sql injection</a:t>
            </a:r>
            <a:endParaRPr lang="en-US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dirty="0" smtClean="0"/>
              <a:t>escape -function that checks if there are any quotation marks or </a:t>
            </a:r>
            <a:r>
              <a:rPr lang="en-NZ" altLang="en-US" dirty="0" smtClean="0"/>
              <a:t>harmful </a:t>
            </a:r>
            <a:r>
              <a:rPr lang="en-NZ" altLang="en-US" dirty="0" smtClean="0"/>
              <a:t>characters on text</a:t>
            </a:r>
          </a:p>
          <a:p>
            <a:r>
              <a:rPr lang="en-NZ" altLang="en-US" dirty="0" smtClean="0"/>
              <a:t>it resets the harmful characters typed for username with a \ before those characters which makes the username and other fields incorrect to execute.</a:t>
            </a:r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1DF6AB-86EF-4571-A305-CA74C041FCC7}" type="datetime1">
              <a:rPr lang="en-US" altLang="en-US"/>
              <a:pPr>
                <a:defRPr/>
              </a:pPr>
              <a:t>10/17/2014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0000"/>
                </a:solidFill>
              </a:rPr>
              <a:t>Cross site scripting </a:t>
            </a:r>
            <a:r>
              <a:rPr lang="en-NZ" dirty="0" err="1" smtClean="0">
                <a:solidFill>
                  <a:srgbClr val="FF0000"/>
                </a:solidFill>
              </a:rPr>
              <a:t>xxs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Users are not to be trusted. Anyone who views the post will run the </a:t>
            </a:r>
            <a:r>
              <a:rPr lang="en-NZ" dirty="0" err="1" smtClean="0"/>
              <a:t>scritp</a:t>
            </a:r>
            <a:endParaRPr lang="en-NZ" dirty="0" smtClean="0"/>
          </a:p>
          <a:p>
            <a:pPr marL="0" indent="0">
              <a:buNone/>
            </a:pPr>
            <a:r>
              <a:rPr lang="en-NZ" dirty="0" err="1" smtClean="0"/>
              <a:t>Document.cookie</a:t>
            </a:r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Validate data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257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0000"/>
                </a:solidFill>
              </a:rPr>
              <a:t>Differences </a:t>
            </a:r>
            <a:r>
              <a:rPr lang="en-NZ" dirty="0" err="1" smtClean="0">
                <a:solidFill>
                  <a:srgbClr val="FF0000"/>
                </a:solidFill>
              </a:rPr>
              <a:t>betweens</a:t>
            </a:r>
            <a:r>
              <a:rPr lang="en-NZ" dirty="0" smtClean="0">
                <a:solidFill>
                  <a:srgbClr val="FF0000"/>
                </a:solidFill>
              </a:rPr>
              <a:t> </a:t>
            </a:r>
            <a:r>
              <a:rPr lang="en-NZ" dirty="0" err="1" smtClean="0">
                <a:solidFill>
                  <a:srgbClr val="FF0000"/>
                </a:solidFill>
              </a:rPr>
              <a:t>xxs</a:t>
            </a:r>
            <a:r>
              <a:rPr lang="en-NZ" dirty="0" smtClean="0">
                <a:solidFill>
                  <a:srgbClr val="FF0000"/>
                </a:solidFill>
              </a:rPr>
              <a:t> and </a:t>
            </a:r>
            <a:r>
              <a:rPr lang="en-NZ" dirty="0" err="1" smtClean="0">
                <a:solidFill>
                  <a:srgbClr val="FF0000"/>
                </a:solidFill>
              </a:rPr>
              <a:t>sql</a:t>
            </a:r>
            <a:r>
              <a:rPr lang="en-NZ" dirty="0" smtClean="0">
                <a:solidFill>
                  <a:srgbClr val="FF0000"/>
                </a:solidFill>
              </a:rPr>
              <a:t> injection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SQL targets databases</a:t>
            </a:r>
          </a:p>
          <a:p>
            <a:r>
              <a:rPr lang="en-NZ" dirty="0" smtClean="0"/>
              <a:t>XSS (</a:t>
            </a:r>
            <a:r>
              <a:rPr lang="en-NZ" dirty="0" err="1" smtClean="0"/>
              <a:t>javascript</a:t>
            </a:r>
            <a:r>
              <a:rPr lang="en-NZ" dirty="0" smtClean="0"/>
              <a:t>) </a:t>
            </a:r>
            <a:r>
              <a:rPr lang="en-NZ" smtClean="0"/>
              <a:t>targets other users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05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0000"/>
                </a:solidFill>
              </a:rPr>
              <a:t>Plan for completion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As of 17/10/2014 we have not yet fully tested any of our models but we expect to have it completed for next presentation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588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36" y="180474"/>
            <a:ext cx="6915150" cy="64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26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0000"/>
                </a:solidFill>
              </a:rPr>
              <a:t>Proof of concept implementation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93557"/>
            <a:ext cx="9905999" cy="37976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Z" dirty="0" smtClean="0">
                <a:solidFill>
                  <a:srgbClr val="FF0000"/>
                </a:solidFill>
              </a:rPr>
              <a:t>Cross site scripting				Abstract Controller</a:t>
            </a:r>
          </a:p>
          <a:p>
            <a:pPr marL="0" indent="0" algn="ctr">
              <a:buNone/>
            </a:pPr>
            <a:r>
              <a:rPr lang="en-IN" dirty="0"/>
              <a:t>protected function </a:t>
            </a:r>
            <a:r>
              <a:rPr lang="en-IN" dirty="0" err="1"/>
              <a:t>getInput</a:t>
            </a:r>
            <a:r>
              <a:rPr lang="en-IN" dirty="0"/>
              <a:t>($</a:t>
            </a:r>
            <a:r>
              <a:rPr lang="en-IN" dirty="0" err="1"/>
              <a:t>inputField</a:t>
            </a:r>
            <a:r>
              <a:rPr lang="en-IN" dirty="0"/>
              <a:t>) {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if (!</a:t>
            </a:r>
            <a:r>
              <a:rPr lang="en-IN" dirty="0" err="1"/>
              <a:t>isset</a:t>
            </a:r>
            <a:r>
              <a:rPr lang="en-IN" dirty="0"/>
              <a:t>($this-&gt;inputs[$</a:t>
            </a:r>
            <a:r>
              <a:rPr lang="en-IN" dirty="0" err="1"/>
              <a:t>inputField</a:t>
            </a:r>
            <a:r>
              <a:rPr lang="en-IN" dirty="0"/>
              <a:t>])) {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return null;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	}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$input = trim($this-&gt;inputs[$</a:t>
            </a:r>
            <a:r>
              <a:rPr lang="en-IN" dirty="0" err="1"/>
              <a:t>inputField</a:t>
            </a:r>
            <a:r>
              <a:rPr lang="en-IN" dirty="0"/>
              <a:t>]); 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return $this-&gt;sanitise($input);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}</a:t>
            </a: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020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37127"/>
          </a:xfrm>
        </p:spPr>
        <p:txBody>
          <a:bodyPr/>
          <a:lstStyle/>
          <a:p>
            <a:r>
              <a:rPr lang="en-NZ" dirty="0" smtClean="0"/>
              <a:t>Architecture Design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23" y="837127"/>
            <a:ext cx="10306363" cy="5718219"/>
          </a:xfrm>
        </p:spPr>
      </p:pic>
    </p:spTree>
    <p:extLst>
      <p:ext uri="{BB962C8B-B14F-4D97-AF65-F5344CB8AC3E}">
        <p14:creationId xmlns:p14="http://schemas.microsoft.com/office/powerpoint/2010/main" val="160963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74357"/>
            <a:ext cx="9905999" cy="5016844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private function sanitise($input) {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return </a:t>
            </a:r>
            <a:r>
              <a:rPr lang="en-IN" dirty="0" err="1"/>
              <a:t>htmlspecialchars</a:t>
            </a:r>
            <a:r>
              <a:rPr lang="en-IN" dirty="0"/>
              <a:t>($input, ENT_QUOTES);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}</a:t>
            </a: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802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>
                <a:solidFill>
                  <a:srgbClr val="FF0000"/>
                </a:solidFill>
              </a:rPr>
              <a:t>Sql</a:t>
            </a:r>
            <a:r>
              <a:rPr lang="en-NZ" dirty="0" smtClean="0">
                <a:solidFill>
                  <a:srgbClr val="FF0000"/>
                </a:solidFill>
              </a:rPr>
              <a:t> injection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 smtClean="0"/>
              <a:t>Interfaces</a:t>
            </a:r>
          </a:p>
          <a:p>
            <a:pPr marL="0" indent="0">
              <a:buNone/>
            </a:pPr>
            <a:r>
              <a:rPr lang="en-NZ" dirty="0"/>
              <a:t>  </a:t>
            </a:r>
            <a:r>
              <a:rPr lang="en-NZ" dirty="0" smtClean="0"/>
              <a:t>	function </a:t>
            </a:r>
            <a:r>
              <a:rPr lang="en-NZ" dirty="0" err="1"/>
              <a:t>queryPrepared</a:t>
            </a:r>
            <a:r>
              <a:rPr lang="en-NZ" dirty="0"/>
              <a:t>($</a:t>
            </a:r>
            <a:r>
              <a:rPr lang="en-NZ" dirty="0" err="1"/>
              <a:t>parameterisedSQL</a:t>
            </a:r>
            <a:r>
              <a:rPr lang="en-NZ" dirty="0"/>
              <a:t>,$fields);</a:t>
            </a:r>
          </a:p>
          <a:p>
            <a:pPr marL="0" indent="0">
              <a:buNone/>
            </a:pPr>
            <a:r>
              <a:rPr lang="en-NZ" dirty="0"/>
              <a:t>          </a:t>
            </a:r>
            <a:r>
              <a:rPr lang="en-NZ" dirty="0" smtClean="0"/>
              <a:t> function </a:t>
            </a:r>
            <a:r>
              <a:rPr lang="en-NZ" dirty="0"/>
              <a:t>escape($</a:t>
            </a:r>
            <a:r>
              <a:rPr lang="en-NZ" dirty="0" err="1"/>
              <a:t>fieldValue</a:t>
            </a:r>
            <a:r>
              <a:rPr lang="en-NZ" dirty="0"/>
              <a:t>);</a:t>
            </a:r>
          </a:p>
          <a:p>
            <a:pPr marL="0" indent="0">
              <a:buNone/>
            </a:pPr>
            <a:r>
              <a:rPr lang="en-NZ" dirty="0"/>
              <a:t>	</a:t>
            </a:r>
            <a:r>
              <a:rPr lang="en-NZ" dirty="0" smtClean="0"/>
              <a:t>function </a:t>
            </a:r>
            <a:r>
              <a:rPr lang="en-NZ" dirty="0" err="1" smtClean="0"/>
              <a:t>executePrepared</a:t>
            </a:r>
            <a:r>
              <a:rPr lang="en-NZ" dirty="0"/>
              <a:t>($</a:t>
            </a:r>
            <a:r>
              <a:rPr lang="en-NZ" dirty="0" err="1"/>
              <a:t>parameterisedSQL</a:t>
            </a:r>
            <a:r>
              <a:rPr lang="en-NZ" dirty="0"/>
              <a:t>,$fields</a:t>
            </a:r>
            <a:r>
              <a:rPr lang="en-NZ" dirty="0" smtClean="0"/>
              <a:t>);</a:t>
            </a:r>
          </a:p>
          <a:p>
            <a:pPr marL="0" indent="0">
              <a:buNone/>
            </a:pPr>
            <a:r>
              <a:rPr lang="en-NZ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8599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461" y="683742"/>
            <a:ext cx="9905999" cy="54204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NZ" dirty="0"/>
              <a:t>public function escape($</a:t>
            </a:r>
            <a:r>
              <a:rPr lang="en-NZ" dirty="0" err="1"/>
              <a:t>fieldValue</a:t>
            </a:r>
            <a:r>
              <a:rPr lang="en-NZ" dirty="0"/>
              <a:t>) {</a:t>
            </a:r>
          </a:p>
          <a:p>
            <a:pPr marL="0" indent="0">
              <a:buNone/>
            </a:pPr>
            <a:r>
              <a:rPr lang="en-NZ" dirty="0"/>
              <a:t>		return $this-&gt;conn-&gt;</a:t>
            </a:r>
            <a:r>
              <a:rPr lang="en-NZ" dirty="0" err="1"/>
              <a:t>real_escape_string</a:t>
            </a:r>
            <a:r>
              <a:rPr lang="en-NZ" dirty="0"/>
              <a:t>($</a:t>
            </a:r>
            <a:r>
              <a:rPr lang="en-NZ" dirty="0" err="1"/>
              <a:t>fieldValue</a:t>
            </a:r>
            <a:r>
              <a:rPr lang="en-NZ" dirty="0"/>
              <a:t>);	// TODO: charset	</a:t>
            </a:r>
          </a:p>
          <a:p>
            <a:pPr marL="0" indent="0">
              <a:buNone/>
            </a:pPr>
            <a:r>
              <a:rPr lang="en-NZ" dirty="0"/>
              <a:t>	</a:t>
            </a:r>
            <a:r>
              <a:rPr lang="en-NZ" dirty="0" smtClean="0"/>
              <a:t>}public </a:t>
            </a:r>
            <a:r>
              <a:rPr lang="en-NZ" dirty="0"/>
              <a:t>function </a:t>
            </a:r>
            <a:r>
              <a:rPr lang="en-NZ" dirty="0" err="1"/>
              <a:t>queryPrepared</a:t>
            </a:r>
            <a:r>
              <a:rPr lang="en-NZ" dirty="0"/>
              <a:t>($</a:t>
            </a:r>
            <a:r>
              <a:rPr lang="en-NZ" dirty="0" err="1"/>
              <a:t>parameterisedSQL</a:t>
            </a:r>
            <a:r>
              <a:rPr lang="en-NZ" dirty="0"/>
              <a:t>,$fields) {</a:t>
            </a:r>
          </a:p>
          <a:p>
            <a:pPr marL="0" indent="0">
              <a:buNone/>
            </a:pPr>
            <a:r>
              <a:rPr lang="en-NZ" dirty="0"/>
              <a:t>		throw new </a:t>
            </a:r>
            <a:r>
              <a:rPr lang="en-NZ" dirty="0" err="1"/>
              <a:t>DatabaseException</a:t>
            </a:r>
            <a:r>
              <a:rPr lang="en-NZ" dirty="0"/>
              <a:t>("Not yet implemented");</a:t>
            </a:r>
          </a:p>
          <a:p>
            <a:pPr marL="0" indent="0">
              <a:buNone/>
            </a:pPr>
            <a:r>
              <a:rPr lang="en-NZ" dirty="0"/>
              <a:t>	}</a:t>
            </a:r>
          </a:p>
          <a:p>
            <a:pPr marL="0" indent="0">
              <a:buNone/>
            </a:pPr>
            <a:r>
              <a:rPr lang="en-NZ" dirty="0" smtClean="0"/>
              <a:t>  </a:t>
            </a:r>
            <a:r>
              <a:rPr lang="en-NZ" dirty="0"/>
              <a:t>public function </a:t>
            </a:r>
            <a:r>
              <a:rPr lang="en-NZ" dirty="0" err="1"/>
              <a:t>executePrepared</a:t>
            </a:r>
            <a:r>
              <a:rPr lang="en-NZ" dirty="0"/>
              <a:t>($</a:t>
            </a:r>
            <a:r>
              <a:rPr lang="en-NZ" dirty="0" err="1"/>
              <a:t>parameterisedSQL</a:t>
            </a:r>
            <a:r>
              <a:rPr lang="en-NZ" dirty="0"/>
              <a:t>,$fields) {</a:t>
            </a:r>
          </a:p>
          <a:p>
            <a:pPr marL="0" indent="0">
              <a:buNone/>
            </a:pPr>
            <a:r>
              <a:rPr lang="en-NZ" dirty="0"/>
              <a:t>		throw new </a:t>
            </a:r>
            <a:r>
              <a:rPr lang="en-NZ" dirty="0" err="1"/>
              <a:t>DatabaseException</a:t>
            </a:r>
            <a:r>
              <a:rPr lang="en-NZ" dirty="0"/>
              <a:t>("Not yet implemented");</a:t>
            </a:r>
          </a:p>
          <a:p>
            <a:pPr marL="0" indent="0">
              <a:buNone/>
            </a:pPr>
            <a:r>
              <a:rPr lang="en-NZ" dirty="0"/>
              <a:t>	}</a:t>
            </a:r>
          </a:p>
          <a:p>
            <a:pPr marL="0" indent="0">
              <a:buNone/>
            </a:pPr>
            <a:r>
              <a:rPr lang="en-NZ" dirty="0"/>
              <a:t>	</a:t>
            </a:r>
          </a:p>
          <a:p>
            <a:pPr marL="0" indent="0">
              <a:buNone/>
            </a:pPr>
            <a:r>
              <a:rPr lang="en-NZ" dirty="0"/>
              <a:t>	private function </a:t>
            </a:r>
            <a:r>
              <a:rPr lang="en-NZ" dirty="0" err="1"/>
              <a:t>sqlError</a:t>
            </a:r>
            <a:r>
              <a:rPr lang="en-NZ" dirty="0"/>
              <a:t>($source) {</a:t>
            </a:r>
          </a:p>
          <a:p>
            <a:pPr marL="0" indent="0">
              <a:buNone/>
            </a:pPr>
            <a:r>
              <a:rPr lang="en-NZ" dirty="0"/>
              <a:t>		return 'Unable to '.$source.', MySQL error ('. </a:t>
            </a:r>
          </a:p>
          <a:p>
            <a:pPr marL="0" indent="0">
              <a:buNone/>
            </a:pPr>
            <a:r>
              <a:rPr lang="en-NZ" dirty="0"/>
              <a:t>				$this-&gt;conn-&gt;</a:t>
            </a:r>
            <a:r>
              <a:rPr lang="en-NZ" dirty="0" err="1"/>
              <a:t>connect_errno</a:t>
            </a:r>
            <a:r>
              <a:rPr lang="en-NZ" dirty="0"/>
              <a:t>. ') is: '. </a:t>
            </a:r>
          </a:p>
          <a:p>
            <a:pPr marL="0" indent="0">
              <a:buNone/>
            </a:pPr>
            <a:r>
              <a:rPr lang="en-NZ" dirty="0"/>
              <a:t>				$this-&gt;conn-&gt;</a:t>
            </a:r>
            <a:r>
              <a:rPr lang="en-NZ" dirty="0" err="1"/>
              <a:t>connect_error</a:t>
            </a:r>
            <a:r>
              <a:rPr lang="en-NZ" dirty="0"/>
              <a:t>;</a:t>
            </a:r>
          </a:p>
          <a:p>
            <a:pPr marL="0" indent="0">
              <a:buNone/>
            </a:pPr>
            <a:r>
              <a:rPr lang="en-NZ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21875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Cross site request forgery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6611"/>
            <a:ext cx="9905999" cy="403459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Sends a request to the user that is passed onto a site that is believed to be logged into</a:t>
            </a:r>
            <a:endParaRPr lang="en-NZ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Easiest form of protection is a Token Challenge system</a:t>
            </a:r>
            <a:endParaRPr lang="en-NZ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At </a:t>
            </a:r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token is generated on user log in </a:t>
            </a:r>
            <a:endParaRPr lang="en-US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Can be done every time a form is loaded</a:t>
            </a:r>
            <a:endParaRPr lang="en-NZ" sz="2400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 form is submitted it has a hidden field containing the token</a:t>
            </a:r>
            <a:endParaRPr lang="en-NZ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 the token checks out proceed as normal</a:t>
            </a:r>
            <a:endParaRPr lang="en-NZ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Otherwise log the attempt and deny</a:t>
            </a:r>
            <a:endParaRPr lang="en-NZ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0736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96" y="732836"/>
            <a:ext cx="9038719" cy="55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8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513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41"/>
            <a:ext cx="12192000" cy="655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5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8919"/>
          </a:xfrm>
        </p:spPr>
        <p:txBody>
          <a:bodyPr/>
          <a:lstStyle/>
          <a:p>
            <a:r>
              <a:rPr lang="en-NZ" dirty="0" smtClean="0"/>
              <a:t>User stories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5769"/>
            <a:ext cx="9905999" cy="40654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dirty="0"/>
              <a:t>User A Computer Savvy</a:t>
            </a:r>
          </a:p>
          <a:p>
            <a:r>
              <a:rPr lang="en-NZ" dirty="0"/>
              <a:t>Goes on to website and in the search box enters Dell XPS  </a:t>
            </a:r>
          </a:p>
          <a:p>
            <a:r>
              <a:rPr lang="en-NZ" dirty="0"/>
              <a:t>Finds what he wants clicks for more details</a:t>
            </a:r>
          </a:p>
          <a:p>
            <a:r>
              <a:rPr lang="en-NZ" dirty="0"/>
              <a:t>Views larger picture</a:t>
            </a:r>
          </a:p>
          <a:p>
            <a:r>
              <a:rPr lang="en-NZ" dirty="0"/>
              <a:t>Adds to the cart</a:t>
            </a:r>
          </a:p>
          <a:p>
            <a:r>
              <a:rPr lang="en-NZ" dirty="0" smtClean="0"/>
              <a:t>Confirms quantity</a:t>
            </a:r>
          </a:p>
          <a:p>
            <a:r>
              <a:rPr lang="en-NZ" dirty="0" smtClean="0"/>
              <a:t>He does not have an account</a:t>
            </a:r>
          </a:p>
          <a:p>
            <a:r>
              <a:rPr lang="en-NZ" dirty="0" smtClean="0"/>
              <a:t>He creates an account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108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53792"/>
            <a:ext cx="9905999" cy="5486400"/>
          </a:xfrm>
        </p:spPr>
        <p:txBody>
          <a:bodyPr>
            <a:normAutofit/>
          </a:bodyPr>
          <a:lstStyle/>
          <a:p>
            <a:r>
              <a:rPr lang="en-NZ" dirty="0" smtClean="0"/>
              <a:t>Enter his details into form </a:t>
            </a:r>
          </a:p>
          <a:p>
            <a:r>
              <a:rPr lang="en-NZ" dirty="0"/>
              <a:t>C</a:t>
            </a:r>
            <a:r>
              <a:rPr lang="en-NZ" dirty="0" smtClean="0"/>
              <a:t>hoose a method type</a:t>
            </a:r>
          </a:p>
          <a:p>
            <a:r>
              <a:rPr lang="en-NZ" dirty="0" smtClean="0"/>
              <a:t>Hits enter</a:t>
            </a:r>
          </a:p>
          <a:p>
            <a:r>
              <a:rPr lang="en-NZ" dirty="0" smtClean="0"/>
              <a:t>He is congratulated and receives an email confirming purchase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49487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database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54" y="1576137"/>
            <a:ext cx="7555830" cy="4704347"/>
          </a:xfrm>
        </p:spPr>
      </p:pic>
    </p:spTree>
    <p:extLst>
      <p:ext uri="{BB962C8B-B14F-4D97-AF65-F5344CB8AC3E}">
        <p14:creationId xmlns:p14="http://schemas.microsoft.com/office/powerpoint/2010/main" val="31198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Class diagram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78" y="1203732"/>
            <a:ext cx="6031217" cy="5321394"/>
          </a:xfrm>
        </p:spPr>
      </p:pic>
    </p:spTree>
    <p:extLst>
      <p:ext uri="{BB962C8B-B14F-4D97-AF65-F5344CB8AC3E}">
        <p14:creationId xmlns:p14="http://schemas.microsoft.com/office/powerpoint/2010/main" val="203247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framework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framework we are using is the one provided by  Dr Mike Lopez and we have adapted it to develop our e-Commerce website. </a:t>
            </a:r>
          </a:p>
          <a:p>
            <a:r>
              <a:rPr lang="en-NZ" dirty="0"/>
              <a:t>It consists of series of models that are managed by  controllers, they all either inherit from an abstract model and are embedded with defence mechanism against cross site scripting, </a:t>
            </a:r>
            <a:r>
              <a:rPr lang="en-NZ" dirty="0" err="1"/>
              <a:t>sql</a:t>
            </a:r>
            <a:r>
              <a:rPr lang="en-NZ" dirty="0"/>
              <a:t> injection and cross site request forgery which we will discuss in the next slides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3248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 injection</a:t>
            </a:r>
          </a:p>
        </p:txBody>
      </p:sp>
      <p:sp>
        <p:nvSpPr>
          <p:cNvPr id="3075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0" y="2249488"/>
            <a:ext cx="9906000" cy="35417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NZ" altLang="en-US" smtClean="0"/>
              <a:t>Serious security Vulnerability</a:t>
            </a:r>
          </a:p>
          <a:p>
            <a:pPr>
              <a:lnSpc>
                <a:spcPct val="110000"/>
              </a:lnSpc>
            </a:pPr>
            <a:r>
              <a:rPr lang="en-NZ" altLang="en-US" smtClean="0"/>
              <a:t>user can issue a SQL command to get access to back end database</a:t>
            </a:r>
          </a:p>
          <a:p>
            <a:pPr>
              <a:lnSpc>
                <a:spcPct val="110000"/>
              </a:lnSpc>
            </a:pPr>
            <a:r>
              <a:rPr lang="en-NZ" altLang="en-US" smtClean="0"/>
              <a:t>This exposes the information- emails,user names,passwords etc..</a:t>
            </a:r>
          </a:p>
          <a:p>
            <a:pPr>
              <a:lnSpc>
                <a:spcPct val="110000"/>
              </a:lnSpc>
            </a:pPr>
            <a:r>
              <a:rPr lang="en-NZ" altLang="en-US" smtClean="0"/>
              <a:t>This vulnerability accounts for over 83% of all attacks since 2005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65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549</TotalTime>
  <Words>601</Words>
  <Application>Microsoft Office PowerPoint</Application>
  <PresentationFormat>Widescreen</PresentationFormat>
  <Paragraphs>117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SimSun</vt:lpstr>
      <vt:lpstr>SimSun</vt:lpstr>
      <vt:lpstr>Arial</vt:lpstr>
      <vt:lpstr>Calibri</vt:lpstr>
      <vt:lpstr>Symbol</vt:lpstr>
      <vt:lpstr>Times New Roman</vt:lpstr>
      <vt:lpstr>Trebuchet MS</vt:lpstr>
      <vt:lpstr>Tw Cen MT</vt:lpstr>
      <vt:lpstr>Circuit</vt:lpstr>
      <vt:lpstr>Php assignment </vt:lpstr>
      <vt:lpstr>Architecture Design</vt:lpstr>
      <vt:lpstr>PowerPoint Presentation</vt:lpstr>
      <vt:lpstr>User stories</vt:lpstr>
      <vt:lpstr>PowerPoint Presentation</vt:lpstr>
      <vt:lpstr>database</vt:lpstr>
      <vt:lpstr>Class diagram</vt:lpstr>
      <vt:lpstr>framework</vt:lpstr>
      <vt:lpstr>Sql injection</vt:lpstr>
      <vt:lpstr>SQL injection</vt:lpstr>
      <vt:lpstr>SQL injection</vt:lpstr>
      <vt:lpstr>SQL injection</vt:lpstr>
      <vt:lpstr>sql injection</vt:lpstr>
      <vt:lpstr>sql injection</vt:lpstr>
      <vt:lpstr>Cross site scripting xxs</vt:lpstr>
      <vt:lpstr>Differences betweens xxs and sql injection</vt:lpstr>
      <vt:lpstr>Plan for completion</vt:lpstr>
      <vt:lpstr>PowerPoint Presentation</vt:lpstr>
      <vt:lpstr>Proof of concept implementation</vt:lpstr>
      <vt:lpstr>PowerPoint Presentation</vt:lpstr>
      <vt:lpstr>Sql injection</vt:lpstr>
      <vt:lpstr>PowerPoint Presentation</vt:lpstr>
      <vt:lpstr>Cross site request forgery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assignment</dc:title>
  <dc:creator>katie barros</dc:creator>
  <cp:lastModifiedBy>Katie Barros</cp:lastModifiedBy>
  <cp:revision>22</cp:revision>
  <dcterms:created xsi:type="dcterms:W3CDTF">2014-10-15T03:26:35Z</dcterms:created>
  <dcterms:modified xsi:type="dcterms:W3CDTF">2014-10-16T19:07:39Z</dcterms:modified>
</cp:coreProperties>
</file>