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3" r:id="rId7"/>
    <p:sldId id="259" r:id="rId8"/>
    <p:sldId id="260" r:id="rId9"/>
    <p:sldId id="28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3" r:id="rId20"/>
    <p:sldId id="279" r:id="rId21"/>
    <p:sldId id="280" r:id="rId22"/>
    <p:sldId id="281" r:id="rId23"/>
    <p:sldId id="282" r:id="rId24"/>
    <p:sldId id="264" r:id="rId25"/>
    <p:sldId id="266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488" y="5883275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37AC9-0ABD-47EC-9DBA-4D1CDAAE5102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5883275"/>
            <a:ext cx="623887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5888" y="5883275"/>
            <a:ext cx="7715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0A77E-B8C8-4842-AC4D-C34DC93C0D0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 injection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2249488"/>
            <a:ext cx="9906000" cy="35417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dirty="0" smtClean="0"/>
              <a:t>Serious security Vulnerability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user can issue a SQL command to get access to back end database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This exposes the information- </a:t>
            </a:r>
            <a:r>
              <a:rPr lang="en-NZ" altLang="en-US" dirty="0" err="1" smtClean="0"/>
              <a:t>emails,user</a:t>
            </a:r>
            <a:r>
              <a:rPr lang="en-NZ" altLang="en-US" dirty="0" smtClean="0"/>
              <a:t> </a:t>
            </a:r>
            <a:r>
              <a:rPr lang="en-NZ" altLang="en-US" dirty="0" err="1" smtClean="0"/>
              <a:t>names,passwords</a:t>
            </a:r>
            <a:r>
              <a:rPr lang="en-NZ" altLang="en-US" dirty="0" smtClean="0"/>
              <a:t> etc..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This vulnerability accounts for over 83% of all attacks since 2005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5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altLang="en-US" sz="2000" smtClean="0"/>
              <a:t>original sql query: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SELECT  * FROM table WHERE Username='username' AND Password='password';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With user input: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1)SELECT id FROM table WHERE Username=' ' OR ' ' =' ' AND Password=' 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      or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2) SELECT * FROM table WHERE Username='X' OR '1'='1';# 'AND Password='password';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smtClean="0"/>
              <a:t>Since the condition is true, hacker will be logged in to the system.</a:t>
            </a:r>
          </a:p>
          <a:p>
            <a:pPr>
              <a:lnSpc>
                <a:spcPct val="110000"/>
              </a:lnSpc>
            </a:pPr>
            <a:endParaRPr lang="en-US" altLang="en-US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SQL prevention methods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1. Input validation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2. Limit database permission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3.Configure error reporting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1. Input validation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dictates what can or what can't be used in the input.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characters to watch for:  ; ''  '  /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for (int x=0;x&lt;id.length;x++)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if(id.substring(0+x,1+x).equals(" ' " II '' ; '' II "/" II "#"))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{id="false";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}}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2. Limit DB permission</a:t>
            </a:r>
          </a:p>
          <a:p>
            <a:r>
              <a:rPr lang="en-NZ" altLang="en-US" sz="2000" smtClean="0"/>
              <a:t>Making the script read-only</a:t>
            </a:r>
          </a:p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3.Configure error reporting</a:t>
            </a:r>
          </a:p>
          <a:p>
            <a:r>
              <a:rPr lang="en-NZ" altLang="en-US" sz="2000" smtClean="0"/>
              <a:t>It limits the amount of info the attacker receives from each attempt.</a:t>
            </a:r>
          </a:p>
          <a:p>
            <a:r>
              <a:rPr lang="en-NZ" altLang="en-US" sz="2000" smtClean="0"/>
              <a:t>each error message-attacker gets closer to the data they want</a:t>
            </a:r>
          </a:p>
          <a:p>
            <a:r>
              <a:rPr lang="en-NZ" altLang="en-US" sz="2000" smtClean="0"/>
              <a:t>so make the error message internal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escape -function that checks if there are any quotation marks or harmful characters on text</a:t>
            </a:r>
          </a:p>
          <a:p>
            <a:r>
              <a:rPr lang="en-NZ" altLang="en-US" dirty="0" smtClean="0"/>
              <a:t>it resets the harmful characters typed for username with a \ before those characters which makes the username and other fields incorrect to execute.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Cross site scripting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Users are not to be trusted. Anyone who views the post will run the </a:t>
            </a:r>
            <a:r>
              <a:rPr lang="en-NZ" dirty="0" err="1" smtClean="0"/>
              <a:t>scritp</a:t>
            </a:r>
            <a:endParaRPr lang="en-NZ" dirty="0" smtClean="0"/>
          </a:p>
          <a:p>
            <a:pPr marL="0" indent="0">
              <a:buNone/>
            </a:pPr>
            <a:r>
              <a:rPr lang="en-NZ" dirty="0" err="1" smtClean="0"/>
              <a:t>Document.cookie</a:t>
            </a: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Validate data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5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Differences </a:t>
            </a:r>
            <a:r>
              <a:rPr lang="en-NZ" dirty="0" err="1" smtClean="0">
                <a:solidFill>
                  <a:srgbClr val="FF0000"/>
                </a:solidFill>
              </a:rPr>
              <a:t>betweens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r>
              <a:rPr lang="en-NZ" dirty="0" smtClean="0">
                <a:solidFill>
                  <a:srgbClr val="FF0000"/>
                </a:solidFill>
              </a:rPr>
              <a:t> and </a:t>
            </a:r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targets databases</a:t>
            </a:r>
          </a:p>
          <a:p>
            <a:r>
              <a:rPr lang="en-NZ" dirty="0" smtClean="0"/>
              <a:t>XSS (</a:t>
            </a:r>
            <a:r>
              <a:rPr lang="en-NZ" dirty="0" err="1" smtClean="0"/>
              <a:t>javascript</a:t>
            </a:r>
            <a:r>
              <a:rPr lang="en-NZ" dirty="0" smtClean="0"/>
              <a:t>) </a:t>
            </a:r>
            <a:r>
              <a:rPr lang="en-NZ" smtClean="0"/>
              <a:t>targets other users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5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Plan for completion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As of 17/10/2014 we have not yet fully tested any of our models but we expect to have it completed for next presentation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88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6" y="180474"/>
            <a:ext cx="6915150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837127"/>
            <a:ext cx="10306363" cy="5718219"/>
          </a:xfrm>
        </p:spPr>
      </p:pic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Proof of concept implementation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3557"/>
            <a:ext cx="9905999" cy="37976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rgbClr val="FF0000"/>
                </a:solidFill>
              </a:rPr>
              <a:t>Cross site scripting				Abstract Controller</a:t>
            </a:r>
          </a:p>
          <a:p>
            <a:pPr marL="0" indent="0" algn="ctr">
              <a:buNone/>
            </a:pPr>
            <a:r>
              <a:rPr lang="en-IN" dirty="0"/>
              <a:t>protected function </a:t>
            </a:r>
            <a:r>
              <a:rPr lang="en-IN" dirty="0" err="1"/>
              <a:t>getInput</a:t>
            </a:r>
            <a:r>
              <a:rPr lang="en-IN" dirty="0"/>
              <a:t>($</a:t>
            </a:r>
            <a:r>
              <a:rPr lang="en-IN" dirty="0" err="1"/>
              <a:t>inputField</a:t>
            </a:r>
            <a:r>
              <a:rPr lang="en-IN" dirty="0"/>
              <a:t>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if (!</a:t>
            </a:r>
            <a:r>
              <a:rPr lang="en-IN" dirty="0" err="1"/>
              <a:t>isset</a:t>
            </a:r>
            <a:r>
              <a:rPr lang="en-IN" dirty="0"/>
              <a:t>($this-&gt;inputs[$</a:t>
            </a:r>
            <a:r>
              <a:rPr lang="en-IN" dirty="0" err="1"/>
              <a:t>inputField</a:t>
            </a:r>
            <a:r>
              <a:rPr lang="en-IN" dirty="0"/>
              <a:t>]))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null;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	}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$input = trim($this-&gt;inputs[$</a:t>
            </a:r>
            <a:r>
              <a:rPr lang="en-IN" dirty="0" err="1"/>
              <a:t>inputField</a:t>
            </a:r>
            <a:r>
              <a:rPr lang="en-IN" dirty="0"/>
              <a:t>]); 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$this-&gt;sanitise($input);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20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74357"/>
            <a:ext cx="9905999" cy="501684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private function sanitise($input)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</a:t>
            </a:r>
            <a:r>
              <a:rPr lang="en-IN" dirty="0" err="1"/>
              <a:t>htmlspecialchars</a:t>
            </a:r>
            <a:r>
              <a:rPr lang="en-IN" dirty="0"/>
              <a:t>($input, ENT_QUOTES);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0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Interfaces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	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,$fields);</a:t>
            </a:r>
          </a:p>
          <a:p>
            <a:pPr marL="0" indent="0">
              <a:buNone/>
            </a:pPr>
            <a:r>
              <a:rPr lang="en-NZ" dirty="0"/>
              <a:t>          </a:t>
            </a:r>
            <a:r>
              <a:rPr lang="en-NZ" dirty="0" smtClean="0"/>
              <a:t> function </a:t>
            </a:r>
            <a:r>
              <a:rPr lang="en-NZ" dirty="0"/>
              <a:t>escape($</a:t>
            </a:r>
            <a:r>
              <a:rPr lang="en-NZ" dirty="0" err="1"/>
              <a:t>fieldValue</a:t>
            </a:r>
            <a:r>
              <a:rPr lang="en-NZ" dirty="0"/>
              <a:t>);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function </a:t>
            </a:r>
            <a:r>
              <a:rPr lang="en-NZ" dirty="0" err="1" smtClean="0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</a:t>
            </a:r>
            <a:r>
              <a:rPr lang="en-NZ" dirty="0" smtClean="0"/>
              <a:t>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5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461" y="683742"/>
            <a:ext cx="9905999" cy="54204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/>
              <a:t>public function escape($</a:t>
            </a:r>
            <a:r>
              <a:rPr lang="en-NZ" dirty="0" err="1"/>
              <a:t>fieldValue</a:t>
            </a:r>
            <a:r>
              <a:rPr lang="en-NZ" dirty="0"/>
              <a:t>) {</a:t>
            </a:r>
          </a:p>
          <a:p>
            <a:pPr marL="0" indent="0">
              <a:buNone/>
            </a:pPr>
            <a:r>
              <a:rPr lang="en-NZ" dirty="0"/>
              <a:t>		return $this-&gt;conn-&gt;</a:t>
            </a:r>
            <a:r>
              <a:rPr lang="en-NZ" dirty="0" err="1"/>
              <a:t>real_escape_string</a:t>
            </a:r>
            <a:r>
              <a:rPr lang="en-NZ" dirty="0"/>
              <a:t>($</a:t>
            </a:r>
            <a:r>
              <a:rPr lang="en-NZ" dirty="0" err="1"/>
              <a:t>fieldValue</a:t>
            </a:r>
            <a:r>
              <a:rPr lang="en-NZ" dirty="0"/>
              <a:t>);	// TODO: charset	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}public </a:t>
            </a:r>
            <a:r>
              <a:rPr lang="en-NZ" dirty="0"/>
              <a:t>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 smtClean="0"/>
              <a:t>  </a:t>
            </a:r>
            <a:r>
              <a:rPr lang="en-NZ" dirty="0"/>
              <a:t>public function </a:t>
            </a:r>
            <a:r>
              <a:rPr lang="en-NZ" dirty="0" err="1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r>
              <a:rPr lang="en-NZ" dirty="0"/>
              <a:t>	private function </a:t>
            </a:r>
            <a:r>
              <a:rPr lang="en-NZ" dirty="0" err="1"/>
              <a:t>sqlError</a:t>
            </a:r>
            <a:r>
              <a:rPr lang="en-NZ" dirty="0"/>
              <a:t>($source) {</a:t>
            </a:r>
          </a:p>
          <a:p>
            <a:pPr marL="0" indent="0">
              <a:buNone/>
            </a:pPr>
            <a:r>
              <a:rPr lang="en-NZ" dirty="0"/>
              <a:t>		return 'Unable to '.$source.', MySQL error ('.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connect_errno</a:t>
            </a:r>
            <a:r>
              <a:rPr lang="en-NZ" dirty="0"/>
              <a:t>. ') is: 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connect_error</a:t>
            </a:r>
            <a:r>
              <a:rPr lang="en-NZ" dirty="0"/>
              <a:t>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187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732836"/>
            <a:ext cx="9038719" cy="55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1"/>
            <a:ext cx="12192000" cy="65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4" y="1576137"/>
            <a:ext cx="7555830" cy="4704347"/>
          </a:xfrm>
        </p:spPr>
      </p:pic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78" y="1203732"/>
            <a:ext cx="6031217" cy="5321394"/>
          </a:xfrm>
        </p:spPr>
      </p:pic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framework we are using is the one provided by  Dr Mike Lopez and we have adapted it to develop our e-Commerce website. </a:t>
            </a:r>
          </a:p>
          <a:p>
            <a:r>
              <a:rPr lang="en-NZ" dirty="0"/>
              <a:t>It consists of series of models that are managed by  controllers, they all either inherit from an abstract model and are embedded with defence mechanism against cross site scripting, </a:t>
            </a:r>
            <a:r>
              <a:rPr lang="en-NZ" dirty="0" err="1"/>
              <a:t>sql</a:t>
            </a:r>
            <a:r>
              <a:rPr lang="en-NZ" dirty="0"/>
              <a:t> injection and cross site request forgery which we will discuss in the next slides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</a:t>
            </a:r>
            <a:r>
              <a:rPr lang="en-US" smtClean="0"/>
              <a:t>tatements </a:t>
            </a:r>
            <a:r>
              <a:rPr lang="en-US" dirty="0"/>
              <a:t>are inserted into an entry field for execution. </a:t>
            </a:r>
          </a:p>
          <a:p>
            <a:r>
              <a:rPr lang="en-US" dirty="0" smtClean="0"/>
              <a:t>When </a:t>
            </a:r>
            <a:r>
              <a:rPr lang="en-US" dirty="0"/>
              <a:t>SQL is used to display data on a web page, it is common to let users input their own values. </a:t>
            </a:r>
          </a:p>
          <a:p>
            <a:r>
              <a:rPr lang="en-US" dirty="0" smtClean="0"/>
              <a:t>When </a:t>
            </a:r>
            <a:r>
              <a:rPr lang="en-US" dirty="0"/>
              <a:t>input code on entry field, it dynamically change SQL statements to provide the user with selected data.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prevent SQL-injection in PHP? </a:t>
            </a:r>
          </a:p>
          <a:p>
            <a:r>
              <a:rPr lang="en-US" dirty="0"/>
              <a:t>In our code, we using  </a:t>
            </a:r>
          </a:p>
          <a:p>
            <a:r>
              <a:rPr lang="en-US" dirty="0" smtClean="0"/>
              <a:t>escape</a:t>
            </a:r>
            <a:r>
              <a:rPr lang="en-US" dirty="0"/>
              <a:t>(),  </a:t>
            </a:r>
          </a:p>
          <a:p>
            <a:r>
              <a:rPr lang="en-US" dirty="0" smtClean="0"/>
              <a:t>throw </a:t>
            </a:r>
            <a:r>
              <a:rPr lang="en-US" dirty="0"/>
              <a:t>new </a:t>
            </a:r>
            <a:r>
              <a:rPr lang="en-US" dirty="0" err="1"/>
              <a:t>LoginException</a:t>
            </a:r>
            <a:r>
              <a:rPr lang="en-US" dirty="0"/>
              <a:t> ('Invalid credentials'); </a:t>
            </a:r>
          </a:p>
          <a:p>
            <a:r>
              <a:rPr lang="en-US" dirty="0" smtClean="0"/>
              <a:t>try </a:t>
            </a:r>
            <a:r>
              <a:rPr lang="en-US" dirty="0"/>
              <a:t>to call Common class “Abstract class”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552</TotalTime>
  <Words>691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</vt:lpstr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PowerPoint Presentation</vt:lpstr>
      <vt:lpstr>User stories</vt:lpstr>
      <vt:lpstr>PowerPoint Presentation</vt:lpstr>
      <vt:lpstr>database</vt:lpstr>
      <vt:lpstr>Class diagram</vt:lpstr>
      <vt:lpstr>framework</vt:lpstr>
      <vt:lpstr>What is SQL Injection?  </vt:lpstr>
      <vt:lpstr>Sql injection</vt:lpstr>
      <vt:lpstr>SQL injection</vt:lpstr>
      <vt:lpstr>SQL injection</vt:lpstr>
      <vt:lpstr>SQL injection</vt:lpstr>
      <vt:lpstr>sql injection</vt:lpstr>
      <vt:lpstr>sql injection</vt:lpstr>
      <vt:lpstr>Cross site scripting xxs</vt:lpstr>
      <vt:lpstr>Differences betweens xxs and sql injection</vt:lpstr>
      <vt:lpstr>Plan for completion</vt:lpstr>
      <vt:lpstr>PowerPoint Presentation</vt:lpstr>
      <vt:lpstr>Proof of concept implementation</vt:lpstr>
      <vt:lpstr>PowerPoint Presentation</vt:lpstr>
      <vt:lpstr>Sql injection</vt:lpstr>
      <vt:lpstr>PowerPoint Presentation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Alex Zhu</cp:lastModifiedBy>
  <cp:revision>24</cp:revision>
  <dcterms:created xsi:type="dcterms:W3CDTF">2014-10-15T03:26:35Z</dcterms:created>
  <dcterms:modified xsi:type="dcterms:W3CDTF">2014-10-16T19:15:54Z</dcterms:modified>
</cp:coreProperties>
</file>