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8"/>
  </p:notesMasterIdLst>
  <p:handoutMasterIdLst>
    <p:handoutMasterId r:id="rId57"/>
  </p:handoutMasterIdLst>
  <p:sldIdLst>
    <p:sldId id="557" r:id="rId4"/>
    <p:sldId id="558" r:id="rId5"/>
    <p:sldId id="559" r:id="rId6"/>
    <p:sldId id="561" r:id="rId7"/>
    <p:sldId id="259" r:id="rId9"/>
    <p:sldId id="590" r:id="rId10"/>
    <p:sldId id="562" r:id="rId11"/>
    <p:sldId id="422" r:id="rId12"/>
    <p:sldId id="563" r:id="rId13"/>
    <p:sldId id="566" r:id="rId14"/>
    <p:sldId id="568" r:id="rId15"/>
    <p:sldId id="425" r:id="rId16"/>
    <p:sldId id="569" r:id="rId17"/>
    <p:sldId id="570" r:id="rId18"/>
    <p:sldId id="592" r:id="rId19"/>
    <p:sldId id="573" r:id="rId20"/>
    <p:sldId id="575" r:id="rId21"/>
    <p:sldId id="576" r:id="rId22"/>
    <p:sldId id="579" r:id="rId23"/>
    <p:sldId id="580" r:id="rId24"/>
    <p:sldId id="594" r:id="rId25"/>
    <p:sldId id="595" r:id="rId26"/>
    <p:sldId id="596" r:id="rId27"/>
    <p:sldId id="597" r:id="rId28"/>
    <p:sldId id="598" r:id="rId29"/>
    <p:sldId id="599" r:id="rId30"/>
    <p:sldId id="600" r:id="rId31"/>
    <p:sldId id="601" r:id="rId32"/>
    <p:sldId id="602" r:id="rId33"/>
    <p:sldId id="603" r:id="rId34"/>
    <p:sldId id="616" r:id="rId35"/>
    <p:sldId id="617" r:id="rId36"/>
    <p:sldId id="618" r:id="rId37"/>
    <p:sldId id="619" r:id="rId38"/>
    <p:sldId id="620" r:id="rId39"/>
    <p:sldId id="621" r:id="rId40"/>
    <p:sldId id="622" r:id="rId41"/>
    <p:sldId id="623" r:id="rId42"/>
    <p:sldId id="624" r:id="rId43"/>
    <p:sldId id="625" r:id="rId44"/>
    <p:sldId id="626" r:id="rId45"/>
    <p:sldId id="627" r:id="rId46"/>
    <p:sldId id="628" r:id="rId47"/>
    <p:sldId id="629" r:id="rId48"/>
    <p:sldId id="630" r:id="rId49"/>
    <p:sldId id="631" r:id="rId50"/>
    <p:sldId id="632" r:id="rId51"/>
    <p:sldId id="633" r:id="rId52"/>
    <p:sldId id="634" r:id="rId53"/>
    <p:sldId id="635" r:id="rId54"/>
    <p:sldId id="636" r:id="rId55"/>
    <p:sldId id="658" r:id="rId56"/>
  </p:sldIdLst>
  <p:sldSz cx="9144000" cy="6858000" type="screen4x3"/>
  <p:notesSz cx="6858000" cy="9144000"/>
  <p:custDataLst>
    <p:tags r:id="rId61"/>
  </p:custDataLst>
  <p:defaultTextStyle>
    <a:defPPr>
      <a:defRPr lang="en-US"/>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SimSun"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0000CC"/>
    <a:srgbClr val="FF99CC"/>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9174"/>
    <p:restoredTop sz="83483"/>
  </p:normalViewPr>
  <p:slideViewPr>
    <p:cSldViewPr showGuides="1">
      <p:cViewPr varScale="1">
        <p:scale>
          <a:sx n="56" d="100"/>
          <a:sy n="56" d="100"/>
        </p:scale>
        <p:origin x="-142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notesMaster" Target="notesMasters/notesMaster1.xml"/><Relationship Id="rId7" Type="http://schemas.openxmlformats.org/officeDocument/2006/relationships/slide" Target="slides/slide4.xml"/><Relationship Id="rId61" Type="http://schemas.openxmlformats.org/officeDocument/2006/relationships/tags" Target="tags/tag1.xml"/><Relationship Id="rId60" Type="http://schemas.openxmlformats.org/officeDocument/2006/relationships/tableStyles" Target="tableStyles.xml"/><Relationship Id="rId6" Type="http://schemas.openxmlformats.org/officeDocument/2006/relationships/slide" Target="slides/slide3.xml"/><Relationship Id="rId59" Type="http://schemas.openxmlformats.org/officeDocument/2006/relationships/viewProps" Target="viewProps.xml"/><Relationship Id="rId58" Type="http://schemas.openxmlformats.org/officeDocument/2006/relationships/presProps" Target="presProps.xml"/><Relationship Id="rId57" Type="http://schemas.openxmlformats.org/officeDocument/2006/relationships/handoutMaster" Target="handoutMasters/handoutMaster1.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SimSun" panose="02010600030101010101" pitchFamily="2" charset="-122"/>
              <a:cs typeface="+mn-cs"/>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0F79DD7A-7CD5-45C3-96F2-0B96B2006788}" type="datetimeFigureOut">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SimSun" panose="02010600030101010101" pitchFamily="2" charset="-122"/>
                <a:cs typeface="+mn-cs"/>
              </a:rPr>
            </a:fld>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SimSun" panose="02010600030101010101" pitchFamily="2" charset="-122"/>
              <a:cs typeface="+mn-cs"/>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SimSun" panose="02010600030101010101" pitchFamily="2" charset="-122"/>
              <a:cs typeface="+mn-cs"/>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p>
            <a:pPr lvl="0" algn="r" eaLnBrk="1" hangingPunct="1"/>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229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SimSun" panose="02010600030101010101" pitchFamily="2" charset="-122"/>
              <a:cs typeface="+mn-cs"/>
            </a:endParaRPr>
          </a:p>
        </p:txBody>
      </p:sp>
      <p:sp>
        <p:nvSpPr>
          <p:cNvPr id="1229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SimSun" panose="02010600030101010101" pitchFamily="2" charset="-122"/>
              <a:cs typeface="+mn-cs"/>
            </a:endParaRPr>
          </a:p>
        </p:txBody>
      </p:sp>
      <p:sp>
        <p:nvSpPr>
          <p:cNvPr id="33796" name="Rectangle 4"/>
          <p:cNvSpPr>
            <a:spLocks noRo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229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SimSun"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SimSun"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SimSun"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SimSun"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SimSun"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SimSun"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SimSun"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SimSun"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SimSun"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SimSun" panose="02010600030101010101" pitchFamily="2" charset="-122"/>
              <a:cs typeface="+mn-cs"/>
            </a:endParaRPr>
          </a:p>
        </p:txBody>
      </p:sp>
      <p:sp>
        <p:nvSpPr>
          <p:cNvPr id="1229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SimSun" panose="02010600030101010101" pitchFamily="2" charset="-122"/>
              <a:cs typeface="+mn-cs"/>
            </a:endParaRPr>
          </a:p>
        </p:txBody>
      </p:sp>
      <p:sp>
        <p:nvSpPr>
          <p:cNvPr id="1229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
            <a:pPr lvl="0" algn="r" eaLnBrk="1" hangingPunct="1">
              <a:buNone/>
            </a:pP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SimSun"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SimSun"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SimSun"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SimSun"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SimSun"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
        <p:nvSpPr>
          <p:cNvPr id="34819" name="Rectangle 2"/>
          <p:cNvSpPr>
            <a:spLocks noTextEdit="1"/>
          </p:cNvSpPr>
          <p:nvPr>
            <p:ph type="sldImg"/>
          </p:nvPr>
        </p:nvSpPr>
        <p:spPr>
          <a:xfrm>
            <a:off x="3429000" y="2400300"/>
            <a:ext cx="0" cy="0"/>
          </a:xfrm>
          <a:solidFill>
            <a:srgbClr val="FFFFFF">
              <a:alpha val="100000"/>
            </a:srgbClr>
          </a:solidFill>
        </p:spPr>
      </p:sp>
      <p:sp>
        <p:nvSpPr>
          <p:cNvPr id="34820" name="Rectangle 3"/>
          <p:cNvSpPr/>
          <p:nvPr>
            <p:ph type="body" idx="1"/>
          </p:nvPr>
        </p:nvSpPr>
        <p:spPr>
          <a:xfrm>
            <a:off x="914400" y="6262688"/>
            <a:ext cx="1403350" cy="274637"/>
          </a:xfrm>
          <a:solidFill>
            <a:srgbClr val="FFFFFF">
              <a:alpha val="100000"/>
            </a:srgbClr>
          </a:solidFill>
          <a:ln>
            <a:solidFill>
              <a:srgbClr val="000000">
                <a:alpha val="100000"/>
              </a:srgbClr>
            </a:solidFill>
            <a:mite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
        <p:nvSpPr>
          <p:cNvPr id="45059" name="Rectangle 2"/>
          <p:cNvSpPr>
            <a:spLocks noTextEdit="1"/>
          </p:cNvSpPr>
          <p:nvPr>
            <p:ph type="sldImg"/>
          </p:nvPr>
        </p:nvSpPr>
        <p:spPr>
          <a:xfrm>
            <a:off x="3429000" y="2400300"/>
            <a:ext cx="0" cy="0"/>
          </a:xfrm>
          <a:solidFill>
            <a:srgbClr val="FFFFFF">
              <a:alpha val="100000"/>
            </a:srgbClr>
          </a:solidFill>
        </p:spPr>
      </p:sp>
      <p:sp>
        <p:nvSpPr>
          <p:cNvPr id="45060" name="Rectangle 3"/>
          <p:cNvSpPr/>
          <p:nvPr>
            <p:ph type="body" idx="1"/>
          </p:nvPr>
        </p:nvSpPr>
        <p:spPr>
          <a:xfrm>
            <a:off x="914400" y="6262688"/>
            <a:ext cx="1403350" cy="274637"/>
          </a:xfrm>
          <a:solidFill>
            <a:srgbClr val="FFFFFF">
              <a:alpha val="100000"/>
            </a:srgbClr>
          </a:solidFill>
          <a:ln>
            <a:solidFill>
              <a:srgbClr val="000000">
                <a:alpha val="100000"/>
              </a:srgbClr>
            </a:solidFill>
            <a:mite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
        <p:nvSpPr>
          <p:cNvPr id="46083" name="Rectangle 2"/>
          <p:cNvSpPr>
            <a:spLocks noTextEdit="1"/>
          </p:cNvSpPr>
          <p:nvPr>
            <p:ph type="sldImg"/>
          </p:nvPr>
        </p:nvSpPr>
        <p:spPr>
          <a:xfrm>
            <a:off x="3429000" y="2400300"/>
            <a:ext cx="0" cy="0"/>
          </a:xfrm>
          <a:solidFill>
            <a:srgbClr val="FFFFFF">
              <a:alpha val="100000"/>
            </a:srgbClr>
          </a:solidFill>
        </p:spPr>
      </p:sp>
      <p:sp>
        <p:nvSpPr>
          <p:cNvPr id="46084" name="Rectangle 3"/>
          <p:cNvSpPr/>
          <p:nvPr>
            <p:ph type="body" idx="1"/>
          </p:nvPr>
        </p:nvSpPr>
        <p:spPr>
          <a:xfrm>
            <a:off x="914400" y="6262688"/>
            <a:ext cx="1403350" cy="274637"/>
          </a:xfrm>
          <a:solidFill>
            <a:srgbClr val="FFFFFF">
              <a:alpha val="100000"/>
            </a:srgbClr>
          </a:solidFill>
          <a:ln>
            <a:solidFill>
              <a:srgbClr val="000000">
                <a:alpha val="100000"/>
              </a:srgbClr>
            </a:solidFill>
            <a:mite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
        <p:nvSpPr>
          <p:cNvPr id="47107" name="Rectangle 2"/>
          <p:cNvSpPr>
            <a:spLocks noTextEdit="1"/>
          </p:cNvSpPr>
          <p:nvPr>
            <p:ph type="sldImg"/>
          </p:nvPr>
        </p:nvSpPr>
        <p:spPr>
          <a:xfrm>
            <a:off x="3429000" y="2400300"/>
            <a:ext cx="0" cy="0"/>
          </a:xfrm>
          <a:solidFill>
            <a:srgbClr val="FFFFFF">
              <a:alpha val="100000"/>
            </a:srgbClr>
          </a:solidFill>
        </p:spPr>
      </p:sp>
      <p:sp>
        <p:nvSpPr>
          <p:cNvPr id="47108" name="Rectangle 3"/>
          <p:cNvSpPr/>
          <p:nvPr>
            <p:ph type="body" idx="1"/>
          </p:nvPr>
        </p:nvSpPr>
        <p:spPr>
          <a:xfrm>
            <a:off x="914400" y="6262688"/>
            <a:ext cx="1403350" cy="274637"/>
          </a:xfrm>
          <a:solidFill>
            <a:srgbClr val="FFFFFF">
              <a:alpha val="100000"/>
            </a:srgbClr>
          </a:solidFill>
          <a:ln>
            <a:solidFill>
              <a:srgbClr val="000000">
                <a:alpha val="100000"/>
              </a:srgbClr>
            </a:solidFill>
            <a:mite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
        <p:nvSpPr>
          <p:cNvPr id="48131" name="Rectangle 2"/>
          <p:cNvSpPr>
            <a:spLocks noTextEdit="1"/>
          </p:cNvSpPr>
          <p:nvPr>
            <p:ph type="sldImg"/>
          </p:nvPr>
        </p:nvSpPr>
        <p:spPr>
          <a:xfrm>
            <a:off x="3429000" y="2400300"/>
            <a:ext cx="0" cy="0"/>
          </a:xfrm>
          <a:solidFill>
            <a:srgbClr val="FFFFFF">
              <a:alpha val="100000"/>
            </a:srgbClr>
          </a:solidFill>
        </p:spPr>
      </p:sp>
      <p:sp>
        <p:nvSpPr>
          <p:cNvPr id="48132" name="Rectangle 3"/>
          <p:cNvSpPr/>
          <p:nvPr>
            <p:ph type="body" idx="1"/>
          </p:nvPr>
        </p:nvSpPr>
        <p:spPr>
          <a:xfrm>
            <a:off x="914400" y="6262688"/>
            <a:ext cx="1403350" cy="274637"/>
          </a:xfrm>
          <a:solidFill>
            <a:srgbClr val="FFFFFF">
              <a:alpha val="100000"/>
            </a:srgbClr>
          </a:solidFill>
          <a:ln>
            <a:solidFill>
              <a:srgbClr val="000000">
                <a:alpha val="100000"/>
              </a:srgbClr>
            </a:solidFill>
            <a:mite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
        <p:nvSpPr>
          <p:cNvPr id="49155" name="Rectangle 2"/>
          <p:cNvSpPr>
            <a:spLocks noTextEdit="1"/>
          </p:cNvSpPr>
          <p:nvPr>
            <p:ph type="sldImg"/>
          </p:nvPr>
        </p:nvSpPr>
        <p:spPr>
          <a:xfrm>
            <a:off x="3429000" y="2400300"/>
            <a:ext cx="0" cy="0"/>
          </a:xfrm>
          <a:solidFill>
            <a:srgbClr val="FFFFFF">
              <a:alpha val="100000"/>
            </a:srgbClr>
          </a:solidFill>
        </p:spPr>
      </p:sp>
      <p:sp>
        <p:nvSpPr>
          <p:cNvPr id="49156" name="Rectangle 3"/>
          <p:cNvSpPr/>
          <p:nvPr>
            <p:ph type="body" idx="1"/>
          </p:nvPr>
        </p:nvSpPr>
        <p:spPr>
          <a:xfrm>
            <a:off x="914400" y="6262688"/>
            <a:ext cx="1403350" cy="274637"/>
          </a:xfrm>
          <a:solidFill>
            <a:srgbClr val="FFFFFF">
              <a:alpha val="100000"/>
            </a:srgbClr>
          </a:solidFill>
          <a:ln>
            <a:solidFill>
              <a:srgbClr val="000000">
                <a:alpha val="100000"/>
              </a:srgbClr>
            </a:solidFill>
            <a:mite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
        <p:nvSpPr>
          <p:cNvPr id="50179" name="Rectangle 2"/>
          <p:cNvSpPr>
            <a:spLocks noTextEdit="1"/>
          </p:cNvSpPr>
          <p:nvPr>
            <p:ph type="sldImg"/>
          </p:nvPr>
        </p:nvSpPr>
        <p:spPr>
          <a:xfrm>
            <a:off x="3429000" y="2400300"/>
            <a:ext cx="0" cy="0"/>
          </a:xfrm>
          <a:solidFill>
            <a:srgbClr val="FFFFFF">
              <a:alpha val="100000"/>
            </a:srgbClr>
          </a:solidFill>
        </p:spPr>
      </p:sp>
      <p:sp>
        <p:nvSpPr>
          <p:cNvPr id="50180" name="Rectangle 3"/>
          <p:cNvSpPr/>
          <p:nvPr>
            <p:ph type="body" idx="1"/>
          </p:nvPr>
        </p:nvSpPr>
        <p:spPr>
          <a:xfrm>
            <a:off x="914400" y="6262688"/>
            <a:ext cx="1403350" cy="274637"/>
          </a:xfrm>
          <a:solidFill>
            <a:srgbClr val="FFFFFF">
              <a:alpha val="100000"/>
            </a:srgbClr>
          </a:solidFill>
          <a:ln>
            <a:solidFill>
              <a:srgbClr val="000000">
                <a:alpha val="100000"/>
              </a:srgbClr>
            </a:solidFill>
            <a:mite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
        <p:nvSpPr>
          <p:cNvPr id="51203" name="Rectangle 2"/>
          <p:cNvSpPr>
            <a:spLocks noTextEdit="1"/>
          </p:cNvSpPr>
          <p:nvPr>
            <p:ph type="sldImg"/>
          </p:nvPr>
        </p:nvSpPr>
        <p:spPr>
          <a:xfrm>
            <a:off x="3429000" y="2400300"/>
            <a:ext cx="0" cy="0"/>
          </a:xfrm>
          <a:solidFill>
            <a:srgbClr val="FFFFFF">
              <a:alpha val="100000"/>
            </a:srgbClr>
          </a:solidFill>
        </p:spPr>
      </p:sp>
      <p:sp>
        <p:nvSpPr>
          <p:cNvPr id="51204" name="Rectangle 3"/>
          <p:cNvSpPr/>
          <p:nvPr>
            <p:ph type="body" idx="1"/>
          </p:nvPr>
        </p:nvSpPr>
        <p:spPr>
          <a:xfrm>
            <a:off x="914400" y="6262688"/>
            <a:ext cx="1403350" cy="274637"/>
          </a:xfrm>
          <a:solidFill>
            <a:srgbClr val="FFFFFF">
              <a:alpha val="100000"/>
            </a:srgbClr>
          </a:solidFill>
          <a:ln>
            <a:solidFill>
              <a:srgbClr val="000000">
                <a:alpha val="100000"/>
              </a:srgbClr>
            </a:solidFill>
            <a:mite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幻灯片图像占位符 1"/>
          <p:cNvSpPr>
            <a:spLocks noGrp="1" noRot="1" noChangeAspect="1" noTextEdit="1"/>
          </p:cNvSpPr>
          <p:nvPr>
            <p:ph type="sldImg"/>
          </p:nvPr>
        </p:nvSpPr>
        <p:spPr/>
      </p:sp>
      <p:sp>
        <p:nvSpPr>
          <p:cNvPr id="52227" name="备注占位符 2"/>
          <p:cNvSpPr>
            <a:spLocks noGrp="1"/>
          </p:cNvSpPr>
          <p:nvPr>
            <p:ph type="body" idx="1"/>
          </p:nvPr>
        </p:nvSpPr>
        <p:spPr/>
        <p:txBody>
          <a:bodyPr wrap="square" lIns="91440" tIns="45720" rIns="91440" bIns="45720" anchor="t" anchorCtr="0"/>
          <a:p>
            <a:pPr lvl="0"/>
            <a:endParaRPr lang="zh-CN" altLang="en-US" dirty="0"/>
          </a:p>
        </p:txBody>
      </p:sp>
      <p:sp>
        <p:nvSpPr>
          <p:cNvPr id="5222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
        <p:nvSpPr>
          <p:cNvPr id="35843" name="Rectangle 2"/>
          <p:cNvSpPr>
            <a:spLocks noTextEdit="1"/>
          </p:cNvSpPr>
          <p:nvPr>
            <p:ph type="sldImg"/>
          </p:nvPr>
        </p:nvSpPr>
        <p:spPr>
          <a:xfrm>
            <a:off x="3429000" y="2400300"/>
            <a:ext cx="0" cy="0"/>
          </a:xfrm>
          <a:solidFill>
            <a:srgbClr val="FFFFFF">
              <a:alpha val="100000"/>
            </a:srgbClr>
          </a:solidFill>
        </p:spPr>
      </p:sp>
      <p:sp>
        <p:nvSpPr>
          <p:cNvPr id="35844" name="Rectangle 3"/>
          <p:cNvSpPr/>
          <p:nvPr>
            <p:ph type="body" idx="1"/>
          </p:nvPr>
        </p:nvSpPr>
        <p:spPr>
          <a:xfrm>
            <a:off x="914400" y="6262688"/>
            <a:ext cx="1403350" cy="274637"/>
          </a:xfrm>
          <a:solidFill>
            <a:srgbClr val="FFFFFF">
              <a:alpha val="100000"/>
            </a:srgbClr>
          </a:solidFill>
          <a:ln>
            <a:solidFill>
              <a:srgbClr val="000000">
                <a:alpha val="100000"/>
              </a:srgbClr>
            </a:solidFill>
            <a:mite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
        <p:nvSpPr>
          <p:cNvPr id="37891" name="Rectangle 2"/>
          <p:cNvSpPr>
            <a:spLocks noTextEdit="1"/>
          </p:cNvSpPr>
          <p:nvPr>
            <p:ph type="sldImg"/>
          </p:nvPr>
        </p:nvSpPr>
        <p:spPr>
          <a:xfrm>
            <a:off x="3429000" y="2400300"/>
            <a:ext cx="0" cy="0"/>
          </a:xfrm>
          <a:solidFill>
            <a:srgbClr val="FFFFFF">
              <a:alpha val="100000"/>
            </a:srgbClr>
          </a:solidFill>
        </p:spPr>
      </p:sp>
      <p:sp>
        <p:nvSpPr>
          <p:cNvPr id="37892" name="Rectangle 3"/>
          <p:cNvSpPr/>
          <p:nvPr>
            <p:ph type="body" idx="1"/>
          </p:nvPr>
        </p:nvSpPr>
        <p:spPr>
          <a:xfrm>
            <a:off x="914400" y="6262688"/>
            <a:ext cx="1403350" cy="274637"/>
          </a:xfrm>
          <a:solidFill>
            <a:srgbClr val="FFFFFF">
              <a:alpha val="100000"/>
            </a:srgbClr>
          </a:solidFill>
          <a:ln>
            <a:solidFill>
              <a:srgbClr val="000000">
                <a:alpha val="100000"/>
              </a:srgbClr>
            </a:solidFill>
            <a:miter/>
          </a:ln>
        </p:spPr>
        <p:txBody>
          <a:bodyPr wrap="square" lIns="91440" tIns="45720" rIns="91440" bIns="45720" anchor="t" anchorCtr="0"/>
          <a:p>
            <a:pPr lvl="0" eaLnBrk="1" hangingPunct="1"/>
            <a:r>
              <a:rPr lang="zh-CN" altLang="en-US" dirty="0"/>
              <a:t>既适用于设计和编写大的系统程序，又适用于编写小的控制程序，也适用科学计算。</a:t>
            </a:r>
            <a:endParaRPr lang="en-US" altLang="zh-CN" dirty="0"/>
          </a:p>
          <a:p>
            <a:pPr lvl="0" eaLnBrk="1" hangingPunct="1"/>
            <a:r>
              <a:rPr lang="zh-CN" altLang="en-US" dirty="0"/>
              <a:t>运算符丰富，除了提供对数据的算术逻辑运算外，还提供了二进制的位运算。并且也提供了灵活的数据结构。用</a:t>
            </a:r>
            <a:r>
              <a:rPr lang="en-US" altLang="zh-CN" dirty="0"/>
              <a:t>C</a:t>
            </a:r>
            <a:r>
              <a:rPr lang="zh-CN" altLang="en-US" dirty="0"/>
              <a:t>语言编写的程序表述灵活方便，功能强大。用</a:t>
            </a:r>
            <a:r>
              <a:rPr lang="en-US" altLang="zh-CN" dirty="0"/>
              <a:t>C</a:t>
            </a:r>
            <a:r>
              <a:rPr lang="zh-CN" altLang="en-US" dirty="0"/>
              <a:t>语言开发的程序，其结构性好，目标程序质量高，程序执行效率高。</a:t>
            </a:r>
            <a:endParaRPr lang="en-US" altLang="zh-CN" dirty="0"/>
          </a:p>
          <a:p>
            <a:pPr lvl="0" eaLnBrk="1" hangingPunct="1"/>
            <a:r>
              <a:rPr lang="zh-CN" altLang="en-US" dirty="0"/>
              <a:t>用</a:t>
            </a:r>
            <a:r>
              <a:rPr lang="en-US" altLang="zh-CN" dirty="0"/>
              <a:t>C</a:t>
            </a:r>
            <a:r>
              <a:rPr lang="zh-CN" altLang="en-US" dirty="0"/>
              <a:t>语言在某一种型号的计算机上开发的程序，基本上可以不作修改，而直接移植到其它型号和不同档次的计算机上运行。</a:t>
            </a:r>
            <a:endParaRPr lang="en-US" altLang="zh-CN" dirty="0"/>
          </a:p>
          <a:p>
            <a:pPr lvl="0" eaLnBrk="1" hangingPunct="1"/>
            <a:r>
              <a:rPr lang="zh-CN" altLang="en-US" dirty="0"/>
              <a:t>这对于比较精通</a:t>
            </a:r>
            <a:r>
              <a:rPr lang="en-US" altLang="zh-CN" dirty="0"/>
              <a:t>C</a:t>
            </a:r>
            <a:r>
              <a:rPr lang="zh-CN" altLang="en-US" dirty="0"/>
              <a:t>语言的程序设计者来说，可以设计出高质量的非常通用的程序。但对于初学者来说，要能比较熟练运用</a:t>
            </a:r>
            <a:r>
              <a:rPr lang="en-US" altLang="zh-CN" dirty="0"/>
              <a:t>C</a:t>
            </a:r>
            <a:r>
              <a:rPr lang="zh-CN" altLang="en-US" dirty="0"/>
              <a:t>语言来编写程序，并不是一件容易的事情。与其它高级语言相比而言，调试程序比较困难。往往是编好程序输入计算机后，编译时容易通过，而在执行时还会出错。但只要对</a:t>
            </a:r>
            <a:r>
              <a:rPr lang="en-US" altLang="zh-CN" dirty="0"/>
              <a:t>C</a:t>
            </a:r>
            <a:r>
              <a:rPr lang="zh-CN" altLang="en-US" dirty="0"/>
              <a:t>语言的语法规则真正领会，编写程序及调试程序还是比较容易掌握的。</a:t>
            </a:r>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
        <p:nvSpPr>
          <p:cNvPr id="38915" name="Rectangle 2"/>
          <p:cNvSpPr>
            <a:spLocks noTextEdit="1"/>
          </p:cNvSpPr>
          <p:nvPr>
            <p:ph type="sldImg"/>
          </p:nvPr>
        </p:nvSpPr>
        <p:spPr>
          <a:xfrm>
            <a:off x="3429000" y="2400300"/>
            <a:ext cx="0" cy="0"/>
          </a:xfrm>
          <a:solidFill>
            <a:srgbClr val="FFFFFF">
              <a:alpha val="100000"/>
            </a:srgbClr>
          </a:solidFill>
        </p:spPr>
      </p:sp>
      <p:sp>
        <p:nvSpPr>
          <p:cNvPr id="38916" name="Rectangle 3"/>
          <p:cNvSpPr/>
          <p:nvPr>
            <p:ph type="body" idx="1"/>
          </p:nvPr>
        </p:nvSpPr>
        <p:spPr>
          <a:xfrm>
            <a:off x="914400" y="6262688"/>
            <a:ext cx="1403350" cy="274637"/>
          </a:xfrm>
          <a:solidFill>
            <a:srgbClr val="FFFFFF">
              <a:alpha val="100000"/>
            </a:srgbClr>
          </a:solidFill>
          <a:ln>
            <a:solidFill>
              <a:srgbClr val="000000">
                <a:alpha val="100000"/>
              </a:srgbClr>
            </a:solidFill>
            <a:mite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
        <p:nvSpPr>
          <p:cNvPr id="39939" name="Rectangle 2"/>
          <p:cNvSpPr>
            <a:spLocks noTextEdit="1"/>
          </p:cNvSpPr>
          <p:nvPr>
            <p:ph type="sldImg"/>
          </p:nvPr>
        </p:nvSpPr>
        <p:spPr>
          <a:xfrm>
            <a:off x="3429000" y="2400300"/>
            <a:ext cx="0" cy="0"/>
          </a:xfrm>
          <a:solidFill>
            <a:srgbClr val="FFFFFF">
              <a:alpha val="100000"/>
            </a:srgbClr>
          </a:solidFill>
        </p:spPr>
      </p:sp>
      <p:sp>
        <p:nvSpPr>
          <p:cNvPr id="39940" name="Rectangle 3"/>
          <p:cNvSpPr/>
          <p:nvPr>
            <p:ph type="body" idx="1"/>
          </p:nvPr>
        </p:nvSpPr>
        <p:spPr>
          <a:xfrm>
            <a:off x="914400" y="6262688"/>
            <a:ext cx="1403350" cy="274637"/>
          </a:xfrm>
          <a:solidFill>
            <a:srgbClr val="FFFFFF">
              <a:alpha val="100000"/>
            </a:srgbClr>
          </a:solidFill>
          <a:ln>
            <a:solidFill>
              <a:srgbClr val="000000">
                <a:alpha val="100000"/>
              </a:srgbClr>
            </a:solidFill>
            <a:mite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
        <p:nvSpPr>
          <p:cNvPr id="40963" name="Rectangle 2"/>
          <p:cNvSpPr>
            <a:spLocks noTextEdit="1"/>
          </p:cNvSpPr>
          <p:nvPr>
            <p:ph type="sldImg"/>
          </p:nvPr>
        </p:nvSpPr>
        <p:spPr>
          <a:xfrm>
            <a:off x="3429000" y="2400300"/>
            <a:ext cx="0" cy="0"/>
          </a:xfrm>
          <a:solidFill>
            <a:srgbClr val="FFFFFF">
              <a:alpha val="100000"/>
            </a:srgbClr>
          </a:solidFill>
        </p:spPr>
      </p:sp>
      <p:sp>
        <p:nvSpPr>
          <p:cNvPr id="40964" name="Rectangle 3"/>
          <p:cNvSpPr/>
          <p:nvPr>
            <p:ph type="body" idx="1"/>
          </p:nvPr>
        </p:nvSpPr>
        <p:spPr>
          <a:xfrm>
            <a:off x="914400" y="6262688"/>
            <a:ext cx="1403350" cy="274637"/>
          </a:xfrm>
          <a:solidFill>
            <a:srgbClr val="FFFFFF">
              <a:alpha val="100000"/>
            </a:srgbClr>
          </a:solidFill>
          <a:ln>
            <a:solidFill>
              <a:srgbClr val="000000">
                <a:alpha val="100000"/>
              </a:srgbClr>
            </a:solidFill>
            <a:mite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
        <p:nvSpPr>
          <p:cNvPr id="41987" name="Rectangle 2"/>
          <p:cNvSpPr>
            <a:spLocks noTextEdit="1"/>
          </p:cNvSpPr>
          <p:nvPr>
            <p:ph type="sldImg"/>
          </p:nvPr>
        </p:nvSpPr>
        <p:spPr>
          <a:xfrm>
            <a:off x="3429000" y="2400300"/>
            <a:ext cx="0" cy="0"/>
          </a:xfrm>
          <a:solidFill>
            <a:srgbClr val="FFFFFF">
              <a:alpha val="100000"/>
            </a:srgbClr>
          </a:solidFill>
        </p:spPr>
      </p:sp>
      <p:sp>
        <p:nvSpPr>
          <p:cNvPr id="41988" name="Rectangle 3"/>
          <p:cNvSpPr/>
          <p:nvPr>
            <p:ph type="body" idx="1"/>
          </p:nvPr>
        </p:nvSpPr>
        <p:spPr>
          <a:xfrm>
            <a:off x="914400" y="6262688"/>
            <a:ext cx="1403350" cy="274637"/>
          </a:xfrm>
          <a:solidFill>
            <a:srgbClr val="FFFFFF">
              <a:alpha val="100000"/>
            </a:srgbClr>
          </a:solidFill>
          <a:ln>
            <a:solidFill>
              <a:srgbClr val="000000">
                <a:alpha val="100000"/>
              </a:srgbClr>
            </a:solidFill>
            <a:mite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
        <p:nvSpPr>
          <p:cNvPr id="43011" name="Rectangle 2"/>
          <p:cNvSpPr>
            <a:spLocks noTextEdit="1"/>
          </p:cNvSpPr>
          <p:nvPr>
            <p:ph type="sldImg"/>
          </p:nvPr>
        </p:nvSpPr>
        <p:spPr>
          <a:xfrm>
            <a:off x="3429000" y="2400300"/>
            <a:ext cx="0" cy="0"/>
          </a:xfrm>
          <a:solidFill>
            <a:srgbClr val="FFFFFF">
              <a:alpha val="100000"/>
            </a:srgbClr>
          </a:solidFill>
        </p:spPr>
      </p:sp>
      <p:sp>
        <p:nvSpPr>
          <p:cNvPr id="43012" name="Rectangle 3"/>
          <p:cNvSpPr/>
          <p:nvPr>
            <p:ph type="body" idx="1"/>
          </p:nvPr>
        </p:nvSpPr>
        <p:spPr>
          <a:xfrm>
            <a:off x="914400" y="6262688"/>
            <a:ext cx="1403350" cy="274637"/>
          </a:xfrm>
          <a:solidFill>
            <a:srgbClr val="FFFFFF">
              <a:alpha val="100000"/>
            </a:srgbClr>
          </a:solidFill>
          <a:ln>
            <a:solidFill>
              <a:srgbClr val="000000">
                <a:alpha val="100000"/>
              </a:srgbClr>
            </a:solidFill>
            <a:mite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
        <p:nvSpPr>
          <p:cNvPr id="44035" name="Rectangle 2"/>
          <p:cNvSpPr>
            <a:spLocks noTextEdit="1"/>
          </p:cNvSpPr>
          <p:nvPr>
            <p:ph type="sldImg"/>
          </p:nvPr>
        </p:nvSpPr>
        <p:spPr>
          <a:xfrm>
            <a:off x="3429000" y="2400300"/>
            <a:ext cx="0" cy="0"/>
          </a:xfrm>
          <a:solidFill>
            <a:srgbClr val="FFFFFF">
              <a:alpha val="100000"/>
            </a:srgbClr>
          </a:solidFill>
        </p:spPr>
      </p:sp>
      <p:sp>
        <p:nvSpPr>
          <p:cNvPr id="44036" name="Rectangle 3"/>
          <p:cNvSpPr/>
          <p:nvPr>
            <p:ph type="body" idx="1"/>
          </p:nvPr>
        </p:nvSpPr>
        <p:spPr>
          <a:xfrm>
            <a:off x="914400" y="6262688"/>
            <a:ext cx="1403350" cy="274637"/>
          </a:xfrm>
          <a:solidFill>
            <a:srgbClr val="FFFFFF">
              <a:alpha val="100000"/>
            </a:srgbClr>
          </a:solidFill>
          <a:ln>
            <a:solidFill>
              <a:srgbClr val="000000">
                <a:alpha val="100000"/>
              </a:srgbClr>
            </a:solidFill>
            <a:miter/>
          </a:ln>
        </p:spPr>
        <p:txBody>
          <a:bodyPr wrap="square" lIns="91440" tIns="45720" rIns="91440" bIns="45720" anchor="t" anchorCtr="0"/>
          <a:p>
            <a:pPr lvl="0" eaLnBrk="1" hangingPunct="1"/>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bwMode="auto">
          <a:xfrm>
            <a:off x="533400" y="914400"/>
            <a:ext cx="7772400" cy="1143000"/>
          </a:xfrm>
          <a:prstGeom prst="rect">
            <a:avLst/>
          </a:prstGeom>
          <a:noFill/>
          <a:ln>
            <a:miter lim="800000"/>
          </a:ln>
        </p:spPr>
        <p:txBody>
          <a:bodyPr vert="horz" wrap="square" lIns="91440" tIns="45720" rIns="91440" bIns="45720" numCol="1" anchor="ctr" anchorCtr="0" compatLnSpc="1"/>
          <a:lstStyle>
            <a:lvl1pPr>
              <a:defRPr/>
            </a:lvl1pPr>
          </a:lstStyle>
          <a:p>
            <a:r>
              <a:rPr lang="zh-CN" altLang="en-US"/>
              <a:t>单击此处编辑母版标题样式</a:t>
            </a:r>
            <a:endParaRPr lang="zh-CN" altLang="en-US"/>
          </a:p>
        </p:txBody>
      </p:sp>
      <p:sp>
        <p:nvSpPr>
          <p:cNvPr id="7171" name="Rectangle 3"/>
          <p:cNvSpPr>
            <a:spLocks noGrp="1" noChangeArrowheads="1"/>
          </p:cNvSpPr>
          <p:nvPr>
            <p:ph type="subTitle" idx="1"/>
          </p:nvPr>
        </p:nvSpPr>
        <p:spPr bwMode="auto">
          <a:xfrm>
            <a:off x="609600" y="2286000"/>
            <a:ext cx="7924800" cy="4267200"/>
          </a:xfrm>
          <a:prstGeom prst="rect">
            <a:avLst/>
          </a:prstGeom>
          <a:noFill/>
          <a:ln>
            <a:miter lim="800000"/>
          </a:ln>
        </p:spPr>
        <p:txBody>
          <a:bodyPr vert="horz" wrap="square" lIns="91440" tIns="45720" rIns="91440" bIns="45720" numCol="1" anchor="t" anchorCtr="0" compatLnSpc="1"/>
          <a:lstStyle>
            <a:lvl1pPr marL="287655" indent="-287655">
              <a:defRPr/>
            </a:lvl1pPr>
          </a:lstStyle>
          <a:p>
            <a:r>
              <a:rPr lang="zh-CN" altLang="en-US"/>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8401A6C-ECBB-4FF8-8ADD-54C79C25FE88}"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SimSun" panose="02010600030101010101" pitchFamily="2" charset="-122"/>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SimSun"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SimSun"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8401A6C-ECBB-4FF8-8ADD-54C79C25FE88}"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SimSun" panose="02010600030101010101" pitchFamily="2" charset="-122"/>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SimSun"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SimSun"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8401A6C-ECBB-4FF8-8ADD-54C79C25FE88}"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SimSun" panose="02010600030101010101" pitchFamily="2" charset="-122"/>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SimSun"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SimSun"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8401A6C-ECBB-4FF8-8ADD-54C79C25FE88}"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SimSun" panose="02010600030101010101" pitchFamily="2" charset="-122"/>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SimSun"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SimSun"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8401A6C-ECBB-4FF8-8ADD-54C79C25FE88}"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SimSun" panose="02010600030101010101" pitchFamily="2" charset="-122"/>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SimSun"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SimSun"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8401A6C-ECBB-4FF8-8ADD-54C79C25FE88}"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SimSun" panose="02010600030101010101" pitchFamily="2" charset="-122"/>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SimSun"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SimSun"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8401A6C-ECBB-4FF8-8ADD-54C79C25FE88}"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SimSun" panose="02010600030101010101" pitchFamily="2" charset="-122"/>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SimSun"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SimSun"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8401A6C-ECBB-4FF8-8ADD-54C79C25FE88}"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SimSun" panose="02010600030101010101" pitchFamily="2" charset="-122"/>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SimSun"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SimSun"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lIns="91440" tIns="45720" rIns="91440" bIns="4572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zh-CN" alt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8401A6C-ECBB-4FF8-8ADD-54C79C25FE88}"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SimSun" panose="02010600030101010101" pitchFamily="2" charset="-122"/>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SimSun"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SimSun"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8401A6C-ECBB-4FF8-8ADD-54C79C25FE88}"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SimSun" panose="02010600030101010101" pitchFamily="2" charset="-122"/>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SimSun"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SimSun"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8401A6C-ECBB-4FF8-8ADD-54C79C25FE88}"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SimSun" panose="02010600030101010101" pitchFamily="2" charset="-122"/>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SimSun"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SimSun"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3200" b="1">
          <a:solidFill>
            <a:srgbClr val="800000"/>
          </a:solidFill>
          <a:latin typeface="+mj-lt"/>
          <a:ea typeface="+mj-ea"/>
          <a:cs typeface="+mj-cs"/>
        </a:defRPr>
      </a:lvl1pPr>
      <a:lvl2pPr algn="l" rtl="0" eaLnBrk="0" fontAlgn="base" hangingPunct="0">
        <a:spcBef>
          <a:spcPct val="0"/>
        </a:spcBef>
        <a:spcAft>
          <a:spcPct val="0"/>
        </a:spcAft>
        <a:defRPr sz="3200" b="1">
          <a:solidFill>
            <a:srgbClr val="800000"/>
          </a:solidFill>
          <a:latin typeface="Times New Roman" panose="02020603050405020304" pitchFamily="18" charset="0"/>
          <a:ea typeface="SimSun" panose="02010600030101010101" pitchFamily="2" charset="-122"/>
        </a:defRPr>
      </a:lvl2pPr>
      <a:lvl3pPr algn="l" rtl="0" eaLnBrk="0" fontAlgn="base" hangingPunct="0">
        <a:spcBef>
          <a:spcPct val="0"/>
        </a:spcBef>
        <a:spcAft>
          <a:spcPct val="0"/>
        </a:spcAft>
        <a:defRPr sz="3200" b="1">
          <a:solidFill>
            <a:srgbClr val="800000"/>
          </a:solidFill>
          <a:latin typeface="Times New Roman" panose="02020603050405020304" pitchFamily="18" charset="0"/>
          <a:ea typeface="SimSun" panose="02010600030101010101" pitchFamily="2" charset="-122"/>
        </a:defRPr>
      </a:lvl3pPr>
      <a:lvl4pPr algn="l" rtl="0" eaLnBrk="0" fontAlgn="base" hangingPunct="0">
        <a:spcBef>
          <a:spcPct val="0"/>
        </a:spcBef>
        <a:spcAft>
          <a:spcPct val="0"/>
        </a:spcAft>
        <a:defRPr sz="3200" b="1">
          <a:solidFill>
            <a:srgbClr val="800000"/>
          </a:solidFill>
          <a:latin typeface="Times New Roman" panose="02020603050405020304" pitchFamily="18" charset="0"/>
          <a:ea typeface="SimSun" panose="02010600030101010101" pitchFamily="2" charset="-122"/>
        </a:defRPr>
      </a:lvl4pPr>
      <a:lvl5pPr algn="l" rtl="0" eaLnBrk="0" fontAlgn="base" hangingPunct="0">
        <a:spcBef>
          <a:spcPct val="0"/>
        </a:spcBef>
        <a:spcAft>
          <a:spcPct val="0"/>
        </a:spcAft>
        <a:defRPr sz="3200" b="1">
          <a:solidFill>
            <a:srgbClr val="800000"/>
          </a:solidFill>
          <a:latin typeface="Times New Roman" panose="02020603050405020304" pitchFamily="18" charset="0"/>
          <a:ea typeface="SimSun" panose="02010600030101010101" pitchFamily="2" charset="-122"/>
        </a:defRPr>
      </a:lvl5pPr>
      <a:lvl6pPr marL="457200" algn="l" rtl="0" fontAlgn="base">
        <a:spcBef>
          <a:spcPct val="0"/>
        </a:spcBef>
        <a:spcAft>
          <a:spcPct val="0"/>
        </a:spcAft>
        <a:defRPr sz="3200" b="1">
          <a:solidFill>
            <a:srgbClr val="800000"/>
          </a:solidFill>
          <a:latin typeface="Times New Roman" panose="02020603050405020304" pitchFamily="18" charset="0"/>
          <a:ea typeface="SimSun" panose="02010600030101010101" pitchFamily="2" charset="-122"/>
        </a:defRPr>
      </a:lvl6pPr>
      <a:lvl7pPr marL="914400" algn="l" rtl="0" fontAlgn="base">
        <a:spcBef>
          <a:spcPct val="0"/>
        </a:spcBef>
        <a:spcAft>
          <a:spcPct val="0"/>
        </a:spcAft>
        <a:defRPr sz="3200" b="1">
          <a:solidFill>
            <a:srgbClr val="800000"/>
          </a:solidFill>
          <a:latin typeface="Times New Roman" panose="02020603050405020304" pitchFamily="18" charset="0"/>
          <a:ea typeface="SimSun" panose="02010600030101010101" pitchFamily="2" charset="-122"/>
        </a:defRPr>
      </a:lvl7pPr>
      <a:lvl8pPr marL="1371600" algn="l" rtl="0" fontAlgn="base">
        <a:spcBef>
          <a:spcPct val="0"/>
        </a:spcBef>
        <a:spcAft>
          <a:spcPct val="0"/>
        </a:spcAft>
        <a:defRPr sz="3200" b="1">
          <a:solidFill>
            <a:srgbClr val="800000"/>
          </a:solidFill>
          <a:latin typeface="Times New Roman" panose="02020603050405020304" pitchFamily="18" charset="0"/>
          <a:ea typeface="SimSun" panose="02010600030101010101" pitchFamily="2" charset="-122"/>
        </a:defRPr>
      </a:lvl8pPr>
      <a:lvl9pPr marL="1828800" algn="l" rtl="0" fontAlgn="base">
        <a:spcBef>
          <a:spcPct val="0"/>
        </a:spcBef>
        <a:spcAft>
          <a:spcPct val="0"/>
        </a:spcAft>
        <a:defRPr sz="3200" b="1">
          <a:solidFill>
            <a:srgbClr val="800000"/>
          </a:solidFill>
          <a:latin typeface="Times New Roman" panose="02020603050405020304" pitchFamily="18" charset="0"/>
          <a:ea typeface="SimSun" panose="02010600030101010101" pitchFamily="2" charset="-122"/>
        </a:defRPr>
      </a:lvl9pPr>
    </p:titleStyle>
    <p:bodyStyle>
      <a:lvl1pPr marL="342900" indent="-342900"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fontAlgn="base">
        <a:spcBef>
          <a:spcPct val="20000"/>
        </a:spcBef>
        <a:spcAft>
          <a:spcPct val="0"/>
        </a:spcAft>
        <a:buChar char="»"/>
        <a:defRPr sz="2800" b="1">
          <a:solidFill>
            <a:schemeClr val="tx1"/>
          </a:solidFill>
          <a:latin typeface="+mn-lt"/>
          <a:ea typeface="+mn-ea"/>
        </a:defRPr>
      </a:lvl6pPr>
      <a:lvl7pPr marL="2971800" indent="-228600" algn="l" rtl="0" fontAlgn="base">
        <a:spcBef>
          <a:spcPct val="20000"/>
        </a:spcBef>
        <a:spcAft>
          <a:spcPct val="0"/>
        </a:spcAft>
        <a:buChar char="»"/>
        <a:defRPr sz="2800" b="1">
          <a:solidFill>
            <a:schemeClr val="tx1"/>
          </a:solidFill>
          <a:latin typeface="+mn-lt"/>
          <a:ea typeface="+mn-ea"/>
        </a:defRPr>
      </a:lvl7pPr>
      <a:lvl8pPr marL="3429000" indent="-228600" algn="l" rtl="0" fontAlgn="base">
        <a:spcBef>
          <a:spcPct val="20000"/>
        </a:spcBef>
        <a:spcAft>
          <a:spcPct val="0"/>
        </a:spcAft>
        <a:buChar char="»"/>
        <a:defRPr sz="2800" b="1">
          <a:solidFill>
            <a:schemeClr val="tx1"/>
          </a:solidFill>
          <a:latin typeface="+mn-lt"/>
          <a:ea typeface="+mn-ea"/>
        </a:defRPr>
      </a:lvl8pPr>
      <a:lvl9pPr marL="3886200" indent="-228600" algn="l" rtl="0" fontAlgn="base">
        <a:spcBef>
          <a:spcPct val="20000"/>
        </a:spcBef>
        <a:spcAft>
          <a:spcPct val="0"/>
        </a:spcAft>
        <a:buChar char="»"/>
        <a:defRPr sz="28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标题占位符 1"/>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文本占位符 2"/>
          <p:cNvSpPr>
            <a:spLocks noGrp="1"/>
          </p:cNvSpPr>
          <p:nvPr>
            <p:ph type="body" idx="1"/>
          </p:nvPr>
        </p:nvSpPr>
        <p:spPr>
          <a:xfrm>
            <a:off x="457200" y="1600200"/>
            <a:ext cx="82296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C8401A6C-ECBB-4FF8-8ADD-54C79C25FE88}"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SimSun" panose="02010600030101010101" pitchFamily="2" charset="-122"/>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SimSun" panose="02010600030101010101" pitchFamily="2" charset="-122"/>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Times New Roman" panose="02020603050405020304" pitchFamily="18" charset="0"/>
              <a:ea typeface="SimSun" panose="02010600030101010101" pitchFamily="2" charset="-122"/>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898989"/>
                </a:solidFill>
              </a:defRPr>
            </a:lvl1pPr>
          </a:lstStyle>
          <a:p>
            <a:pPr lvl="0" eaLnBrk="1" hangingPunct="1"/>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1031" name="Rectangle 2"/>
          <p:cNvSpPr/>
          <p:nvPr userDrawn="1"/>
        </p:nvSpPr>
        <p:spPr>
          <a:xfrm>
            <a:off x="533400" y="762000"/>
            <a:ext cx="7772400" cy="1143000"/>
          </a:xfrm>
          <a:prstGeom prst="rect">
            <a:avLst/>
          </a:prstGeom>
          <a:noFill/>
          <a:ln w="9525">
            <a:noFill/>
          </a:ln>
        </p:spPr>
        <p:txBody>
          <a:bodyPr anchor="ctr" anchorCtr="0"/>
          <a:p>
            <a:pPr lvl="0" eaLnBrk="1" hangingPunct="1"/>
            <a:r>
              <a:rPr lang="zh-CN" altLang="en-US" sz="3200" b="1" dirty="0">
                <a:solidFill>
                  <a:srgbClr val="800000"/>
                </a:solidFill>
                <a:latin typeface="Times New Roman" panose="02020603050405020304" pitchFamily="18" charset="0"/>
              </a:rPr>
              <a:t>单击此处编辑母版标题样式</a:t>
            </a:r>
            <a:endParaRPr lang="zh-CN" altLang="en-US" sz="3200" b="1" dirty="0">
              <a:solidFill>
                <a:srgbClr val="800000"/>
              </a:solidFill>
              <a:latin typeface="Times New Roman" panose="02020603050405020304" pitchFamily="18" charset="0"/>
            </a:endParaRPr>
          </a:p>
        </p:txBody>
      </p:sp>
      <p:sp>
        <p:nvSpPr>
          <p:cNvPr id="1032" name="Rectangle 3"/>
          <p:cNvSpPr/>
          <p:nvPr userDrawn="1"/>
        </p:nvSpPr>
        <p:spPr>
          <a:xfrm>
            <a:off x="457200" y="2514600"/>
            <a:ext cx="8229600" cy="1752600"/>
          </a:xfrm>
          <a:prstGeom prst="rect">
            <a:avLst/>
          </a:prstGeom>
          <a:noFill/>
          <a:ln w="9525">
            <a:noFill/>
          </a:ln>
        </p:spPr>
        <p:txBody>
          <a:bodyPr/>
          <a:p>
            <a:pPr marL="287655" lvl="0" indent="-287655" eaLnBrk="1" hangingPunct="1">
              <a:spcBef>
                <a:spcPct val="20000"/>
              </a:spcBef>
              <a:buChar char="•"/>
            </a:pPr>
            <a:r>
              <a:rPr lang="zh-CN" altLang="en-US" sz="2800" b="1" dirty="0">
                <a:latin typeface="Times New Roman" panose="02020603050405020304" pitchFamily="18" charset="0"/>
              </a:rPr>
              <a:t>单击此处编辑母版副标题样式</a:t>
            </a:r>
            <a:endParaRPr lang="zh-CN" altLang="en-US" sz="2800" b="1"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5.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jpe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slide" Target="slide9.xml"/><Relationship Id="rId1" Type="http://schemas.openxmlformats.org/officeDocument/2006/relationships/slide" Target="slide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vmlDrawing" Target="../drawings/vmlDrawing1.vml"/><Relationship Id="rId3" Type="http://schemas.openxmlformats.org/officeDocument/2006/relationships/slideLayout" Target="../slideLayouts/slideLayout1.xml"/><Relationship Id="rId2" Type="http://schemas.openxmlformats.org/officeDocument/2006/relationships/image" Target="../media/image1.wmf"/><Relationship Id="rId1"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0" name="Rectangle 2"/>
          <p:cNvSpPr>
            <a:spLocks noGrp="1"/>
          </p:cNvSpPr>
          <p:nvPr>
            <p:ph type="ctrTitle"/>
          </p:nvPr>
        </p:nvSpPr>
        <p:spPr>
          <a:xfrm>
            <a:off x="304800" y="1828800"/>
            <a:ext cx="8686800" cy="2667000"/>
          </a:xfrm>
          <a:ln>
            <a:solidFill>
              <a:srgbClr val="800000"/>
            </a:solidFill>
            <a:miter/>
          </a:ln>
        </p:spPr>
        <p:txBody>
          <a:bodyPr wrap="square" lIns="91440" tIns="45720" rIns="91440" bIns="45720" anchor="ctr" anchorCtr="0"/>
          <a:p>
            <a:pPr eaLnBrk="1" hangingPunct="1">
              <a:buClrTx/>
              <a:buSzTx/>
              <a:buFontTx/>
            </a:pPr>
            <a:r>
              <a:rPr lang="en-US" altLang="zh-CN" sz="4800" dirty="0">
                <a:latin typeface="SimHei" panose="02010609060101010101" pitchFamily="49" charset="-122"/>
                <a:ea typeface="SimHei" panose="02010609060101010101" pitchFamily="49" charset="-122"/>
                <a:cs typeface="+mj-cs"/>
              </a:rPr>
              <a:t>C++</a:t>
            </a:r>
            <a:r>
              <a:rPr lang="zh-CN" altLang="en-US" sz="4800" dirty="0">
                <a:latin typeface="SimHei" panose="02010609060101010101" pitchFamily="49" charset="-122"/>
                <a:ea typeface="SimHei" panose="02010609060101010101" pitchFamily="49" charset="-122"/>
                <a:cs typeface="+mj-cs"/>
              </a:rPr>
              <a:t>程序设计</a:t>
            </a:r>
            <a:endParaRPr lang="zh-CN" altLang="en-US" sz="4800" dirty="0">
              <a:latin typeface="SimHei" panose="02010609060101010101" pitchFamily="49" charset="-122"/>
              <a:ea typeface="SimHei" panose="02010609060101010101" pitchFamily="49" charset="-122"/>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3"/>
          <p:cNvSpPr>
            <a:spLocks noGrp="1" noChangeArrowheads="1"/>
          </p:cNvSpPr>
          <p:nvPr>
            <p:ph type="ctrTitle"/>
          </p:nvPr>
        </p:nvSpPr>
        <p:spPr bwMode="auto">
          <a:xfrm>
            <a:off x="533400" y="428625"/>
            <a:ext cx="8153400" cy="685800"/>
          </a:xfrm>
          <a:ln>
            <a:noFill/>
          </a:ln>
        </p:spPr>
        <p:txBody>
          <a:bodyPr wrap="square" lIns="91440" tIns="45720" rIns="91440" bIns="45720" numCol="1" anchor="t" anchorCtr="0" compatLnSpc="1"/>
          <a:lstStyle/>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32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SimHei" panose="02010609060101010101" pitchFamily="49" charset="-122"/>
                <a:cs typeface="+mj-cs"/>
              </a:rPr>
              <a:t>*1.2 最简单的</a:t>
            </a:r>
            <a:r>
              <a:rPr kumimoji="0" lang="en-US" altLang="zh-CN" sz="32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SimHei" panose="02010609060101010101" pitchFamily="49" charset="-122"/>
                <a:cs typeface="+mj-cs"/>
              </a:rPr>
              <a:t>C++</a:t>
            </a:r>
            <a:r>
              <a:rPr kumimoji="0" lang="zh-CN" altLang="en-US" sz="32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SimHei" panose="02010609060101010101" pitchFamily="49" charset="-122"/>
                <a:cs typeface="+mj-cs"/>
              </a:rPr>
              <a:t>程序</a:t>
            </a:r>
            <a:endParaRPr kumimoji="0" lang="zh-CN" altLang="en-US" sz="32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SimHei" panose="02010609060101010101" pitchFamily="49" charset="-122"/>
              <a:cs typeface="+mj-cs"/>
            </a:endParaRPr>
          </a:p>
        </p:txBody>
      </p:sp>
      <p:sp>
        <p:nvSpPr>
          <p:cNvPr id="12291" name="Rectangle 2"/>
          <p:cNvSpPr>
            <a:spLocks noGrp="1"/>
          </p:cNvSpPr>
          <p:nvPr>
            <p:ph type="subTitle" idx="1"/>
          </p:nvPr>
        </p:nvSpPr>
        <p:spPr>
          <a:xfrm>
            <a:off x="304800" y="1143000"/>
            <a:ext cx="8382000" cy="5381625"/>
          </a:xfrm>
          <a:ln>
            <a:noFill/>
          </a:ln>
        </p:spPr>
        <p:txBody>
          <a:bodyPr wrap="square" lIns="91440" tIns="45720" rIns="91440" bIns="45720" anchor="t" anchorCtr="0"/>
          <a:p>
            <a:pPr indent="-6350" eaLnBrk="1" hangingPunct="1">
              <a:buClrTx/>
              <a:buSzTx/>
              <a:buFontTx/>
              <a:buNone/>
            </a:pPr>
            <a:r>
              <a:rPr lang="zh-CN" altLang="en-US" dirty="0">
                <a:latin typeface="+mn-lt"/>
                <a:ea typeface="+mn-ea"/>
                <a:cs typeface="+mn-cs"/>
              </a:rPr>
              <a:t>例1.2 求</a:t>
            </a:r>
            <a:r>
              <a:rPr lang="en-US" altLang="zh-CN" dirty="0">
                <a:latin typeface="+mn-lt"/>
                <a:ea typeface="+mn-ea"/>
                <a:cs typeface="+mn-cs"/>
              </a:rPr>
              <a:t>a</a:t>
            </a:r>
            <a:r>
              <a:rPr lang="zh-CN" altLang="en-US" dirty="0">
                <a:latin typeface="+mn-lt"/>
                <a:ea typeface="+mn-ea"/>
                <a:cs typeface="+mn-cs"/>
              </a:rPr>
              <a:t>和</a:t>
            </a:r>
            <a:r>
              <a:rPr lang="en-US" altLang="zh-CN" dirty="0">
                <a:latin typeface="+mn-lt"/>
                <a:ea typeface="+mn-ea"/>
                <a:cs typeface="+mn-cs"/>
              </a:rPr>
              <a:t>b</a:t>
            </a:r>
            <a:r>
              <a:rPr lang="zh-CN" altLang="en-US" dirty="0">
                <a:latin typeface="+mn-lt"/>
                <a:ea typeface="+mn-ea"/>
                <a:cs typeface="+mn-cs"/>
              </a:rPr>
              <a:t>两个数之和。</a:t>
            </a:r>
            <a:endParaRPr lang="zh-CN" altLang="en-US" dirty="0">
              <a:latin typeface="+mn-lt"/>
              <a:ea typeface="+mn-ea"/>
              <a:cs typeface="+mn-cs"/>
            </a:endParaRPr>
          </a:p>
          <a:p>
            <a:pPr indent="-6350" eaLnBrk="1" hangingPunct="1">
              <a:buClrTx/>
              <a:buSzTx/>
              <a:buFontTx/>
              <a:buNone/>
            </a:pPr>
            <a:r>
              <a:rPr lang="zh-CN" altLang="en-US" dirty="0">
                <a:latin typeface="+mn-lt"/>
                <a:ea typeface="+mn-ea"/>
                <a:cs typeface="+mn-cs"/>
              </a:rPr>
              <a:t>可以写出以下程序： </a:t>
            </a:r>
            <a:endParaRPr lang="zh-CN" altLang="en-US" dirty="0">
              <a:latin typeface="+mn-lt"/>
              <a:ea typeface="+mn-ea"/>
              <a:cs typeface="+mn-cs"/>
            </a:endParaRPr>
          </a:p>
          <a:p>
            <a:pPr indent="-6350" eaLnBrk="1" hangingPunct="1">
              <a:buClrTx/>
              <a:buSzTx/>
              <a:buFontTx/>
              <a:buNone/>
            </a:pPr>
            <a:r>
              <a:rPr lang="zh-CN" altLang="en-US" sz="2000" b="0" dirty="0">
                <a:latin typeface="Vrinda" pitchFamily="34" charset="0"/>
                <a:ea typeface="SimHei" panose="02010609060101010101" pitchFamily="49" charset="-122"/>
                <a:cs typeface="+mn-cs"/>
              </a:rPr>
              <a:t>// 求两数之和        (本行是注释行)</a:t>
            </a:r>
            <a:endParaRPr lang="zh-CN" altLang="en-US" sz="2000" b="0" dirty="0">
              <a:latin typeface="Vrinda" pitchFamily="34" charset="0"/>
              <a:ea typeface="SimHei" panose="02010609060101010101" pitchFamily="49" charset="-122"/>
              <a:cs typeface="+mn-cs"/>
            </a:endParaRPr>
          </a:p>
          <a:p>
            <a:pPr indent="-6350" eaLnBrk="1" hangingPunct="1">
              <a:buClrTx/>
              <a:buSzTx/>
              <a:buFontTx/>
              <a:buNone/>
            </a:pPr>
            <a:r>
              <a:rPr lang="zh-CN" altLang="en-US" sz="2000" b="0" dirty="0">
                <a:latin typeface="Vrinda" pitchFamily="34" charset="0"/>
                <a:ea typeface="SimHei" panose="02010609060101010101" pitchFamily="49" charset="-122"/>
                <a:cs typeface="+mn-cs"/>
              </a:rPr>
              <a:t>#</a:t>
            </a:r>
            <a:r>
              <a:rPr lang="en-US" altLang="zh-CN" sz="2000" b="0" dirty="0">
                <a:latin typeface="Vrinda" pitchFamily="34" charset="0"/>
                <a:ea typeface="SimHei" panose="02010609060101010101" pitchFamily="49" charset="-122"/>
                <a:cs typeface="+mn-cs"/>
              </a:rPr>
              <a:t>include &lt;iostream&gt;    //</a:t>
            </a:r>
            <a:r>
              <a:rPr lang="zh-CN" altLang="en-US" sz="2000" b="0" dirty="0">
                <a:latin typeface="Vrinda" pitchFamily="34" charset="0"/>
                <a:ea typeface="SimHei" panose="02010609060101010101" pitchFamily="49" charset="-122"/>
                <a:cs typeface="+mn-cs"/>
              </a:rPr>
              <a:t>预处理命令</a:t>
            </a:r>
            <a:endParaRPr lang="zh-CN" altLang="en-US" sz="2000" b="0" dirty="0">
              <a:latin typeface="Vrinda" pitchFamily="34" charset="0"/>
              <a:ea typeface="SimHei" panose="02010609060101010101" pitchFamily="49" charset="-122"/>
              <a:cs typeface="+mn-cs"/>
            </a:endParaRPr>
          </a:p>
          <a:p>
            <a:pPr indent="-6350" eaLnBrk="1" hangingPunct="1">
              <a:buClrTx/>
              <a:buSzTx/>
              <a:buFontTx/>
              <a:buNone/>
            </a:pPr>
            <a:r>
              <a:rPr lang="en-US" altLang="zh-CN" sz="2000" b="0" dirty="0">
                <a:latin typeface="Vrinda" pitchFamily="34" charset="0"/>
                <a:ea typeface="SimHei" panose="02010609060101010101" pitchFamily="49" charset="-122"/>
                <a:cs typeface="+mn-cs"/>
              </a:rPr>
              <a:t>using namespace std;             </a:t>
            </a:r>
            <a:r>
              <a:rPr lang="en-US" altLang="zh-CN" sz="2000" b="0" dirty="0">
                <a:solidFill>
                  <a:schemeClr val="accent2"/>
                </a:solidFill>
                <a:latin typeface="Vrinda" pitchFamily="34" charset="0"/>
                <a:ea typeface="SimHei" panose="02010609060101010101" pitchFamily="49" charset="-122"/>
                <a:cs typeface="+mn-cs"/>
              </a:rPr>
              <a:t>//</a:t>
            </a:r>
            <a:r>
              <a:rPr lang="zh-CN" altLang="en-US" sz="2000" b="0" dirty="0">
                <a:solidFill>
                  <a:schemeClr val="accent2"/>
                </a:solidFill>
                <a:latin typeface="Vrinda" pitchFamily="34" charset="0"/>
                <a:ea typeface="SimHei" panose="02010609060101010101" pitchFamily="49" charset="-122"/>
                <a:cs typeface="+mn-cs"/>
              </a:rPr>
              <a:t>使用命名空间</a:t>
            </a:r>
            <a:r>
              <a:rPr lang="en-US" altLang="zh-CN" sz="2000" b="0" dirty="0">
                <a:solidFill>
                  <a:schemeClr val="accent2"/>
                </a:solidFill>
                <a:latin typeface="Vrinda" pitchFamily="34" charset="0"/>
                <a:ea typeface="SimHei" panose="02010609060101010101" pitchFamily="49" charset="-122"/>
                <a:cs typeface="+mn-cs"/>
              </a:rPr>
              <a:t>std</a:t>
            </a:r>
            <a:endParaRPr lang="en-US" altLang="zh-CN" sz="2000" b="0" dirty="0">
              <a:solidFill>
                <a:schemeClr val="accent2"/>
              </a:solidFill>
              <a:latin typeface="Vrinda" pitchFamily="34" charset="0"/>
              <a:ea typeface="SimHei" panose="02010609060101010101" pitchFamily="49" charset="-122"/>
              <a:cs typeface="+mn-cs"/>
            </a:endParaRPr>
          </a:p>
          <a:p>
            <a:pPr indent="-6350" eaLnBrk="1" hangingPunct="1">
              <a:buClrTx/>
              <a:buSzTx/>
              <a:buFontTx/>
              <a:buNone/>
            </a:pPr>
            <a:r>
              <a:rPr lang="en-US" altLang="zh-CN" sz="2000" b="0" dirty="0">
                <a:latin typeface="Vrinda" pitchFamily="34" charset="0"/>
                <a:ea typeface="SimHei" panose="02010609060101010101" pitchFamily="49" charset="-122"/>
                <a:cs typeface="+mn-cs"/>
              </a:rPr>
              <a:t>int main( )                    </a:t>
            </a:r>
            <a:r>
              <a:rPr lang="en-US" altLang="zh-CN" sz="2000" b="0" dirty="0">
                <a:solidFill>
                  <a:schemeClr val="accent2"/>
                </a:solidFill>
                <a:latin typeface="Vrinda" pitchFamily="34" charset="0"/>
                <a:ea typeface="SimHei" panose="02010609060101010101" pitchFamily="49" charset="-122"/>
                <a:cs typeface="+mn-cs"/>
              </a:rPr>
              <a:t>//</a:t>
            </a:r>
            <a:r>
              <a:rPr lang="zh-CN" altLang="en-US" sz="2000" b="0" dirty="0">
                <a:solidFill>
                  <a:schemeClr val="accent2"/>
                </a:solidFill>
                <a:latin typeface="Vrinda" pitchFamily="34" charset="0"/>
                <a:ea typeface="SimHei" panose="02010609060101010101" pitchFamily="49" charset="-122"/>
                <a:cs typeface="+mn-cs"/>
              </a:rPr>
              <a:t>主函数首部</a:t>
            </a:r>
            <a:endParaRPr lang="zh-CN" altLang="en-US" sz="2000" b="0" dirty="0">
              <a:solidFill>
                <a:schemeClr val="accent2"/>
              </a:solidFill>
              <a:latin typeface="Vrinda" pitchFamily="34" charset="0"/>
              <a:ea typeface="SimHei" panose="02010609060101010101" pitchFamily="49" charset="-122"/>
              <a:cs typeface="+mn-cs"/>
            </a:endParaRPr>
          </a:p>
          <a:p>
            <a:pPr indent="-6350" eaLnBrk="1" hangingPunct="1">
              <a:buClrTx/>
              <a:buSzTx/>
              <a:buFontTx/>
              <a:buNone/>
            </a:pPr>
            <a:r>
              <a:rPr lang="zh-CN" altLang="en-US" sz="2000" b="0" dirty="0">
                <a:latin typeface="Vrinda" pitchFamily="34" charset="0"/>
                <a:ea typeface="SimHei" panose="02010609060101010101" pitchFamily="49" charset="-122"/>
                <a:cs typeface="+mn-cs"/>
              </a:rPr>
              <a:t>{                            </a:t>
            </a:r>
            <a:r>
              <a:rPr lang="zh-CN" altLang="en-US" sz="2000" b="0" dirty="0">
                <a:solidFill>
                  <a:schemeClr val="accent2"/>
                </a:solidFill>
                <a:latin typeface="Vrinda" pitchFamily="34" charset="0"/>
                <a:ea typeface="SimHei" panose="02010609060101010101" pitchFamily="49" charset="-122"/>
                <a:cs typeface="+mn-cs"/>
              </a:rPr>
              <a:t>//函数体开始</a:t>
            </a:r>
            <a:endParaRPr lang="zh-CN" altLang="en-US" sz="2000" b="0" dirty="0">
              <a:solidFill>
                <a:schemeClr val="accent2"/>
              </a:solidFill>
              <a:latin typeface="Vrinda" pitchFamily="34" charset="0"/>
              <a:ea typeface="SimHei" panose="02010609060101010101" pitchFamily="49" charset="-122"/>
              <a:cs typeface="+mn-cs"/>
            </a:endParaRPr>
          </a:p>
          <a:p>
            <a:pPr indent="-6350" eaLnBrk="1" hangingPunct="1">
              <a:buClrTx/>
              <a:buSzTx/>
              <a:buFontTx/>
              <a:buNone/>
            </a:pPr>
            <a:r>
              <a:rPr lang="zh-CN" altLang="en-US" sz="2000" b="0" dirty="0">
                <a:latin typeface="Vrinda" pitchFamily="34" charset="0"/>
                <a:ea typeface="SimHei" panose="02010609060101010101" pitchFamily="49" charset="-122"/>
                <a:cs typeface="+mn-cs"/>
              </a:rPr>
              <a:t>     </a:t>
            </a:r>
            <a:r>
              <a:rPr lang="en-US" altLang="zh-CN" sz="2000" b="0" dirty="0">
                <a:latin typeface="Vrinda" pitchFamily="34" charset="0"/>
                <a:ea typeface="SimHei" panose="02010609060101010101" pitchFamily="49" charset="-122"/>
                <a:cs typeface="+mn-cs"/>
              </a:rPr>
              <a:t>int a,b,sum;               </a:t>
            </a:r>
            <a:r>
              <a:rPr lang="en-US" altLang="zh-CN" sz="2000" b="0" dirty="0">
                <a:solidFill>
                  <a:schemeClr val="accent2"/>
                </a:solidFill>
                <a:latin typeface="Vrinda" pitchFamily="34" charset="0"/>
                <a:ea typeface="SimHei" panose="02010609060101010101" pitchFamily="49" charset="-122"/>
                <a:cs typeface="+mn-cs"/>
              </a:rPr>
              <a:t>//</a:t>
            </a:r>
            <a:r>
              <a:rPr lang="zh-CN" altLang="en-US" sz="2000" b="0" dirty="0">
                <a:solidFill>
                  <a:schemeClr val="accent2"/>
                </a:solidFill>
                <a:latin typeface="Vrinda" pitchFamily="34" charset="0"/>
                <a:ea typeface="SimHei" panose="02010609060101010101" pitchFamily="49" charset="-122"/>
                <a:cs typeface="+mn-cs"/>
              </a:rPr>
              <a:t>定义变量</a:t>
            </a:r>
            <a:endParaRPr lang="zh-CN" altLang="en-US" sz="2000" b="0" dirty="0">
              <a:solidFill>
                <a:schemeClr val="accent2"/>
              </a:solidFill>
              <a:latin typeface="Vrinda" pitchFamily="34" charset="0"/>
              <a:ea typeface="SimHei" panose="02010609060101010101" pitchFamily="49" charset="-122"/>
              <a:cs typeface="+mn-cs"/>
            </a:endParaRPr>
          </a:p>
          <a:p>
            <a:pPr indent="-6350" eaLnBrk="1" hangingPunct="1">
              <a:buClrTx/>
              <a:buSzTx/>
              <a:buFontTx/>
              <a:buNone/>
            </a:pPr>
            <a:r>
              <a:rPr lang="zh-CN" altLang="en-US" sz="2000" b="0" dirty="0">
                <a:latin typeface="Vrinda" pitchFamily="34" charset="0"/>
                <a:ea typeface="SimHei" panose="02010609060101010101" pitchFamily="49" charset="-122"/>
                <a:cs typeface="+mn-cs"/>
              </a:rPr>
              <a:t>     </a:t>
            </a:r>
            <a:r>
              <a:rPr lang="en-US" altLang="zh-CN" sz="2000" b="0" dirty="0">
                <a:latin typeface="Vrinda" pitchFamily="34" charset="0"/>
                <a:ea typeface="SimHei" panose="02010609060101010101" pitchFamily="49" charset="-122"/>
                <a:cs typeface="+mn-cs"/>
              </a:rPr>
              <a:t>cin&gt;&gt;a&gt;&gt;b;               </a:t>
            </a:r>
            <a:r>
              <a:rPr lang="en-US" altLang="zh-CN" sz="2000" b="0" dirty="0">
                <a:solidFill>
                  <a:schemeClr val="accent2"/>
                </a:solidFill>
                <a:latin typeface="Vrinda" pitchFamily="34" charset="0"/>
                <a:ea typeface="SimHei" panose="02010609060101010101" pitchFamily="49" charset="-122"/>
                <a:cs typeface="+mn-cs"/>
              </a:rPr>
              <a:t>//</a:t>
            </a:r>
            <a:r>
              <a:rPr lang="zh-CN" altLang="en-US" sz="2000" b="0" dirty="0">
                <a:solidFill>
                  <a:schemeClr val="accent2"/>
                </a:solidFill>
                <a:latin typeface="Vrinda" pitchFamily="34" charset="0"/>
                <a:ea typeface="SimHei" panose="02010609060101010101" pitchFamily="49" charset="-122"/>
                <a:cs typeface="+mn-cs"/>
              </a:rPr>
              <a:t>输入语句</a:t>
            </a:r>
            <a:endParaRPr lang="zh-CN" altLang="en-US" sz="2000" b="0" dirty="0">
              <a:solidFill>
                <a:schemeClr val="accent2"/>
              </a:solidFill>
              <a:latin typeface="Vrinda" pitchFamily="34" charset="0"/>
              <a:ea typeface="SimHei" panose="02010609060101010101" pitchFamily="49" charset="-122"/>
              <a:cs typeface="+mn-cs"/>
            </a:endParaRPr>
          </a:p>
          <a:p>
            <a:pPr indent="-6350" eaLnBrk="1" hangingPunct="1">
              <a:buClrTx/>
              <a:buSzTx/>
              <a:buFontTx/>
              <a:buNone/>
            </a:pPr>
            <a:r>
              <a:rPr lang="zh-CN" altLang="en-US" sz="2000" b="0" dirty="0">
                <a:latin typeface="Vrinda" pitchFamily="34" charset="0"/>
                <a:ea typeface="SimHei" panose="02010609060101010101" pitchFamily="49" charset="-122"/>
                <a:cs typeface="+mn-cs"/>
              </a:rPr>
              <a:t>     </a:t>
            </a:r>
            <a:r>
              <a:rPr lang="en-US" altLang="zh-CN" sz="2000" b="0" dirty="0">
                <a:latin typeface="Vrinda" pitchFamily="34" charset="0"/>
                <a:ea typeface="SimHei" panose="02010609060101010101" pitchFamily="49" charset="-122"/>
                <a:cs typeface="+mn-cs"/>
              </a:rPr>
              <a:t>sum=a+b;                 </a:t>
            </a:r>
            <a:r>
              <a:rPr lang="en-US" altLang="zh-CN" sz="2000" b="0" dirty="0">
                <a:solidFill>
                  <a:schemeClr val="accent2"/>
                </a:solidFill>
                <a:latin typeface="Vrinda" pitchFamily="34" charset="0"/>
                <a:ea typeface="SimHei" panose="02010609060101010101" pitchFamily="49" charset="-122"/>
                <a:cs typeface="+mn-cs"/>
              </a:rPr>
              <a:t>//</a:t>
            </a:r>
            <a:r>
              <a:rPr lang="zh-CN" altLang="en-US" sz="2000" b="0" dirty="0">
                <a:solidFill>
                  <a:schemeClr val="accent2"/>
                </a:solidFill>
                <a:latin typeface="Vrinda" pitchFamily="34" charset="0"/>
                <a:ea typeface="SimHei" panose="02010609060101010101" pitchFamily="49" charset="-122"/>
                <a:cs typeface="+mn-cs"/>
              </a:rPr>
              <a:t>赋值语句</a:t>
            </a:r>
            <a:endParaRPr lang="zh-CN" altLang="en-US" sz="2000" b="0" dirty="0">
              <a:solidFill>
                <a:schemeClr val="accent2"/>
              </a:solidFill>
              <a:latin typeface="Vrinda" pitchFamily="34" charset="0"/>
              <a:ea typeface="SimHei" panose="02010609060101010101" pitchFamily="49" charset="-122"/>
              <a:cs typeface="+mn-cs"/>
            </a:endParaRPr>
          </a:p>
          <a:p>
            <a:pPr indent="-6350" eaLnBrk="1" hangingPunct="1">
              <a:buClrTx/>
              <a:buSzTx/>
              <a:buFontTx/>
              <a:buNone/>
            </a:pPr>
            <a:r>
              <a:rPr lang="en-US" altLang="zh-CN" sz="2000" b="0" dirty="0">
                <a:latin typeface="Vrinda" pitchFamily="34" charset="0"/>
                <a:ea typeface="SimHei" panose="02010609060101010101" pitchFamily="49" charset="-122"/>
                <a:cs typeface="+mn-cs"/>
              </a:rPr>
              <a:t>     cout&lt;&lt;″a+b=″&lt;&lt;sum&lt;&lt;endl; </a:t>
            </a:r>
            <a:r>
              <a:rPr lang="en-US" altLang="zh-CN" sz="2000" b="0" dirty="0">
                <a:solidFill>
                  <a:schemeClr val="accent2"/>
                </a:solidFill>
                <a:latin typeface="Vrinda" pitchFamily="34" charset="0"/>
                <a:ea typeface="SimHei" panose="02010609060101010101" pitchFamily="49" charset="-122"/>
                <a:cs typeface="+mn-cs"/>
              </a:rPr>
              <a:t>//</a:t>
            </a:r>
            <a:r>
              <a:rPr lang="zh-CN" altLang="en-US" sz="2000" b="0" dirty="0">
                <a:solidFill>
                  <a:schemeClr val="accent2"/>
                </a:solidFill>
                <a:latin typeface="Vrinda" pitchFamily="34" charset="0"/>
                <a:ea typeface="SimHei" panose="02010609060101010101" pitchFamily="49" charset="-122"/>
                <a:cs typeface="+mn-cs"/>
              </a:rPr>
              <a:t>输出语句</a:t>
            </a:r>
            <a:endParaRPr lang="zh-CN" altLang="en-US" sz="2000" b="0" dirty="0">
              <a:solidFill>
                <a:schemeClr val="accent2"/>
              </a:solidFill>
              <a:latin typeface="Vrinda" pitchFamily="34" charset="0"/>
              <a:ea typeface="SimHei" panose="02010609060101010101" pitchFamily="49" charset="-122"/>
              <a:cs typeface="+mn-cs"/>
            </a:endParaRPr>
          </a:p>
          <a:p>
            <a:pPr indent="-6350" eaLnBrk="1" hangingPunct="1">
              <a:buClrTx/>
              <a:buSzTx/>
              <a:buFontTx/>
              <a:buNone/>
            </a:pPr>
            <a:r>
              <a:rPr lang="en-US" altLang="zh-CN" sz="2000" b="0" dirty="0">
                <a:latin typeface="Vrinda" pitchFamily="34" charset="0"/>
                <a:ea typeface="SimHei" panose="02010609060101010101" pitchFamily="49" charset="-122"/>
                <a:cs typeface="+mn-cs"/>
              </a:rPr>
              <a:t>     return 0;      </a:t>
            </a:r>
            <a:r>
              <a:rPr lang="en-US" altLang="zh-CN" sz="2000" b="0" dirty="0">
                <a:solidFill>
                  <a:schemeClr val="accent2"/>
                </a:solidFill>
                <a:latin typeface="Vrinda" pitchFamily="34" charset="0"/>
                <a:ea typeface="SimHei" panose="02010609060101010101" pitchFamily="49" charset="-122"/>
                <a:cs typeface="+mn-cs"/>
              </a:rPr>
              <a:t>//</a:t>
            </a:r>
            <a:r>
              <a:rPr lang="zh-CN" altLang="en-US" sz="2000" b="0" dirty="0">
                <a:solidFill>
                  <a:schemeClr val="accent2"/>
                </a:solidFill>
                <a:latin typeface="Vrinda" pitchFamily="34" charset="0"/>
                <a:ea typeface="SimHei" panose="02010609060101010101" pitchFamily="49" charset="-122"/>
                <a:cs typeface="+mn-cs"/>
              </a:rPr>
              <a:t>如程序正常结束，向操作系统返回一个零值</a:t>
            </a:r>
            <a:endParaRPr lang="zh-CN" altLang="en-US" sz="2000" b="0" dirty="0">
              <a:solidFill>
                <a:schemeClr val="accent2"/>
              </a:solidFill>
              <a:latin typeface="Vrinda" pitchFamily="34" charset="0"/>
              <a:ea typeface="SimHei" panose="02010609060101010101" pitchFamily="49" charset="-122"/>
              <a:cs typeface="+mn-cs"/>
            </a:endParaRPr>
          </a:p>
          <a:p>
            <a:pPr indent="-6350" eaLnBrk="1" hangingPunct="1">
              <a:buClrTx/>
              <a:buSzTx/>
              <a:buFontTx/>
              <a:buNone/>
            </a:pPr>
            <a:r>
              <a:rPr lang="zh-CN" altLang="en-US" sz="2000" b="0" dirty="0">
                <a:latin typeface="Vrinda" pitchFamily="34" charset="0"/>
                <a:ea typeface="SimHei" panose="02010609060101010101" pitchFamily="49" charset="-122"/>
                <a:cs typeface="+mn-cs"/>
              </a:rPr>
              <a:t>}                            </a:t>
            </a:r>
            <a:r>
              <a:rPr lang="zh-CN" altLang="en-US" sz="2000" b="0" dirty="0">
                <a:solidFill>
                  <a:schemeClr val="accent2"/>
                </a:solidFill>
                <a:latin typeface="Vrinda" pitchFamily="34" charset="0"/>
                <a:ea typeface="SimHei" panose="02010609060101010101" pitchFamily="49" charset="-122"/>
                <a:cs typeface="+mn-cs"/>
              </a:rPr>
              <a:t>//函数结束</a:t>
            </a:r>
            <a:endParaRPr lang="zh-CN" altLang="en-US" sz="2000" b="0" dirty="0">
              <a:solidFill>
                <a:schemeClr val="accent2"/>
              </a:solidFill>
              <a:latin typeface="Vrinda" pitchFamily="34" charset="0"/>
              <a:ea typeface="SimHei" panose="02010609060101010101" pitchFamily="49" charset="-122"/>
              <a:cs typeface="+mn-cs"/>
            </a:endParaRPr>
          </a:p>
        </p:txBody>
      </p:sp>
      <p:sp>
        <p:nvSpPr>
          <p:cNvPr id="3" name="矩形 2"/>
          <p:cNvSpPr/>
          <p:nvPr/>
        </p:nvSpPr>
        <p:spPr>
          <a:xfrm>
            <a:off x="5143500" y="857250"/>
            <a:ext cx="3600450" cy="1200150"/>
          </a:xfrm>
          <a:prstGeom prst="rect">
            <a:avLst/>
          </a:prstGeom>
          <a:noFill/>
          <a:ln w="19050" cap="flat" cmpd="sng">
            <a:solidFill>
              <a:srgbClr val="C00000"/>
            </a:solidFill>
            <a:prstDash val="solid"/>
            <a:miter/>
            <a:headEnd type="none" w="med" len="med"/>
            <a:tailEnd type="none" w="med" len="med"/>
          </a:ln>
        </p:spPr>
        <p:txBody>
          <a:bodyPr>
            <a:spAutoFit/>
          </a:bodyPr>
          <a:p>
            <a:pPr indent="-6350">
              <a:buNone/>
            </a:pPr>
            <a:r>
              <a:rPr lang="zh-CN" altLang="en-US" sz="1800" dirty="0">
                <a:solidFill>
                  <a:srgbClr val="0000CC"/>
                </a:solidFill>
                <a:latin typeface="Vrinda" pitchFamily="34" charset="0"/>
                <a:ea typeface="SimHei" panose="02010609060101010101" pitchFamily="49" charset="-122"/>
              </a:rPr>
              <a:t>如果在运行时从键盘输入 </a:t>
            </a:r>
            <a:endParaRPr lang="zh-CN" altLang="en-US" sz="1800" dirty="0">
              <a:solidFill>
                <a:srgbClr val="0000CC"/>
              </a:solidFill>
              <a:latin typeface="Vrinda" pitchFamily="34" charset="0"/>
              <a:ea typeface="SimHei" panose="02010609060101010101" pitchFamily="49" charset="-122"/>
            </a:endParaRPr>
          </a:p>
          <a:p>
            <a:pPr indent="-6350">
              <a:buNone/>
            </a:pPr>
            <a:r>
              <a:rPr lang="zh-CN" altLang="en-US" sz="1800" dirty="0">
                <a:solidFill>
                  <a:srgbClr val="0000CC"/>
                </a:solidFill>
                <a:latin typeface="Vrinda" pitchFamily="34" charset="0"/>
                <a:ea typeface="SimHei" panose="02010609060101010101" pitchFamily="49" charset="-122"/>
              </a:rPr>
              <a:t>123  456↙</a:t>
            </a:r>
            <a:endParaRPr lang="zh-CN" altLang="en-US" sz="1800" dirty="0">
              <a:solidFill>
                <a:srgbClr val="0000CC"/>
              </a:solidFill>
              <a:latin typeface="Vrinda" pitchFamily="34" charset="0"/>
              <a:ea typeface="SimHei" panose="02010609060101010101" pitchFamily="49" charset="-122"/>
            </a:endParaRPr>
          </a:p>
          <a:p>
            <a:pPr indent="-6350">
              <a:buNone/>
            </a:pPr>
            <a:r>
              <a:rPr lang="zh-CN" altLang="en-US" sz="1800" dirty="0">
                <a:solidFill>
                  <a:srgbClr val="0000CC"/>
                </a:solidFill>
                <a:latin typeface="Vrinda" pitchFamily="34" charset="0"/>
                <a:ea typeface="SimHei" panose="02010609060101010101" pitchFamily="49" charset="-122"/>
              </a:rPr>
              <a:t>则输出为</a:t>
            </a:r>
            <a:endParaRPr lang="zh-CN" altLang="en-US" sz="1800" dirty="0">
              <a:solidFill>
                <a:srgbClr val="0000CC"/>
              </a:solidFill>
              <a:latin typeface="Vrinda" pitchFamily="34" charset="0"/>
              <a:ea typeface="SimHei" panose="02010609060101010101" pitchFamily="49" charset="-122"/>
            </a:endParaRPr>
          </a:p>
          <a:p>
            <a:pPr indent="-6350">
              <a:buNone/>
            </a:pPr>
            <a:r>
              <a:rPr lang="en-US" altLang="zh-CN" sz="1800" dirty="0">
                <a:solidFill>
                  <a:srgbClr val="0000CC"/>
                </a:solidFill>
                <a:latin typeface="Vrinda" pitchFamily="34" charset="0"/>
                <a:ea typeface="SimHei" panose="02010609060101010101" pitchFamily="49" charset="-122"/>
              </a:rPr>
              <a:t>a+b=579</a:t>
            </a:r>
            <a:endParaRPr lang="zh-CN" altLang="en-US" sz="1800" dirty="0">
              <a:solidFill>
                <a:srgbClr val="0000CC"/>
              </a:solidFill>
              <a:latin typeface="Vrinda" pitchFamily="34" charset="0"/>
              <a:ea typeface="SimHei"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Rectangle 3"/>
          <p:cNvSpPr>
            <a:spLocks noGrp="1" noChangeArrowheads="1"/>
          </p:cNvSpPr>
          <p:nvPr>
            <p:ph type="ctrTitle"/>
          </p:nvPr>
        </p:nvSpPr>
        <p:spPr bwMode="auto">
          <a:xfrm>
            <a:off x="533400" y="609600"/>
            <a:ext cx="8153400" cy="685800"/>
          </a:xfrm>
          <a:ln>
            <a:noFill/>
          </a:ln>
        </p:spPr>
        <p:txBody>
          <a:bodyPr wrap="square" lIns="91440" tIns="45720" rIns="91440" bIns="45720" numCol="1" anchor="t" anchorCtr="0" compatLnSpc="1"/>
          <a:lstStyle/>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32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SimHei" panose="02010609060101010101" pitchFamily="49" charset="-122"/>
                <a:cs typeface="+mj-cs"/>
              </a:rPr>
              <a:t>*1.2 最简单的</a:t>
            </a:r>
            <a:r>
              <a:rPr kumimoji="0" lang="en-US" altLang="zh-CN" sz="32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SimHei" panose="02010609060101010101" pitchFamily="49" charset="-122"/>
                <a:cs typeface="+mj-cs"/>
              </a:rPr>
              <a:t>C++</a:t>
            </a:r>
            <a:r>
              <a:rPr kumimoji="0" lang="zh-CN" altLang="en-US" sz="32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SimHei" panose="02010609060101010101" pitchFamily="49" charset="-122"/>
                <a:cs typeface="+mj-cs"/>
              </a:rPr>
              <a:t>程序</a:t>
            </a:r>
            <a:endParaRPr kumimoji="0" lang="zh-CN" altLang="en-US" sz="32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SimHei" panose="02010609060101010101" pitchFamily="49" charset="-122"/>
              <a:cs typeface="+mj-cs"/>
            </a:endParaRPr>
          </a:p>
        </p:txBody>
      </p:sp>
      <p:sp>
        <p:nvSpPr>
          <p:cNvPr id="13315" name="Rectangle 2"/>
          <p:cNvSpPr>
            <a:spLocks noGrp="1"/>
          </p:cNvSpPr>
          <p:nvPr>
            <p:ph type="subTitle" idx="1"/>
          </p:nvPr>
        </p:nvSpPr>
        <p:spPr>
          <a:xfrm>
            <a:off x="304800" y="1571625"/>
            <a:ext cx="8382000" cy="4953000"/>
          </a:xfrm>
          <a:ln>
            <a:noFill/>
          </a:ln>
        </p:spPr>
        <p:txBody>
          <a:bodyPr wrap="square" lIns="91440" tIns="45720" rIns="91440" bIns="45720" anchor="t" anchorCtr="0"/>
          <a:p>
            <a:pPr indent="-6350" eaLnBrk="1" hangingPunct="1">
              <a:buClrTx/>
              <a:buSzTx/>
              <a:buFontTx/>
              <a:buNone/>
            </a:pPr>
            <a:r>
              <a:rPr lang="zh-CN" altLang="en-US" dirty="0">
                <a:latin typeface="+mn-lt"/>
                <a:ea typeface="+mn-ea"/>
                <a:cs typeface="+mn-cs"/>
              </a:rPr>
              <a:t>例1.3 给两个数</a:t>
            </a:r>
            <a:r>
              <a:rPr lang="en-US" altLang="zh-CN" dirty="0">
                <a:latin typeface="+mn-lt"/>
                <a:ea typeface="+mn-ea"/>
                <a:cs typeface="+mn-cs"/>
              </a:rPr>
              <a:t>x</a:t>
            </a:r>
            <a:r>
              <a:rPr lang="zh-CN" altLang="en-US" dirty="0">
                <a:latin typeface="+mn-lt"/>
                <a:ea typeface="+mn-ea"/>
                <a:cs typeface="+mn-cs"/>
              </a:rPr>
              <a:t>和</a:t>
            </a:r>
            <a:r>
              <a:rPr lang="en-US" altLang="zh-CN" dirty="0">
                <a:latin typeface="+mn-lt"/>
                <a:ea typeface="+mn-ea"/>
                <a:cs typeface="+mn-cs"/>
              </a:rPr>
              <a:t>y，</a:t>
            </a:r>
            <a:r>
              <a:rPr lang="zh-CN" altLang="en-US" dirty="0">
                <a:latin typeface="+mn-lt"/>
                <a:ea typeface="+mn-ea"/>
                <a:cs typeface="+mn-cs"/>
              </a:rPr>
              <a:t>求两数中的大者。</a:t>
            </a:r>
            <a:endParaRPr lang="zh-CN" altLang="en-US" dirty="0">
              <a:latin typeface="+mn-lt"/>
              <a:ea typeface="+mn-ea"/>
              <a:cs typeface="+mn-cs"/>
            </a:endParaRPr>
          </a:p>
          <a:p>
            <a:pPr indent="-6350" eaLnBrk="1" hangingPunct="1">
              <a:buClrTx/>
              <a:buSzTx/>
              <a:buFontTx/>
              <a:buNone/>
            </a:pPr>
            <a:r>
              <a:rPr lang="zh-CN" altLang="en-US" sz="2400" dirty="0">
                <a:latin typeface="+mn-lt"/>
                <a:ea typeface="+mn-ea"/>
                <a:cs typeface="+mn-cs"/>
              </a:rPr>
              <a:t>本程序包括两个函数:主函数</a:t>
            </a:r>
            <a:r>
              <a:rPr lang="en-US" altLang="zh-CN" sz="2400" dirty="0">
                <a:latin typeface="+mn-lt"/>
                <a:ea typeface="+mn-ea"/>
                <a:cs typeface="+mn-cs"/>
              </a:rPr>
              <a:t>main</a:t>
            </a:r>
            <a:r>
              <a:rPr lang="zh-CN" altLang="en-US" sz="2400" dirty="0">
                <a:latin typeface="+mn-lt"/>
                <a:ea typeface="+mn-ea"/>
                <a:cs typeface="+mn-cs"/>
              </a:rPr>
              <a:t>和被调用的函数</a:t>
            </a:r>
            <a:r>
              <a:rPr lang="en-US" altLang="zh-CN" sz="2400" dirty="0">
                <a:latin typeface="+mn-lt"/>
                <a:ea typeface="+mn-ea"/>
                <a:cs typeface="+mn-cs"/>
              </a:rPr>
              <a:t>max。</a:t>
            </a:r>
            <a:endParaRPr lang="zh-CN" altLang="en-US" sz="2400" dirty="0">
              <a:latin typeface="+mn-lt"/>
              <a:ea typeface="+mn-ea"/>
              <a:cs typeface="+mn-cs"/>
            </a:endParaRPr>
          </a:p>
          <a:p>
            <a:pPr indent="-6350" eaLnBrk="1" hangingPunct="1">
              <a:buClrTx/>
              <a:buSzTx/>
              <a:buFontTx/>
              <a:buNone/>
            </a:pPr>
            <a:r>
              <a:rPr lang="zh-CN" altLang="en-US" sz="2000" dirty="0">
                <a:latin typeface="+mn-lt"/>
                <a:ea typeface="+mn-ea"/>
                <a:cs typeface="+mn-cs"/>
              </a:rPr>
              <a:t>#</a:t>
            </a:r>
            <a:r>
              <a:rPr lang="en-US" altLang="zh-CN" sz="2000" dirty="0">
                <a:latin typeface="+mn-lt"/>
                <a:ea typeface="+mn-ea"/>
                <a:cs typeface="+mn-cs"/>
              </a:rPr>
              <a:t>include &lt;iostream&gt;                 //</a:t>
            </a:r>
            <a:r>
              <a:rPr lang="zh-CN" altLang="en-US" sz="2000" dirty="0">
                <a:latin typeface="+mn-lt"/>
                <a:ea typeface="+mn-ea"/>
                <a:cs typeface="+mn-cs"/>
              </a:rPr>
              <a:t>预处理命令</a:t>
            </a:r>
            <a:endParaRPr lang="zh-CN" altLang="en-US" sz="2000" dirty="0">
              <a:latin typeface="+mn-lt"/>
              <a:ea typeface="+mn-ea"/>
              <a:cs typeface="+mn-cs"/>
            </a:endParaRPr>
          </a:p>
          <a:p>
            <a:pPr indent="-6350" eaLnBrk="1" hangingPunct="1">
              <a:buClrTx/>
              <a:buSzTx/>
              <a:buFontTx/>
              <a:buNone/>
            </a:pPr>
            <a:r>
              <a:rPr lang="en-US" altLang="zh-CN" sz="2000" dirty="0">
                <a:latin typeface="+mn-lt"/>
                <a:ea typeface="+mn-ea"/>
                <a:cs typeface="+mn-cs"/>
              </a:rPr>
              <a:t>using namespace std;</a:t>
            </a:r>
            <a:endParaRPr lang="en-US" altLang="zh-CN" sz="2000" dirty="0">
              <a:latin typeface="+mn-lt"/>
              <a:ea typeface="+mn-ea"/>
              <a:cs typeface="+mn-cs"/>
            </a:endParaRPr>
          </a:p>
          <a:p>
            <a:pPr indent="-6350" eaLnBrk="1" hangingPunct="1">
              <a:buClrTx/>
              <a:buSzTx/>
              <a:buFontTx/>
              <a:buNone/>
            </a:pPr>
            <a:r>
              <a:rPr lang="en-US" altLang="zh-CN" sz="2000" dirty="0">
                <a:latin typeface="+mn-lt"/>
                <a:ea typeface="+mn-ea"/>
                <a:cs typeface="+mn-cs"/>
              </a:rPr>
              <a:t>int max(int x,int y)        //</a:t>
            </a:r>
            <a:r>
              <a:rPr lang="zh-CN" altLang="en-US" sz="2000" dirty="0">
                <a:latin typeface="+mn-lt"/>
                <a:ea typeface="+mn-ea"/>
                <a:cs typeface="+mn-cs"/>
              </a:rPr>
              <a:t>定义</a:t>
            </a:r>
            <a:r>
              <a:rPr lang="en-US" altLang="zh-CN" sz="2000" dirty="0">
                <a:latin typeface="+mn-lt"/>
                <a:ea typeface="+mn-ea"/>
                <a:cs typeface="+mn-cs"/>
              </a:rPr>
              <a:t>max</a:t>
            </a:r>
            <a:r>
              <a:rPr lang="zh-CN" altLang="en-US" sz="2000" dirty="0">
                <a:latin typeface="+mn-lt"/>
                <a:ea typeface="+mn-ea"/>
                <a:cs typeface="+mn-cs"/>
              </a:rPr>
              <a:t>函数</a:t>
            </a:r>
            <a:endParaRPr lang="zh-CN" altLang="en-US" sz="2000" dirty="0">
              <a:latin typeface="+mn-lt"/>
              <a:ea typeface="+mn-ea"/>
              <a:cs typeface="+mn-cs"/>
            </a:endParaRPr>
          </a:p>
          <a:p>
            <a:pPr indent="-6350" eaLnBrk="1" hangingPunct="1">
              <a:buClrTx/>
              <a:buSzTx/>
              <a:buFontTx/>
              <a:buNone/>
            </a:pPr>
            <a:r>
              <a:rPr lang="zh-CN" altLang="en-US" sz="2000" dirty="0">
                <a:latin typeface="+mn-lt"/>
                <a:ea typeface="+mn-ea"/>
                <a:cs typeface="+mn-cs"/>
              </a:rPr>
              <a:t>{                                      //</a:t>
            </a:r>
            <a:r>
              <a:rPr lang="en-US" altLang="zh-CN" sz="2000" dirty="0">
                <a:latin typeface="+mn-lt"/>
                <a:ea typeface="+mn-ea"/>
                <a:cs typeface="+mn-cs"/>
              </a:rPr>
              <a:t>max</a:t>
            </a:r>
            <a:r>
              <a:rPr lang="zh-CN" altLang="en-US" sz="2000" dirty="0">
                <a:latin typeface="+mn-lt"/>
                <a:ea typeface="+mn-ea"/>
                <a:cs typeface="+mn-cs"/>
              </a:rPr>
              <a:t>函数体开始</a:t>
            </a:r>
            <a:endParaRPr lang="zh-CN" altLang="en-US" sz="2000" dirty="0">
              <a:latin typeface="+mn-lt"/>
              <a:ea typeface="+mn-ea"/>
              <a:cs typeface="+mn-cs"/>
            </a:endParaRPr>
          </a:p>
          <a:p>
            <a:pPr indent="-6350" eaLnBrk="1" hangingPunct="1">
              <a:buClrTx/>
              <a:buSzTx/>
              <a:buFontTx/>
              <a:buNone/>
            </a:pPr>
            <a:r>
              <a:rPr lang="zh-CN" altLang="en-US" sz="2000" dirty="0">
                <a:latin typeface="+mn-lt"/>
                <a:ea typeface="+mn-ea"/>
                <a:cs typeface="+mn-cs"/>
              </a:rPr>
              <a:t>      </a:t>
            </a:r>
            <a:r>
              <a:rPr lang="en-US" altLang="zh-CN" sz="2000" dirty="0">
                <a:latin typeface="+mn-lt"/>
                <a:ea typeface="+mn-ea"/>
                <a:cs typeface="+mn-cs"/>
              </a:rPr>
              <a:t>int z;                           //</a:t>
            </a:r>
            <a:r>
              <a:rPr lang="zh-CN" altLang="en-US" sz="2000" dirty="0">
                <a:latin typeface="+mn-lt"/>
                <a:ea typeface="+mn-ea"/>
                <a:cs typeface="+mn-cs"/>
              </a:rPr>
              <a:t>变量声明，定义本函数中用到的变量</a:t>
            </a:r>
            <a:r>
              <a:rPr lang="en-US" altLang="zh-CN" sz="2000" dirty="0">
                <a:latin typeface="+mn-lt"/>
                <a:ea typeface="+mn-ea"/>
                <a:cs typeface="+mn-cs"/>
              </a:rPr>
              <a:t>z</a:t>
            </a:r>
            <a:r>
              <a:rPr lang="zh-CN" altLang="en-US" sz="2000" dirty="0">
                <a:latin typeface="+mn-lt"/>
                <a:ea typeface="+mn-ea"/>
                <a:cs typeface="+mn-cs"/>
              </a:rPr>
              <a:t>为整型</a:t>
            </a:r>
            <a:endParaRPr lang="zh-CN" altLang="en-US" sz="2000" dirty="0">
              <a:latin typeface="+mn-lt"/>
              <a:ea typeface="+mn-ea"/>
              <a:cs typeface="+mn-cs"/>
            </a:endParaRPr>
          </a:p>
          <a:p>
            <a:pPr indent="-6350" eaLnBrk="1" hangingPunct="1">
              <a:buClrTx/>
              <a:buSzTx/>
              <a:buFontTx/>
              <a:buNone/>
            </a:pPr>
            <a:r>
              <a:rPr lang="zh-CN" altLang="en-US" sz="2000" dirty="0">
                <a:latin typeface="+mn-lt"/>
                <a:ea typeface="+mn-ea"/>
                <a:cs typeface="+mn-cs"/>
              </a:rPr>
              <a:t>      </a:t>
            </a:r>
            <a:r>
              <a:rPr lang="en-US" altLang="zh-CN" sz="2000" dirty="0">
                <a:latin typeface="+mn-lt"/>
                <a:ea typeface="+mn-ea"/>
                <a:cs typeface="+mn-cs"/>
              </a:rPr>
              <a:t>if(x&gt;y) z=x;                     //if</a:t>
            </a:r>
            <a:r>
              <a:rPr lang="zh-CN" altLang="en-US" sz="2000" dirty="0">
                <a:latin typeface="+mn-lt"/>
                <a:ea typeface="+mn-ea"/>
                <a:cs typeface="+mn-cs"/>
              </a:rPr>
              <a:t>语句，如果</a:t>
            </a:r>
            <a:r>
              <a:rPr lang="en-US" altLang="zh-CN" sz="2000" dirty="0">
                <a:latin typeface="+mn-lt"/>
                <a:ea typeface="+mn-ea"/>
                <a:cs typeface="+mn-cs"/>
              </a:rPr>
              <a:t>x&gt;y，</a:t>
            </a:r>
            <a:r>
              <a:rPr lang="zh-CN" altLang="en-US" sz="2000" dirty="0">
                <a:latin typeface="+mn-lt"/>
                <a:ea typeface="+mn-ea"/>
                <a:cs typeface="+mn-cs"/>
              </a:rPr>
              <a:t>则将</a:t>
            </a:r>
            <a:r>
              <a:rPr lang="en-US" altLang="zh-CN" sz="2000" dirty="0">
                <a:latin typeface="+mn-lt"/>
                <a:ea typeface="+mn-ea"/>
                <a:cs typeface="+mn-cs"/>
              </a:rPr>
              <a:t>x</a:t>
            </a:r>
            <a:r>
              <a:rPr lang="zh-CN" altLang="en-US" sz="2000" dirty="0">
                <a:latin typeface="+mn-lt"/>
                <a:ea typeface="+mn-ea"/>
                <a:cs typeface="+mn-cs"/>
              </a:rPr>
              <a:t>的值赋给</a:t>
            </a:r>
            <a:r>
              <a:rPr lang="en-US" altLang="zh-CN" sz="2000" dirty="0">
                <a:latin typeface="+mn-lt"/>
                <a:ea typeface="+mn-ea"/>
                <a:cs typeface="+mn-cs"/>
              </a:rPr>
              <a:t>z</a:t>
            </a:r>
            <a:endParaRPr lang="en-US" altLang="zh-CN" sz="2000" dirty="0">
              <a:latin typeface="+mn-lt"/>
              <a:ea typeface="+mn-ea"/>
              <a:cs typeface="+mn-cs"/>
            </a:endParaRPr>
          </a:p>
          <a:p>
            <a:pPr indent="-6350" eaLnBrk="1" hangingPunct="1">
              <a:buClrTx/>
              <a:buSzTx/>
              <a:buFontTx/>
              <a:buNone/>
            </a:pPr>
            <a:r>
              <a:rPr lang="en-US" altLang="zh-CN" sz="2000" dirty="0">
                <a:latin typeface="+mn-lt"/>
                <a:ea typeface="+mn-ea"/>
                <a:cs typeface="+mn-cs"/>
              </a:rPr>
              <a:t>      else z=y;                          //</a:t>
            </a:r>
            <a:r>
              <a:rPr lang="zh-CN" altLang="en-US" sz="2000" dirty="0">
                <a:latin typeface="+mn-lt"/>
                <a:ea typeface="+mn-ea"/>
                <a:cs typeface="+mn-cs"/>
              </a:rPr>
              <a:t>否则，将</a:t>
            </a:r>
            <a:r>
              <a:rPr lang="en-US" altLang="zh-CN" sz="2000" dirty="0">
                <a:latin typeface="+mn-lt"/>
                <a:ea typeface="+mn-ea"/>
                <a:cs typeface="+mn-cs"/>
              </a:rPr>
              <a:t>y</a:t>
            </a:r>
            <a:r>
              <a:rPr lang="zh-CN" altLang="en-US" sz="2000" dirty="0">
                <a:latin typeface="+mn-lt"/>
                <a:ea typeface="+mn-ea"/>
                <a:cs typeface="+mn-cs"/>
              </a:rPr>
              <a:t>的值赋给</a:t>
            </a:r>
            <a:r>
              <a:rPr lang="en-US" altLang="zh-CN" sz="2000" dirty="0">
                <a:latin typeface="+mn-lt"/>
                <a:ea typeface="+mn-ea"/>
                <a:cs typeface="+mn-cs"/>
              </a:rPr>
              <a:t>z</a:t>
            </a:r>
            <a:endParaRPr lang="en-US" altLang="zh-CN" sz="2000" dirty="0">
              <a:latin typeface="+mn-lt"/>
              <a:ea typeface="+mn-ea"/>
              <a:cs typeface="+mn-cs"/>
            </a:endParaRPr>
          </a:p>
          <a:p>
            <a:pPr indent="-6350" eaLnBrk="1" hangingPunct="1">
              <a:buClrTx/>
              <a:buSzTx/>
              <a:buFontTx/>
              <a:buNone/>
            </a:pPr>
            <a:r>
              <a:rPr lang="en-US" altLang="zh-CN" sz="2000" dirty="0">
                <a:latin typeface="+mn-lt"/>
                <a:ea typeface="+mn-ea"/>
                <a:cs typeface="+mn-cs"/>
              </a:rPr>
              <a:t>    return(z);                           //</a:t>
            </a:r>
            <a:r>
              <a:rPr lang="zh-CN" altLang="en-US" sz="2000" dirty="0">
                <a:latin typeface="+mn-lt"/>
                <a:ea typeface="+mn-ea"/>
                <a:cs typeface="+mn-cs"/>
              </a:rPr>
              <a:t>将</a:t>
            </a:r>
            <a:r>
              <a:rPr lang="en-US" altLang="zh-CN" sz="2000" dirty="0">
                <a:latin typeface="+mn-lt"/>
                <a:ea typeface="+mn-ea"/>
                <a:cs typeface="+mn-cs"/>
              </a:rPr>
              <a:t>z</a:t>
            </a:r>
            <a:r>
              <a:rPr lang="zh-CN" altLang="en-US" sz="2000" dirty="0">
                <a:latin typeface="+mn-lt"/>
                <a:ea typeface="+mn-ea"/>
                <a:cs typeface="+mn-cs"/>
              </a:rPr>
              <a:t>的值返回，通过</a:t>
            </a:r>
            <a:r>
              <a:rPr lang="en-US" altLang="zh-CN" sz="2000" dirty="0">
                <a:latin typeface="+mn-lt"/>
                <a:ea typeface="+mn-ea"/>
                <a:cs typeface="+mn-cs"/>
              </a:rPr>
              <a:t>max</a:t>
            </a:r>
            <a:r>
              <a:rPr lang="zh-CN" altLang="en-US" sz="2000" dirty="0">
                <a:latin typeface="+mn-lt"/>
                <a:ea typeface="+mn-ea"/>
                <a:cs typeface="+mn-cs"/>
              </a:rPr>
              <a:t>带回调用处</a:t>
            </a:r>
            <a:endParaRPr lang="zh-CN" altLang="en-US" sz="2000" dirty="0">
              <a:latin typeface="+mn-lt"/>
              <a:ea typeface="+mn-ea"/>
              <a:cs typeface="+mn-cs"/>
            </a:endParaRPr>
          </a:p>
          <a:p>
            <a:pPr indent="-6350" eaLnBrk="1" hangingPunct="1">
              <a:buClrTx/>
              <a:buSzTx/>
              <a:buFontTx/>
              <a:buNone/>
            </a:pPr>
            <a:r>
              <a:rPr lang="zh-CN" altLang="en-US" sz="2000" dirty="0">
                <a:latin typeface="+mn-lt"/>
                <a:ea typeface="+mn-ea"/>
                <a:cs typeface="+mn-cs"/>
              </a:rPr>
              <a:t>}                                      //</a:t>
            </a:r>
            <a:r>
              <a:rPr lang="en-US" altLang="zh-CN" sz="2000" dirty="0">
                <a:latin typeface="+mn-lt"/>
                <a:ea typeface="+mn-ea"/>
                <a:cs typeface="+mn-cs"/>
              </a:rPr>
              <a:t>max</a:t>
            </a:r>
            <a:r>
              <a:rPr lang="zh-CN" altLang="en-US" sz="2000" dirty="0">
                <a:latin typeface="+mn-lt"/>
                <a:ea typeface="+mn-ea"/>
                <a:cs typeface="+mn-cs"/>
              </a:rPr>
              <a:t>函数结束</a:t>
            </a:r>
            <a:endParaRPr lang="zh-CN" altLang="en-US" sz="2000" dirty="0">
              <a:latin typeface="+mn-lt"/>
              <a:ea typeface="+mn-ea"/>
              <a:cs typeface="+mn-cs"/>
            </a:endParaRPr>
          </a:p>
          <a:p>
            <a:pPr indent="-6350" eaLnBrk="1" hangingPunct="1">
              <a:buClrTx/>
              <a:buSzTx/>
              <a:buFontTx/>
              <a:buNone/>
            </a:pPr>
            <a:endParaRPr lang="zh-CN" altLang="en-US" sz="2000" dirty="0">
              <a:latin typeface="+mn-lt"/>
              <a:ea typeface="+mn-ea"/>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ph type="subTitle" idx="1"/>
          </p:nvPr>
        </p:nvSpPr>
        <p:spPr>
          <a:xfrm>
            <a:off x="304800" y="533400"/>
            <a:ext cx="8382000" cy="5991225"/>
          </a:xfrm>
          <a:ln>
            <a:noFill/>
          </a:ln>
        </p:spPr>
        <p:txBody>
          <a:bodyPr wrap="square" lIns="91440" tIns="45720" rIns="91440" bIns="45720" anchor="t" anchorCtr="0"/>
          <a:p>
            <a:pPr indent="-6350" eaLnBrk="1" hangingPunct="1">
              <a:buClrTx/>
              <a:buSzTx/>
              <a:buFontTx/>
              <a:buNone/>
            </a:pPr>
            <a:r>
              <a:rPr lang="en-US" altLang="zh-CN" sz="2000" dirty="0">
                <a:latin typeface="+mn-lt"/>
                <a:ea typeface="+mn-ea"/>
                <a:cs typeface="+mn-cs"/>
              </a:rPr>
              <a:t>int main( )                            //</a:t>
            </a:r>
            <a:r>
              <a:rPr lang="zh-CN" altLang="en-US" sz="2000" dirty="0">
                <a:latin typeface="+mn-lt"/>
                <a:ea typeface="+mn-ea"/>
                <a:cs typeface="+mn-cs"/>
              </a:rPr>
              <a:t>主函数</a:t>
            </a:r>
            <a:endParaRPr lang="zh-CN" altLang="en-US" sz="2000" dirty="0">
              <a:latin typeface="+mn-lt"/>
              <a:ea typeface="+mn-ea"/>
              <a:cs typeface="+mn-cs"/>
            </a:endParaRPr>
          </a:p>
          <a:p>
            <a:pPr indent="-6350" eaLnBrk="1" hangingPunct="1">
              <a:buClrTx/>
              <a:buSzTx/>
              <a:buFontTx/>
              <a:buNone/>
            </a:pPr>
            <a:r>
              <a:rPr lang="zh-CN" altLang="en-US" sz="2000" dirty="0">
                <a:latin typeface="+mn-lt"/>
                <a:ea typeface="+mn-ea"/>
                <a:cs typeface="+mn-cs"/>
              </a:rPr>
              <a:t>{                                     //主函数体开始</a:t>
            </a:r>
            <a:endParaRPr lang="zh-CN" altLang="en-US" sz="2000" dirty="0">
              <a:latin typeface="+mn-lt"/>
              <a:ea typeface="+mn-ea"/>
              <a:cs typeface="+mn-cs"/>
            </a:endParaRPr>
          </a:p>
          <a:p>
            <a:pPr indent="-6350" eaLnBrk="1" hangingPunct="1">
              <a:buClrTx/>
              <a:buSzTx/>
              <a:buFontTx/>
              <a:buNone/>
            </a:pPr>
            <a:r>
              <a:rPr lang="zh-CN" altLang="en-US" sz="2000" dirty="0">
                <a:latin typeface="+mn-lt"/>
                <a:ea typeface="+mn-ea"/>
                <a:cs typeface="+mn-cs"/>
              </a:rPr>
              <a:t>  </a:t>
            </a:r>
            <a:r>
              <a:rPr lang="en-US" altLang="zh-CN" sz="2000" dirty="0">
                <a:latin typeface="+mn-lt"/>
                <a:ea typeface="+mn-ea"/>
                <a:cs typeface="+mn-cs"/>
              </a:rPr>
              <a:t>int a,b,m;                           //</a:t>
            </a:r>
            <a:r>
              <a:rPr lang="zh-CN" altLang="en-US" sz="2000" dirty="0">
                <a:latin typeface="+mn-lt"/>
                <a:ea typeface="+mn-ea"/>
                <a:cs typeface="+mn-cs"/>
              </a:rPr>
              <a:t>变量声明</a:t>
            </a:r>
            <a:endParaRPr lang="zh-CN" altLang="en-US" sz="2000" dirty="0">
              <a:latin typeface="+mn-lt"/>
              <a:ea typeface="+mn-ea"/>
              <a:cs typeface="+mn-cs"/>
            </a:endParaRPr>
          </a:p>
          <a:p>
            <a:pPr indent="-6350" eaLnBrk="1" hangingPunct="1">
              <a:buClrTx/>
              <a:buSzTx/>
              <a:buFontTx/>
              <a:buNone/>
            </a:pPr>
            <a:r>
              <a:rPr lang="zh-CN" altLang="en-US" sz="2000" dirty="0">
                <a:latin typeface="+mn-lt"/>
                <a:ea typeface="+mn-ea"/>
                <a:cs typeface="+mn-cs"/>
              </a:rPr>
              <a:t>      </a:t>
            </a:r>
            <a:r>
              <a:rPr lang="en-US" altLang="zh-CN" sz="2000" dirty="0">
                <a:latin typeface="+mn-lt"/>
                <a:ea typeface="+mn-ea"/>
                <a:cs typeface="+mn-cs"/>
              </a:rPr>
              <a:t>cin&gt;&gt;a&gt;&gt;b;                           //</a:t>
            </a:r>
            <a:r>
              <a:rPr lang="zh-CN" altLang="en-US" sz="2000" dirty="0">
                <a:latin typeface="+mn-lt"/>
                <a:ea typeface="+mn-ea"/>
                <a:cs typeface="+mn-cs"/>
              </a:rPr>
              <a:t>输入变量</a:t>
            </a:r>
            <a:r>
              <a:rPr lang="en-US" altLang="zh-CN" sz="2000" dirty="0">
                <a:latin typeface="+mn-lt"/>
                <a:ea typeface="+mn-ea"/>
                <a:cs typeface="+mn-cs"/>
              </a:rPr>
              <a:t>a</a:t>
            </a:r>
            <a:r>
              <a:rPr lang="zh-CN" altLang="en-US" sz="2000" dirty="0">
                <a:latin typeface="+mn-lt"/>
                <a:ea typeface="+mn-ea"/>
                <a:cs typeface="+mn-cs"/>
              </a:rPr>
              <a:t>和</a:t>
            </a:r>
            <a:r>
              <a:rPr lang="en-US" altLang="zh-CN" sz="2000" dirty="0">
                <a:latin typeface="+mn-lt"/>
                <a:ea typeface="+mn-ea"/>
                <a:cs typeface="+mn-cs"/>
              </a:rPr>
              <a:t>b</a:t>
            </a:r>
            <a:r>
              <a:rPr lang="zh-CN" altLang="en-US" sz="2000" dirty="0">
                <a:latin typeface="+mn-lt"/>
                <a:ea typeface="+mn-ea"/>
                <a:cs typeface="+mn-cs"/>
              </a:rPr>
              <a:t>的值</a:t>
            </a:r>
            <a:endParaRPr lang="zh-CN" altLang="en-US" sz="2000" dirty="0">
              <a:latin typeface="+mn-lt"/>
              <a:ea typeface="+mn-ea"/>
              <a:cs typeface="+mn-cs"/>
            </a:endParaRPr>
          </a:p>
          <a:p>
            <a:pPr indent="-6350" eaLnBrk="1" hangingPunct="1">
              <a:buClrTx/>
              <a:buSzTx/>
              <a:buFontTx/>
              <a:buNone/>
            </a:pPr>
            <a:r>
              <a:rPr lang="zh-CN" altLang="en-US" sz="2000" dirty="0">
                <a:latin typeface="+mn-lt"/>
                <a:ea typeface="+mn-ea"/>
                <a:cs typeface="+mn-cs"/>
              </a:rPr>
              <a:t>      </a:t>
            </a:r>
            <a:r>
              <a:rPr lang="en-US" altLang="zh-CN" sz="2000" dirty="0">
                <a:latin typeface="+mn-lt"/>
                <a:ea typeface="+mn-ea"/>
                <a:cs typeface="+mn-cs"/>
              </a:rPr>
              <a:t>m=max(a,b);                          //</a:t>
            </a:r>
            <a:r>
              <a:rPr lang="zh-CN" altLang="en-US" sz="2000" dirty="0">
                <a:latin typeface="+mn-lt"/>
                <a:ea typeface="+mn-ea"/>
                <a:cs typeface="+mn-cs"/>
              </a:rPr>
              <a:t>调用</a:t>
            </a:r>
            <a:r>
              <a:rPr lang="en-US" altLang="zh-CN" sz="2000" dirty="0">
                <a:latin typeface="+mn-lt"/>
                <a:ea typeface="+mn-ea"/>
                <a:cs typeface="+mn-cs"/>
              </a:rPr>
              <a:t>max</a:t>
            </a:r>
            <a:r>
              <a:rPr lang="zh-CN" altLang="en-US" sz="2000" dirty="0">
                <a:latin typeface="+mn-lt"/>
                <a:ea typeface="+mn-ea"/>
                <a:cs typeface="+mn-cs"/>
              </a:rPr>
              <a:t>函数，将得到的值赋给</a:t>
            </a:r>
            <a:r>
              <a:rPr lang="en-US" altLang="zh-CN" sz="2000" dirty="0">
                <a:latin typeface="+mn-lt"/>
                <a:ea typeface="+mn-ea"/>
                <a:cs typeface="+mn-cs"/>
              </a:rPr>
              <a:t>m</a:t>
            </a:r>
            <a:endParaRPr lang="en-US" altLang="zh-CN" sz="2000" dirty="0">
              <a:latin typeface="+mn-lt"/>
              <a:ea typeface="+mn-ea"/>
              <a:cs typeface="+mn-cs"/>
            </a:endParaRPr>
          </a:p>
          <a:p>
            <a:pPr indent="-6350" eaLnBrk="1" hangingPunct="1">
              <a:buClrTx/>
              <a:buSzTx/>
              <a:buFontTx/>
              <a:buNone/>
            </a:pPr>
            <a:r>
              <a:rPr lang="en-US" altLang="zh-CN" sz="2000" dirty="0">
                <a:latin typeface="+mn-lt"/>
                <a:ea typeface="+mn-ea"/>
                <a:cs typeface="+mn-cs"/>
              </a:rPr>
              <a:t>cout&lt;&lt;″max=″&lt;&lt;m&lt;&lt;′\\n′;               //</a:t>
            </a:r>
            <a:r>
              <a:rPr lang="zh-CN" altLang="en-US" sz="2000" dirty="0">
                <a:latin typeface="+mn-lt"/>
                <a:ea typeface="+mn-ea"/>
                <a:cs typeface="+mn-cs"/>
              </a:rPr>
              <a:t>输出大数</a:t>
            </a:r>
            <a:r>
              <a:rPr lang="en-US" altLang="zh-CN" sz="2000" dirty="0">
                <a:latin typeface="+mn-lt"/>
                <a:ea typeface="+mn-ea"/>
                <a:cs typeface="+mn-cs"/>
              </a:rPr>
              <a:t>m</a:t>
            </a:r>
            <a:r>
              <a:rPr lang="zh-CN" altLang="en-US" sz="2000" dirty="0">
                <a:latin typeface="+mn-lt"/>
                <a:ea typeface="+mn-ea"/>
                <a:cs typeface="+mn-cs"/>
              </a:rPr>
              <a:t>的值</a:t>
            </a:r>
            <a:endParaRPr lang="zh-CN" altLang="en-US" sz="2000" dirty="0">
              <a:latin typeface="+mn-lt"/>
              <a:ea typeface="+mn-ea"/>
              <a:cs typeface="+mn-cs"/>
            </a:endParaRPr>
          </a:p>
          <a:p>
            <a:pPr indent="-6350" eaLnBrk="1" hangingPunct="1">
              <a:buClrTx/>
              <a:buSzTx/>
              <a:buFontTx/>
              <a:buNone/>
            </a:pPr>
            <a:r>
              <a:rPr lang="en-US" altLang="zh-CN" sz="2000" dirty="0">
                <a:latin typeface="+mn-lt"/>
                <a:ea typeface="+mn-ea"/>
                <a:cs typeface="+mn-cs"/>
              </a:rPr>
              <a:t>return 0;                            //</a:t>
            </a:r>
            <a:r>
              <a:rPr lang="zh-CN" altLang="en-US" sz="2000" dirty="0">
                <a:latin typeface="+mn-lt"/>
                <a:ea typeface="+mn-ea"/>
                <a:cs typeface="+mn-cs"/>
              </a:rPr>
              <a:t>如程序正常结束，向操作系统返回一个零值</a:t>
            </a:r>
            <a:endParaRPr lang="zh-CN" altLang="en-US" sz="2000" dirty="0">
              <a:latin typeface="+mn-lt"/>
              <a:ea typeface="+mn-ea"/>
              <a:cs typeface="+mn-cs"/>
            </a:endParaRPr>
          </a:p>
          <a:p>
            <a:pPr indent="-6350" eaLnBrk="1" hangingPunct="1">
              <a:buClrTx/>
              <a:buSzTx/>
              <a:buFontTx/>
              <a:buNone/>
            </a:pPr>
            <a:r>
              <a:rPr lang="zh-CN" altLang="en-US" sz="2000" dirty="0">
                <a:latin typeface="+mn-lt"/>
                <a:ea typeface="+mn-ea"/>
                <a:cs typeface="+mn-cs"/>
              </a:rPr>
              <a:t>}                                   //主函数结束</a:t>
            </a:r>
            <a:endParaRPr lang="en-US" altLang="zh-CN" sz="2000" dirty="0">
              <a:latin typeface="+mn-lt"/>
              <a:ea typeface="+mn-ea"/>
              <a:cs typeface="+mn-cs"/>
            </a:endParaRPr>
          </a:p>
          <a:p>
            <a:pPr indent="-6350" eaLnBrk="1" hangingPunct="1">
              <a:buClrTx/>
              <a:buSzTx/>
              <a:buFontTx/>
              <a:buNone/>
            </a:pPr>
            <a:endParaRPr lang="zh-CN" altLang="en-US" sz="2000" dirty="0">
              <a:latin typeface="+mn-lt"/>
              <a:ea typeface="+mn-ea"/>
              <a:cs typeface="+mn-cs"/>
            </a:endParaRPr>
          </a:p>
          <a:p>
            <a:pPr indent="-6350" eaLnBrk="1" hangingPunct="1">
              <a:buClrTx/>
              <a:buSzTx/>
              <a:buFontTx/>
              <a:buNone/>
            </a:pPr>
            <a:r>
              <a:rPr lang="zh-CN" altLang="en-US" sz="2400" dirty="0">
                <a:latin typeface="+mn-lt"/>
                <a:ea typeface="+mn-ea"/>
                <a:cs typeface="+mn-cs"/>
              </a:rPr>
              <a:t>程序运行情况如下: </a:t>
            </a:r>
            <a:endParaRPr lang="en-US" altLang="zh-CN" sz="2400" dirty="0">
              <a:latin typeface="+mn-lt"/>
              <a:ea typeface="+mn-ea"/>
              <a:cs typeface="+mn-cs"/>
            </a:endParaRPr>
          </a:p>
          <a:p>
            <a:pPr indent="-6350" eaLnBrk="1" hangingPunct="1">
              <a:buClrTx/>
              <a:buSzTx/>
              <a:buFontTx/>
              <a:buNone/>
            </a:pPr>
            <a:endParaRPr lang="en-US" altLang="zh-CN" dirty="0">
              <a:latin typeface="+mn-lt"/>
              <a:ea typeface="+mn-ea"/>
              <a:cs typeface="+mn-cs"/>
            </a:endParaRPr>
          </a:p>
          <a:p>
            <a:pPr indent="-6350" eaLnBrk="1" hangingPunct="1">
              <a:buClrTx/>
              <a:buSzTx/>
              <a:buFontTx/>
              <a:buNone/>
            </a:pPr>
            <a:endParaRPr lang="en-US" altLang="zh-CN" dirty="0">
              <a:latin typeface="+mn-lt"/>
              <a:ea typeface="+mn-ea"/>
              <a:cs typeface="+mn-cs"/>
            </a:endParaRPr>
          </a:p>
          <a:p>
            <a:pPr indent="-6350" eaLnBrk="1" hangingPunct="1">
              <a:buClrTx/>
              <a:buSzTx/>
              <a:buFontTx/>
              <a:buNone/>
            </a:pPr>
            <a:r>
              <a:rPr lang="zh-CN" altLang="en-US" sz="2400" b="0" dirty="0">
                <a:solidFill>
                  <a:srgbClr val="0000CC"/>
                </a:solidFill>
                <a:latin typeface="SimHei" panose="02010609060101010101" pitchFamily="49" charset="-122"/>
                <a:ea typeface="SimHei" panose="02010609060101010101" pitchFamily="49" charset="-122"/>
                <a:cs typeface="+mn-cs"/>
              </a:rPr>
              <a:t>注意输入的两个数据间用一个或多个空格间隔，不能以逗号或其他符号间隔。</a:t>
            </a:r>
            <a:endParaRPr lang="zh-CN" altLang="en-US" sz="2400" b="0" dirty="0">
              <a:solidFill>
                <a:srgbClr val="0000CC"/>
              </a:solidFill>
              <a:latin typeface="SimHei" panose="02010609060101010101" pitchFamily="49" charset="-122"/>
              <a:ea typeface="SimHei" panose="02010609060101010101" pitchFamily="49" charset="-122"/>
              <a:cs typeface="+mn-cs"/>
            </a:endParaRPr>
          </a:p>
        </p:txBody>
      </p:sp>
      <p:sp>
        <p:nvSpPr>
          <p:cNvPr id="3" name="矩形 2"/>
          <p:cNvSpPr/>
          <p:nvPr/>
        </p:nvSpPr>
        <p:spPr>
          <a:xfrm>
            <a:off x="684213" y="4367213"/>
            <a:ext cx="4535488" cy="646113"/>
          </a:xfrm>
          <a:prstGeom prst="rect">
            <a:avLst/>
          </a:prstGeom>
          <a:ln w="19050">
            <a:solidFill>
              <a:srgbClr val="C00000"/>
            </a:solidFill>
          </a:ln>
        </p:spPr>
        <p:txBody>
          <a:bodyPr>
            <a:spAutoFit/>
          </a:bodyPr>
          <a:lstStyle/>
          <a:p>
            <a:pPr marL="0" marR="0" lvl="0" indent="-6350" algn="l"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0000CC"/>
                </a:solidFill>
                <a:effectLst/>
                <a:uLnTx/>
                <a:uFillTx/>
                <a:latin typeface="Times New Roman" panose="02020603050405020304" pitchFamily="18" charset="0"/>
                <a:ea typeface="SimSun" panose="02010600030101010101" pitchFamily="2" charset="-122"/>
                <a:cs typeface="+mn-cs"/>
              </a:rPr>
              <a:t>18  25 ↙            (输入18和25给</a:t>
            </a:r>
            <a:r>
              <a:rPr kumimoji="0" lang="en-US" altLang="zh-CN" sz="1800" b="1" i="0" u="none" strike="noStrike" kern="1200" cap="none" spc="0" normalizeH="0" baseline="0" noProof="0" dirty="0">
                <a:ln>
                  <a:noFill/>
                </a:ln>
                <a:solidFill>
                  <a:srgbClr val="0000CC"/>
                </a:solidFill>
                <a:effectLst/>
                <a:uLnTx/>
                <a:uFillTx/>
                <a:latin typeface="Times New Roman" panose="02020603050405020304" pitchFamily="18" charset="0"/>
                <a:ea typeface="SimSun" panose="02010600030101010101" pitchFamily="2" charset="-122"/>
                <a:cs typeface="+mn-cs"/>
              </a:rPr>
              <a:t>a</a:t>
            </a:r>
            <a:r>
              <a:rPr kumimoji="0" lang="zh-CN" altLang="en-US" sz="1800" b="1" i="0" u="none" strike="noStrike" kern="1200" cap="none" spc="0" normalizeH="0" baseline="0" noProof="0" dirty="0">
                <a:ln>
                  <a:noFill/>
                </a:ln>
                <a:solidFill>
                  <a:srgbClr val="0000CC"/>
                </a:solidFill>
                <a:effectLst/>
                <a:uLnTx/>
                <a:uFillTx/>
                <a:latin typeface="Times New Roman" panose="02020603050405020304" pitchFamily="18" charset="0"/>
                <a:ea typeface="SimSun" panose="02010600030101010101" pitchFamily="2" charset="-122"/>
                <a:cs typeface="+mn-cs"/>
              </a:rPr>
              <a:t>和</a:t>
            </a:r>
            <a:r>
              <a:rPr kumimoji="0" lang="en-US" altLang="zh-CN" sz="1800" b="1" i="0" u="none" strike="noStrike" kern="1200" cap="none" spc="0" normalizeH="0" baseline="0" noProof="0" dirty="0">
                <a:ln>
                  <a:noFill/>
                </a:ln>
                <a:solidFill>
                  <a:srgbClr val="0000CC"/>
                </a:solidFill>
                <a:effectLst/>
                <a:uLnTx/>
                <a:uFillTx/>
                <a:latin typeface="Times New Roman" panose="02020603050405020304" pitchFamily="18" charset="0"/>
                <a:ea typeface="SimSun" panose="02010600030101010101" pitchFamily="2" charset="-122"/>
                <a:cs typeface="+mn-cs"/>
              </a:rPr>
              <a:t>b)</a:t>
            </a:r>
            <a:endParaRPr kumimoji="0" lang="en-US" altLang="zh-CN" sz="1800" b="1" i="0" u="none" strike="noStrike" kern="1200" cap="none" spc="0" normalizeH="0" baseline="0" noProof="0" dirty="0">
              <a:ln>
                <a:noFill/>
              </a:ln>
              <a:solidFill>
                <a:srgbClr val="0000CC"/>
              </a:solidFill>
              <a:effectLst/>
              <a:uLnTx/>
              <a:uFillTx/>
              <a:latin typeface="Times New Roman" panose="02020603050405020304" pitchFamily="18" charset="0"/>
              <a:ea typeface="SimSun" panose="02010600030101010101" pitchFamily="2" charset="-122"/>
              <a:cs typeface="+mn-cs"/>
            </a:endParaRPr>
          </a:p>
          <a:p>
            <a:pPr marL="0" marR="0" lvl="0" indent="-635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0000CC"/>
                </a:solidFill>
                <a:effectLst/>
                <a:uLnTx/>
                <a:uFillTx/>
                <a:latin typeface="Times New Roman" panose="02020603050405020304" pitchFamily="18" charset="0"/>
                <a:ea typeface="SimSun" panose="02010600030101010101" pitchFamily="2" charset="-122"/>
                <a:cs typeface="+mn-cs"/>
              </a:rPr>
              <a:t>max=25                 (</a:t>
            </a:r>
            <a:r>
              <a:rPr kumimoji="0" lang="zh-CN" altLang="en-US" sz="1800" b="1" i="0" u="none" strike="noStrike" kern="1200" cap="none" spc="0" normalizeH="0" baseline="0" noProof="0" dirty="0">
                <a:ln>
                  <a:noFill/>
                </a:ln>
                <a:solidFill>
                  <a:srgbClr val="0000CC"/>
                </a:solidFill>
                <a:effectLst/>
                <a:uLnTx/>
                <a:uFillTx/>
                <a:latin typeface="Times New Roman" panose="02020603050405020304" pitchFamily="18" charset="0"/>
                <a:ea typeface="SimSun" panose="02010600030101010101" pitchFamily="2" charset="-122"/>
                <a:cs typeface="+mn-cs"/>
              </a:rPr>
              <a:t>输出</a:t>
            </a:r>
            <a:r>
              <a:rPr kumimoji="0" lang="en-US" altLang="zh-CN" sz="1800" b="1" i="0" u="none" strike="noStrike" kern="1200" cap="none" spc="0" normalizeH="0" baseline="0" noProof="0" dirty="0">
                <a:ln>
                  <a:noFill/>
                </a:ln>
                <a:solidFill>
                  <a:srgbClr val="0000CC"/>
                </a:solidFill>
                <a:effectLst/>
                <a:uLnTx/>
                <a:uFillTx/>
                <a:latin typeface="Times New Roman" panose="02020603050405020304" pitchFamily="18" charset="0"/>
                <a:ea typeface="SimSun" panose="02010600030101010101" pitchFamily="2" charset="-122"/>
                <a:cs typeface="+mn-cs"/>
              </a:rPr>
              <a:t>m</a:t>
            </a:r>
            <a:r>
              <a:rPr kumimoji="0" lang="zh-CN" altLang="en-US" sz="1800" b="1" i="0" u="none" strike="noStrike" kern="1200" cap="none" spc="0" normalizeH="0" baseline="0" noProof="0" dirty="0">
                <a:ln>
                  <a:noFill/>
                </a:ln>
                <a:solidFill>
                  <a:srgbClr val="0000CC"/>
                </a:solidFill>
                <a:effectLst/>
                <a:uLnTx/>
                <a:uFillTx/>
                <a:latin typeface="Times New Roman" panose="02020603050405020304" pitchFamily="18" charset="0"/>
                <a:ea typeface="SimSun" panose="02010600030101010101" pitchFamily="2" charset="-122"/>
                <a:cs typeface="+mn-cs"/>
              </a:rPr>
              <a:t>的值) </a:t>
            </a:r>
            <a:endParaRPr kumimoji="0" lang="zh-CN" altLang="en-US" sz="1800" b="1" i="0" u="none" strike="noStrike" kern="1200" cap="none" spc="0" normalizeH="0" baseline="0" noProof="0" dirty="0">
              <a:ln>
                <a:noFill/>
              </a:ln>
              <a:solidFill>
                <a:srgbClr val="0000CC"/>
              </a:solidFill>
              <a:effectLst/>
              <a:uLnTx/>
              <a:uFillTx/>
              <a:latin typeface="+mn-lt"/>
              <a:ea typeface="SimHei" panose="020106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2"/>
          <p:cNvSpPr>
            <a:spLocks noGrp="1"/>
          </p:cNvSpPr>
          <p:nvPr>
            <p:ph type="subTitle" idx="1"/>
          </p:nvPr>
        </p:nvSpPr>
        <p:spPr>
          <a:xfrm>
            <a:off x="304800" y="533400"/>
            <a:ext cx="8382000" cy="5991225"/>
          </a:xfrm>
          <a:ln>
            <a:noFill/>
          </a:ln>
        </p:spPr>
        <p:txBody>
          <a:bodyPr wrap="square" lIns="91440" tIns="45720" rIns="91440" bIns="45720" anchor="t" anchorCtr="0"/>
          <a:p>
            <a:pPr indent="-6350" eaLnBrk="1" hangingPunct="1">
              <a:buClrTx/>
              <a:buSzTx/>
              <a:buFontTx/>
              <a:buNone/>
            </a:pPr>
            <a:r>
              <a:rPr lang="zh-CN" altLang="en-US" dirty="0">
                <a:latin typeface="+mn-lt"/>
                <a:ea typeface="+mn-ea"/>
                <a:cs typeface="+mn-cs"/>
              </a:rPr>
              <a:t>例1.4 包含类的</a:t>
            </a:r>
            <a:r>
              <a:rPr lang="en-US" altLang="zh-CN" dirty="0">
                <a:latin typeface="+mn-lt"/>
                <a:ea typeface="+mn-ea"/>
                <a:cs typeface="+mn-cs"/>
              </a:rPr>
              <a:t>C++</a:t>
            </a:r>
            <a:r>
              <a:rPr lang="zh-CN" altLang="en-US" dirty="0">
                <a:latin typeface="+mn-lt"/>
                <a:ea typeface="+mn-ea"/>
                <a:cs typeface="+mn-cs"/>
              </a:rPr>
              <a:t>程序。</a:t>
            </a:r>
            <a:endParaRPr lang="zh-CN" altLang="en-US" dirty="0">
              <a:latin typeface="+mn-lt"/>
              <a:ea typeface="+mn-ea"/>
              <a:cs typeface="+mn-cs"/>
            </a:endParaRPr>
          </a:p>
          <a:p>
            <a:pPr indent="-6350" eaLnBrk="1" hangingPunct="1">
              <a:buClrTx/>
              <a:buSzTx/>
              <a:buFontTx/>
              <a:buNone/>
            </a:pPr>
            <a:r>
              <a:rPr lang="zh-CN" altLang="en-US" sz="2000" dirty="0">
                <a:latin typeface="+mn-lt"/>
                <a:ea typeface="+mn-ea"/>
                <a:cs typeface="+mn-cs"/>
              </a:rPr>
              <a:t>#</a:t>
            </a:r>
            <a:r>
              <a:rPr lang="en-US" altLang="zh-CN" sz="2000" dirty="0">
                <a:latin typeface="+mn-lt"/>
                <a:ea typeface="+mn-ea"/>
                <a:cs typeface="+mn-cs"/>
              </a:rPr>
              <a:t>include &lt;iostream&gt;                  // </a:t>
            </a:r>
            <a:r>
              <a:rPr lang="zh-CN" altLang="en-US" sz="2000" dirty="0">
                <a:latin typeface="+mn-lt"/>
                <a:ea typeface="+mn-ea"/>
                <a:cs typeface="+mn-cs"/>
              </a:rPr>
              <a:t>预处理命令</a:t>
            </a:r>
            <a:endParaRPr lang="zh-CN" altLang="en-US" sz="2000" dirty="0">
              <a:latin typeface="+mn-lt"/>
              <a:ea typeface="+mn-ea"/>
              <a:cs typeface="+mn-cs"/>
            </a:endParaRPr>
          </a:p>
          <a:p>
            <a:pPr indent="-6350" eaLnBrk="1" hangingPunct="1">
              <a:buClrTx/>
              <a:buSzTx/>
              <a:buFontTx/>
              <a:buNone/>
            </a:pPr>
            <a:r>
              <a:rPr lang="en-US" altLang="zh-CN" sz="2000" dirty="0">
                <a:latin typeface="+mn-lt"/>
                <a:ea typeface="+mn-ea"/>
                <a:cs typeface="+mn-cs"/>
              </a:rPr>
              <a:t>using namespace std;</a:t>
            </a:r>
            <a:endParaRPr lang="en-US" altLang="zh-CN" sz="2000" dirty="0">
              <a:latin typeface="+mn-lt"/>
              <a:ea typeface="+mn-ea"/>
              <a:cs typeface="+mn-cs"/>
            </a:endParaRPr>
          </a:p>
          <a:p>
            <a:pPr indent="-6350" eaLnBrk="1" hangingPunct="1">
              <a:buClrTx/>
              <a:buSzTx/>
              <a:buFontTx/>
              <a:buNone/>
            </a:pPr>
            <a:r>
              <a:rPr lang="en-US" altLang="zh-CN" sz="2000" dirty="0">
                <a:latin typeface="+mn-lt"/>
                <a:ea typeface="+mn-ea"/>
                <a:cs typeface="+mn-cs"/>
              </a:rPr>
              <a:t>class Student                     // </a:t>
            </a:r>
            <a:r>
              <a:rPr lang="zh-CN" altLang="en-US" sz="2000" dirty="0">
                <a:latin typeface="+mn-lt"/>
                <a:ea typeface="+mn-ea"/>
                <a:cs typeface="+mn-cs"/>
              </a:rPr>
              <a:t>声明一个类，类名为</a:t>
            </a:r>
            <a:r>
              <a:rPr lang="en-US" altLang="zh-CN" sz="2000" dirty="0">
                <a:latin typeface="+mn-lt"/>
                <a:ea typeface="+mn-ea"/>
                <a:cs typeface="+mn-cs"/>
              </a:rPr>
              <a:t>Student</a:t>
            </a:r>
            <a:endParaRPr lang="en-US" altLang="zh-CN" sz="2000" dirty="0">
              <a:latin typeface="+mn-lt"/>
              <a:ea typeface="+mn-ea"/>
              <a:cs typeface="+mn-cs"/>
            </a:endParaRPr>
          </a:p>
          <a:p>
            <a:pPr indent="-6350" eaLnBrk="1" hangingPunct="1">
              <a:buClrTx/>
              <a:buSzTx/>
              <a:buFontTx/>
              <a:buNone/>
            </a:pPr>
            <a:r>
              <a:rPr lang="en-US" altLang="zh-CN" sz="2000" dirty="0">
                <a:latin typeface="+mn-lt"/>
                <a:ea typeface="+mn-ea"/>
                <a:cs typeface="+mn-cs"/>
              </a:rPr>
              <a:t>{</a:t>
            </a:r>
            <a:endParaRPr lang="en-US" altLang="zh-CN" sz="2000" dirty="0">
              <a:latin typeface="+mn-lt"/>
              <a:ea typeface="+mn-ea"/>
              <a:cs typeface="+mn-cs"/>
            </a:endParaRPr>
          </a:p>
          <a:p>
            <a:pPr lvl="1" indent="-6350" eaLnBrk="1" hangingPunct="1">
              <a:buNone/>
            </a:pPr>
            <a:r>
              <a:rPr lang="en-US" altLang="zh-CN" sz="2000" dirty="0"/>
              <a:t>private:                       // </a:t>
            </a:r>
            <a:r>
              <a:rPr lang="zh-CN" altLang="en-US" sz="2000" dirty="0"/>
              <a:t>以下为类中的私有部分</a:t>
            </a:r>
            <a:endParaRPr lang="zh-CN" altLang="en-US" sz="2000" dirty="0"/>
          </a:p>
          <a:p>
            <a:pPr lvl="2" indent="-6350" eaLnBrk="1" hangingPunct="1">
              <a:buNone/>
            </a:pPr>
            <a:r>
              <a:rPr lang="en-US" altLang="zh-CN" sz="2000" dirty="0"/>
              <a:t>int num;                      // </a:t>
            </a:r>
            <a:r>
              <a:rPr lang="zh-CN" altLang="en-US" sz="2000" dirty="0"/>
              <a:t>私有变量</a:t>
            </a:r>
            <a:r>
              <a:rPr lang="en-US" altLang="zh-CN" sz="2000" dirty="0"/>
              <a:t>num</a:t>
            </a:r>
            <a:endParaRPr lang="en-US" altLang="zh-CN" sz="2000" dirty="0"/>
          </a:p>
          <a:p>
            <a:pPr lvl="2" indent="-6350" eaLnBrk="1" hangingPunct="1">
              <a:buNone/>
            </a:pPr>
            <a:r>
              <a:rPr lang="en-US" altLang="zh-CN" sz="2000" dirty="0"/>
              <a:t>int score;                     // </a:t>
            </a:r>
            <a:r>
              <a:rPr lang="zh-CN" altLang="en-US" sz="2000" dirty="0"/>
              <a:t>私有变量</a:t>
            </a:r>
            <a:r>
              <a:rPr lang="en-US" altLang="zh-CN" sz="2000" dirty="0"/>
              <a:t>score</a:t>
            </a:r>
            <a:endParaRPr lang="en-US" altLang="zh-CN" sz="2000" dirty="0"/>
          </a:p>
          <a:p>
            <a:pPr lvl="1" indent="-6350" eaLnBrk="1" hangingPunct="1">
              <a:buNone/>
            </a:pPr>
            <a:r>
              <a:rPr lang="en-US" altLang="zh-CN" sz="2000" dirty="0"/>
              <a:t>public:                         // </a:t>
            </a:r>
            <a:r>
              <a:rPr lang="zh-CN" altLang="en-US" sz="2000" dirty="0"/>
              <a:t>以下为类中的公用部分</a:t>
            </a:r>
            <a:endParaRPr lang="zh-CN" altLang="en-US" sz="2000" dirty="0"/>
          </a:p>
          <a:p>
            <a:pPr lvl="2" indent="-6350" eaLnBrk="1" hangingPunct="1">
              <a:buNone/>
            </a:pPr>
            <a:r>
              <a:rPr lang="en-US" altLang="zh-CN" sz="2000" dirty="0"/>
              <a:t>void setdata( )             // </a:t>
            </a:r>
            <a:r>
              <a:rPr lang="zh-CN" altLang="en-US" sz="2000" dirty="0"/>
              <a:t>定义公用函数</a:t>
            </a:r>
            <a:r>
              <a:rPr lang="en-US" altLang="zh-CN" sz="2000" dirty="0"/>
              <a:t>setdata</a:t>
            </a:r>
            <a:endParaRPr lang="en-US" altLang="zh-CN" sz="2000" dirty="0"/>
          </a:p>
          <a:p>
            <a:pPr lvl="2" indent="-6350" eaLnBrk="1" hangingPunct="1">
              <a:buNone/>
            </a:pPr>
            <a:r>
              <a:rPr lang="en-US" altLang="zh-CN" sz="2000" dirty="0"/>
              <a:t>{</a:t>
            </a:r>
            <a:endParaRPr lang="en-US" altLang="zh-CN" sz="2000" dirty="0"/>
          </a:p>
          <a:p>
            <a:pPr lvl="3" indent="-6350" eaLnBrk="1" hangingPunct="1">
              <a:buNone/>
            </a:pPr>
            <a:r>
              <a:rPr lang="en-US" altLang="zh-CN" sz="2000" dirty="0"/>
              <a:t>	cin&gt;&gt;num;            // </a:t>
            </a:r>
            <a:r>
              <a:rPr lang="zh-CN" altLang="en-US" sz="2000" dirty="0"/>
              <a:t>输入</a:t>
            </a:r>
            <a:r>
              <a:rPr lang="en-US" altLang="zh-CN" sz="2000" dirty="0"/>
              <a:t>num</a:t>
            </a:r>
            <a:r>
              <a:rPr lang="zh-CN" altLang="en-US" sz="2000" dirty="0"/>
              <a:t>的值</a:t>
            </a:r>
            <a:endParaRPr lang="zh-CN" altLang="en-US" sz="2000" dirty="0"/>
          </a:p>
          <a:p>
            <a:pPr lvl="3" indent="-6350" eaLnBrk="1" hangingPunct="1">
              <a:buNone/>
            </a:pPr>
            <a:r>
              <a:rPr lang="en-US" altLang="zh-CN" sz="2000" dirty="0"/>
              <a:t>cin&gt;&gt;score;           // </a:t>
            </a:r>
            <a:r>
              <a:rPr lang="zh-CN" altLang="en-US" sz="2000" dirty="0"/>
              <a:t>输入</a:t>
            </a:r>
            <a:r>
              <a:rPr lang="en-US" altLang="zh-CN" sz="2000" dirty="0"/>
              <a:t>score</a:t>
            </a:r>
            <a:r>
              <a:rPr lang="zh-CN" altLang="en-US" sz="2000" dirty="0"/>
              <a:t>的值</a:t>
            </a:r>
            <a:endParaRPr lang="zh-CN" altLang="en-US" sz="2000" dirty="0"/>
          </a:p>
          <a:p>
            <a:pPr lvl="2" indent="-6350" eaLnBrk="1" hangingPunct="1">
              <a:buNone/>
            </a:pPr>
            <a:r>
              <a:rPr lang="zh-CN" altLang="en-US" sz="2000" dirty="0"/>
              <a:t>}       </a:t>
            </a:r>
            <a:endParaRPr lang="zh-CN" altLang="en-US" sz="2000" dirty="0"/>
          </a:p>
        </p:txBody>
      </p:sp>
      <p:sp>
        <p:nvSpPr>
          <p:cNvPr id="3" name="矩形 2"/>
          <p:cNvSpPr/>
          <p:nvPr/>
        </p:nvSpPr>
        <p:spPr>
          <a:xfrm>
            <a:off x="4787900" y="-26987"/>
            <a:ext cx="4248150" cy="2447925"/>
          </a:xfrm>
          <a:prstGeom prst="rect">
            <a:avLst/>
          </a:prstGeom>
          <a:solidFill>
            <a:srgbClr val="FF9900"/>
          </a:solid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25000"/>
              </a:lnSpc>
              <a:spcBef>
                <a:spcPct val="0"/>
              </a:spcBef>
              <a:spcAft>
                <a:spcPct val="0"/>
              </a:spcAft>
              <a:buClrTx/>
              <a:buSzTx/>
              <a:buFontTx/>
              <a:buNone/>
              <a:defRPr/>
            </a:pPr>
            <a:r>
              <a:rPr kumimoji="0" lang="zh-CN" altLang="en-US" sz="1800" b="0" i="0" u="none" strike="noStrike" kern="1200" cap="none" spc="0" normalizeH="0" baseline="0" noProof="0" dirty="0">
                <a:ln>
                  <a:noFill/>
                </a:ln>
                <a:solidFill>
                  <a:srgbClr val="0000CC"/>
                </a:solidFill>
                <a:effectLst/>
                <a:uLnTx/>
                <a:uFillTx/>
                <a:latin typeface="+mn-lt"/>
                <a:ea typeface="SimHei" panose="02010609060101010101" pitchFamily="49" charset="-122"/>
                <a:cs typeface="+mn-cs"/>
              </a:rPr>
              <a:t>“类(</a:t>
            </a:r>
            <a:r>
              <a:rPr kumimoji="0" lang="en-US" altLang="zh-CN" sz="1800" b="0" i="0" u="none" strike="noStrike" kern="1200" cap="none" spc="0" normalizeH="0" baseline="0" noProof="0" dirty="0">
                <a:ln>
                  <a:noFill/>
                </a:ln>
                <a:solidFill>
                  <a:srgbClr val="0000CC"/>
                </a:solidFill>
                <a:effectLst/>
                <a:uLnTx/>
                <a:uFillTx/>
                <a:latin typeface="+mn-lt"/>
                <a:ea typeface="SimHei" panose="02010609060101010101" pitchFamily="49" charset="-122"/>
                <a:cs typeface="+mn-cs"/>
              </a:rPr>
              <a:t>class)”</a:t>
            </a:r>
            <a:r>
              <a:rPr kumimoji="0" lang="zh-CN" altLang="en-US" sz="1800" b="0" i="0" u="none" strike="noStrike" kern="1200" cap="none" spc="0" normalizeH="0" baseline="0" noProof="0" dirty="0">
                <a:ln>
                  <a:noFill/>
                </a:ln>
                <a:solidFill>
                  <a:srgbClr val="0000CC"/>
                </a:solidFill>
                <a:effectLst/>
                <a:uLnTx/>
                <a:uFillTx/>
                <a:latin typeface="+mn-lt"/>
                <a:ea typeface="SimHei" panose="02010609060101010101" pitchFamily="49" charset="-122"/>
                <a:cs typeface="+mn-cs"/>
              </a:rPr>
              <a:t>把一组数据和有权调用这些数据的函数封装在一起，包含两种成员： </a:t>
            </a:r>
            <a:endParaRPr kumimoji="0" lang="en-US" altLang="zh-CN" sz="1800" b="0" i="0" u="none" strike="noStrike" kern="1200" cap="none" spc="0" normalizeH="0" baseline="0" noProof="0" dirty="0">
              <a:ln>
                <a:noFill/>
              </a:ln>
              <a:solidFill>
                <a:srgbClr val="0000CC"/>
              </a:solidFill>
              <a:effectLst/>
              <a:uLnTx/>
              <a:uFillTx/>
              <a:latin typeface="+mn-lt"/>
              <a:ea typeface="SimHei" panose="02010609060101010101" pitchFamily="49" charset="-122"/>
              <a:cs typeface="+mn-cs"/>
            </a:endParaRPr>
          </a:p>
          <a:p>
            <a:pPr marL="0" marR="0" lvl="0" indent="0" algn="l" defTabSz="914400" rtl="0" eaLnBrk="1" fontAlgn="base" latinLnBrk="0" hangingPunct="1">
              <a:lnSpc>
                <a:spcPct val="125000"/>
              </a:lnSpc>
              <a:spcBef>
                <a:spcPct val="0"/>
              </a:spcBef>
              <a:spcAft>
                <a:spcPct val="0"/>
              </a:spcAft>
              <a:buClrTx/>
              <a:buSzTx/>
              <a:buFontTx/>
              <a:buNone/>
              <a:defRPr/>
            </a:pPr>
            <a:r>
              <a:rPr kumimoji="0" lang="zh-CN" altLang="en-US" sz="1800" b="0" i="0" u="none" strike="noStrike" kern="1200" cap="none" spc="0" normalizeH="0" baseline="0" noProof="0" dirty="0">
                <a:ln>
                  <a:noFill/>
                </a:ln>
                <a:solidFill>
                  <a:srgbClr val="FF0000"/>
                </a:solidFill>
                <a:effectLst/>
                <a:uLnTx/>
                <a:uFillTx/>
                <a:latin typeface="+mn-lt"/>
                <a:ea typeface="SimHei" panose="02010609060101010101" pitchFamily="49" charset="-122"/>
                <a:cs typeface="+mn-cs"/>
              </a:rPr>
              <a:t>    数据：称为数据成员</a:t>
            </a:r>
            <a:endParaRPr kumimoji="0" lang="en-US" altLang="zh-CN" sz="1800" b="0" i="0" u="none" strike="noStrike" kern="1200" cap="none" spc="0" normalizeH="0" baseline="0" noProof="0" dirty="0">
              <a:ln>
                <a:noFill/>
              </a:ln>
              <a:solidFill>
                <a:srgbClr val="FF0000"/>
              </a:solidFill>
              <a:effectLst/>
              <a:uLnTx/>
              <a:uFillTx/>
              <a:latin typeface="+mn-lt"/>
              <a:ea typeface="SimHei" panose="02010609060101010101" pitchFamily="49" charset="-122"/>
              <a:cs typeface="+mn-cs"/>
            </a:endParaRPr>
          </a:p>
          <a:p>
            <a:pPr marL="0" marR="0" lvl="0" indent="0" algn="l" defTabSz="914400" rtl="0" eaLnBrk="1" fontAlgn="base" latinLnBrk="0" hangingPunct="1">
              <a:lnSpc>
                <a:spcPct val="125000"/>
              </a:lnSpc>
              <a:spcBef>
                <a:spcPct val="0"/>
              </a:spcBef>
              <a:spcAft>
                <a:spcPct val="0"/>
              </a:spcAft>
              <a:buClrTx/>
              <a:buSzTx/>
              <a:buFontTx/>
              <a:buNone/>
              <a:defRPr/>
            </a:pPr>
            <a:r>
              <a:rPr kumimoji="0" lang="zh-CN" altLang="en-US" sz="1800" b="0" i="0" u="none" strike="noStrike" kern="1200" cap="none" spc="0" normalizeH="0" baseline="0" noProof="0">
                <a:ln>
                  <a:noFill/>
                </a:ln>
                <a:solidFill>
                  <a:srgbClr val="0000CC"/>
                </a:solidFill>
                <a:effectLst/>
                <a:uLnTx/>
                <a:uFillTx/>
                <a:latin typeface="+mn-lt"/>
                <a:ea typeface="SimHei" panose="02010609060101010101" pitchFamily="49" charset="-122"/>
                <a:cs typeface="+mn-cs"/>
              </a:rPr>
              <a:t>    </a:t>
            </a:r>
            <a:r>
              <a:rPr kumimoji="0" lang="zh-CN" altLang="en-US" sz="1800" b="0" i="0" u="none" strike="noStrike" kern="1200" cap="none" spc="0" normalizeH="0" baseline="0" noProof="0">
                <a:ln>
                  <a:noFill/>
                </a:ln>
                <a:solidFill>
                  <a:srgbClr val="FF0000"/>
                </a:solidFill>
                <a:effectLst/>
                <a:uLnTx/>
                <a:uFillTx/>
                <a:latin typeface="+mn-lt"/>
                <a:ea typeface="SimHei" panose="02010609060101010101" pitchFamily="49" charset="-122"/>
                <a:cs typeface="+mn-cs"/>
              </a:rPr>
              <a:t>函数：称为</a:t>
            </a:r>
            <a:r>
              <a:rPr kumimoji="0" lang="zh-CN" altLang="en-US" sz="1800" b="0" i="0" u="none" strike="noStrike" kern="1200" cap="none" spc="0" normalizeH="0" baseline="0" noProof="0" dirty="0">
                <a:ln>
                  <a:noFill/>
                </a:ln>
                <a:solidFill>
                  <a:srgbClr val="FF0000"/>
                </a:solidFill>
                <a:effectLst/>
                <a:uLnTx/>
                <a:uFillTx/>
                <a:latin typeface="+mn-lt"/>
                <a:ea typeface="SimHei" panose="02010609060101010101" pitchFamily="49" charset="-122"/>
                <a:cs typeface="+mn-cs"/>
              </a:rPr>
              <a:t>成员函数。是用来对数据成员进行操作的。</a:t>
            </a:r>
            <a:endParaRPr kumimoji="0" lang="en-US" altLang="zh-CN" sz="1800" b="0" i="0" u="none" strike="noStrike" kern="1200" cap="none" spc="0" normalizeH="0" baseline="0" noProof="0" dirty="0">
              <a:ln>
                <a:noFill/>
              </a:ln>
              <a:solidFill>
                <a:srgbClr val="FF0000"/>
              </a:solidFill>
              <a:effectLst/>
              <a:uLnTx/>
              <a:uFillTx/>
              <a:latin typeface="+mn-lt"/>
              <a:ea typeface="SimHei" panose="02010609060101010101" pitchFamily="49" charset="-122"/>
              <a:cs typeface="+mn-cs"/>
            </a:endParaRPr>
          </a:p>
          <a:p>
            <a:pPr marL="0" marR="0" lvl="0" indent="0" algn="l" defTabSz="914400" rtl="0" eaLnBrk="1" fontAlgn="base" latinLnBrk="0" hangingPunct="1">
              <a:lnSpc>
                <a:spcPct val="125000"/>
              </a:lnSpc>
              <a:spcBef>
                <a:spcPct val="0"/>
              </a:spcBef>
              <a:spcAft>
                <a:spcPct val="0"/>
              </a:spcAft>
              <a:buClrTx/>
              <a:buSzTx/>
              <a:buFontTx/>
              <a:buNone/>
              <a:defRPr/>
            </a:pPr>
            <a:r>
              <a:rPr kumimoji="0" lang="zh-CN" altLang="en-US" sz="1800" b="0" i="0" u="none" strike="noStrike" kern="1200" cap="none" spc="0" normalizeH="0" baseline="0" noProof="0" dirty="0">
                <a:ln>
                  <a:noFill/>
                </a:ln>
                <a:solidFill>
                  <a:srgbClr val="0000CC"/>
                </a:solidFill>
                <a:effectLst/>
                <a:uLnTx/>
                <a:uFillTx/>
                <a:latin typeface="+mn-lt"/>
                <a:ea typeface="SimHei" panose="02010609060101010101" pitchFamily="49" charset="-122"/>
                <a:cs typeface="+mn-cs"/>
              </a:rPr>
              <a:t>一个类是由一批数据以及对其操作的函数组成的。</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4" name="矩形 3"/>
          <p:cNvSpPr/>
          <p:nvPr/>
        </p:nvSpPr>
        <p:spPr>
          <a:xfrm>
            <a:off x="1476375" y="5472113"/>
            <a:ext cx="7559675" cy="1341438"/>
          </a:xfrm>
          <a:prstGeom prst="rect">
            <a:avLst/>
          </a:prstGeom>
          <a:solidFill>
            <a:srgbClr val="FF9900"/>
          </a:solid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25000"/>
              </a:lnSpc>
              <a:spcBef>
                <a:spcPct val="0"/>
              </a:spcBef>
              <a:spcAft>
                <a:spcPct val="0"/>
              </a:spcAft>
              <a:buClrTx/>
              <a:buSzTx/>
              <a:buFontTx/>
              <a:buNone/>
              <a:defRPr/>
            </a:pPr>
            <a:r>
              <a:rPr kumimoji="0" lang="zh-CN" altLang="en-US" sz="1800" b="0" i="0" u="none" strike="noStrike" kern="1200" cap="none" spc="0" normalizeH="0" baseline="0" noProof="0" dirty="0">
                <a:ln>
                  <a:noFill/>
                </a:ln>
                <a:solidFill>
                  <a:srgbClr val="0000CC"/>
                </a:solidFill>
                <a:effectLst/>
                <a:uLnTx/>
                <a:uFillTx/>
                <a:latin typeface="+mn-lt"/>
                <a:ea typeface="SimHei" panose="02010609060101010101" pitchFamily="49" charset="-122"/>
                <a:cs typeface="+mn-cs"/>
              </a:rPr>
              <a:t>在声明</a:t>
            </a:r>
            <a:r>
              <a:rPr kumimoji="0" lang="en-US" altLang="zh-CN" sz="1800" b="0" i="0" u="none" strike="noStrike" kern="1200" cap="none" spc="0" normalizeH="0" baseline="0" noProof="0" dirty="0">
                <a:ln>
                  <a:noFill/>
                </a:ln>
                <a:solidFill>
                  <a:srgbClr val="0000CC"/>
                </a:solidFill>
                <a:effectLst/>
                <a:uLnTx/>
                <a:uFillTx/>
                <a:latin typeface="+mn-lt"/>
                <a:ea typeface="SimHei" panose="02010609060101010101" pitchFamily="49" charset="-122"/>
                <a:cs typeface="+mn-cs"/>
              </a:rPr>
              <a:t>Student</a:t>
            </a:r>
            <a:r>
              <a:rPr kumimoji="0" lang="zh-CN" altLang="en-US" sz="1800" b="0" i="0" u="none" strike="noStrike" kern="1200" cap="none" spc="0" normalizeH="0" baseline="0" noProof="0" dirty="0">
                <a:ln>
                  <a:noFill/>
                </a:ln>
                <a:solidFill>
                  <a:srgbClr val="0000CC"/>
                </a:solidFill>
                <a:effectLst/>
                <a:uLnTx/>
                <a:uFillTx/>
                <a:latin typeface="+mn-lt"/>
                <a:ea typeface="SimHei" panose="02010609060101010101" pitchFamily="49" charset="-122"/>
                <a:cs typeface="+mn-cs"/>
              </a:rPr>
              <a:t>类时，把类中的数据和函数分为两大类： </a:t>
            </a:r>
            <a:r>
              <a:rPr kumimoji="0" lang="en-US" altLang="zh-CN" sz="1800" b="0" i="0" u="none" strike="noStrike" kern="1200" cap="none" spc="0" normalizeH="0" baseline="0" noProof="0" dirty="0">
                <a:ln>
                  <a:noFill/>
                </a:ln>
                <a:solidFill>
                  <a:srgbClr val="0000CC"/>
                </a:solidFill>
                <a:effectLst/>
                <a:uLnTx/>
                <a:uFillTx/>
                <a:latin typeface="+mn-lt"/>
                <a:ea typeface="SimHei" panose="02010609060101010101" pitchFamily="49" charset="-122"/>
                <a:cs typeface="+mn-cs"/>
              </a:rPr>
              <a:t>private(</a:t>
            </a:r>
            <a:r>
              <a:rPr kumimoji="0" lang="zh-CN" altLang="en-US" sz="1800" b="0" i="0" u="none" strike="noStrike" kern="1200" cap="none" spc="0" normalizeH="0" baseline="0" noProof="0" dirty="0">
                <a:ln>
                  <a:noFill/>
                </a:ln>
                <a:solidFill>
                  <a:srgbClr val="0000CC"/>
                </a:solidFill>
                <a:effectLst/>
                <a:uLnTx/>
                <a:uFillTx/>
                <a:latin typeface="+mn-lt"/>
                <a:ea typeface="SimHei" panose="02010609060101010101" pitchFamily="49" charset="-122"/>
                <a:cs typeface="+mn-cs"/>
              </a:rPr>
              <a:t>私有的</a:t>
            </a:r>
            <a:r>
              <a:rPr kumimoji="0" lang="en-US" altLang="zh-CN" sz="1800" b="0" i="0" u="none" strike="noStrike" kern="1200" cap="none" spc="0" normalizeH="0" baseline="0" noProof="0" dirty="0">
                <a:ln>
                  <a:noFill/>
                </a:ln>
                <a:solidFill>
                  <a:srgbClr val="0000CC"/>
                </a:solidFill>
                <a:effectLst/>
                <a:uLnTx/>
                <a:uFillTx/>
                <a:latin typeface="+mn-lt"/>
                <a:ea typeface="SimHei" panose="02010609060101010101" pitchFamily="49" charset="-122"/>
                <a:cs typeface="+mn-cs"/>
              </a:rPr>
              <a:t>)</a:t>
            </a:r>
            <a:r>
              <a:rPr kumimoji="0" lang="zh-CN" altLang="en-US" sz="1800" b="0" i="0" u="none" strike="noStrike" kern="1200" cap="none" spc="0" normalizeH="0" baseline="0" noProof="0" dirty="0">
                <a:ln>
                  <a:noFill/>
                </a:ln>
                <a:solidFill>
                  <a:srgbClr val="0000CC"/>
                </a:solidFill>
                <a:effectLst/>
                <a:uLnTx/>
                <a:uFillTx/>
                <a:latin typeface="+mn-lt"/>
                <a:ea typeface="SimHei" panose="02010609060101010101" pitchFamily="49" charset="-122"/>
                <a:cs typeface="+mn-cs"/>
              </a:rPr>
              <a:t>和</a:t>
            </a:r>
            <a:r>
              <a:rPr kumimoji="0" lang="en-US" altLang="zh-CN" sz="1800" b="0" i="0" u="none" strike="noStrike" kern="1200" cap="none" spc="0" normalizeH="0" baseline="0" noProof="0" dirty="0">
                <a:ln>
                  <a:noFill/>
                </a:ln>
                <a:solidFill>
                  <a:srgbClr val="0000CC"/>
                </a:solidFill>
                <a:effectLst/>
                <a:uLnTx/>
                <a:uFillTx/>
                <a:latin typeface="+mn-lt"/>
                <a:ea typeface="SimHei" panose="02010609060101010101" pitchFamily="49" charset="-122"/>
                <a:cs typeface="+mn-cs"/>
              </a:rPr>
              <a:t>public(</a:t>
            </a:r>
            <a:r>
              <a:rPr kumimoji="0" lang="zh-CN" altLang="en-US" sz="1800" b="0" i="0" u="none" strike="noStrike" kern="1200" cap="none" spc="0" normalizeH="0" baseline="0" noProof="0" dirty="0">
                <a:ln>
                  <a:noFill/>
                </a:ln>
                <a:solidFill>
                  <a:srgbClr val="0000CC"/>
                </a:solidFill>
                <a:effectLst/>
                <a:uLnTx/>
                <a:uFillTx/>
                <a:latin typeface="+mn-lt"/>
                <a:ea typeface="SimHei" panose="02010609060101010101" pitchFamily="49" charset="-122"/>
                <a:cs typeface="+mn-cs"/>
              </a:rPr>
              <a:t>公用的</a:t>
            </a:r>
            <a:r>
              <a:rPr kumimoji="0" lang="en-US" altLang="zh-CN" sz="1800" b="0" i="0" u="none" strike="noStrike" kern="1200" cap="none" spc="0" normalizeH="0" baseline="0" noProof="0" dirty="0">
                <a:ln>
                  <a:noFill/>
                </a:ln>
                <a:solidFill>
                  <a:srgbClr val="0000CC"/>
                </a:solidFill>
                <a:effectLst/>
                <a:uLnTx/>
                <a:uFillTx/>
                <a:latin typeface="+mn-lt"/>
                <a:ea typeface="SimHei" panose="02010609060101010101" pitchFamily="49" charset="-122"/>
                <a:cs typeface="+mn-cs"/>
              </a:rPr>
              <a:t>)</a:t>
            </a:r>
            <a:r>
              <a:rPr kumimoji="0" lang="zh-CN" altLang="en-US" sz="1800" b="0" i="0" u="none" strike="noStrike" kern="1200" cap="none" spc="0" normalizeH="0" baseline="0" noProof="0" dirty="0">
                <a:ln>
                  <a:noFill/>
                </a:ln>
                <a:solidFill>
                  <a:srgbClr val="0000CC"/>
                </a:solidFill>
                <a:effectLst/>
                <a:uLnTx/>
                <a:uFillTx/>
                <a:latin typeface="+mn-lt"/>
                <a:ea typeface="SimHei" panose="02010609060101010101" pitchFamily="49" charset="-122"/>
                <a:cs typeface="+mn-cs"/>
              </a:rPr>
              <a:t>。体现数据的封装性和信息隐蔽。</a:t>
            </a:r>
            <a:endParaRPr kumimoji="0" lang="en-US" altLang="zh-CN" sz="1800" b="0" i="0" u="none" strike="noStrike" kern="1200" cap="none" spc="0" normalizeH="0" baseline="0" noProof="0" dirty="0">
              <a:ln>
                <a:noFill/>
              </a:ln>
              <a:solidFill>
                <a:srgbClr val="0000CC"/>
              </a:solidFill>
              <a:effectLst/>
              <a:uLnTx/>
              <a:uFillTx/>
              <a:latin typeface="+mn-lt"/>
              <a:ea typeface="SimHei" panose="02010609060101010101" pitchFamily="49" charset="-122"/>
              <a:cs typeface="+mn-cs"/>
            </a:endParaRPr>
          </a:p>
          <a:p>
            <a:pPr marL="0" marR="0" lvl="0" indent="0" algn="l" defTabSz="914400" rtl="0" eaLnBrk="1" fontAlgn="base" latinLnBrk="0" hangingPunct="1">
              <a:lnSpc>
                <a:spcPct val="125000"/>
              </a:lnSpc>
              <a:spcBef>
                <a:spcPct val="0"/>
              </a:spcBef>
              <a:spcAft>
                <a:spcPct val="0"/>
              </a:spcAft>
              <a:buClrTx/>
              <a:buSzTx/>
              <a:buFontTx/>
              <a:buNone/>
              <a:defRPr/>
            </a:pPr>
            <a:r>
              <a:rPr kumimoji="0" lang="zh-CN" altLang="en-US" sz="1800" b="0" i="0" u="none" strike="noStrike" kern="1200" cap="none" spc="0" normalizeH="0" baseline="0" noProof="0" dirty="0">
                <a:ln>
                  <a:noFill/>
                </a:ln>
                <a:solidFill>
                  <a:srgbClr val="0000CC"/>
                </a:solidFill>
                <a:effectLst/>
                <a:uLnTx/>
                <a:uFillTx/>
                <a:latin typeface="+mn-lt"/>
                <a:ea typeface="SimHei" panose="02010609060101010101" pitchFamily="49" charset="-122"/>
                <a:cs typeface="+mn-cs"/>
              </a:rPr>
              <a:t>把全部数据</a:t>
            </a:r>
            <a:r>
              <a:rPr kumimoji="0" lang="en-US" altLang="zh-CN" sz="1800" b="0" i="0" u="none" strike="noStrike" kern="1200" cap="none" spc="0" normalizeH="0" baseline="0" noProof="0" dirty="0">
                <a:ln>
                  <a:noFill/>
                </a:ln>
                <a:solidFill>
                  <a:srgbClr val="0000CC"/>
                </a:solidFill>
                <a:effectLst/>
                <a:uLnTx/>
                <a:uFillTx/>
                <a:latin typeface="+mn-lt"/>
                <a:ea typeface="SimHei" panose="02010609060101010101" pitchFamily="49" charset="-122"/>
                <a:cs typeface="+mn-cs"/>
              </a:rPr>
              <a:t>(</a:t>
            </a:r>
            <a:r>
              <a:rPr kumimoji="0" lang="en-US" altLang="zh-CN" sz="1800" b="0" i="0" u="none" strike="noStrike" kern="1200" cap="none" spc="0" normalizeH="0" baseline="0" noProof="0" dirty="0" err="1">
                <a:ln>
                  <a:noFill/>
                </a:ln>
                <a:solidFill>
                  <a:srgbClr val="0000CC"/>
                </a:solidFill>
                <a:effectLst/>
                <a:uLnTx/>
                <a:uFillTx/>
                <a:latin typeface="+mn-lt"/>
                <a:ea typeface="SimHei" panose="02010609060101010101" pitchFamily="49" charset="-122"/>
                <a:cs typeface="+mn-cs"/>
              </a:rPr>
              <a:t>num,score</a:t>
            </a:r>
            <a:r>
              <a:rPr kumimoji="0" lang="en-US" altLang="zh-CN" sz="1800" b="0" i="0" u="none" strike="noStrike" kern="1200" cap="none" spc="0" normalizeH="0" baseline="0" noProof="0" dirty="0">
                <a:ln>
                  <a:noFill/>
                </a:ln>
                <a:solidFill>
                  <a:srgbClr val="0000CC"/>
                </a:solidFill>
                <a:effectLst/>
                <a:uLnTx/>
                <a:uFillTx/>
                <a:latin typeface="+mn-lt"/>
                <a:ea typeface="SimHei" panose="02010609060101010101" pitchFamily="49" charset="-122"/>
                <a:cs typeface="+mn-cs"/>
              </a:rPr>
              <a:t>)</a:t>
            </a:r>
            <a:r>
              <a:rPr kumimoji="0" lang="zh-CN" altLang="en-US" sz="1800" b="0" i="0" u="none" strike="noStrike" kern="1200" cap="none" spc="0" normalizeH="0" baseline="0" noProof="0" dirty="0">
                <a:ln>
                  <a:noFill/>
                </a:ln>
                <a:solidFill>
                  <a:srgbClr val="0000CC"/>
                </a:solidFill>
                <a:effectLst/>
                <a:uLnTx/>
                <a:uFillTx/>
                <a:latin typeface="+mn-lt"/>
                <a:ea typeface="SimHei" panose="02010609060101010101" pitchFamily="49" charset="-122"/>
                <a:cs typeface="+mn-cs"/>
              </a:rPr>
              <a:t>指定为私有的，把全部函数</a:t>
            </a:r>
            <a:r>
              <a:rPr kumimoji="0" lang="en-US" altLang="zh-CN" sz="1800" b="0" i="0" u="none" strike="noStrike" kern="1200" cap="none" spc="0" normalizeH="0" baseline="0" noProof="0" dirty="0">
                <a:ln>
                  <a:noFill/>
                </a:ln>
                <a:solidFill>
                  <a:srgbClr val="0000CC"/>
                </a:solidFill>
                <a:effectLst/>
                <a:uLnTx/>
                <a:uFillTx/>
                <a:latin typeface="+mn-lt"/>
                <a:ea typeface="SimHei" panose="02010609060101010101" pitchFamily="49" charset="-122"/>
                <a:cs typeface="+mn-cs"/>
              </a:rPr>
              <a:t>(</a:t>
            </a:r>
            <a:r>
              <a:rPr kumimoji="0" lang="en-US" altLang="zh-CN" sz="1800" b="0" i="0" u="none" strike="noStrike" kern="1200" cap="none" spc="0" normalizeH="0" baseline="0" noProof="0" dirty="0" err="1">
                <a:ln>
                  <a:noFill/>
                </a:ln>
                <a:solidFill>
                  <a:srgbClr val="0000CC"/>
                </a:solidFill>
                <a:effectLst/>
                <a:uLnTx/>
                <a:uFillTx/>
                <a:latin typeface="+mn-lt"/>
                <a:ea typeface="SimHei" panose="02010609060101010101" pitchFamily="49" charset="-122"/>
                <a:cs typeface="+mn-cs"/>
              </a:rPr>
              <a:t>setdata,display</a:t>
            </a:r>
            <a:r>
              <a:rPr kumimoji="0" lang="en-US" altLang="zh-CN" sz="1800" b="0" i="0" u="none" strike="noStrike" kern="1200" cap="none" spc="0" normalizeH="0" baseline="0" noProof="0" dirty="0">
                <a:ln>
                  <a:noFill/>
                </a:ln>
                <a:solidFill>
                  <a:srgbClr val="0000CC"/>
                </a:solidFill>
                <a:effectLst/>
                <a:uLnTx/>
                <a:uFillTx/>
                <a:latin typeface="+mn-lt"/>
                <a:ea typeface="SimHei" panose="02010609060101010101" pitchFamily="49" charset="-122"/>
                <a:cs typeface="+mn-cs"/>
              </a:rPr>
              <a:t>)</a:t>
            </a:r>
            <a:r>
              <a:rPr kumimoji="0" lang="zh-CN" altLang="en-US" sz="1800" b="0" i="0" u="none" strike="noStrike" kern="1200" cap="none" spc="0" normalizeH="0" baseline="0" noProof="0" dirty="0">
                <a:ln>
                  <a:noFill/>
                </a:ln>
                <a:solidFill>
                  <a:srgbClr val="0000CC"/>
                </a:solidFill>
                <a:effectLst/>
                <a:uLnTx/>
                <a:uFillTx/>
                <a:latin typeface="+mn-lt"/>
                <a:ea typeface="SimHei" panose="02010609060101010101" pitchFamily="49" charset="-122"/>
                <a:cs typeface="+mn-cs"/>
              </a:rPr>
              <a:t>指定为公用的。</a:t>
            </a:r>
            <a:r>
              <a:rPr kumimoji="0" lang="zh-CN" altLang="en-US" sz="1800" b="0" i="0" u="none" strike="noStrike" kern="1200" cap="none" spc="0" normalizeH="0" baseline="0" noProof="0" dirty="0">
                <a:ln>
                  <a:noFill/>
                </a:ln>
                <a:solidFill>
                  <a:srgbClr val="FF0000"/>
                </a:solidFill>
                <a:effectLst/>
                <a:uLnTx/>
                <a:uFillTx/>
                <a:latin typeface="+mn-lt"/>
                <a:ea typeface="SimHei" panose="02010609060101010101" pitchFamily="49" charset="-122"/>
                <a:cs typeface="+mn-cs"/>
              </a:rPr>
              <a:t>在大多数情况下，会把所有数据指定为私有，以实现信息隐蔽。</a:t>
            </a:r>
            <a:endParaRPr kumimoji="0" lang="zh-CN" altLang="en-US" sz="1800" b="0" i="0" u="none" strike="noStrike" kern="1200" cap="none" spc="0" normalizeH="0" baseline="0" noProof="0" dirty="0">
              <a:ln>
                <a:noFill/>
              </a:ln>
              <a:solidFill>
                <a:srgbClr val="FF0000"/>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2"/>
          <p:cNvSpPr>
            <a:spLocks noGrp="1"/>
          </p:cNvSpPr>
          <p:nvPr>
            <p:ph type="subTitle" idx="1"/>
          </p:nvPr>
        </p:nvSpPr>
        <p:spPr>
          <a:xfrm>
            <a:off x="304800" y="533400"/>
            <a:ext cx="8382000" cy="5991225"/>
          </a:xfrm>
          <a:ln>
            <a:noFill/>
          </a:ln>
        </p:spPr>
        <p:txBody>
          <a:bodyPr wrap="square" lIns="91440" tIns="45720" rIns="91440" bIns="45720" anchor="t" anchorCtr="0"/>
          <a:p>
            <a:pPr indent="-6350" eaLnBrk="1" hangingPunct="1">
              <a:buClrTx/>
              <a:buSzTx/>
              <a:buFontTx/>
              <a:buNone/>
            </a:pPr>
            <a:r>
              <a:rPr lang="en-US" altLang="zh-CN" sz="2000" dirty="0">
                <a:latin typeface="+mn-lt"/>
                <a:ea typeface="+mn-ea"/>
                <a:cs typeface="+mn-cs"/>
              </a:rPr>
              <a:t>		void display( )                   // </a:t>
            </a:r>
            <a:r>
              <a:rPr lang="zh-CN" altLang="en-US" sz="2000" dirty="0">
                <a:latin typeface="+mn-lt"/>
                <a:ea typeface="+mn-ea"/>
                <a:cs typeface="+mn-cs"/>
              </a:rPr>
              <a:t>定义公用函数</a:t>
            </a:r>
            <a:r>
              <a:rPr lang="en-US" altLang="zh-CN" sz="2000" dirty="0">
                <a:latin typeface="+mn-lt"/>
                <a:ea typeface="+mn-ea"/>
                <a:cs typeface="+mn-cs"/>
              </a:rPr>
              <a:t>display</a:t>
            </a:r>
            <a:endParaRPr lang="en-US" altLang="zh-CN" sz="2000" dirty="0">
              <a:latin typeface="+mn-lt"/>
              <a:ea typeface="+mn-ea"/>
              <a:cs typeface="+mn-cs"/>
            </a:endParaRPr>
          </a:p>
          <a:p>
            <a:pPr indent="-6350" eaLnBrk="1" hangingPunct="1">
              <a:buClrTx/>
              <a:buSzTx/>
              <a:buFontTx/>
              <a:buNone/>
            </a:pPr>
            <a:r>
              <a:rPr lang="en-US" altLang="zh-CN" sz="2000" dirty="0">
                <a:latin typeface="+mn-lt"/>
                <a:ea typeface="+mn-ea"/>
                <a:cs typeface="+mn-cs"/>
              </a:rPr>
              <a:t>         {</a:t>
            </a:r>
            <a:endParaRPr lang="en-US" altLang="zh-CN" sz="2000" dirty="0">
              <a:latin typeface="+mn-lt"/>
              <a:ea typeface="+mn-ea"/>
              <a:cs typeface="+mn-cs"/>
            </a:endParaRPr>
          </a:p>
          <a:p>
            <a:pPr lvl="1" indent="-6350" eaLnBrk="1" hangingPunct="1">
              <a:buNone/>
            </a:pPr>
            <a:r>
              <a:rPr lang="en-US" altLang="zh-CN" sz="2000" dirty="0"/>
              <a:t>		       cout&lt;&lt;″num=″&lt;&lt;num&lt;&lt;endl;       // </a:t>
            </a:r>
            <a:r>
              <a:rPr lang="zh-CN" altLang="en-US" sz="2000" dirty="0"/>
              <a:t>输出</a:t>
            </a:r>
            <a:r>
              <a:rPr lang="en-US" altLang="zh-CN" sz="2000" dirty="0"/>
              <a:t>num</a:t>
            </a:r>
            <a:r>
              <a:rPr lang="zh-CN" altLang="en-US" sz="2000" dirty="0"/>
              <a:t>的值</a:t>
            </a:r>
            <a:endParaRPr lang="zh-CN" altLang="en-US" sz="2000" dirty="0"/>
          </a:p>
          <a:p>
            <a:pPr lvl="1" indent="-6350" eaLnBrk="1" hangingPunct="1">
              <a:buNone/>
            </a:pPr>
            <a:r>
              <a:rPr lang="zh-CN" altLang="en-US" sz="2000" dirty="0"/>
              <a:t>          </a:t>
            </a:r>
            <a:r>
              <a:rPr lang="en-US" altLang="zh-CN" sz="2000" dirty="0"/>
              <a:t>cout&lt;&lt;″score=″&lt;&lt;score&lt;&lt;endl;   //</a:t>
            </a:r>
            <a:r>
              <a:rPr lang="zh-CN" altLang="en-US" sz="2000" dirty="0"/>
              <a:t>输出</a:t>
            </a:r>
            <a:r>
              <a:rPr lang="en-US" altLang="zh-CN" sz="2000" dirty="0"/>
              <a:t>score</a:t>
            </a:r>
            <a:r>
              <a:rPr lang="zh-CN" altLang="en-US" sz="2000" dirty="0"/>
              <a:t>的值</a:t>
            </a:r>
            <a:endParaRPr lang="zh-CN" altLang="en-US" sz="2000" dirty="0"/>
          </a:p>
          <a:p>
            <a:pPr indent="-6350" eaLnBrk="1" hangingPunct="1">
              <a:buClrTx/>
              <a:buSzTx/>
              <a:buFontTx/>
              <a:buNone/>
            </a:pPr>
            <a:r>
              <a:rPr lang="en-US" altLang="zh-CN" sz="2000" dirty="0">
                <a:latin typeface="+mn-lt"/>
                <a:ea typeface="+mn-ea"/>
                <a:cs typeface="+mn-cs"/>
              </a:rPr>
              <a:t>		</a:t>
            </a:r>
            <a:r>
              <a:rPr lang="zh-CN" altLang="en-US" sz="2000" dirty="0">
                <a:latin typeface="+mn-lt"/>
                <a:ea typeface="+mn-ea"/>
                <a:cs typeface="+mn-cs"/>
              </a:rPr>
              <a:t>};</a:t>
            </a:r>
            <a:endParaRPr lang="zh-CN" altLang="en-US" sz="2000" dirty="0">
              <a:latin typeface="+mn-lt"/>
              <a:ea typeface="+mn-ea"/>
              <a:cs typeface="+mn-cs"/>
            </a:endParaRPr>
          </a:p>
          <a:p>
            <a:pPr indent="-6350" eaLnBrk="1" hangingPunct="1">
              <a:buClrTx/>
              <a:buSzTx/>
              <a:buFontTx/>
              <a:buNone/>
            </a:pPr>
            <a:r>
              <a:rPr lang="zh-CN" altLang="en-US" sz="2000" dirty="0">
                <a:latin typeface="+mn-lt"/>
                <a:ea typeface="+mn-ea"/>
                <a:cs typeface="+mn-cs"/>
              </a:rPr>
              <a:t>};                            // 类的声明结束</a:t>
            </a:r>
            <a:endParaRPr lang="zh-CN" altLang="en-US" sz="2000" dirty="0">
              <a:latin typeface="+mn-lt"/>
              <a:ea typeface="+mn-ea"/>
              <a:cs typeface="+mn-cs"/>
            </a:endParaRPr>
          </a:p>
          <a:p>
            <a:pPr indent="-6350" eaLnBrk="1" hangingPunct="1">
              <a:buClrTx/>
              <a:buSzTx/>
              <a:buFontTx/>
              <a:buNone/>
            </a:pPr>
            <a:r>
              <a:rPr lang="en-US" altLang="zh-CN" sz="2000" dirty="0">
                <a:latin typeface="+mn-lt"/>
                <a:ea typeface="+mn-ea"/>
                <a:cs typeface="+mn-cs"/>
              </a:rPr>
              <a:t>Student stud1,stud2;  //</a:t>
            </a:r>
            <a:r>
              <a:rPr lang="zh-CN" altLang="en-US" sz="2000" dirty="0">
                <a:latin typeface="+mn-lt"/>
                <a:ea typeface="+mn-ea"/>
                <a:cs typeface="+mn-cs"/>
              </a:rPr>
              <a:t>定义</a:t>
            </a:r>
            <a:r>
              <a:rPr lang="en-US" altLang="zh-CN" sz="2000" dirty="0">
                <a:latin typeface="+mn-lt"/>
                <a:ea typeface="+mn-ea"/>
                <a:cs typeface="+mn-cs"/>
              </a:rPr>
              <a:t>stud1</a:t>
            </a:r>
            <a:r>
              <a:rPr lang="zh-CN" altLang="en-US" sz="2000" dirty="0">
                <a:latin typeface="+mn-lt"/>
                <a:ea typeface="+mn-ea"/>
                <a:cs typeface="+mn-cs"/>
              </a:rPr>
              <a:t>和</a:t>
            </a:r>
            <a:r>
              <a:rPr lang="en-US" altLang="zh-CN" sz="2000" dirty="0">
                <a:latin typeface="+mn-lt"/>
                <a:ea typeface="+mn-ea"/>
                <a:cs typeface="+mn-cs"/>
              </a:rPr>
              <a:t>stud2</a:t>
            </a:r>
            <a:r>
              <a:rPr lang="zh-CN" altLang="en-US" sz="2000" dirty="0">
                <a:latin typeface="+mn-lt"/>
                <a:ea typeface="+mn-ea"/>
                <a:cs typeface="+mn-cs"/>
              </a:rPr>
              <a:t>为</a:t>
            </a:r>
            <a:r>
              <a:rPr lang="en-US" altLang="zh-CN" sz="2000" dirty="0">
                <a:latin typeface="+mn-lt"/>
                <a:ea typeface="+mn-ea"/>
                <a:cs typeface="+mn-cs"/>
              </a:rPr>
              <a:t>Student</a:t>
            </a:r>
            <a:r>
              <a:rPr lang="zh-CN" altLang="en-US" sz="2000" dirty="0">
                <a:latin typeface="+mn-lt"/>
                <a:ea typeface="+mn-ea"/>
                <a:cs typeface="+mn-cs"/>
              </a:rPr>
              <a:t>类的变量，称为</a:t>
            </a:r>
            <a:r>
              <a:rPr lang="zh-CN" altLang="en-US" sz="2000" dirty="0">
                <a:solidFill>
                  <a:srgbClr val="FF0000"/>
                </a:solidFill>
                <a:latin typeface="+mn-lt"/>
                <a:ea typeface="+mn-ea"/>
                <a:cs typeface="+mn-cs"/>
              </a:rPr>
              <a:t>对象</a:t>
            </a:r>
            <a:endParaRPr lang="zh-CN" altLang="en-US" sz="2000" dirty="0">
              <a:solidFill>
                <a:srgbClr val="FF0000"/>
              </a:solidFill>
              <a:latin typeface="+mn-lt"/>
              <a:ea typeface="+mn-ea"/>
              <a:cs typeface="+mn-cs"/>
            </a:endParaRPr>
          </a:p>
          <a:p>
            <a:pPr indent="-6350" eaLnBrk="1" hangingPunct="1">
              <a:buClrTx/>
              <a:buSzTx/>
              <a:buFontTx/>
              <a:buNone/>
            </a:pPr>
            <a:r>
              <a:rPr lang="en-US" altLang="zh-CN" sz="2000" dirty="0">
                <a:latin typeface="+mn-lt"/>
                <a:ea typeface="+mn-ea"/>
                <a:cs typeface="+mn-cs"/>
              </a:rPr>
              <a:t>int main( )                  // </a:t>
            </a:r>
            <a:r>
              <a:rPr lang="zh-CN" altLang="en-US" sz="2000" dirty="0">
                <a:latin typeface="+mn-lt"/>
                <a:ea typeface="+mn-ea"/>
                <a:cs typeface="+mn-cs"/>
              </a:rPr>
              <a:t>主函数首部</a:t>
            </a:r>
            <a:endParaRPr lang="zh-CN" altLang="en-US" sz="2000" dirty="0">
              <a:latin typeface="+mn-lt"/>
              <a:ea typeface="+mn-ea"/>
              <a:cs typeface="+mn-cs"/>
            </a:endParaRPr>
          </a:p>
          <a:p>
            <a:pPr indent="-6350" eaLnBrk="1" hangingPunct="1">
              <a:buClrTx/>
              <a:buSzTx/>
              <a:buFontTx/>
              <a:buNone/>
            </a:pPr>
            <a:r>
              <a:rPr lang="zh-CN" altLang="en-US" sz="2000" dirty="0">
                <a:latin typeface="+mn-lt"/>
                <a:ea typeface="+mn-ea"/>
                <a:cs typeface="+mn-cs"/>
              </a:rPr>
              <a:t>{</a:t>
            </a:r>
            <a:endParaRPr lang="en-US" altLang="zh-CN" sz="2000" dirty="0">
              <a:latin typeface="+mn-lt"/>
              <a:ea typeface="+mn-ea"/>
              <a:cs typeface="+mn-cs"/>
            </a:endParaRPr>
          </a:p>
          <a:p>
            <a:pPr lvl="1" indent="-6350" eaLnBrk="1" hangingPunct="1">
              <a:buNone/>
            </a:pPr>
            <a:r>
              <a:rPr lang="en-US" altLang="zh-CN" sz="2000" dirty="0"/>
              <a:t>	stud1.setdata( );                    // </a:t>
            </a:r>
            <a:r>
              <a:rPr lang="zh-CN" altLang="en-US" sz="2000" dirty="0"/>
              <a:t>调用对象</a:t>
            </a:r>
            <a:r>
              <a:rPr lang="en-US" altLang="zh-CN" sz="2000" dirty="0"/>
              <a:t>stud1</a:t>
            </a:r>
            <a:r>
              <a:rPr lang="zh-CN" altLang="en-US" sz="2000" dirty="0"/>
              <a:t>的</a:t>
            </a:r>
            <a:r>
              <a:rPr lang="en-US" altLang="zh-CN" sz="2000" dirty="0"/>
              <a:t>setdata</a:t>
            </a:r>
            <a:r>
              <a:rPr lang="zh-CN" altLang="en-US" sz="2000" dirty="0"/>
              <a:t>函数</a:t>
            </a:r>
            <a:endParaRPr lang="zh-CN" altLang="en-US" sz="2000" dirty="0"/>
          </a:p>
          <a:p>
            <a:pPr lvl="1" indent="-6350" eaLnBrk="1" hangingPunct="1">
              <a:buNone/>
            </a:pPr>
            <a:r>
              <a:rPr lang="en-US" altLang="zh-CN" sz="2000" dirty="0"/>
              <a:t>stud2.setdata( );                    // </a:t>
            </a:r>
            <a:r>
              <a:rPr lang="zh-CN" altLang="en-US" sz="2000" dirty="0"/>
              <a:t>调用对象</a:t>
            </a:r>
            <a:r>
              <a:rPr lang="en-US" altLang="zh-CN" sz="2000" dirty="0"/>
              <a:t>stud2</a:t>
            </a:r>
            <a:r>
              <a:rPr lang="zh-CN" altLang="en-US" sz="2000" dirty="0"/>
              <a:t>的</a:t>
            </a:r>
            <a:r>
              <a:rPr lang="en-US" altLang="zh-CN" sz="2000" dirty="0"/>
              <a:t>setdata</a:t>
            </a:r>
            <a:r>
              <a:rPr lang="zh-CN" altLang="en-US" sz="2000" dirty="0"/>
              <a:t>函数</a:t>
            </a:r>
            <a:endParaRPr lang="zh-CN" altLang="en-US" sz="2000" dirty="0"/>
          </a:p>
          <a:p>
            <a:pPr lvl="1" indent="-6350" eaLnBrk="1" hangingPunct="1">
              <a:buNone/>
            </a:pPr>
            <a:r>
              <a:rPr lang="en-US" altLang="zh-CN" sz="2000" dirty="0"/>
              <a:t>stud1.display( );                    // </a:t>
            </a:r>
            <a:r>
              <a:rPr lang="zh-CN" altLang="en-US" sz="2000" dirty="0"/>
              <a:t>调用对象</a:t>
            </a:r>
            <a:r>
              <a:rPr lang="en-US" altLang="zh-CN" sz="2000" dirty="0"/>
              <a:t>stud1</a:t>
            </a:r>
            <a:r>
              <a:rPr lang="zh-CN" altLang="en-US" sz="2000" dirty="0"/>
              <a:t>的</a:t>
            </a:r>
            <a:r>
              <a:rPr lang="en-US" altLang="zh-CN" sz="2000" dirty="0"/>
              <a:t>display</a:t>
            </a:r>
            <a:r>
              <a:rPr lang="zh-CN" altLang="en-US" sz="2000" dirty="0"/>
              <a:t>函数</a:t>
            </a:r>
            <a:endParaRPr lang="zh-CN" altLang="en-US" sz="2000" dirty="0"/>
          </a:p>
          <a:p>
            <a:pPr lvl="1" indent="-6350" eaLnBrk="1" hangingPunct="1">
              <a:buNone/>
            </a:pPr>
            <a:r>
              <a:rPr lang="en-US" altLang="zh-CN" sz="2000" dirty="0"/>
              <a:t>stud2.display( );                    // </a:t>
            </a:r>
            <a:r>
              <a:rPr lang="zh-CN" altLang="en-US" sz="2000" dirty="0"/>
              <a:t>调用对象</a:t>
            </a:r>
            <a:r>
              <a:rPr lang="en-US" altLang="zh-CN" sz="2000" dirty="0"/>
              <a:t>stud2</a:t>
            </a:r>
            <a:r>
              <a:rPr lang="zh-CN" altLang="en-US" sz="2000" dirty="0"/>
              <a:t>的</a:t>
            </a:r>
            <a:r>
              <a:rPr lang="en-US" altLang="zh-CN" sz="2000" dirty="0"/>
              <a:t>display</a:t>
            </a:r>
            <a:r>
              <a:rPr lang="zh-CN" altLang="en-US" sz="2000" dirty="0"/>
              <a:t>函数</a:t>
            </a:r>
            <a:endParaRPr lang="zh-CN" altLang="en-US" sz="2000" dirty="0"/>
          </a:p>
          <a:p>
            <a:pPr indent="-6350" eaLnBrk="1" hangingPunct="1">
              <a:buClrTx/>
              <a:buSzTx/>
              <a:buFontTx/>
              <a:buNone/>
            </a:pPr>
            <a:r>
              <a:rPr lang="en-US" altLang="zh-CN" sz="2000" dirty="0">
                <a:latin typeface="+mn-lt"/>
                <a:ea typeface="+mn-ea"/>
                <a:cs typeface="+mn-cs"/>
              </a:rPr>
              <a:t>	       return 0;</a:t>
            </a:r>
            <a:endParaRPr lang="en-US" altLang="zh-CN" sz="2000" dirty="0">
              <a:latin typeface="+mn-lt"/>
              <a:ea typeface="+mn-ea"/>
              <a:cs typeface="+mn-cs"/>
            </a:endParaRPr>
          </a:p>
          <a:p>
            <a:pPr indent="-6350" eaLnBrk="1" hangingPunct="1">
              <a:buClrTx/>
              <a:buSzTx/>
              <a:buFontTx/>
              <a:buNone/>
            </a:pPr>
            <a:r>
              <a:rPr lang="en-US" altLang="zh-CN" sz="2000" dirty="0">
                <a:latin typeface="+mn-lt"/>
                <a:ea typeface="+mn-ea"/>
                <a:cs typeface="+mn-cs"/>
              </a:rPr>
              <a:t>}</a:t>
            </a:r>
            <a:endParaRPr lang="zh-CN" altLang="en-US" dirty="0">
              <a:latin typeface="+mn-lt"/>
              <a:ea typeface="+mn-ea"/>
              <a:cs typeface="+mn-cs"/>
            </a:endParaRPr>
          </a:p>
        </p:txBody>
      </p:sp>
      <p:sp>
        <p:nvSpPr>
          <p:cNvPr id="3" name="矩形标注 2"/>
          <p:cNvSpPr/>
          <p:nvPr/>
        </p:nvSpPr>
        <p:spPr>
          <a:xfrm>
            <a:off x="6227763" y="1989138"/>
            <a:ext cx="2232025" cy="647700"/>
          </a:xfrm>
          <a:prstGeom prst="wedgeRectCallout">
            <a:avLst>
              <a:gd name="adj1" fmla="val 41286"/>
              <a:gd name="adj2" fmla="val 74904"/>
            </a:avLst>
          </a:prstGeom>
          <a:solidFill>
            <a:srgbClr val="FF99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rgbClr val="0000CC"/>
                </a:solidFill>
                <a:effectLst/>
                <a:uLnTx/>
                <a:uFillTx/>
                <a:latin typeface="+mn-lt"/>
                <a:ea typeface="SimHei" panose="02010609060101010101" pitchFamily="49" charset="-122"/>
                <a:cs typeface="+mn-cs"/>
              </a:rPr>
              <a:t>具有“类”类型的变量称为对象</a:t>
            </a:r>
            <a:endParaRPr kumimoji="0" lang="zh-CN" altLang="en-US" sz="1800" b="0" i="0" u="none" strike="noStrike" kern="1200" cap="none" spc="0" normalizeH="0" baseline="0" noProof="0" dirty="0">
              <a:ln>
                <a:noFill/>
              </a:ln>
              <a:solidFill>
                <a:srgbClr val="0000CC"/>
              </a:solidFill>
              <a:effectLst/>
              <a:uLnTx/>
              <a:uFillTx/>
              <a:latin typeface="+mn-lt"/>
              <a:ea typeface="SimHei" panose="02010609060101010101" pitchFamily="49" charset="-122"/>
              <a:cs typeface="+mn-cs"/>
            </a:endParaRPr>
          </a:p>
        </p:txBody>
      </p:sp>
      <p:sp>
        <p:nvSpPr>
          <p:cNvPr id="4" name="Rectangle 2"/>
          <p:cNvSpPr txBox="1">
            <a:spLocks noChangeArrowheads="1"/>
          </p:cNvSpPr>
          <p:nvPr/>
        </p:nvSpPr>
        <p:spPr bwMode="auto">
          <a:xfrm>
            <a:off x="3708400" y="4581525"/>
            <a:ext cx="5059363" cy="2103438"/>
          </a:xfrm>
          <a:prstGeom prst="rect">
            <a:avLst/>
          </a:prstGeom>
          <a:solidFill>
            <a:schemeClr val="bg1"/>
          </a:solidFill>
          <a:ln w="19050">
            <a:solidFill>
              <a:srgbClr val="C00000"/>
            </a:solidFill>
            <a:miter lim="800000"/>
          </a:ln>
        </p:spPr>
        <p:txBody>
          <a:bodyPr/>
          <a:lstStyle/>
          <a:p>
            <a:pPr marL="287655" marR="0" indent="-6350" defTabSz="914400">
              <a:spcBef>
                <a:spcPct val="20000"/>
              </a:spcBef>
              <a:buClrTx/>
              <a:buSzTx/>
              <a:buFontTx/>
              <a:buNone/>
              <a:defRPr/>
            </a:pPr>
            <a:r>
              <a:rPr kumimoji="0" lang="zh-CN" altLang="en-US" sz="1800" b="1" u="sng" kern="0" cap="none" spc="0" normalizeH="0" baseline="0" noProof="0" dirty="0">
                <a:solidFill>
                  <a:srgbClr val="0000CC"/>
                </a:solidFill>
                <a:latin typeface="+mn-lt"/>
                <a:ea typeface="+mn-ea"/>
                <a:cs typeface="+mn-cs"/>
              </a:rPr>
              <a:t>1001  98.5 ↙</a:t>
            </a:r>
            <a:r>
              <a:rPr kumimoji="0" lang="zh-CN" altLang="en-US" sz="1800" b="1" kern="0" cap="none" spc="0" normalizeH="0" baseline="0" noProof="0" dirty="0">
                <a:solidFill>
                  <a:srgbClr val="0000CC"/>
                </a:solidFill>
                <a:latin typeface="+mn-lt"/>
                <a:ea typeface="+mn-ea"/>
                <a:cs typeface="+mn-cs"/>
              </a:rPr>
              <a:t>           (输入学生1的学号和成绩)</a:t>
            </a:r>
            <a:endParaRPr kumimoji="0" lang="zh-CN" altLang="en-US" sz="1800" b="1" kern="0" cap="none" spc="0" normalizeH="0" baseline="0" noProof="0" dirty="0">
              <a:solidFill>
                <a:srgbClr val="0000CC"/>
              </a:solidFill>
              <a:latin typeface="+mn-lt"/>
              <a:ea typeface="+mn-ea"/>
              <a:cs typeface="+mn-cs"/>
            </a:endParaRPr>
          </a:p>
          <a:p>
            <a:pPr marL="287655" marR="0" indent="-6350" defTabSz="914400">
              <a:spcBef>
                <a:spcPct val="20000"/>
              </a:spcBef>
              <a:buClrTx/>
              <a:buSzTx/>
              <a:buFontTx/>
              <a:buNone/>
              <a:defRPr/>
            </a:pPr>
            <a:r>
              <a:rPr kumimoji="0" lang="zh-CN" altLang="en-US" sz="1800" b="1" u="sng" kern="0" cap="none" spc="0" normalizeH="0" baseline="0" noProof="0" dirty="0">
                <a:solidFill>
                  <a:srgbClr val="0000CC"/>
                </a:solidFill>
                <a:latin typeface="+mn-lt"/>
                <a:ea typeface="+mn-ea"/>
                <a:cs typeface="+mn-cs"/>
              </a:rPr>
              <a:t>1002  76.5 ↙</a:t>
            </a:r>
            <a:r>
              <a:rPr kumimoji="0" lang="zh-CN" altLang="en-US" sz="1800" b="1" kern="0" cap="none" spc="0" normalizeH="0" baseline="0" noProof="0" dirty="0">
                <a:solidFill>
                  <a:srgbClr val="0000CC"/>
                </a:solidFill>
                <a:latin typeface="+mn-lt"/>
                <a:ea typeface="+mn-ea"/>
                <a:cs typeface="+mn-cs"/>
              </a:rPr>
              <a:t>           (输入学生2的学号和成绩)</a:t>
            </a:r>
            <a:endParaRPr kumimoji="0" lang="zh-CN" altLang="en-US" sz="1800" b="1" kern="0" cap="none" spc="0" normalizeH="0" baseline="0" noProof="0" dirty="0">
              <a:solidFill>
                <a:srgbClr val="0000CC"/>
              </a:solidFill>
              <a:latin typeface="+mn-lt"/>
              <a:ea typeface="+mn-ea"/>
              <a:cs typeface="+mn-cs"/>
            </a:endParaRPr>
          </a:p>
          <a:p>
            <a:pPr marL="287655" marR="0" indent="-6350" defTabSz="914400">
              <a:spcBef>
                <a:spcPct val="20000"/>
              </a:spcBef>
              <a:buClrTx/>
              <a:buSzTx/>
              <a:buFontTx/>
              <a:buNone/>
              <a:defRPr/>
            </a:pPr>
            <a:r>
              <a:rPr kumimoji="0" lang="en-US" altLang="zh-CN" sz="1800" b="1" kern="0" cap="none" spc="0" normalizeH="0" baseline="0" noProof="0" dirty="0">
                <a:solidFill>
                  <a:srgbClr val="0000CC"/>
                </a:solidFill>
                <a:latin typeface="+mn-lt"/>
                <a:ea typeface="+mn-ea"/>
                <a:cs typeface="+mn-cs"/>
              </a:rPr>
              <a:t>num=1001                (</a:t>
            </a:r>
            <a:r>
              <a:rPr kumimoji="0" lang="zh-CN" altLang="en-US" sz="1800" b="1" kern="0" cap="none" spc="0" normalizeH="0" baseline="0" noProof="0" dirty="0">
                <a:solidFill>
                  <a:srgbClr val="0000CC"/>
                </a:solidFill>
                <a:latin typeface="+mn-lt"/>
                <a:ea typeface="+mn-ea"/>
                <a:cs typeface="+mn-cs"/>
              </a:rPr>
              <a:t>输出学生1的学号)</a:t>
            </a:r>
            <a:endParaRPr kumimoji="0" lang="zh-CN" altLang="en-US" sz="1800" b="1" kern="0" cap="none" spc="0" normalizeH="0" baseline="0" noProof="0" dirty="0">
              <a:solidFill>
                <a:srgbClr val="0000CC"/>
              </a:solidFill>
              <a:latin typeface="+mn-lt"/>
              <a:ea typeface="+mn-ea"/>
              <a:cs typeface="+mn-cs"/>
            </a:endParaRPr>
          </a:p>
          <a:p>
            <a:pPr marL="287655" marR="0" indent="-6350" defTabSz="914400">
              <a:spcBef>
                <a:spcPct val="20000"/>
              </a:spcBef>
              <a:buClrTx/>
              <a:buSzTx/>
              <a:buFontTx/>
              <a:buNone/>
              <a:defRPr/>
            </a:pPr>
            <a:r>
              <a:rPr kumimoji="0" lang="en-US" altLang="zh-CN" sz="1800" b="1" kern="0" cap="none" spc="0" normalizeH="0" baseline="0" noProof="0" dirty="0">
                <a:solidFill>
                  <a:srgbClr val="0000CC"/>
                </a:solidFill>
                <a:latin typeface="+mn-lt"/>
                <a:ea typeface="+mn-ea"/>
                <a:cs typeface="+mn-cs"/>
              </a:rPr>
              <a:t>score=98.5              (</a:t>
            </a:r>
            <a:r>
              <a:rPr kumimoji="0" lang="zh-CN" altLang="en-US" sz="1800" b="1" kern="0" cap="none" spc="0" normalizeH="0" baseline="0" noProof="0" dirty="0">
                <a:solidFill>
                  <a:srgbClr val="0000CC"/>
                </a:solidFill>
                <a:latin typeface="+mn-lt"/>
                <a:ea typeface="+mn-ea"/>
                <a:cs typeface="+mn-cs"/>
              </a:rPr>
              <a:t>输出学生1的成绩)</a:t>
            </a:r>
            <a:endParaRPr kumimoji="0" lang="zh-CN" altLang="en-US" sz="1800" b="1" kern="0" cap="none" spc="0" normalizeH="0" baseline="0" noProof="0" dirty="0">
              <a:solidFill>
                <a:srgbClr val="0000CC"/>
              </a:solidFill>
              <a:latin typeface="+mn-lt"/>
              <a:ea typeface="+mn-ea"/>
              <a:cs typeface="+mn-cs"/>
            </a:endParaRPr>
          </a:p>
          <a:p>
            <a:pPr marL="287655" marR="0" indent="-6350" defTabSz="914400">
              <a:spcBef>
                <a:spcPct val="20000"/>
              </a:spcBef>
              <a:buClrTx/>
              <a:buSzTx/>
              <a:buFontTx/>
              <a:buNone/>
              <a:defRPr/>
            </a:pPr>
            <a:r>
              <a:rPr kumimoji="0" lang="en-US" altLang="zh-CN" sz="1800" b="1" kern="0" cap="none" spc="0" normalizeH="0" baseline="0" noProof="0" dirty="0">
                <a:solidFill>
                  <a:srgbClr val="0000CC"/>
                </a:solidFill>
                <a:latin typeface="+mn-lt"/>
                <a:ea typeface="+mn-ea"/>
                <a:cs typeface="+mn-cs"/>
              </a:rPr>
              <a:t>num=1002                (</a:t>
            </a:r>
            <a:r>
              <a:rPr kumimoji="0" lang="zh-CN" altLang="en-US" sz="1800" b="1" kern="0" cap="none" spc="0" normalizeH="0" baseline="0" noProof="0" dirty="0">
                <a:solidFill>
                  <a:srgbClr val="0000CC"/>
                </a:solidFill>
                <a:latin typeface="+mn-lt"/>
                <a:ea typeface="+mn-ea"/>
                <a:cs typeface="+mn-cs"/>
              </a:rPr>
              <a:t>输出学生2的学号)</a:t>
            </a:r>
            <a:endParaRPr kumimoji="0" lang="zh-CN" altLang="en-US" sz="1800" b="1" kern="0" cap="none" spc="0" normalizeH="0" baseline="0" noProof="0" dirty="0">
              <a:solidFill>
                <a:srgbClr val="0000CC"/>
              </a:solidFill>
              <a:latin typeface="+mn-lt"/>
              <a:ea typeface="+mn-ea"/>
              <a:cs typeface="+mn-cs"/>
            </a:endParaRPr>
          </a:p>
          <a:p>
            <a:pPr marL="287655" marR="0" indent="-6350" defTabSz="914400">
              <a:spcBef>
                <a:spcPct val="20000"/>
              </a:spcBef>
              <a:buClrTx/>
              <a:buSzTx/>
              <a:buFontTx/>
              <a:buNone/>
              <a:defRPr/>
            </a:pPr>
            <a:r>
              <a:rPr kumimoji="0" lang="en-US" altLang="zh-CN" sz="1800" b="1" kern="0" cap="none" spc="0" normalizeH="0" baseline="0" noProof="0" dirty="0">
                <a:solidFill>
                  <a:srgbClr val="0000CC"/>
                </a:solidFill>
                <a:latin typeface="+mn-lt"/>
                <a:ea typeface="+mn-ea"/>
                <a:cs typeface="+mn-cs"/>
              </a:rPr>
              <a:t>score=76.5              (</a:t>
            </a:r>
            <a:r>
              <a:rPr kumimoji="0" lang="zh-CN" altLang="en-US" sz="1800" b="1" kern="0" cap="none" spc="0" normalizeH="0" baseline="0" noProof="0" dirty="0">
                <a:solidFill>
                  <a:srgbClr val="0000CC"/>
                </a:solidFill>
                <a:latin typeface="+mn-lt"/>
                <a:ea typeface="+mn-ea"/>
                <a:cs typeface="+mn-cs"/>
              </a:rPr>
              <a:t>输出学生2的成绩)</a:t>
            </a:r>
            <a:endParaRPr kumimoji="0" lang="zh-CN" altLang="en-US" sz="1800" b="1" kern="0" cap="none" spc="0" normalizeH="0" baseline="0" noProof="0" dirty="0">
              <a:solidFill>
                <a:srgbClr val="0000CC"/>
              </a:solidFill>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1" name="Rectangle 3"/>
          <p:cNvSpPr>
            <a:spLocks noGrp="1" noChangeArrowheads="1"/>
          </p:cNvSpPr>
          <p:nvPr>
            <p:ph type="ctrTitle"/>
          </p:nvPr>
        </p:nvSpPr>
        <p:spPr bwMode="auto">
          <a:xfrm>
            <a:off x="533400" y="609600"/>
            <a:ext cx="8153400" cy="685800"/>
          </a:xfrm>
          <a:ln>
            <a:noFill/>
          </a:ln>
        </p:spPr>
        <p:txBody>
          <a:bodyPr wrap="square" lIns="91440" tIns="45720" rIns="91440" bIns="45720" numCol="1" anchor="t" anchorCtr="0" compatLnSpc="1"/>
          <a:lstStyle/>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32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SimHei" panose="02010609060101010101" pitchFamily="49" charset="-122"/>
                <a:cs typeface="+mj-cs"/>
              </a:rPr>
              <a:t>1.3 </a:t>
            </a:r>
            <a:r>
              <a:rPr kumimoji="0" lang="en-US" altLang="zh-CN" sz="32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SimHei" panose="02010609060101010101" pitchFamily="49" charset="-122"/>
                <a:cs typeface="+mj-cs"/>
              </a:rPr>
              <a:t>C++</a:t>
            </a:r>
            <a:r>
              <a:rPr kumimoji="0" lang="zh-CN" altLang="en-US" sz="32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SimHei" panose="02010609060101010101" pitchFamily="49" charset="-122"/>
                <a:cs typeface="+mj-cs"/>
              </a:rPr>
              <a:t>程序的构成和书写形式</a:t>
            </a:r>
            <a:endParaRPr kumimoji="0" lang="zh-CN" altLang="en-US" sz="32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SimHei" panose="02010609060101010101" pitchFamily="49" charset="-122"/>
              <a:cs typeface="+mj-cs"/>
            </a:endParaRPr>
          </a:p>
        </p:txBody>
      </p:sp>
      <p:sp>
        <p:nvSpPr>
          <p:cNvPr id="17410" name="Rectangle 2"/>
          <p:cNvSpPr>
            <a:spLocks noGrp="1" noChangeArrowheads="1"/>
          </p:cNvSpPr>
          <p:nvPr>
            <p:ph type="subTitle" idx="1"/>
          </p:nvPr>
        </p:nvSpPr>
        <p:spPr bwMode="auto">
          <a:xfrm>
            <a:off x="304800" y="1524000"/>
            <a:ext cx="8588375" cy="4724400"/>
          </a:xfrm>
          <a:ln>
            <a:noFill/>
          </a:ln>
        </p:spPr>
        <p:txBody>
          <a:bodyPr wrap="square" lIns="91440" tIns="45720" rIns="91440" bIns="45720" numCol="1" anchor="t" anchorCtr="0" compatLnSpc="1"/>
          <a:lstStyle/>
          <a:p>
            <a:pPr marL="287655" marR="0" lvl="0" indent="-6350" algn="l" defTabSz="914400" rtl="0" eaLnBrk="1" fontAlgn="base" latinLnBrk="0" hangingPunct="1">
              <a:lnSpc>
                <a:spcPct val="125000"/>
              </a:lnSpc>
              <a:spcBef>
                <a:spcPct val="20000"/>
              </a:spcBef>
              <a:spcAft>
                <a:spcPct val="0"/>
              </a:spcAft>
              <a:buClr>
                <a:srgbClr val="C00000"/>
              </a:buClr>
              <a:buSzPct val="75000"/>
              <a:buFont typeface="Wingdings" panose="05000000000000000000" pitchFamily="2" charset="2"/>
              <a:buChar char="u"/>
              <a:defRPr/>
            </a:pP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 </a:t>
            </a:r>
            <a:r>
              <a:rPr kumimoji="0" lang="zh-CN" altLang="en-US" sz="2400" b="0" i="0" u="none" strike="noStrike" kern="0" cap="none" spc="0" normalizeH="0" baseline="0" noProof="0" dirty="0" smtClean="0">
                <a:ln>
                  <a:noFill/>
                </a:ln>
                <a:solidFill>
                  <a:schemeClr val="tx1"/>
                </a:solidFill>
                <a:effectLst/>
                <a:uLnTx/>
                <a:uFillTx/>
                <a:latin typeface="+mj-lt"/>
                <a:ea typeface="SimHei" panose="02010609060101010101" pitchFamily="49" charset="-122"/>
                <a:cs typeface="+mn-cs"/>
              </a:rPr>
              <a:t>一个</a:t>
            </a:r>
            <a:r>
              <a:rPr kumimoji="0" lang="en-US" altLang="zh-CN" sz="2400" b="0" i="0" u="none" strike="noStrike" kern="0" cap="none" spc="0" normalizeH="0" baseline="0" noProof="0" dirty="0" smtClean="0">
                <a:ln>
                  <a:noFill/>
                </a:ln>
                <a:solidFill>
                  <a:schemeClr val="tx1"/>
                </a:solidFill>
                <a:effectLst/>
                <a:uLnTx/>
                <a:uFillTx/>
                <a:latin typeface="+mj-lt"/>
                <a:ea typeface="SimHei" panose="02010609060101010101" pitchFamily="49" charset="-122"/>
                <a:cs typeface="+mn-cs"/>
              </a:rPr>
              <a:t>C++</a:t>
            </a:r>
            <a:r>
              <a:rPr kumimoji="0" lang="zh-CN" altLang="en-US" sz="2400" b="0" i="0" u="none" strike="noStrike" kern="0" cap="none" spc="0" normalizeH="0" baseline="0" noProof="0" dirty="0" smtClean="0">
                <a:ln>
                  <a:noFill/>
                </a:ln>
                <a:solidFill>
                  <a:schemeClr val="tx1"/>
                </a:solidFill>
                <a:effectLst/>
                <a:uLnTx/>
                <a:uFillTx/>
                <a:latin typeface="+mj-lt"/>
                <a:ea typeface="SimHei" panose="02010609060101010101" pitchFamily="49" charset="-122"/>
                <a:cs typeface="+mn-cs"/>
              </a:rPr>
              <a:t>程序可以由一个程序单位或多个程序单位构成。每一个程序单位作为一个文件。在程序编译时，编译系统分别对各个文件进行编译，因此，</a:t>
            </a:r>
            <a:r>
              <a:rPr kumimoji="0" lang="zh-CN" altLang="en-US" sz="2400" b="0" i="0" u="none" strike="noStrike" kern="0" cap="none" spc="0" normalizeH="0" baseline="0" noProof="0" dirty="0" smtClean="0">
                <a:ln>
                  <a:noFill/>
                </a:ln>
                <a:solidFill>
                  <a:srgbClr val="FF0000"/>
                </a:solidFill>
                <a:effectLst/>
                <a:uLnTx/>
                <a:uFillTx/>
                <a:latin typeface="+mj-lt"/>
                <a:ea typeface="SimHei" panose="02010609060101010101" pitchFamily="49" charset="-122"/>
                <a:cs typeface="+mn-cs"/>
              </a:rPr>
              <a:t>一个文件是一个编译单元</a:t>
            </a:r>
            <a:r>
              <a:rPr kumimoji="0" lang="zh-CN" altLang="en-US" sz="2400" b="0" i="0" u="none" strike="noStrike" kern="0" cap="none" spc="0" normalizeH="0" baseline="0" noProof="0" dirty="0" smtClean="0">
                <a:ln>
                  <a:noFill/>
                </a:ln>
                <a:solidFill>
                  <a:schemeClr val="tx1"/>
                </a:solidFill>
                <a:effectLst/>
                <a:uLnTx/>
                <a:uFillTx/>
                <a:latin typeface="+mj-lt"/>
                <a:ea typeface="SimHei" panose="02010609060101010101" pitchFamily="49" charset="-122"/>
                <a:cs typeface="+mn-cs"/>
              </a:rPr>
              <a:t>。</a:t>
            </a:r>
            <a:endParaRPr kumimoji="0" lang="zh-CN" altLang="en-US" sz="2400" b="0" i="0" u="none" strike="noStrike" kern="0" cap="none" spc="0" normalizeH="0" baseline="0" noProof="0" dirty="0" smtClean="0">
              <a:ln>
                <a:noFill/>
              </a:ln>
              <a:solidFill>
                <a:schemeClr val="tx1"/>
              </a:solidFill>
              <a:effectLst/>
              <a:uLnTx/>
              <a:uFillTx/>
              <a:latin typeface="+mj-lt"/>
              <a:ea typeface="SimHei" panose="02010609060101010101" pitchFamily="49" charset="-122"/>
              <a:cs typeface="+mn-cs"/>
            </a:endParaRPr>
          </a:p>
          <a:p>
            <a:pPr marL="287655" marR="0" lvl="0" indent="-6350" algn="l" defTabSz="914400" rtl="0" eaLnBrk="1" fontAlgn="base" latinLnBrk="0" hangingPunct="1">
              <a:lnSpc>
                <a:spcPct val="125000"/>
              </a:lnSpc>
              <a:spcBef>
                <a:spcPct val="20000"/>
              </a:spcBef>
              <a:spcAft>
                <a:spcPct val="0"/>
              </a:spcAft>
              <a:buClr>
                <a:srgbClr val="C00000"/>
              </a:buClr>
              <a:buSzPct val="75000"/>
              <a:buFont typeface="Wingdings" panose="05000000000000000000" pitchFamily="2" charset="2"/>
              <a:buChar char="u"/>
              <a:defRPr/>
            </a:pPr>
            <a:r>
              <a:rPr kumimoji="0" lang="zh-CN" altLang="en-US" sz="2400" b="0" i="0" u="none" strike="noStrike" kern="0" cap="none" spc="0" normalizeH="0" baseline="0" noProof="0" dirty="0" smtClean="0">
                <a:ln>
                  <a:noFill/>
                </a:ln>
                <a:solidFill>
                  <a:schemeClr val="tx1"/>
                </a:solidFill>
                <a:effectLst/>
                <a:uLnTx/>
                <a:uFillTx/>
                <a:latin typeface="+mj-lt"/>
                <a:ea typeface="SimHei" panose="02010609060101010101" pitchFamily="49" charset="-122"/>
                <a:cs typeface="+mn-cs"/>
              </a:rPr>
              <a:t> 在一个程序单位中，可以包括以下几个部分 </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287655" marR="0" lvl="0" indent="-6350" algn="l" defTabSz="914400" rtl="0" eaLnBrk="1" fontAlgn="base" latinLnBrk="0" hangingPunct="1">
              <a:lnSpc>
                <a:spcPct val="125000"/>
              </a:lnSpc>
              <a:spcBef>
                <a:spcPct val="20000"/>
              </a:spcBef>
              <a:spcAft>
                <a:spcPct val="0"/>
              </a:spcAft>
              <a:buClrTx/>
              <a:buSzTx/>
              <a:buFontTx/>
              <a:buNone/>
              <a:defRPr/>
            </a:pP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		</a:t>
            </a:r>
            <a:r>
              <a:rPr kumimoji="0" lang="zh-CN" altLang="en-US" sz="2200" b="0" i="0" u="none" strike="noStrike" kern="0" cap="none" spc="0" normalizeH="0" baseline="0" noProof="0" dirty="0" smtClean="0">
                <a:ln>
                  <a:noFill/>
                </a:ln>
                <a:solidFill>
                  <a:schemeClr val="tx1"/>
                </a:solidFill>
                <a:effectLst/>
                <a:uLnTx/>
                <a:uFillTx/>
                <a:latin typeface="+mj-lt"/>
                <a:ea typeface="SimHei" panose="02010609060101010101" pitchFamily="49" charset="-122"/>
                <a:cs typeface="+mn-cs"/>
              </a:rPr>
              <a:t>① </a:t>
            </a:r>
            <a:r>
              <a:rPr kumimoji="0" lang="zh-CN" altLang="en-US" sz="2200" b="0" i="0" u="none" strike="noStrike" kern="0" cap="none" spc="0" normalizeH="0" baseline="0" noProof="0" dirty="0" smtClean="0">
                <a:ln>
                  <a:noFill/>
                </a:ln>
                <a:solidFill>
                  <a:srgbClr val="FF0000"/>
                </a:solidFill>
                <a:effectLst/>
                <a:uLnTx/>
                <a:uFillTx/>
                <a:latin typeface="+mj-lt"/>
                <a:ea typeface="SimHei" panose="02010609060101010101" pitchFamily="49" charset="-122"/>
                <a:cs typeface="+mn-cs"/>
              </a:rPr>
              <a:t>预处理命令</a:t>
            </a:r>
            <a:r>
              <a:rPr kumimoji="0" lang="zh-CN" altLang="en-US" sz="2200" b="0" i="0" u="none" strike="noStrike" kern="0" cap="none" spc="0" normalizeH="0" baseline="0" noProof="0" dirty="0" smtClean="0">
                <a:ln>
                  <a:noFill/>
                </a:ln>
                <a:solidFill>
                  <a:schemeClr val="tx1"/>
                </a:solidFill>
                <a:effectLst/>
                <a:uLnTx/>
                <a:uFillTx/>
                <a:latin typeface="+mj-lt"/>
                <a:ea typeface="SimHei" panose="02010609060101010101" pitchFamily="49" charset="-122"/>
                <a:cs typeface="+mn-cs"/>
              </a:rPr>
              <a:t>。</a:t>
            </a:r>
            <a:endParaRPr kumimoji="0" lang="zh-CN" altLang="en-US" sz="2200" b="0" i="0" u="none" strike="noStrike" kern="0" cap="none" spc="0" normalizeH="0" baseline="0" noProof="0" dirty="0" smtClean="0">
              <a:ln>
                <a:noFill/>
              </a:ln>
              <a:solidFill>
                <a:schemeClr val="tx1"/>
              </a:solidFill>
              <a:effectLst/>
              <a:uLnTx/>
              <a:uFillTx/>
              <a:latin typeface="+mj-lt"/>
              <a:ea typeface="SimHei" panose="02010609060101010101" pitchFamily="49" charset="-122"/>
              <a:cs typeface="+mn-cs"/>
            </a:endParaRPr>
          </a:p>
          <a:p>
            <a:pPr marL="287655" marR="0" lvl="0" indent="-6350" algn="l" defTabSz="914400" rtl="0" eaLnBrk="1" fontAlgn="base" latinLnBrk="0" hangingPunct="1">
              <a:lnSpc>
                <a:spcPct val="125000"/>
              </a:lnSpc>
              <a:spcBef>
                <a:spcPct val="20000"/>
              </a:spcBef>
              <a:spcAft>
                <a:spcPct val="0"/>
              </a:spcAft>
              <a:buClrTx/>
              <a:buSzTx/>
              <a:buFontTx/>
              <a:buNone/>
              <a:defRPr/>
            </a:pPr>
            <a:r>
              <a:rPr kumimoji="0" lang="en-US" altLang="zh-CN" sz="2200" b="0" i="0" u="none" strike="noStrike" kern="0" cap="none" spc="0" normalizeH="0" baseline="0" noProof="0" dirty="0" smtClean="0">
                <a:ln>
                  <a:noFill/>
                </a:ln>
                <a:solidFill>
                  <a:schemeClr val="tx1"/>
                </a:solidFill>
                <a:effectLst/>
                <a:uLnTx/>
                <a:uFillTx/>
                <a:latin typeface="+mj-lt"/>
                <a:ea typeface="SimHei" panose="02010609060101010101" pitchFamily="49" charset="-122"/>
                <a:cs typeface="+mn-cs"/>
              </a:rPr>
              <a:t>		</a:t>
            </a:r>
            <a:r>
              <a:rPr kumimoji="0" lang="zh-CN" altLang="en-US" sz="2200" b="0" i="0" u="none" strike="noStrike" kern="0" cap="none" spc="0" normalizeH="0" baseline="0" noProof="0" dirty="0" smtClean="0">
                <a:ln>
                  <a:noFill/>
                </a:ln>
                <a:solidFill>
                  <a:schemeClr val="tx1"/>
                </a:solidFill>
                <a:effectLst/>
                <a:uLnTx/>
                <a:uFillTx/>
                <a:latin typeface="+mj-lt"/>
                <a:ea typeface="SimHei" panose="02010609060101010101" pitchFamily="49" charset="-122"/>
                <a:cs typeface="+mn-cs"/>
              </a:rPr>
              <a:t>② </a:t>
            </a:r>
            <a:r>
              <a:rPr kumimoji="0" lang="zh-CN" altLang="en-US" sz="2200" b="0" i="0" u="none" strike="noStrike" kern="0" cap="none" spc="0" normalizeH="0" baseline="0" noProof="0" dirty="0" smtClean="0">
                <a:ln>
                  <a:noFill/>
                </a:ln>
                <a:solidFill>
                  <a:srgbClr val="FF0000"/>
                </a:solidFill>
                <a:effectLst/>
                <a:uLnTx/>
                <a:uFillTx/>
                <a:latin typeface="+mj-lt"/>
                <a:ea typeface="SimHei" panose="02010609060101010101" pitchFamily="49" charset="-122"/>
                <a:cs typeface="+mn-cs"/>
              </a:rPr>
              <a:t>全局声明部分(在函数外的声明部分)</a:t>
            </a:r>
            <a:r>
              <a:rPr kumimoji="0" lang="zh-CN" altLang="en-US" sz="2200" b="0" i="0" u="none" strike="noStrike" kern="0" cap="none" spc="0" normalizeH="0" baseline="0" noProof="0" dirty="0" smtClean="0">
                <a:ln>
                  <a:noFill/>
                </a:ln>
                <a:solidFill>
                  <a:schemeClr val="tx1"/>
                </a:solidFill>
                <a:effectLst/>
                <a:uLnTx/>
                <a:uFillTx/>
                <a:latin typeface="+mj-lt"/>
                <a:ea typeface="SimHei" panose="02010609060101010101" pitchFamily="49" charset="-122"/>
                <a:cs typeface="+mn-cs"/>
              </a:rPr>
              <a:t>。在这部分中包括对用户自己定义的数据类型的声明和程序中所用到的变量的定义。</a:t>
            </a:r>
            <a:endParaRPr kumimoji="0" lang="en-US" altLang="zh-CN" sz="2200" b="0" i="0" u="none" strike="noStrike" kern="0" cap="none" spc="0" normalizeH="0" baseline="0" noProof="0" dirty="0" smtClean="0">
              <a:ln>
                <a:noFill/>
              </a:ln>
              <a:solidFill>
                <a:schemeClr val="tx1"/>
              </a:solidFill>
              <a:effectLst/>
              <a:uLnTx/>
              <a:uFillTx/>
              <a:latin typeface="+mj-lt"/>
              <a:ea typeface="SimHei" panose="02010609060101010101" pitchFamily="49" charset="-122"/>
              <a:cs typeface="+mn-cs"/>
            </a:endParaRPr>
          </a:p>
          <a:p>
            <a:pPr marL="287655" marR="0" lvl="0" indent="-6350" algn="l" defTabSz="914400" rtl="0" eaLnBrk="1" fontAlgn="base" latinLnBrk="0" hangingPunct="1">
              <a:lnSpc>
                <a:spcPct val="125000"/>
              </a:lnSpc>
              <a:spcBef>
                <a:spcPct val="20000"/>
              </a:spcBef>
              <a:spcAft>
                <a:spcPct val="0"/>
              </a:spcAft>
              <a:buClrTx/>
              <a:buSzTx/>
              <a:buFontTx/>
              <a:buNone/>
              <a:defRPr/>
            </a:pPr>
            <a:r>
              <a:rPr kumimoji="0" lang="en-US" altLang="zh-CN" sz="2200" b="0" i="0" u="none" strike="noStrike" kern="0" cap="none" spc="0" normalizeH="0" baseline="0" noProof="0" dirty="0" smtClean="0">
                <a:ln>
                  <a:noFill/>
                </a:ln>
                <a:solidFill>
                  <a:schemeClr val="tx1"/>
                </a:solidFill>
                <a:effectLst/>
                <a:uLnTx/>
                <a:uFillTx/>
                <a:latin typeface="+mj-lt"/>
                <a:ea typeface="SimHei" panose="02010609060101010101" pitchFamily="49" charset="-122"/>
                <a:cs typeface="+mn-cs"/>
              </a:rPr>
              <a:t>		</a:t>
            </a:r>
            <a:r>
              <a:rPr kumimoji="0" lang="zh-CN" altLang="en-US" sz="2200" b="0" i="0" u="none" strike="noStrike" kern="0" cap="none" spc="0" normalizeH="0" baseline="0" noProof="0" dirty="0" smtClean="0">
                <a:ln>
                  <a:noFill/>
                </a:ln>
                <a:solidFill>
                  <a:schemeClr val="tx1"/>
                </a:solidFill>
                <a:effectLst/>
                <a:uLnTx/>
                <a:uFillTx/>
                <a:latin typeface="+mj-lt"/>
                <a:ea typeface="SimHei" panose="02010609060101010101" pitchFamily="49" charset="-122"/>
                <a:cs typeface="+mn-cs"/>
              </a:rPr>
              <a:t>③ </a:t>
            </a:r>
            <a:r>
              <a:rPr kumimoji="0" lang="zh-CN" altLang="en-US" sz="2200" b="0" i="0" u="none" strike="noStrike" kern="0" cap="none" spc="0" normalizeH="0" baseline="0" noProof="0" dirty="0" smtClean="0">
                <a:ln>
                  <a:noFill/>
                </a:ln>
                <a:solidFill>
                  <a:srgbClr val="FF0000"/>
                </a:solidFill>
                <a:effectLst/>
                <a:uLnTx/>
                <a:uFillTx/>
                <a:latin typeface="+mj-lt"/>
                <a:ea typeface="SimHei" panose="02010609060101010101" pitchFamily="49" charset="-122"/>
                <a:cs typeface="+mn-cs"/>
              </a:rPr>
              <a:t>函数</a:t>
            </a:r>
            <a:r>
              <a:rPr kumimoji="0" lang="zh-CN" altLang="en-US" sz="2200" b="0" i="0" u="none" strike="noStrike" kern="0" cap="none" spc="0" normalizeH="0" baseline="0" noProof="0" dirty="0" smtClean="0">
                <a:ln>
                  <a:noFill/>
                </a:ln>
                <a:solidFill>
                  <a:schemeClr val="tx1"/>
                </a:solidFill>
                <a:effectLst/>
                <a:uLnTx/>
                <a:uFillTx/>
                <a:latin typeface="+mj-lt"/>
                <a:ea typeface="SimHei" panose="02010609060101010101" pitchFamily="49" charset="-122"/>
                <a:cs typeface="+mn-cs"/>
              </a:rPr>
              <a:t>。函数是实现操作的部分，因此函数是程序中必须有的和最基本的组成部分。每一个程序必须包括一个或多个函数，其中</a:t>
            </a:r>
            <a:r>
              <a:rPr kumimoji="0" lang="zh-CN" altLang="en-US" sz="2200" b="0" i="0" u="none" strike="noStrike" kern="0" cap="none" spc="0" normalizeH="0" baseline="0" noProof="0" dirty="0" smtClean="0">
                <a:ln>
                  <a:noFill/>
                </a:ln>
                <a:solidFill>
                  <a:srgbClr val="FF0000"/>
                </a:solidFill>
                <a:effectLst/>
                <a:uLnTx/>
                <a:uFillTx/>
                <a:latin typeface="+mj-lt"/>
                <a:ea typeface="SimHei" panose="02010609060101010101" pitchFamily="49" charset="-122"/>
                <a:cs typeface="+mn-cs"/>
              </a:rPr>
              <a:t>必须有一个(而且只能有一个)主函数(</a:t>
            </a:r>
            <a:r>
              <a:rPr kumimoji="0" lang="en-US" altLang="zh-CN" sz="2200" b="0" i="0" u="none" strike="noStrike" kern="0" cap="none" spc="0" normalizeH="0" baseline="0" noProof="0" dirty="0" smtClean="0">
                <a:ln>
                  <a:noFill/>
                </a:ln>
                <a:solidFill>
                  <a:srgbClr val="FF0000"/>
                </a:solidFill>
                <a:effectLst/>
                <a:uLnTx/>
                <a:uFillTx/>
                <a:latin typeface="+mj-lt"/>
                <a:ea typeface="SimHei" panose="02010609060101010101" pitchFamily="49" charset="-122"/>
                <a:cs typeface="+mn-cs"/>
              </a:rPr>
              <a:t>main</a:t>
            </a:r>
            <a:r>
              <a:rPr kumimoji="0" lang="zh-CN" altLang="en-US" sz="2200" b="0" i="0" u="none" strike="noStrike" kern="0" cap="none" spc="0" normalizeH="0" baseline="0" noProof="0" dirty="0" smtClean="0">
                <a:ln>
                  <a:noFill/>
                </a:ln>
                <a:solidFill>
                  <a:srgbClr val="FF0000"/>
                </a:solidFill>
                <a:effectLst/>
                <a:uLnTx/>
                <a:uFillTx/>
                <a:latin typeface="+mj-lt"/>
                <a:ea typeface="SimHei" panose="02010609060101010101" pitchFamily="49" charset="-122"/>
                <a:cs typeface="+mn-cs"/>
              </a:rPr>
              <a:t>函数)</a:t>
            </a:r>
            <a:r>
              <a:rPr kumimoji="0" lang="zh-CN" altLang="en-US" sz="2200" b="0" i="0" u="none" strike="noStrike" kern="0" cap="none" spc="0" normalizeH="0" baseline="0" noProof="0" dirty="0" smtClean="0">
                <a:ln>
                  <a:noFill/>
                </a:ln>
                <a:solidFill>
                  <a:schemeClr val="tx1"/>
                </a:solidFill>
                <a:effectLst/>
                <a:uLnTx/>
                <a:uFillTx/>
                <a:latin typeface="+mj-lt"/>
                <a:ea typeface="SimHei" panose="02010609060101010101" pitchFamily="49" charset="-122"/>
                <a:cs typeface="+mn-cs"/>
              </a:rPr>
              <a:t>。</a:t>
            </a:r>
            <a:endParaRPr kumimoji="0" lang="zh-CN" altLang="en-US" sz="2200" b="0" i="0" u="none" strike="noStrike" kern="0" cap="none" spc="0" normalizeH="0" baseline="0" noProof="0" dirty="0" smtClean="0">
              <a:ln>
                <a:noFill/>
              </a:ln>
              <a:solidFill>
                <a:schemeClr val="tx1"/>
              </a:solidFill>
              <a:effectLst/>
              <a:uLnTx/>
              <a:uFillTx/>
              <a:latin typeface="+mj-lt"/>
              <a:ea typeface="SimHei" panose="02010609060101010101" pitchFamily="49" charset="-122"/>
              <a:cs typeface="+mn-cs"/>
            </a:endParaRPr>
          </a:p>
          <a:p>
            <a:pPr marL="287655" marR="0" lvl="0" indent="-6350" algn="l" defTabSz="914400" rtl="0" eaLnBrk="1" fontAlgn="base" latinLnBrk="0" hangingPunct="1">
              <a:lnSpc>
                <a:spcPct val="125000"/>
              </a:lnSpc>
              <a:spcBef>
                <a:spcPct val="20000"/>
              </a:spcBef>
              <a:spcAft>
                <a:spcPct val="0"/>
              </a:spcAft>
              <a:buClrTx/>
              <a:buSzTx/>
              <a:buFontTx/>
              <a:buNone/>
              <a:defRPr/>
            </a:pPr>
            <a:endParaRPr kumimoji="0" lang="zh-CN" altLang="en-US" sz="2200" b="0" i="0" u="none" strike="noStrike" kern="0" cap="none" spc="0" normalizeH="0" baseline="0" noProof="0" dirty="0" smtClean="0">
              <a:ln>
                <a:noFill/>
              </a:ln>
              <a:solidFill>
                <a:schemeClr val="tx1"/>
              </a:solidFill>
              <a:effectLst/>
              <a:uLnTx/>
              <a:uFillTx/>
              <a:latin typeface="+mj-lt"/>
              <a:ea typeface="SimHei" panose="02010609060101010101" pitchFamily="49" charset="-122"/>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a:spLocks noGrp="1" noChangeArrowheads="1"/>
          </p:cNvSpPr>
          <p:nvPr>
            <p:ph type="subTitle" idx="1"/>
          </p:nvPr>
        </p:nvSpPr>
        <p:spPr bwMode="auto">
          <a:xfrm>
            <a:off x="304800" y="533400"/>
            <a:ext cx="8382000" cy="5991225"/>
          </a:xfrm>
          <a:ln>
            <a:noFill/>
          </a:ln>
        </p:spPr>
        <p:txBody>
          <a:bodyPr wrap="square" lIns="91440" tIns="45720" rIns="91440" bIns="45720" numCol="1" anchor="t" anchorCtr="0" compatLnSpc="1"/>
          <a:lstStyle/>
          <a:p>
            <a:pPr marL="287655" marR="0" lvl="0" indent="-6350" algn="l" defTabSz="914400" rtl="0" eaLnBrk="1" fontAlgn="base" latinLnBrk="0" hangingPunct="1">
              <a:lnSpc>
                <a:spcPct val="100000"/>
              </a:lnSpc>
              <a:spcBef>
                <a:spcPct val="20000"/>
              </a:spcBef>
              <a:spcAft>
                <a:spcPct val="0"/>
              </a:spcAft>
              <a:buClrTx/>
              <a:buSzTx/>
              <a:buFontTx/>
              <a:buNone/>
              <a:defRPr/>
            </a:pP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        </a:t>
            </a:r>
            <a:r>
              <a:rPr kumimoji="0" lang="zh-CN" altLang="en-US" sz="2200" b="0" i="0" u="none" strike="noStrike" kern="0" cap="none" spc="0" normalizeH="0" baseline="0" noProof="0" dirty="0" smtClean="0">
                <a:ln>
                  <a:noFill/>
                </a:ln>
                <a:solidFill>
                  <a:srgbClr val="0000CC"/>
                </a:solidFill>
                <a:effectLst/>
                <a:uLnTx/>
                <a:uFillTx/>
                <a:latin typeface="+mj-lt"/>
                <a:ea typeface="SimHei" panose="02010609060101010101" pitchFamily="49" charset="-122"/>
                <a:cs typeface="+mn-cs"/>
              </a:rPr>
              <a:t>并不要求每一个程序文件都必须具有以上3个部分，可以缺少某些部分(包括函数)。</a:t>
            </a:r>
            <a:endParaRPr kumimoji="0" lang="zh-CN" altLang="en-US" sz="2200" b="0" i="0" u="none" strike="noStrike" kern="0" cap="none" spc="0" normalizeH="0" baseline="0" noProof="0" dirty="0" smtClean="0">
              <a:ln>
                <a:noFill/>
              </a:ln>
              <a:solidFill>
                <a:srgbClr val="0000CC"/>
              </a:solidFill>
              <a:effectLst/>
              <a:uLnTx/>
              <a:uFillTx/>
              <a:latin typeface="+mj-lt"/>
              <a:ea typeface="SimHei" panose="02010609060101010101" pitchFamily="49" charset="-122"/>
              <a:cs typeface="+mn-cs"/>
            </a:endParaRPr>
          </a:p>
          <a:p>
            <a:pPr marL="287655" marR="0" lvl="0" indent="-6350" algn="l" defTabSz="914400" rtl="0" eaLnBrk="1" fontAlgn="base" latinLnBrk="0" hangingPunct="1">
              <a:lnSpc>
                <a:spcPct val="100000"/>
              </a:lnSpc>
              <a:spcBef>
                <a:spcPct val="20000"/>
              </a:spcBef>
              <a:spcAft>
                <a:spcPct val="0"/>
              </a:spcAft>
              <a:buClr>
                <a:srgbClr val="C00000"/>
              </a:buClr>
              <a:buSzPct val="75000"/>
              <a:buFont typeface="Wingdings" panose="05000000000000000000" pitchFamily="2" charset="2"/>
              <a:buChar char="u"/>
              <a:defRPr/>
            </a:pPr>
            <a:r>
              <a:rPr kumimoji="0" lang="zh-CN" altLang="en-US" sz="2400" b="0" i="0" u="none" strike="noStrike" kern="0" cap="none" spc="0" normalizeH="0" baseline="0" noProof="0" dirty="0" smtClean="0">
                <a:ln>
                  <a:noFill/>
                </a:ln>
                <a:solidFill>
                  <a:schemeClr val="tx1"/>
                </a:solidFill>
                <a:effectLst/>
                <a:uLnTx/>
                <a:uFillTx/>
                <a:latin typeface="+mj-lt"/>
                <a:ea typeface="SimHei" panose="02010609060101010101" pitchFamily="49" charset="-122"/>
                <a:cs typeface="+mn-cs"/>
              </a:rPr>
              <a:t> 一个函数由两部分组成:</a:t>
            </a:r>
            <a:endParaRPr kumimoji="0" lang="zh-CN" altLang="en-US" sz="2400" b="0" i="0" u="none" strike="noStrike" kern="0" cap="none" spc="0" normalizeH="0" baseline="0" noProof="0" dirty="0" smtClean="0">
              <a:ln>
                <a:noFill/>
              </a:ln>
              <a:solidFill>
                <a:schemeClr val="tx1"/>
              </a:solidFill>
              <a:effectLst/>
              <a:uLnTx/>
              <a:uFillTx/>
              <a:latin typeface="+mj-lt"/>
              <a:ea typeface="SimHei" panose="02010609060101010101" pitchFamily="49" charset="-122"/>
              <a:cs typeface="+mn-cs"/>
            </a:endParaRPr>
          </a:p>
          <a:p>
            <a:pPr marL="287655" marR="0" lvl="0" indent="-6350" algn="l" defTabSz="914400" rtl="0" eaLnBrk="1" fontAlgn="base" latinLnBrk="0" hangingPunct="1">
              <a:lnSpc>
                <a:spcPct val="125000"/>
              </a:lnSpc>
              <a:spcBef>
                <a:spcPct val="20000"/>
              </a:spcBef>
              <a:spcAft>
                <a:spcPct val="0"/>
              </a:spcAft>
              <a:buClrTx/>
              <a:buSzTx/>
              <a:buFontTx/>
              <a:buNone/>
              <a:defRPr/>
            </a:pPr>
            <a:r>
              <a:rPr kumimoji="0" lang="en-US" altLang="zh-CN" sz="2200" b="0" i="0" u="none" strike="noStrike" kern="0" cap="none" spc="0" normalizeH="0" baseline="0" noProof="0" dirty="0" smtClean="0">
                <a:ln>
                  <a:noFill/>
                </a:ln>
                <a:solidFill>
                  <a:schemeClr val="tx1"/>
                </a:solidFill>
                <a:effectLst/>
                <a:uLnTx/>
                <a:uFillTx/>
                <a:latin typeface="+mj-lt"/>
                <a:ea typeface="SimHei" panose="02010609060101010101" pitchFamily="49" charset="-122"/>
                <a:cs typeface="+mn-cs"/>
              </a:rPr>
              <a:t>		</a:t>
            </a:r>
            <a:r>
              <a:rPr kumimoji="0" lang="zh-CN" altLang="en-US" sz="2200" b="0" i="0" u="none" strike="noStrike" kern="0" cap="none" spc="0" normalizeH="0" baseline="0" noProof="0" dirty="0" smtClean="0">
                <a:ln>
                  <a:noFill/>
                </a:ln>
                <a:solidFill>
                  <a:schemeClr val="tx1"/>
                </a:solidFill>
                <a:effectLst/>
                <a:uLnTx/>
                <a:uFillTx/>
                <a:latin typeface="+mj-lt"/>
                <a:ea typeface="SimHei" panose="02010609060101010101" pitchFamily="49" charset="-122"/>
                <a:cs typeface="+mn-cs"/>
              </a:rPr>
              <a:t>① 函数首部。即函数的第一行。</a:t>
            </a:r>
            <a:endParaRPr kumimoji="0" lang="en-US" altLang="zh-CN" sz="2200" b="0" i="0" u="none" strike="noStrike" kern="0" cap="none" spc="0" normalizeH="0" baseline="0" noProof="0" dirty="0" smtClean="0">
              <a:ln>
                <a:noFill/>
              </a:ln>
              <a:solidFill>
                <a:schemeClr val="tx1"/>
              </a:solidFill>
              <a:effectLst/>
              <a:uLnTx/>
              <a:uFillTx/>
              <a:latin typeface="+mj-lt"/>
              <a:ea typeface="SimHei" panose="02010609060101010101" pitchFamily="49" charset="-122"/>
              <a:cs typeface="+mn-cs"/>
            </a:endParaRPr>
          </a:p>
          <a:p>
            <a:pPr marL="287655" marR="0" lvl="0" indent="-6350" algn="l" defTabSz="914400" rtl="0" eaLnBrk="1" fontAlgn="base" latinLnBrk="0" hangingPunct="1">
              <a:lnSpc>
                <a:spcPct val="125000"/>
              </a:lnSpc>
              <a:spcBef>
                <a:spcPct val="20000"/>
              </a:spcBef>
              <a:spcAft>
                <a:spcPct val="0"/>
              </a:spcAft>
              <a:buClrTx/>
              <a:buSzTx/>
              <a:buFontTx/>
              <a:buNone/>
              <a:defRPr/>
            </a:pPr>
            <a:r>
              <a:rPr kumimoji="0" lang="en-US" altLang="zh-CN" sz="2200" b="0" i="0" u="none" strike="noStrike" kern="0" cap="none" spc="0" normalizeH="0" baseline="0" noProof="0" dirty="0" smtClean="0">
                <a:ln>
                  <a:noFill/>
                </a:ln>
                <a:solidFill>
                  <a:srgbClr val="C00000"/>
                </a:solidFill>
                <a:effectLst/>
                <a:uLnTx/>
                <a:uFillTx/>
                <a:latin typeface="+mj-lt"/>
                <a:ea typeface="SimHei" panose="02010609060101010101" pitchFamily="49" charset="-122"/>
                <a:cs typeface="+mn-cs"/>
              </a:rPr>
              <a:t>      </a:t>
            </a:r>
            <a:r>
              <a:rPr kumimoji="0" lang="en-US" altLang="zh-CN" sz="2200" b="0" i="0" u="none" strike="noStrike" kern="0" cap="none" spc="0" normalizeH="0" baseline="0" noProof="0" dirty="0" err="1" smtClean="0">
                <a:ln>
                  <a:noFill/>
                </a:ln>
                <a:solidFill>
                  <a:srgbClr val="C00000"/>
                </a:solidFill>
                <a:effectLst/>
                <a:uLnTx/>
                <a:uFillTx/>
                <a:latin typeface="+mj-lt"/>
                <a:ea typeface="SimHei" panose="02010609060101010101" pitchFamily="49" charset="-122"/>
                <a:cs typeface="+mn-cs"/>
              </a:rPr>
              <a:t>int</a:t>
            </a:r>
            <a:r>
              <a:rPr kumimoji="0" lang="en-US" altLang="zh-CN" sz="2200" b="0" i="0" u="none" strike="noStrike" kern="0" cap="none" spc="0" normalizeH="0" baseline="0" noProof="0" dirty="0" smtClean="0">
                <a:ln>
                  <a:noFill/>
                </a:ln>
                <a:solidFill>
                  <a:srgbClr val="C00000"/>
                </a:solidFill>
                <a:effectLst/>
                <a:uLnTx/>
                <a:uFillTx/>
                <a:latin typeface="+mj-lt"/>
                <a:ea typeface="SimHei" panose="02010609060101010101" pitchFamily="49" charset="-122"/>
                <a:cs typeface="+mn-cs"/>
              </a:rPr>
              <a:t>               max         (</a:t>
            </a:r>
            <a:r>
              <a:rPr kumimoji="0" lang="en-US" altLang="zh-CN" sz="2200" b="0" i="0" u="none" strike="noStrike" kern="0" cap="none" spc="0" normalizeH="0" baseline="0" noProof="0" dirty="0" err="1" smtClean="0">
                <a:ln>
                  <a:noFill/>
                </a:ln>
                <a:solidFill>
                  <a:srgbClr val="C00000"/>
                </a:solidFill>
                <a:effectLst/>
                <a:uLnTx/>
                <a:uFillTx/>
                <a:latin typeface="+mj-lt"/>
                <a:ea typeface="SimHei" panose="02010609060101010101" pitchFamily="49" charset="-122"/>
                <a:cs typeface="+mn-cs"/>
              </a:rPr>
              <a:t>int</a:t>
            </a:r>
            <a:r>
              <a:rPr kumimoji="0" lang="en-US" altLang="zh-CN" sz="2200" b="0" i="0" u="none" strike="noStrike" kern="0" cap="none" spc="0" normalizeH="0" baseline="0" noProof="0" dirty="0" smtClean="0">
                <a:ln>
                  <a:noFill/>
                </a:ln>
                <a:solidFill>
                  <a:srgbClr val="C00000"/>
                </a:solidFill>
                <a:effectLst/>
                <a:uLnTx/>
                <a:uFillTx/>
                <a:latin typeface="+mj-lt"/>
                <a:ea typeface="SimHei" panose="02010609060101010101" pitchFamily="49" charset="-122"/>
                <a:cs typeface="+mn-cs"/>
              </a:rPr>
              <a:t>            x,                </a:t>
            </a:r>
            <a:r>
              <a:rPr kumimoji="0" lang="en-US" altLang="zh-CN" sz="2200" b="0" i="0" u="none" strike="noStrike" kern="0" cap="none" spc="0" normalizeH="0" baseline="0" noProof="0" dirty="0" err="1" smtClean="0">
                <a:ln>
                  <a:noFill/>
                </a:ln>
                <a:solidFill>
                  <a:srgbClr val="C00000"/>
                </a:solidFill>
                <a:effectLst/>
                <a:uLnTx/>
                <a:uFillTx/>
                <a:latin typeface="+mj-lt"/>
                <a:ea typeface="SimHei" panose="02010609060101010101" pitchFamily="49" charset="-122"/>
                <a:cs typeface="+mn-cs"/>
              </a:rPr>
              <a:t>int</a:t>
            </a:r>
            <a:r>
              <a:rPr kumimoji="0" lang="en-US" altLang="zh-CN" sz="2200" b="0" i="0" u="none" strike="noStrike" kern="0" cap="none" spc="0" normalizeH="0" baseline="0" noProof="0" dirty="0" smtClean="0">
                <a:ln>
                  <a:noFill/>
                </a:ln>
                <a:solidFill>
                  <a:srgbClr val="C00000"/>
                </a:solidFill>
                <a:effectLst/>
                <a:uLnTx/>
                <a:uFillTx/>
                <a:latin typeface="+mj-lt"/>
                <a:ea typeface="SimHei" panose="02010609060101010101" pitchFamily="49" charset="-122"/>
                <a:cs typeface="+mn-cs"/>
              </a:rPr>
              <a:t>              y)</a:t>
            </a:r>
            <a:endParaRPr kumimoji="0" lang="en-US" altLang="zh-CN" sz="2200" b="0" i="0" u="none" strike="noStrike" kern="0" cap="none" spc="0" normalizeH="0" baseline="0" noProof="0" dirty="0" smtClean="0">
              <a:ln>
                <a:noFill/>
              </a:ln>
              <a:solidFill>
                <a:srgbClr val="C00000"/>
              </a:solidFill>
              <a:effectLst/>
              <a:uLnTx/>
              <a:uFillTx/>
              <a:latin typeface="+mj-lt"/>
              <a:ea typeface="SimHei" panose="02010609060101010101" pitchFamily="49" charset="-122"/>
              <a:cs typeface="+mn-cs"/>
            </a:endParaRPr>
          </a:p>
          <a:p>
            <a:pPr marL="287655" marR="0" lvl="0" indent="-6350" algn="l" defTabSz="914400" rtl="0" eaLnBrk="1" fontAlgn="base" latinLnBrk="0" hangingPunct="1">
              <a:lnSpc>
                <a:spcPct val="125000"/>
              </a:lnSpc>
              <a:spcBef>
                <a:spcPct val="20000"/>
              </a:spcBef>
              <a:spcAft>
                <a:spcPct val="0"/>
              </a:spcAft>
              <a:buClrTx/>
              <a:buSzTx/>
              <a:buFontTx/>
              <a:buNone/>
              <a:defRPr/>
            </a:pPr>
            <a:r>
              <a:rPr kumimoji="0" lang="zh-CN" altLang="en-US" sz="2200" b="0" i="0" u="none" strike="noStrike" kern="0" cap="none" spc="0" normalizeH="0" baseline="0" noProof="0" dirty="0" smtClean="0">
                <a:ln>
                  <a:noFill/>
                </a:ln>
                <a:solidFill>
                  <a:srgbClr val="0000CC"/>
                </a:solidFill>
                <a:effectLst/>
                <a:uLnTx/>
                <a:uFillTx/>
                <a:latin typeface="+mj-lt"/>
                <a:ea typeface="SimHei" panose="02010609060101010101" pitchFamily="49" charset="-122"/>
                <a:cs typeface="+mn-cs"/>
              </a:rPr>
              <a:t>函数类型      函数名    参数类型    形参名    </a:t>
            </a:r>
            <a:r>
              <a:rPr kumimoji="0" lang="zh-CN" altLang="en-US" sz="2200" b="0" i="0" u="none" strike="noStrike" kern="0" cap="none" spc="0" normalizeH="0" baseline="0" noProof="0" dirty="0" smtClean="0">
                <a:ln>
                  <a:noFill/>
                </a:ln>
                <a:solidFill>
                  <a:srgbClr val="0000CC"/>
                </a:solidFill>
                <a:effectLst/>
                <a:uLnTx/>
                <a:uFillTx/>
                <a:latin typeface="+mn-lt"/>
                <a:ea typeface="SimHei" panose="02010609060101010101" pitchFamily="49" charset="-122"/>
                <a:cs typeface="+mn-cs"/>
              </a:rPr>
              <a:t>参数类型    形参名</a:t>
            </a:r>
            <a:endParaRPr kumimoji="0" lang="en-US" altLang="zh-CN" sz="2200" b="0" i="0" u="none" strike="noStrike" kern="0" cap="none" spc="0" normalizeH="0" baseline="0" noProof="0" dirty="0" smtClean="0">
              <a:ln>
                <a:noFill/>
              </a:ln>
              <a:solidFill>
                <a:srgbClr val="0000CC"/>
              </a:solidFill>
              <a:effectLst/>
              <a:uLnTx/>
              <a:uFillTx/>
              <a:latin typeface="+mj-lt"/>
              <a:ea typeface="SimHei" panose="02010609060101010101" pitchFamily="49" charset="-122"/>
              <a:cs typeface="+mn-cs"/>
            </a:endParaRPr>
          </a:p>
          <a:p>
            <a:pPr marL="287655" marR="0" lvl="0" indent="-6350" algn="l" defTabSz="914400" rtl="0" eaLnBrk="1" fontAlgn="base" latinLnBrk="0" hangingPunct="1">
              <a:lnSpc>
                <a:spcPct val="125000"/>
              </a:lnSpc>
              <a:spcBef>
                <a:spcPct val="20000"/>
              </a:spcBef>
              <a:spcAft>
                <a:spcPct val="0"/>
              </a:spcAft>
              <a:buClrTx/>
              <a:buSzTx/>
              <a:buFontTx/>
              <a:buNone/>
              <a:defRPr/>
            </a:pPr>
            <a:r>
              <a:rPr kumimoji="0" lang="zh-CN" altLang="en-US" sz="2200" b="0" i="0" u="none" strike="noStrike" kern="0" cap="none" spc="0" normalizeH="0" baseline="0" noProof="0" dirty="0" smtClean="0">
                <a:ln>
                  <a:noFill/>
                </a:ln>
                <a:solidFill>
                  <a:schemeClr val="tx1"/>
                </a:solidFill>
                <a:effectLst/>
                <a:uLnTx/>
                <a:uFillTx/>
                <a:latin typeface="+mj-lt"/>
                <a:ea typeface="SimHei" panose="02010609060101010101" pitchFamily="49" charset="-122"/>
                <a:cs typeface="+mn-cs"/>
              </a:rPr>
              <a:t>一个函数名后面必须跟一对圆括号，形参可以缺省，如</a:t>
            </a:r>
            <a:r>
              <a:rPr kumimoji="0" lang="en-US" altLang="zh-CN" sz="2200" b="0" i="0" u="none" strike="noStrike" kern="0" cap="none" spc="0" normalizeH="0" baseline="0" noProof="0" dirty="0" err="1" smtClean="0">
                <a:ln>
                  <a:noFill/>
                </a:ln>
                <a:solidFill>
                  <a:schemeClr val="tx1"/>
                </a:solidFill>
                <a:effectLst/>
                <a:uLnTx/>
                <a:uFillTx/>
                <a:latin typeface="+mj-lt"/>
                <a:ea typeface="SimHei" panose="02010609060101010101" pitchFamily="49" charset="-122"/>
                <a:cs typeface="+mn-cs"/>
              </a:rPr>
              <a:t>int</a:t>
            </a:r>
            <a:r>
              <a:rPr kumimoji="0" lang="en-US" altLang="zh-CN" sz="2200" b="0" i="0" u="none" strike="noStrike" kern="0" cap="none" spc="0" normalizeH="0" baseline="0" noProof="0" dirty="0" smtClean="0">
                <a:ln>
                  <a:noFill/>
                </a:ln>
                <a:solidFill>
                  <a:schemeClr val="tx1"/>
                </a:solidFill>
                <a:effectLst/>
                <a:uLnTx/>
                <a:uFillTx/>
                <a:latin typeface="+mj-lt"/>
                <a:ea typeface="SimHei" panose="02010609060101010101" pitchFamily="49" charset="-122"/>
                <a:cs typeface="+mn-cs"/>
              </a:rPr>
              <a:t> main( )。</a:t>
            </a:r>
            <a:endParaRPr kumimoji="0" lang="en-US" altLang="zh-CN" sz="2200" b="0" i="0" u="none" strike="noStrike" kern="0" cap="none" spc="0" normalizeH="0" baseline="0" noProof="0" dirty="0" smtClean="0">
              <a:ln>
                <a:noFill/>
              </a:ln>
              <a:solidFill>
                <a:schemeClr val="tx1"/>
              </a:solidFill>
              <a:effectLst/>
              <a:uLnTx/>
              <a:uFillTx/>
              <a:latin typeface="+mj-lt"/>
              <a:ea typeface="SimHei" panose="02010609060101010101" pitchFamily="49" charset="-122"/>
              <a:cs typeface="+mn-cs"/>
            </a:endParaRPr>
          </a:p>
          <a:p>
            <a:pPr marL="287655" marR="0" lvl="0" indent="-6350" algn="l" defTabSz="914400" rtl="0" eaLnBrk="1" fontAlgn="base" latinLnBrk="0" hangingPunct="1">
              <a:lnSpc>
                <a:spcPct val="125000"/>
              </a:lnSpc>
              <a:spcBef>
                <a:spcPct val="20000"/>
              </a:spcBef>
              <a:spcAft>
                <a:spcPct val="0"/>
              </a:spcAft>
              <a:buClrTx/>
              <a:buSzTx/>
              <a:buFontTx/>
              <a:buNone/>
              <a:defRPr/>
            </a:pP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		② </a:t>
            </a:r>
            <a:r>
              <a:rPr kumimoji="0" lang="zh-CN" altLang="en-US" sz="2200" b="0" i="0" u="none" strike="noStrike" kern="0" cap="none" spc="0" normalizeH="0" baseline="0" noProof="0" dirty="0" smtClean="0">
                <a:ln>
                  <a:noFill/>
                </a:ln>
                <a:solidFill>
                  <a:schemeClr val="tx1"/>
                </a:solidFill>
                <a:effectLst/>
                <a:uLnTx/>
                <a:uFillTx/>
                <a:latin typeface="+mj-lt"/>
                <a:ea typeface="SimHei" panose="02010609060101010101" pitchFamily="49" charset="-122"/>
                <a:cs typeface="+mn-cs"/>
              </a:rPr>
              <a:t>函数体。即函数首部下面的大括号内的部分。一般包括:</a:t>
            </a:r>
            <a:endParaRPr kumimoji="0" lang="zh-CN" altLang="en-US" sz="2200" b="0" i="0" u="none" strike="noStrike" kern="0" cap="none" spc="0" normalizeH="0" baseline="0" noProof="0" dirty="0" smtClean="0">
              <a:ln>
                <a:noFill/>
              </a:ln>
              <a:solidFill>
                <a:schemeClr val="tx1"/>
              </a:solidFill>
              <a:effectLst/>
              <a:uLnTx/>
              <a:uFillTx/>
              <a:latin typeface="+mj-lt"/>
              <a:ea typeface="SimHei" panose="02010609060101010101" pitchFamily="49" charset="-122"/>
              <a:cs typeface="+mn-cs"/>
            </a:endParaRPr>
          </a:p>
          <a:p>
            <a:pPr marL="1143000" marR="0" lvl="2" indent="-6350" algn="l" defTabSz="914400" rtl="0" eaLnBrk="1" fontAlgn="base" latinLnBrk="0" hangingPunct="1">
              <a:lnSpc>
                <a:spcPct val="125000"/>
              </a:lnSpc>
              <a:spcBef>
                <a:spcPct val="20000"/>
              </a:spcBef>
              <a:spcAft>
                <a:spcPct val="0"/>
              </a:spcAft>
              <a:buClr>
                <a:srgbClr val="FF0000"/>
              </a:buClr>
              <a:buSzPct val="75000"/>
              <a:buFont typeface="Wingdings" panose="05000000000000000000" pitchFamily="2" charset="2"/>
              <a:buChar char="p"/>
              <a:defRPr/>
            </a:pPr>
            <a:r>
              <a:rPr kumimoji="0" lang="zh-CN" altLang="en-US" sz="2200" b="0" i="0" u="none" strike="noStrike" kern="0" cap="none" spc="0" normalizeH="0" baseline="0" noProof="0" dirty="0" smtClean="0">
                <a:ln>
                  <a:noFill/>
                </a:ln>
                <a:solidFill>
                  <a:schemeClr val="tx1"/>
                </a:solidFill>
                <a:effectLst/>
                <a:uLnTx/>
                <a:uFillTx/>
                <a:latin typeface="+mj-lt"/>
                <a:ea typeface="SimHei" panose="02010609060101010101" pitchFamily="49" charset="-122"/>
              </a:rPr>
              <a:t>  局部声明部分 (在函数内的声明部分)。包括对本函数中所用到的类型、函数的声明和变量的定义。</a:t>
            </a:r>
            <a:r>
              <a:rPr kumimoji="0" lang="en-US" altLang="zh-CN" sz="2200" b="0" i="0" u="none" strike="noStrike" kern="0" cap="none" spc="0" normalizeH="0" baseline="0" noProof="0" dirty="0" smtClean="0">
                <a:ln>
                  <a:noFill/>
                </a:ln>
                <a:solidFill>
                  <a:schemeClr val="tx1"/>
                </a:solidFill>
                <a:effectLst/>
                <a:uLnTx/>
                <a:uFillTx/>
                <a:latin typeface="+mj-lt"/>
                <a:ea typeface="SimHei" panose="02010609060101010101" pitchFamily="49" charset="-122"/>
              </a:rPr>
              <a:t>	</a:t>
            </a:r>
            <a:endParaRPr kumimoji="0" lang="zh-CN" altLang="en-US" sz="2200" b="0" i="0" u="none" strike="noStrike" kern="0" cap="none" spc="0" normalizeH="0" baseline="0" noProof="0" dirty="0" smtClean="0">
              <a:ln>
                <a:noFill/>
              </a:ln>
              <a:solidFill>
                <a:schemeClr val="tx1"/>
              </a:solidFill>
              <a:effectLst/>
              <a:uLnTx/>
              <a:uFillTx/>
              <a:latin typeface="+mj-lt"/>
              <a:ea typeface="SimHei" panose="02010609060101010101" pitchFamily="49" charset="-122"/>
            </a:endParaRPr>
          </a:p>
          <a:p>
            <a:pPr marL="1143000" marR="0" lvl="2" indent="-6350" algn="l" defTabSz="914400" rtl="0" eaLnBrk="1" fontAlgn="base" latinLnBrk="0" hangingPunct="1">
              <a:lnSpc>
                <a:spcPct val="125000"/>
              </a:lnSpc>
              <a:spcBef>
                <a:spcPct val="20000"/>
              </a:spcBef>
              <a:spcAft>
                <a:spcPct val="0"/>
              </a:spcAft>
              <a:buClr>
                <a:srgbClr val="FF0000"/>
              </a:buClr>
              <a:buSzPct val="75000"/>
              <a:buFont typeface="Wingdings" panose="05000000000000000000" pitchFamily="2" charset="2"/>
              <a:buChar char="p"/>
              <a:defRPr/>
            </a:pPr>
            <a:r>
              <a:rPr kumimoji="0" lang="zh-CN" altLang="en-US" sz="2200" b="0" i="0" u="none" strike="noStrike" kern="0" cap="none" spc="0" normalizeH="0" baseline="0" noProof="0" dirty="0" smtClean="0">
                <a:ln>
                  <a:noFill/>
                </a:ln>
                <a:solidFill>
                  <a:schemeClr val="tx1"/>
                </a:solidFill>
                <a:effectLst/>
                <a:uLnTx/>
                <a:uFillTx/>
                <a:latin typeface="+mj-lt"/>
                <a:ea typeface="SimHei" panose="02010609060101010101" pitchFamily="49" charset="-122"/>
              </a:rPr>
              <a:t>  执行部分。由若干个执行语句组成，用来进行有关的操作，以实现函数的功能。</a:t>
            </a:r>
            <a:endParaRPr kumimoji="0" lang="zh-CN" altLang="en-US" sz="2200" b="0" i="0" u="none" strike="noStrike" kern="0" cap="none" spc="0" normalizeH="0" baseline="0" noProof="0" dirty="0" smtClean="0">
              <a:ln>
                <a:noFill/>
              </a:ln>
              <a:solidFill>
                <a:schemeClr val="tx1"/>
              </a:solidFill>
              <a:effectLst/>
              <a:uLnTx/>
              <a:uFillTx/>
              <a:latin typeface="+mj-lt"/>
              <a:ea typeface="SimHei" panose="02010609060101010101" pitchFamily="49" charset="-122"/>
            </a:endParaRPr>
          </a:p>
          <a:p>
            <a:pPr marL="287655" marR="0" lvl="0" indent="-6350" algn="l" defTabSz="914400" rtl="0" eaLnBrk="1" fontAlgn="base" latinLnBrk="0" hangingPunct="1">
              <a:lnSpc>
                <a:spcPct val="100000"/>
              </a:lnSpc>
              <a:spcBef>
                <a:spcPct val="20000"/>
              </a:spcBef>
              <a:spcAft>
                <a:spcPct val="0"/>
              </a:spcAft>
              <a:buClrTx/>
              <a:buSzTx/>
              <a:buFontTx/>
              <a:buNone/>
              <a:defRPr/>
            </a:pPr>
            <a:endParaRPr kumimoji="0" lang="en-US" altLang="zh-CN" sz="2200" b="0" i="0" u="none" strike="noStrike" kern="0" cap="none" spc="0" normalizeH="0" baseline="0" noProof="0" dirty="0" smtClean="0">
              <a:ln>
                <a:noFill/>
              </a:ln>
              <a:solidFill>
                <a:schemeClr val="tx1"/>
              </a:solidFill>
              <a:effectLst/>
              <a:uLnTx/>
              <a:uFillTx/>
              <a:latin typeface="+mj-lt"/>
              <a:ea typeface="SimHei" panose="02010609060101010101" pitchFamily="49" charset="-122"/>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2"/>
          <p:cNvSpPr>
            <a:spLocks noGrp="1" noChangeArrowheads="1"/>
          </p:cNvSpPr>
          <p:nvPr>
            <p:ph type="subTitle" idx="1"/>
          </p:nvPr>
        </p:nvSpPr>
        <p:spPr bwMode="auto">
          <a:xfrm>
            <a:off x="304800" y="533400"/>
            <a:ext cx="8382000" cy="5991225"/>
          </a:xfrm>
          <a:ln>
            <a:noFill/>
          </a:ln>
        </p:spPr>
        <p:txBody>
          <a:bodyPr wrap="square" lIns="91440" tIns="45720" rIns="91440" bIns="45720" numCol="1" anchor="t" anchorCtr="0" compatLnSpc="1"/>
          <a:lstStyle/>
          <a:p>
            <a:pPr marL="287655" marR="0" lvl="0" indent="-6350" algn="l" defTabSz="914400" rtl="0" eaLnBrk="1" fontAlgn="base" latinLnBrk="0" hangingPunct="1">
              <a:lnSpc>
                <a:spcPct val="125000"/>
              </a:lnSpc>
              <a:spcBef>
                <a:spcPct val="20000"/>
              </a:spcBef>
              <a:spcAft>
                <a:spcPct val="0"/>
              </a:spcAft>
              <a:buClr>
                <a:srgbClr val="C00000"/>
              </a:buClr>
              <a:buSzPct val="75000"/>
              <a:buFont typeface="Wingdings" panose="05000000000000000000" pitchFamily="2" charset="2"/>
              <a:buChar char="u"/>
              <a:defRPr/>
            </a:pPr>
            <a:r>
              <a:rPr kumimoji="0" lang="zh-CN" altLang="en-US" sz="2400" b="0" i="0" u="none" strike="noStrike" kern="0" cap="none" spc="0" normalizeH="0" baseline="0" noProof="0" dirty="0" smtClean="0">
                <a:ln>
                  <a:noFill/>
                </a:ln>
                <a:solidFill>
                  <a:schemeClr val="tx1"/>
                </a:solidFill>
                <a:effectLst/>
                <a:uLnTx/>
                <a:uFillTx/>
                <a:latin typeface="+mj-lt"/>
                <a:ea typeface="SimHei" panose="02010609060101010101" pitchFamily="49" charset="-122"/>
                <a:cs typeface="+mn-cs"/>
              </a:rPr>
              <a:t> 语句包括两类。一类是声明语句，另一类是执行语句。 </a:t>
            </a:r>
            <a:r>
              <a:rPr kumimoji="0" lang="zh-CN" altLang="en-US" sz="2400" b="0" i="0" u="none" strike="noStrike" kern="0" cap="none" spc="0" normalizeH="0" baseline="0" noProof="0" dirty="0" smtClean="0">
                <a:ln>
                  <a:noFill/>
                </a:ln>
                <a:solidFill>
                  <a:srgbClr val="FF0000"/>
                </a:solidFill>
                <a:effectLst/>
                <a:uLnTx/>
                <a:uFillTx/>
                <a:latin typeface="+mj-lt"/>
                <a:ea typeface="SimHei" panose="02010609060101010101" pitchFamily="49" charset="-122"/>
                <a:cs typeface="+mn-cs"/>
              </a:rPr>
              <a:t>语句是实现操作的基本成分</a:t>
            </a:r>
            <a:r>
              <a:rPr kumimoji="0" lang="zh-CN" altLang="en-US" sz="2400" b="0" i="0" u="none" strike="noStrike" kern="0" cap="none" spc="0" normalizeH="0" baseline="0" noProof="0" dirty="0" smtClean="0">
                <a:ln>
                  <a:noFill/>
                </a:ln>
                <a:solidFill>
                  <a:schemeClr val="tx1"/>
                </a:solidFill>
                <a:effectLst/>
                <a:uLnTx/>
                <a:uFillTx/>
                <a:latin typeface="+mj-lt"/>
                <a:ea typeface="SimHei" panose="02010609060101010101" pitchFamily="49" charset="-122"/>
                <a:cs typeface="+mn-cs"/>
              </a:rPr>
              <a:t>，显然，没有语句的函数是没有意义的。</a:t>
            </a:r>
            <a:r>
              <a:rPr kumimoji="0" lang="en-US" altLang="zh-CN" sz="2400" b="0" i="0" u="none" strike="noStrike" kern="0" cap="none" spc="0" normalizeH="0" baseline="0" noProof="0" dirty="0" smtClean="0">
                <a:ln>
                  <a:noFill/>
                </a:ln>
                <a:solidFill>
                  <a:srgbClr val="FF0000"/>
                </a:solidFill>
                <a:effectLst/>
                <a:uLnTx/>
                <a:uFillTx/>
                <a:latin typeface="+mj-lt"/>
                <a:ea typeface="SimHei" panose="02010609060101010101" pitchFamily="49" charset="-122"/>
                <a:cs typeface="+mn-cs"/>
              </a:rPr>
              <a:t>C++</a:t>
            </a:r>
            <a:r>
              <a:rPr kumimoji="0" lang="zh-CN" altLang="en-US" sz="2400" b="0" i="0" u="none" strike="noStrike" kern="0" cap="none" spc="0" normalizeH="0" baseline="0" noProof="0" dirty="0" smtClean="0">
                <a:ln>
                  <a:noFill/>
                </a:ln>
                <a:solidFill>
                  <a:srgbClr val="FF0000"/>
                </a:solidFill>
                <a:effectLst/>
                <a:uLnTx/>
                <a:uFillTx/>
                <a:latin typeface="+mj-lt"/>
                <a:ea typeface="SimHei" panose="02010609060101010101" pitchFamily="49" charset="-122"/>
                <a:cs typeface="+mn-cs"/>
              </a:rPr>
              <a:t>语句必须以分号结束。</a:t>
            </a:r>
            <a:endParaRPr kumimoji="0" lang="zh-CN" altLang="en-US" sz="2400" b="0" i="0" u="none" strike="noStrike" kern="0" cap="none" spc="0" normalizeH="0" baseline="0" noProof="0" dirty="0" smtClean="0">
              <a:ln>
                <a:noFill/>
              </a:ln>
              <a:solidFill>
                <a:srgbClr val="FF0000"/>
              </a:solidFill>
              <a:effectLst/>
              <a:uLnTx/>
              <a:uFillTx/>
              <a:latin typeface="+mj-lt"/>
              <a:ea typeface="SimHei" panose="02010609060101010101" pitchFamily="49" charset="-122"/>
              <a:cs typeface="+mn-cs"/>
            </a:endParaRPr>
          </a:p>
          <a:p>
            <a:pPr marL="287655" marR="0" lvl="0" indent="-6350" algn="l" defTabSz="914400" rtl="0" eaLnBrk="1" fontAlgn="base" latinLnBrk="0" hangingPunct="1">
              <a:lnSpc>
                <a:spcPct val="125000"/>
              </a:lnSpc>
              <a:spcBef>
                <a:spcPct val="20000"/>
              </a:spcBef>
              <a:spcAft>
                <a:spcPct val="0"/>
              </a:spcAft>
              <a:buClr>
                <a:srgbClr val="C00000"/>
              </a:buClr>
              <a:buSzPct val="75000"/>
              <a:buFont typeface="Wingdings" panose="05000000000000000000" pitchFamily="2" charset="2"/>
              <a:buChar char="u"/>
              <a:defRPr/>
            </a:pPr>
            <a:r>
              <a:rPr kumimoji="0" lang="zh-CN" altLang="en-US" sz="2400" b="0" i="0" u="none" strike="noStrike" kern="0" cap="none" spc="0" normalizeH="0" baseline="0" noProof="0" dirty="0" smtClean="0">
                <a:ln>
                  <a:noFill/>
                </a:ln>
                <a:solidFill>
                  <a:schemeClr val="tx1"/>
                </a:solidFill>
                <a:effectLst/>
                <a:uLnTx/>
                <a:uFillTx/>
                <a:latin typeface="+mj-lt"/>
                <a:ea typeface="SimHei" panose="02010609060101010101" pitchFamily="49" charset="-122"/>
                <a:cs typeface="+mn-cs"/>
              </a:rPr>
              <a:t> 一个</a:t>
            </a:r>
            <a:r>
              <a:rPr kumimoji="0" lang="en-US" altLang="zh-CN" sz="2400" b="0" i="0" u="none" strike="noStrike" kern="0" cap="none" spc="0" normalizeH="0" baseline="0" noProof="0" dirty="0" smtClean="0">
                <a:ln>
                  <a:noFill/>
                </a:ln>
                <a:solidFill>
                  <a:schemeClr val="tx1"/>
                </a:solidFill>
                <a:effectLst/>
                <a:uLnTx/>
                <a:uFillTx/>
                <a:latin typeface="+mj-lt"/>
                <a:ea typeface="SimHei" panose="02010609060101010101" pitchFamily="49" charset="-122"/>
                <a:cs typeface="+mn-cs"/>
              </a:rPr>
              <a:t>C++</a:t>
            </a:r>
            <a:r>
              <a:rPr kumimoji="0" lang="zh-CN" altLang="en-US" sz="2400" b="0" i="0" u="none" strike="noStrike" kern="0" cap="none" spc="0" normalizeH="0" baseline="0" noProof="0" dirty="0" smtClean="0">
                <a:ln>
                  <a:noFill/>
                </a:ln>
                <a:solidFill>
                  <a:schemeClr val="tx1"/>
                </a:solidFill>
                <a:effectLst/>
                <a:uLnTx/>
                <a:uFillTx/>
                <a:latin typeface="+mj-lt"/>
                <a:ea typeface="SimHei" panose="02010609060101010101" pitchFamily="49" charset="-122"/>
                <a:cs typeface="+mn-cs"/>
              </a:rPr>
              <a:t>程序总是</a:t>
            </a:r>
            <a:r>
              <a:rPr kumimoji="0" lang="zh-CN" altLang="en-US" sz="2400" b="0" i="0" u="none" strike="noStrike" kern="0" cap="none" spc="0" normalizeH="0" baseline="0" noProof="0" dirty="0" smtClean="0">
                <a:ln>
                  <a:noFill/>
                </a:ln>
                <a:solidFill>
                  <a:srgbClr val="FF0000"/>
                </a:solidFill>
                <a:effectLst/>
                <a:uLnTx/>
                <a:uFillTx/>
                <a:latin typeface="+mj-lt"/>
                <a:ea typeface="SimHei" panose="02010609060101010101" pitchFamily="49" charset="-122"/>
                <a:cs typeface="+mn-cs"/>
              </a:rPr>
              <a:t>从</a:t>
            </a:r>
            <a:r>
              <a:rPr kumimoji="0" lang="en-US" altLang="zh-CN" sz="2400" b="0" i="0" u="none" strike="noStrike" kern="0" cap="none" spc="0" normalizeH="0" baseline="0" noProof="0" dirty="0" smtClean="0">
                <a:ln>
                  <a:noFill/>
                </a:ln>
                <a:solidFill>
                  <a:srgbClr val="FF0000"/>
                </a:solidFill>
                <a:effectLst/>
                <a:uLnTx/>
                <a:uFillTx/>
                <a:latin typeface="+mj-lt"/>
                <a:ea typeface="SimHei" panose="02010609060101010101" pitchFamily="49" charset="-122"/>
                <a:cs typeface="+mn-cs"/>
              </a:rPr>
              <a:t>main</a:t>
            </a:r>
            <a:r>
              <a:rPr kumimoji="0" lang="zh-CN" altLang="en-US" sz="2400" b="0" i="0" u="none" strike="noStrike" kern="0" cap="none" spc="0" normalizeH="0" baseline="0" noProof="0" dirty="0" smtClean="0">
                <a:ln>
                  <a:noFill/>
                </a:ln>
                <a:solidFill>
                  <a:srgbClr val="FF0000"/>
                </a:solidFill>
                <a:effectLst/>
                <a:uLnTx/>
                <a:uFillTx/>
                <a:latin typeface="+mj-lt"/>
                <a:ea typeface="SimHei" panose="02010609060101010101" pitchFamily="49" charset="-122"/>
                <a:cs typeface="+mn-cs"/>
              </a:rPr>
              <a:t>函数开始执行的</a:t>
            </a:r>
            <a:r>
              <a:rPr kumimoji="0" lang="zh-CN" altLang="en-US" sz="2400" b="0" i="0" u="none" strike="noStrike" kern="0" cap="none" spc="0" normalizeH="0" baseline="0" noProof="0" dirty="0" smtClean="0">
                <a:ln>
                  <a:noFill/>
                </a:ln>
                <a:solidFill>
                  <a:schemeClr val="tx1"/>
                </a:solidFill>
                <a:effectLst/>
                <a:uLnTx/>
                <a:uFillTx/>
                <a:latin typeface="+mj-lt"/>
                <a:ea typeface="SimHei" panose="02010609060101010101" pitchFamily="49" charset="-122"/>
                <a:cs typeface="+mn-cs"/>
              </a:rPr>
              <a:t>，而不论</a:t>
            </a:r>
            <a:r>
              <a:rPr kumimoji="0" lang="en-US" altLang="zh-CN" sz="2400" b="0" i="0" u="none" strike="noStrike" kern="0" cap="none" spc="0" normalizeH="0" baseline="0" noProof="0" dirty="0" smtClean="0">
                <a:ln>
                  <a:noFill/>
                </a:ln>
                <a:solidFill>
                  <a:schemeClr val="tx1"/>
                </a:solidFill>
                <a:effectLst/>
                <a:uLnTx/>
                <a:uFillTx/>
                <a:latin typeface="+mj-lt"/>
                <a:ea typeface="SimHei" panose="02010609060101010101" pitchFamily="49" charset="-122"/>
                <a:cs typeface="+mn-cs"/>
              </a:rPr>
              <a:t>main</a:t>
            </a:r>
            <a:r>
              <a:rPr kumimoji="0" lang="zh-CN" altLang="en-US" sz="2400" b="0" i="0" u="none" strike="noStrike" kern="0" cap="none" spc="0" normalizeH="0" baseline="0" noProof="0" dirty="0" smtClean="0">
                <a:ln>
                  <a:noFill/>
                </a:ln>
                <a:solidFill>
                  <a:schemeClr val="tx1"/>
                </a:solidFill>
                <a:effectLst/>
                <a:uLnTx/>
                <a:uFillTx/>
                <a:latin typeface="+mj-lt"/>
                <a:ea typeface="SimHei" panose="02010609060101010101" pitchFamily="49" charset="-122"/>
                <a:cs typeface="+mn-cs"/>
              </a:rPr>
              <a:t>函数在整个程序中的位置如何。</a:t>
            </a:r>
            <a:endParaRPr kumimoji="0" lang="zh-CN" altLang="en-US" sz="2400" b="0" i="0" u="none" strike="noStrike" kern="0" cap="none" spc="0" normalizeH="0" baseline="0" noProof="0" dirty="0" smtClean="0">
              <a:ln>
                <a:noFill/>
              </a:ln>
              <a:solidFill>
                <a:schemeClr val="tx1"/>
              </a:solidFill>
              <a:effectLst/>
              <a:uLnTx/>
              <a:uFillTx/>
              <a:latin typeface="+mj-lt"/>
              <a:ea typeface="SimHei" panose="02010609060101010101" pitchFamily="49" charset="-122"/>
              <a:cs typeface="+mn-cs"/>
            </a:endParaRPr>
          </a:p>
          <a:p>
            <a:pPr marL="287655" marR="0" lvl="0" indent="-6350" algn="l" defTabSz="914400" rtl="0" eaLnBrk="1" fontAlgn="base" latinLnBrk="0" hangingPunct="1">
              <a:lnSpc>
                <a:spcPct val="125000"/>
              </a:lnSpc>
              <a:spcBef>
                <a:spcPct val="20000"/>
              </a:spcBef>
              <a:spcAft>
                <a:spcPct val="0"/>
              </a:spcAft>
              <a:buClr>
                <a:srgbClr val="C00000"/>
              </a:buClr>
              <a:buSzPct val="75000"/>
              <a:buFont typeface="Wingdings" panose="05000000000000000000" pitchFamily="2" charset="2"/>
              <a:buChar char="u"/>
              <a:defRPr/>
            </a:pPr>
            <a:r>
              <a:rPr kumimoji="0" lang="zh-CN" altLang="en-US" sz="2400" b="0" i="0" u="none" strike="noStrike" kern="0" cap="none" spc="0" normalizeH="0" baseline="0" noProof="0" dirty="0" smtClean="0">
                <a:ln>
                  <a:noFill/>
                </a:ln>
                <a:solidFill>
                  <a:schemeClr val="tx1"/>
                </a:solidFill>
                <a:effectLst/>
                <a:uLnTx/>
                <a:uFillTx/>
                <a:latin typeface="+mj-lt"/>
                <a:ea typeface="SimHei" panose="02010609060101010101" pitchFamily="49" charset="-122"/>
                <a:cs typeface="+mn-cs"/>
              </a:rPr>
              <a:t> 类(</a:t>
            </a:r>
            <a:r>
              <a:rPr kumimoji="0" lang="en-US" altLang="zh-CN" sz="2400" b="0" i="0" u="none" strike="noStrike" kern="0" cap="none" spc="0" normalizeH="0" baseline="0" noProof="0" dirty="0" smtClean="0">
                <a:ln>
                  <a:noFill/>
                </a:ln>
                <a:solidFill>
                  <a:schemeClr val="tx1"/>
                </a:solidFill>
                <a:effectLst/>
                <a:uLnTx/>
                <a:uFillTx/>
                <a:latin typeface="+mj-lt"/>
                <a:ea typeface="SimHei" panose="02010609060101010101" pitchFamily="49" charset="-122"/>
                <a:cs typeface="+mn-cs"/>
              </a:rPr>
              <a:t>class)</a:t>
            </a:r>
            <a:r>
              <a:rPr kumimoji="0" lang="zh-CN" altLang="en-US" sz="2400" b="0" i="0" u="none" strike="noStrike" kern="0" cap="none" spc="0" normalizeH="0" baseline="0" noProof="0" dirty="0" smtClean="0">
                <a:ln>
                  <a:noFill/>
                </a:ln>
                <a:solidFill>
                  <a:schemeClr val="tx1"/>
                </a:solidFill>
                <a:effectLst/>
                <a:uLnTx/>
                <a:uFillTx/>
                <a:latin typeface="+mj-lt"/>
                <a:ea typeface="SimHei" panose="02010609060101010101" pitchFamily="49" charset="-122"/>
                <a:cs typeface="+mn-cs"/>
              </a:rPr>
              <a:t>是</a:t>
            </a:r>
            <a:r>
              <a:rPr kumimoji="0" lang="en-US" altLang="zh-CN" sz="2400" b="0" i="0" u="none" strike="noStrike" kern="0" cap="none" spc="0" normalizeH="0" baseline="0" noProof="0" dirty="0" smtClean="0">
                <a:ln>
                  <a:noFill/>
                </a:ln>
                <a:solidFill>
                  <a:schemeClr val="tx1"/>
                </a:solidFill>
                <a:effectLst/>
                <a:uLnTx/>
                <a:uFillTx/>
                <a:latin typeface="+mj-lt"/>
                <a:ea typeface="SimHei" panose="02010609060101010101" pitchFamily="49" charset="-122"/>
                <a:cs typeface="+mn-cs"/>
              </a:rPr>
              <a:t>C++</a:t>
            </a:r>
            <a:r>
              <a:rPr kumimoji="0" lang="zh-CN" altLang="en-US" sz="2400" b="0" i="0" u="none" strike="noStrike" kern="0" cap="none" spc="0" normalizeH="0" baseline="0" noProof="0" dirty="0" smtClean="0">
                <a:ln>
                  <a:noFill/>
                </a:ln>
                <a:solidFill>
                  <a:schemeClr val="tx1"/>
                </a:solidFill>
                <a:effectLst/>
                <a:uLnTx/>
                <a:uFillTx/>
                <a:latin typeface="+mj-lt"/>
                <a:ea typeface="SimHei" panose="02010609060101010101" pitchFamily="49" charset="-122"/>
                <a:cs typeface="+mn-cs"/>
              </a:rPr>
              <a:t>新增加的重要的数据类型，可以实现面向对象程序设计方法中的封装、信息隐蔽、继承、派生、多态等功能。</a:t>
            </a:r>
            <a:endParaRPr kumimoji="0" lang="en-US" altLang="zh-CN" sz="2400" b="0" i="0" u="none" strike="noStrike" kern="0" cap="none" spc="0" normalizeH="0" baseline="0" noProof="0" dirty="0" smtClean="0">
              <a:ln>
                <a:noFill/>
              </a:ln>
              <a:solidFill>
                <a:schemeClr val="tx1"/>
              </a:solidFill>
              <a:effectLst/>
              <a:uLnTx/>
              <a:uFillTx/>
              <a:latin typeface="+mj-lt"/>
              <a:ea typeface="SimHei" panose="02010609060101010101" pitchFamily="49" charset="-122"/>
              <a:cs typeface="+mn-cs"/>
            </a:endParaRPr>
          </a:p>
          <a:p>
            <a:pPr marL="287655" marR="0" lvl="0" indent="-6350" algn="l" defTabSz="914400" rtl="0" eaLnBrk="1" fontAlgn="base" latinLnBrk="0" hangingPunct="1">
              <a:lnSpc>
                <a:spcPct val="125000"/>
              </a:lnSpc>
              <a:spcBef>
                <a:spcPct val="20000"/>
              </a:spcBef>
              <a:spcAft>
                <a:spcPct val="0"/>
              </a:spcAft>
              <a:buClr>
                <a:srgbClr val="C00000"/>
              </a:buClr>
              <a:buSzPct val="75000"/>
              <a:buFontTx/>
              <a:buNone/>
              <a:defRPr/>
            </a:pPr>
            <a:r>
              <a:rPr kumimoji="0" lang="en-US" altLang="zh-CN" sz="2400" b="0" i="0" u="none" strike="noStrike" kern="0" cap="none" spc="0" normalizeH="0" baseline="0" noProof="0" dirty="0" smtClean="0">
                <a:ln>
                  <a:noFill/>
                </a:ln>
                <a:solidFill>
                  <a:schemeClr val="tx1"/>
                </a:solidFill>
                <a:effectLst/>
                <a:uLnTx/>
                <a:uFillTx/>
                <a:latin typeface="+mj-lt"/>
                <a:ea typeface="SimHei" panose="02010609060101010101" pitchFamily="49" charset="-122"/>
                <a:cs typeface="+mn-cs"/>
              </a:rPr>
              <a:t>		</a:t>
            </a:r>
            <a:r>
              <a:rPr kumimoji="0" lang="zh-CN" altLang="en-US" sz="2400" b="0" i="0" u="none" strike="noStrike" kern="0" cap="none" spc="0" normalizeH="0" baseline="0" noProof="0" dirty="0" smtClean="0">
                <a:ln>
                  <a:noFill/>
                </a:ln>
                <a:solidFill>
                  <a:schemeClr val="tx1"/>
                </a:solidFill>
                <a:effectLst/>
                <a:uLnTx/>
                <a:uFillTx/>
                <a:latin typeface="+mj-lt"/>
                <a:ea typeface="SimHei" panose="02010609060101010101" pitchFamily="49" charset="-122"/>
                <a:cs typeface="+mn-cs"/>
              </a:rPr>
              <a:t>在一个类中可以包括数据成员和成员函数，他们可以被指定为私有的(</a:t>
            </a:r>
            <a:r>
              <a:rPr kumimoji="0" lang="en-US" altLang="zh-CN" sz="2400" b="0" i="0" u="none" strike="noStrike" kern="0" cap="none" spc="0" normalizeH="0" baseline="0" noProof="0" dirty="0" smtClean="0">
                <a:ln>
                  <a:noFill/>
                </a:ln>
                <a:solidFill>
                  <a:schemeClr val="tx1"/>
                </a:solidFill>
                <a:effectLst/>
                <a:uLnTx/>
                <a:uFillTx/>
                <a:latin typeface="+mj-lt"/>
                <a:ea typeface="SimHei" panose="02010609060101010101" pitchFamily="49" charset="-122"/>
                <a:cs typeface="+mn-cs"/>
              </a:rPr>
              <a:t>private)</a:t>
            </a:r>
            <a:r>
              <a:rPr kumimoji="0" lang="zh-CN" altLang="en-US" sz="2400" b="0" i="0" u="none" strike="noStrike" kern="0" cap="none" spc="0" normalizeH="0" baseline="0" noProof="0" dirty="0" smtClean="0">
                <a:ln>
                  <a:noFill/>
                </a:ln>
                <a:solidFill>
                  <a:schemeClr val="tx1"/>
                </a:solidFill>
                <a:effectLst/>
                <a:uLnTx/>
                <a:uFillTx/>
                <a:latin typeface="+mj-lt"/>
                <a:ea typeface="SimHei" panose="02010609060101010101" pitchFamily="49" charset="-122"/>
                <a:cs typeface="+mn-cs"/>
              </a:rPr>
              <a:t>和公用的(</a:t>
            </a:r>
            <a:r>
              <a:rPr kumimoji="0" lang="en-US" altLang="zh-CN" sz="2400" b="0" i="0" u="none" strike="noStrike" kern="0" cap="none" spc="0" normalizeH="0" baseline="0" noProof="0" dirty="0" smtClean="0">
                <a:ln>
                  <a:noFill/>
                </a:ln>
                <a:solidFill>
                  <a:schemeClr val="tx1"/>
                </a:solidFill>
                <a:effectLst/>
                <a:uLnTx/>
                <a:uFillTx/>
                <a:latin typeface="+mj-lt"/>
                <a:ea typeface="SimHei" panose="02010609060101010101" pitchFamily="49" charset="-122"/>
                <a:cs typeface="+mn-cs"/>
              </a:rPr>
              <a:t>public)</a:t>
            </a:r>
            <a:r>
              <a:rPr kumimoji="0" lang="zh-CN" altLang="en-US" sz="2400" b="0" i="0" u="none" strike="noStrike" kern="0" cap="none" spc="0" normalizeH="0" baseline="0" noProof="0" dirty="0" smtClean="0">
                <a:ln>
                  <a:noFill/>
                </a:ln>
                <a:solidFill>
                  <a:schemeClr val="tx1"/>
                </a:solidFill>
                <a:effectLst/>
                <a:uLnTx/>
                <a:uFillTx/>
                <a:latin typeface="+mj-lt"/>
                <a:ea typeface="SimHei" panose="02010609060101010101" pitchFamily="49" charset="-122"/>
                <a:cs typeface="+mn-cs"/>
              </a:rPr>
              <a:t>属性。私有的数据成员和成员函数只能被本类的成员函数所调用。</a:t>
            </a:r>
            <a:endParaRPr kumimoji="0" lang="zh-CN" altLang="en-US" sz="2400" b="0" i="0" u="none" strike="noStrike" kern="0" cap="none" spc="0" normalizeH="0" baseline="0" noProof="0" dirty="0" smtClean="0">
              <a:ln>
                <a:noFill/>
              </a:ln>
              <a:solidFill>
                <a:schemeClr val="tx1"/>
              </a:solidFill>
              <a:effectLst/>
              <a:uLnTx/>
              <a:uFillTx/>
              <a:latin typeface="+mj-lt"/>
              <a:ea typeface="SimHei" panose="02010609060101010101" pitchFamily="49" charset="-122"/>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2"/>
          <p:cNvSpPr>
            <a:spLocks noGrp="1" noChangeArrowheads="1"/>
          </p:cNvSpPr>
          <p:nvPr>
            <p:ph type="subTitle" idx="1"/>
          </p:nvPr>
        </p:nvSpPr>
        <p:spPr bwMode="auto">
          <a:xfrm>
            <a:off x="304800" y="533400"/>
            <a:ext cx="8382000" cy="5991225"/>
          </a:xfrm>
          <a:ln>
            <a:noFill/>
          </a:ln>
        </p:spPr>
        <p:txBody>
          <a:bodyPr wrap="square" lIns="91440" tIns="45720" rIns="91440" bIns="45720" numCol="1" anchor="t" anchorCtr="0" compatLnSpc="1"/>
          <a:lstStyle/>
          <a:p>
            <a:pPr marL="287655" marR="0" lvl="0" indent="-6350" algn="l" defTabSz="914400" rtl="0" eaLnBrk="1" fontAlgn="base" latinLnBrk="0" hangingPunct="1">
              <a:lnSpc>
                <a:spcPct val="100000"/>
              </a:lnSpc>
              <a:spcBef>
                <a:spcPct val="20000"/>
              </a:spcBef>
              <a:spcAft>
                <a:spcPct val="0"/>
              </a:spcAft>
              <a:buClr>
                <a:srgbClr val="C00000"/>
              </a:buClr>
              <a:buSzPct val="75000"/>
              <a:buFont typeface="Wingdings" panose="05000000000000000000" pitchFamily="2" charset="2"/>
              <a:buChar char="u"/>
              <a:defRPr/>
            </a:pPr>
            <a:r>
              <a:rPr kumimoji="0" lang="en-US" altLang="zh-CN" sz="2400" b="0" i="0" u="none" strike="noStrike" kern="0" cap="none" spc="0" normalizeH="0" baseline="0" noProof="0" dirty="0" smtClean="0">
                <a:ln>
                  <a:noFill/>
                </a:ln>
                <a:solidFill>
                  <a:schemeClr val="tx1"/>
                </a:solidFill>
                <a:effectLst/>
                <a:uLnTx/>
                <a:uFillTx/>
                <a:latin typeface="+mj-lt"/>
                <a:ea typeface="SimHei" panose="02010609060101010101" pitchFamily="49" charset="-122"/>
                <a:cs typeface="+mn-cs"/>
              </a:rPr>
              <a:t> C++</a:t>
            </a:r>
            <a:r>
              <a:rPr kumimoji="0" lang="zh-CN" altLang="en-US" sz="2400" b="0" i="0" u="none" strike="noStrike" kern="0" cap="none" spc="0" normalizeH="0" baseline="0" noProof="0" dirty="0" smtClean="0">
                <a:ln>
                  <a:noFill/>
                </a:ln>
                <a:solidFill>
                  <a:schemeClr val="tx1"/>
                </a:solidFill>
                <a:effectLst/>
                <a:uLnTx/>
                <a:uFillTx/>
                <a:latin typeface="+mj-lt"/>
                <a:ea typeface="SimHei" panose="02010609060101010101" pitchFamily="49" charset="-122"/>
                <a:cs typeface="+mn-cs"/>
              </a:rPr>
              <a:t>程序书写格式自由，一行内可以写几个语句， 一个语句可以分写在多行上。</a:t>
            </a:r>
            <a:endParaRPr kumimoji="0" lang="zh-CN" altLang="en-US" sz="2400" b="0" i="0" u="none" strike="noStrike" kern="0" cap="none" spc="0" normalizeH="0" baseline="0" noProof="0" dirty="0" smtClean="0">
              <a:ln>
                <a:noFill/>
              </a:ln>
              <a:solidFill>
                <a:schemeClr val="tx1"/>
              </a:solidFill>
              <a:effectLst/>
              <a:uLnTx/>
              <a:uFillTx/>
              <a:latin typeface="+mj-lt"/>
              <a:ea typeface="SimHei" panose="02010609060101010101" pitchFamily="49" charset="-122"/>
              <a:cs typeface="+mn-cs"/>
            </a:endParaRPr>
          </a:p>
          <a:p>
            <a:pPr marL="287655" marR="0" lvl="0" indent="-6350" algn="l" defTabSz="914400" rtl="0" eaLnBrk="1" fontAlgn="base" latinLnBrk="0" hangingPunct="1">
              <a:lnSpc>
                <a:spcPct val="100000"/>
              </a:lnSpc>
              <a:spcBef>
                <a:spcPct val="20000"/>
              </a:spcBef>
              <a:spcAft>
                <a:spcPct val="0"/>
              </a:spcAft>
              <a:buClr>
                <a:srgbClr val="C00000"/>
              </a:buClr>
              <a:buSzPct val="75000"/>
              <a:buFont typeface="Wingdings" panose="05000000000000000000" pitchFamily="2" charset="2"/>
              <a:buChar char="u"/>
              <a:defRPr/>
            </a:pPr>
            <a:r>
              <a:rPr kumimoji="0" lang="zh-CN" altLang="en-US" sz="2400" b="0" i="0" u="none" strike="noStrike" kern="0" cap="none" spc="0" normalizeH="0" baseline="0" noProof="0" smtClean="0">
                <a:ln>
                  <a:noFill/>
                </a:ln>
                <a:solidFill>
                  <a:schemeClr val="tx1"/>
                </a:solidFill>
                <a:effectLst/>
                <a:uLnTx/>
                <a:uFillTx/>
                <a:latin typeface="+mj-lt"/>
                <a:ea typeface="SimHei" panose="02010609060101010101" pitchFamily="49" charset="-122"/>
                <a:cs typeface="+mn-cs"/>
              </a:rPr>
              <a:t> 一</a:t>
            </a:r>
            <a:r>
              <a:rPr kumimoji="0" lang="zh-CN" altLang="en-US" sz="2400" b="0" i="0" u="none" strike="noStrike" kern="0" cap="none" spc="0" normalizeH="0" baseline="0" noProof="0" dirty="0" smtClean="0">
                <a:ln>
                  <a:noFill/>
                </a:ln>
                <a:solidFill>
                  <a:schemeClr val="tx1"/>
                </a:solidFill>
                <a:effectLst/>
                <a:uLnTx/>
                <a:uFillTx/>
                <a:latin typeface="+mj-lt"/>
                <a:ea typeface="SimHei" panose="02010609060101010101" pitchFamily="49" charset="-122"/>
                <a:cs typeface="+mn-cs"/>
              </a:rPr>
              <a:t>个好的、有使用价值的源程序都应当加上必要的注释，以增加程序的可读性。</a:t>
            </a:r>
            <a:endParaRPr kumimoji="0" lang="en-US" altLang="zh-CN" sz="2400" b="0" i="0" u="none" strike="noStrike" kern="0" cap="none" spc="0" normalizeH="0" baseline="0" noProof="0" dirty="0" smtClean="0">
              <a:ln>
                <a:noFill/>
              </a:ln>
              <a:solidFill>
                <a:schemeClr val="tx1"/>
              </a:solidFill>
              <a:effectLst/>
              <a:uLnTx/>
              <a:uFillTx/>
              <a:latin typeface="+mj-lt"/>
              <a:ea typeface="SimHei" panose="02010609060101010101" pitchFamily="49" charset="-122"/>
              <a:cs typeface="+mn-cs"/>
            </a:endParaRPr>
          </a:p>
          <a:p>
            <a:pPr marL="287655" marR="0" lvl="0" indent="-6350" algn="l" defTabSz="914400" rtl="0" eaLnBrk="1" fontAlgn="base" latinLnBrk="0" hangingPunct="1">
              <a:lnSpc>
                <a:spcPct val="100000"/>
              </a:lnSpc>
              <a:spcBef>
                <a:spcPct val="20000"/>
              </a:spcBef>
              <a:spcAft>
                <a:spcPct val="0"/>
              </a:spcAft>
              <a:buClr>
                <a:srgbClr val="C00000"/>
              </a:buClr>
              <a:buSzPct val="75000"/>
              <a:buFontTx/>
              <a:buNone/>
              <a:defRPr/>
            </a:pPr>
            <a:r>
              <a:rPr kumimoji="0" lang="en-US" altLang="zh-CN" sz="2400" b="0" i="0" u="none" strike="noStrike" kern="0" cap="none" spc="0" normalizeH="0" baseline="0" noProof="0" dirty="0" smtClean="0">
                <a:ln>
                  <a:noFill/>
                </a:ln>
                <a:solidFill>
                  <a:schemeClr val="tx1"/>
                </a:solidFill>
                <a:effectLst/>
                <a:uLnTx/>
                <a:uFillTx/>
                <a:latin typeface="+mj-lt"/>
                <a:ea typeface="SimHei" panose="02010609060101010101" pitchFamily="49" charset="-122"/>
                <a:cs typeface="+mn-cs"/>
              </a:rPr>
              <a:t>		</a:t>
            </a:r>
            <a:r>
              <a:rPr kumimoji="0" lang="zh-CN" altLang="en-US" sz="2400" b="0" i="0" u="none" strike="noStrike" kern="0" cap="none" spc="0" normalizeH="0" baseline="0" noProof="0" dirty="0" smtClean="0">
                <a:ln>
                  <a:noFill/>
                </a:ln>
                <a:solidFill>
                  <a:schemeClr val="tx1"/>
                </a:solidFill>
                <a:effectLst/>
                <a:uLnTx/>
                <a:uFillTx/>
                <a:latin typeface="+mn-lt"/>
                <a:ea typeface="SimHei" panose="02010609060101010101" pitchFamily="49" charset="-122"/>
                <a:cs typeface="+mn-cs"/>
              </a:rPr>
              <a:t> ① </a:t>
            </a:r>
            <a:r>
              <a:rPr kumimoji="0" lang="zh-CN" altLang="en-US" sz="2200" b="0" i="0" u="none" strike="noStrike" kern="0" cap="none" spc="0" normalizeH="0" baseline="0" noProof="0" dirty="0" smtClean="0">
                <a:ln>
                  <a:noFill/>
                </a:ln>
                <a:solidFill>
                  <a:schemeClr val="tx1"/>
                </a:solidFill>
                <a:effectLst/>
                <a:uLnTx/>
                <a:uFillTx/>
                <a:latin typeface="+mj-lt"/>
                <a:ea typeface="SimHei" panose="02010609060101010101" pitchFamily="49" charset="-122"/>
                <a:cs typeface="+mn-cs"/>
              </a:rPr>
              <a:t>可以用“/*……*/”对</a:t>
            </a:r>
            <a:r>
              <a:rPr kumimoji="0" lang="en-US" altLang="zh-CN" sz="2200" b="0" i="0" u="none" strike="noStrike" kern="0" cap="none" spc="0" normalizeH="0" baseline="0" noProof="0" dirty="0" smtClean="0">
                <a:ln>
                  <a:noFill/>
                </a:ln>
                <a:solidFill>
                  <a:schemeClr val="tx1"/>
                </a:solidFill>
                <a:effectLst/>
                <a:uLnTx/>
                <a:uFillTx/>
                <a:latin typeface="+mj-lt"/>
                <a:ea typeface="SimHei" panose="02010609060101010101" pitchFamily="49" charset="-122"/>
                <a:cs typeface="+mn-cs"/>
              </a:rPr>
              <a:t>C++</a:t>
            </a:r>
            <a:r>
              <a:rPr kumimoji="0" lang="zh-CN" altLang="en-US" sz="2200" b="0" i="0" u="none" strike="noStrike" kern="0" cap="none" spc="0" normalizeH="0" baseline="0" noProof="0" dirty="0" smtClean="0">
                <a:ln>
                  <a:noFill/>
                </a:ln>
                <a:solidFill>
                  <a:schemeClr val="tx1"/>
                </a:solidFill>
                <a:effectLst/>
                <a:uLnTx/>
                <a:uFillTx/>
                <a:latin typeface="+mj-lt"/>
                <a:ea typeface="SimHei" panose="02010609060101010101" pitchFamily="49" charset="-122"/>
                <a:cs typeface="+mn-cs"/>
              </a:rPr>
              <a:t>程序中的任何部分作注释。有效范围为可以是多行。</a:t>
            </a:r>
            <a:endParaRPr kumimoji="0" lang="zh-CN" altLang="en-US" sz="2200" b="0" i="0" u="none" strike="noStrike" kern="0" cap="none" spc="0" normalizeH="0" baseline="0" noProof="0" dirty="0" smtClean="0">
              <a:ln>
                <a:noFill/>
              </a:ln>
              <a:solidFill>
                <a:schemeClr val="tx1"/>
              </a:solidFill>
              <a:effectLst/>
              <a:uLnTx/>
              <a:uFillTx/>
              <a:latin typeface="+mj-lt"/>
              <a:ea typeface="SimHei" panose="02010609060101010101" pitchFamily="49" charset="-122"/>
              <a:cs typeface="+mn-cs"/>
            </a:endParaRPr>
          </a:p>
          <a:p>
            <a:pPr marL="287655" marR="0" lvl="0" indent="-6350" algn="l" defTabSz="914400" rtl="0" eaLnBrk="1" fontAlgn="base" latinLnBrk="0" hangingPunct="1">
              <a:lnSpc>
                <a:spcPct val="100000"/>
              </a:lnSpc>
              <a:spcBef>
                <a:spcPct val="20000"/>
              </a:spcBef>
              <a:spcAft>
                <a:spcPct val="0"/>
              </a:spcAft>
              <a:buClrTx/>
              <a:buSzTx/>
              <a:buFontTx/>
              <a:buNone/>
              <a:defRPr/>
            </a:pPr>
            <a:r>
              <a:rPr kumimoji="0" lang="zh-CN" altLang="en-US" sz="2200" b="0" i="0" u="none" strike="noStrike" kern="0" cap="none" spc="0" normalizeH="0" baseline="0" noProof="0" dirty="0" smtClean="0">
                <a:ln>
                  <a:noFill/>
                </a:ln>
                <a:solidFill>
                  <a:schemeClr val="tx1"/>
                </a:solidFill>
                <a:effectLst/>
                <a:uLnTx/>
                <a:uFillTx/>
                <a:latin typeface="+mj-lt"/>
                <a:ea typeface="SimHei" panose="02010609060101010101" pitchFamily="49" charset="-122"/>
                <a:cs typeface="+mn-cs"/>
              </a:rPr>
              <a:t>          </a:t>
            </a:r>
            <a:r>
              <a:rPr kumimoji="0" lang="en-US" altLang="zh-CN" sz="2200" b="0" i="0" u="none" strike="noStrike" kern="0" cap="none" spc="0" normalizeH="0" baseline="0" noProof="0" dirty="0" smtClean="0">
                <a:ln>
                  <a:noFill/>
                </a:ln>
                <a:solidFill>
                  <a:schemeClr val="tx1"/>
                </a:solidFill>
                <a:effectLst/>
                <a:uLnTx/>
                <a:uFillTx/>
                <a:latin typeface="+mj-lt"/>
                <a:ea typeface="SimHei" panose="02010609060101010101" pitchFamily="49" charset="-122"/>
                <a:cs typeface="+mn-cs"/>
              </a:rPr>
              <a:t>②</a:t>
            </a:r>
            <a:r>
              <a:rPr kumimoji="0" lang="zh-CN" altLang="en-US" sz="2200" b="0" i="0" u="none" strike="noStrike" kern="0" cap="none" spc="0" normalizeH="0" baseline="0" noProof="0" dirty="0" smtClean="0">
                <a:ln>
                  <a:noFill/>
                </a:ln>
                <a:solidFill>
                  <a:schemeClr val="tx1"/>
                </a:solidFill>
                <a:effectLst/>
                <a:uLnTx/>
                <a:uFillTx/>
                <a:latin typeface="+mj-lt"/>
                <a:ea typeface="SimHei" panose="02010609060101010101" pitchFamily="49" charset="-122"/>
                <a:cs typeface="+mn-cs"/>
              </a:rPr>
              <a:t>用“//”作注释时，有效范围只有一行，即本行有效，不能跨行。</a:t>
            </a:r>
            <a:endParaRPr kumimoji="0" lang="en-US" altLang="zh-CN" sz="2200" b="0" i="0" u="none" strike="noStrike" kern="0" cap="none" spc="0" normalizeH="0" baseline="0" noProof="0" dirty="0" smtClean="0">
              <a:ln>
                <a:noFill/>
              </a:ln>
              <a:solidFill>
                <a:schemeClr val="tx1"/>
              </a:solidFill>
              <a:effectLst/>
              <a:uLnTx/>
              <a:uFillTx/>
              <a:latin typeface="+mj-lt"/>
              <a:ea typeface="SimHei" panose="02010609060101010101" pitchFamily="49" charset="-122"/>
              <a:cs typeface="+mn-cs"/>
            </a:endParaRPr>
          </a:p>
          <a:p>
            <a:pPr marL="287655" marR="0" lvl="0" indent="-6350" algn="l" defTabSz="914400" rtl="0" eaLnBrk="1" fontAlgn="base" latinLnBrk="0" hangingPunct="1">
              <a:lnSpc>
                <a:spcPct val="100000"/>
              </a:lnSpc>
              <a:spcBef>
                <a:spcPct val="20000"/>
              </a:spcBef>
              <a:spcAft>
                <a:spcPct val="0"/>
              </a:spcAft>
              <a:buClrTx/>
              <a:buSzTx/>
              <a:buFontTx/>
              <a:buNone/>
              <a:defRPr/>
            </a:pPr>
            <a:r>
              <a:rPr kumimoji="0" lang="en-US" altLang="zh-CN" sz="2400" b="0" i="0" u="none" strike="noStrike" kern="0" cap="none" spc="0" normalizeH="0" baseline="0" noProof="0" dirty="0" smtClean="0">
                <a:ln>
                  <a:noFill/>
                </a:ln>
                <a:solidFill>
                  <a:schemeClr val="tx1"/>
                </a:solidFill>
                <a:effectLst/>
                <a:uLnTx/>
                <a:uFillTx/>
                <a:latin typeface="+mj-lt"/>
                <a:ea typeface="SimHei" panose="02010609060101010101" pitchFamily="49" charset="-122"/>
                <a:cs typeface="+mn-cs"/>
              </a:rPr>
              <a:t>       </a:t>
            </a:r>
            <a:r>
              <a:rPr kumimoji="0" lang="zh-CN" altLang="en-US" sz="2400" b="0" i="0" u="none" strike="noStrike" kern="0" cap="none" spc="0" normalizeH="0" baseline="0" noProof="0" dirty="0" smtClean="0">
                <a:ln>
                  <a:noFill/>
                </a:ln>
                <a:solidFill>
                  <a:srgbClr val="0000CC"/>
                </a:solidFill>
                <a:effectLst/>
                <a:uLnTx/>
                <a:uFillTx/>
                <a:latin typeface="+mj-lt"/>
                <a:ea typeface="SimHei" panose="02010609060101010101" pitchFamily="49" charset="-122"/>
                <a:cs typeface="+mn-cs"/>
              </a:rPr>
              <a:t>因此，一般习惯是： 内容较少的简单注释常用“//”，内容较长的常用“/*……*/ ”。</a:t>
            </a:r>
            <a:endParaRPr kumimoji="0" lang="zh-CN" altLang="en-US" sz="2400" b="0" i="0" u="none" strike="noStrike" kern="0" cap="none" spc="0" normalizeH="0" baseline="0" noProof="0" dirty="0" smtClean="0">
              <a:ln>
                <a:noFill/>
              </a:ln>
              <a:solidFill>
                <a:srgbClr val="0000CC"/>
              </a:solidFill>
              <a:effectLst/>
              <a:uLnTx/>
              <a:uFillTx/>
              <a:latin typeface="+mj-lt"/>
              <a:ea typeface="SimHei" panose="02010609060101010101" pitchFamily="49" charset="-122"/>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8" name="Rectangle 3"/>
          <p:cNvSpPr>
            <a:spLocks noGrp="1" noChangeArrowheads="1"/>
          </p:cNvSpPr>
          <p:nvPr>
            <p:ph type="ctrTitle"/>
          </p:nvPr>
        </p:nvSpPr>
        <p:spPr bwMode="auto">
          <a:xfrm>
            <a:off x="533400" y="609600"/>
            <a:ext cx="8153400" cy="685800"/>
          </a:xfrm>
          <a:ln>
            <a:noFill/>
          </a:ln>
        </p:spPr>
        <p:txBody>
          <a:bodyPr wrap="square" lIns="91440" tIns="45720" rIns="91440" bIns="45720" numCol="1" anchor="t" anchorCtr="0" compatLnSpc="1"/>
          <a:lstStyle/>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32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SimHei" panose="02010609060101010101" pitchFamily="49" charset="-122"/>
                <a:cs typeface="+mj-cs"/>
              </a:rPr>
              <a:t>1.4 </a:t>
            </a:r>
            <a:r>
              <a:rPr kumimoji="0" lang="en-US" altLang="zh-CN" sz="32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SimHei" panose="02010609060101010101" pitchFamily="49" charset="-122"/>
                <a:cs typeface="+mj-cs"/>
              </a:rPr>
              <a:t>C++</a:t>
            </a:r>
            <a:r>
              <a:rPr kumimoji="0" lang="zh-CN" altLang="en-US" sz="32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SimHei" panose="02010609060101010101" pitchFamily="49" charset="-122"/>
                <a:cs typeface="+mj-cs"/>
              </a:rPr>
              <a:t>程序的编写和实现</a:t>
            </a:r>
            <a:endParaRPr kumimoji="0" lang="zh-CN" altLang="en-US" sz="32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SimHei" panose="02010609060101010101" pitchFamily="49" charset="-122"/>
              <a:cs typeface="+mj-cs"/>
            </a:endParaRPr>
          </a:p>
        </p:txBody>
      </p:sp>
      <p:sp>
        <p:nvSpPr>
          <p:cNvPr id="21507" name="Rectangle 2"/>
          <p:cNvSpPr>
            <a:spLocks noGrp="1"/>
          </p:cNvSpPr>
          <p:nvPr>
            <p:ph type="subTitle" idx="1"/>
          </p:nvPr>
        </p:nvSpPr>
        <p:spPr>
          <a:xfrm>
            <a:off x="304800" y="533400"/>
            <a:ext cx="8382000" cy="5991225"/>
          </a:xfrm>
          <a:ln>
            <a:noFill/>
          </a:ln>
        </p:spPr>
        <p:txBody>
          <a:bodyPr wrap="square" lIns="91440" tIns="45720" rIns="91440" bIns="45720" anchor="t" anchorCtr="0"/>
          <a:p>
            <a:pPr indent="-6350" eaLnBrk="1" hangingPunct="1">
              <a:buClrTx/>
              <a:buSzTx/>
              <a:buFontTx/>
              <a:buNone/>
            </a:pPr>
            <a:endParaRPr lang="zh-CN" altLang="en-US" dirty="0">
              <a:latin typeface="+mn-lt"/>
              <a:ea typeface="+mn-ea"/>
              <a:cs typeface="+mn-cs"/>
            </a:endParaRPr>
          </a:p>
          <a:p>
            <a:pPr indent="-6350" eaLnBrk="1" hangingPunct="1">
              <a:buClrTx/>
              <a:buSzTx/>
              <a:buFontTx/>
              <a:buNone/>
            </a:pPr>
            <a:endParaRPr lang="zh-CN" altLang="en-US" dirty="0">
              <a:latin typeface="+mn-lt"/>
              <a:ea typeface="+mn-ea"/>
              <a:cs typeface="+mn-cs"/>
            </a:endParaRPr>
          </a:p>
          <a:p>
            <a:pPr indent="-6350" eaLnBrk="1" hangingPunct="1">
              <a:buClrTx/>
              <a:buSzTx/>
              <a:buFontTx/>
              <a:buNone/>
            </a:pPr>
            <a:endParaRPr lang="zh-CN" altLang="en-US" dirty="0">
              <a:latin typeface="+mn-lt"/>
              <a:ea typeface="+mn-ea"/>
              <a:cs typeface="+mn-cs"/>
            </a:endParaRPr>
          </a:p>
          <a:p>
            <a:pPr indent="-6350" eaLnBrk="1" hangingPunct="1">
              <a:buClrTx/>
              <a:buSzTx/>
              <a:buFontTx/>
              <a:buNone/>
            </a:pPr>
            <a:endParaRPr lang="zh-CN" altLang="en-US" dirty="0">
              <a:latin typeface="+mn-lt"/>
              <a:ea typeface="+mn-ea"/>
              <a:cs typeface="+mn-cs"/>
            </a:endParaRPr>
          </a:p>
          <a:p>
            <a:pPr indent="-6350" eaLnBrk="1" hangingPunct="1">
              <a:buClrTx/>
              <a:buSzTx/>
              <a:buFontTx/>
              <a:buNone/>
            </a:pPr>
            <a:endParaRPr lang="zh-CN" altLang="en-US" dirty="0">
              <a:latin typeface="+mn-lt"/>
              <a:ea typeface="+mn-ea"/>
              <a:cs typeface="+mn-cs"/>
            </a:endParaRPr>
          </a:p>
          <a:p>
            <a:pPr indent="-6350" eaLnBrk="1" hangingPunct="1">
              <a:buClrTx/>
              <a:buSzTx/>
              <a:buFontTx/>
              <a:buNone/>
            </a:pPr>
            <a:endParaRPr lang="zh-CN" altLang="en-US" dirty="0">
              <a:latin typeface="+mn-lt"/>
              <a:ea typeface="+mn-ea"/>
              <a:cs typeface="+mn-cs"/>
            </a:endParaRPr>
          </a:p>
          <a:p>
            <a:pPr indent="-6350" eaLnBrk="1" hangingPunct="1">
              <a:buClrTx/>
              <a:buSzTx/>
              <a:buFontTx/>
              <a:buNone/>
            </a:pPr>
            <a:endParaRPr lang="zh-CN" altLang="en-US" dirty="0">
              <a:latin typeface="+mn-lt"/>
              <a:ea typeface="+mn-ea"/>
              <a:cs typeface="+mn-cs"/>
            </a:endParaRPr>
          </a:p>
          <a:p>
            <a:pPr indent="-6350" eaLnBrk="1" hangingPunct="1">
              <a:buClrTx/>
              <a:buSzTx/>
              <a:buFontTx/>
              <a:buNone/>
            </a:pPr>
            <a:endParaRPr lang="zh-CN" altLang="en-US" dirty="0">
              <a:latin typeface="+mn-lt"/>
              <a:ea typeface="+mn-ea"/>
              <a:cs typeface="+mn-cs"/>
            </a:endParaRPr>
          </a:p>
          <a:p>
            <a:pPr indent="-6350" eaLnBrk="1" hangingPunct="1">
              <a:buClrTx/>
              <a:buSzTx/>
              <a:buFontTx/>
              <a:buNone/>
            </a:pPr>
            <a:endParaRPr lang="zh-CN" altLang="en-US" dirty="0">
              <a:latin typeface="+mn-lt"/>
              <a:ea typeface="+mn-ea"/>
              <a:cs typeface="+mn-cs"/>
            </a:endParaRPr>
          </a:p>
          <a:p>
            <a:pPr indent="-6350" eaLnBrk="1" hangingPunct="1">
              <a:buClrTx/>
              <a:buSzTx/>
              <a:buFontTx/>
              <a:buNone/>
            </a:pPr>
            <a:endParaRPr lang="zh-CN" altLang="en-US" dirty="0">
              <a:latin typeface="+mn-lt"/>
              <a:ea typeface="+mn-ea"/>
              <a:cs typeface="+mn-cs"/>
            </a:endParaRPr>
          </a:p>
          <a:p>
            <a:pPr indent="-6350" eaLnBrk="1" hangingPunct="1">
              <a:buClrTx/>
              <a:buSzTx/>
              <a:buFontTx/>
              <a:buNone/>
            </a:pPr>
            <a:endParaRPr lang="zh-CN" altLang="en-US" dirty="0">
              <a:latin typeface="+mn-lt"/>
              <a:ea typeface="+mn-ea"/>
              <a:cs typeface="+mn-cs"/>
            </a:endParaRPr>
          </a:p>
          <a:p>
            <a:pPr indent="-6350" algn="ctr" eaLnBrk="1" hangingPunct="1">
              <a:buClrTx/>
              <a:buSzTx/>
              <a:buFontTx/>
              <a:buNone/>
            </a:pPr>
            <a:endParaRPr lang="zh-CN" altLang="en-US" dirty="0">
              <a:latin typeface="+mn-lt"/>
              <a:ea typeface="+mn-ea"/>
              <a:cs typeface="+mn-cs"/>
            </a:endParaRPr>
          </a:p>
        </p:txBody>
      </p:sp>
      <p:pic>
        <p:nvPicPr>
          <p:cNvPr id="2" name="Picture 3" descr="F:\C++程序设计\tu\tu\CJ1.tif"/>
          <p:cNvPicPr>
            <a:picLocks noChangeAspect="1"/>
          </p:cNvPicPr>
          <p:nvPr/>
        </p:nvPicPr>
        <p:blipFill>
          <a:blip r:embed="rId1"/>
          <a:stretch>
            <a:fillRect/>
          </a:stretch>
        </p:blipFill>
        <p:spPr>
          <a:xfrm>
            <a:off x="5610225" y="765175"/>
            <a:ext cx="3282950" cy="5184775"/>
          </a:xfrm>
          <a:prstGeom prst="rect">
            <a:avLst/>
          </a:prstGeom>
          <a:noFill/>
          <a:ln w="9525">
            <a:noFill/>
          </a:ln>
        </p:spPr>
      </p:pic>
      <p:sp>
        <p:nvSpPr>
          <p:cNvPr id="21509" name="Text Box 4"/>
          <p:cNvSpPr txBox="1"/>
          <p:nvPr/>
        </p:nvSpPr>
        <p:spPr>
          <a:xfrm>
            <a:off x="179388" y="1927225"/>
            <a:ext cx="2473325" cy="400050"/>
          </a:xfrm>
          <a:prstGeom prst="rect">
            <a:avLst/>
          </a:prstGeom>
          <a:noFill/>
          <a:ln w="9525">
            <a:noFill/>
          </a:ln>
        </p:spPr>
        <p:txBody>
          <a:bodyPr>
            <a:spAutoFit/>
          </a:bodyPr>
          <a:p>
            <a:r>
              <a:rPr lang="zh-CN" altLang="en-US" sz="2000" dirty="0">
                <a:latin typeface="Times New Roman" panose="02020603050405020304" pitchFamily="18" charset="0"/>
              </a:rPr>
              <a:t>高级语言编译过程</a:t>
            </a:r>
            <a:endParaRPr lang="zh-CN" altLang="en-US" sz="2000" dirty="0">
              <a:latin typeface="Times New Roman" panose="02020603050405020304" pitchFamily="18" charset="0"/>
            </a:endParaRPr>
          </a:p>
        </p:txBody>
      </p:sp>
      <p:sp>
        <p:nvSpPr>
          <p:cNvPr id="25" name="Text Box 5"/>
          <p:cNvSpPr txBox="1">
            <a:spLocks noChangeArrowheads="1"/>
          </p:cNvSpPr>
          <p:nvPr/>
        </p:nvSpPr>
        <p:spPr bwMode="auto">
          <a:xfrm>
            <a:off x="227013" y="3021013"/>
            <a:ext cx="1236663" cy="923925"/>
          </a:xfrm>
          <a:prstGeom prst="rect">
            <a:avLst/>
          </a:prstGeom>
          <a:solidFill>
            <a:srgbClr val="FF9900"/>
          </a:solidFill>
          <a:ln w="19050">
            <a:solidFill>
              <a:srgbClr val="FF0000"/>
            </a:solidFill>
            <a:miter lim="800000"/>
          </a:ln>
          <a:effectLst/>
        </p:spPr>
        <p:txBody>
          <a:bodyPr lIns="18000" rIns="18000">
            <a:spAutoFit/>
          </a:bodyPr>
          <a:lstStyle/>
          <a:p>
            <a:pPr marR="0" algn="ctr" defTabSz="914400">
              <a:buClrTx/>
              <a:buSzTx/>
              <a:buFontTx/>
              <a:buNone/>
              <a:defRPr/>
            </a:pPr>
            <a:r>
              <a:rPr kumimoji="0" lang="zh-CN" altLang="en-US" sz="1800" kern="1200" cap="none" spc="0" normalizeH="0" baseline="0" noProof="0" dirty="0">
                <a:solidFill>
                  <a:srgbClr val="0000CC"/>
                </a:solidFill>
                <a:latin typeface="+mj-lt"/>
                <a:ea typeface="SimHei" panose="02010609060101010101" pitchFamily="49" charset="-122"/>
                <a:cs typeface="+mn-cs"/>
              </a:rPr>
              <a:t>源程序</a:t>
            </a:r>
            <a:endParaRPr kumimoji="0" lang="zh-CN" altLang="en-US" sz="1800" kern="1200" cap="none" spc="0" normalizeH="0" baseline="0" noProof="0" dirty="0">
              <a:solidFill>
                <a:srgbClr val="0000CC"/>
              </a:solidFill>
              <a:latin typeface="+mj-lt"/>
              <a:ea typeface="SimHei" panose="02010609060101010101" pitchFamily="49" charset="-122"/>
              <a:cs typeface="+mn-cs"/>
            </a:endParaRPr>
          </a:p>
          <a:p>
            <a:pPr marR="0" algn="ctr" defTabSz="914400">
              <a:buClrTx/>
              <a:buSzTx/>
              <a:buFontTx/>
              <a:buNone/>
              <a:defRPr/>
            </a:pPr>
            <a:r>
              <a:rPr kumimoji="0" lang="zh-CN" altLang="en-US" sz="1800" kern="1200" cap="none" spc="0" normalizeH="0" baseline="0" noProof="0" dirty="0">
                <a:solidFill>
                  <a:srgbClr val="0000CC"/>
                </a:solidFill>
                <a:latin typeface="+mj-lt"/>
                <a:ea typeface="SimHei" panose="02010609060101010101" pitchFamily="49" charset="-122"/>
                <a:cs typeface="+mn-cs"/>
              </a:rPr>
              <a:t>（文本文件）</a:t>
            </a:r>
            <a:endParaRPr kumimoji="0" lang="zh-CN" altLang="en-US" sz="1800" kern="1200" cap="none" spc="0" normalizeH="0" baseline="0" noProof="0" dirty="0">
              <a:solidFill>
                <a:srgbClr val="0000CC"/>
              </a:solidFill>
              <a:latin typeface="+mj-lt"/>
              <a:ea typeface="SimHei" panose="02010609060101010101" pitchFamily="49" charset="-122"/>
              <a:cs typeface="+mn-cs"/>
            </a:endParaRPr>
          </a:p>
          <a:p>
            <a:pPr marR="0" algn="ctr" defTabSz="914400">
              <a:buClrTx/>
              <a:buSzTx/>
              <a:buFontTx/>
              <a:buNone/>
              <a:defRPr/>
            </a:pPr>
            <a:r>
              <a:rPr kumimoji="0" lang="zh-CN" altLang="en-US" sz="1800" kern="1200" cap="none" spc="0" normalizeH="0" baseline="0" noProof="0" dirty="0">
                <a:solidFill>
                  <a:srgbClr val="0000CC"/>
                </a:solidFill>
                <a:latin typeface="+mj-lt"/>
                <a:ea typeface="SimHei" panose="02010609060101010101" pitchFamily="49" charset="-122"/>
                <a:cs typeface="+mn-cs"/>
              </a:rPr>
              <a:t>*</a:t>
            </a:r>
            <a:r>
              <a:rPr kumimoji="0" lang="en-US" altLang="zh-CN" sz="1800" kern="1200" cap="none" spc="0" normalizeH="0" baseline="0" noProof="0" dirty="0">
                <a:solidFill>
                  <a:srgbClr val="0000CC"/>
                </a:solidFill>
                <a:latin typeface="+mj-lt"/>
                <a:ea typeface="SimHei" panose="02010609060101010101" pitchFamily="49" charset="-122"/>
                <a:cs typeface="+mn-cs"/>
              </a:rPr>
              <a:t>.CPP</a:t>
            </a:r>
            <a:endParaRPr kumimoji="0" lang="en-US" altLang="zh-CN" sz="1800" kern="1200" cap="none" spc="0" normalizeH="0" baseline="0" noProof="0" dirty="0">
              <a:solidFill>
                <a:srgbClr val="0000CC"/>
              </a:solidFill>
              <a:latin typeface="+mj-lt"/>
              <a:ea typeface="SimHei" panose="02010609060101010101" pitchFamily="49" charset="-122"/>
              <a:cs typeface="+mn-cs"/>
            </a:endParaRPr>
          </a:p>
        </p:txBody>
      </p:sp>
      <p:sp>
        <p:nvSpPr>
          <p:cNvPr id="26" name="Text Box 6"/>
          <p:cNvSpPr txBox="1">
            <a:spLocks noChangeArrowheads="1"/>
          </p:cNvSpPr>
          <p:nvPr/>
        </p:nvSpPr>
        <p:spPr bwMode="auto">
          <a:xfrm>
            <a:off x="2084388" y="3021013"/>
            <a:ext cx="1377950" cy="923925"/>
          </a:xfrm>
          <a:prstGeom prst="rect">
            <a:avLst/>
          </a:prstGeom>
          <a:solidFill>
            <a:srgbClr val="FF9900"/>
          </a:solidFill>
          <a:ln w="19050">
            <a:solidFill>
              <a:srgbClr val="FF0000"/>
            </a:solidFill>
            <a:miter lim="800000"/>
          </a:ln>
          <a:effectLst/>
        </p:spPr>
        <p:txBody>
          <a:bodyPr lIns="0" rIns="0">
            <a:spAutoFit/>
          </a:bodyPr>
          <a:lstStyle/>
          <a:p>
            <a:pPr marR="0" algn="ctr" defTabSz="914400">
              <a:buClrTx/>
              <a:buSzTx/>
              <a:buFontTx/>
              <a:buNone/>
              <a:defRPr/>
            </a:pPr>
            <a:r>
              <a:rPr kumimoji="0" lang="zh-CN" altLang="en-US" sz="1800" kern="1200" cap="none" spc="0" normalizeH="0" baseline="0" noProof="0" dirty="0">
                <a:solidFill>
                  <a:srgbClr val="0000CC"/>
                </a:solidFill>
                <a:latin typeface="+mj-lt"/>
                <a:ea typeface="SimHei" panose="02010609060101010101" pitchFamily="49" charset="-122"/>
                <a:cs typeface="+mn-cs"/>
              </a:rPr>
              <a:t>目标文件</a:t>
            </a:r>
            <a:endParaRPr kumimoji="0" lang="zh-CN" altLang="en-US" sz="1800" kern="1200" cap="none" spc="0" normalizeH="0" baseline="0" noProof="0" dirty="0">
              <a:solidFill>
                <a:srgbClr val="0000CC"/>
              </a:solidFill>
              <a:latin typeface="+mj-lt"/>
              <a:ea typeface="SimHei" panose="02010609060101010101" pitchFamily="49" charset="-122"/>
              <a:cs typeface="+mn-cs"/>
            </a:endParaRPr>
          </a:p>
          <a:p>
            <a:pPr marR="0" algn="ctr" defTabSz="914400">
              <a:buClrTx/>
              <a:buSzTx/>
              <a:buFontTx/>
              <a:buNone/>
              <a:defRPr/>
            </a:pPr>
            <a:r>
              <a:rPr kumimoji="0" lang="zh-CN" altLang="en-US" sz="1800" kern="1200" cap="none" spc="0" normalizeH="0" baseline="0" noProof="0" dirty="0">
                <a:solidFill>
                  <a:srgbClr val="0000CC"/>
                </a:solidFill>
                <a:latin typeface="+mj-lt"/>
                <a:ea typeface="SimHei" panose="02010609060101010101" pitchFamily="49" charset="-122"/>
                <a:cs typeface="+mn-cs"/>
              </a:rPr>
              <a:t>（二进制文件）</a:t>
            </a:r>
            <a:endParaRPr kumimoji="0" lang="zh-CN" altLang="en-US" sz="1800" kern="1200" cap="none" spc="0" normalizeH="0" baseline="0" noProof="0" dirty="0">
              <a:solidFill>
                <a:srgbClr val="0000CC"/>
              </a:solidFill>
              <a:latin typeface="+mj-lt"/>
              <a:ea typeface="SimHei" panose="02010609060101010101" pitchFamily="49" charset="-122"/>
              <a:cs typeface="+mn-cs"/>
            </a:endParaRPr>
          </a:p>
          <a:p>
            <a:pPr marR="0" algn="ctr" defTabSz="914400">
              <a:buClrTx/>
              <a:buSzTx/>
              <a:buFontTx/>
              <a:buNone/>
              <a:defRPr/>
            </a:pPr>
            <a:r>
              <a:rPr kumimoji="0" lang="zh-CN" altLang="en-US" sz="1800" kern="1200" cap="none" spc="0" normalizeH="0" baseline="0" noProof="0" dirty="0">
                <a:solidFill>
                  <a:srgbClr val="0000CC"/>
                </a:solidFill>
                <a:latin typeface="+mj-lt"/>
                <a:ea typeface="SimHei" panose="02010609060101010101" pitchFamily="49" charset="-122"/>
                <a:cs typeface="+mn-cs"/>
              </a:rPr>
              <a:t>*</a:t>
            </a:r>
            <a:r>
              <a:rPr kumimoji="0" lang="en-US" altLang="zh-CN" sz="1800" kern="1200" cap="none" spc="0" normalizeH="0" baseline="0" noProof="0" dirty="0">
                <a:solidFill>
                  <a:srgbClr val="0000CC"/>
                </a:solidFill>
                <a:latin typeface="+mj-lt"/>
                <a:ea typeface="SimHei" panose="02010609060101010101" pitchFamily="49" charset="-122"/>
                <a:cs typeface="+mn-cs"/>
              </a:rPr>
              <a:t>.OBJ</a:t>
            </a:r>
            <a:endParaRPr kumimoji="0" lang="en-US" altLang="zh-CN" sz="1800" kern="1200" cap="none" spc="0" normalizeH="0" baseline="0" noProof="0" dirty="0">
              <a:solidFill>
                <a:srgbClr val="0000CC"/>
              </a:solidFill>
              <a:latin typeface="+mj-lt"/>
              <a:ea typeface="SimHei" panose="02010609060101010101" pitchFamily="49" charset="-122"/>
              <a:cs typeface="+mn-cs"/>
            </a:endParaRPr>
          </a:p>
        </p:txBody>
      </p:sp>
      <p:sp>
        <p:nvSpPr>
          <p:cNvPr id="27" name="Text Box 7"/>
          <p:cNvSpPr txBox="1">
            <a:spLocks noChangeArrowheads="1"/>
          </p:cNvSpPr>
          <p:nvPr/>
        </p:nvSpPr>
        <p:spPr bwMode="auto">
          <a:xfrm>
            <a:off x="4129088" y="2973388"/>
            <a:ext cx="1379538" cy="923925"/>
          </a:xfrm>
          <a:prstGeom prst="rect">
            <a:avLst/>
          </a:prstGeom>
          <a:solidFill>
            <a:srgbClr val="FF9900"/>
          </a:solidFill>
          <a:ln w="19050">
            <a:solidFill>
              <a:srgbClr val="FF0000"/>
            </a:solidFill>
            <a:miter lim="800000"/>
          </a:ln>
          <a:effectLst/>
        </p:spPr>
        <p:txBody>
          <a:bodyPr lIns="0" rIns="0">
            <a:spAutoFit/>
          </a:bodyPr>
          <a:lstStyle/>
          <a:p>
            <a:pPr marR="0" algn="ctr" defTabSz="914400">
              <a:buClrTx/>
              <a:buSzTx/>
              <a:buFontTx/>
              <a:buNone/>
              <a:defRPr/>
            </a:pPr>
            <a:r>
              <a:rPr kumimoji="0" lang="zh-CN" altLang="en-US" sz="1800" kern="1200" cap="none" spc="0" normalizeH="0" baseline="0" noProof="0" dirty="0">
                <a:solidFill>
                  <a:srgbClr val="0000CC"/>
                </a:solidFill>
                <a:latin typeface="+mj-lt"/>
                <a:ea typeface="SimHei" panose="02010609060101010101" pitchFamily="49" charset="-122"/>
                <a:cs typeface="+mn-cs"/>
              </a:rPr>
              <a:t>可执行文件</a:t>
            </a:r>
            <a:endParaRPr kumimoji="0" lang="zh-CN" altLang="en-US" sz="1800" kern="1200" cap="none" spc="0" normalizeH="0" baseline="0" noProof="0" dirty="0">
              <a:solidFill>
                <a:srgbClr val="0000CC"/>
              </a:solidFill>
              <a:latin typeface="+mj-lt"/>
              <a:ea typeface="SimHei" panose="02010609060101010101" pitchFamily="49" charset="-122"/>
              <a:cs typeface="+mn-cs"/>
            </a:endParaRPr>
          </a:p>
          <a:p>
            <a:pPr marR="0" algn="ctr" defTabSz="914400">
              <a:buClrTx/>
              <a:buSzTx/>
              <a:buFontTx/>
              <a:buNone/>
              <a:defRPr/>
            </a:pPr>
            <a:r>
              <a:rPr kumimoji="0" lang="zh-CN" altLang="en-US" sz="1800" kern="1200" cap="none" spc="0" normalizeH="0" baseline="0" noProof="0" dirty="0">
                <a:solidFill>
                  <a:srgbClr val="0000CC"/>
                </a:solidFill>
                <a:latin typeface="+mj-lt"/>
                <a:ea typeface="SimHei" panose="02010609060101010101" pitchFamily="49" charset="-122"/>
                <a:cs typeface="+mn-cs"/>
              </a:rPr>
              <a:t>（二进制文件）</a:t>
            </a:r>
            <a:endParaRPr kumimoji="0" lang="zh-CN" altLang="en-US" sz="1800" kern="1200" cap="none" spc="0" normalizeH="0" baseline="0" noProof="0" dirty="0">
              <a:solidFill>
                <a:srgbClr val="0000CC"/>
              </a:solidFill>
              <a:latin typeface="+mj-lt"/>
              <a:ea typeface="SimHei" panose="02010609060101010101" pitchFamily="49" charset="-122"/>
              <a:cs typeface="+mn-cs"/>
            </a:endParaRPr>
          </a:p>
          <a:p>
            <a:pPr marR="0" algn="ctr" defTabSz="914400">
              <a:buClrTx/>
              <a:buSzTx/>
              <a:buFontTx/>
              <a:buNone/>
              <a:defRPr/>
            </a:pPr>
            <a:r>
              <a:rPr kumimoji="0" lang="zh-CN" altLang="en-US" sz="1800" kern="1200" cap="none" spc="0" normalizeH="0" baseline="0" noProof="0" dirty="0">
                <a:solidFill>
                  <a:srgbClr val="0000CC"/>
                </a:solidFill>
                <a:latin typeface="+mj-lt"/>
                <a:ea typeface="SimHei" panose="02010609060101010101" pitchFamily="49" charset="-122"/>
                <a:cs typeface="+mn-cs"/>
              </a:rPr>
              <a:t>*</a:t>
            </a:r>
            <a:r>
              <a:rPr kumimoji="0" lang="en-US" altLang="zh-CN" sz="1800" kern="1200" cap="none" spc="0" normalizeH="0" baseline="0" noProof="0" dirty="0">
                <a:solidFill>
                  <a:srgbClr val="0000CC"/>
                </a:solidFill>
                <a:latin typeface="+mj-lt"/>
                <a:ea typeface="SimHei" panose="02010609060101010101" pitchFamily="49" charset="-122"/>
                <a:cs typeface="+mn-cs"/>
              </a:rPr>
              <a:t>.EXE</a:t>
            </a:r>
            <a:endParaRPr kumimoji="0" lang="en-US" altLang="zh-CN" sz="1800" kern="1200" cap="none" spc="0" normalizeH="0" baseline="0" noProof="0" dirty="0">
              <a:solidFill>
                <a:srgbClr val="0000CC"/>
              </a:solidFill>
              <a:latin typeface="+mj-lt"/>
              <a:ea typeface="SimHei" panose="02010609060101010101" pitchFamily="49" charset="-122"/>
              <a:cs typeface="+mn-cs"/>
            </a:endParaRPr>
          </a:p>
        </p:txBody>
      </p:sp>
      <p:sp>
        <p:nvSpPr>
          <p:cNvPr id="28" name="Text Box 8"/>
          <p:cNvSpPr txBox="1">
            <a:spLocks noChangeArrowheads="1"/>
          </p:cNvSpPr>
          <p:nvPr/>
        </p:nvSpPr>
        <p:spPr bwMode="auto">
          <a:xfrm>
            <a:off x="3128963" y="2022475"/>
            <a:ext cx="1189038" cy="646113"/>
          </a:xfrm>
          <a:prstGeom prst="rect">
            <a:avLst/>
          </a:prstGeom>
          <a:solidFill>
            <a:srgbClr val="FF9900"/>
          </a:solidFill>
          <a:ln w="19050">
            <a:solidFill>
              <a:srgbClr val="FF0000"/>
            </a:solidFill>
            <a:miter lim="800000"/>
          </a:ln>
          <a:effectLst/>
        </p:spPr>
        <p:txBody>
          <a:bodyPr lIns="18000" rIns="18000">
            <a:spAutoFit/>
          </a:bodyPr>
          <a:lstStyle/>
          <a:p>
            <a:pPr marR="0" algn="ctr" defTabSz="914400">
              <a:buClrTx/>
              <a:buSzTx/>
              <a:buFontTx/>
              <a:buNone/>
              <a:defRPr/>
            </a:pPr>
            <a:r>
              <a:rPr kumimoji="0" lang="zh-CN" altLang="en-US" sz="1800" kern="1200" cap="none" spc="0" normalizeH="0" baseline="0" noProof="0" dirty="0">
                <a:solidFill>
                  <a:srgbClr val="0000CC"/>
                </a:solidFill>
                <a:latin typeface="+mj-lt"/>
                <a:ea typeface="SimHei" panose="02010609060101010101" pitchFamily="49" charset="-122"/>
                <a:cs typeface="+mn-cs"/>
              </a:rPr>
              <a:t>库文件</a:t>
            </a:r>
            <a:endParaRPr kumimoji="0" lang="zh-CN" altLang="en-US" sz="1800" kern="1200" cap="none" spc="0" normalizeH="0" baseline="0" noProof="0" dirty="0">
              <a:solidFill>
                <a:srgbClr val="0000CC"/>
              </a:solidFill>
              <a:latin typeface="+mj-lt"/>
              <a:ea typeface="SimHei" panose="02010609060101010101" pitchFamily="49" charset="-122"/>
              <a:cs typeface="+mn-cs"/>
            </a:endParaRPr>
          </a:p>
          <a:p>
            <a:pPr marR="0" algn="ctr" defTabSz="914400">
              <a:buClrTx/>
              <a:buSzTx/>
              <a:buFontTx/>
              <a:buNone/>
              <a:defRPr/>
            </a:pPr>
            <a:r>
              <a:rPr kumimoji="0" lang="zh-CN" altLang="en-US" sz="1800" kern="1200" cap="none" spc="0" normalizeH="0" baseline="0" noProof="0" dirty="0">
                <a:solidFill>
                  <a:srgbClr val="0000CC"/>
                </a:solidFill>
                <a:latin typeface="+mj-lt"/>
                <a:ea typeface="SimHei" panose="02010609060101010101" pitchFamily="49" charset="-122"/>
                <a:cs typeface="+mn-cs"/>
              </a:rPr>
              <a:t>（各种函数）</a:t>
            </a:r>
            <a:endParaRPr kumimoji="0" lang="zh-CN" altLang="en-US" sz="1800" kern="1200" cap="none" spc="0" normalizeH="0" baseline="0" noProof="0" dirty="0">
              <a:solidFill>
                <a:srgbClr val="0000CC"/>
              </a:solidFill>
              <a:latin typeface="+mj-lt"/>
              <a:ea typeface="SimHei" panose="02010609060101010101" pitchFamily="49" charset="-122"/>
              <a:cs typeface="+mn-cs"/>
            </a:endParaRPr>
          </a:p>
        </p:txBody>
      </p:sp>
      <p:grpSp>
        <p:nvGrpSpPr>
          <p:cNvPr id="21514" name="Group 10"/>
          <p:cNvGrpSpPr/>
          <p:nvPr/>
        </p:nvGrpSpPr>
        <p:grpSpPr>
          <a:xfrm>
            <a:off x="846138" y="3971925"/>
            <a:ext cx="3900487" cy="523875"/>
            <a:chOff x="768" y="2352"/>
            <a:chExt cx="3936" cy="528"/>
          </a:xfrm>
        </p:grpSpPr>
        <p:sp>
          <p:nvSpPr>
            <p:cNvPr id="21525" name="Line 11"/>
            <p:cNvSpPr/>
            <p:nvPr/>
          </p:nvSpPr>
          <p:spPr>
            <a:xfrm>
              <a:off x="768" y="2400"/>
              <a:ext cx="0" cy="480"/>
            </a:xfrm>
            <a:prstGeom prst="line">
              <a:avLst/>
            </a:prstGeom>
            <a:ln w="38100" cap="flat" cmpd="sng">
              <a:solidFill>
                <a:schemeClr val="tx1"/>
              </a:solidFill>
              <a:prstDash val="sysDot"/>
              <a:headEnd type="none" w="med" len="med"/>
              <a:tailEnd type="none" w="med" len="med"/>
            </a:ln>
          </p:spPr>
        </p:sp>
        <p:sp>
          <p:nvSpPr>
            <p:cNvPr id="21526" name="Line 12"/>
            <p:cNvSpPr/>
            <p:nvPr/>
          </p:nvSpPr>
          <p:spPr>
            <a:xfrm>
              <a:off x="768" y="2880"/>
              <a:ext cx="3936" cy="0"/>
            </a:xfrm>
            <a:prstGeom prst="line">
              <a:avLst/>
            </a:prstGeom>
            <a:ln w="38100" cap="flat" cmpd="sng">
              <a:solidFill>
                <a:schemeClr val="tx1"/>
              </a:solidFill>
              <a:prstDash val="sysDot"/>
              <a:headEnd type="none" w="med" len="med"/>
              <a:tailEnd type="none" w="med" len="med"/>
            </a:ln>
          </p:spPr>
        </p:sp>
        <p:sp>
          <p:nvSpPr>
            <p:cNvPr id="21527" name="Line 13"/>
            <p:cNvSpPr/>
            <p:nvPr/>
          </p:nvSpPr>
          <p:spPr>
            <a:xfrm flipV="1">
              <a:off x="4704" y="2352"/>
              <a:ext cx="0" cy="528"/>
            </a:xfrm>
            <a:prstGeom prst="line">
              <a:avLst/>
            </a:prstGeom>
            <a:ln w="38100" cap="flat" cmpd="sng">
              <a:solidFill>
                <a:schemeClr val="tx1"/>
              </a:solidFill>
              <a:prstDash val="sysDot"/>
              <a:headEnd type="none" w="med" len="med"/>
              <a:tailEnd type="stealth" w="med" len="lg"/>
            </a:ln>
          </p:spPr>
        </p:sp>
      </p:grpSp>
      <p:sp>
        <p:nvSpPr>
          <p:cNvPr id="21515" name="Text Box 14"/>
          <p:cNvSpPr txBox="1"/>
          <p:nvPr/>
        </p:nvSpPr>
        <p:spPr>
          <a:xfrm>
            <a:off x="2082800" y="4162425"/>
            <a:ext cx="1522413" cy="350838"/>
          </a:xfrm>
          <a:prstGeom prst="rect">
            <a:avLst/>
          </a:prstGeom>
          <a:noFill/>
          <a:ln w="12700">
            <a:noFill/>
          </a:ln>
        </p:spPr>
        <p:txBody>
          <a:bodyPr>
            <a:spAutoFit/>
          </a:bodyPr>
          <a:p>
            <a:pPr algn="ctr">
              <a:lnSpc>
                <a:spcPct val="110000"/>
              </a:lnSpc>
            </a:pPr>
            <a:r>
              <a:rPr lang="en-US" altLang="zh-CN" sz="1800" dirty="0">
                <a:solidFill>
                  <a:schemeClr val="accent2"/>
                </a:solidFill>
                <a:latin typeface="Times New Roman" panose="02020603050405020304" pitchFamily="18" charset="0"/>
              </a:rPr>
              <a:t>F7</a:t>
            </a:r>
            <a:endParaRPr lang="en-US" altLang="zh-CN" sz="1800" dirty="0">
              <a:solidFill>
                <a:schemeClr val="accent2"/>
              </a:solidFill>
              <a:latin typeface="Times New Roman" panose="02020603050405020304" pitchFamily="18" charset="0"/>
            </a:endParaRPr>
          </a:p>
        </p:txBody>
      </p:sp>
      <p:grpSp>
        <p:nvGrpSpPr>
          <p:cNvPr id="21516" name="Group 15"/>
          <p:cNvGrpSpPr/>
          <p:nvPr/>
        </p:nvGrpSpPr>
        <p:grpSpPr>
          <a:xfrm>
            <a:off x="1511300" y="3402013"/>
            <a:ext cx="571500" cy="419100"/>
            <a:chOff x="1440" y="1776"/>
            <a:chExt cx="576" cy="423"/>
          </a:xfrm>
        </p:grpSpPr>
        <p:sp>
          <p:nvSpPr>
            <p:cNvPr id="21523" name="Text Box 16"/>
            <p:cNvSpPr txBox="1"/>
            <p:nvPr/>
          </p:nvSpPr>
          <p:spPr>
            <a:xfrm>
              <a:off x="1488" y="1920"/>
              <a:ext cx="480" cy="279"/>
            </a:xfrm>
            <a:prstGeom prst="rect">
              <a:avLst/>
            </a:prstGeom>
            <a:noFill/>
            <a:ln w="9525">
              <a:noFill/>
            </a:ln>
          </p:spPr>
          <p:txBody>
            <a:bodyPr lIns="0" tIns="0" rIns="0" bIns="0">
              <a:spAutoFit/>
            </a:bodyPr>
            <a:p>
              <a:pPr algn="ctr"/>
              <a:r>
                <a:rPr lang="zh-CN" altLang="en-US" sz="1800" b="1" dirty="0">
                  <a:solidFill>
                    <a:srgbClr val="FF0000"/>
                  </a:solidFill>
                  <a:latin typeface="Times New Roman" panose="02020603050405020304" pitchFamily="18" charset="0"/>
                </a:rPr>
                <a:t>编译</a:t>
              </a:r>
              <a:endParaRPr lang="zh-CN" altLang="en-US" sz="1800" b="1" dirty="0">
                <a:solidFill>
                  <a:srgbClr val="FF0000"/>
                </a:solidFill>
                <a:latin typeface="Times New Roman" panose="02020603050405020304" pitchFamily="18" charset="0"/>
              </a:endParaRPr>
            </a:p>
          </p:txBody>
        </p:sp>
        <p:sp>
          <p:nvSpPr>
            <p:cNvPr id="21524" name="AutoShape 17"/>
            <p:cNvSpPr/>
            <p:nvPr/>
          </p:nvSpPr>
          <p:spPr>
            <a:xfrm>
              <a:off x="1440" y="1776"/>
              <a:ext cx="576" cy="144"/>
            </a:xfrm>
            <a:prstGeom prst="rightArrow">
              <a:avLst>
                <a:gd name="adj1" fmla="val 50000"/>
                <a:gd name="adj2" fmla="val 100000"/>
              </a:avLst>
            </a:prstGeom>
            <a:solidFill>
              <a:srgbClr val="FF0000"/>
            </a:solidFill>
            <a:ln w="12700">
              <a:noFill/>
            </a:ln>
          </p:spPr>
          <p:txBody>
            <a:bodyPr wrap="none" lIns="18000" tIns="10800" rIns="18000" bIns="10800" anchor="ctr" anchorCtr="0">
              <a:spAutoFit/>
            </a:bodyPr>
            <a:p>
              <a:endParaRPr lang="zh-CN" altLang="en-US" dirty="0">
                <a:latin typeface="Times New Roman" panose="02020603050405020304" pitchFamily="18" charset="0"/>
              </a:endParaRPr>
            </a:p>
          </p:txBody>
        </p:sp>
      </p:grpSp>
      <p:grpSp>
        <p:nvGrpSpPr>
          <p:cNvPr id="21517" name="Group 18"/>
          <p:cNvGrpSpPr/>
          <p:nvPr/>
        </p:nvGrpSpPr>
        <p:grpSpPr>
          <a:xfrm>
            <a:off x="3557588" y="3402013"/>
            <a:ext cx="571500" cy="419100"/>
            <a:chOff x="3504" y="1776"/>
            <a:chExt cx="576" cy="423"/>
          </a:xfrm>
        </p:grpSpPr>
        <p:sp>
          <p:nvSpPr>
            <p:cNvPr id="21521" name="Text Box 19"/>
            <p:cNvSpPr txBox="1"/>
            <p:nvPr/>
          </p:nvSpPr>
          <p:spPr>
            <a:xfrm>
              <a:off x="3504" y="1920"/>
              <a:ext cx="480" cy="279"/>
            </a:xfrm>
            <a:prstGeom prst="rect">
              <a:avLst/>
            </a:prstGeom>
            <a:noFill/>
            <a:ln w="9525">
              <a:noFill/>
            </a:ln>
          </p:spPr>
          <p:txBody>
            <a:bodyPr lIns="0" tIns="0" rIns="0" bIns="0">
              <a:spAutoFit/>
            </a:bodyPr>
            <a:p>
              <a:pPr algn="ctr"/>
              <a:r>
                <a:rPr lang="zh-CN" altLang="en-US" sz="1800" b="1" dirty="0">
                  <a:solidFill>
                    <a:srgbClr val="FF0000"/>
                  </a:solidFill>
                  <a:latin typeface="Times New Roman" panose="02020603050405020304" pitchFamily="18" charset="0"/>
                </a:rPr>
                <a:t>连接</a:t>
              </a:r>
              <a:endParaRPr lang="zh-CN" altLang="en-US" sz="1800" b="1" dirty="0">
                <a:solidFill>
                  <a:srgbClr val="FF0000"/>
                </a:solidFill>
                <a:latin typeface="Times New Roman" panose="02020603050405020304" pitchFamily="18" charset="0"/>
              </a:endParaRPr>
            </a:p>
          </p:txBody>
        </p:sp>
        <p:sp>
          <p:nvSpPr>
            <p:cNvPr id="21522" name="AutoShape 20"/>
            <p:cNvSpPr/>
            <p:nvPr/>
          </p:nvSpPr>
          <p:spPr>
            <a:xfrm>
              <a:off x="3504" y="1776"/>
              <a:ext cx="576" cy="144"/>
            </a:xfrm>
            <a:prstGeom prst="rightArrow">
              <a:avLst>
                <a:gd name="adj1" fmla="val 50000"/>
                <a:gd name="adj2" fmla="val 100000"/>
              </a:avLst>
            </a:prstGeom>
            <a:solidFill>
              <a:srgbClr val="FF0000"/>
            </a:solidFill>
            <a:ln w="12700">
              <a:noFill/>
            </a:ln>
          </p:spPr>
          <p:txBody>
            <a:bodyPr wrap="none" lIns="18000" tIns="10800" rIns="18000" bIns="10800" anchor="ctr" anchorCtr="0">
              <a:spAutoFit/>
            </a:bodyPr>
            <a:p>
              <a:endParaRPr lang="zh-CN" altLang="en-US" dirty="0">
                <a:latin typeface="Times New Roman" panose="02020603050405020304" pitchFamily="18" charset="0"/>
              </a:endParaRPr>
            </a:p>
          </p:txBody>
        </p:sp>
      </p:grpSp>
      <p:sp>
        <p:nvSpPr>
          <p:cNvPr id="21518" name="AutoShape 21"/>
          <p:cNvSpPr/>
          <p:nvPr/>
        </p:nvSpPr>
        <p:spPr>
          <a:xfrm>
            <a:off x="3700463" y="2735263"/>
            <a:ext cx="142875" cy="571500"/>
          </a:xfrm>
          <a:prstGeom prst="downArrow">
            <a:avLst>
              <a:gd name="adj1" fmla="val 50000"/>
              <a:gd name="adj2" fmla="val 100000"/>
            </a:avLst>
          </a:prstGeom>
          <a:solidFill>
            <a:srgbClr val="FF0000"/>
          </a:solidFill>
          <a:ln w="12700">
            <a:noFill/>
          </a:ln>
        </p:spPr>
        <p:txBody>
          <a:bodyPr wrap="none" lIns="18000" tIns="10800" rIns="18000" bIns="10800" anchor="ctr" anchorCtr="0">
            <a:spAutoFit/>
          </a:bodyPr>
          <a:p>
            <a:endParaRPr lang="zh-CN" altLang="en-US" dirty="0">
              <a:latin typeface="Times New Roman" panose="02020603050405020304" pitchFamily="18" charset="0"/>
            </a:endParaRPr>
          </a:p>
        </p:txBody>
      </p:sp>
      <p:sp>
        <p:nvSpPr>
          <p:cNvPr id="21519" name="Text Box 22"/>
          <p:cNvSpPr txBox="1"/>
          <p:nvPr/>
        </p:nvSpPr>
        <p:spPr>
          <a:xfrm>
            <a:off x="1374775" y="3894138"/>
            <a:ext cx="893763" cy="327025"/>
          </a:xfrm>
          <a:prstGeom prst="rect">
            <a:avLst/>
          </a:prstGeom>
          <a:noFill/>
          <a:ln w="19050">
            <a:noFill/>
          </a:ln>
        </p:spPr>
        <p:txBody>
          <a:bodyPr lIns="18000" tIns="10800" rIns="18000" bIns="10800">
            <a:spAutoFit/>
          </a:bodyPr>
          <a:p>
            <a:pPr>
              <a:lnSpc>
                <a:spcPct val="110000"/>
              </a:lnSpc>
            </a:pPr>
            <a:r>
              <a:rPr lang="en-US" altLang="zh-CN" sz="1800" dirty="0">
                <a:latin typeface="Times New Roman" panose="02020603050405020304" pitchFamily="18" charset="0"/>
              </a:rPr>
              <a:t>compile</a:t>
            </a:r>
            <a:endParaRPr lang="en-US" altLang="zh-CN" sz="1800" dirty="0">
              <a:latin typeface="Times New Roman" panose="02020603050405020304" pitchFamily="18" charset="0"/>
            </a:endParaRPr>
          </a:p>
        </p:txBody>
      </p:sp>
      <p:sp>
        <p:nvSpPr>
          <p:cNvPr id="21520" name="Text Box 23"/>
          <p:cNvSpPr txBox="1"/>
          <p:nvPr/>
        </p:nvSpPr>
        <p:spPr>
          <a:xfrm>
            <a:off x="3641725" y="3862388"/>
            <a:ext cx="569913" cy="287337"/>
          </a:xfrm>
          <a:prstGeom prst="rect">
            <a:avLst/>
          </a:prstGeom>
          <a:noFill/>
          <a:ln w="19050">
            <a:noFill/>
          </a:ln>
        </p:spPr>
        <p:txBody>
          <a:bodyPr lIns="18000" tIns="10800" rIns="18000" bIns="10800">
            <a:spAutoFit/>
          </a:bodyPr>
          <a:p>
            <a:pPr>
              <a:lnSpc>
                <a:spcPct val="110000"/>
              </a:lnSpc>
            </a:pPr>
            <a:r>
              <a:rPr lang="en-US" altLang="zh-CN" sz="1800" dirty="0">
                <a:latin typeface="Times New Roman" panose="02020603050405020304" pitchFamily="18" charset="0"/>
              </a:rPr>
              <a:t>link</a:t>
            </a:r>
            <a:endParaRPr lang="en-US" altLang="zh-CN" sz="1800" dirty="0">
              <a:latin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noChangeArrowheads="1"/>
          </p:cNvSpPr>
          <p:nvPr>
            <p:ph type="ctrTitle"/>
          </p:nvPr>
        </p:nvSpPr>
        <p:spPr bwMode="auto">
          <a:xfrm>
            <a:off x="457200" y="428625"/>
            <a:ext cx="8153400" cy="838200"/>
          </a:xfrm>
          <a:ln>
            <a:noFill/>
          </a:ln>
        </p:spPr>
        <p:txBody>
          <a:bodyPr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SimHei" panose="02010609060101010101" pitchFamily="49" charset="-122"/>
                <a:cs typeface="+mj-cs"/>
              </a:rPr>
              <a:t>总  目  录</a:t>
            </a:r>
            <a:endParaRPr kumimoji="0" lang="zh-CN" altLang="en-US" sz="40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SimHei" panose="02010609060101010101" pitchFamily="49" charset="-122"/>
              <a:cs typeface="+mj-cs"/>
            </a:endParaRPr>
          </a:p>
        </p:txBody>
      </p:sp>
      <p:sp>
        <p:nvSpPr>
          <p:cNvPr id="3075" name="Rectangle 3"/>
          <p:cNvSpPr>
            <a:spLocks noGrp="1"/>
          </p:cNvSpPr>
          <p:nvPr>
            <p:ph type="subTitle" idx="1"/>
          </p:nvPr>
        </p:nvSpPr>
        <p:spPr>
          <a:xfrm>
            <a:off x="395288" y="1447800"/>
            <a:ext cx="8458200" cy="4776788"/>
          </a:xfrm>
          <a:ln>
            <a:noFill/>
          </a:ln>
        </p:spPr>
        <p:txBody>
          <a:bodyPr wrap="square" lIns="91440" tIns="45720" rIns="91440" bIns="45720" anchor="t" anchorCtr="0"/>
          <a:p>
            <a:pPr eaLnBrk="1" hangingPunct="1">
              <a:lnSpc>
                <a:spcPts val="3500"/>
              </a:lnSpc>
              <a:buClrTx/>
              <a:buSzTx/>
              <a:buFontTx/>
              <a:buNone/>
            </a:pPr>
            <a:r>
              <a:rPr lang="zh-CN" altLang="en-US" dirty="0">
                <a:latin typeface="Arial" panose="020B0604020202020204" pitchFamily="34" charset="0"/>
                <a:ea typeface="SimHei" panose="02010609060101010101" pitchFamily="49" charset="-122"/>
                <a:cs typeface="+mn-cs"/>
              </a:rPr>
              <a:t>				</a:t>
            </a:r>
            <a:r>
              <a:rPr lang="zh-CN" altLang="en-US" b="0" dirty="0">
                <a:latin typeface="Arial" panose="020B0604020202020204" pitchFamily="34" charset="0"/>
                <a:ea typeface="SimHei" panose="02010609060101010101" pitchFamily="49" charset="-122"/>
                <a:cs typeface="+mn-cs"/>
              </a:rPr>
              <a:t>第1篇  基 本 知 识</a:t>
            </a:r>
            <a:endParaRPr lang="zh-CN" altLang="en-US" b="0" dirty="0">
              <a:latin typeface="Arial" panose="020B0604020202020204" pitchFamily="34" charset="0"/>
              <a:ea typeface="SimHei" panose="02010609060101010101" pitchFamily="49" charset="-122"/>
              <a:cs typeface="+mn-cs"/>
            </a:endParaRPr>
          </a:p>
          <a:p>
            <a:pPr eaLnBrk="1" hangingPunct="1">
              <a:lnSpc>
                <a:spcPts val="3500"/>
              </a:lnSpc>
              <a:buClrTx/>
              <a:buSzTx/>
              <a:buFontTx/>
              <a:buNone/>
            </a:pPr>
            <a:r>
              <a:rPr lang="zh-CN" altLang="en-US" b="0" dirty="0">
                <a:latin typeface="Arial" panose="020B0604020202020204" pitchFamily="34" charset="0"/>
                <a:ea typeface="SimHei" panose="02010609060101010101" pitchFamily="49" charset="-122"/>
                <a:cs typeface="+mn-cs"/>
              </a:rPr>
              <a:t>		第1章  </a:t>
            </a:r>
            <a:r>
              <a:rPr lang="en-US" altLang="zh-CN" b="0" dirty="0">
                <a:latin typeface="Arial" panose="020B0604020202020204" pitchFamily="34" charset="0"/>
                <a:ea typeface="SimHei" panose="02010609060101010101" pitchFamily="49" charset="-122"/>
                <a:cs typeface="+mn-cs"/>
              </a:rPr>
              <a:t>C++</a:t>
            </a:r>
            <a:r>
              <a:rPr lang="zh-CN" altLang="en-US" b="0" dirty="0">
                <a:latin typeface="Arial" panose="020B0604020202020204" pitchFamily="34" charset="0"/>
                <a:ea typeface="SimHei" panose="02010609060101010101" pitchFamily="49" charset="-122"/>
                <a:cs typeface="+mn-cs"/>
              </a:rPr>
              <a:t>的初步知识</a:t>
            </a:r>
            <a:endParaRPr lang="zh-CN" altLang="en-US" b="0" dirty="0">
              <a:latin typeface="Arial" panose="020B0604020202020204" pitchFamily="34" charset="0"/>
              <a:ea typeface="SimHei" panose="02010609060101010101" pitchFamily="49" charset="-122"/>
              <a:cs typeface="+mn-cs"/>
            </a:endParaRPr>
          </a:p>
          <a:p>
            <a:pPr eaLnBrk="1" hangingPunct="1">
              <a:lnSpc>
                <a:spcPts val="3500"/>
              </a:lnSpc>
              <a:buClrTx/>
              <a:buSzTx/>
              <a:buFontTx/>
              <a:buNone/>
            </a:pPr>
            <a:r>
              <a:rPr lang="zh-CN" altLang="en-US" b="0" dirty="0">
                <a:latin typeface="Arial" panose="020B0604020202020204" pitchFamily="34" charset="0"/>
                <a:ea typeface="SimHei" panose="02010609060101010101" pitchFamily="49" charset="-122"/>
                <a:cs typeface="+mn-cs"/>
              </a:rPr>
              <a:t>		第2章  数据类型与表达式</a:t>
            </a:r>
            <a:endParaRPr lang="zh-CN" altLang="en-US" b="0" dirty="0">
              <a:latin typeface="Arial" panose="020B0604020202020204" pitchFamily="34" charset="0"/>
              <a:ea typeface="SimHei" panose="02010609060101010101" pitchFamily="49" charset="-122"/>
              <a:cs typeface="+mn-cs"/>
            </a:endParaRPr>
          </a:p>
          <a:p>
            <a:pPr eaLnBrk="1" hangingPunct="1">
              <a:lnSpc>
                <a:spcPts val="3500"/>
              </a:lnSpc>
              <a:buClrTx/>
              <a:buSzTx/>
              <a:buFontTx/>
              <a:buNone/>
            </a:pPr>
            <a:r>
              <a:rPr lang="zh-CN" altLang="en-US" b="0" dirty="0">
                <a:latin typeface="Arial" panose="020B0604020202020204" pitchFamily="34" charset="0"/>
                <a:ea typeface="SimHei" panose="02010609060101010101" pitchFamily="49" charset="-122"/>
                <a:cs typeface="+mn-cs"/>
              </a:rPr>
              <a:t>				第2篇  面向过程的程序设计</a:t>
            </a:r>
            <a:endParaRPr lang="zh-CN" altLang="en-US" b="0" dirty="0">
              <a:latin typeface="Arial" panose="020B0604020202020204" pitchFamily="34" charset="0"/>
              <a:ea typeface="SimHei" panose="02010609060101010101" pitchFamily="49" charset="-122"/>
              <a:cs typeface="+mn-cs"/>
            </a:endParaRPr>
          </a:p>
          <a:p>
            <a:pPr eaLnBrk="1" hangingPunct="1">
              <a:lnSpc>
                <a:spcPts val="3500"/>
              </a:lnSpc>
              <a:buClrTx/>
              <a:buSzTx/>
              <a:buFontTx/>
              <a:buNone/>
            </a:pPr>
            <a:r>
              <a:rPr lang="zh-CN" altLang="en-US" b="0" dirty="0">
                <a:latin typeface="Arial" panose="020B0604020202020204" pitchFamily="34" charset="0"/>
                <a:ea typeface="SimHei" panose="02010609060101010101" pitchFamily="49" charset="-122"/>
                <a:cs typeface="+mn-cs"/>
              </a:rPr>
              <a:t>		第3章  程序设计初步</a:t>
            </a:r>
            <a:endParaRPr lang="zh-CN" altLang="en-US" b="0" dirty="0">
              <a:latin typeface="Arial" panose="020B0604020202020204" pitchFamily="34" charset="0"/>
              <a:ea typeface="SimHei" panose="02010609060101010101" pitchFamily="49" charset="-122"/>
              <a:cs typeface="+mn-cs"/>
            </a:endParaRPr>
          </a:p>
          <a:p>
            <a:pPr eaLnBrk="1" hangingPunct="1">
              <a:lnSpc>
                <a:spcPts val="3500"/>
              </a:lnSpc>
              <a:buClrTx/>
              <a:buSzTx/>
              <a:buFontTx/>
              <a:buNone/>
            </a:pPr>
            <a:r>
              <a:rPr lang="zh-CN" altLang="en-US" b="0" dirty="0">
                <a:latin typeface="Arial" panose="020B0604020202020204" pitchFamily="34" charset="0"/>
                <a:ea typeface="SimHei" panose="02010609060101010101" pitchFamily="49" charset="-122"/>
                <a:cs typeface="+mn-cs"/>
              </a:rPr>
              <a:t>		第4章  函数与预处理</a:t>
            </a:r>
            <a:endParaRPr lang="zh-CN" altLang="en-US" b="0" dirty="0">
              <a:latin typeface="Arial" panose="020B0604020202020204" pitchFamily="34" charset="0"/>
              <a:ea typeface="SimHei" panose="02010609060101010101" pitchFamily="49" charset="-122"/>
              <a:cs typeface="+mn-cs"/>
            </a:endParaRPr>
          </a:p>
          <a:p>
            <a:pPr eaLnBrk="1" hangingPunct="1">
              <a:lnSpc>
                <a:spcPts val="3500"/>
              </a:lnSpc>
              <a:buClrTx/>
              <a:buSzTx/>
              <a:buFontTx/>
              <a:buNone/>
            </a:pPr>
            <a:r>
              <a:rPr lang="zh-CN" altLang="en-US" b="0" dirty="0">
                <a:latin typeface="Arial" panose="020B0604020202020204" pitchFamily="34" charset="0"/>
                <a:ea typeface="SimHei" panose="02010609060101010101" pitchFamily="49" charset="-122"/>
                <a:cs typeface="+mn-cs"/>
              </a:rPr>
              <a:t>		第5章  数组</a:t>
            </a:r>
            <a:endParaRPr lang="zh-CN" altLang="en-US" b="0" dirty="0">
              <a:latin typeface="Arial" panose="020B0604020202020204" pitchFamily="34" charset="0"/>
              <a:ea typeface="SimHei" panose="02010609060101010101" pitchFamily="49" charset="-122"/>
              <a:cs typeface="+mn-cs"/>
            </a:endParaRPr>
          </a:p>
          <a:p>
            <a:pPr eaLnBrk="1" hangingPunct="1">
              <a:lnSpc>
                <a:spcPts val="3500"/>
              </a:lnSpc>
              <a:buClrTx/>
              <a:buSzTx/>
              <a:buFontTx/>
              <a:buNone/>
            </a:pPr>
            <a:r>
              <a:rPr lang="zh-CN" altLang="en-US" b="0" dirty="0">
                <a:latin typeface="Arial" panose="020B0604020202020204" pitchFamily="34" charset="0"/>
                <a:ea typeface="SimHei" panose="02010609060101010101" pitchFamily="49" charset="-122"/>
                <a:cs typeface="+mn-cs"/>
              </a:rPr>
              <a:t>		第6章  指针</a:t>
            </a:r>
            <a:endParaRPr lang="zh-CN" altLang="en-US" b="0" dirty="0">
              <a:latin typeface="Arial" panose="020B0604020202020204" pitchFamily="34" charset="0"/>
              <a:ea typeface="SimHei" panose="02010609060101010101" pitchFamily="49" charset="-122"/>
              <a:cs typeface="+mn-cs"/>
            </a:endParaRPr>
          </a:p>
          <a:p>
            <a:pPr eaLnBrk="1" hangingPunct="1">
              <a:lnSpc>
                <a:spcPts val="3500"/>
              </a:lnSpc>
              <a:buClrTx/>
              <a:buSzTx/>
              <a:buFontTx/>
              <a:buNone/>
            </a:pPr>
            <a:r>
              <a:rPr lang="zh-CN" altLang="en-US" b="0" dirty="0">
                <a:latin typeface="Arial" panose="020B0604020202020204" pitchFamily="34" charset="0"/>
                <a:ea typeface="SimHei" panose="02010609060101010101" pitchFamily="49" charset="-122"/>
                <a:cs typeface="+mn-cs"/>
              </a:rPr>
              <a:t>		第7章  自定义数据类型</a:t>
            </a:r>
            <a:endParaRPr lang="zh-CN" altLang="en-US" b="0" dirty="0">
              <a:latin typeface="Arial" panose="020B0604020202020204" pitchFamily="34" charset="0"/>
              <a:ea typeface="SimHei" panose="02010609060101010101" pitchFamily="49" charset="-122"/>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2"/>
          <p:cNvSpPr txBox="1">
            <a:spLocks noChangeArrowheads="1"/>
          </p:cNvSpPr>
          <p:nvPr/>
        </p:nvSpPr>
        <p:spPr bwMode="auto">
          <a:xfrm>
            <a:off x="323850" y="1484313"/>
            <a:ext cx="8280400" cy="2941638"/>
          </a:xfrm>
          <a:prstGeom prst="rect">
            <a:avLst/>
          </a:prstGeom>
          <a:noFill/>
          <a:ln w="12700">
            <a:noFill/>
            <a:miter lim="800000"/>
          </a:ln>
          <a:effectLst/>
        </p:spPr>
        <p:txBody>
          <a:bodyPr lIns="18000" tIns="10800" rIns="18000" bIns="10800">
            <a:spAutoFit/>
          </a:bodyPr>
          <a:lstStyle/>
          <a:p>
            <a:pPr marR="0" defTabSz="914400">
              <a:lnSpc>
                <a:spcPct val="125000"/>
              </a:lnSpc>
              <a:buClrTx/>
              <a:buSzTx/>
              <a:buFontTx/>
              <a:buNone/>
              <a:defRPr/>
            </a:pPr>
            <a:r>
              <a:rPr kumimoji="0" lang="zh-CN" altLang="en-US" sz="2200" kern="1200" cap="none" spc="0" normalizeH="0" baseline="0" noProof="0" dirty="0">
                <a:latin typeface="+mn-lt"/>
                <a:ea typeface="SimHei" panose="02010609060101010101" pitchFamily="49" charset="-122"/>
                <a:cs typeface="+mn-cs"/>
              </a:rPr>
              <a:t>编译过程：</a:t>
            </a:r>
            <a:endParaRPr kumimoji="0" lang="zh-CN" altLang="en-US" sz="2200" kern="1200" cap="none" spc="0" normalizeH="0" baseline="0" noProof="0" dirty="0">
              <a:latin typeface="+mn-lt"/>
              <a:ea typeface="SimHei" panose="02010609060101010101" pitchFamily="49" charset="-122"/>
              <a:cs typeface="+mn-cs"/>
            </a:endParaRPr>
          </a:p>
          <a:p>
            <a:pPr marR="0" defTabSz="914400">
              <a:lnSpc>
                <a:spcPct val="125000"/>
              </a:lnSpc>
              <a:buClrTx/>
              <a:buSzTx/>
              <a:buFontTx/>
              <a:buNone/>
              <a:defRPr/>
            </a:pPr>
            <a:r>
              <a:rPr kumimoji="0" lang="en-US" altLang="zh-CN" sz="2200" kern="1200" cap="none" spc="0" normalizeH="0" baseline="0" noProof="0" dirty="0">
                <a:latin typeface="+mn-lt"/>
                <a:ea typeface="SimHei" panose="02010609060101010101" pitchFamily="49" charset="-122"/>
                <a:cs typeface="+mn-cs"/>
              </a:rPr>
              <a:t>1</a:t>
            </a:r>
            <a:r>
              <a:rPr kumimoji="0" lang="zh-CN" altLang="en-US" sz="2200" kern="1200" cap="none" spc="0" normalizeH="0" baseline="0" noProof="0" dirty="0">
                <a:latin typeface="+mn-lt"/>
                <a:ea typeface="SimHei" panose="02010609060101010101" pitchFamily="49" charset="-122"/>
                <a:cs typeface="+mn-cs"/>
              </a:rPr>
              <a:t>）启动</a:t>
            </a:r>
            <a:r>
              <a:rPr kumimoji="0" lang="en-US" altLang="zh-CN" sz="2200" kern="1200" cap="none" spc="0" normalizeH="0" baseline="0" noProof="0" dirty="0">
                <a:latin typeface="+mn-lt"/>
                <a:ea typeface="SimHei" panose="02010609060101010101" pitchFamily="49" charset="-122"/>
                <a:cs typeface="+mn-cs"/>
              </a:rPr>
              <a:t>Visual C++,</a:t>
            </a:r>
            <a:r>
              <a:rPr kumimoji="0" lang="zh-CN" altLang="en-US" sz="2200" kern="1200" cap="none" spc="0" normalizeH="0" baseline="0" noProof="0" dirty="0">
                <a:latin typeface="+mn-lt"/>
                <a:ea typeface="SimHei" panose="02010609060101010101" pitchFamily="49" charset="-122"/>
                <a:cs typeface="+mn-cs"/>
              </a:rPr>
              <a:t>选择“文件”菜单中的“新建”命令，选择“文件”标签中的“</a:t>
            </a:r>
            <a:r>
              <a:rPr kumimoji="0" lang="en-US" altLang="zh-CN" sz="2200" kern="1200" cap="none" spc="0" normalizeH="0" baseline="0" noProof="0" dirty="0">
                <a:latin typeface="+mn-lt"/>
                <a:ea typeface="SimHei" panose="02010609060101010101" pitchFamily="49" charset="-122"/>
                <a:cs typeface="+mn-cs"/>
              </a:rPr>
              <a:t>C++ Source File”</a:t>
            </a:r>
            <a:r>
              <a:rPr kumimoji="0" lang="zh-CN" altLang="en-US" sz="2200" kern="1200" cap="none" spc="0" normalizeH="0" baseline="0" noProof="0" dirty="0">
                <a:latin typeface="+mn-lt"/>
                <a:ea typeface="SimHei" panose="02010609060101010101" pitchFamily="49" charset="-122"/>
                <a:cs typeface="+mn-cs"/>
              </a:rPr>
              <a:t>选项。</a:t>
            </a:r>
            <a:endParaRPr kumimoji="0" lang="zh-CN" altLang="en-US" sz="2200" kern="1200" cap="none" spc="0" normalizeH="0" baseline="0" noProof="0" dirty="0">
              <a:latin typeface="+mn-lt"/>
              <a:ea typeface="SimHei" panose="02010609060101010101" pitchFamily="49" charset="-122"/>
              <a:cs typeface="+mn-cs"/>
            </a:endParaRPr>
          </a:p>
          <a:p>
            <a:pPr marR="0" defTabSz="914400">
              <a:lnSpc>
                <a:spcPct val="125000"/>
              </a:lnSpc>
              <a:buClrTx/>
              <a:buSzTx/>
              <a:buFontTx/>
              <a:buNone/>
              <a:defRPr/>
            </a:pPr>
            <a:r>
              <a:rPr kumimoji="0" lang="en-US" altLang="zh-CN" sz="2200" kern="1200" cap="none" spc="0" normalizeH="0" baseline="0" noProof="0" dirty="0">
                <a:latin typeface="+mn-lt"/>
                <a:ea typeface="SimHei" panose="02010609060101010101" pitchFamily="49" charset="-122"/>
                <a:cs typeface="+mn-cs"/>
              </a:rPr>
              <a:t>2</a:t>
            </a:r>
            <a:r>
              <a:rPr kumimoji="0" lang="zh-CN" altLang="en-US" sz="2200" kern="1200" cap="none" spc="0" normalizeH="0" baseline="0" noProof="0" dirty="0">
                <a:latin typeface="+mn-lt"/>
                <a:ea typeface="SimHei" panose="02010609060101010101" pitchFamily="49" charset="-122"/>
                <a:cs typeface="+mn-cs"/>
              </a:rPr>
              <a:t>）选择源程序存放的目录和输入源程序名，单击“确定”。</a:t>
            </a:r>
            <a:endParaRPr kumimoji="0" lang="zh-CN" altLang="en-US" sz="2200" kern="1200" cap="none" spc="0" normalizeH="0" baseline="0" noProof="0" dirty="0">
              <a:latin typeface="+mn-lt"/>
              <a:ea typeface="SimHei" panose="02010609060101010101" pitchFamily="49" charset="-122"/>
              <a:cs typeface="+mn-cs"/>
            </a:endParaRPr>
          </a:p>
          <a:p>
            <a:pPr marR="0" defTabSz="914400">
              <a:lnSpc>
                <a:spcPct val="125000"/>
              </a:lnSpc>
              <a:buClrTx/>
              <a:buSzTx/>
              <a:buFontTx/>
              <a:buNone/>
              <a:defRPr/>
            </a:pPr>
            <a:r>
              <a:rPr kumimoji="0" lang="en-US" altLang="zh-CN" sz="2200" kern="1200" cap="none" spc="0" normalizeH="0" baseline="0" noProof="0" dirty="0">
                <a:latin typeface="+mn-lt"/>
                <a:ea typeface="SimHei" panose="02010609060101010101" pitchFamily="49" charset="-122"/>
                <a:cs typeface="+mn-cs"/>
              </a:rPr>
              <a:t>3</a:t>
            </a:r>
            <a:r>
              <a:rPr kumimoji="0" lang="zh-CN" altLang="en-US" sz="2200" kern="1200" cap="none" spc="0" normalizeH="0" baseline="0" noProof="0" dirty="0">
                <a:latin typeface="+mn-lt"/>
                <a:ea typeface="SimHei" panose="02010609060101010101" pitchFamily="49" charset="-122"/>
                <a:cs typeface="+mn-cs"/>
              </a:rPr>
              <a:t>）在编辑器中编写源程序。</a:t>
            </a:r>
            <a:endParaRPr kumimoji="0" lang="zh-CN" altLang="en-US" sz="2200" kern="1200" cap="none" spc="0" normalizeH="0" baseline="0" noProof="0" dirty="0">
              <a:latin typeface="+mn-lt"/>
              <a:ea typeface="SimHei" panose="02010609060101010101" pitchFamily="49" charset="-122"/>
              <a:cs typeface="+mn-cs"/>
            </a:endParaRPr>
          </a:p>
          <a:p>
            <a:pPr marR="0" defTabSz="914400">
              <a:lnSpc>
                <a:spcPct val="125000"/>
              </a:lnSpc>
              <a:buClrTx/>
              <a:buSzTx/>
              <a:buFontTx/>
              <a:buNone/>
              <a:defRPr/>
            </a:pPr>
            <a:r>
              <a:rPr kumimoji="0" lang="en-US" altLang="zh-CN" sz="2200" kern="1200" cap="none" spc="0" normalizeH="0" baseline="0" noProof="0" dirty="0">
                <a:latin typeface="+mn-lt"/>
                <a:ea typeface="SimHei" panose="02010609060101010101" pitchFamily="49" charset="-122"/>
                <a:cs typeface="+mn-cs"/>
              </a:rPr>
              <a:t>4</a:t>
            </a:r>
            <a:r>
              <a:rPr kumimoji="0" lang="zh-CN" altLang="en-US" sz="2200" kern="1200" cap="none" spc="0" normalizeH="0" baseline="0" noProof="0" dirty="0">
                <a:latin typeface="+mn-lt"/>
                <a:ea typeface="SimHei" panose="02010609060101010101" pitchFamily="49" charset="-122"/>
                <a:cs typeface="+mn-cs"/>
              </a:rPr>
              <a:t>）单击</a:t>
            </a:r>
            <a:r>
              <a:rPr kumimoji="0" lang="en-US" altLang="zh-CN" sz="2200" kern="1200" cap="none" spc="0" normalizeH="0" baseline="0" noProof="0" dirty="0">
                <a:latin typeface="+mn-lt"/>
                <a:ea typeface="SimHei" panose="02010609060101010101" pitchFamily="49" charset="-122"/>
                <a:cs typeface="+mn-cs"/>
              </a:rPr>
              <a:t>F7</a:t>
            </a:r>
            <a:r>
              <a:rPr kumimoji="0" lang="zh-CN" altLang="en-US" sz="2200" kern="1200" cap="none" spc="0" normalizeH="0" baseline="0" noProof="0" dirty="0">
                <a:latin typeface="+mn-lt"/>
                <a:ea typeface="SimHei" panose="02010609060101010101" pitchFamily="49" charset="-122"/>
                <a:cs typeface="+mn-cs"/>
              </a:rPr>
              <a:t>或“编译”中的“重建全部”编译源程序，若编译通过，单击“执行”，在</a:t>
            </a:r>
            <a:r>
              <a:rPr kumimoji="0" lang="en-US" altLang="zh-CN" sz="2200" kern="1200" cap="none" spc="0" normalizeH="0" baseline="0" noProof="0" dirty="0">
                <a:latin typeface="+mn-lt"/>
                <a:ea typeface="SimHei" panose="02010609060101010101" pitchFamily="49" charset="-122"/>
                <a:cs typeface="+mn-cs"/>
              </a:rPr>
              <a:t>DOS</a:t>
            </a:r>
            <a:r>
              <a:rPr kumimoji="0" lang="zh-CN" altLang="en-US" sz="2200" kern="1200" cap="none" spc="0" normalizeH="0" baseline="0" noProof="0" dirty="0">
                <a:latin typeface="+mn-lt"/>
                <a:ea typeface="SimHei" panose="02010609060101010101" pitchFamily="49" charset="-122"/>
                <a:cs typeface="+mn-cs"/>
              </a:rPr>
              <a:t>屏上看结果，任按一键返回编辑器。</a:t>
            </a:r>
            <a:endParaRPr kumimoji="0" lang="zh-CN" altLang="en-US" sz="2200" kern="1200" cap="none" spc="0" normalizeH="0" baseline="0" noProof="0" dirty="0">
              <a:latin typeface="+mn-lt"/>
              <a:ea typeface="SimHei" panose="02010609060101010101" pitchFamily="49" charset="-122"/>
              <a:cs typeface="+mn-cs"/>
            </a:endParaRPr>
          </a:p>
        </p:txBody>
      </p:sp>
      <p:sp>
        <p:nvSpPr>
          <p:cNvPr id="22531" name="Rectangle 3"/>
          <p:cNvSpPr>
            <a:spLocks noGrp="1" noChangeArrowheads="1"/>
          </p:cNvSpPr>
          <p:nvPr>
            <p:ph type="ctrTitle"/>
          </p:nvPr>
        </p:nvSpPr>
        <p:spPr bwMode="auto">
          <a:xfrm>
            <a:off x="533400" y="609600"/>
            <a:ext cx="8153400" cy="685800"/>
          </a:xfrm>
          <a:ln>
            <a:noFill/>
          </a:ln>
        </p:spPr>
        <p:txBody>
          <a:bodyPr wrap="square" lIns="91440" tIns="45720" rIns="91440" bIns="45720" numCol="1" anchor="t" anchorCtr="0" compatLnSpc="1"/>
          <a:lstStyle/>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32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SimHei" panose="02010609060101010101" pitchFamily="49" charset="-122"/>
                <a:cs typeface="+mj-cs"/>
              </a:rPr>
              <a:t>1.5 关于</a:t>
            </a:r>
            <a:r>
              <a:rPr kumimoji="0" lang="en-US" altLang="zh-CN" sz="32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SimHei" panose="02010609060101010101" pitchFamily="49" charset="-122"/>
                <a:cs typeface="+mj-cs"/>
              </a:rPr>
              <a:t>C++</a:t>
            </a:r>
            <a:r>
              <a:rPr kumimoji="0" lang="zh-CN" altLang="en-US" sz="32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SimHei" panose="02010609060101010101" pitchFamily="49" charset="-122"/>
                <a:cs typeface="+mj-cs"/>
              </a:rPr>
              <a:t>上机实践</a:t>
            </a:r>
            <a:endParaRPr kumimoji="0" lang="zh-CN" altLang="en-US" sz="32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SimHei" panose="02010609060101010101" pitchFamily="49"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charRg st="0" end="6"/>
                                            </p:txEl>
                                          </p:spTgt>
                                        </p:tgtEl>
                                        <p:attrNameLst>
                                          <p:attrName>style.visibility</p:attrName>
                                        </p:attrNameLst>
                                      </p:cBhvr>
                                      <p:to>
                                        <p:strVal val="visible"/>
                                      </p:to>
                                    </p:set>
                                    <p:animEffect transition="in" filter="blinds(horizontal)">
                                      <p:cBhvr>
                                        <p:cTn id="7" dur="500"/>
                                        <p:tgtEl>
                                          <p:spTgt spid="5">
                                            <p:txEl>
                                              <p:charRg st="0"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charRg st="6" end="69"/>
                                            </p:txEl>
                                          </p:spTgt>
                                        </p:tgtEl>
                                        <p:attrNameLst>
                                          <p:attrName>style.visibility</p:attrName>
                                        </p:attrNameLst>
                                      </p:cBhvr>
                                      <p:to>
                                        <p:strVal val="visible"/>
                                      </p:to>
                                    </p:set>
                                    <p:animEffect transition="in" filter="blinds(horizontal)">
                                      <p:cBhvr>
                                        <p:cTn id="12" dur="500"/>
                                        <p:tgtEl>
                                          <p:spTgt spid="5">
                                            <p:txEl>
                                              <p:charRg st="6" end="6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xEl>
                                              <p:charRg st="69" end="97"/>
                                            </p:txEl>
                                          </p:spTgt>
                                        </p:tgtEl>
                                        <p:attrNameLst>
                                          <p:attrName>style.visibility</p:attrName>
                                        </p:attrNameLst>
                                      </p:cBhvr>
                                      <p:to>
                                        <p:strVal val="visible"/>
                                      </p:to>
                                    </p:set>
                                    <p:animEffect transition="in" filter="blinds(horizontal)">
                                      <p:cBhvr>
                                        <p:cTn id="17" dur="500"/>
                                        <p:tgtEl>
                                          <p:spTgt spid="5">
                                            <p:txEl>
                                              <p:charRg st="69" end="9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xEl>
                                              <p:charRg st="97" end="111"/>
                                            </p:txEl>
                                          </p:spTgt>
                                        </p:tgtEl>
                                        <p:attrNameLst>
                                          <p:attrName>style.visibility</p:attrName>
                                        </p:attrNameLst>
                                      </p:cBhvr>
                                      <p:to>
                                        <p:strVal val="visible"/>
                                      </p:to>
                                    </p:set>
                                    <p:animEffect transition="in" filter="blinds(horizontal)">
                                      <p:cBhvr>
                                        <p:cTn id="22" dur="500"/>
                                        <p:tgtEl>
                                          <p:spTgt spid="5">
                                            <p:txEl>
                                              <p:charRg st="97" end="11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
                                            <p:txEl>
                                              <p:charRg st="111" end="170"/>
                                            </p:txEl>
                                          </p:spTgt>
                                        </p:tgtEl>
                                        <p:attrNameLst>
                                          <p:attrName>style.visibility</p:attrName>
                                        </p:attrNameLst>
                                      </p:cBhvr>
                                      <p:to>
                                        <p:strVal val="visible"/>
                                      </p:to>
                                    </p:set>
                                    <p:animEffect transition="in" filter="blinds(horizontal)">
                                      <p:cBhvr>
                                        <p:cTn id="27" dur="500"/>
                                        <p:tgtEl>
                                          <p:spTgt spid="5">
                                            <p:txEl>
                                              <p:charRg st="111" end="17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灯片编号占位符 3"/>
          <p:cNvSpPr txBox="1">
            <a:spLocks noGrp="1"/>
          </p:cNvSpPr>
          <p:nvPr>
            <p:ph type="sldNum" sz="quarter"/>
          </p:nvPr>
        </p:nvSpPr>
        <p:spPr>
          <a:xfrm>
            <a:off x="7239000" y="6248400"/>
            <a:ext cx="1905000" cy="457200"/>
          </a:xfrm>
          <a:prstGeom prst="rect">
            <a:avLst/>
          </a:prstGeom>
          <a:noFill/>
          <a:ln w="9525">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SimSun"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SimSun" panose="02010600030101010101" pitchFamily="2" charset="-122"/>
                <a:cs typeface="+mn-cs"/>
              </a:defRPr>
            </a:lvl5pPr>
          </a:lstStyle>
          <a:p>
            <a:pPr lvl="0" eaLnBrk="1" hangingPunct="1"/>
            <a:fld id="{9A0DB2DC-4C9A-4742-B13C-FB6460FD3503}" type="slidenum">
              <a:rPr lang="en-US" altLang="zh-CN" dirty="0"/>
            </a:fld>
            <a:endParaRPr lang="en-US" altLang="zh-CN" dirty="0"/>
          </a:p>
        </p:txBody>
      </p:sp>
      <p:pic>
        <p:nvPicPr>
          <p:cNvPr id="23555" name="Picture 1028"/>
          <p:cNvPicPr>
            <a:picLocks noChangeAspect="1"/>
          </p:cNvPicPr>
          <p:nvPr/>
        </p:nvPicPr>
        <p:blipFill>
          <a:blip r:embed="rId1"/>
          <a:stretch>
            <a:fillRect/>
          </a:stretch>
        </p:blipFill>
        <p:spPr>
          <a:xfrm>
            <a:off x="0" y="3175"/>
            <a:ext cx="9144000" cy="6858000"/>
          </a:xfrm>
          <a:prstGeom prst="rect">
            <a:avLst/>
          </a:prstGeom>
          <a:noFill/>
          <a:ln w="9525">
            <a:noFill/>
          </a:ln>
        </p:spPr>
      </p:pic>
      <p:sp>
        <p:nvSpPr>
          <p:cNvPr id="23556" name="AutoShape 1027"/>
          <p:cNvSpPr/>
          <p:nvPr/>
        </p:nvSpPr>
        <p:spPr>
          <a:xfrm>
            <a:off x="6019800" y="1524000"/>
            <a:ext cx="2286000" cy="1143000"/>
          </a:xfrm>
          <a:prstGeom prst="wedgeRoundRectCallout">
            <a:avLst>
              <a:gd name="adj1" fmla="val -43125"/>
              <a:gd name="adj2" fmla="val 67361"/>
              <a:gd name="adj3" fmla="val 16667"/>
            </a:avLst>
          </a:prstGeom>
          <a:solidFill>
            <a:srgbClr val="FF0000"/>
          </a:solidFill>
          <a:ln w="38100" cap="flat" cmpd="sng">
            <a:solidFill>
              <a:schemeClr val="tx2"/>
            </a:solidFill>
            <a:prstDash val="solid"/>
            <a:miter/>
            <a:headEnd type="none" w="med" len="med"/>
            <a:tailEnd type="none" w="med" len="med"/>
          </a:ln>
        </p:spPr>
        <p:txBody>
          <a:bodyPr/>
          <a:p>
            <a:pPr algn="ctr"/>
            <a:r>
              <a:rPr lang="zh-CN" altLang="en-US" sz="3200" dirty="0">
                <a:solidFill>
                  <a:srgbClr val="FFFF00"/>
                </a:solidFill>
                <a:latin typeface="Times New Roman" panose="02020603050405020304" pitchFamily="18" charset="0"/>
              </a:rPr>
              <a:t>启动</a:t>
            </a:r>
            <a:r>
              <a:rPr lang="en-US" altLang="zh-CN" sz="3200" dirty="0">
                <a:solidFill>
                  <a:srgbClr val="FFFF00"/>
                </a:solidFill>
                <a:latin typeface="Times New Roman" panose="02020603050405020304" pitchFamily="18" charset="0"/>
              </a:rPr>
              <a:t>VC++</a:t>
            </a:r>
            <a:r>
              <a:rPr lang="zh-CN" altLang="en-US" sz="3200" dirty="0">
                <a:solidFill>
                  <a:srgbClr val="FFFF00"/>
                </a:solidFill>
                <a:latin typeface="Times New Roman" panose="02020603050405020304" pitchFamily="18" charset="0"/>
              </a:rPr>
              <a:t>编译系统</a:t>
            </a:r>
            <a:endParaRPr lang="zh-CN" altLang="en-US" sz="3200" dirty="0">
              <a:solidFill>
                <a:srgbClr val="FFFF00"/>
              </a:solidFill>
              <a:latin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灯片编号占位符 3"/>
          <p:cNvSpPr txBox="1">
            <a:spLocks noGrp="1"/>
          </p:cNvSpPr>
          <p:nvPr>
            <p:ph type="sldNum" sz="quarter"/>
          </p:nvPr>
        </p:nvSpPr>
        <p:spPr>
          <a:xfrm>
            <a:off x="7239000" y="6248400"/>
            <a:ext cx="1905000" cy="457200"/>
          </a:xfrm>
          <a:prstGeom prst="rect">
            <a:avLst/>
          </a:prstGeom>
          <a:noFill/>
          <a:ln w="9525">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SimSun"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SimSun" panose="02010600030101010101" pitchFamily="2" charset="-122"/>
                <a:cs typeface="+mn-cs"/>
              </a:defRPr>
            </a:lvl5pPr>
          </a:lstStyle>
          <a:p>
            <a:pPr lvl="0" eaLnBrk="1" hangingPunct="1"/>
            <a:fld id="{9A0DB2DC-4C9A-4742-B13C-FB6460FD3503}" type="slidenum">
              <a:rPr lang="en-US" altLang="zh-CN" dirty="0"/>
            </a:fld>
            <a:endParaRPr lang="en-US" altLang="zh-CN" dirty="0"/>
          </a:p>
        </p:txBody>
      </p:sp>
      <p:pic>
        <p:nvPicPr>
          <p:cNvPr id="24579" name="Picture 6"/>
          <p:cNvPicPr>
            <a:picLocks noChangeAspect="1"/>
          </p:cNvPicPr>
          <p:nvPr/>
        </p:nvPicPr>
        <p:blipFill>
          <a:blip r:embed="rId1"/>
          <a:stretch>
            <a:fillRect/>
          </a:stretch>
        </p:blipFill>
        <p:spPr>
          <a:xfrm>
            <a:off x="0" y="288925"/>
            <a:ext cx="9144000" cy="6286500"/>
          </a:xfrm>
          <a:prstGeom prst="rect">
            <a:avLst/>
          </a:prstGeom>
          <a:noFill/>
          <a:ln w="9525">
            <a:noFill/>
          </a:ln>
        </p:spPr>
      </p:pic>
      <p:sp>
        <p:nvSpPr>
          <p:cNvPr id="24580" name="AutoShape 4"/>
          <p:cNvSpPr/>
          <p:nvPr/>
        </p:nvSpPr>
        <p:spPr>
          <a:xfrm>
            <a:off x="2895600" y="3048000"/>
            <a:ext cx="2286000" cy="1143000"/>
          </a:xfrm>
          <a:prstGeom prst="wedgeRoundRectCallout">
            <a:avLst>
              <a:gd name="adj1" fmla="val -39236"/>
              <a:gd name="adj2" fmla="val 42917"/>
              <a:gd name="adj3" fmla="val 16667"/>
            </a:avLst>
          </a:prstGeom>
          <a:solidFill>
            <a:srgbClr val="FF0000"/>
          </a:solidFill>
          <a:ln w="38100" cap="flat" cmpd="sng">
            <a:solidFill>
              <a:schemeClr val="tx2"/>
            </a:solidFill>
            <a:prstDash val="solid"/>
            <a:miter/>
            <a:headEnd type="none" w="med" len="med"/>
            <a:tailEnd type="none" w="med" len="med"/>
          </a:ln>
        </p:spPr>
        <p:txBody>
          <a:bodyPr/>
          <a:p>
            <a:pPr algn="ctr"/>
            <a:r>
              <a:rPr lang="en-US" altLang="zh-CN" sz="3200" dirty="0">
                <a:solidFill>
                  <a:srgbClr val="FFFF00"/>
                </a:solidFill>
                <a:latin typeface="Times New Roman" panose="02020603050405020304" pitchFamily="18" charset="0"/>
              </a:rPr>
              <a:t>VC++</a:t>
            </a:r>
            <a:r>
              <a:rPr lang="zh-CN" altLang="en-US" sz="3200" dirty="0">
                <a:solidFill>
                  <a:srgbClr val="FFFF00"/>
                </a:solidFill>
                <a:latin typeface="Times New Roman" panose="02020603050405020304" pitchFamily="18" charset="0"/>
              </a:rPr>
              <a:t>编译系统界面</a:t>
            </a:r>
            <a:endParaRPr lang="zh-CN" altLang="en-US" sz="3200" dirty="0">
              <a:solidFill>
                <a:srgbClr val="FFFF00"/>
              </a:solidFill>
              <a:latin typeface="Times New Roman" panose="02020603050405020304" pitchFamily="18" charset="0"/>
            </a:endParaRPr>
          </a:p>
        </p:txBody>
      </p:sp>
      <p:sp>
        <p:nvSpPr>
          <p:cNvPr id="1252357" name="AutoShape 5"/>
          <p:cNvSpPr/>
          <p:nvPr/>
        </p:nvSpPr>
        <p:spPr>
          <a:xfrm>
            <a:off x="457200" y="1524000"/>
            <a:ext cx="3276600" cy="1219200"/>
          </a:xfrm>
          <a:prstGeom prst="wedgeRoundRectCallout">
            <a:avLst>
              <a:gd name="adj1" fmla="val -49273"/>
              <a:gd name="adj2" fmla="val -97528"/>
              <a:gd name="adj3" fmla="val 16667"/>
            </a:avLst>
          </a:prstGeom>
          <a:solidFill>
            <a:srgbClr val="FF0000"/>
          </a:solidFill>
          <a:ln w="38100" cap="flat" cmpd="sng">
            <a:solidFill>
              <a:schemeClr val="tx2"/>
            </a:solidFill>
            <a:prstDash val="solid"/>
            <a:miter/>
            <a:headEnd type="none" w="med" len="med"/>
            <a:tailEnd type="none" w="med" len="med"/>
          </a:ln>
        </p:spPr>
        <p:txBody>
          <a:bodyPr/>
          <a:p>
            <a:pPr algn="ctr"/>
            <a:r>
              <a:rPr lang="zh-CN" altLang="en-US" sz="3200" dirty="0">
                <a:solidFill>
                  <a:srgbClr val="FFFF00"/>
                </a:solidFill>
                <a:latin typeface="Times New Roman" panose="02020603050405020304" pitchFamily="18" charset="0"/>
              </a:rPr>
              <a:t>单击“</a:t>
            </a:r>
            <a:r>
              <a:rPr lang="en-US" altLang="zh-CN" sz="3200" dirty="0">
                <a:solidFill>
                  <a:srgbClr val="FFFF00"/>
                </a:solidFill>
                <a:latin typeface="Times New Roman" panose="02020603050405020304" pitchFamily="18" charset="0"/>
              </a:rPr>
              <a:t>File”</a:t>
            </a:r>
            <a:r>
              <a:rPr lang="zh-CN" altLang="en-US" sz="3200" dirty="0">
                <a:solidFill>
                  <a:srgbClr val="FFFF00"/>
                </a:solidFill>
                <a:latin typeface="Times New Roman" panose="02020603050405020304" pitchFamily="18" charset="0"/>
              </a:rPr>
              <a:t>菜单中“</a:t>
            </a:r>
            <a:r>
              <a:rPr lang="en-US" altLang="zh-CN" sz="3200" dirty="0">
                <a:solidFill>
                  <a:srgbClr val="FFFF00"/>
                </a:solidFill>
                <a:latin typeface="Times New Roman" panose="02020603050405020304" pitchFamily="18" charset="0"/>
              </a:rPr>
              <a:t>New”</a:t>
            </a:r>
            <a:r>
              <a:rPr lang="zh-CN" altLang="en-US" sz="3200" dirty="0">
                <a:solidFill>
                  <a:srgbClr val="FFFF00"/>
                </a:solidFill>
                <a:latin typeface="Times New Roman" panose="02020603050405020304" pitchFamily="18" charset="0"/>
              </a:rPr>
              <a:t>命令</a:t>
            </a:r>
            <a:endParaRPr lang="zh-CN" altLang="en-US" sz="3200" dirty="0">
              <a:solidFill>
                <a:srgbClr val="FFFF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52357"/>
                                        </p:tgtEl>
                                        <p:attrNameLst>
                                          <p:attrName>style.visibility</p:attrName>
                                        </p:attrNameLst>
                                      </p:cBhvr>
                                      <p:to>
                                        <p:strVal val="visible"/>
                                      </p:to>
                                    </p:set>
                                    <p:animEffect transition="in" filter="blinds(horizontal)">
                                      <p:cBhvr>
                                        <p:cTn id="7" dur="500"/>
                                        <p:tgtEl>
                                          <p:spTgt spid="12523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235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灯片编号占位符 3"/>
          <p:cNvSpPr txBox="1">
            <a:spLocks noGrp="1"/>
          </p:cNvSpPr>
          <p:nvPr>
            <p:ph type="sldNum" sz="quarter"/>
          </p:nvPr>
        </p:nvSpPr>
        <p:spPr>
          <a:xfrm>
            <a:off x="7239000" y="6248400"/>
            <a:ext cx="1905000" cy="457200"/>
          </a:xfrm>
          <a:prstGeom prst="rect">
            <a:avLst/>
          </a:prstGeom>
          <a:noFill/>
          <a:ln w="9525">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SimSun"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SimSun" panose="02010600030101010101" pitchFamily="2" charset="-122"/>
                <a:cs typeface="+mn-cs"/>
              </a:defRPr>
            </a:lvl5pPr>
          </a:lstStyle>
          <a:p>
            <a:pPr lvl="0" eaLnBrk="1" hangingPunct="1"/>
            <a:fld id="{9A0DB2DC-4C9A-4742-B13C-FB6460FD3503}" type="slidenum">
              <a:rPr lang="en-US" altLang="zh-CN" dirty="0"/>
            </a:fld>
            <a:endParaRPr lang="en-US" altLang="zh-CN" dirty="0"/>
          </a:p>
        </p:txBody>
      </p:sp>
      <p:pic>
        <p:nvPicPr>
          <p:cNvPr id="25603" name="Picture 2" descr="cc1-6"/>
          <p:cNvPicPr>
            <a:picLocks noChangeAspect="1"/>
          </p:cNvPicPr>
          <p:nvPr/>
        </p:nvPicPr>
        <p:blipFill>
          <a:blip r:embed="rId1"/>
          <a:stretch>
            <a:fillRect/>
          </a:stretch>
        </p:blipFill>
        <p:spPr>
          <a:xfrm>
            <a:off x="0" y="900113"/>
            <a:ext cx="8686800" cy="5957887"/>
          </a:xfrm>
          <a:prstGeom prst="rect">
            <a:avLst/>
          </a:prstGeom>
          <a:noFill/>
          <a:ln w="9525">
            <a:noFill/>
          </a:ln>
        </p:spPr>
      </p:pic>
      <p:sp>
        <p:nvSpPr>
          <p:cNvPr id="1254404" name="AutoShape 4"/>
          <p:cNvSpPr/>
          <p:nvPr/>
        </p:nvSpPr>
        <p:spPr>
          <a:xfrm>
            <a:off x="228600" y="228600"/>
            <a:ext cx="3886200" cy="609600"/>
          </a:xfrm>
          <a:prstGeom prst="wedgeRoundRectCallout">
            <a:avLst>
              <a:gd name="adj1" fmla="val -39009"/>
              <a:gd name="adj2" fmla="val 126042"/>
              <a:gd name="adj3" fmla="val 16667"/>
            </a:avLst>
          </a:prstGeom>
          <a:solidFill>
            <a:srgbClr val="FF0000"/>
          </a:solidFill>
          <a:ln w="38100" cap="flat" cmpd="sng">
            <a:solidFill>
              <a:schemeClr val="tx2"/>
            </a:solidFill>
            <a:prstDash val="solid"/>
            <a:miter/>
            <a:headEnd type="none" w="med" len="med"/>
            <a:tailEnd type="none" w="med" len="med"/>
          </a:ln>
        </p:spPr>
        <p:txBody>
          <a:bodyPr/>
          <a:p>
            <a:pPr algn="ctr"/>
            <a:r>
              <a:rPr lang="zh-CN" altLang="en-US" sz="3200" dirty="0">
                <a:solidFill>
                  <a:srgbClr val="FFFF00"/>
                </a:solidFill>
                <a:latin typeface="Times New Roman" panose="02020603050405020304" pitchFamily="18" charset="0"/>
              </a:rPr>
              <a:t>选择“</a:t>
            </a:r>
            <a:r>
              <a:rPr lang="en-US" altLang="zh-CN" sz="3200" dirty="0">
                <a:solidFill>
                  <a:srgbClr val="FFFF00"/>
                </a:solidFill>
                <a:latin typeface="Times New Roman" panose="02020603050405020304" pitchFamily="18" charset="0"/>
              </a:rPr>
              <a:t>Files”</a:t>
            </a:r>
            <a:r>
              <a:rPr lang="zh-CN" altLang="en-US" sz="3200" dirty="0">
                <a:solidFill>
                  <a:srgbClr val="FFFF00"/>
                </a:solidFill>
                <a:latin typeface="Times New Roman" panose="02020603050405020304" pitchFamily="18" charset="0"/>
              </a:rPr>
              <a:t>选项卡</a:t>
            </a:r>
            <a:endParaRPr lang="zh-CN" altLang="en-US" sz="3200" dirty="0">
              <a:solidFill>
                <a:srgbClr val="FFFF00"/>
              </a:solidFill>
              <a:latin typeface="Times New Roman" panose="02020603050405020304" pitchFamily="18" charset="0"/>
            </a:endParaRPr>
          </a:p>
        </p:txBody>
      </p:sp>
      <p:sp>
        <p:nvSpPr>
          <p:cNvPr id="1254405" name="AutoShape 5"/>
          <p:cNvSpPr/>
          <p:nvPr/>
        </p:nvSpPr>
        <p:spPr>
          <a:xfrm>
            <a:off x="2209800" y="2286000"/>
            <a:ext cx="2514600" cy="1143000"/>
          </a:xfrm>
          <a:prstGeom prst="wedgeRoundRectCallout">
            <a:avLst>
              <a:gd name="adj1" fmla="val -70519"/>
              <a:gd name="adj2" fmla="val -17083"/>
              <a:gd name="adj3" fmla="val 16667"/>
            </a:avLst>
          </a:prstGeom>
          <a:solidFill>
            <a:srgbClr val="FF0000"/>
          </a:solidFill>
          <a:ln w="38100" cap="flat" cmpd="sng">
            <a:solidFill>
              <a:schemeClr val="tx2"/>
            </a:solidFill>
            <a:prstDash val="solid"/>
            <a:miter/>
            <a:headEnd type="none" w="med" len="med"/>
            <a:tailEnd type="none" w="med" len="med"/>
          </a:ln>
        </p:spPr>
        <p:txBody>
          <a:bodyPr/>
          <a:p>
            <a:pPr algn="ctr"/>
            <a:r>
              <a:rPr lang="zh-CN" altLang="en-US" sz="3200" dirty="0">
                <a:solidFill>
                  <a:srgbClr val="FFFF00"/>
                </a:solidFill>
                <a:latin typeface="Times New Roman" panose="02020603050405020304" pitchFamily="18" charset="0"/>
              </a:rPr>
              <a:t>选择</a:t>
            </a:r>
            <a:r>
              <a:rPr lang="en-US" altLang="zh-CN" sz="3200" dirty="0">
                <a:solidFill>
                  <a:srgbClr val="FFFF00"/>
                </a:solidFill>
                <a:latin typeface="Times New Roman" panose="02020603050405020304" pitchFamily="18" charset="0"/>
              </a:rPr>
              <a:t>C++</a:t>
            </a:r>
            <a:r>
              <a:rPr lang="zh-CN" altLang="en-US" sz="3200" dirty="0">
                <a:solidFill>
                  <a:srgbClr val="FFFF00"/>
                </a:solidFill>
                <a:latin typeface="Times New Roman" panose="02020603050405020304" pitchFamily="18" charset="0"/>
              </a:rPr>
              <a:t>源文件命令</a:t>
            </a:r>
            <a:endParaRPr lang="zh-CN" altLang="en-US" sz="3200" dirty="0">
              <a:solidFill>
                <a:srgbClr val="FFFF00"/>
              </a:solidFill>
              <a:latin typeface="Times New Roman" panose="02020603050405020304" pitchFamily="18" charset="0"/>
            </a:endParaRPr>
          </a:p>
        </p:txBody>
      </p:sp>
      <p:sp>
        <p:nvSpPr>
          <p:cNvPr id="1254406" name="AutoShape 6"/>
          <p:cNvSpPr/>
          <p:nvPr/>
        </p:nvSpPr>
        <p:spPr>
          <a:xfrm>
            <a:off x="4953000" y="1981200"/>
            <a:ext cx="2438400" cy="609600"/>
          </a:xfrm>
          <a:prstGeom prst="wedgeRoundRectCallout">
            <a:avLst>
              <a:gd name="adj1" fmla="val 13736"/>
              <a:gd name="adj2" fmla="val 115884"/>
              <a:gd name="adj3" fmla="val 16667"/>
            </a:avLst>
          </a:prstGeom>
          <a:solidFill>
            <a:srgbClr val="FF0000"/>
          </a:solidFill>
          <a:ln w="38100" cap="flat" cmpd="sng">
            <a:solidFill>
              <a:schemeClr val="tx2"/>
            </a:solidFill>
            <a:prstDash val="solid"/>
            <a:miter/>
            <a:headEnd type="none" w="med" len="med"/>
            <a:tailEnd type="none" w="med" len="med"/>
          </a:ln>
        </p:spPr>
        <p:txBody>
          <a:bodyPr/>
          <a:p>
            <a:pPr algn="ctr"/>
            <a:r>
              <a:rPr lang="zh-CN" altLang="en-US" sz="3200" dirty="0">
                <a:solidFill>
                  <a:srgbClr val="FFFF00"/>
                </a:solidFill>
                <a:latin typeface="Times New Roman" panose="02020603050405020304" pitchFamily="18" charset="0"/>
              </a:rPr>
              <a:t>输入文件名</a:t>
            </a:r>
            <a:endParaRPr lang="zh-CN" altLang="en-US" sz="3200" dirty="0">
              <a:solidFill>
                <a:srgbClr val="FFFF00"/>
              </a:solidFill>
              <a:latin typeface="Times New Roman" panose="02020603050405020304" pitchFamily="18" charset="0"/>
            </a:endParaRPr>
          </a:p>
        </p:txBody>
      </p:sp>
      <p:sp>
        <p:nvSpPr>
          <p:cNvPr id="1254407" name="AutoShape 7"/>
          <p:cNvSpPr/>
          <p:nvPr/>
        </p:nvSpPr>
        <p:spPr>
          <a:xfrm>
            <a:off x="3733800" y="4267200"/>
            <a:ext cx="2209800" cy="1219200"/>
          </a:xfrm>
          <a:prstGeom prst="wedgeRoundRectCallout">
            <a:avLst>
              <a:gd name="adj1" fmla="val 50935"/>
              <a:gd name="adj2" fmla="val -71616"/>
              <a:gd name="adj3" fmla="val 16667"/>
            </a:avLst>
          </a:prstGeom>
          <a:solidFill>
            <a:srgbClr val="FF0000"/>
          </a:solidFill>
          <a:ln w="38100" cap="flat" cmpd="sng">
            <a:solidFill>
              <a:schemeClr val="tx2"/>
            </a:solidFill>
            <a:prstDash val="solid"/>
            <a:miter/>
            <a:headEnd type="none" w="med" len="med"/>
            <a:tailEnd type="none" w="med" len="med"/>
          </a:ln>
        </p:spPr>
        <p:txBody>
          <a:bodyPr/>
          <a:p>
            <a:pPr algn="ctr"/>
            <a:r>
              <a:rPr lang="zh-CN" altLang="en-US" sz="3200" dirty="0">
                <a:solidFill>
                  <a:srgbClr val="FFFF00"/>
                </a:solidFill>
                <a:latin typeface="Times New Roman" panose="02020603050405020304" pitchFamily="18" charset="0"/>
              </a:rPr>
              <a:t>输入文件存放位置</a:t>
            </a:r>
            <a:endParaRPr lang="zh-CN" altLang="en-US" sz="3200" dirty="0">
              <a:solidFill>
                <a:srgbClr val="FFFF00"/>
              </a:solidFill>
              <a:latin typeface="Times New Roman" panose="02020603050405020304" pitchFamily="18" charset="0"/>
            </a:endParaRPr>
          </a:p>
        </p:txBody>
      </p:sp>
      <p:sp>
        <p:nvSpPr>
          <p:cNvPr id="1254408" name="AutoShape 8"/>
          <p:cNvSpPr/>
          <p:nvPr/>
        </p:nvSpPr>
        <p:spPr>
          <a:xfrm>
            <a:off x="7086600" y="4495800"/>
            <a:ext cx="2057400" cy="1219200"/>
          </a:xfrm>
          <a:prstGeom prst="wedgeRoundRectCallout">
            <a:avLst>
              <a:gd name="adj1" fmla="val 23301"/>
              <a:gd name="adj2" fmla="val -89583"/>
              <a:gd name="adj3" fmla="val 16667"/>
            </a:avLst>
          </a:prstGeom>
          <a:solidFill>
            <a:srgbClr val="FF0000"/>
          </a:solidFill>
          <a:ln w="38100" cap="flat" cmpd="sng">
            <a:solidFill>
              <a:schemeClr val="tx2"/>
            </a:solidFill>
            <a:prstDash val="solid"/>
            <a:miter/>
            <a:headEnd type="none" w="med" len="med"/>
            <a:tailEnd type="none" w="med" len="med"/>
          </a:ln>
        </p:spPr>
        <p:txBody>
          <a:bodyPr/>
          <a:p>
            <a:pPr algn="ctr"/>
            <a:r>
              <a:rPr lang="zh-CN" altLang="en-US" sz="3200" dirty="0">
                <a:solidFill>
                  <a:srgbClr val="FFFF00"/>
                </a:solidFill>
                <a:latin typeface="Times New Roman" panose="02020603050405020304" pitchFamily="18" charset="0"/>
              </a:rPr>
              <a:t>单击选择驱动器</a:t>
            </a:r>
            <a:endParaRPr lang="zh-CN" altLang="en-US" sz="3200" dirty="0">
              <a:solidFill>
                <a:srgbClr val="FFFF00"/>
              </a:solidFill>
              <a:latin typeface="Times New Roman" panose="02020603050405020304" pitchFamily="18" charset="0"/>
            </a:endParaRPr>
          </a:p>
        </p:txBody>
      </p:sp>
      <p:pic>
        <p:nvPicPr>
          <p:cNvPr id="1254409" name="Picture 9"/>
          <p:cNvPicPr>
            <a:picLocks noChangeAspect="1"/>
          </p:cNvPicPr>
          <p:nvPr/>
        </p:nvPicPr>
        <p:blipFill>
          <a:blip r:embed="rId2"/>
          <a:stretch>
            <a:fillRect/>
          </a:stretch>
        </p:blipFill>
        <p:spPr>
          <a:xfrm>
            <a:off x="609600" y="3733800"/>
            <a:ext cx="3048000" cy="2757488"/>
          </a:xfrm>
          <a:prstGeom prst="rect">
            <a:avLst/>
          </a:prstGeom>
          <a:noFill/>
          <a:ln w="9525">
            <a:noFill/>
          </a:ln>
        </p:spPr>
      </p:pic>
      <p:sp>
        <p:nvSpPr>
          <p:cNvPr id="1254410" name="AutoShape 10"/>
          <p:cNvSpPr/>
          <p:nvPr/>
        </p:nvSpPr>
        <p:spPr>
          <a:xfrm>
            <a:off x="3657600" y="5638800"/>
            <a:ext cx="2057400" cy="1219200"/>
          </a:xfrm>
          <a:prstGeom prst="wedgeRoundRectCallout">
            <a:avLst>
              <a:gd name="adj1" fmla="val -96218"/>
              <a:gd name="adj2" fmla="val -44532"/>
              <a:gd name="adj3" fmla="val 16667"/>
            </a:avLst>
          </a:prstGeom>
          <a:solidFill>
            <a:srgbClr val="FF0000"/>
          </a:solidFill>
          <a:ln w="38100" cap="flat" cmpd="sng">
            <a:solidFill>
              <a:schemeClr val="tx2"/>
            </a:solidFill>
            <a:prstDash val="solid"/>
            <a:miter/>
            <a:headEnd type="none" w="med" len="med"/>
            <a:tailEnd type="none" w="med" len="med"/>
          </a:ln>
        </p:spPr>
        <p:txBody>
          <a:bodyPr/>
          <a:p>
            <a:pPr algn="ctr"/>
            <a:r>
              <a:rPr lang="zh-CN" altLang="en-US" sz="3200" dirty="0">
                <a:solidFill>
                  <a:srgbClr val="FFFF00"/>
                </a:solidFill>
                <a:latin typeface="Times New Roman" panose="02020603050405020304" pitchFamily="18" charset="0"/>
              </a:rPr>
              <a:t>选择驱动器或目录</a:t>
            </a:r>
            <a:endParaRPr lang="zh-CN" altLang="en-US" sz="3200" dirty="0">
              <a:solidFill>
                <a:srgbClr val="FFFF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54404"/>
                                        </p:tgtEl>
                                        <p:attrNameLst>
                                          <p:attrName>style.visibility</p:attrName>
                                        </p:attrNameLst>
                                      </p:cBhvr>
                                      <p:to>
                                        <p:strVal val="visible"/>
                                      </p:to>
                                    </p:set>
                                    <p:animEffect transition="in" filter="blinds(horizontal)">
                                      <p:cBhvr>
                                        <p:cTn id="7" dur="500"/>
                                        <p:tgtEl>
                                          <p:spTgt spid="125440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54405"/>
                                        </p:tgtEl>
                                        <p:attrNameLst>
                                          <p:attrName>style.visibility</p:attrName>
                                        </p:attrNameLst>
                                      </p:cBhvr>
                                      <p:to>
                                        <p:strVal val="visible"/>
                                      </p:to>
                                    </p:set>
                                    <p:animEffect transition="in" filter="blinds(horizontal)">
                                      <p:cBhvr>
                                        <p:cTn id="12" dur="500"/>
                                        <p:tgtEl>
                                          <p:spTgt spid="125440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54406"/>
                                        </p:tgtEl>
                                        <p:attrNameLst>
                                          <p:attrName>style.visibility</p:attrName>
                                        </p:attrNameLst>
                                      </p:cBhvr>
                                      <p:to>
                                        <p:strVal val="visible"/>
                                      </p:to>
                                    </p:set>
                                    <p:animEffect transition="in" filter="blinds(horizontal)">
                                      <p:cBhvr>
                                        <p:cTn id="17" dur="500"/>
                                        <p:tgtEl>
                                          <p:spTgt spid="125440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54407"/>
                                        </p:tgtEl>
                                        <p:attrNameLst>
                                          <p:attrName>style.visibility</p:attrName>
                                        </p:attrNameLst>
                                      </p:cBhvr>
                                      <p:to>
                                        <p:strVal val="visible"/>
                                      </p:to>
                                    </p:set>
                                    <p:animEffect transition="in" filter="blinds(horizontal)">
                                      <p:cBhvr>
                                        <p:cTn id="22" dur="500"/>
                                        <p:tgtEl>
                                          <p:spTgt spid="125440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54408"/>
                                        </p:tgtEl>
                                        <p:attrNameLst>
                                          <p:attrName>style.visibility</p:attrName>
                                        </p:attrNameLst>
                                      </p:cBhvr>
                                      <p:to>
                                        <p:strVal val="visible"/>
                                      </p:to>
                                    </p:set>
                                    <p:animEffect transition="in" filter="blinds(horizontal)">
                                      <p:cBhvr>
                                        <p:cTn id="27" dur="500"/>
                                        <p:tgtEl>
                                          <p:spTgt spid="1254408"/>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1254409"/>
                                        </p:tgtEl>
                                        <p:attrNameLst>
                                          <p:attrName>style.visibility</p:attrName>
                                        </p:attrNameLst>
                                      </p:cBhvr>
                                      <p:to>
                                        <p:strVal val="visible"/>
                                      </p:to>
                                    </p:set>
                                    <p:animEffect transition="in" filter="randombar(horizontal)">
                                      <p:cBhvr>
                                        <p:cTn id="32" dur="500"/>
                                        <p:tgtEl>
                                          <p:spTgt spid="125440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254410"/>
                                        </p:tgtEl>
                                        <p:attrNameLst>
                                          <p:attrName>style.visibility</p:attrName>
                                        </p:attrNameLst>
                                      </p:cBhvr>
                                      <p:to>
                                        <p:strVal val="visible"/>
                                      </p:to>
                                    </p:set>
                                    <p:animEffect transition="in" filter="blinds(horizontal)">
                                      <p:cBhvr>
                                        <p:cTn id="37" dur="500"/>
                                        <p:tgtEl>
                                          <p:spTgt spid="1254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4404" grpId="0" animBg="1"/>
      <p:bldP spid="1254405" grpId="0" animBg="1"/>
      <p:bldP spid="1254406" grpId="0" animBg="1"/>
      <p:bldP spid="1254407" grpId="0" animBg="1"/>
      <p:bldP spid="1254408" grpId="0" animBg="1"/>
      <p:bldP spid="12544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灯片编号占位符 3"/>
          <p:cNvSpPr txBox="1">
            <a:spLocks noGrp="1"/>
          </p:cNvSpPr>
          <p:nvPr>
            <p:ph type="sldNum" sz="quarter"/>
          </p:nvPr>
        </p:nvSpPr>
        <p:spPr>
          <a:xfrm>
            <a:off x="7239000" y="6248400"/>
            <a:ext cx="1905000" cy="457200"/>
          </a:xfrm>
          <a:prstGeom prst="rect">
            <a:avLst/>
          </a:prstGeom>
          <a:noFill/>
          <a:ln w="9525">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SimSun"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SimSun" panose="02010600030101010101" pitchFamily="2" charset="-122"/>
                <a:cs typeface="+mn-cs"/>
              </a:defRPr>
            </a:lvl5pPr>
          </a:lstStyle>
          <a:p>
            <a:pPr lvl="0" eaLnBrk="1" hangingPunct="1"/>
            <a:fld id="{9A0DB2DC-4C9A-4742-B13C-FB6460FD3503}" type="slidenum">
              <a:rPr lang="en-US" altLang="zh-CN" dirty="0"/>
            </a:fld>
            <a:endParaRPr lang="en-US" altLang="zh-CN" dirty="0"/>
          </a:p>
        </p:txBody>
      </p:sp>
      <p:pic>
        <p:nvPicPr>
          <p:cNvPr id="26627" name="Picture 6"/>
          <p:cNvPicPr>
            <a:picLocks noChangeAspect="1"/>
          </p:cNvPicPr>
          <p:nvPr/>
        </p:nvPicPr>
        <p:blipFill>
          <a:blip r:embed="rId1"/>
          <a:stretch>
            <a:fillRect/>
          </a:stretch>
        </p:blipFill>
        <p:spPr>
          <a:xfrm>
            <a:off x="0" y="217488"/>
            <a:ext cx="9144000" cy="6429375"/>
          </a:xfrm>
          <a:prstGeom prst="rect">
            <a:avLst/>
          </a:prstGeom>
          <a:noFill/>
          <a:ln w="9525">
            <a:noFill/>
          </a:ln>
        </p:spPr>
      </p:pic>
      <p:sp>
        <p:nvSpPr>
          <p:cNvPr id="1255428" name="AutoShape 4"/>
          <p:cNvSpPr/>
          <p:nvPr/>
        </p:nvSpPr>
        <p:spPr>
          <a:xfrm>
            <a:off x="4267200" y="3276600"/>
            <a:ext cx="2514600" cy="1143000"/>
          </a:xfrm>
          <a:prstGeom prst="wedgeRoundRectCallout">
            <a:avLst>
              <a:gd name="adj1" fmla="val -39773"/>
              <a:gd name="adj2" fmla="val -18611"/>
              <a:gd name="adj3" fmla="val 16667"/>
            </a:avLst>
          </a:prstGeom>
          <a:solidFill>
            <a:srgbClr val="FF0000"/>
          </a:solidFill>
          <a:ln w="38100" cap="flat" cmpd="sng">
            <a:solidFill>
              <a:schemeClr val="tx2"/>
            </a:solidFill>
            <a:prstDash val="solid"/>
            <a:miter/>
            <a:headEnd type="none" w="med" len="med"/>
            <a:tailEnd type="none" w="med" len="med"/>
          </a:ln>
        </p:spPr>
        <p:txBody>
          <a:bodyPr/>
          <a:p>
            <a:pPr algn="ctr"/>
            <a:r>
              <a:rPr lang="en-US" altLang="zh-CN" sz="3200" dirty="0">
                <a:solidFill>
                  <a:srgbClr val="FFFF00"/>
                </a:solidFill>
                <a:latin typeface="Times New Roman" panose="02020603050405020304" pitchFamily="18" charset="0"/>
              </a:rPr>
              <a:t>C++</a:t>
            </a:r>
            <a:r>
              <a:rPr lang="zh-CN" altLang="en-US" sz="3200" dirty="0">
                <a:solidFill>
                  <a:srgbClr val="FFFF00"/>
                </a:solidFill>
                <a:latin typeface="Times New Roman" panose="02020603050405020304" pitchFamily="18" charset="0"/>
              </a:rPr>
              <a:t>源文件编辑界面</a:t>
            </a:r>
            <a:endParaRPr lang="zh-CN" altLang="en-US" sz="3200" dirty="0">
              <a:solidFill>
                <a:srgbClr val="FFFF00"/>
              </a:solidFill>
              <a:latin typeface="Times New Roman" panose="02020603050405020304" pitchFamily="18" charset="0"/>
            </a:endParaRPr>
          </a:p>
        </p:txBody>
      </p:sp>
      <p:sp>
        <p:nvSpPr>
          <p:cNvPr id="1255429" name="AutoShape 5"/>
          <p:cNvSpPr/>
          <p:nvPr/>
        </p:nvSpPr>
        <p:spPr>
          <a:xfrm>
            <a:off x="1371600" y="3124200"/>
            <a:ext cx="2133600" cy="1143000"/>
          </a:xfrm>
          <a:prstGeom prst="wedgeRoundRectCallout">
            <a:avLst>
              <a:gd name="adj1" fmla="val -34894"/>
              <a:gd name="adj2" fmla="val -90417"/>
              <a:gd name="adj3" fmla="val 16667"/>
            </a:avLst>
          </a:prstGeom>
          <a:solidFill>
            <a:srgbClr val="FF0000"/>
          </a:solidFill>
          <a:ln w="38100" cap="flat" cmpd="sng">
            <a:solidFill>
              <a:schemeClr val="tx2"/>
            </a:solidFill>
            <a:prstDash val="solid"/>
            <a:miter/>
            <a:headEnd type="none" w="med" len="med"/>
            <a:tailEnd type="none" w="med" len="med"/>
          </a:ln>
        </p:spPr>
        <p:txBody>
          <a:bodyPr/>
          <a:p>
            <a:pPr algn="ctr"/>
            <a:r>
              <a:rPr lang="zh-CN" altLang="en-US" sz="3200" dirty="0">
                <a:solidFill>
                  <a:srgbClr val="FFFF00"/>
                </a:solidFill>
                <a:latin typeface="Times New Roman" panose="02020603050405020304" pitchFamily="18" charset="0"/>
              </a:rPr>
              <a:t>输入</a:t>
            </a:r>
            <a:r>
              <a:rPr lang="en-US" altLang="zh-CN" sz="3200" dirty="0">
                <a:solidFill>
                  <a:srgbClr val="FFFF00"/>
                </a:solidFill>
                <a:latin typeface="Times New Roman" panose="02020603050405020304" pitchFamily="18" charset="0"/>
              </a:rPr>
              <a:t>C++</a:t>
            </a:r>
            <a:r>
              <a:rPr lang="zh-CN" altLang="en-US" sz="3200" dirty="0">
                <a:solidFill>
                  <a:srgbClr val="FFFF00"/>
                </a:solidFill>
                <a:latin typeface="Times New Roman" panose="02020603050405020304" pitchFamily="18" charset="0"/>
              </a:rPr>
              <a:t>源代码</a:t>
            </a:r>
            <a:endParaRPr lang="zh-CN" altLang="en-US" sz="3200" dirty="0">
              <a:solidFill>
                <a:srgbClr val="FFFF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55428"/>
                                        </p:tgtEl>
                                        <p:attrNameLst>
                                          <p:attrName>style.visibility</p:attrName>
                                        </p:attrNameLst>
                                      </p:cBhvr>
                                      <p:to>
                                        <p:strVal val="visible"/>
                                      </p:to>
                                    </p:set>
                                    <p:animEffect transition="in" filter="blinds(horizontal)">
                                      <p:cBhvr>
                                        <p:cTn id="7" dur="500"/>
                                        <p:tgtEl>
                                          <p:spTgt spid="125542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55429"/>
                                        </p:tgtEl>
                                        <p:attrNameLst>
                                          <p:attrName>style.visibility</p:attrName>
                                        </p:attrNameLst>
                                      </p:cBhvr>
                                      <p:to>
                                        <p:strVal val="visible"/>
                                      </p:to>
                                    </p:set>
                                    <p:animEffect transition="in" filter="blinds(horizontal)">
                                      <p:cBhvr>
                                        <p:cTn id="12" dur="500"/>
                                        <p:tgtEl>
                                          <p:spTgt spid="12554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5428" grpId="0" animBg="1"/>
      <p:bldP spid="125542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灯片编号占位符 3"/>
          <p:cNvSpPr txBox="1">
            <a:spLocks noGrp="1"/>
          </p:cNvSpPr>
          <p:nvPr>
            <p:ph type="sldNum" sz="quarter"/>
          </p:nvPr>
        </p:nvSpPr>
        <p:spPr>
          <a:xfrm>
            <a:off x="7239000" y="6248400"/>
            <a:ext cx="1905000" cy="457200"/>
          </a:xfrm>
          <a:prstGeom prst="rect">
            <a:avLst/>
          </a:prstGeom>
          <a:noFill/>
          <a:ln w="9525">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SimSun"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SimSun" panose="02010600030101010101" pitchFamily="2" charset="-122"/>
                <a:cs typeface="+mn-cs"/>
              </a:defRPr>
            </a:lvl5pPr>
          </a:lstStyle>
          <a:p>
            <a:pPr lvl="0" eaLnBrk="1" hangingPunct="1"/>
            <a:fld id="{9A0DB2DC-4C9A-4742-B13C-FB6460FD3503}" type="slidenum">
              <a:rPr lang="en-US" altLang="zh-CN" dirty="0"/>
            </a:fld>
            <a:endParaRPr lang="en-US" altLang="zh-CN" dirty="0"/>
          </a:p>
        </p:txBody>
      </p:sp>
      <p:pic>
        <p:nvPicPr>
          <p:cNvPr id="27651" name="Picture 5"/>
          <p:cNvPicPr>
            <a:picLocks noChangeAspect="1"/>
          </p:cNvPicPr>
          <p:nvPr/>
        </p:nvPicPr>
        <p:blipFill>
          <a:blip r:embed="rId1"/>
          <a:stretch>
            <a:fillRect/>
          </a:stretch>
        </p:blipFill>
        <p:spPr>
          <a:xfrm>
            <a:off x="0" y="222250"/>
            <a:ext cx="9144000" cy="6419850"/>
          </a:xfrm>
          <a:prstGeom prst="rect">
            <a:avLst/>
          </a:prstGeom>
          <a:noFill/>
          <a:ln w="9525">
            <a:noFill/>
          </a:ln>
        </p:spPr>
      </p:pic>
      <p:sp>
        <p:nvSpPr>
          <p:cNvPr id="1256452" name="AutoShape 4"/>
          <p:cNvSpPr/>
          <p:nvPr/>
        </p:nvSpPr>
        <p:spPr>
          <a:xfrm>
            <a:off x="3200400" y="2819400"/>
            <a:ext cx="2590800" cy="1676400"/>
          </a:xfrm>
          <a:prstGeom prst="wedgeRoundRectCallout">
            <a:avLst>
              <a:gd name="adj1" fmla="val -81435"/>
              <a:gd name="adj2" fmla="val -45264"/>
              <a:gd name="adj3" fmla="val 16667"/>
            </a:avLst>
          </a:prstGeom>
          <a:solidFill>
            <a:srgbClr val="FF0000"/>
          </a:solidFill>
          <a:ln w="38100" cap="flat" cmpd="sng">
            <a:solidFill>
              <a:schemeClr val="tx2"/>
            </a:solidFill>
            <a:prstDash val="solid"/>
            <a:miter/>
            <a:headEnd type="none" w="med" len="med"/>
            <a:tailEnd type="none" w="med" len="med"/>
          </a:ln>
        </p:spPr>
        <p:txBody>
          <a:bodyPr/>
          <a:p>
            <a:pPr algn="ctr"/>
            <a:r>
              <a:rPr lang="zh-CN" altLang="en-US" sz="3200" dirty="0">
                <a:solidFill>
                  <a:srgbClr val="FFFF00"/>
                </a:solidFill>
                <a:latin typeface="Times New Roman" panose="02020603050405020304" pitchFamily="18" charset="0"/>
              </a:rPr>
              <a:t>可以将此源代码另起文件名存盘</a:t>
            </a:r>
            <a:endParaRPr lang="zh-CN" altLang="en-US" sz="3200" dirty="0">
              <a:solidFill>
                <a:srgbClr val="FFFF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56452"/>
                                        </p:tgtEl>
                                        <p:attrNameLst>
                                          <p:attrName>style.visibility</p:attrName>
                                        </p:attrNameLst>
                                      </p:cBhvr>
                                      <p:to>
                                        <p:strVal val="visible"/>
                                      </p:to>
                                    </p:set>
                                    <p:animEffect transition="in" filter="blinds(horizontal)">
                                      <p:cBhvr>
                                        <p:cTn id="7" dur="500"/>
                                        <p:tgtEl>
                                          <p:spTgt spid="12564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645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灯片编号占位符 3"/>
          <p:cNvSpPr txBox="1">
            <a:spLocks noGrp="1"/>
          </p:cNvSpPr>
          <p:nvPr>
            <p:ph type="sldNum" sz="quarter"/>
          </p:nvPr>
        </p:nvSpPr>
        <p:spPr>
          <a:xfrm>
            <a:off x="7239000" y="6248400"/>
            <a:ext cx="1905000" cy="457200"/>
          </a:xfrm>
          <a:prstGeom prst="rect">
            <a:avLst/>
          </a:prstGeom>
          <a:noFill/>
          <a:ln w="9525">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SimSun"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SimSun" panose="02010600030101010101" pitchFamily="2" charset="-122"/>
                <a:cs typeface="+mn-cs"/>
              </a:defRPr>
            </a:lvl5pPr>
          </a:lstStyle>
          <a:p>
            <a:pPr lvl="0" eaLnBrk="1" hangingPunct="1"/>
            <a:fld id="{9A0DB2DC-4C9A-4742-B13C-FB6460FD3503}" type="slidenum">
              <a:rPr lang="en-US" altLang="zh-CN" dirty="0"/>
            </a:fld>
            <a:endParaRPr lang="en-US" altLang="zh-CN" dirty="0"/>
          </a:p>
        </p:txBody>
      </p:sp>
      <p:pic>
        <p:nvPicPr>
          <p:cNvPr id="28675" name="Picture 5"/>
          <p:cNvPicPr>
            <a:picLocks noChangeAspect="1"/>
          </p:cNvPicPr>
          <p:nvPr/>
        </p:nvPicPr>
        <p:blipFill>
          <a:blip r:embed="rId1"/>
          <a:stretch>
            <a:fillRect/>
          </a:stretch>
        </p:blipFill>
        <p:spPr>
          <a:xfrm>
            <a:off x="0" y="1150938"/>
            <a:ext cx="9144000" cy="4562475"/>
          </a:xfrm>
          <a:prstGeom prst="rect">
            <a:avLst/>
          </a:prstGeom>
          <a:noFill/>
          <a:ln w="9525">
            <a:noFill/>
          </a:ln>
        </p:spPr>
      </p:pic>
      <p:sp>
        <p:nvSpPr>
          <p:cNvPr id="1257476" name="AutoShape 4"/>
          <p:cNvSpPr/>
          <p:nvPr/>
        </p:nvSpPr>
        <p:spPr>
          <a:xfrm>
            <a:off x="2590800" y="0"/>
            <a:ext cx="4495800" cy="1143000"/>
          </a:xfrm>
          <a:prstGeom prst="wedgeRoundRectCallout">
            <a:avLst>
              <a:gd name="adj1" fmla="val -24435"/>
              <a:gd name="adj2" fmla="val 110694"/>
              <a:gd name="adj3" fmla="val 16667"/>
            </a:avLst>
          </a:prstGeom>
          <a:solidFill>
            <a:srgbClr val="FF0000"/>
          </a:solidFill>
          <a:ln w="38100" cap="flat" cmpd="sng">
            <a:solidFill>
              <a:schemeClr val="tx2"/>
            </a:solidFill>
            <a:prstDash val="solid"/>
            <a:miter/>
            <a:headEnd type="none" w="med" len="med"/>
            <a:tailEnd type="none" w="med" len="med"/>
          </a:ln>
        </p:spPr>
        <p:txBody>
          <a:bodyPr/>
          <a:p>
            <a:pPr algn="ctr"/>
            <a:r>
              <a:rPr lang="zh-CN" altLang="en-US" sz="3200" dirty="0">
                <a:solidFill>
                  <a:srgbClr val="FFFF00"/>
                </a:solidFill>
                <a:latin typeface="Times New Roman" panose="02020603050405020304" pitchFamily="18" charset="0"/>
              </a:rPr>
              <a:t>选择编译命令，将源文件</a:t>
            </a:r>
            <a:r>
              <a:rPr lang="en-US" altLang="zh-CN" sz="3200" dirty="0">
                <a:solidFill>
                  <a:srgbClr val="FFFF00"/>
                </a:solidFill>
                <a:latin typeface="Times New Roman" panose="02020603050405020304" pitchFamily="18" charset="0"/>
              </a:rPr>
              <a:t>.cpp</a:t>
            </a:r>
            <a:r>
              <a:rPr lang="zh-CN" altLang="en-US" sz="3200" dirty="0">
                <a:solidFill>
                  <a:srgbClr val="FFFF00"/>
                </a:solidFill>
                <a:latin typeface="Times New Roman" panose="02020603050405020304" pitchFamily="18" charset="0"/>
              </a:rPr>
              <a:t>生成</a:t>
            </a:r>
            <a:r>
              <a:rPr lang="en-US" altLang="zh-CN" sz="3200" dirty="0">
                <a:solidFill>
                  <a:srgbClr val="FFFF00"/>
                </a:solidFill>
                <a:latin typeface="Times New Roman" panose="02020603050405020304" pitchFamily="18" charset="0"/>
              </a:rPr>
              <a:t>.obj</a:t>
            </a:r>
            <a:r>
              <a:rPr lang="zh-CN" altLang="en-US" sz="3200" dirty="0">
                <a:solidFill>
                  <a:srgbClr val="FFFF00"/>
                </a:solidFill>
                <a:latin typeface="Times New Roman" panose="02020603050405020304" pitchFamily="18" charset="0"/>
              </a:rPr>
              <a:t>文件</a:t>
            </a:r>
            <a:endParaRPr lang="zh-CN" altLang="en-US" sz="3200" dirty="0">
              <a:solidFill>
                <a:srgbClr val="FFFF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57476"/>
                                        </p:tgtEl>
                                        <p:attrNameLst>
                                          <p:attrName>style.visibility</p:attrName>
                                        </p:attrNameLst>
                                      </p:cBhvr>
                                      <p:to>
                                        <p:strVal val="visible"/>
                                      </p:to>
                                    </p:set>
                                    <p:animEffect transition="in" filter="blinds(horizontal)">
                                      <p:cBhvr>
                                        <p:cTn id="7" dur="500"/>
                                        <p:tgtEl>
                                          <p:spTgt spid="12574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747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灯片编号占位符 3"/>
          <p:cNvSpPr txBox="1">
            <a:spLocks noGrp="1"/>
          </p:cNvSpPr>
          <p:nvPr>
            <p:ph type="sldNum" sz="quarter"/>
          </p:nvPr>
        </p:nvSpPr>
        <p:spPr>
          <a:xfrm>
            <a:off x="7239000" y="6248400"/>
            <a:ext cx="1905000" cy="457200"/>
          </a:xfrm>
          <a:prstGeom prst="rect">
            <a:avLst/>
          </a:prstGeom>
          <a:noFill/>
          <a:ln w="9525">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SimSun"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SimSun" panose="02010600030101010101" pitchFamily="2" charset="-122"/>
                <a:cs typeface="+mn-cs"/>
              </a:defRPr>
            </a:lvl5pPr>
          </a:lstStyle>
          <a:p>
            <a:pPr lvl="0" eaLnBrk="1" hangingPunct="1"/>
            <a:fld id="{9A0DB2DC-4C9A-4742-B13C-FB6460FD3503}" type="slidenum">
              <a:rPr lang="en-US" altLang="zh-CN" dirty="0"/>
            </a:fld>
            <a:endParaRPr lang="en-US" altLang="zh-CN" dirty="0"/>
          </a:p>
        </p:txBody>
      </p:sp>
      <p:pic>
        <p:nvPicPr>
          <p:cNvPr id="29699" name="Picture 2" descr="cc1-10"/>
          <p:cNvPicPr>
            <a:picLocks noChangeAspect="1"/>
          </p:cNvPicPr>
          <p:nvPr/>
        </p:nvPicPr>
        <p:blipFill>
          <a:blip r:embed="rId1"/>
          <a:stretch>
            <a:fillRect/>
          </a:stretch>
        </p:blipFill>
        <p:spPr>
          <a:xfrm>
            <a:off x="0" y="0"/>
            <a:ext cx="9144000" cy="6184900"/>
          </a:xfrm>
          <a:prstGeom prst="rect">
            <a:avLst/>
          </a:prstGeom>
          <a:noFill/>
          <a:ln w="9525">
            <a:noFill/>
          </a:ln>
        </p:spPr>
      </p:pic>
      <p:sp>
        <p:nvSpPr>
          <p:cNvPr id="1258500" name="AutoShape 4"/>
          <p:cNvSpPr/>
          <p:nvPr/>
        </p:nvSpPr>
        <p:spPr>
          <a:xfrm>
            <a:off x="457200" y="5715000"/>
            <a:ext cx="6172200" cy="1143000"/>
          </a:xfrm>
          <a:prstGeom prst="wedgeRoundRectCallout">
            <a:avLst>
              <a:gd name="adj1" fmla="val -24255"/>
              <a:gd name="adj2" fmla="val -83750"/>
              <a:gd name="adj3" fmla="val 16667"/>
            </a:avLst>
          </a:prstGeom>
          <a:solidFill>
            <a:srgbClr val="FF0000"/>
          </a:solidFill>
          <a:ln w="38100" cap="flat" cmpd="sng">
            <a:solidFill>
              <a:schemeClr val="tx2"/>
            </a:solidFill>
            <a:prstDash val="solid"/>
            <a:miter/>
            <a:headEnd type="none" w="med" len="med"/>
            <a:tailEnd type="none" w="med" len="med"/>
          </a:ln>
        </p:spPr>
        <p:txBody>
          <a:bodyPr/>
          <a:p>
            <a:pPr algn="ctr"/>
            <a:r>
              <a:rPr lang="zh-CN" altLang="en-US" sz="3200" dirty="0">
                <a:solidFill>
                  <a:srgbClr val="FFFF00"/>
                </a:solidFill>
                <a:latin typeface="Times New Roman" panose="02020603050405020304" pitchFamily="18" charset="0"/>
              </a:rPr>
              <a:t>如果编译出错，会出现提示信息，指出错误的位置及种类</a:t>
            </a:r>
            <a:endParaRPr lang="zh-CN" altLang="en-US" sz="3200" dirty="0">
              <a:solidFill>
                <a:srgbClr val="FFFF00"/>
              </a:solidFill>
              <a:latin typeface="Times New Roman" panose="02020603050405020304" pitchFamily="18" charset="0"/>
            </a:endParaRPr>
          </a:p>
        </p:txBody>
      </p:sp>
      <p:sp>
        <p:nvSpPr>
          <p:cNvPr id="1258501" name="AutoShape 5"/>
          <p:cNvSpPr/>
          <p:nvPr/>
        </p:nvSpPr>
        <p:spPr>
          <a:xfrm>
            <a:off x="1066800" y="3276600"/>
            <a:ext cx="2590800" cy="609600"/>
          </a:xfrm>
          <a:prstGeom prst="wedgeRoundRectCallout">
            <a:avLst>
              <a:gd name="adj1" fmla="val -3370"/>
              <a:gd name="adj2" fmla="val 124218"/>
              <a:gd name="adj3" fmla="val 16667"/>
            </a:avLst>
          </a:prstGeom>
          <a:solidFill>
            <a:srgbClr val="FF0000"/>
          </a:solidFill>
          <a:ln w="38100" cap="flat" cmpd="sng">
            <a:solidFill>
              <a:schemeClr val="tx2"/>
            </a:solidFill>
            <a:prstDash val="solid"/>
            <a:miter/>
            <a:headEnd type="none" w="med" len="med"/>
            <a:tailEnd type="none" w="med" len="med"/>
          </a:ln>
        </p:spPr>
        <p:txBody>
          <a:bodyPr/>
          <a:p>
            <a:pPr algn="ctr"/>
            <a:r>
              <a:rPr lang="zh-CN" altLang="en-US" sz="3200" dirty="0">
                <a:solidFill>
                  <a:srgbClr val="FFFF00"/>
                </a:solidFill>
                <a:latin typeface="Times New Roman" panose="02020603050405020304" pitchFamily="18" charset="0"/>
              </a:rPr>
              <a:t>错误所在行</a:t>
            </a:r>
            <a:endParaRPr lang="zh-CN" altLang="en-US" sz="3200" dirty="0">
              <a:solidFill>
                <a:srgbClr val="FFFF00"/>
              </a:solidFill>
              <a:latin typeface="Times New Roman" panose="02020603050405020304" pitchFamily="18" charset="0"/>
            </a:endParaRPr>
          </a:p>
        </p:txBody>
      </p:sp>
      <p:sp>
        <p:nvSpPr>
          <p:cNvPr id="1258502" name="AutoShape 6"/>
          <p:cNvSpPr/>
          <p:nvPr/>
        </p:nvSpPr>
        <p:spPr>
          <a:xfrm>
            <a:off x="5791200" y="3352800"/>
            <a:ext cx="2438400" cy="609600"/>
          </a:xfrm>
          <a:prstGeom prst="wedgeRoundRectCallout">
            <a:avLst>
              <a:gd name="adj1" fmla="val -8398"/>
              <a:gd name="adj2" fmla="val 109898"/>
              <a:gd name="adj3" fmla="val 16667"/>
            </a:avLst>
          </a:prstGeom>
          <a:solidFill>
            <a:srgbClr val="FF0000"/>
          </a:solidFill>
          <a:ln w="38100" cap="flat" cmpd="sng">
            <a:solidFill>
              <a:schemeClr val="tx2"/>
            </a:solidFill>
            <a:prstDash val="solid"/>
            <a:miter/>
            <a:headEnd type="none" w="med" len="med"/>
            <a:tailEnd type="none" w="med" len="med"/>
          </a:ln>
        </p:spPr>
        <p:txBody>
          <a:bodyPr/>
          <a:p>
            <a:pPr algn="ctr"/>
            <a:r>
              <a:rPr lang="zh-CN" altLang="en-US" sz="3200" dirty="0">
                <a:solidFill>
                  <a:srgbClr val="FFFF00"/>
                </a:solidFill>
                <a:latin typeface="Times New Roman" panose="02020603050405020304" pitchFamily="18" charset="0"/>
              </a:rPr>
              <a:t>错误的原因</a:t>
            </a:r>
            <a:endParaRPr lang="zh-CN" altLang="en-US" sz="3200" dirty="0">
              <a:solidFill>
                <a:srgbClr val="FFFF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58500"/>
                                        </p:tgtEl>
                                        <p:attrNameLst>
                                          <p:attrName>style.visibility</p:attrName>
                                        </p:attrNameLst>
                                      </p:cBhvr>
                                      <p:to>
                                        <p:strVal val="visible"/>
                                      </p:to>
                                    </p:set>
                                    <p:animEffect transition="in" filter="blinds(horizontal)">
                                      <p:cBhvr>
                                        <p:cTn id="7" dur="500"/>
                                        <p:tgtEl>
                                          <p:spTgt spid="125850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58501"/>
                                        </p:tgtEl>
                                        <p:attrNameLst>
                                          <p:attrName>style.visibility</p:attrName>
                                        </p:attrNameLst>
                                      </p:cBhvr>
                                      <p:to>
                                        <p:strVal val="visible"/>
                                      </p:to>
                                    </p:set>
                                    <p:animEffect transition="in" filter="blinds(horizontal)">
                                      <p:cBhvr>
                                        <p:cTn id="12" dur="500"/>
                                        <p:tgtEl>
                                          <p:spTgt spid="125850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58502"/>
                                        </p:tgtEl>
                                        <p:attrNameLst>
                                          <p:attrName>style.visibility</p:attrName>
                                        </p:attrNameLst>
                                      </p:cBhvr>
                                      <p:to>
                                        <p:strVal val="visible"/>
                                      </p:to>
                                    </p:set>
                                    <p:animEffect transition="in" filter="blinds(horizontal)">
                                      <p:cBhvr>
                                        <p:cTn id="17" dur="500"/>
                                        <p:tgtEl>
                                          <p:spTgt spid="12585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8500" grpId="0" animBg="1"/>
      <p:bldP spid="1258501" grpId="0" animBg="1"/>
      <p:bldP spid="125850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灯片编号占位符 3"/>
          <p:cNvSpPr txBox="1">
            <a:spLocks noGrp="1"/>
          </p:cNvSpPr>
          <p:nvPr>
            <p:ph type="sldNum" sz="quarter"/>
          </p:nvPr>
        </p:nvSpPr>
        <p:spPr>
          <a:xfrm>
            <a:off x="7239000" y="6248400"/>
            <a:ext cx="1905000" cy="457200"/>
          </a:xfrm>
          <a:prstGeom prst="rect">
            <a:avLst/>
          </a:prstGeom>
          <a:noFill/>
          <a:ln w="9525">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SimSun"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SimSun" panose="02010600030101010101" pitchFamily="2" charset="-122"/>
                <a:cs typeface="+mn-cs"/>
              </a:defRPr>
            </a:lvl5pPr>
          </a:lstStyle>
          <a:p>
            <a:pPr lvl="0" eaLnBrk="1" hangingPunct="1"/>
            <a:fld id="{9A0DB2DC-4C9A-4742-B13C-FB6460FD3503}" type="slidenum">
              <a:rPr lang="en-US" altLang="zh-CN" dirty="0"/>
            </a:fld>
            <a:endParaRPr lang="en-US" altLang="zh-CN" dirty="0"/>
          </a:p>
        </p:txBody>
      </p:sp>
      <p:pic>
        <p:nvPicPr>
          <p:cNvPr id="30723" name="Picture 7"/>
          <p:cNvPicPr>
            <a:picLocks noChangeAspect="1"/>
          </p:cNvPicPr>
          <p:nvPr/>
        </p:nvPicPr>
        <p:blipFill>
          <a:blip r:embed="rId1"/>
          <a:stretch>
            <a:fillRect/>
          </a:stretch>
        </p:blipFill>
        <p:spPr>
          <a:xfrm>
            <a:off x="0" y="255588"/>
            <a:ext cx="9144000" cy="6353175"/>
          </a:xfrm>
          <a:prstGeom prst="rect">
            <a:avLst/>
          </a:prstGeom>
          <a:noFill/>
          <a:ln w="9525">
            <a:noFill/>
          </a:ln>
        </p:spPr>
      </p:pic>
      <p:sp>
        <p:nvSpPr>
          <p:cNvPr id="1259525" name="AutoShape 5"/>
          <p:cNvSpPr/>
          <p:nvPr/>
        </p:nvSpPr>
        <p:spPr>
          <a:xfrm>
            <a:off x="3581400" y="3429000"/>
            <a:ext cx="2133600" cy="1143000"/>
          </a:xfrm>
          <a:prstGeom prst="wedgeRoundRectCallout">
            <a:avLst>
              <a:gd name="adj1" fmla="val -32963"/>
              <a:gd name="adj2" fmla="val 80556"/>
              <a:gd name="adj3" fmla="val 16667"/>
            </a:avLst>
          </a:prstGeom>
          <a:solidFill>
            <a:srgbClr val="FF0000"/>
          </a:solidFill>
          <a:ln w="38100" cap="flat" cmpd="sng">
            <a:solidFill>
              <a:schemeClr val="tx2"/>
            </a:solidFill>
            <a:prstDash val="solid"/>
            <a:miter/>
            <a:headEnd type="none" w="med" len="med"/>
            <a:tailEnd type="none" w="med" len="med"/>
          </a:ln>
        </p:spPr>
        <p:txBody>
          <a:bodyPr/>
          <a:p>
            <a:pPr algn="ctr"/>
            <a:r>
              <a:rPr lang="zh-CN" altLang="en-US" sz="3200" dirty="0">
                <a:solidFill>
                  <a:srgbClr val="FFFF00"/>
                </a:solidFill>
                <a:latin typeface="Times New Roman" panose="02020603050405020304" pitchFamily="18" charset="0"/>
              </a:rPr>
              <a:t>双击错误所在行</a:t>
            </a:r>
            <a:endParaRPr lang="zh-CN" altLang="en-US" sz="3200" dirty="0">
              <a:solidFill>
                <a:srgbClr val="FFFF00"/>
              </a:solidFill>
              <a:latin typeface="Times New Roman" panose="02020603050405020304" pitchFamily="18" charset="0"/>
            </a:endParaRPr>
          </a:p>
        </p:txBody>
      </p:sp>
      <p:sp>
        <p:nvSpPr>
          <p:cNvPr id="1259526" name="AutoShape 6"/>
          <p:cNvSpPr/>
          <p:nvPr/>
        </p:nvSpPr>
        <p:spPr>
          <a:xfrm>
            <a:off x="381000" y="3048000"/>
            <a:ext cx="2895600" cy="609600"/>
          </a:xfrm>
          <a:prstGeom prst="wedgeRoundRectCallout">
            <a:avLst>
              <a:gd name="adj1" fmla="val -44681"/>
              <a:gd name="adj2" fmla="val -77866"/>
              <a:gd name="adj3" fmla="val 16667"/>
            </a:avLst>
          </a:prstGeom>
          <a:solidFill>
            <a:srgbClr val="FF0000"/>
          </a:solidFill>
          <a:ln w="38100" cap="flat" cmpd="sng">
            <a:solidFill>
              <a:schemeClr val="tx2"/>
            </a:solidFill>
            <a:prstDash val="solid"/>
            <a:miter/>
            <a:headEnd type="none" w="med" len="med"/>
            <a:tailEnd type="none" w="med" len="med"/>
          </a:ln>
        </p:spPr>
        <p:txBody>
          <a:bodyPr/>
          <a:p>
            <a:pPr algn="ctr"/>
            <a:r>
              <a:rPr lang="zh-CN" altLang="en-US" sz="3200" dirty="0">
                <a:solidFill>
                  <a:srgbClr val="FFFF00"/>
                </a:solidFill>
                <a:latin typeface="Times New Roman" panose="02020603050405020304" pitchFamily="18" charset="0"/>
              </a:rPr>
              <a:t>光标移到该行</a:t>
            </a:r>
            <a:endParaRPr lang="zh-CN" altLang="en-US" sz="3200" dirty="0">
              <a:solidFill>
                <a:srgbClr val="FFFF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59525"/>
                                        </p:tgtEl>
                                        <p:attrNameLst>
                                          <p:attrName>style.visibility</p:attrName>
                                        </p:attrNameLst>
                                      </p:cBhvr>
                                      <p:to>
                                        <p:strVal val="visible"/>
                                      </p:to>
                                    </p:set>
                                    <p:animEffect transition="in" filter="blinds(horizontal)">
                                      <p:cBhvr>
                                        <p:cTn id="7" dur="500"/>
                                        <p:tgtEl>
                                          <p:spTgt spid="125952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59526"/>
                                        </p:tgtEl>
                                        <p:attrNameLst>
                                          <p:attrName>style.visibility</p:attrName>
                                        </p:attrNameLst>
                                      </p:cBhvr>
                                      <p:to>
                                        <p:strVal val="visible"/>
                                      </p:to>
                                    </p:set>
                                    <p:animEffect transition="in" filter="blinds(horizontal)">
                                      <p:cBhvr>
                                        <p:cTn id="12" dur="500"/>
                                        <p:tgtEl>
                                          <p:spTgt spid="12595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25" grpId="0" animBg="1"/>
      <p:bldP spid="125952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灯片编号占位符 3"/>
          <p:cNvSpPr txBox="1">
            <a:spLocks noGrp="1"/>
          </p:cNvSpPr>
          <p:nvPr>
            <p:ph type="sldNum" sz="quarter"/>
          </p:nvPr>
        </p:nvSpPr>
        <p:spPr>
          <a:xfrm>
            <a:off x="7239000" y="6248400"/>
            <a:ext cx="1905000" cy="457200"/>
          </a:xfrm>
          <a:prstGeom prst="rect">
            <a:avLst/>
          </a:prstGeom>
          <a:noFill/>
          <a:ln w="9525">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SimSun"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SimSun" panose="02010600030101010101" pitchFamily="2" charset="-122"/>
                <a:cs typeface="+mn-cs"/>
              </a:defRPr>
            </a:lvl5pPr>
          </a:lstStyle>
          <a:p>
            <a:pPr lvl="0" eaLnBrk="1" hangingPunct="1"/>
            <a:fld id="{9A0DB2DC-4C9A-4742-B13C-FB6460FD3503}" type="slidenum">
              <a:rPr lang="en-US" altLang="zh-CN" dirty="0"/>
            </a:fld>
            <a:endParaRPr lang="en-US" altLang="zh-CN" dirty="0"/>
          </a:p>
        </p:txBody>
      </p:sp>
      <p:pic>
        <p:nvPicPr>
          <p:cNvPr id="31747" name="Picture 6"/>
          <p:cNvPicPr>
            <a:picLocks noChangeAspect="1"/>
          </p:cNvPicPr>
          <p:nvPr/>
        </p:nvPicPr>
        <p:blipFill>
          <a:blip r:embed="rId1"/>
          <a:stretch>
            <a:fillRect/>
          </a:stretch>
        </p:blipFill>
        <p:spPr>
          <a:xfrm>
            <a:off x="0" y="222250"/>
            <a:ext cx="9144000" cy="6419850"/>
          </a:xfrm>
          <a:prstGeom prst="rect">
            <a:avLst/>
          </a:prstGeom>
          <a:noFill/>
          <a:ln w="9525">
            <a:noFill/>
          </a:ln>
        </p:spPr>
      </p:pic>
      <p:sp>
        <p:nvSpPr>
          <p:cNvPr id="1260548" name="AutoShape 4"/>
          <p:cNvSpPr/>
          <p:nvPr/>
        </p:nvSpPr>
        <p:spPr>
          <a:xfrm>
            <a:off x="6705600" y="1752600"/>
            <a:ext cx="2133600" cy="1143000"/>
          </a:xfrm>
          <a:prstGeom prst="wedgeRoundRectCallout">
            <a:avLst>
              <a:gd name="adj1" fmla="val -69644"/>
              <a:gd name="adj2" fmla="val -89444"/>
              <a:gd name="adj3" fmla="val 16667"/>
            </a:avLst>
          </a:prstGeom>
          <a:solidFill>
            <a:srgbClr val="FF0000"/>
          </a:solidFill>
          <a:ln w="38100" cap="flat" cmpd="sng">
            <a:solidFill>
              <a:schemeClr val="tx2"/>
            </a:solidFill>
            <a:prstDash val="solid"/>
            <a:miter/>
            <a:headEnd type="none" w="med" len="med"/>
            <a:tailEnd type="none" w="med" len="med"/>
          </a:ln>
        </p:spPr>
        <p:txBody>
          <a:bodyPr/>
          <a:p>
            <a:pPr algn="ctr"/>
            <a:r>
              <a:rPr lang="zh-CN" altLang="en-US" sz="3200" dirty="0">
                <a:solidFill>
                  <a:srgbClr val="FFFF00"/>
                </a:solidFill>
                <a:latin typeface="Times New Roman" panose="02020603050405020304" pitchFamily="18" charset="0"/>
              </a:rPr>
              <a:t>生成可执行文件</a:t>
            </a:r>
            <a:endParaRPr lang="zh-CN" altLang="en-US" sz="3200" dirty="0">
              <a:solidFill>
                <a:srgbClr val="FFFF00"/>
              </a:solidFill>
              <a:latin typeface="Times New Roman" panose="02020603050405020304" pitchFamily="18" charset="0"/>
            </a:endParaRPr>
          </a:p>
        </p:txBody>
      </p:sp>
      <p:sp>
        <p:nvSpPr>
          <p:cNvPr id="1260549" name="AutoShape 5"/>
          <p:cNvSpPr/>
          <p:nvPr/>
        </p:nvSpPr>
        <p:spPr>
          <a:xfrm>
            <a:off x="609600" y="3276600"/>
            <a:ext cx="2362200" cy="1676400"/>
          </a:xfrm>
          <a:prstGeom prst="wedgeRoundRectCallout">
            <a:avLst>
              <a:gd name="adj1" fmla="val 65458"/>
              <a:gd name="adj2" fmla="val -53977"/>
              <a:gd name="adj3" fmla="val 16667"/>
            </a:avLst>
          </a:prstGeom>
          <a:solidFill>
            <a:srgbClr val="FF0000"/>
          </a:solidFill>
          <a:ln w="38100" cap="flat" cmpd="sng">
            <a:solidFill>
              <a:schemeClr val="tx2"/>
            </a:solidFill>
            <a:prstDash val="solid"/>
            <a:miter/>
            <a:headEnd type="none" w="med" len="med"/>
            <a:tailEnd type="none" w="med" len="med"/>
          </a:ln>
        </p:spPr>
        <p:txBody>
          <a:bodyPr/>
          <a:p>
            <a:pPr algn="ctr"/>
            <a:r>
              <a:rPr lang="zh-CN" altLang="en-US" sz="3200" dirty="0">
                <a:solidFill>
                  <a:srgbClr val="FFFF00"/>
                </a:solidFill>
                <a:latin typeface="Times New Roman" panose="02020603050405020304" pitchFamily="18" charset="0"/>
              </a:rPr>
              <a:t>通过后单击该命令运行程序</a:t>
            </a:r>
            <a:endParaRPr lang="zh-CN" altLang="en-US" sz="3200" dirty="0">
              <a:solidFill>
                <a:srgbClr val="FFFF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60548"/>
                                        </p:tgtEl>
                                        <p:attrNameLst>
                                          <p:attrName>style.visibility</p:attrName>
                                        </p:attrNameLst>
                                      </p:cBhvr>
                                      <p:to>
                                        <p:strVal val="visible"/>
                                      </p:to>
                                    </p:set>
                                    <p:animEffect transition="in" filter="blinds(horizontal)">
                                      <p:cBhvr>
                                        <p:cTn id="7" dur="500"/>
                                        <p:tgtEl>
                                          <p:spTgt spid="126054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60549"/>
                                        </p:tgtEl>
                                        <p:attrNameLst>
                                          <p:attrName>style.visibility</p:attrName>
                                        </p:attrNameLst>
                                      </p:cBhvr>
                                      <p:to>
                                        <p:strVal val="visible"/>
                                      </p:to>
                                    </p:set>
                                    <p:animEffect transition="in" filter="blinds(horizontal)">
                                      <p:cBhvr>
                                        <p:cTn id="12" dur="500"/>
                                        <p:tgtEl>
                                          <p:spTgt spid="12605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0548" grpId="0" animBg="1"/>
      <p:bldP spid="126054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3"/>
          <p:cNvSpPr>
            <a:spLocks noGrp="1"/>
          </p:cNvSpPr>
          <p:nvPr>
            <p:ph type="subTitle" idx="1"/>
          </p:nvPr>
        </p:nvSpPr>
        <p:spPr>
          <a:xfrm>
            <a:off x="395288" y="1071563"/>
            <a:ext cx="8458200" cy="5153025"/>
          </a:xfrm>
          <a:ln>
            <a:noFill/>
          </a:ln>
        </p:spPr>
        <p:txBody>
          <a:bodyPr wrap="square" lIns="91440" tIns="45720" rIns="91440" bIns="45720" anchor="t" anchorCtr="0"/>
          <a:p>
            <a:pPr eaLnBrk="1" hangingPunct="1">
              <a:lnSpc>
                <a:spcPts val="3700"/>
              </a:lnSpc>
              <a:buClrTx/>
              <a:buSzTx/>
              <a:buFontTx/>
              <a:buNone/>
            </a:pPr>
            <a:r>
              <a:rPr lang="zh-CN" altLang="en-US" dirty="0">
                <a:latin typeface="Arial" panose="020B0604020202020204" pitchFamily="34" charset="0"/>
                <a:ea typeface="SimHei" panose="02010609060101010101" pitchFamily="49" charset="-122"/>
                <a:cs typeface="+mn-cs"/>
              </a:rPr>
              <a:t>				</a:t>
            </a:r>
            <a:r>
              <a:rPr lang="zh-CN" altLang="en-US" b="0" dirty="0">
                <a:latin typeface="Arial" panose="020B0604020202020204" pitchFamily="34" charset="0"/>
                <a:ea typeface="SimHei" panose="02010609060101010101" pitchFamily="49" charset="-122"/>
                <a:cs typeface="+mn-cs"/>
              </a:rPr>
              <a:t>第3篇  基于对象的程序设计</a:t>
            </a:r>
            <a:endParaRPr lang="zh-CN" altLang="en-US" b="0" dirty="0">
              <a:latin typeface="Arial" panose="020B0604020202020204" pitchFamily="34" charset="0"/>
              <a:ea typeface="SimHei" panose="02010609060101010101" pitchFamily="49" charset="-122"/>
              <a:cs typeface="+mn-cs"/>
            </a:endParaRPr>
          </a:p>
          <a:p>
            <a:pPr eaLnBrk="1" hangingPunct="1">
              <a:lnSpc>
                <a:spcPts val="3700"/>
              </a:lnSpc>
              <a:buClrTx/>
              <a:buSzTx/>
              <a:buFontTx/>
              <a:buNone/>
            </a:pPr>
            <a:r>
              <a:rPr lang="zh-CN" altLang="en-US" b="0" dirty="0">
                <a:latin typeface="Arial" panose="020B0604020202020204" pitchFamily="34" charset="0"/>
                <a:ea typeface="SimHei" panose="02010609060101010101" pitchFamily="49" charset="-122"/>
                <a:cs typeface="+mn-cs"/>
              </a:rPr>
              <a:t>		第8章  类和对象</a:t>
            </a:r>
            <a:endParaRPr lang="zh-CN" altLang="en-US" b="0" dirty="0">
              <a:latin typeface="Arial" panose="020B0604020202020204" pitchFamily="34" charset="0"/>
              <a:ea typeface="SimHei" panose="02010609060101010101" pitchFamily="49" charset="-122"/>
              <a:cs typeface="+mn-cs"/>
            </a:endParaRPr>
          </a:p>
          <a:p>
            <a:pPr eaLnBrk="1" hangingPunct="1">
              <a:lnSpc>
                <a:spcPts val="3700"/>
              </a:lnSpc>
              <a:buClrTx/>
              <a:buSzTx/>
              <a:buFontTx/>
              <a:buNone/>
            </a:pPr>
            <a:r>
              <a:rPr lang="zh-CN" altLang="en-US" b="0" dirty="0">
                <a:latin typeface="Arial" panose="020B0604020202020204" pitchFamily="34" charset="0"/>
                <a:ea typeface="SimHei" panose="02010609060101010101" pitchFamily="49" charset="-122"/>
                <a:cs typeface="+mn-cs"/>
              </a:rPr>
              <a:t>		第9章  关于类和对象的进一步讨论</a:t>
            </a:r>
            <a:endParaRPr lang="zh-CN" altLang="en-US" b="0" dirty="0">
              <a:latin typeface="Arial" panose="020B0604020202020204" pitchFamily="34" charset="0"/>
              <a:ea typeface="SimHei" panose="02010609060101010101" pitchFamily="49" charset="-122"/>
              <a:cs typeface="+mn-cs"/>
            </a:endParaRPr>
          </a:p>
          <a:p>
            <a:pPr eaLnBrk="1" hangingPunct="1">
              <a:lnSpc>
                <a:spcPts val="3700"/>
              </a:lnSpc>
              <a:buClrTx/>
              <a:buSzTx/>
              <a:buFontTx/>
              <a:buNone/>
            </a:pPr>
            <a:r>
              <a:rPr lang="zh-CN" altLang="en-US" b="0" dirty="0">
                <a:latin typeface="Arial" panose="020B0604020202020204" pitchFamily="34" charset="0"/>
                <a:ea typeface="SimHei" panose="02010609060101010101" pitchFamily="49" charset="-122"/>
                <a:cs typeface="+mn-cs"/>
              </a:rPr>
              <a:t>		第10章  运算符重载</a:t>
            </a:r>
            <a:endParaRPr lang="zh-CN" altLang="en-US" b="0" dirty="0">
              <a:latin typeface="Arial" panose="020B0604020202020204" pitchFamily="34" charset="0"/>
              <a:ea typeface="SimHei" panose="02010609060101010101" pitchFamily="49" charset="-122"/>
              <a:cs typeface="+mn-cs"/>
            </a:endParaRPr>
          </a:p>
          <a:p>
            <a:pPr eaLnBrk="1" hangingPunct="1">
              <a:lnSpc>
                <a:spcPts val="3700"/>
              </a:lnSpc>
              <a:buClrTx/>
              <a:buSzTx/>
              <a:buFontTx/>
              <a:buNone/>
            </a:pPr>
            <a:r>
              <a:rPr lang="zh-CN" altLang="en-US" b="0" dirty="0">
                <a:latin typeface="Arial" panose="020B0604020202020204" pitchFamily="34" charset="0"/>
                <a:ea typeface="SimHei" panose="02010609060101010101" pitchFamily="49" charset="-122"/>
                <a:cs typeface="+mn-cs"/>
              </a:rPr>
              <a:t>				第4篇  面向对象的程序设计</a:t>
            </a:r>
            <a:endParaRPr lang="zh-CN" altLang="en-US" b="0" dirty="0">
              <a:latin typeface="Arial" panose="020B0604020202020204" pitchFamily="34" charset="0"/>
              <a:ea typeface="SimHei" panose="02010609060101010101" pitchFamily="49" charset="-122"/>
              <a:cs typeface="+mn-cs"/>
            </a:endParaRPr>
          </a:p>
          <a:p>
            <a:pPr eaLnBrk="1" hangingPunct="1">
              <a:lnSpc>
                <a:spcPts val="3700"/>
              </a:lnSpc>
              <a:buClrTx/>
              <a:buSzTx/>
              <a:buFontTx/>
              <a:buNone/>
            </a:pPr>
            <a:r>
              <a:rPr lang="zh-CN" altLang="en-US" b="0" dirty="0">
                <a:latin typeface="Arial" panose="020B0604020202020204" pitchFamily="34" charset="0"/>
                <a:ea typeface="SimHei" panose="02010609060101010101" pitchFamily="49" charset="-122"/>
                <a:cs typeface="+mn-cs"/>
              </a:rPr>
              <a:t>		第11章  继承与派生</a:t>
            </a:r>
            <a:endParaRPr lang="zh-CN" altLang="en-US" b="0" dirty="0">
              <a:latin typeface="Arial" panose="020B0604020202020204" pitchFamily="34" charset="0"/>
              <a:ea typeface="SimHei" panose="02010609060101010101" pitchFamily="49" charset="-122"/>
              <a:cs typeface="+mn-cs"/>
            </a:endParaRPr>
          </a:p>
          <a:p>
            <a:pPr eaLnBrk="1" hangingPunct="1">
              <a:lnSpc>
                <a:spcPts val="3700"/>
              </a:lnSpc>
              <a:buClrTx/>
              <a:buSzTx/>
              <a:buFontTx/>
              <a:buNone/>
            </a:pPr>
            <a:r>
              <a:rPr lang="zh-CN" altLang="en-US" b="0" dirty="0">
                <a:latin typeface="Arial" panose="020B0604020202020204" pitchFamily="34" charset="0"/>
                <a:ea typeface="SimHei" panose="02010609060101010101" pitchFamily="49" charset="-122"/>
                <a:cs typeface="+mn-cs"/>
              </a:rPr>
              <a:t>		第12章  多态性与虚函数</a:t>
            </a:r>
            <a:endParaRPr lang="zh-CN" altLang="en-US" b="0" dirty="0">
              <a:latin typeface="Arial" panose="020B0604020202020204" pitchFamily="34" charset="0"/>
              <a:ea typeface="SimHei" panose="02010609060101010101" pitchFamily="49" charset="-122"/>
              <a:cs typeface="+mn-cs"/>
            </a:endParaRPr>
          </a:p>
          <a:p>
            <a:pPr eaLnBrk="1" hangingPunct="1">
              <a:lnSpc>
                <a:spcPts val="3700"/>
              </a:lnSpc>
              <a:buClrTx/>
              <a:buSzTx/>
              <a:buFontTx/>
              <a:buNone/>
            </a:pPr>
            <a:r>
              <a:rPr lang="zh-CN" altLang="en-US" b="0" dirty="0">
                <a:latin typeface="Arial" panose="020B0604020202020204" pitchFamily="34" charset="0"/>
                <a:ea typeface="SimHei" panose="02010609060101010101" pitchFamily="49" charset="-122"/>
                <a:cs typeface="+mn-cs"/>
              </a:rPr>
              <a:t>		第13章  输入输出流</a:t>
            </a:r>
            <a:endParaRPr lang="zh-CN" altLang="en-US" b="0" dirty="0">
              <a:latin typeface="Arial" panose="020B0604020202020204" pitchFamily="34" charset="0"/>
              <a:ea typeface="SimHei" panose="02010609060101010101" pitchFamily="49" charset="-122"/>
              <a:cs typeface="+mn-cs"/>
            </a:endParaRPr>
          </a:p>
          <a:p>
            <a:pPr eaLnBrk="1" hangingPunct="1">
              <a:lnSpc>
                <a:spcPts val="3700"/>
              </a:lnSpc>
              <a:buClrTx/>
              <a:buSzTx/>
              <a:buFontTx/>
              <a:buNone/>
            </a:pPr>
            <a:r>
              <a:rPr lang="zh-CN" altLang="en-US" b="0" dirty="0">
                <a:latin typeface="Arial" panose="020B0604020202020204" pitchFamily="34" charset="0"/>
                <a:ea typeface="SimHei" panose="02010609060101010101" pitchFamily="49" charset="-122"/>
                <a:cs typeface="+mn-cs"/>
              </a:rPr>
              <a:t>		第14章  </a:t>
            </a:r>
            <a:r>
              <a:rPr lang="en-US" altLang="zh-CN" b="0" dirty="0">
                <a:latin typeface="Arial" panose="020B0604020202020204" pitchFamily="34" charset="0"/>
                <a:ea typeface="SimHei" panose="02010609060101010101" pitchFamily="49" charset="-122"/>
                <a:cs typeface="+mn-cs"/>
              </a:rPr>
              <a:t>C++</a:t>
            </a:r>
            <a:r>
              <a:rPr lang="zh-CN" altLang="en-US" b="0" dirty="0">
                <a:latin typeface="Arial" panose="020B0604020202020204" pitchFamily="34" charset="0"/>
                <a:ea typeface="SimHei" panose="02010609060101010101" pitchFamily="49" charset="-122"/>
                <a:cs typeface="+mn-cs"/>
              </a:rPr>
              <a:t>工具</a:t>
            </a:r>
            <a:endParaRPr lang="zh-CN" altLang="en-US" b="0" dirty="0">
              <a:latin typeface="Arial" panose="020B0604020202020204" pitchFamily="34" charset="0"/>
              <a:ea typeface="SimHei" panose="02010609060101010101" pitchFamily="49" charset="-122"/>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灯片编号占位符 3"/>
          <p:cNvSpPr txBox="1">
            <a:spLocks noGrp="1"/>
          </p:cNvSpPr>
          <p:nvPr>
            <p:ph type="sldNum" sz="quarter"/>
          </p:nvPr>
        </p:nvSpPr>
        <p:spPr>
          <a:xfrm>
            <a:off x="7239000" y="6248400"/>
            <a:ext cx="1905000" cy="457200"/>
          </a:xfrm>
          <a:prstGeom prst="rect">
            <a:avLst/>
          </a:prstGeom>
          <a:noFill/>
          <a:ln w="9525">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SimSun"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SimSun" panose="02010600030101010101" pitchFamily="2" charset="-122"/>
                <a:cs typeface="+mn-cs"/>
              </a:defRPr>
            </a:lvl5pPr>
          </a:lstStyle>
          <a:p>
            <a:pPr lvl="0" eaLnBrk="1" hangingPunct="1"/>
            <a:fld id="{9A0DB2DC-4C9A-4742-B13C-FB6460FD3503}" type="slidenum">
              <a:rPr lang="en-US" altLang="zh-CN" dirty="0"/>
            </a:fld>
            <a:endParaRPr lang="en-US" altLang="zh-CN" dirty="0"/>
          </a:p>
        </p:txBody>
      </p:sp>
      <p:pic>
        <p:nvPicPr>
          <p:cNvPr id="32771" name="Picture 6"/>
          <p:cNvPicPr>
            <a:picLocks noChangeAspect="1"/>
          </p:cNvPicPr>
          <p:nvPr/>
        </p:nvPicPr>
        <p:blipFill>
          <a:blip r:embed="rId1"/>
          <a:stretch>
            <a:fillRect/>
          </a:stretch>
        </p:blipFill>
        <p:spPr>
          <a:xfrm>
            <a:off x="0" y="312738"/>
            <a:ext cx="9144000" cy="6238875"/>
          </a:xfrm>
          <a:prstGeom prst="rect">
            <a:avLst/>
          </a:prstGeom>
          <a:noFill/>
          <a:ln w="9525">
            <a:noFill/>
          </a:ln>
        </p:spPr>
      </p:pic>
      <p:sp>
        <p:nvSpPr>
          <p:cNvPr id="1261572" name="AutoShape 4"/>
          <p:cNvSpPr/>
          <p:nvPr/>
        </p:nvSpPr>
        <p:spPr>
          <a:xfrm>
            <a:off x="762000" y="3048000"/>
            <a:ext cx="2895600" cy="1143000"/>
          </a:xfrm>
          <a:prstGeom prst="wedgeRoundRectCallout">
            <a:avLst>
              <a:gd name="adj1" fmla="val -24069"/>
              <a:gd name="adj2" fmla="val -128889"/>
              <a:gd name="adj3" fmla="val 16667"/>
            </a:avLst>
          </a:prstGeom>
          <a:solidFill>
            <a:srgbClr val="FF0000"/>
          </a:solidFill>
          <a:ln w="38100" cap="flat" cmpd="sng">
            <a:solidFill>
              <a:schemeClr val="tx2"/>
            </a:solidFill>
            <a:prstDash val="solid"/>
            <a:miter/>
            <a:headEnd type="none" w="med" len="med"/>
            <a:tailEnd type="none" w="med" len="med"/>
          </a:ln>
        </p:spPr>
        <p:txBody>
          <a:bodyPr/>
          <a:p>
            <a:pPr algn="ctr"/>
            <a:r>
              <a:rPr lang="zh-CN" altLang="en-US" sz="3200" dirty="0">
                <a:solidFill>
                  <a:srgbClr val="FFFF00"/>
                </a:solidFill>
                <a:latin typeface="Times New Roman" panose="02020603050405020304" pitchFamily="18" charset="0"/>
              </a:rPr>
              <a:t>运行结果显示在</a:t>
            </a:r>
            <a:r>
              <a:rPr lang="en-US" altLang="zh-CN" sz="3200" dirty="0">
                <a:solidFill>
                  <a:srgbClr val="FFFF00"/>
                </a:solidFill>
                <a:latin typeface="Times New Roman" panose="02020603050405020304" pitchFamily="18" charset="0"/>
              </a:rPr>
              <a:t>DOS</a:t>
            </a:r>
            <a:r>
              <a:rPr lang="zh-CN" altLang="en-US" sz="3200" dirty="0">
                <a:solidFill>
                  <a:srgbClr val="FFFF00"/>
                </a:solidFill>
                <a:latin typeface="Times New Roman" panose="02020603050405020304" pitchFamily="18" charset="0"/>
              </a:rPr>
              <a:t>屏上</a:t>
            </a:r>
            <a:endParaRPr lang="zh-CN" altLang="en-US" sz="3200" dirty="0">
              <a:solidFill>
                <a:srgbClr val="FFFF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61572"/>
                                        </p:tgtEl>
                                        <p:attrNameLst>
                                          <p:attrName>style.visibility</p:attrName>
                                        </p:attrNameLst>
                                      </p:cBhvr>
                                      <p:to>
                                        <p:strVal val="visible"/>
                                      </p:to>
                                    </p:set>
                                    <p:animEffect transition="in" filter="blinds(horizontal)">
                                      <p:cBhvr>
                                        <p:cTn id="7" dur="500"/>
                                        <p:tgtEl>
                                          <p:spTgt spid="1261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157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2866" name="Text Box 2"/>
          <p:cNvSpPr txBox="1">
            <a:spLocks noChangeArrowheads="1"/>
          </p:cNvSpPr>
          <p:nvPr/>
        </p:nvSpPr>
        <p:spPr bwMode="auto">
          <a:xfrm>
            <a:off x="704850" y="1773238"/>
            <a:ext cx="7467600" cy="430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914400" indent="-457200">
              <a:defRPr>
                <a:solidFill>
                  <a:schemeClr val="tx1"/>
                </a:solidFill>
                <a:latin typeface="Arial" panose="020B0604020202020204" pitchFamily="34" charset="0"/>
                <a:cs typeface="Arial" panose="020B0604020202020204" pitchFamily="34" charset="0"/>
              </a:defRPr>
            </a:lvl2pPr>
            <a:lvl3pPr marL="1371600" indent="-457200">
              <a:defRPr>
                <a:solidFill>
                  <a:schemeClr val="tx1"/>
                </a:solidFill>
                <a:latin typeface="Arial" panose="020B0604020202020204" pitchFamily="34" charset="0"/>
                <a:cs typeface="Arial" panose="020B0604020202020204" pitchFamily="34" charset="0"/>
              </a:defRPr>
            </a:lvl3pPr>
            <a:lvl4pPr marL="1828800" indent="-457200">
              <a:defRPr>
                <a:solidFill>
                  <a:schemeClr val="tx1"/>
                </a:solidFill>
                <a:latin typeface="Arial" panose="020B0604020202020204" pitchFamily="34" charset="0"/>
                <a:cs typeface="Arial" panose="020B0604020202020204" pitchFamily="34" charset="0"/>
              </a:defRPr>
            </a:lvl4pPr>
            <a:lvl5pPr marL="2286000" indent="-457200">
              <a:defRPr>
                <a:solidFill>
                  <a:schemeClr val="tx1"/>
                </a:solidFill>
                <a:latin typeface="Arial" panose="020B0604020202020204" pitchFamily="34" charset="0"/>
                <a:cs typeface="Arial" panose="020B0604020202020204" pitchFamily="34" charset="0"/>
              </a:defRPr>
            </a:lvl5pPr>
            <a:lvl6pPr marL="27432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2004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6576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1148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457200" marR="0" lvl="0" indent="-457200" algn="just" defTabSz="914400" rtl="0" eaLnBrk="1" fontAlgn="base" latinLnBrk="0" hangingPunct="1">
              <a:lnSpc>
                <a:spcPct val="150000"/>
              </a:lnSpc>
              <a:spcBef>
                <a:spcPct val="0"/>
              </a:spcBef>
              <a:spcAft>
                <a:spcPct val="0"/>
              </a:spcAft>
              <a:buClrTx/>
              <a:buSzTx/>
              <a:buFontTx/>
              <a:buNone/>
              <a:defRPr/>
            </a:pPr>
            <a:r>
              <a:rPr kumimoji="1" lang="zh-CN" altLang="en-US" sz="28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rPr>
              <a:t>数据描述：	</a:t>
            </a:r>
            <a:endParaRPr kumimoji="1" lang="zh-CN" altLang="en-US" sz="28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endParaRPr>
          </a:p>
          <a:p>
            <a:pPr marL="457200" marR="0" lvl="0" indent="-457200" algn="just" defTabSz="914400" rtl="0" eaLnBrk="1" fontAlgn="base" latinLnBrk="0" hangingPunct="1">
              <a:lnSpc>
                <a:spcPct val="150000"/>
              </a:lnSpc>
              <a:spcBef>
                <a:spcPct val="0"/>
              </a:spcBef>
              <a:spcAft>
                <a:spcPct val="0"/>
              </a:spcAft>
              <a:buClrTx/>
              <a:buSzTx/>
              <a:buFontTx/>
              <a:buNone/>
              <a:defRPr/>
            </a:pPr>
            <a:r>
              <a:rPr kumimoji="1" lang="zh-CN" altLang="en-US" sz="28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rPr>
              <a:t>		</a:t>
            </a:r>
            <a:r>
              <a:rPr kumimoji="1" lang="zh-CN" altLang="en-US" sz="24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rPr>
              <a:t>半径，周长，面积均用实型数表示</a:t>
            </a:r>
            <a:endParaRPr kumimoji="1" lang="zh-CN" altLang="en-US" sz="24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endParaRPr>
          </a:p>
          <a:p>
            <a:pPr marL="457200" marR="0" lvl="0" indent="-457200" algn="just" defTabSz="914400" rtl="0" eaLnBrk="1" fontAlgn="base" latinLnBrk="0" hangingPunct="1">
              <a:lnSpc>
                <a:spcPct val="150000"/>
              </a:lnSpc>
              <a:spcBef>
                <a:spcPct val="0"/>
              </a:spcBef>
              <a:spcAft>
                <a:spcPct val="0"/>
              </a:spcAft>
              <a:buClrTx/>
              <a:buSzTx/>
              <a:buFontTx/>
              <a:buNone/>
              <a:defRPr/>
            </a:pPr>
            <a:r>
              <a:rPr kumimoji="1" lang="zh-CN" altLang="en-US" sz="28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rPr>
              <a:t>数据处理：</a:t>
            </a:r>
            <a:endParaRPr kumimoji="1" lang="zh-CN" altLang="en-US" sz="28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endParaRPr>
          </a:p>
          <a:p>
            <a:pPr marL="457200" marR="0" lvl="0" indent="-457200" algn="just" defTabSz="914400" rtl="0" eaLnBrk="1" fontAlgn="base" latinLnBrk="0" hangingPunct="1">
              <a:lnSpc>
                <a:spcPct val="150000"/>
              </a:lnSpc>
              <a:spcBef>
                <a:spcPct val="0"/>
              </a:spcBef>
              <a:spcAft>
                <a:spcPct val="0"/>
              </a:spcAft>
              <a:buClrTx/>
              <a:buSzTx/>
              <a:buFontTx/>
              <a:buNone/>
              <a:defRPr/>
            </a:pPr>
            <a:r>
              <a:rPr kumimoji="1" lang="zh-CN" altLang="en-US" sz="28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rPr>
              <a:t>		</a:t>
            </a:r>
            <a:r>
              <a:rPr kumimoji="1" lang="zh-CN" altLang="en-US" sz="24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rPr>
              <a:t>输入半径 </a:t>
            </a:r>
            <a:r>
              <a:rPr kumimoji="1" lang="en-US" altLang="zh-CN" sz="2400" b="1" i="1"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rPr>
              <a:t>r</a:t>
            </a:r>
            <a:r>
              <a:rPr kumimoji="1" lang="zh-CN" altLang="en-US" sz="24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rPr>
              <a:t>；</a:t>
            </a:r>
            <a:endParaRPr kumimoji="1" lang="zh-CN" altLang="en-US" sz="24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endParaRPr>
          </a:p>
          <a:p>
            <a:pPr marL="457200" marR="0" lvl="0" indent="-457200" algn="just" defTabSz="914400" rtl="0" eaLnBrk="1" fontAlgn="base" latinLnBrk="0" hangingPunct="1">
              <a:lnSpc>
                <a:spcPct val="150000"/>
              </a:lnSpc>
              <a:spcBef>
                <a:spcPct val="0"/>
              </a:spcBef>
              <a:spcAft>
                <a:spcPct val="0"/>
              </a:spcAft>
              <a:buClrTx/>
              <a:buSzTx/>
              <a:buFontTx/>
              <a:buNone/>
              <a:defRPr/>
            </a:pPr>
            <a:r>
              <a:rPr kumimoji="1" lang="zh-CN" altLang="en-US" sz="24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rPr>
              <a:t>		计算周长 </a:t>
            </a:r>
            <a:r>
              <a:rPr kumimoji="1" lang="en-US" altLang="zh-CN" sz="24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rPr>
              <a:t>= 2*π*</a:t>
            </a:r>
            <a:r>
              <a:rPr kumimoji="1" lang="en-US" altLang="zh-CN" sz="2400" b="1" i="1"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rPr>
              <a:t>r</a:t>
            </a:r>
            <a:r>
              <a:rPr kumimoji="1" lang="en-US" altLang="zh-CN" sz="24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rPr>
              <a:t> </a:t>
            </a:r>
            <a:r>
              <a:rPr kumimoji="1" lang="zh-CN" altLang="en-US" sz="24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rPr>
              <a:t>；</a:t>
            </a:r>
            <a:endParaRPr kumimoji="1" lang="zh-CN" altLang="en-US" sz="24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endParaRPr>
          </a:p>
          <a:p>
            <a:pPr marL="457200" marR="0" lvl="0" indent="-457200" algn="just" defTabSz="914400" rtl="0" eaLnBrk="1" fontAlgn="base" latinLnBrk="0" hangingPunct="1">
              <a:lnSpc>
                <a:spcPct val="150000"/>
              </a:lnSpc>
              <a:spcBef>
                <a:spcPct val="0"/>
              </a:spcBef>
              <a:spcAft>
                <a:spcPct val="0"/>
              </a:spcAft>
              <a:buClrTx/>
              <a:buSzTx/>
              <a:buFontTx/>
              <a:buNone/>
              <a:defRPr/>
            </a:pPr>
            <a:r>
              <a:rPr kumimoji="1" lang="zh-CN" altLang="en-US" sz="24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rPr>
              <a:t>		计算面积 </a:t>
            </a:r>
            <a:r>
              <a:rPr kumimoji="1" lang="en-US" altLang="zh-CN" sz="24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rPr>
              <a:t>= π* </a:t>
            </a:r>
            <a:r>
              <a:rPr kumimoji="1" lang="en-US" altLang="zh-CN" sz="2400" b="1" i="1"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rPr>
              <a:t>r</a:t>
            </a:r>
            <a:r>
              <a:rPr kumimoji="1" lang="en-US" altLang="zh-CN" sz="2400" b="1" i="0" u="none" strike="noStrike" kern="1200" cap="none" spc="0" normalizeH="0" baseline="3000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rPr>
              <a:t>2 </a:t>
            </a:r>
            <a:r>
              <a:rPr kumimoji="1" lang="zh-CN" altLang="en-US" sz="24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rPr>
              <a:t>；</a:t>
            </a:r>
            <a:endParaRPr kumimoji="1" lang="zh-CN" altLang="en-US" sz="24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endParaRPr>
          </a:p>
          <a:p>
            <a:pPr marL="457200" marR="0" lvl="0" indent="-457200" algn="just" defTabSz="914400" rtl="0" eaLnBrk="1" fontAlgn="base" latinLnBrk="0" hangingPunct="1">
              <a:lnSpc>
                <a:spcPct val="150000"/>
              </a:lnSpc>
              <a:spcBef>
                <a:spcPct val="0"/>
              </a:spcBef>
              <a:spcAft>
                <a:spcPct val="0"/>
              </a:spcAft>
              <a:buClrTx/>
              <a:buSzTx/>
              <a:buFontTx/>
              <a:buNone/>
              <a:defRPr/>
            </a:pPr>
            <a:r>
              <a:rPr kumimoji="1" lang="zh-CN" altLang="en-US" sz="24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rPr>
              <a:t>		输出半径，周长，面积；</a:t>
            </a:r>
            <a:endParaRPr kumimoji="1" lang="zh-CN" altLang="en-US" sz="24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楷体_GB2312" pitchFamily="49" charset="-122"/>
              <a:cs typeface="Arial" panose="020B0604020202020204" pitchFamily="34" charset="0"/>
            </a:endParaRPr>
          </a:p>
        </p:txBody>
      </p:sp>
      <p:sp>
        <p:nvSpPr>
          <p:cNvPr id="40963" name="Rectangle 3"/>
          <p:cNvSpPr>
            <a:spLocks noGrp="1"/>
          </p:cNvSpPr>
          <p:nvPr>
            <p:ph type="title"/>
          </p:nvPr>
        </p:nvSpPr>
        <p:spPr/>
        <p:txBody>
          <a:bodyPr vert="horz" wrap="square" lIns="91440" tIns="45720" rIns="91440" bIns="45720" anchor="b" anchorCtr="0"/>
          <a:p>
            <a:pPr eaLnBrk="1" hangingPunct="1"/>
            <a:r>
              <a:rPr lang="zh-CN" altLang="en-US" sz="3000" dirty="0">
                <a:solidFill>
                  <a:schemeClr val="tx1"/>
                </a:solidFill>
              </a:rPr>
              <a:t>实例：输入圆的半径，求圆的周长和面积</a:t>
            </a:r>
            <a:endParaRPr lang="zh-CN" altLang="en-US" sz="3000"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92866"/>
                                        </p:tgtEl>
                                        <p:attrNameLst>
                                          <p:attrName>style.visibility</p:attrName>
                                        </p:attrNameLst>
                                      </p:cBhvr>
                                      <p:to>
                                        <p:strVal val="visible"/>
                                      </p:to>
                                    </p:set>
                                    <p:animEffect transition="in" filter="checkerboard(across)">
                                      <p:cBhvr>
                                        <p:cTn id="7" dur="500"/>
                                        <p:tgtEl>
                                          <p:spTgt spid="2928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6"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3"/>
          <p:cNvSpPr>
            <a:spLocks noGrp="1"/>
          </p:cNvSpPr>
          <p:nvPr>
            <p:ph type="title"/>
          </p:nvPr>
        </p:nvSpPr>
        <p:spPr/>
        <p:txBody>
          <a:bodyPr vert="horz" wrap="square" lIns="91440" tIns="45720" rIns="91440" bIns="45720" anchor="b" anchorCtr="0"/>
          <a:p>
            <a:pPr eaLnBrk="1" hangingPunct="1"/>
            <a:r>
              <a:rPr lang="zh-CN" altLang="en-US" sz="3000" dirty="0">
                <a:solidFill>
                  <a:schemeClr val="tx1"/>
                </a:solidFill>
              </a:rPr>
              <a:t>用结构化方法编程，求圆的周长面积</a:t>
            </a:r>
            <a:endParaRPr lang="zh-CN" altLang="en-US" sz="3000" dirty="0">
              <a:solidFill>
                <a:schemeClr val="tx1"/>
              </a:solidFill>
            </a:endParaRPr>
          </a:p>
        </p:txBody>
      </p:sp>
      <p:sp>
        <p:nvSpPr>
          <p:cNvPr id="328708" name="Text Box 4"/>
          <p:cNvSpPr txBox="1">
            <a:spLocks noChangeArrowheads="1"/>
          </p:cNvSpPr>
          <p:nvPr/>
        </p:nvSpPr>
        <p:spPr bwMode="auto">
          <a:xfrm>
            <a:off x="539750" y="1654175"/>
            <a:ext cx="5761038"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914400" indent="-457200">
              <a:defRPr>
                <a:solidFill>
                  <a:schemeClr val="tx1"/>
                </a:solidFill>
                <a:latin typeface="Arial" panose="020B0604020202020204" pitchFamily="34" charset="0"/>
                <a:cs typeface="Arial" panose="020B0604020202020204" pitchFamily="34" charset="0"/>
              </a:defRPr>
            </a:lvl2pPr>
            <a:lvl3pPr marL="1371600" indent="-457200">
              <a:defRPr>
                <a:solidFill>
                  <a:schemeClr val="tx1"/>
                </a:solidFill>
                <a:latin typeface="Arial" panose="020B0604020202020204" pitchFamily="34" charset="0"/>
                <a:cs typeface="Arial" panose="020B0604020202020204" pitchFamily="34" charset="0"/>
              </a:defRPr>
            </a:lvl3pPr>
            <a:lvl4pPr marL="1828800" indent="-457200">
              <a:defRPr>
                <a:solidFill>
                  <a:schemeClr val="tx1"/>
                </a:solidFill>
                <a:latin typeface="Arial" panose="020B0604020202020204" pitchFamily="34" charset="0"/>
                <a:cs typeface="Arial" panose="020B0604020202020204" pitchFamily="34" charset="0"/>
              </a:defRPr>
            </a:lvl4pPr>
            <a:lvl5pPr marL="2286000" indent="-457200">
              <a:defRPr>
                <a:solidFill>
                  <a:schemeClr val="tx1"/>
                </a:solidFill>
                <a:latin typeface="Arial" panose="020B0604020202020204" pitchFamily="34" charset="0"/>
                <a:cs typeface="Arial" panose="020B0604020202020204" pitchFamily="34" charset="0"/>
              </a:defRPr>
            </a:lvl5pPr>
            <a:lvl6pPr marL="27432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2004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6576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1148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dirty="0" smtClean="0">
                <a:ln>
                  <a:noFill/>
                </a:ln>
                <a:solidFill>
                  <a:srgbClr val="008000"/>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count the girth and area of circle</a:t>
            </a:r>
            <a:endParaRPr kumimoji="1" lang="en-US" altLang="zh-CN" sz="2000" b="1" i="0" u="none" strike="noStrike" kern="1200" cap="none" spc="0" normalizeH="0" baseline="0" noProof="0" dirty="0" smtClean="0">
              <a:ln>
                <a:noFill/>
              </a:ln>
              <a:solidFill>
                <a:srgbClr val="008000"/>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#include&lt;</a:t>
            </a:r>
            <a:r>
              <a:rPr kumimoji="1" lang="en-US" altLang="zh-CN" sz="2000" b="1" i="0" u="none" strike="noStrike" kern="1200" cap="none" spc="0" normalizeH="0" baseline="0" noProof="0" dirty="0" err="1"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iostream</a:t>
            </a:r>
            <a:r>
              <a:rPr kumimoji="1" lang="en-US" altLang="zh-CN" sz="2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&gt;</a:t>
            </a:r>
            <a:endParaRPr kumimoji="1" lang="en-US" altLang="zh-CN" sz="2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using namespace </a:t>
            </a:r>
            <a:r>
              <a:rPr kumimoji="1" lang="en-US" altLang="zh-CN" sz="2000" b="1" i="0" u="none" strike="noStrike" kern="1200" cap="none" spc="0" normalizeH="0" baseline="0" noProof="0" dirty="0" err="1"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std</a:t>
            </a:r>
            <a:r>
              <a:rPr kumimoji="1" lang="en-US" altLang="zh-CN" sz="2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a:t>
            </a:r>
            <a:endParaRPr kumimoji="1" lang="en-US" altLang="zh-CN" sz="2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dirty="0" err="1"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int</a:t>
            </a:r>
            <a:r>
              <a:rPr kumimoji="1" lang="en-US" altLang="zh-CN" sz="2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main ()</a:t>
            </a:r>
            <a:endParaRPr kumimoji="1" lang="en-US" altLang="zh-CN" sz="2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double r, girth, area ; 		</a:t>
            </a:r>
            <a:endParaRPr kumimoji="1" lang="en-US" altLang="zh-CN" sz="2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a:t>
            </a:r>
            <a:r>
              <a:rPr kumimoji="1" lang="en-US" altLang="zh-CN" sz="2000" b="1" i="0" u="none" strike="noStrike" kern="1200" cap="none" spc="0" normalizeH="0" baseline="0" noProof="0" dirty="0" err="1"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const</a:t>
            </a:r>
            <a:r>
              <a:rPr kumimoji="1" lang="en-US" altLang="zh-CN" sz="2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double PI = 3.1415 ;</a:t>
            </a:r>
            <a:endParaRPr kumimoji="1" lang="en-US" altLang="zh-CN" sz="2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a:t>
            </a:r>
            <a:r>
              <a:rPr kumimoji="1" lang="en-US" altLang="zh-CN" sz="2000" b="1" i="0" u="none" strike="noStrike" kern="1200" cap="none" spc="0" normalizeH="0" baseline="0" noProof="0" dirty="0" err="1"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cout</a:t>
            </a:r>
            <a:r>
              <a:rPr kumimoji="1" lang="en-US" altLang="zh-CN" sz="2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&lt;&lt; "Please input radius:\n" ;</a:t>
            </a:r>
            <a:endParaRPr kumimoji="1" lang="en-US" altLang="zh-CN" sz="2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a:t>
            </a:r>
            <a:r>
              <a:rPr kumimoji="1" lang="en-US" altLang="zh-CN" sz="2000" b="1" i="0" u="none" strike="noStrike" kern="1200" cap="none" spc="0" normalizeH="0" baseline="0" noProof="0" dirty="0" err="1"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cin</a:t>
            </a:r>
            <a:r>
              <a:rPr kumimoji="1" lang="en-US" altLang="zh-CN" sz="2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&gt;&gt; r ; </a:t>
            </a:r>
            <a:endParaRPr kumimoji="1" lang="en-US" altLang="zh-CN" sz="2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girth = 2 * PI * r ; </a:t>
            </a:r>
            <a:endParaRPr kumimoji="1" lang="en-US" altLang="zh-CN" sz="2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area = PI * r * r ;</a:t>
            </a:r>
            <a:endParaRPr kumimoji="1" lang="en-US" altLang="zh-CN" sz="2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a:t>
            </a:r>
            <a:r>
              <a:rPr kumimoji="1" lang="en-US" altLang="zh-CN" sz="2000" b="1" i="0" u="none" strike="noStrike" kern="1200" cap="none" spc="0" normalizeH="0" baseline="0" noProof="0" dirty="0" err="1"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cout</a:t>
            </a:r>
            <a:r>
              <a:rPr kumimoji="1" lang="en-US" altLang="zh-CN" sz="2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&lt;&lt; "radius = " &lt;&lt; r &lt;&lt; </a:t>
            </a:r>
            <a:r>
              <a:rPr kumimoji="1" lang="en-US" altLang="zh-CN" sz="2000" b="1" i="0" u="none" strike="noStrike" kern="1200" cap="none" spc="0" normalizeH="0" baseline="0" noProof="0" dirty="0" err="1"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endl</a:t>
            </a:r>
            <a:r>
              <a:rPr kumimoji="1" lang="en-US" altLang="zh-CN" sz="2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 </a:t>
            </a:r>
            <a:endParaRPr kumimoji="1" lang="en-US" altLang="zh-CN" sz="2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a:t>
            </a:r>
            <a:r>
              <a:rPr kumimoji="1" lang="en-US" altLang="zh-CN" sz="2000" b="1" i="0" u="none" strike="noStrike" kern="1200" cap="none" spc="0" normalizeH="0" baseline="0" noProof="0" dirty="0" err="1"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cout</a:t>
            </a:r>
            <a:r>
              <a:rPr kumimoji="1" lang="en-US" altLang="zh-CN" sz="2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&lt;&lt; "girth = " &lt;&lt; girth &lt;&lt; </a:t>
            </a:r>
            <a:r>
              <a:rPr kumimoji="1" lang="en-US" altLang="zh-CN" sz="2000" b="1" i="0" u="none" strike="noStrike" kern="1200" cap="none" spc="0" normalizeH="0" baseline="0" noProof="0" dirty="0" err="1"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endl</a:t>
            </a:r>
            <a:r>
              <a:rPr kumimoji="1" lang="en-US" altLang="zh-CN" sz="2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a:t>
            </a:r>
            <a:endParaRPr kumimoji="1" lang="en-US" altLang="zh-CN" sz="2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a:t>
            </a:r>
            <a:r>
              <a:rPr kumimoji="1" lang="en-US" altLang="zh-CN" sz="2000" b="1" i="0" u="none" strike="noStrike" kern="1200" cap="none" spc="0" normalizeH="0" baseline="0" noProof="0" dirty="0" err="1"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cout</a:t>
            </a:r>
            <a:r>
              <a:rPr kumimoji="1" lang="en-US" altLang="zh-CN" sz="2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&lt;&lt; "area = " &lt;&lt; area &lt;&lt; </a:t>
            </a:r>
            <a:r>
              <a:rPr kumimoji="1" lang="en-US" altLang="zh-CN" sz="2000" b="1" i="0" u="none" strike="noStrike" kern="1200" cap="none" spc="0" normalizeH="0" baseline="0" noProof="0" dirty="0" err="1"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endl</a:t>
            </a:r>
            <a:r>
              <a:rPr kumimoji="1" lang="en-US" altLang="zh-CN" sz="2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a:t>
            </a:r>
            <a:endParaRPr kumimoji="1" lang="en-US" altLang="zh-CN" sz="2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a:t>
            </a:r>
            <a:endParaRPr kumimoji="1" lang="en-US" altLang="zh-CN" sz="2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28708"/>
                                        </p:tgtEl>
                                        <p:attrNameLst>
                                          <p:attrName>style.visibility</p:attrName>
                                        </p:attrNameLst>
                                      </p:cBhvr>
                                      <p:to>
                                        <p:strVal val="visible"/>
                                      </p:to>
                                    </p:set>
                                    <p:animEffect transition="in" filter="checkerboard(across)">
                                      <p:cBhvr>
                                        <p:cTn id="7" dur="500"/>
                                        <p:tgtEl>
                                          <p:spTgt spid="3287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08"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3890" name="Text Box 2"/>
          <p:cNvSpPr txBox="1">
            <a:spLocks noChangeArrowheads="1"/>
          </p:cNvSpPr>
          <p:nvPr/>
        </p:nvSpPr>
        <p:spPr bwMode="auto">
          <a:xfrm>
            <a:off x="609600" y="1052513"/>
            <a:ext cx="4970463"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914400" indent="-457200">
              <a:defRPr>
                <a:solidFill>
                  <a:schemeClr val="tx1"/>
                </a:solidFill>
                <a:latin typeface="Arial" panose="020B0604020202020204" pitchFamily="34" charset="0"/>
                <a:cs typeface="Arial" panose="020B0604020202020204" pitchFamily="34" charset="0"/>
              </a:defRPr>
            </a:lvl2pPr>
            <a:lvl3pPr marL="1371600" indent="-457200">
              <a:defRPr>
                <a:solidFill>
                  <a:schemeClr val="tx1"/>
                </a:solidFill>
                <a:latin typeface="Arial" panose="020B0604020202020204" pitchFamily="34" charset="0"/>
                <a:cs typeface="Arial" panose="020B0604020202020204" pitchFamily="34" charset="0"/>
              </a:defRPr>
            </a:lvl3pPr>
            <a:lvl4pPr marL="1828800" indent="-457200">
              <a:defRPr>
                <a:solidFill>
                  <a:schemeClr val="tx1"/>
                </a:solidFill>
                <a:latin typeface="Arial" panose="020B0604020202020204" pitchFamily="34" charset="0"/>
                <a:cs typeface="Arial" panose="020B0604020202020204" pitchFamily="34" charset="0"/>
              </a:defRPr>
            </a:lvl4pPr>
            <a:lvl5pPr marL="2286000" indent="-457200">
              <a:defRPr>
                <a:solidFill>
                  <a:schemeClr val="tx1"/>
                </a:solidFill>
                <a:latin typeface="Arial" panose="020B0604020202020204" pitchFamily="34" charset="0"/>
                <a:cs typeface="Arial" panose="020B0604020202020204" pitchFamily="34" charset="0"/>
              </a:defRPr>
            </a:lvl5pPr>
            <a:lvl6pPr marL="27432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2004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6576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1148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rgbClr val="008000"/>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count the girth and area of circle</a:t>
            </a:r>
            <a:endParaRPr kumimoji="1" lang="en-US" altLang="zh-CN" sz="2000" b="1" i="0" u="none" strike="noStrike" kern="1200" cap="none" spc="0" normalizeH="0" baseline="0" noProof="0" smtClean="0">
              <a:ln>
                <a:noFill/>
              </a:ln>
              <a:solidFill>
                <a:srgbClr val="008000"/>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#include&lt;iostream&gt;</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using namespace std ;</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int main ()</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double r, girth, area ; 		</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const double PI = 3.1415 ;</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cout &lt;&lt; "Please input radius:\n" ;</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cin &gt;&gt; r ; </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girth = 2 * PI * r ; </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area = PI * r * r ;</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cout &lt;&lt; "radius = " &lt;&lt; r &lt;&lt; endl ; </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cout &lt;&lt; "girth = " &lt;&lt; girth &lt;&lt; endl ;</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cout &lt;&lt; "area = " &lt;&lt; area &lt;&lt; endl ;</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93890"/>
                                        </p:tgtEl>
                                        <p:attrNameLst>
                                          <p:attrName>style.visibility</p:attrName>
                                        </p:attrNameLst>
                                      </p:cBhvr>
                                      <p:to>
                                        <p:strVal val="visible"/>
                                      </p:to>
                                    </p:set>
                                    <p:animEffect transition="in" filter="checkerboard(across)">
                                      <p:cBhvr>
                                        <p:cTn id="7" dur="500"/>
                                        <p:tgtEl>
                                          <p:spTgt spid="2938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0"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4914" name="Text Box 2"/>
          <p:cNvSpPr txBox="1">
            <a:spLocks noChangeArrowheads="1"/>
          </p:cNvSpPr>
          <p:nvPr/>
        </p:nvSpPr>
        <p:spPr bwMode="auto">
          <a:xfrm>
            <a:off x="609600" y="1052513"/>
            <a:ext cx="4610100"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914400" indent="-457200">
              <a:defRPr>
                <a:solidFill>
                  <a:schemeClr val="tx1"/>
                </a:solidFill>
                <a:latin typeface="Arial" panose="020B0604020202020204" pitchFamily="34" charset="0"/>
                <a:cs typeface="Arial" panose="020B0604020202020204" pitchFamily="34" charset="0"/>
              </a:defRPr>
            </a:lvl2pPr>
            <a:lvl3pPr marL="1371600" indent="-457200">
              <a:defRPr>
                <a:solidFill>
                  <a:schemeClr val="tx1"/>
                </a:solidFill>
                <a:latin typeface="Arial" panose="020B0604020202020204" pitchFamily="34" charset="0"/>
                <a:cs typeface="Arial" panose="020B0604020202020204" pitchFamily="34" charset="0"/>
              </a:defRPr>
            </a:lvl3pPr>
            <a:lvl4pPr marL="1828800" indent="-457200">
              <a:defRPr>
                <a:solidFill>
                  <a:schemeClr val="tx1"/>
                </a:solidFill>
                <a:latin typeface="Arial" panose="020B0604020202020204" pitchFamily="34" charset="0"/>
                <a:cs typeface="Arial" panose="020B0604020202020204" pitchFamily="34" charset="0"/>
              </a:defRPr>
            </a:lvl4pPr>
            <a:lvl5pPr marL="2286000" indent="-457200">
              <a:defRPr>
                <a:solidFill>
                  <a:schemeClr val="tx1"/>
                </a:solidFill>
                <a:latin typeface="Arial" panose="020B0604020202020204" pitchFamily="34" charset="0"/>
                <a:cs typeface="Arial" panose="020B0604020202020204" pitchFamily="34" charset="0"/>
              </a:defRPr>
            </a:lvl5pPr>
            <a:lvl6pPr marL="27432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2004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6576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1148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rgbClr val="008000"/>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count the girth and area of circle</a:t>
            </a:r>
            <a:endParaRPr kumimoji="1" lang="en-US" altLang="zh-CN" sz="2000" b="1" i="0" u="none" strike="noStrike" kern="1200" cap="none" spc="0" normalizeH="0" baseline="0" noProof="0" smtClean="0">
              <a:ln>
                <a:noFill/>
              </a:ln>
              <a:solidFill>
                <a:srgbClr val="008000"/>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#include&lt;iostream&gt;</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using namespace std ;</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int main ()</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a:t>
            </a:r>
            <a:r>
              <a:rPr kumimoji="1" lang="en-US" altLang="zh-CN" sz="2000" b="1" i="0" u="none" strike="noStrike" kern="1200" cap="none" spc="0" normalizeH="0" baseline="0" noProof="0" smtClean="0">
                <a:ln>
                  <a:noFill/>
                </a:ln>
                <a:solidFill>
                  <a:srgbClr val="3333FF"/>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double r, girth, area ; </a:t>
            </a:r>
            <a:endParaRPr kumimoji="1" lang="en-US" altLang="zh-CN" sz="2000" b="1" i="0" u="none" strike="noStrike" kern="1200" cap="none" spc="0" normalizeH="0" baseline="0" noProof="0" smtClean="0">
              <a:ln>
                <a:noFill/>
              </a:ln>
              <a:solidFill>
                <a:srgbClr val="3333FF"/>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rgbClr val="3333FF"/>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const double PI = 3.1415 ;</a:t>
            </a:r>
            <a:endParaRPr kumimoji="1" lang="en-US" altLang="zh-CN" sz="2000" b="1" i="0" u="none" strike="noStrike" kern="1200" cap="none" spc="0" normalizeH="0" baseline="0" noProof="0" smtClean="0">
              <a:ln>
                <a:noFill/>
              </a:ln>
              <a:solidFill>
                <a:srgbClr val="3333FF"/>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cout &lt;&lt; "Please input radius:\n" ;</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cin &gt;&gt; r ; </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girth = 2 * PI * r ; </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area = PI * r * r ;</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cout &lt;&lt; "radius = " &lt;&lt; r &lt;&lt; endl ; </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cout &lt;&lt; "girth = " &lt;&lt; girth &lt;&lt; endl ;</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cout &lt;&lt; "area = " &lt;&lt; area &lt;&lt; endl ;</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p:txBody>
      </p:sp>
      <p:sp>
        <p:nvSpPr>
          <p:cNvPr id="294915" name="AutoShape 3"/>
          <p:cNvSpPr/>
          <p:nvPr/>
        </p:nvSpPr>
        <p:spPr>
          <a:xfrm>
            <a:off x="5486400" y="1524000"/>
            <a:ext cx="1447800" cy="609600"/>
          </a:xfrm>
          <a:prstGeom prst="borderCallout2">
            <a:avLst>
              <a:gd name="adj1" fmla="val 18750"/>
              <a:gd name="adj2" fmla="val -5264"/>
              <a:gd name="adj3" fmla="val 18750"/>
              <a:gd name="adj4" fmla="val -36185"/>
              <a:gd name="adj5" fmla="val 221616"/>
              <a:gd name="adj6" fmla="val -135528"/>
            </a:avLst>
          </a:prstGeom>
          <a:solidFill>
            <a:srgbClr val="F5F6FD"/>
          </a:solidFill>
          <a:ln w="19050" cap="sq" cmpd="sng">
            <a:solidFill>
              <a:srgbClr val="FF3300"/>
            </a:solidFill>
            <a:prstDash val="solid"/>
            <a:miter/>
            <a:headEnd type="none" w="sm" len="sm"/>
            <a:tailEnd type="oval" w="lg" len="lg"/>
          </a:ln>
        </p:spPr>
        <p:txBody>
          <a:bodyPr/>
          <a:p>
            <a:pPr algn="ctr" eaLnBrk="0" hangingPunct="0">
              <a:lnSpc>
                <a:spcPct val="150000"/>
              </a:lnSpc>
              <a:spcBef>
                <a:spcPct val="50000"/>
              </a:spcBef>
            </a:pPr>
            <a:r>
              <a:rPr lang="zh-CN" altLang="en-US" b="1" dirty="0">
                <a:latin typeface="Times New Roman" panose="02020603050405020304" pitchFamily="18" charset="0"/>
              </a:rPr>
              <a:t>数据描述</a:t>
            </a:r>
            <a:endParaRPr lang="zh-CN" altLang="en-US" b="1" dirty="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94915"/>
                                        </p:tgtEl>
                                        <p:attrNameLst>
                                          <p:attrName>style.visibility</p:attrName>
                                        </p:attrNameLst>
                                      </p:cBhvr>
                                      <p:to>
                                        <p:strVal val="visible"/>
                                      </p:to>
                                    </p:set>
                                    <p:animEffect transition="in" filter="box(in)">
                                      <p:cBhvr>
                                        <p:cTn id="7" dur="500"/>
                                        <p:tgtEl>
                                          <p:spTgt spid="2949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5"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5938" name="Text Box 2"/>
          <p:cNvSpPr txBox="1">
            <a:spLocks noChangeArrowheads="1"/>
          </p:cNvSpPr>
          <p:nvPr/>
        </p:nvSpPr>
        <p:spPr bwMode="auto">
          <a:xfrm>
            <a:off x="609600" y="1052513"/>
            <a:ext cx="4826000"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914400" indent="-457200">
              <a:defRPr>
                <a:solidFill>
                  <a:schemeClr val="tx1"/>
                </a:solidFill>
                <a:latin typeface="Arial" panose="020B0604020202020204" pitchFamily="34" charset="0"/>
                <a:cs typeface="Arial" panose="020B0604020202020204" pitchFamily="34" charset="0"/>
              </a:defRPr>
            </a:lvl2pPr>
            <a:lvl3pPr marL="1371600" indent="-457200">
              <a:defRPr>
                <a:solidFill>
                  <a:schemeClr val="tx1"/>
                </a:solidFill>
                <a:latin typeface="Arial" panose="020B0604020202020204" pitchFamily="34" charset="0"/>
                <a:cs typeface="Arial" panose="020B0604020202020204" pitchFamily="34" charset="0"/>
              </a:defRPr>
            </a:lvl3pPr>
            <a:lvl4pPr marL="1828800" indent="-457200">
              <a:defRPr>
                <a:solidFill>
                  <a:schemeClr val="tx1"/>
                </a:solidFill>
                <a:latin typeface="Arial" panose="020B0604020202020204" pitchFamily="34" charset="0"/>
                <a:cs typeface="Arial" panose="020B0604020202020204" pitchFamily="34" charset="0"/>
              </a:defRPr>
            </a:lvl4pPr>
            <a:lvl5pPr marL="2286000" indent="-457200">
              <a:defRPr>
                <a:solidFill>
                  <a:schemeClr val="tx1"/>
                </a:solidFill>
                <a:latin typeface="Arial" panose="020B0604020202020204" pitchFamily="34" charset="0"/>
                <a:cs typeface="Arial" panose="020B0604020202020204" pitchFamily="34" charset="0"/>
              </a:defRPr>
            </a:lvl5pPr>
            <a:lvl6pPr marL="27432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2004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6576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1148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rgbClr val="008000"/>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count the girth and area of circle</a:t>
            </a:r>
            <a:endParaRPr kumimoji="1" lang="en-US" altLang="zh-CN" sz="2000" b="1" i="0" u="none" strike="noStrike" kern="1200" cap="none" spc="0" normalizeH="0" baseline="0" noProof="0" smtClean="0">
              <a:ln>
                <a:noFill/>
              </a:ln>
              <a:solidFill>
                <a:srgbClr val="008000"/>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#include&lt;iostream&gt;</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using namespace std ;</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int main ()</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double r, girth, area ; </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const double PI = 3.1415 ;</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a:t>
            </a:r>
            <a:r>
              <a:rPr kumimoji="1" lang="en-US" altLang="zh-CN" sz="2000" b="1" i="0" u="none" strike="noStrike" kern="1200" cap="none" spc="0" normalizeH="0" baseline="0" noProof="0" smtClean="0">
                <a:ln>
                  <a:noFill/>
                </a:ln>
                <a:solidFill>
                  <a:srgbClr val="3333FF"/>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cout &lt;&lt; "Please input radius:\n" ;</a:t>
            </a:r>
            <a:endParaRPr kumimoji="1" lang="en-US" altLang="zh-CN" sz="2000" b="1" i="0" u="none" strike="noStrike" kern="1200" cap="none" spc="0" normalizeH="0" baseline="0" noProof="0" smtClean="0">
              <a:ln>
                <a:noFill/>
              </a:ln>
              <a:solidFill>
                <a:srgbClr val="3333FF"/>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rgbClr val="3333FF"/>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cin &gt;&gt; r ; </a:t>
            </a:r>
            <a:endParaRPr kumimoji="1" lang="en-US" altLang="zh-CN" sz="2000" b="1" i="0" u="none" strike="noStrike" kern="1200" cap="none" spc="0" normalizeH="0" baseline="0" noProof="0" smtClean="0">
              <a:ln>
                <a:noFill/>
              </a:ln>
              <a:solidFill>
                <a:srgbClr val="3333FF"/>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rgbClr val="3333FF"/>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girth = 2 * PI * r ; </a:t>
            </a:r>
            <a:endParaRPr kumimoji="1" lang="en-US" altLang="zh-CN" sz="2000" b="1" i="0" u="none" strike="noStrike" kern="1200" cap="none" spc="0" normalizeH="0" baseline="0" noProof="0" smtClean="0">
              <a:ln>
                <a:noFill/>
              </a:ln>
              <a:solidFill>
                <a:srgbClr val="3333FF"/>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rgbClr val="3333FF"/>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area = PI * r * r ;</a:t>
            </a:r>
            <a:endParaRPr kumimoji="1" lang="en-US" altLang="zh-CN" sz="2000" b="1" i="0" u="none" strike="noStrike" kern="1200" cap="none" spc="0" normalizeH="0" baseline="0" noProof="0" smtClean="0">
              <a:ln>
                <a:noFill/>
              </a:ln>
              <a:solidFill>
                <a:srgbClr val="3333FF"/>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rgbClr val="3333FF"/>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cout &lt;&lt; "radius = " &lt;&lt; r &lt;&lt; endl ; </a:t>
            </a:r>
            <a:endParaRPr kumimoji="1" lang="en-US" altLang="zh-CN" sz="2000" b="1" i="0" u="none" strike="noStrike" kern="1200" cap="none" spc="0" normalizeH="0" baseline="0" noProof="0" smtClean="0">
              <a:ln>
                <a:noFill/>
              </a:ln>
              <a:solidFill>
                <a:srgbClr val="3333FF"/>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rgbClr val="3333FF"/>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cout &lt;&lt; "girth = " &lt;&lt; girth &lt;&lt; endl ;</a:t>
            </a:r>
            <a:endParaRPr kumimoji="1" lang="en-US" altLang="zh-CN" sz="2000" b="1" i="0" u="none" strike="noStrike" kern="1200" cap="none" spc="0" normalizeH="0" baseline="0" noProof="0" smtClean="0">
              <a:ln>
                <a:noFill/>
              </a:ln>
              <a:solidFill>
                <a:srgbClr val="3333FF"/>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rgbClr val="3333FF"/>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cout &lt;&lt; "area = " &lt;&lt; area &lt;&lt; endl ;</a:t>
            </a:r>
            <a:endParaRPr kumimoji="1" lang="en-US" altLang="zh-CN" sz="2000" b="1" i="0" u="none" strike="noStrike" kern="1200" cap="none" spc="0" normalizeH="0" baseline="0" noProof="0" smtClean="0">
              <a:ln>
                <a:noFill/>
              </a:ln>
              <a:solidFill>
                <a:srgbClr val="3333FF"/>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p:txBody>
      </p:sp>
      <p:sp>
        <p:nvSpPr>
          <p:cNvPr id="295939" name="AutoShape 3"/>
          <p:cNvSpPr/>
          <p:nvPr/>
        </p:nvSpPr>
        <p:spPr>
          <a:xfrm>
            <a:off x="5486400" y="2895600"/>
            <a:ext cx="1447800" cy="609600"/>
          </a:xfrm>
          <a:prstGeom prst="borderCallout2">
            <a:avLst>
              <a:gd name="adj1" fmla="val 18750"/>
              <a:gd name="adj2" fmla="val -5264"/>
              <a:gd name="adj3" fmla="val 18750"/>
              <a:gd name="adj4" fmla="val -36185"/>
              <a:gd name="adj5" fmla="val 221616"/>
              <a:gd name="adj6" fmla="val -135528"/>
            </a:avLst>
          </a:prstGeom>
          <a:solidFill>
            <a:srgbClr val="F5F6FD"/>
          </a:solidFill>
          <a:ln w="19050" cap="sq" cmpd="sng">
            <a:solidFill>
              <a:srgbClr val="FF3300"/>
            </a:solidFill>
            <a:prstDash val="solid"/>
            <a:miter/>
            <a:headEnd type="none" w="sm" len="sm"/>
            <a:tailEnd type="oval" w="lg" len="lg"/>
          </a:ln>
        </p:spPr>
        <p:txBody>
          <a:bodyPr/>
          <a:p>
            <a:pPr algn="ctr" eaLnBrk="0" hangingPunct="0">
              <a:lnSpc>
                <a:spcPct val="150000"/>
              </a:lnSpc>
              <a:spcBef>
                <a:spcPct val="50000"/>
              </a:spcBef>
            </a:pPr>
            <a:r>
              <a:rPr lang="zh-CN" altLang="en-US" b="1" dirty="0">
                <a:latin typeface="Times New Roman" panose="02020603050405020304" pitchFamily="18" charset="0"/>
              </a:rPr>
              <a:t>数据处理</a:t>
            </a:r>
            <a:endParaRPr lang="zh-CN" altLang="en-US" b="1" dirty="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95939"/>
                                        </p:tgtEl>
                                        <p:attrNameLst>
                                          <p:attrName>style.visibility</p:attrName>
                                        </p:attrNameLst>
                                      </p:cBhvr>
                                      <p:to>
                                        <p:strVal val="visible"/>
                                      </p:to>
                                    </p:set>
                                    <p:animEffect transition="in" filter="box(in)">
                                      <p:cBhvr>
                                        <p:cTn id="7" dur="500"/>
                                        <p:tgtEl>
                                          <p:spTgt spid="2959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39"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62" name="Text Box 2"/>
          <p:cNvSpPr txBox="1">
            <a:spLocks noChangeArrowheads="1"/>
          </p:cNvSpPr>
          <p:nvPr/>
        </p:nvSpPr>
        <p:spPr bwMode="auto">
          <a:xfrm>
            <a:off x="609600" y="1052513"/>
            <a:ext cx="4322763"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914400" indent="-457200">
              <a:defRPr>
                <a:solidFill>
                  <a:schemeClr val="tx1"/>
                </a:solidFill>
                <a:latin typeface="Arial" panose="020B0604020202020204" pitchFamily="34" charset="0"/>
                <a:cs typeface="Arial" panose="020B0604020202020204" pitchFamily="34" charset="0"/>
              </a:defRPr>
            </a:lvl2pPr>
            <a:lvl3pPr marL="1371600" indent="-457200">
              <a:defRPr>
                <a:solidFill>
                  <a:schemeClr val="tx1"/>
                </a:solidFill>
                <a:latin typeface="Arial" panose="020B0604020202020204" pitchFamily="34" charset="0"/>
                <a:cs typeface="Arial" panose="020B0604020202020204" pitchFamily="34" charset="0"/>
              </a:defRPr>
            </a:lvl3pPr>
            <a:lvl4pPr marL="1828800" indent="-457200">
              <a:defRPr>
                <a:solidFill>
                  <a:schemeClr val="tx1"/>
                </a:solidFill>
                <a:latin typeface="Arial" panose="020B0604020202020204" pitchFamily="34" charset="0"/>
                <a:cs typeface="Arial" panose="020B0604020202020204" pitchFamily="34" charset="0"/>
              </a:defRPr>
            </a:lvl4pPr>
            <a:lvl5pPr marL="2286000" indent="-457200">
              <a:defRPr>
                <a:solidFill>
                  <a:schemeClr val="tx1"/>
                </a:solidFill>
                <a:latin typeface="Arial" panose="020B0604020202020204" pitchFamily="34" charset="0"/>
                <a:cs typeface="Arial" panose="020B0604020202020204" pitchFamily="34" charset="0"/>
              </a:defRPr>
            </a:lvl5pPr>
            <a:lvl6pPr marL="27432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2004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6576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1148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rgbClr val="008000"/>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count the girth and area of circle</a:t>
            </a:r>
            <a:endParaRPr kumimoji="1" lang="en-US" altLang="zh-CN" sz="2000" b="1" i="0" u="none" strike="noStrike" kern="1200" cap="none" spc="0" normalizeH="0" baseline="0" noProof="0" smtClean="0">
              <a:ln>
                <a:noFill/>
              </a:ln>
              <a:solidFill>
                <a:srgbClr val="008000"/>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#include&lt;iostream&gt;</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using namespace std ;</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int main ()</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double r, girth, area ; </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const double PI = 3.1415 ;</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a:t>
            </a:r>
            <a:r>
              <a:rPr kumimoji="1" lang="en-US" altLang="zh-CN" sz="2000" b="1" i="1" u="none" strike="noStrike" kern="1200" cap="none" spc="0" normalizeH="0" baseline="0" noProof="0" smtClean="0">
                <a:ln>
                  <a:noFill/>
                </a:ln>
                <a:solidFill>
                  <a:srgbClr val="3333FF"/>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cout &lt;&lt; "Please input radius:\n" ;</a:t>
            </a:r>
            <a:endParaRPr kumimoji="1" lang="en-US" altLang="zh-CN" sz="2000" b="1" i="1" u="none" strike="noStrike" kern="1200" cap="none" spc="0" normalizeH="0" baseline="0" noProof="0" smtClean="0">
              <a:ln>
                <a:noFill/>
              </a:ln>
              <a:solidFill>
                <a:srgbClr val="3333FF"/>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rgbClr val="3333FF"/>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cin &gt;&gt; r ; </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girth = 2 * PI * r ; </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area = PI * r * r ;</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cout &lt;&lt; "radius = " &lt;&lt; r &lt;&lt; endl ; </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cout &lt;&lt; "girth = " &lt;&lt; girth &lt;&lt; endl ;</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cout &lt;&lt; "area = " &lt;&lt; area &lt;&lt; endl ;</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p:txBody>
      </p:sp>
      <p:sp>
        <p:nvSpPr>
          <p:cNvPr id="296963" name="AutoShape 3"/>
          <p:cNvSpPr/>
          <p:nvPr/>
        </p:nvSpPr>
        <p:spPr>
          <a:xfrm>
            <a:off x="5486400" y="2362200"/>
            <a:ext cx="1447800" cy="609600"/>
          </a:xfrm>
          <a:prstGeom prst="borderCallout2">
            <a:avLst>
              <a:gd name="adj1" fmla="val 18750"/>
              <a:gd name="adj2" fmla="val -5264"/>
              <a:gd name="adj3" fmla="val 18750"/>
              <a:gd name="adj4" fmla="val -36185"/>
              <a:gd name="adj5" fmla="val 221616"/>
              <a:gd name="adj6" fmla="val -135528"/>
            </a:avLst>
          </a:prstGeom>
          <a:solidFill>
            <a:srgbClr val="F5F6FD"/>
          </a:solidFill>
          <a:ln w="19050" cap="sq" cmpd="sng">
            <a:solidFill>
              <a:srgbClr val="FF3300"/>
            </a:solidFill>
            <a:prstDash val="solid"/>
            <a:miter/>
            <a:headEnd type="none" w="sm" len="sm"/>
            <a:tailEnd type="oval" w="lg" len="lg"/>
          </a:ln>
        </p:spPr>
        <p:txBody>
          <a:bodyPr/>
          <a:p>
            <a:pPr algn="ctr" eaLnBrk="0" hangingPunct="0">
              <a:lnSpc>
                <a:spcPct val="150000"/>
              </a:lnSpc>
              <a:spcBef>
                <a:spcPct val="50000"/>
              </a:spcBef>
            </a:pPr>
            <a:r>
              <a:rPr lang="zh-CN" altLang="en-US" b="1" dirty="0">
                <a:latin typeface="Times New Roman" panose="02020603050405020304" pitchFamily="18" charset="0"/>
              </a:rPr>
              <a:t>输入数据</a:t>
            </a:r>
            <a:endParaRPr lang="zh-CN" altLang="en-US" b="1" dirty="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96963"/>
                                        </p:tgtEl>
                                        <p:attrNameLst>
                                          <p:attrName>style.visibility</p:attrName>
                                        </p:attrNameLst>
                                      </p:cBhvr>
                                      <p:to>
                                        <p:strVal val="visible"/>
                                      </p:to>
                                    </p:set>
                                    <p:animEffect transition="in" filter="box(in)">
                                      <p:cBhvr>
                                        <p:cTn id="7" dur="500"/>
                                        <p:tgtEl>
                                          <p:spTgt spid="2969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3"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7986" name="Text Box 2"/>
          <p:cNvSpPr txBox="1">
            <a:spLocks noChangeArrowheads="1"/>
          </p:cNvSpPr>
          <p:nvPr/>
        </p:nvSpPr>
        <p:spPr bwMode="auto">
          <a:xfrm>
            <a:off x="609600" y="1052513"/>
            <a:ext cx="4610100"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914400" indent="-457200">
              <a:defRPr>
                <a:solidFill>
                  <a:schemeClr val="tx1"/>
                </a:solidFill>
                <a:latin typeface="Arial" panose="020B0604020202020204" pitchFamily="34" charset="0"/>
                <a:cs typeface="Arial" panose="020B0604020202020204" pitchFamily="34" charset="0"/>
              </a:defRPr>
            </a:lvl2pPr>
            <a:lvl3pPr marL="1371600" indent="-457200">
              <a:defRPr>
                <a:solidFill>
                  <a:schemeClr val="tx1"/>
                </a:solidFill>
                <a:latin typeface="Arial" panose="020B0604020202020204" pitchFamily="34" charset="0"/>
                <a:cs typeface="Arial" panose="020B0604020202020204" pitchFamily="34" charset="0"/>
              </a:defRPr>
            </a:lvl3pPr>
            <a:lvl4pPr marL="1828800" indent="-457200">
              <a:defRPr>
                <a:solidFill>
                  <a:schemeClr val="tx1"/>
                </a:solidFill>
                <a:latin typeface="Arial" panose="020B0604020202020204" pitchFamily="34" charset="0"/>
                <a:cs typeface="Arial" panose="020B0604020202020204" pitchFamily="34" charset="0"/>
              </a:defRPr>
            </a:lvl4pPr>
            <a:lvl5pPr marL="2286000" indent="-457200">
              <a:defRPr>
                <a:solidFill>
                  <a:schemeClr val="tx1"/>
                </a:solidFill>
                <a:latin typeface="Arial" panose="020B0604020202020204" pitchFamily="34" charset="0"/>
                <a:cs typeface="Arial" panose="020B0604020202020204" pitchFamily="34" charset="0"/>
              </a:defRPr>
            </a:lvl5pPr>
            <a:lvl6pPr marL="27432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2004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6576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1148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rgbClr val="008000"/>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count the girth and area of circle</a:t>
            </a:r>
            <a:endParaRPr kumimoji="1" lang="en-US" altLang="zh-CN" sz="2000" b="1" i="0" u="none" strike="noStrike" kern="1200" cap="none" spc="0" normalizeH="0" baseline="0" noProof="0" smtClean="0">
              <a:ln>
                <a:noFill/>
              </a:ln>
              <a:solidFill>
                <a:srgbClr val="008000"/>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#include&lt;iostream&gt;</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using namespace std ;</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int main ()</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double r, girth, area ; </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const double PI = 3.1415 ;</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cout &lt;&lt; "Please input radius:\n" ;</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cin &gt;&gt; r ; </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a:t>
            </a:r>
            <a:r>
              <a:rPr kumimoji="1" lang="en-US" altLang="zh-CN" sz="2000" b="1" i="0" u="none" strike="noStrike" kern="1200" cap="none" spc="0" normalizeH="0" baseline="0" noProof="0" smtClean="0">
                <a:ln>
                  <a:noFill/>
                </a:ln>
                <a:solidFill>
                  <a:srgbClr val="3333FF"/>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girth = 2 * PI * r ; </a:t>
            </a:r>
            <a:endParaRPr kumimoji="1" lang="en-US" altLang="zh-CN" sz="2000" b="1" i="0" u="none" strike="noStrike" kern="1200" cap="none" spc="0" normalizeH="0" baseline="0" noProof="0" smtClean="0">
              <a:ln>
                <a:noFill/>
              </a:ln>
              <a:solidFill>
                <a:srgbClr val="3333FF"/>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rgbClr val="3333FF"/>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area = PI * r * r ;</a:t>
            </a:r>
            <a:endParaRPr kumimoji="1" lang="en-US" altLang="zh-CN" sz="2000" b="1" i="0" u="none" strike="noStrike" kern="1200" cap="none" spc="0" normalizeH="0" baseline="0" noProof="0" smtClean="0">
              <a:ln>
                <a:noFill/>
              </a:ln>
              <a:solidFill>
                <a:srgbClr val="3333FF"/>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cout &lt;&lt; "radius = " &lt;&lt; r &lt;&lt; endl ; </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cout &lt;&lt; "girth = " &lt;&lt; girth &lt;&lt; endl ;</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cout &lt;&lt; "area = " &lt;&lt; area &lt;&lt; endl ;</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p:txBody>
      </p:sp>
      <p:sp>
        <p:nvSpPr>
          <p:cNvPr id="297987" name="AutoShape 3"/>
          <p:cNvSpPr/>
          <p:nvPr/>
        </p:nvSpPr>
        <p:spPr>
          <a:xfrm>
            <a:off x="4876800" y="2971800"/>
            <a:ext cx="1981200" cy="609600"/>
          </a:xfrm>
          <a:prstGeom prst="borderCallout2">
            <a:avLst>
              <a:gd name="adj1" fmla="val 18750"/>
              <a:gd name="adj2" fmla="val -3847"/>
              <a:gd name="adj3" fmla="val 18750"/>
              <a:gd name="adj4" fmla="val -26444"/>
              <a:gd name="adj5" fmla="val 221616"/>
              <a:gd name="adj6" fmla="val -99037"/>
            </a:avLst>
          </a:prstGeom>
          <a:solidFill>
            <a:srgbClr val="F5F6FD"/>
          </a:solidFill>
          <a:ln w="19050" cap="sq" cmpd="sng">
            <a:solidFill>
              <a:srgbClr val="FF3300"/>
            </a:solidFill>
            <a:prstDash val="solid"/>
            <a:miter/>
            <a:headEnd type="none" w="sm" len="sm"/>
            <a:tailEnd type="oval" w="lg" len="lg"/>
          </a:ln>
        </p:spPr>
        <p:txBody>
          <a:bodyPr/>
          <a:p>
            <a:pPr algn="ctr" eaLnBrk="0" hangingPunct="0">
              <a:lnSpc>
                <a:spcPct val="150000"/>
              </a:lnSpc>
              <a:spcBef>
                <a:spcPct val="50000"/>
              </a:spcBef>
            </a:pPr>
            <a:r>
              <a:rPr lang="zh-CN" altLang="en-US" b="1" dirty="0">
                <a:latin typeface="Times New Roman" panose="02020603050405020304" pitchFamily="18" charset="0"/>
              </a:rPr>
              <a:t>计算周长和面积</a:t>
            </a:r>
            <a:endParaRPr lang="zh-CN" altLang="en-US" b="1" dirty="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97987"/>
                                        </p:tgtEl>
                                        <p:attrNameLst>
                                          <p:attrName>style.visibility</p:attrName>
                                        </p:attrNameLst>
                                      </p:cBhvr>
                                      <p:to>
                                        <p:strVal val="visible"/>
                                      </p:to>
                                    </p:set>
                                    <p:animEffect transition="in" filter="box(in)">
                                      <p:cBhvr>
                                        <p:cTn id="7" dur="500"/>
                                        <p:tgtEl>
                                          <p:spTgt spid="2979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7"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9010" name="Text Box 2"/>
          <p:cNvSpPr txBox="1">
            <a:spLocks noChangeArrowheads="1"/>
          </p:cNvSpPr>
          <p:nvPr/>
        </p:nvSpPr>
        <p:spPr bwMode="auto">
          <a:xfrm>
            <a:off x="609600" y="1052513"/>
            <a:ext cx="4899025"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914400" indent="-457200">
              <a:defRPr>
                <a:solidFill>
                  <a:schemeClr val="tx1"/>
                </a:solidFill>
                <a:latin typeface="Arial" panose="020B0604020202020204" pitchFamily="34" charset="0"/>
                <a:cs typeface="Arial" panose="020B0604020202020204" pitchFamily="34" charset="0"/>
              </a:defRPr>
            </a:lvl2pPr>
            <a:lvl3pPr marL="1371600" indent="-457200">
              <a:defRPr>
                <a:solidFill>
                  <a:schemeClr val="tx1"/>
                </a:solidFill>
                <a:latin typeface="Arial" panose="020B0604020202020204" pitchFamily="34" charset="0"/>
                <a:cs typeface="Arial" panose="020B0604020202020204" pitchFamily="34" charset="0"/>
              </a:defRPr>
            </a:lvl3pPr>
            <a:lvl4pPr marL="1828800" indent="-457200">
              <a:defRPr>
                <a:solidFill>
                  <a:schemeClr val="tx1"/>
                </a:solidFill>
                <a:latin typeface="Arial" panose="020B0604020202020204" pitchFamily="34" charset="0"/>
                <a:cs typeface="Arial" panose="020B0604020202020204" pitchFamily="34" charset="0"/>
              </a:defRPr>
            </a:lvl4pPr>
            <a:lvl5pPr marL="2286000" indent="-457200">
              <a:defRPr>
                <a:solidFill>
                  <a:schemeClr val="tx1"/>
                </a:solidFill>
                <a:latin typeface="Arial" panose="020B0604020202020204" pitchFamily="34" charset="0"/>
                <a:cs typeface="Arial" panose="020B0604020202020204" pitchFamily="34" charset="0"/>
              </a:defRPr>
            </a:lvl5pPr>
            <a:lvl6pPr marL="27432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2004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6576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1148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rgbClr val="008000"/>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count the girth and area of circle</a:t>
            </a:r>
            <a:endParaRPr kumimoji="1" lang="en-US" altLang="zh-CN" sz="2000" b="1" i="0" u="none" strike="noStrike" kern="1200" cap="none" spc="0" normalizeH="0" baseline="0" noProof="0" smtClean="0">
              <a:ln>
                <a:noFill/>
              </a:ln>
              <a:solidFill>
                <a:srgbClr val="008000"/>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#include&lt;iostream&gt;</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using namespace std ;</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int main ()</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double r, girth, area ; </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const double PI = 3.1415 ;</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cout &lt;&lt; "Please input radius:\n" ;</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cin &gt;&gt; r ; </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girth = 2 * PI * r ; </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area = PI * r * r ;</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a:t>
            </a:r>
            <a:r>
              <a:rPr kumimoji="1" lang="en-US" altLang="zh-CN" sz="2000" b="1" i="0" u="none" strike="noStrike" kern="1200" cap="none" spc="0" normalizeH="0" baseline="0" noProof="0" smtClean="0">
                <a:ln>
                  <a:noFill/>
                </a:ln>
                <a:solidFill>
                  <a:srgbClr val="3333FF"/>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cout &lt;&lt; "radius = " &lt;&lt; r &lt;&lt; endl ; </a:t>
            </a:r>
            <a:endParaRPr kumimoji="1" lang="en-US" altLang="zh-CN" sz="2000" b="1" i="0" u="none" strike="noStrike" kern="1200" cap="none" spc="0" normalizeH="0" baseline="0" noProof="0" smtClean="0">
              <a:ln>
                <a:noFill/>
              </a:ln>
              <a:solidFill>
                <a:srgbClr val="3333FF"/>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rgbClr val="3333FF"/>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cout &lt;&lt; "girth = " &lt;&lt; girth &lt;&lt; endl ;</a:t>
            </a:r>
            <a:endParaRPr kumimoji="1" lang="en-US" altLang="zh-CN" sz="2000" b="1" i="0" u="none" strike="noStrike" kern="1200" cap="none" spc="0" normalizeH="0" baseline="0" noProof="0" smtClean="0">
              <a:ln>
                <a:noFill/>
              </a:ln>
              <a:solidFill>
                <a:srgbClr val="3333FF"/>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rgbClr val="3333FF"/>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cout &lt;&lt; "area = " &lt;&lt; area &lt;&lt; endl ;</a:t>
            </a:r>
            <a:endParaRPr kumimoji="1" lang="en-US" altLang="zh-CN" sz="2000" b="1" i="0" u="none" strike="noStrike" kern="1200" cap="none" spc="0" normalizeH="0" baseline="0" noProof="0" smtClean="0">
              <a:ln>
                <a:noFill/>
              </a:ln>
              <a:solidFill>
                <a:srgbClr val="3333FF"/>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p:txBody>
      </p:sp>
      <p:sp>
        <p:nvSpPr>
          <p:cNvPr id="299011" name="AutoShape 3"/>
          <p:cNvSpPr/>
          <p:nvPr/>
        </p:nvSpPr>
        <p:spPr>
          <a:xfrm>
            <a:off x="6172200" y="3886200"/>
            <a:ext cx="1676400" cy="609600"/>
          </a:xfrm>
          <a:prstGeom prst="borderCallout2">
            <a:avLst>
              <a:gd name="adj1" fmla="val 18750"/>
              <a:gd name="adj2" fmla="val -4546"/>
              <a:gd name="adj3" fmla="val 18750"/>
              <a:gd name="adj4" fmla="val -31250"/>
              <a:gd name="adj5" fmla="val 221616"/>
              <a:gd name="adj6" fmla="val -117046"/>
            </a:avLst>
          </a:prstGeom>
          <a:solidFill>
            <a:srgbClr val="F5F6FD"/>
          </a:solidFill>
          <a:ln w="19050" cap="sq" cmpd="sng">
            <a:solidFill>
              <a:srgbClr val="FF3300"/>
            </a:solidFill>
            <a:prstDash val="solid"/>
            <a:miter/>
            <a:headEnd type="none" w="sm" len="sm"/>
            <a:tailEnd type="oval" w="lg" len="lg"/>
          </a:ln>
        </p:spPr>
        <p:txBody>
          <a:bodyPr/>
          <a:p>
            <a:pPr algn="ctr" eaLnBrk="0" hangingPunct="0">
              <a:lnSpc>
                <a:spcPct val="150000"/>
              </a:lnSpc>
              <a:spcBef>
                <a:spcPct val="50000"/>
              </a:spcBef>
            </a:pPr>
            <a:r>
              <a:rPr lang="zh-CN" altLang="en-US" b="1" dirty="0">
                <a:latin typeface="Times New Roman" panose="02020603050405020304" pitchFamily="18" charset="0"/>
              </a:rPr>
              <a:t>输出计算结果</a:t>
            </a:r>
            <a:endParaRPr lang="zh-CN" altLang="en-US" b="1" dirty="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99011"/>
                                        </p:tgtEl>
                                        <p:attrNameLst>
                                          <p:attrName>style.visibility</p:attrName>
                                        </p:attrNameLst>
                                      </p:cBhvr>
                                      <p:to>
                                        <p:strVal val="visible"/>
                                      </p:to>
                                    </p:set>
                                    <p:animEffect transition="in" filter="box(in)">
                                      <p:cBhvr>
                                        <p:cTn id="7" dur="500"/>
                                        <p:tgtEl>
                                          <p:spTgt spid="2990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1"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0034" name="Text Box 2"/>
          <p:cNvSpPr txBox="1">
            <a:spLocks noChangeArrowheads="1"/>
          </p:cNvSpPr>
          <p:nvPr/>
        </p:nvSpPr>
        <p:spPr bwMode="auto">
          <a:xfrm>
            <a:off x="609600" y="1052513"/>
            <a:ext cx="4610100"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914400" indent="-457200">
              <a:defRPr>
                <a:solidFill>
                  <a:schemeClr val="tx1"/>
                </a:solidFill>
                <a:latin typeface="Arial" panose="020B0604020202020204" pitchFamily="34" charset="0"/>
                <a:cs typeface="Arial" panose="020B0604020202020204" pitchFamily="34" charset="0"/>
              </a:defRPr>
            </a:lvl2pPr>
            <a:lvl3pPr marL="1371600" indent="-457200">
              <a:defRPr>
                <a:solidFill>
                  <a:schemeClr val="tx1"/>
                </a:solidFill>
                <a:latin typeface="Arial" panose="020B0604020202020204" pitchFamily="34" charset="0"/>
                <a:cs typeface="Arial" panose="020B0604020202020204" pitchFamily="34" charset="0"/>
              </a:defRPr>
            </a:lvl3pPr>
            <a:lvl4pPr marL="1828800" indent="-457200">
              <a:defRPr>
                <a:solidFill>
                  <a:schemeClr val="tx1"/>
                </a:solidFill>
                <a:latin typeface="Arial" panose="020B0604020202020204" pitchFamily="34" charset="0"/>
                <a:cs typeface="Arial" panose="020B0604020202020204" pitchFamily="34" charset="0"/>
              </a:defRPr>
            </a:lvl4pPr>
            <a:lvl5pPr marL="2286000" indent="-457200">
              <a:defRPr>
                <a:solidFill>
                  <a:schemeClr val="tx1"/>
                </a:solidFill>
                <a:latin typeface="Arial" panose="020B0604020202020204" pitchFamily="34" charset="0"/>
                <a:cs typeface="Arial" panose="020B0604020202020204" pitchFamily="34" charset="0"/>
              </a:defRPr>
            </a:lvl5pPr>
            <a:lvl6pPr marL="27432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2004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6576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1148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rgbClr val="008000"/>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count the girth and area of circle</a:t>
            </a:r>
            <a:endParaRPr kumimoji="1" lang="en-US" altLang="zh-CN" sz="2000" b="1" i="0" u="none" strike="noStrike" kern="1200" cap="none" spc="0" normalizeH="0" baseline="0" noProof="0" smtClean="0">
              <a:ln>
                <a:noFill/>
              </a:ln>
              <a:solidFill>
                <a:srgbClr val="008000"/>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#include&lt;iostream&gt;</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using namespace std ;</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int main ()</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double r, girth, area ; </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const double PI = 3.1415 ;</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cout &lt;&lt; "Please input radius:\n" ;</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cin &gt;&gt; r ; </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girth = 2 * PI * r ; </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area = PI * r * r ;</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cout &lt;&lt; "radius = " &lt;&lt; r &lt;&lt; endl ; </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cout &lt;&lt; "girth = " &lt;&lt; girth &lt;&lt; endl ;</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cout &lt;&lt; "area = " &lt;&lt; area &lt;&lt; endl ;</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p:txBody>
      </p:sp>
      <p:sp>
        <p:nvSpPr>
          <p:cNvPr id="300035" name="AutoShape 3"/>
          <p:cNvSpPr/>
          <p:nvPr/>
        </p:nvSpPr>
        <p:spPr>
          <a:xfrm>
            <a:off x="5638800" y="2209800"/>
            <a:ext cx="1676400" cy="609600"/>
          </a:xfrm>
          <a:prstGeom prst="borderCallout2">
            <a:avLst>
              <a:gd name="adj1" fmla="val 18750"/>
              <a:gd name="adj2" fmla="val -4546"/>
              <a:gd name="adj3" fmla="val 18750"/>
              <a:gd name="adj4" fmla="val -25662"/>
              <a:gd name="adj5" fmla="val -83074"/>
              <a:gd name="adj6" fmla="val -93468"/>
            </a:avLst>
          </a:prstGeom>
          <a:solidFill>
            <a:srgbClr val="F5F6FD"/>
          </a:solidFill>
          <a:ln w="19050" cap="sq" cmpd="sng">
            <a:solidFill>
              <a:srgbClr val="FF3300"/>
            </a:solidFill>
            <a:prstDash val="solid"/>
            <a:miter/>
            <a:headEnd type="none" w="sm" len="sm"/>
            <a:tailEnd type="oval" w="lg" len="lg"/>
          </a:ln>
        </p:spPr>
        <p:txBody>
          <a:bodyPr/>
          <a:p>
            <a:pPr algn="ctr" eaLnBrk="0" hangingPunct="0">
              <a:lnSpc>
                <a:spcPct val="150000"/>
              </a:lnSpc>
              <a:spcBef>
                <a:spcPct val="50000"/>
              </a:spcBef>
            </a:pPr>
            <a:r>
              <a:rPr lang="zh-CN" altLang="en-US" b="1" dirty="0">
                <a:latin typeface="Times New Roman" panose="02020603050405020304" pitchFamily="18" charset="0"/>
              </a:rPr>
              <a:t>注释行</a:t>
            </a:r>
            <a:endParaRPr lang="zh-CN" altLang="en-US" b="1" dirty="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00035"/>
                                        </p:tgtEl>
                                        <p:attrNameLst>
                                          <p:attrName>style.visibility</p:attrName>
                                        </p:attrNameLst>
                                      </p:cBhvr>
                                      <p:to>
                                        <p:strVal val="visible"/>
                                      </p:to>
                                    </p:set>
                                    <p:animEffect transition="in" filter="box(in)">
                                      <p:cBhvr>
                                        <p:cTn id="7" dur="500"/>
                                        <p:tgtEl>
                                          <p:spTgt spid="3000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5"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3" name="Rectangle 3"/>
          <p:cNvSpPr>
            <a:spLocks noGrp="1" noChangeArrowheads="1"/>
          </p:cNvSpPr>
          <p:nvPr>
            <p:ph type="ctrTitle"/>
          </p:nvPr>
        </p:nvSpPr>
        <p:spPr bwMode="auto">
          <a:xfrm>
            <a:off x="533400" y="609600"/>
            <a:ext cx="8153400" cy="685800"/>
          </a:xfrm>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normAutofit fontScale="90000"/>
          </a:bodyPr>
          <a:lstStyle/>
          <a:p>
            <a:pPr marL="0" marR="0" lvl="0" indent="0" algn="ctr" defTabSz="914400" rtl="0" eaLnBrk="1" fontAlgn="base" latinLnBrk="0" hangingPunct="1">
              <a:lnSpc>
                <a:spcPct val="150000"/>
              </a:lnSpc>
              <a:spcBef>
                <a:spcPct val="50000"/>
              </a:spcBef>
              <a:spcAft>
                <a:spcPct val="0"/>
              </a:spcAft>
              <a:buClrTx/>
              <a:buSzTx/>
              <a:buFontTx/>
              <a:buNone/>
              <a:defRPr/>
            </a:pPr>
            <a:r>
              <a:rPr kumimoji="0" lang="zh-CN" altLang="en-US" sz="4200" b="1" i="0" u="none" strike="noStrike" kern="0" cap="none" spc="0" normalizeH="0" baseline="0" noProof="0" smtClean="0">
                <a:ln>
                  <a:noFill/>
                </a:ln>
                <a:solidFill>
                  <a:srgbClr val="800000"/>
                </a:solidFill>
                <a:effectLst/>
                <a:uLnTx/>
                <a:uFillTx/>
                <a:latin typeface="SimHei" panose="02010609060101010101" pitchFamily="49" charset="-122"/>
                <a:ea typeface="SimHei" panose="02010609060101010101" pitchFamily="49" charset="-122"/>
                <a:cs typeface="+mj-cs"/>
              </a:rPr>
              <a:t>第1篇</a:t>
            </a:r>
            <a:br>
              <a:rPr kumimoji="0" lang="zh-CN" altLang="en-US" sz="4200" b="1" i="0" u="none" strike="noStrike" kern="0" cap="none" spc="0" normalizeH="0" baseline="0" noProof="0" smtClean="0">
                <a:ln>
                  <a:noFill/>
                </a:ln>
                <a:solidFill>
                  <a:srgbClr val="800000"/>
                </a:solidFill>
                <a:effectLst/>
                <a:uLnTx/>
                <a:uFillTx/>
                <a:latin typeface="SimHei" panose="02010609060101010101" pitchFamily="49" charset="-122"/>
                <a:ea typeface="SimHei" panose="02010609060101010101" pitchFamily="49" charset="-122"/>
                <a:cs typeface="+mj-cs"/>
              </a:rPr>
            </a:br>
            <a:r>
              <a:rPr kumimoji="0" lang="zh-CN" altLang="en-US" sz="4200" b="1" i="0" u="none" strike="noStrike" kern="0" cap="none" spc="0" normalizeH="0" baseline="0" noProof="0" smtClean="0">
                <a:ln>
                  <a:noFill/>
                </a:ln>
                <a:solidFill>
                  <a:srgbClr val="800000"/>
                </a:solidFill>
                <a:effectLst/>
                <a:uLnTx/>
                <a:uFillTx/>
                <a:latin typeface="SimHei" panose="02010609060101010101" pitchFamily="49" charset="-122"/>
                <a:ea typeface="SimHei" panose="02010609060101010101" pitchFamily="49" charset="-122"/>
                <a:cs typeface="+mj-cs"/>
              </a:rPr>
              <a:t>基 本 知 识</a:t>
            </a:r>
            <a:endParaRPr kumimoji="0" lang="zh-CN" altLang="en-US" sz="4200" b="1" i="0" u="none" strike="noStrike" kern="0" cap="none" spc="0" normalizeH="0" baseline="0" noProof="0" smtClean="0">
              <a:ln>
                <a:noFill/>
              </a:ln>
              <a:solidFill>
                <a:srgbClr val="800000"/>
              </a:solidFill>
              <a:effectLst/>
              <a:uLnTx/>
              <a:uFillTx/>
              <a:latin typeface="SimHei" panose="02010609060101010101" pitchFamily="49" charset="-122"/>
              <a:ea typeface="SimHei" panose="02010609060101010101" pitchFamily="49" charset="-122"/>
              <a:cs typeface="+mj-cs"/>
            </a:endParaRPr>
          </a:p>
        </p:txBody>
      </p:sp>
      <p:sp>
        <p:nvSpPr>
          <p:cNvPr id="2" name="Rectangle 2"/>
          <p:cNvSpPr>
            <a:spLocks noGrp="1"/>
          </p:cNvSpPr>
          <p:nvPr>
            <p:ph type="subTitle" idx="1"/>
          </p:nvPr>
        </p:nvSpPr>
        <p:spPr>
          <a:xfrm>
            <a:off x="304800" y="2438400"/>
            <a:ext cx="8382000" cy="3810000"/>
          </a:xfrm>
          <a:ln>
            <a:noFill/>
          </a:ln>
        </p:spPr>
        <p:txBody>
          <a:bodyPr wrap="square" lIns="91440" tIns="45720" rIns="91440" bIns="45720" anchor="t" anchorCtr="0"/>
          <a:p>
            <a:pPr indent="-6350" eaLnBrk="1" hangingPunct="1">
              <a:buClrTx/>
              <a:buSzTx/>
              <a:buFontTx/>
              <a:buNone/>
            </a:pPr>
            <a:endParaRPr lang="zh-CN" altLang="en-US" dirty="0">
              <a:latin typeface="+mn-lt"/>
              <a:ea typeface="+mn-ea"/>
              <a:cs typeface="+mn-cs"/>
            </a:endParaRPr>
          </a:p>
          <a:p>
            <a:pPr indent="-6350" eaLnBrk="1" hangingPunct="1">
              <a:buClrTx/>
              <a:buSzTx/>
              <a:buFontTx/>
              <a:buNone/>
            </a:pPr>
            <a:endParaRPr lang="zh-CN" altLang="en-US" dirty="0">
              <a:latin typeface="+mn-lt"/>
              <a:ea typeface="+mn-ea"/>
              <a:cs typeface="+mn-cs"/>
            </a:endParaRPr>
          </a:p>
          <a:p>
            <a:pPr indent="-6350" eaLnBrk="1" hangingPunct="1">
              <a:buClrTx/>
              <a:buSzTx/>
              <a:buFontTx/>
              <a:buNone/>
            </a:pPr>
            <a:r>
              <a:rPr lang="zh-CN" altLang="en-US" dirty="0">
                <a:solidFill>
                  <a:srgbClr val="FF0000"/>
                </a:solidFill>
                <a:latin typeface="+mn-lt"/>
                <a:ea typeface="+mn-ea"/>
                <a:cs typeface="+mn-cs"/>
              </a:rPr>
              <a:t>第1章  </a:t>
            </a:r>
            <a:r>
              <a:rPr lang="en-US" altLang="zh-CN" dirty="0">
                <a:solidFill>
                  <a:srgbClr val="FF0000"/>
                </a:solidFill>
                <a:latin typeface="+mn-lt"/>
                <a:ea typeface="+mn-ea"/>
                <a:cs typeface="+mn-cs"/>
              </a:rPr>
              <a:t>C++</a:t>
            </a:r>
            <a:r>
              <a:rPr lang="zh-CN" altLang="en-US" dirty="0">
                <a:solidFill>
                  <a:srgbClr val="FF0000"/>
                </a:solidFill>
                <a:latin typeface="+mn-lt"/>
                <a:ea typeface="+mn-ea"/>
                <a:cs typeface="+mn-cs"/>
              </a:rPr>
              <a:t>的初步知识</a:t>
            </a:r>
            <a:endParaRPr lang="zh-CN" altLang="en-US" dirty="0">
              <a:solidFill>
                <a:srgbClr val="FF0000"/>
              </a:solidFill>
              <a:latin typeface="+mn-lt"/>
              <a:ea typeface="+mn-ea"/>
              <a:cs typeface="+mn-cs"/>
            </a:endParaRPr>
          </a:p>
          <a:p>
            <a:pPr indent="-6350" eaLnBrk="1" hangingPunct="1">
              <a:buClrTx/>
              <a:buSzTx/>
              <a:buFontTx/>
              <a:buNone/>
            </a:pPr>
            <a:r>
              <a:rPr lang="zh-CN" altLang="en-US" dirty="0">
                <a:latin typeface="+mn-lt"/>
                <a:ea typeface="+mn-ea"/>
                <a:cs typeface="+mn-cs"/>
              </a:rPr>
              <a:t>第2章  数据类型与表达式</a:t>
            </a:r>
            <a:endParaRPr lang="zh-CN" altLang="en-US" dirty="0">
              <a:latin typeface="+mn-lt"/>
              <a:ea typeface="+mn-ea"/>
              <a:cs typeface="+mn-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1058" name="Text Box 2"/>
          <p:cNvSpPr txBox="1">
            <a:spLocks noChangeArrowheads="1"/>
          </p:cNvSpPr>
          <p:nvPr/>
        </p:nvSpPr>
        <p:spPr bwMode="auto">
          <a:xfrm>
            <a:off x="609600" y="1052513"/>
            <a:ext cx="4178300" cy="556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914400" indent="-457200">
              <a:defRPr>
                <a:solidFill>
                  <a:schemeClr val="tx1"/>
                </a:solidFill>
                <a:latin typeface="Arial" panose="020B0604020202020204" pitchFamily="34" charset="0"/>
                <a:cs typeface="Arial" panose="020B0604020202020204" pitchFamily="34" charset="0"/>
              </a:defRPr>
            </a:lvl2pPr>
            <a:lvl3pPr marL="1371600" indent="-457200">
              <a:defRPr>
                <a:solidFill>
                  <a:schemeClr val="tx1"/>
                </a:solidFill>
                <a:latin typeface="Arial" panose="020B0604020202020204" pitchFamily="34" charset="0"/>
                <a:cs typeface="Arial" panose="020B0604020202020204" pitchFamily="34" charset="0"/>
              </a:defRPr>
            </a:lvl3pPr>
            <a:lvl4pPr marL="1828800" indent="-457200">
              <a:defRPr>
                <a:solidFill>
                  <a:schemeClr val="tx1"/>
                </a:solidFill>
                <a:latin typeface="Arial" panose="020B0604020202020204" pitchFamily="34" charset="0"/>
                <a:cs typeface="Arial" panose="020B0604020202020204" pitchFamily="34" charset="0"/>
              </a:defRPr>
            </a:lvl4pPr>
            <a:lvl5pPr marL="2286000" indent="-457200">
              <a:defRPr>
                <a:solidFill>
                  <a:schemeClr val="tx1"/>
                </a:solidFill>
                <a:latin typeface="Arial" panose="020B0604020202020204" pitchFamily="34" charset="0"/>
                <a:cs typeface="Arial" panose="020B0604020202020204" pitchFamily="34" charset="0"/>
              </a:defRPr>
            </a:lvl5pPr>
            <a:lvl6pPr marL="27432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2004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6576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1148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rgbClr val="008000"/>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count the girth and area of circle</a:t>
            </a:r>
            <a:endParaRPr kumimoji="1" lang="en-US" altLang="zh-CN" sz="2000" b="1" i="0" u="none" strike="noStrike" kern="1200" cap="none" spc="0" normalizeH="0" baseline="0" noProof="0" smtClean="0">
              <a:ln>
                <a:noFill/>
              </a:ln>
              <a:solidFill>
                <a:srgbClr val="008000"/>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rgbClr val="3333FF"/>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#include&lt;iostream&gt;</a:t>
            </a:r>
            <a:endParaRPr kumimoji="1" lang="en-US" altLang="zh-CN" sz="2000" b="1" i="0" u="none" strike="noStrike" kern="1200" cap="none" spc="0" normalizeH="0" baseline="0" noProof="0" smtClean="0">
              <a:ln>
                <a:noFill/>
              </a:ln>
              <a:solidFill>
                <a:srgbClr val="3333FF"/>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using namespace std ;</a:t>
            </a:r>
            <a:endParaRPr kumimoji="1" lang="en-US" altLang="zh-CN" sz="2000" b="1" i="0" u="none" strike="noStrike" kern="1200" cap="none" spc="0" normalizeH="0" baseline="0" noProof="0" smtClean="0">
              <a:ln>
                <a:noFill/>
              </a:ln>
              <a:solidFill>
                <a:srgbClr val="3333FF"/>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int main ()</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double r, girth, area ; 		</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const double PI = 3.1415 ;</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cout &lt;&lt; "Please input radius:\n" ;</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cin &gt;&gt; r ; </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girth = 2 * PI * r ; </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area = PI * r * r ;</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cout &lt;&lt; "radius = " &lt;&lt; r &lt;&lt; endl ; </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cout &lt;&lt; "girth = " &lt;&lt; girth &lt;&lt; endl ;</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cout &lt;&lt; "area = " &lt;&lt; area &lt;&lt; endl ;</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p:txBody>
      </p:sp>
      <p:sp>
        <p:nvSpPr>
          <p:cNvPr id="301059" name="AutoShape 3"/>
          <p:cNvSpPr/>
          <p:nvPr/>
        </p:nvSpPr>
        <p:spPr>
          <a:xfrm>
            <a:off x="4800600" y="2205038"/>
            <a:ext cx="2651125" cy="1371600"/>
          </a:xfrm>
          <a:prstGeom prst="borderCallout2">
            <a:avLst>
              <a:gd name="adj1" fmla="val 8333"/>
              <a:gd name="adj2" fmla="val -2875"/>
              <a:gd name="adj3" fmla="val 8333"/>
              <a:gd name="adj4" fmla="val -19463"/>
              <a:gd name="adj5" fmla="val -34028"/>
              <a:gd name="adj6" fmla="val -72815"/>
            </a:avLst>
          </a:prstGeom>
          <a:solidFill>
            <a:srgbClr val="F5F6FD"/>
          </a:solidFill>
          <a:ln w="19050" cap="sq" cmpd="sng">
            <a:solidFill>
              <a:srgbClr val="FF3300"/>
            </a:solidFill>
            <a:prstDash val="solid"/>
            <a:miter/>
            <a:headEnd type="none" w="sm" len="sm"/>
            <a:tailEnd type="oval" w="lg" len="lg"/>
          </a:ln>
        </p:spPr>
        <p:txBody>
          <a:bodyPr/>
          <a:p>
            <a:pPr algn="ctr" eaLnBrk="0" hangingPunct="0">
              <a:lnSpc>
                <a:spcPct val="130000"/>
              </a:lnSpc>
              <a:spcBef>
                <a:spcPct val="50000"/>
              </a:spcBef>
            </a:pPr>
            <a:r>
              <a:rPr lang="zh-CN" altLang="en-US" b="1" dirty="0">
                <a:latin typeface="Times New Roman" panose="02020603050405020304" pitchFamily="18" charset="0"/>
              </a:rPr>
              <a:t>预编译指令</a:t>
            </a:r>
            <a:endParaRPr lang="zh-CN" altLang="en-US" b="1" dirty="0">
              <a:latin typeface="Times New Roman" panose="02020603050405020304" pitchFamily="18" charset="0"/>
            </a:endParaRPr>
          </a:p>
          <a:p>
            <a:pPr algn="ctr" eaLnBrk="0" hangingPunct="0">
              <a:lnSpc>
                <a:spcPct val="130000"/>
              </a:lnSpc>
              <a:spcBef>
                <a:spcPct val="50000"/>
              </a:spcBef>
            </a:pPr>
            <a:r>
              <a:rPr lang="zh-CN" altLang="en-US" b="1" dirty="0">
                <a:solidFill>
                  <a:srgbClr val="3333FF"/>
                </a:solidFill>
                <a:latin typeface="Times New Roman" panose="02020603050405020304" pitchFamily="18" charset="0"/>
              </a:rPr>
              <a:t>在程序编译之前把指定文件内容复制到此处</a:t>
            </a:r>
            <a:endParaRPr lang="zh-CN" altLang="en-US" b="1" dirty="0">
              <a:solidFill>
                <a:srgbClr val="3333FF"/>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01059"/>
                                        </p:tgtEl>
                                        <p:attrNameLst>
                                          <p:attrName>style.visibility</p:attrName>
                                        </p:attrNameLst>
                                      </p:cBhvr>
                                      <p:to>
                                        <p:strVal val="visible"/>
                                      </p:to>
                                    </p:set>
                                    <p:animEffect transition="in" filter="box(in)">
                                      <p:cBhvr>
                                        <p:cTn id="7" dur="500"/>
                                        <p:tgtEl>
                                          <p:spTgt spid="3010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59" grpId="0" bldLvl="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2082" name="Text Box 2"/>
          <p:cNvSpPr txBox="1">
            <a:spLocks noChangeArrowheads="1"/>
          </p:cNvSpPr>
          <p:nvPr/>
        </p:nvSpPr>
        <p:spPr bwMode="auto">
          <a:xfrm>
            <a:off x="609600" y="1052513"/>
            <a:ext cx="4394200"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914400" indent="-457200">
              <a:defRPr>
                <a:solidFill>
                  <a:schemeClr val="tx1"/>
                </a:solidFill>
                <a:latin typeface="Arial" panose="020B0604020202020204" pitchFamily="34" charset="0"/>
                <a:cs typeface="Arial" panose="020B0604020202020204" pitchFamily="34" charset="0"/>
              </a:defRPr>
            </a:lvl2pPr>
            <a:lvl3pPr marL="1371600" indent="-457200">
              <a:defRPr>
                <a:solidFill>
                  <a:schemeClr val="tx1"/>
                </a:solidFill>
                <a:latin typeface="Arial" panose="020B0604020202020204" pitchFamily="34" charset="0"/>
                <a:cs typeface="Arial" panose="020B0604020202020204" pitchFamily="34" charset="0"/>
              </a:defRPr>
            </a:lvl3pPr>
            <a:lvl4pPr marL="1828800" indent="-457200">
              <a:defRPr>
                <a:solidFill>
                  <a:schemeClr val="tx1"/>
                </a:solidFill>
                <a:latin typeface="Arial" panose="020B0604020202020204" pitchFamily="34" charset="0"/>
                <a:cs typeface="Arial" panose="020B0604020202020204" pitchFamily="34" charset="0"/>
              </a:defRPr>
            </a:lvl4pPr>
            <a:lvl5pPr marL="2286000" indent="-457200">
              <a:defRPr>
                <a:solidFill>
                  <a:schemeClr val="tx1"/>
                </a:solidFill>
                <a:latin typeface="Arial" panose="020B0604020202020204" pitchFamily="34" charset="0"/>
                <a:cs typeface="Arial" panose="020B0604020202020204" pitchFamily="34" charset="0"/>
              </a:defRPr>
            </a:lvl5pPr>
            <a:lvl6pPr marL="27432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2004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6576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1148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rgbClr val="008000"/>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count the girth and area of circle</a:t>
            </a:r>
            <a:endParaRPr kumimoji="1" lang="en-US" altLang="zh-CN" sz="2000" b="1" i="0" u="none" strike="noStrike" kern="1200" cap="none" spc="0" normalizeH="0" baseline="0" noProof="0" smtClean="0">
              <a:ln>
                <a:noFill/>
              </a:ln>
              <a:solidFill>
                <a:srgbClr val="008000"/>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#include&lt;iostream&gt;</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using namespace std ;</a:t>
            </a:r>
            <a:endParaRPr kumimoji="1" lang="en-US" altLang="zh-CN" sz="2000" b="1" i="0" u="none" strike="noStrike" kern="1200" cap="none" spc="0" normalizeH="0" baseline="0" noProof="0" smtClean="0">
              <a:ln>
                <a:noFill/>
              </a:ln>
              <a:solidFill>
                <a:srgbClr val="0000FF"/>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int main ()</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double r, girth, area ; 		</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const double PI = 3.1415 ;</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cout &lt;&lt; "Please input radius:\n" ;</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cin &gt;&gt; r ; </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girth = 2 * PI * r ; </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area = PI * r * r ;</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cout &lt;&lt; "radius = " &lt;&lt; r &lt;&lt; endl ; </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cout &lt;&lt; "girth = " &lt;&lt; girth &lt;&lt; endl ;</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cout &lt;&lt; "area = " &lt;&lt; area &lt;&lt; endl ;</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p:txBody>
      </p:sp>
      <p:sp>
        <p:nvSpPr>
          <p:cNvPr id="302083" name="AutoShape 3"/>
          <p:cNvSpPr/>
          <p:nvPr/>
        </p:nvSpPr>
        <p:spPr>
          <a:xfrm>
            <a:off x="5003800" y="2527300"/>
            <a:ext cx="2514600" cy="685800"/>
          </a:xfrm>
          <a:prstGeom prst="borderCallout2">
            <a:avLst>
              <a:gd name="adj1" fmla="val 16667"/>
              <a:gd name="adj2" fmla="val -3032"/>
              <a:gd name="adj3" fmla="val 16667"/>
              <a:gd name="adj4" fmla="val -21088"/>
              <a:gd name="adj5" fmla="val -55556"/>
              <a:gd name="adj6" fmla="val -79042"/>
            </a:avLst>
          </a:prstGeom>
          <a:solidFill>
            <a:srgbClr val="F5F6FD"/>
          </a:solidFill>
          <a:ln w="19050" cap="sq" cmpd="sng">
            <a:solidFill>
              <a:srgbClr val="FF3300"/>
            </a:solidFill>
            <a:prstDash val="solid"/>
            <a:miter/>
            <a:headEnd type="none" w="sm" len="sm"/>
            <a:tailEnd type="oval" w="lg" len="lg"/>
          </a:ln>
        </p:spPr>
        <p:txBody>
          <a:bodyPr/>
          <a:p>
            <a:pPr algn="ctr" eaLnBrk="0" hangingPunct="0">
              <a:lnSpc>
                <a:spcPct val="130000"/>
              </a:lnSpc>
              <a:spcBef>
                <a:spcPct val="50000"/>
              </a:spcBef>
            </a:pPr>
            <a:r>
              <a:rPr lang="zh-CN" altLang="en-US" b="1" dirty="0">
                <a:latin typeface="Times New Roman" panose="02020603050405020304" pitchFamily="18" charset="0"/>
              </a:rPr>
              <a:t>使用标准命名空间</a:t>
            </a:r>
            <a:endParaRPr lang="zh-CN" altLang="en-US" b="1" dirty="0">
              <a:solidFill>
                <a:srgbClr val="3333FF"/>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02083"/>
                                        </p:tgtEl>
                                        <p:attrNameLst>
                                          <p:attrName>style.visibility</p:attrName>
                                        </p:attrNameLst>
                                      </p:cBhvr>
                                      <p:to>
                                        <p:strVal val="visible"/>
                                      </p:to>
                                    </p:set>
                                    <p:animEffect transition="in" filter="box(in)">
                                      <p:cBhvr>
                                        <p:cTn id="7" dur="500"/>
                                        <p:tgtEl>
                                          <p:spTgt spid="3020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3"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3106" name="Text Box 2"/>
          <p:cNvSpPr txBox="1">
            <a:spLocks noChangeArrowheads="1"/>
          </p:cNvSpPr>
          <p:nvPr/>
        </p:nvSpPr>
        <p:spPr bwMode="auto">
          <a:xfrm>
            <a:off x="609600" y="1030288"/>
            <a:ext cx="4191000" cy="556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914400" indent="-457200">
              <a:defRPr>
                <a:solidFill>
                  <a:schemeClr val="tx1"/>
                </a:solidFill>
                <a:latin typeface="Arial" panose="020B0604020202020204" pitchFamily="34" charset="0"/>
                <a:cs typeface="Arial" panose="020B0604020202020204" pitchFamily="34" charset="0"/>
              </a:defRPr>
            </a:lvl2pPr>
            <a:lvl3pPr marL="1371600" indent="-457200">
              <a:defRPr>
                <a:solidFill>
                  <a:schemeClr val="tx1"/>
                </a:solidFill>
                <a:latin typeface="Arial" panose="020B0604020202020204" pitchFamily="34" charset="0"/>
                <a:cs typeface="Arial" panose="020B0604020202020204" pitchFamily="34" charset="0"/>
              </a:defRPr>
            </a:lvl3pPr>
            <a:lvl4pPr marL="1828800" indent="-457200">
              <a:defRPr>
                <a:solidFill>
                  <a:schemeClr val="tx1"/>
                </a:solidFill>
                <a:latin typeface="Arial" panose="020B0604020202020204" pitchFamily="34" charset="0"/>
                <a:cs typeface="Arial" panose="020B0604020202020204" pitchFamily="34" charset="0"/>
              </a:defRPr>
            </a:lvl4pPr>
            <a:lvl5pPr marL="2286000" indent="-457200">
              <a:defRPr>
                <a:solidFill>
                  <a:schemeClr val="tx1"/>
                </a:solidFill>
                <a:latin typeface="Arial" panose="020B0604020202020204" pitchFamily="34" charset="0"/>
                <a:cs typeface="Arial" panose="020B0604020202020204" pitchFamily="34" charset="0"/>
              </a:defRPr>
            </a:lvl5pPr>
            <a:lvl6pPr marL="27432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2004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6576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114800" indent="-4572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rgbClr val="008000"/>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count the girth and area of circle</a:t>
            </a:r>
            <a:endParaRPr kumimoji="1" lang="en-US" altLang="zh-CN" sz="2000" b="1" i="0" u="none" strike="noStrike" kern="1200" cap="none" spc="0" normalizeH="0" baseline="0" noProof="0" smtClean="0">
              <a:ln>
                <a:noFill/>
              </a:ln>
              <a:solidFill>
                <a:srgbClr val="008000"/>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#include&lt;iostream&gt;</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using namespace std ;</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rgbClr val="3333FF"/>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int main ()</a:t>
            </a:r>
            <a:endParaRPr kumimoji="1" lang="en-US" altLang="zh-CN" sz="2000" b="1" i="0" u="none" strike="noStrike" kern="1200" cap="none" spc="0" normalizeH="0" baseline="0" noProof="0" smtClean="0">
              <a:ln>
                <a:noFill/>
              </a:ln>
              <a:solidFill>
                <a:srgbClr val="3333FF"/>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double r, girth, area ; 		</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const double PI = 3.1415 ;</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cout &lt;&lt; "Please input radius:\n" ;</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cin &gt;&gt; r ; </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girth = 2 * PI * r ; </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area = PI * r * r ;</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cout &lt;&lt; "radius = " &lt;&lt; r &lt;&lt; endl ; </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cout &lt;&lt; "girth = " &lt;&lt; girth &lt;&lt; endl ;</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   cout &lt;&lt; "area = " &lt;&lt; area &lt;&lt; endl ;</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a:p>
            <a:pPr marL="457200" marR="0" lvl="0" indent="-457200" algn="just"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rPr>
              <a:t>}</a:t>
            </a:r>
            <a:endParaRPr kumimoji="1"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SimSun" panose="02010600030101010101" pitchFamily="2" charset="-122"/>
              <a:cs typeface="Arial" panose="020B0604020202020204" pitchFamily="34" charset="0"/>
            </a:endParaRPr>
          </a:p>
        </p:txBody>
      </p:sp>
      <p:sp>
        <p:nvSpPr>
          <p:cNvPr id="303107" name="AutoShape 3"/>
          <p:cNvSpPr/>
          <p:nvPr/>
        </p:nvSpPr>
        <p:spPr>
          <a:xfrm>
            <a:off x="5003800" y="1196975"/>
            <a:ext cx="1295400" cy="609600"/>
          </a:xfrm>
          <a:prstGeom prst="borderCallout2">
            <a:avLst>
              <a:gd name="adj1" fmla="val 18750"/>
              <a:gd name="adj2" fmla="val -5884"/>
              <a:gd name="adj3" fmla="val 18750"/>
              <a:gd name="adj4" fmla="val -59190"/>
              <a:gd name="adj5" fmla="val 198176"/>
              <a:gd name="adj6" fmla="val -230148"/>
            </a:avLst>
          </a:prstGeom>
          <a:solidFill>
            <a:srgbClr val="F5F6FD"/>
          </a:solidFill>
          <a:ln w="19050" cap="sq" cmpd="sng">
            <a:solidFill>
              <a:srgbClr val="FF3300"/>
            </a:solidFill>
            <a:prstDash val="solid"/>
            <a:miter/>
            <a:headEnd type="none" w="sm" len="sm"/>
            <a:tailEnd type="oval" w="lg" len="lg"/>
          </a:ln>
        </p:spPr>
        <p:txBody>
          <a:bodyPr/>
          <a:p>
            <a:pPr algn="ctr" eaLnBrk="0" hangingPunct="0">
              <a:lnSpc>
                <a:spcPct val="130000"/>
              </a:lnSpc>
              <a:spcBef>
                <a:spcPct val="50000"/>
              </a:spcBef>
            </a:pPr>
            <a:r>
              <a:rPr lang="zh-CN" altLang="en-US" b="1" dirty="0">
                <a:latin typeface="Times New Roman" panose="02020603050405020304" pitchFamily="18" charset="0"/>
              </a:rPr>
              <a:t>函数头</a:t>
            </a:r>
            <a:endParaRPr lang="zh-CN" altLang="en-US" b="1" dirty="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03107"/>
                                        </p:tgtEl>
                                        <p:attrNameLst>
                                          <p:attrName>style.visibility</p:attrName>
                                        </p:attrNameLst>
                                      </p:cBhvr>
                                      <p:to>
                                        <p:strVal val="visible"/>
                                      </p:to>
                                    </p:set>
                                    <p:animEffect transition="in" filter="box(in)">
                                      <p:cBhvr>
                                        <p:cTn id="7" dur="500"/>
                                        <p:tgtEl>
                                          <p:spTgt spid="303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7" grpId="0"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1778" name="Rectangle 2" descr="球体"/>
          <p:cNvSpPr/>
          <p:nvPr/>
        </p:nvSpPr>
        <p:spPr>
          <a:xfrm>
            <a:off x="3657600" y="1981200"/>
            <a:ext cx="5181600" cy="3657600"/>
          </a:xfrm>
          <a:prstGeom prst="rect">
            <a:avLst/>
          </a:prstGeom>
          <a:pattFill prst="sphere">
            <a:fgClr>
              <a:srgbClr val="D4FEAE"/>
            </a:fgClr>
            <a:bgClr>
              <a:srgbClr val="FFFFFF"/>
            </a:bgClr>
          </a:pattFill>
          <a:ln w="9525">
            <a:noFill/>
          </a:ln>
          <a:effectLst>
            <a:prstShdw prst="shdw17" dist="53882" dir="2699999">
              <a:srgbClr val="7F9868"/>
            </a:prstShdw>
          </a:effectLst>
        </p:spPr>
        <p:txBody>
          <a:bodyPr wrap="none" anchor="ctr" anchorCtr="0"/>
          <a:p>
            <a:pPr algn="ctr"/>
            <a:endParaRPr lang="zh-CN" altLang="en-US" sz="2400" b="1" dirty="0">
              <a:latin typeface="Times New Roman" panose="02020603050405020304" pitchFamily="18" charset="0"/>
            </a:endParaRPr>
          </a:p>
        </p:txBody>
      </p:sp>
      <p:sp>
        <p:nvSpPr>
          <p:cNvPr id="331779" name="Text Box 3"/>
          <p:cNvSpPr txBox="1"/>
          <p:nvPr/>
        </p:nvSpPr>
        <p:spPr>
          <a:xfrm>
            <a:off x="685800" y="381000"/>
            <a:ext cx="6400800" cy="676275"/>
          </a:xfrm>
          <a:prstGeom prst="rect">
            <a:avLst/>
          </a:prstGeom>
          <a:noFill/>
          <a:ln w="12700">
            <a:noFill/>
          </a:ln>
        </p:spPr>
        <p:txBody>
          <a:bodyPr>
            <a:spAutoFit/>
          </a:bodyPr>
          <a:p>
            <a:pPr algn="just">
              <a:lnSpc>
                <a:spcPct val="160000"/>
              </a:lnSpc>
            </a:pPr>
            <a:r>
              <a:rPr lang="zh-CN" altLang="en-US" sz="2400" b="1" dirty="0">
                <a:solidFill>
                  <a:srgbClr val="008000"/>
                </a:solidFill>
                <a:latin typeface="楷体_GB2312" pitchFamily="49" charset="-122"/>
              </a:rPr>
              <a:t>用面向对象方法编程</a:t>
            </a:r>
            <a:r>
              <a:rPr lang="zh-CN" altLang="en-US" sz="2400" b="1" dirty="0">
                <a:solidFill>
                  <a:srgbClr val="008000"/>
                </a:solidFill>
                <a:latin typeface="Times New Roman" panose="02020603050405020304" pitchFamily="18" charset="0"/>
              </a:rPr>
              <a:t>，求圆的周长和面积</a:t>
            </a:r>
            <a:r>
              <a:rPr lang="zh-CN" altLang="en-US" sz="2000" b="1" dirty="0">
                <a:solidFill>
                  <a:srgbClr val="008000"/>
                </a:solidFill>
                <a:latin typeface="楷体_GB2312" pitchFamily="49" charset="-122"/>
              </a:rPr>
              <a:t> </a:t>
            </a:r>
            <a:endParaRPr lang="zh-CN" altLang="en-US" sz="2000" b="1" dirty="0">
              <a:solidFill>
                <a:srgbClr val="008000"/>
              </a:solidFill>
              <a:latin typeface="楷体_GB2312" pitchFamily="49" charset="-122"/>
            </a:endParaRPr>
          </a:p>
        </p:txBody>
      </p:sp>
      <p:sp>
        <p:nvSpPr>
          <p:cNvPr id="331780" name="Text Box 4"/>
          <p:cNvSpPr txBox="1"/>
          <p:nvPr/>
        </p:nvSpPr>
        <p:spPr>
          <a:xfrm>
            <a:off x="714375" y="1090613"/>
            <a:ext cx="895350" cy="519112"/>
          </a:xfrm>
          <a:prstGeom prst="rect">
            <a:avLst/>
          </a:prstGeom>
          <a:noFill/>
          <a:ln w="9525">
            <a:noFill/>
          </a:ln>
        </p:spPr>
        <p:txBody>
          <a:bodyPr wrap="none">
            <a:spAutoFit/>
          </a:bodyPr>
          <a:p>
            <a:pPr algn="ctr"/>
            <a:r>
              <a:rPr lang="zh-CN" altLang="en-US" sz="2800" b="1" dirty="0">
                <a:solidFill>
                  <a:srgbClr val="CC3300"/>
                </a:solidFill>
                <a:latin typeface="Times New Roman" panose="02020603050405020304" pitchFamily="18" charset="0"/>
                <a:ea typeface="隶书" pitchFamily="49" charset="-122"/>
              </a:rPr>
              <a:t>分析</a:t>
            </a:r>
            <a:endParaRPr lang="zh-CN" altLang="en-US" sz="2800" b="1" dirty="0">
              <a:solidFill>
                <a:srgbClr val="CC3300"/>
              </a:solidFill>
              <a:latin typeface="Times New Roman" panose="02020603050405020304" pitchFamily="18" charset="0"/>
              <a:ea typeface="隶书" pitchFamily="49" charset="-122"/>
            </a:endParaRPr>
          </a:p>
        </p:txBody>
      </p:sp>
      <p:sp>
        <p:nvSpPr>
          <p:cNvPr id="331781" name="Oval 5"/>
          <p:cNvSpPr/>
          <p:nvPr/>
        </p:nvSpPr>
        <p:spPr>
          <a:xfrm>
            <a:off x="5791200" y="2452688"/>
            <a:ext cx="900113" cy="900112"/>
          </a:xfrm>
          <a:prstGeom prst="ellipse">
            <a:avLst/>
          </a:prstGeom>
          <a:noFill/>
          <a:ln w="19050" cap="flat" cmpd="sng">
            <a:solidFill>
              <a:schemeClr val="tx1"/>
            </a:solidFill>
            <a:prstDash val="dash"/>
            <a:headEnd type="none" w="med" len="med"/>
            <a:tailEnd type="none" w="med" len="med"/>
          </a:ln>
        </p:spPr>
        <p:txBody>
          <a:bodyPr wrap="none" anchor="ctr" anchorCtr="0"/>
          <a:p>
            <a:endParaRPr lang="zh-CN" altLang="en-US" dirty="0">
              <a:latin typeface="Verdana" panose="020B0604030504040204" pitchFamily="34" charset="0"/>
            </a:endParaRPr>
          </a:p>
        </p:txBody>
      </p:sp>
      <p:grpSp>
        <p:nvGrpSpPr>
          <p:cNvPr id="331782" name="Group 6"/>
          <p:cNvGrpSpPr/>
          <p:nvPr/>
        </p:nvGrpSpPr>
        <p:grpSpPr>
          <a:xfrm>
            <a:off x="4191000" y="3663950"/>
            <a:ext cx="4176713" cy="1530350"/>
            <a:chOff x="2640" y="2308"/>
            <a:chExt cx="2631" cy="964"/>
          </a:xfrm>
        </p:grpSpPr>
        <p:grpSp>
          <p:nvGrpSpPr>
            <p:cNvPr id="53266" name="Group 7"/>
            <p:cNvGrpSpPr/>
            <p:nvPr/>
          </p:nvGrpSpPr>
          <p:grpSpPr>
            <a:xfrm>
              <a:off x="3596" y="2592"/>
              <a:ext cx="680" cy="680"/>
              <a:chOff x="2584" y="1816"/>
              <a:chExt cx="680" cy="680"/>
            </a:xfrm>
          </p:grpSpPr>
          <p:sp>
            <p:nvSpPr>
              <p:cNvPr id="53273" name="Oval 8"/>
              <p:cNvSpPr/>
              <p:nvPr/>
            </p:nvSpPr>
            <p:spPr>
              <a:xfrm>
                <a:off x="2584" y="1816"/>
                <a:ext cx="680" cy="680"/>
              </a:xfrm>
              <a:prstGeom prst="ellipse">
                <a:avLst/>
              </a:prstGeom>
              <a:solidFill>
                <a:srgbClr val="DFC0EC"/>
              </a:solidFill>
              <a:ln w="19050" cap="flat" cmpd="sng">
                <a:solidFill>
                  <a:schemeClr val="tx1"/>
                </a:solidFill>
                <a:prstDash val="solid"/>
                <a:headEnd type="none" w="med" len="med"/>
                <a:tailEnd type="none" w="med" len="med"/>
              </a:ln>
            </p:spPr>
            <p:txBody>
              <a:bodyPr wrap="none" anchor="ctr" anchorCtr="0"/>
              <a:p>
                <a:endParaRPr lang="zh-CN" altLang="en-US" dirty="0">
                  <a:latin typeface="Verdana" panose="020B0604030504040204" pitchFamily="34" charset="0"/>
                </a:endParaRPr>
              </a:p>
            </p:txBody>
          </p:sp>
          <p:sp>
            <p:nvSpPr>
              <p:cNvPr id="53274" name="Line 9"/>
              <p:cNvSpPr/>
              <p:nvPr/>
            </p:nvSpPr>
            <p:spPr>
              <a:xfrm flipV="1">
                <a:off x="2928" y="1968"/>
                <a:ext cx="288" cy="192"/>
              </a:xfrm>
              <a:prstGeom prst="line">
                <a:avLst/>
              </a:prstGeom>
              <a:ln w="19050" cap="flat" cmpd="sng">
                <a:solidFill>
                  <a:schemeClr val="tx1"/>
                </a:solidFill>
                <a:prstDash val="solid"/>
                <a:headEnd type="none" w="med" len="med"/>
                <a:tailEnd type="none" w="med" len="med"/>
              </a:ln>
            </p:spPr>
          </p:sp>
        </p:grpSp>
        <p:grpSp>
          <p:nvGrpSpPr>
            <p:cNvPr id="53267" name="Group 10"/>
            <p:cNvGrpSpPr/>
            <p:nvPr/>
          </p:nvGrpSpPr>
          <p:grpSpPr>
            <a:xfrm>
              <a:off x="4704" y="2308"/>
              <a:ext cx="567" cy="567"/>
              <a:chOff x="2640" y="1881"/>
              <a:chExt cx="567" cy="567"/>
            </a:xfrm>
          </p:grpSpPr>
          <p:sp>
            <p:nvSpPr>
              <p:cNvPr id="53271" name="Oval 11"/>
              <p:cNvSpPr/>
              <p:nvPr/>
            </p:nvSpPr>
            <p:spPr>
              <a:xfrm>
                <a:off x="2640" y="1881"/>
                <a:ext cx="567" cy="567"/>
              </a:xfrm>
              <a:prstGeom prst="ellipse">
                <a:avLst/>
              </a:prstGeom>
              <a:solidFill>
                <a:srgbClr val="ECE6C0"/>
              </a:solidFill>
              <a:ln w="19050" cap="flat" cmpd="sng">
                <a:solidFill>
                  <a:schemeClr val="tx1"/>
                </a:solidFill>
                <a:prstDash val="solid"/>
                <a:headEnd type="none" w="med" len="med"/>
                <a:tailEnd type="none" w="med" len="med"/>
              </a:ln>
            </p:spPr>
            <p:txBody>
              <a:bodyPr wrap="none" anchor="ctr" anchorCtr="0"/>
              <a:p>
                <a:endParaRPr lang="zh-CN" altLang="en-US" dirty="0">
                  <a:latin typeface="Verdana" panose="020B0604030504040204" pitchFamily="34" charset="0"/>
                </a:endParaRPr>
              </a:p>
            </p:txBody>
          </p:sp>
          <p:sp>
            <p:nvSpPr>
              <p:cNvPr id="53272" name="Line 12"/>
              <p:cNvSpPr/>
              <p:nvPr/>
            </p:nvSpPr>
            <p:spPr>
              <a:xfrm flipV="1">
                <a:off x="2928" y="2016"/>
                <a:ext cx="240" cy="144"/>
              </a:xfrm>
              <a:prstGeom prst="line">
                <a:avLst/>
              </a:prstGeom>
              <a:ln w="19050" cap="flat" cmpd="sng">
                <a:solidFill>
                  <a:schemeClr val="tx1"/>
                </a:solidFill>
                <a:prstDash val="solid"/>
                <a:headEnd type="none" w="med" len="med"/>
                <a:tailEnd type="none" w="med" len="med"/>
              </a:ln>
            </p:spPr>
          </p:sp>
        </p:grpSp>
        <p:grpSp>
          <p:nvGrpSpPr>
            <p:cNvPr id="53268" name="Group 13"/>
            <p:cNvGrpSpPr/>
            <p:nvPr/>
          </p:nvGrpSpPr>
          <p:grpSpPr>
            <a:xfrm>
              <a:off x="2640" y="2342"/>
              <a:ext cx="499" cy="499"/>
              <a:chOff x="2640" y="2342"/>
              <a:chExt cx="499" cy="499"/>
            </a:xfrm>
          </p:grpSpPr>
          <p:sp>
            <p:nvSpPr>
              <p:cNvPr id="53269" name="Oval 14"/>
              <p:cNvSpPr/>
              <p:nvPr/>
            </p:nvSpPr>
            <p:spPr>
              <a:xfrm>
                <a:off x="2640" y="2342"/>
                <a:ext cx="499" cy="499"/>
              </a:xfrm>
              <a:prstGeom prst="ellipse">
                <a:avLst/>
              </a:prstGeom>
              <a:solidFill>
                <a:srgbClr val="FFEFFF"/>
              </a:solidFill>
              <a:ln w="19050" cap="flat" cmpd="sng">
                <a:solidFill>
                  <a:schemeClr val="tx1"/>
                </a:solidFill>
                <a:prstDash val="solid"/>
                <a:headEnd type="none" w="med" len="med"/>
                <a:tailEnd type="none" w="med" len="med"/>
              </a:ln>
            </p:spPr>
            <p:txBody>
              <a:bodyPr wrap="none" anchor="ctr" anchorCtr="0"/>
              <a:p>
                <a:endParaRPr lang="zh-CN" altLang="en-US" dirty="0">
                  <a:latin typeface="Verdana" panose="020B0604030504040204" pitchFamily="34" charset="0"/>
                </a:endParaRPr>
              </a:p>
            </p:txBody>
          </p:sp>
          <p:sp>
            <p:nvSpPr>
              <p:cNvPr id="53270" name="Line 15"/>
              <p:cNvSpPr/>
              <p:nvPr/>
            </p:nvSpPr>
            <p:spPr>
              <a:xfrm flipV="1">
                <a:off x="2899" y="2438"/>
                <a:ext cx="192" cy="144"/>
              </a:xfrm>
              <a:prstGeom prst="line">
                <a:avLst/>
              </a:prstGeom>
              <a:ln w="19050" cap="flat" cmpd="sng">
                <a:solidFill>
                  <a:schemeClr val="tx1"/>
                </a:solidFill>
                <a:prstDash val="solid"/>
                <a:headEnd type="none" w="med" len="med"/>
                <a:tailEnd type="none" w="med" len="med"/>
              </a:ln>
            </p:spPr>
          </p:sp>
        </p:grpSp>
      </p:grpSp>
      <p:sp>
        <p:nvSpPr>
          <p:cNvPr id="331792" name="Text Box 16"/>
          <p:cNvSpPr txBox="1"/>
          <p:nvPr/>
        </p:nvSpPr>
        <p:spPr>
          <a:xfrm>
            <a:off x="800100" y="2071688"/>
            <a:ext cx="2552700" cy="396875"/>
          </a:xfrm>
          <a:prstGeom prst="rect">
            <a:avLst/>
          </a:prstGeom>
          <a:noFill/>
          <a:ln w="9525">
            <a:noFill/>
          </a:ln>
        </p:spPr>
        <p:txBody>
          <a:bodyPr>
            <a:spAutoFit/>
          </a:bodyPr>
          <a:p>
            <a:r>
              <a:rPr lang="zh-CN" altLang="en-US" sz="2000" b="1" dirty="0">
                <a:latin typeface="Times New Roman" panose="02020603050405020304" pitchFamily="18" charset="0"/>
                <a:ea typeface="Arial Unicode MS" pitchFamily="34" charset="-122"/>
              </a:rPr>
              <a:t>“圆”是抽象的类类型</a:t>
            </a:r>
            <a:endParaRPr lang="zh-CN" altLang="en-US" sz="2000" b="1" dirty="0">
              <a:latin typeface="Times New Roman" panose="02020603050405020304" pitchFamily="18" charset="0"/>
              <a:ea typeface="Arial Unicode MS" pitchFamily="34" charset="-122"/>
            </a:endParaRPr>
          </a:p>
        </p:txBody>
      </p:sp>
      <p:sp>
        <p:nvSpPr>
          <p:cNvPr id="331793" name="Rectangle 17"/>
          <p:cNvSpPr/>
          <p:nvPr/>
        </p:nvSpPr>
        <p:spPr>
          <a:xfrm>
            <a:off x="762000" y="3290888"/>
            <a:ext cx="2801938" cy="396875"/>
          </a:xfrm>
          <a:prstGeom prst="rect">
            <a:avLst/>
          </a:prstGeom>
          <a:noFill/>
          <a:ln w="9525">
            <a:noFill/>
          </a:ln>
        </p:spPr>
        <p:txBody>
          <a:bodyPr>
            <a:spAutoFit/>
          </a:bodyPr>
          <a:p>
            <a:pPr algn="ctr"/>
            <a:r>
              <a:rPr lang="zh-CN" altLang="en-US" sz="2000" b="1" dirty="0">
                <a:latin typeface="Times New Roman" panose="02020603050405020304" pitchFamily="18" charset="0"/>
                <a:ea typeface="Arial Unicode MS" pitchFamily="34" charset="-122"/>
              </a:rPr>
              <a:t>建立具体的圆（对象）</a:t>
            </a:r>
            <a:endParaRPr lang="zh-CN" altLang="en-US" sz="2000" b="1" dirty="0">
              <a:latin typeface="Times New Roman" panose="02020603050405020304" pitchFamily="18" charset="0"/>
              <a:ea typeface="Arial Unicode MS" pitchFamily="34" charset="-122"/>
            </a:endParaRPr>
          </a:p>
        </p:txBody>
      </p:sp>
      <p:sp>
        <p:nvSpPr>
          <p:cNvPr id="331794" name="Freeform 18"/>
          <p:cNvSpPr/>
          <p:nvPr/>
        </p:nvSpPr>
        <p:spPr>
          <a:xfrm>
            <a:off x="1946275" y="2478088"/>
            <a:ext cx="3175" cy="722312"/>
          </a:xfrm>
          <a:custGeom>
            <a:avLst/>
            <a:gdLst/>
            <a:ahLst/>
            <a:cxnLst>
              <a:cxn ang="0">
                <a:pos x="3175" y="0"/>
              </a:cxn>
              <a:cxn ang="0">
                <a:pos x="0" y="722312"/>
              </a:cxn>
            </a:cxnLst>
            <a:pathLst>
              <a:path w="2" h="455">
                <a:moveTo>
                  <a:pt x="2" y="0"/>
                </a:moveTo>
                <a:lnTo>
                  <a:pt x="0" y="455"/>
                </a:lnTo>
              </a:path>
            </a:pathLst>
          </a:custGeom>
          <a:noFill/>
          <a:ln w="38100" cap="flat" cmpd="sng">
            <a:solidFill>
              <a:srgbClr val="FF3300">
                <a:alpha val="100000"/>
              </a:srgbClr>
            </a:solidFill>
            <a:prstDash val="solid"/>
            <a:round/>
            <a:headEnd type="none" w="med" len="med"/>
            <a:tailEnd type="stealth" w="lg" len="lg"/>
          </a:ln>
        </p:spPr>
        <p:txBody>
          <a:bodyPr/>
          <a:p>
            <a:endParaRPr lang="zh-CN" altLang="en-US"/>
          </a:p>
        </p:txBody>
      </p:sp>
      <p:sp>
        <p:nvSpPr>
          <p:cNvPr id="331795" name="Text Box 19"/>
          <p:cNvSpPr txBox="1"/>
          <p:nvPr/>
        </p:nvSpPr>
        <p:spPr>
          <a:xfrm>
            <a:off x="827088" y="2636838"/>
            <a:ext cx="1055687" cy="396875"/>
          </a:xfrm>
          <a:prstGeom prst="rect">
            <a:avLst/>
          </a:prstGeom>
          <a:noFill/>
          <a:ln w="9525">
            <a:noFill/>
          </a:ln>
        </p:spPr>
        <p:txBody>
          <a:bodyPr>
            <a:spAutoFit/>
          </a:bodyPr>
          <a:p>
            <a:pPr algn="ctr"/>
            <a:r>
              <a:rPr lang="zh-CN" altLang="en-US" sz="2000" b="1" dirty="0">
                <a:solidFill>
                  <a:srgbClr val="3333FF"/>
                </a:solidFill>
                <a:latin typeface="Times New Roman" panose="02020603050405020304" pitchFamily="18" charset="0"/>
              </a:rPr>
              <a:t>半径？</a:t>
            </a:r>
            <a:endParaRPr lang="zh-CN" altLang="en-US" sz="2000" b="1" dirty="0">
              <a:solidFill>
                <a:srgbClr val="3333FF"/>
              </a:solidFill>
              <a:latin typeface="Times New Roman" panose="02020603050405020304" pitchFamily="18" charset="0"/>
            </a:endParaRPr>
          </a:p>
        </p:txBody>
      </p:sp>
      <p:sp>
        <p:nvSpPr>
          <p:cNvPr id="331796" name="Freeform 20"/>
          <p:cNvSpPr/>
          <p:nvPr/>
        </p:nvSpPr>
        <p:spPr>
          <a:xfrm>
            <a:off x="1944688" y="3733800"/>
            <a:ext cx="4762" cy="681038"/>
          </a:xfrm>
          <a:custGeom>
            <a:avLst/>
            <a:gdLst/>
            <a:ahLst/>
            <a:cxnLst>
              <a:cxn ang="0">
                <a:pos x="4762" y="681038"/>
              </a:cxn>
              <a:cxn ang="0">
                <a:pos x="0" y="0"/>
              </a:cxn>
            </a:cxnLst>
            <a:pathLst>
              <a:path w="3" h="429">
                <a:moveTo>
                  <a:pt x="3" y="429"/>
                </a:moveTo>
                <a:lnTo>
                  <a:pt x="0" y="0"/>
                </a:lnTo>
              </a:path>
            </a:pathLst>
          </a:custGeom>
          <a:noFill/>
          <a:ln w="38100" cap="flat" cmpd="sng">
            <a:solidFill>
              <a:srgbClr val="FF3300">
                <a:alpha val="100000"/>
              </a:srgbClr>
            </a:solidFill>
            <a:prstDash val="solid"/>
            <a:round/>
            <a:headEnd type="none" w="med" len="med"/>
            <a:tailEnd type="stealth" w="lg" len="lg"/>
          </a:ln>
        </p:spPr>
        <p:txBody>
          <a:bodyPr/>
          <a:p>
            <a:endParaRPr lang="zh-CN" altLang="en-US"/>
          </a:p>
        </p:txBody>
      </p:sp>
      <p:sp>
        <p:nvSpPr>
          <p:cNvPr id="331797" name="Text Box 21"/>
          <p:cNvSpPr txBox="1"/>
          <p:nvPr/>
        </p:nvSpPr>
        <p:spPr>
          <a:xfrm>
            <a:off x="746125" y="4537075"/>
            <a:ext cx="1693863" cy="762000"/>
          </a:xfrm>
          <a:prstGeom prst="rect">
            <a:avLst/>
          </a:prstGeom>
          <a:noFill/>
          <a:ln w="9525">
            <a:noFill/>
          </a:ln>
        </p:spPr>
        <p:txBody>
          <a:bodyPr>
            <a:spAutoFit/>
          </a:bodyPr>
          <a:p>
            <a:pPr>
              <a:lnSpc>
                <a:spcPct val="110000"/>
              </a:lnSpc>
            </a:pPr>
            <a:r>
              <a:rPr lang="zh-CN" altLang="en-US" sz="2000" b="1" dirty="0">
                <a:solidFill>
                  <a:srgbClr val="3333FF"/>
                </a:solidFill>
                <a:latin typeface="Times New Roman" panose="02020603050405020304" pitchFamily="18" charset="0"/>
              </a:rPr>
              <a:t>圆的周长 ？</a:t>
            </a:r>
            <a:endParaRPr lang="zh-CN" altLang="en-US" sz="2000" b="1" dirty="0">
              <a:solidFill>
                <a:srgbClr val="3333FF"/>
              </a:solidFill>
              <a:latin typeface="Times New Roman" panose="02020603050405020304" pitchFamily="18" charset="0"/>
            </a:endParaRPr>
          </a:p>
          <a:p>
            <a:pPr>
              <a:lnSpc>
                <a:spcPct val="110000"/>
              </a:lnSpc>
            </a:pPr>
            <a:r>
              <a:rPr lang="zh-CN" altLang="en-US" sz="2000" b="1" dirty="0">
                <a:solidFill>
                  <a:srgbClr val="3333FF"/>
                </a:solidFill>
                <a:latin typeface="Times New Roman" panose="02020603050405020304" pitchFamily="18" charset="0"/>
              </a:rPr>
              <a:t>        面积 ？</a:t>
            </a:r>
            <a:endParaRPr lang="zh-CN" altLang="en-US" sz="2000" b="1" dirty="0">
              <a:solidFill>
                <a:srgbClr val="3333FF"/>
              </a:solidFill>
              <a:latin typeface="Times New Roman" panose="02020603050405020304" pitchFamily="18" charset="0"/>
            </a:endParaRPr>
          </a:p>
        </p:txBody>
      </p:sp>
      <p:grpSp>
        <p:nvGrpSpPr>
          <p:cNvPr id="331798" name="Group 22"/>
          <p:cNvGrpSpPr/>
          <p:nvPr/>
        </p:nvGrpSpPr>
        <p:grpSpPr>
          <a:xfrm>
            <a:off x="5029200" y="3429000"/>
            <a:ext cx="2438400" cy="609600"/>
            <a:chOff x="3168" y="2160"/>
            <a:chExt cx="1536" cy="384"/>
          </a:xfrm>
        </p:grpSpPr>
        <p:sp>
          <p:nvSpPr>
            <p:cNvPr id="53263" name="Line 23"/>
            <p:cNvSpPr/>
            <p:nvPr/>
          </p:nvSpPr>
          <p:spPr>
            <a:xfrm flipH="1">
              <a:off x="3168" y="2160"/>
              <a:ext cx="576" cy="336"/>
            </a:xfrm>
            <a:prstGeom prst="line">
              <a:avLst/>
            </a:prstGeom>
            <a:ln w="9525" cap="flat" cmpd="sng">
              <a:solidFill>
                <a:srgbClr val="FF3300"/>
              </a:solidFill>
              <a:prstDash val="solid"/>
              <a:headEnd type="none" w="med" len="med"/>
              <a:tailEnd type="stealth" w="lg" len="lg"/>
            </a:ln>
          </p:spPr>
        </p:sp>
        <p:sp>
          <p:nvSpPr>
            <p:cNvPr id="53264" name="Line 24"/>
            <p:cNvSpPr/>
            <p:nvPr/>
          </p:nvSpPr>
          <p:spPr>
            <a:xfrm>
              <a:off x="3936" y="2160"/>
              <a:ext cx="0" cy="384"/>
            </a:xfrm>
            <a:prstGeom prst="line">
              <a:avLst/>
            </a:prstGeom>
            <a:ln w="9525" cap="flat" cmpd="sng">
              <a:solidFill>
                <a:srgbClr val="FF3300"/>
              </a:solidFill>
              <a:prstDash val="solid"/>
              <a:headEnd type="none" w="med" len="med"/>
              <a:tailEnd type="stealth" w="lg" len="lg"/>
            </a:ln>
          </p:spPr>
        </p:sp>
        <p:sp>
          <p:nvSpPr>
            <p:cNvPr id="53265" name="Line 25"/>
            <p:cNvSpPr/>
            <p:nvPr/>
          </p:nvSpPr>
          <p:spPr>
            <a:xfrm>
              <a:off x="4128" y="2160"/>
              <a:ext cx="576" cy="240"/>
            </a:xfrm>
            <a:prstGeom prst="line">
              <a:avLst/>
            </a:prstGeom>
            <a:ln w="9525" cap="flat" cmpd="sng">
              <a:solidFill>
                <a:srgbClr val="FF3300"/>
              </a:solidFill>
              <a:prstDash val="solid"/>
              <a:headEnd type="none" w="med" len="med"/>
              <a:tailEnd type="stealth" w="lg" len="lg"/>
            </a:ln>
          </p:spPr>
        </p:sp>
      </p:grpSp>
      <p:sp>
        <p:nvSpPr>
          <p:cNvPr id="331802" name="Text Box 26"/>
          <p:cNvSpPr txBox="1"/>
          <p:nvPr/>
        </p:nvSpPr>
        <p:spPr>
          <a:xfrm>
            <a:off x="4656138" y="3098800"/>
            <a:ext cx="946150" cy="396875"/>
          </a:xfrm>
          <a:prstGeom prst="rect">
            <a:avLst/>
          </a:prstGeom>
          <a:noFill/>
          <a:ln w="9525">
            <a:noFill/>
          </a:ln>
        </p:spPr>
        <p:txBody>
          <a:bodyPr wrap="none">
            <a:spAutoFit/>
          </a:bodyPr>
          <a:p>
            <a:pPr algn="ctr"/>
            <a:r>
              <a:rPr lang="zh-CN" altLang="en-US" sz="2000" b="1" i="1" dirty="0">
                <a:solidFill>
                  <a:srgbClr val="3333FF"/>
                </a:solidFill>
                <a:latin typeface="Times New Roman" panose="02020603050405020304" pitchFamily="18" charset="0"/>
              </a:rPr>
              <a:t>实例化</a:t>
            </a:r>
            <a:endParaRPr lang="zh-CN" altLang="en-US" sz="2000" b="1" i="1" dirty="0">
              <a:solidFill>
                <a:srgbClr val="3333FF"/>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1779"/>
                                        </p:tgtEl>
                                        <p:attrNameLst>
                                          <p:attrName>style.visibility</p:attrName>
                                        </p:attrNameLst>
                                      </p:cBhvr>
                                      <p:to>
                                        <p:strVal val="visible"/>
                                      </p:to>
                                    </p:set>
                                    <p:animEffect transition="in" filter="blinds(horizontal)">
                                      <p:cBhvr>
                                        <p:cTn id="7" dur="500"/>
                                        <p:tgtEl>
                                          <p:spTgt spid="33177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31780"/>
                                        </p:tgtEl>
                                        <p:attrNameLst>
                                          <p:attrName>style.visibility</p:attrName>
                                        </p:attrNameLst>
                                      </p:cBhvr>
                                      <p:to>
                                        <p:strVal val="visible"/>
                                      </p:to>
                                    </p:set>
                                    <p:animEffect transition="in" filter="blinds(vertical)">
                                      <p:cBhvr>
                                        <p:cTn id="12" dur="500"/>
                                        <p:tgtEl>
                                          <p:spTgt spid="33178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31792"/>
                                        </p:tgtEl>
                                        <p:attrNameLst>
                                          <p:attrName>style.visibility</p:attrName>
                                        </p:attrNameLst>
                                      </p:cBhvr>
                                      <p:to>
                                        <p:strVal val="visible"/>
                                      </p:to>
                                    </p:set>
                                    <p:animEffect transition="in" filter="checkerboard(across)">
                                      <p:cBhvr>
                                        <p:cTn id="17" dur="500"/>
                                        <p:tgtEl>
                                          <p:spTgt spid="331792"/>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331778"/>
                                        </p:tgtEl>
                                        <p:attrNameLst>
                                          <p:attrName>style.visibility</p:attrName>
                                        </p:attrNameLst>
                                      </p:cBhvr>
                                      <p:to>
                                        <p:strVal val="visible"/>
                                      </p:to>
                                    </p:set>
                                    <p:animEffect transition="in" filter="slide(fromLeft)">
                                      <p:cBhvr>
                                        <p:cTn id="22" dur="500"/>
                                        <p:tgtEl>
                                          <p:spTgt spid="331778"/>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331781"/>
                                        </p:tgtEl>
                                        <p:attrNameLst>
                                          <p:attrName>style.visibility</p:attrName>
                                        </p:attrNameLst>
                                      </p:cBhvr>
                                      <p:to>
                                        <p:strVal val="visible"/>
                                      </p:to>
                                    </p:set>
                                    <p:animEffect transition="in" filter="box(out)">
                                      <p:cBhvr>
                                        <p:cTn id="27" dur="500"/>
                                        <p:tgtEl>
                                          <p:spTgt spid="331781"/>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331795"/>
                                        </p:tgtEl>
                                        <p:attrNameLst>
                                          <p:attrName>style.visibility</p:attrName>
                                        </p:attrNameLst>
                                      </p:cBhvr>
                                      <p:to>
                                        <p:strVal val="visible"/>
                                      </p:to>
                                    </p:set>
                                    <p:animEffect transition="in" filter="checkerboard(across)">
                                      <p:cBhvr>
                                        <p:cTn id="32" dur="500"/>
                                        <p:tgtEl>
                                          <p:spTgt spid="331795"/>
                                        </p:tgtEl>
                                      </p:cBhvr>
                                    </p:animEffect>
                                  </p:childTnLst>
                                </p:cTn>
                              </p:par>
                            </p:childTnLst>
                          </p:cTn>
                        </p:par>
                      </p:childTnLst>
                    </p:cTn>
                  </p:par>
                  <p:par>
                    <p:cTn id="33" fill="hold">
                      <p:stCondLst>
                        <p:cond delay="indefinite"/>
                      </p:stCondLst>
                      <p:childTnLst>
                        <p:par>
                          <p:cTn id="34" fill="hold">
                            <p:stCondLst>
                              <p:cond delay="0"/>
                            </p:stCondLst>
                            <p:childTnLst>
                              <p:par>
                                <p:cTn id="35" presetID="17" presetClass="entr" presetSubtype="1" fill="hold" nodeType="clickEffect">
                                  <p:stCondLst>
                                    <p:cond delay="0"/>
                                  </p:stCondLst>
                                  <p:childTnLst>
                                    <p:set>
                                      <p:cBhvr>
                                        <p:cTn id="36" dur="1" fill="hold">
                                          <p:stCondLst>
                                            <p:cond delay="0"/>
                                          </p:stCondLst>
                                        </p:cTn>
                                        <p:tgtEl>
                                          <p:spTgt spid="331794"/>
                                        </p:tgtEl>
                                        <p:attrNameLst>
                                          <p:attrName>style.visibility</p:attrName>
                                        </p:attrNameLst>
                                      </p:cBhvr>
                                      <p:to>
                                        <p:strVal val="visible"/>
                                      </p:to>
                                    </p:set>
                                    <p:anim calcmode="lin" valueType="num">
                                      <p:cBhvr>
                                        <p:cTn id="37" dur="500" fill="hold"/>
                                        <p:tgtEl>
                                          <p:spTgt spid="331794"/>
                                        </p:tgtEl>
                                        <p:attrNameLst>
                                          <p:attrName>ppt_x</p:attrName>
                                        </p:attrNameLst>
                                      </p:cBhvr>
                                      <p:tavLst>
                                        <p:tav tm="0">
                                          <p:val>
                                            <p:strVal val="#ppt_x"/>
                                          </p:val>
                                        </p:tav>
                                        <p:tav tm="100000">
                                          <p:val>
                                            <p:strVal val="#ppt_x"/>
                                          </p:val>
                                        </p:tav>
                                      </p:tavLst>
                                    </p:anim>
                                    <p:anim calcmode="lin" valueType="num">
                                      <p:cBhvr>
                                        <p:cTn id="38" dur="500" fill="hold"/>
                                        <p:tgtEl>
                                          <p:spTgt spid="331794"/>
                                        </p:tgtEl>
                                        <p:attrNameLst>
                                          <p:attrName>ppt_y</p:attrName>
                                        </p:attrNameLst>
                                      </p:cBhvr>
                                      <p:tavLst>
                                        <p:tav tm="0">
                                          <p:val>
                                            <p:strVal val="#ppt_y-#ppt_h/2"/>
                                          </p:val>
                                        </p:tav>
                                        <p:tav tm="100000">
                                          <p:val>
                                            <p:strVal val="#ppt_y"/>
                                          </p:val>
                                        </p:tav>
                                      </p:tavLst>
                                    </p:anim>
                                    <p:anim calcmode="lin" valueType="num">
                                      <p:cBhvr>
                                        <p:cTn id="39" dur="500" fill="hold"/>
                                        <p:tgtEl>
                                          <p:spTgt spid="331794"/>
                                        </p:tgtEl>
                                        <p:attrNameLst>
                                          <p:attrName>ppt_w</p:attrName>
                                        </p:attrNameLst>
                                      </p:cBhvr>
                                      <p:tavLst>
                                        <p:tav tm="0">
                                          <p:val>
                                            <p:strVal val="#ppt_w"/>
                                          </p:val>
                                        </p:tav>
                                        <p:tav tm="100000">
                                          <p:val>
                                            <p:strVal val="#ppt_w"/>
                                          </p:val>
                                        </p:tav>
                                      </p:tavLst>
                                    </p:anim>
                                    <p:anim calcmode="lin" valueType="num">
                                      <p:cBhvr>
                                        <p:cTn id="40" dur="500" fill="hold"/>
                                        <p:tgtEl>
                                          <p:spTgt spid="331794"/>
                                        </p:tgtEl>
                                        <p:attrNameLst>
                                          <p:attrName>ppt_h</p:attrName>
                                        </p:attrNameLst>
                                      </p:cBhvr>
                                      <p:tavLst>
                                        <p:tav tm="0">
                                          <p:val>
                                            <p:fltVal val="0.000000"/>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ID="5" presetClass="entr" presetSubtype="10" fill="hold" grpId="0" nodeType="clickEffect">
                                  <p:stCondLst>
                                    <p:cond delay="0"/>
                                  </p:stCondLst>
                                  <p:childTnLst>
                                    <p:set>
                                      <p:cBhvr>
                                        <p:cTn id="44" dur="1" fill="hold">
                                          <p:stCondLst>
                                            <p:cond delay="0"/>
                                          </p:stCondLst>
                                        </p:cTn>
                                        <p:tgtEl>
                                          <p:spTgt spid="331793"/>
                                        </p:tgtEl>
                                        <p:attrNameLst>
                                          <p:attrName>style.visibility</p:attrName>
                                        </p:attrNameLst>
                                      </p:cBhvr>
                                      <p:to>
                                        <p:strVal val="visible"/>
                                      </p:to>
                                    </p:set>
                                    <p:animEffect transition="in" filter="checkerboard(across)">
                                      <p:cBhvr>
                                        <p:cTn id="45" dur="500"/>
                                        <p:tgtEl>
                                          <p:spTgt spid="331793"/>
                                        </p:tgtEl>
                                      </p:cBhvr>
                                    </p:animEffect>
                                  </p:childTnLst>
                                </p:cTn>
                              </p:par>
                            </p:childTnLst>
                          </p:cTn>
                        </p:par>
                      </p:childTnLst>
                    </p:cTn>
                  </p:par>
                  <p:par>
                    <p:cTn id="46" fill="hold">
                      <p:stCondLst>
                        <p:cond delay="indefinite"/>
                      </p:stCondLst>
                      <p:childTnLst>
                        <p:par>
                          <p:cTn id="47" fill="hold">
                            <p:stCondLst>
                              <p:cond delay="0"/>
                            </p:stCondLst>
                            <p:childTnLst>
                              <p:par>
                                <p:cTn id="48" presetID="17" presetClass="entr" presetSubtype="1" fill="hold" nodeType="clickEffect">
                                  <p:stCondLst>
                                    <p:cond delay="0"/>
                                  </p:stCondLst>
                                  <p:childTnLst>
                                    <p:set>
                                      <p:cBhvr>
                                        <p:cTn id="49" dur="1" fill="hold">
                                          <p:stCondLst>
                                            <p:cond delay="0"/>
                                          </p:stCondLst>
                                        </p:cTn>
                                        <p:tgtEl>
                                          <p:spTgt spid="331798"/>
                                        </p:tgtEl>
                                        <p:attrNameLst>
                                          <p:attrName>style.visibility</p:attrName>
                                        </p:attrNameLst>
                                      </p:cBhvr>
                                      <p:to>
                                        <p:strVal val="visible"/>
                                      </p:to>
                                    </p:set>
                                    <p:anim calcmode="lin" valueType="num">
                                      <p:cBhvr>
                                        <p:cTn id="50" dur="500" fill="hold"/>
                                        <p:tgtEl>
                                          <p:spTgt spid="331798"/>
                                        </p:tgtEl>
                                        <p:attrNameLst>
                                          <p:attrName>ppt_x</p:attrName>
                                        </p:attrNameLst>
                                      </p:cBhvr>
                                      <p:tavLst>
                                        <p:tav tm="0">
                                          <p:val>
                                            <p:strVal val="#ppt_x"/>
                                          </p:val>
                                        </p:tav>
                                        <p:tav tm="100000">
                                          <p:val>
                                            <p:strVal val="#ppt_x"/>
                                          </p:val>
                                        </p:tav>
                                      </p:tavLst>
                                    </p:anim>
                                    <p:anim calcmode="lin" valueType="num">
                                      <p:cBhvr>
                                        <p:cTn id="51" dur="500" fill="hold"/>
                                        <p:tgtEl>
                                          <p:spTgt spid="331798"/>
                                        </p:tgtEl>
                                        <p:attrNameLst>
                                          <p:attrName>ppt_y</p:attrName>
                                        </p:attrNameLst>
                                      </p:cBhvr>
                                      <p:tavLst>
                                        <p:tav tm="0">
                                          <p:val>
                                            <p:strVal val="#ppt_y-#ppt_h/2"/>
                                          </p:val>
                                        </p:tav>
                                        <p:tav tm="100000">
                                          <p:val>
                                            <p:strVal val="#ppt_y"/>
                                          </p:val>
                                        </p:tav>
                                      </p:tavLst>
                                    </p:anim>
                                    <p:anim calcmode="lin" valueType="num">
                                      <p:cBhvr>
                                        <p:cTn id="52" dur="500" fill="hold"/>
                                        <p:tgtEl>
                                          <p:spTgt spid="331798"/>
                                        </p:tgtEl>
                                        <p:attrNameLst>
                                          <p:attrName>ppt_w</p:attrName>
                                        </p:attrNameLst>
                                      </p:cBhvr>
                                      <p:tavLst>
                                        <p:tav tm="0">
                                          <p:val>
                                            <p:strVal val="#ppt_w"/>
                                          </p:val>
                                        </p:tav>
                                        <p:tav tm="100000">
                                          <p:val>
                                            <p:strVal val="#ppt_w"/>
                                          </p:val>
                                        </p:tav>
                                      </p:tavLst>
                                    </p:anim>
                                    <p:anim calcmode="lin" valueType="num">
                                      <p:cBhvr>
                                        <p:cTn id="53" dur="500" fill="hold"/>
                                        <p:tgtEl>
                                          <p:spTgt spid="331798"/>
                                        </p:tgtEl>
                                        <p:attrNameLst>
                                          <p:attrName>ppt_h</p:attrName>
                                        </p:attrNameLst>
                                      </p:cBhvr>
                                      <p:tavLst>
                                        <p:tav tm="0">
                                          <p:val>
                                            <p:fltVal val="0.000000"/>
                                          </p:val>
                                        </p:tav>
                                        <p:tav tm="100000">
                                          <p:val>
                                            <p:strVal val="#ppt_h"/>
                                          </p:val>
                                        </p:tav>
                                      </p:tavLst>
                                    </p:anim>
                                  </p:childTnLst>
                                </p:cTn>
                              </p:par>
                            </p:childTnLst>
                          </p:cTn>
                        </p:par>
                      </p:childTnLst>
                    </p:cTn>
                  </p:par>
                  <p:par>
                    <p:cTn id="54" fill="hold">
                      <p:stCondLst>
                        <p:cond delay="indefinite"/>
                      </p:stCondLst>
                      <p:childTnLst>
                        <p:par>
                          <p:cTn id="55" fill="hold">
                            <p:stCondLst>
                              <p:cond delay="0"/>
                            </p:stCondLst>
                            <p:childTnLst>
                              <p:par>
                                <p:cTn id="56" presetID="4" presetClass="entr" presetSubtype="32" fill="hold" nodeType="clickEffect">
                                  <p:stCondLst>
                                    <p:cond delay="0"/>
                                  </p:stCondLst>
                                  <p:childTnLst>
                                    <p:set>
                                      <p:cBhvr>
                                        <p:cTn id="57" dur="1" fill="hold">
                                          <p:stCondLst>
                                            <p:cond delay="0"/>
                                          </p:stCondLst>
                                        </p:cTn>
                                        <p:tgtEl>
                                          <p:spTgt spid="331782"/>
                                        </p:tgtEl>
                                        <p:attrNameLst>
                                          <p:attrName>style.visibility</p:attrName>
                                        </p:attrNameLst>
                                      </p:cBhvr>
                                      <p:to>
                                        <p:strVal val="visible"/>
                                      </p:to>
                                    </p:set>
                                    <p:animEffect transition="in" filter="box(out)">
                                      <p:cBhvr>
                                        <p:cTn id="58" dur="500"/>
                                        <p:tgtEl>
                                          <p:spTgt spid="331782"/>
                                        </p:tgtEl>
                                      </p:cBhvr>
                                    </p:animEffect>
                                  </p:childTnLst>
                                </p:cTn>
                              </p:par>
                            </p:childTnLst>
                          </p:cTn>
                        </p:par>
                      </p:childTnLst>
                    </p:cTn>
                  </p:par>
                  <p:par>
                    <p:cTn id="59" fill="hold">
                      <p:stCondLst>
                        <p:cond delay="indefinite"/>
                      </p:stCondLst>
                      <p:childTnLst>
                        <p:par>
                          <p:cTn id="60" fill="hold">
                            <p:stCondLst>
                              <p:cond delay="0"/>
                            </p:stCondLst>
                            <p:childTnLst>
                              <p:par>
                                <p:cTn id="61" presetID="4" presetClass="entr" presetSubtype="16" fill="hold" grpId="0" nodeType="clickEffect">
                                  <p:stCondLst>
                                    <p:cond delay="0"/>
                                  </p:stCondLst>
                                  <p:childTnLst>
                                    <p:set>
                                      <p:cBhvr>
                                        <p:cTn id="62" dur="1" fill="hold">
                                          <p:stCondLst>
                                            <p:cond delay="0"/>
                                          </p:stCondLst>
                                        </p:cTn>
                                        <p:tgtEl>
                                          <p:spTgt spid="331802"/>
                                        </p:tgtEl>
                                        <p:attrNameLst>
                                          <p:attrName>style.visibility</p:attrName>
                                        </p:attrNameLst>
                                      </p:cBhvr>
                                      <p:to>
                                        <p:strVal val="visible"/>
                                      </p:to>
                                    </p:set>
                                    <p:animEffect transition="in" filter="box(in)">
                                      <p:cBhvr>
                                        <p:cTn id="63" dur="500"/>
                                        <p:tgtEl>
                                          <p:spTgt spid="331802"/>
                                        </p:tgtEl>
                                      </p:cBhvr>
                                    </p:animEffect>
                                  </p:childTnLst>
                                </p:cTn>
                              </p:par>
                            </p:childTnLst>
                          </p:cTn>
                        </p:par>
                      </p:childTnLst>
                    </p:cTn>
                  </p:par>
                  <p:par>
                    <p:cTn id="64" fill="hold">
                      <p:stCondLst>
                        <p:cond delay="indefinite"/>
                      </p:stCondLst>
                      <p:childTnLst>
                        <p:par>
                          <p:cTn id="65" fill="hold">
                            <p:stCondLst>
                              <p:cond delay="0"/>
                            </p:stCondLst>
                            <p:childTnLst>
                              <p:par>
                                <p:cTn id="66" presetID="5" presetClass="entr" presetSubtype="10" fill="hold" grpId="0" nodeType="clickEffect">
                                  <p:stCondLst>
                                    <p:cond delay="0"/>
                                  </p:stCondLst>
                                  <p:childTnLst>
                                    <p:set>
                                      <p:cBhvr>
                                        <p:cTn id="67" dur="1" fill="hold">
                                          <p:stCondLst>
                                            <p:cond delay="0"/>
                                          </p:stCondLst>
                                        </p:cTn>
                                        <p:tgtEl>
                                          <p:spTgt spid="331797"/>
                                        </p:tgtEl>
                                        <p:attrNameLst>
                                          <p:attrName>style.visibility</p:attrName>
                                        </p:attrNameLst>
                                      </p:cBhvr>
                                      <p:to>
                                        <p:strVal val="visible"/>
                                      </p:to>
                                    </p:set>
                                    <p:animEffect transition="in" filter="checkerboard(across)">
                                      <p:cBhvr>
                                        <p:cTn id="68" dur="500"/>
                                        <p:tgtEl>
                                          <p:spTgt spid="331797"/>
                                        </p:tgtEl>
                                      </p:cBhvr>
                                    </p:animEffect>
                                  </p:childTnLst>
                                </p:cTn>
                              </p:par>
                            </p:childTnLst>
                          </p:cTn>
                        </p:par>
                      </p:childTnLst>
                    </p:cTn>
                  </p:par>
                  <p:par>
                    <p:cTn id="69" fill="hold">
                      <p:stCondLst>
                        <p:cond delay="indefinite"/>
                      </p:stCondLst>
                      <p:childTnLst>
                        <p:par>
                          <p:cTn id="70" fill="hold">
                            <p:stCondLst>
                              <p:cond delay="0"/>
                            </p:stCondLst>
                            <p:childTnLst>
                              <p:par>
                                <p:cTn id="71" presetID="17" presetClass="entr" presetSubtype="4" fill="hold" nodeType="clickEffect">
                                  <p:stCondLst>
                                    <p:cond delay="0"/>
                                  </p:stCondLst>
                                  <p:childTnLst>
                                    <p:set>
                                      <p:cBhvr>
                                        <p:cTn id="72" dur="1" fill="hold">
                                          <p:stCondLst>
                                            <p:cond delay="0"/>
                                          </p:stCondLst>
                                        </p:cTn>
                                        <p:tgtEl>
                                          <p:spTgt spid="331796"/>
                                        </p:tgtEl>
                                        <p:attrNameLst>
                                          <p:attrName>style.visibility</p:attrName>
                                        </p:attrNameLst>
                                      </p:cBhvr>
                                      <p:to>
                                        <p:strVal val="visible"/>
                                      </p:to>
                                    </p:set>
                                    <p:anim calcmode="lin" valueType="num">
                                      <p:cBhvr>
                                        <p:cTn id="73" dur="500" fill="hold"/>
                                        <p:tgtEl>
                                          <p:spTgt spid="331796"/>
                                        </p:tgtEl>
                                        <p:attrNameLst>
                                          <p:attrName>ppt_x</p:attrName>
                                        </p:attrNameLst>
                                      </p:cBhvr>
                                      <p:tavLst>
                                        <p:tav tm="0">
                                          <p:val>
                                            <p:strVal val="#ppt_x"/>
                                          </p:val>
                                        </p:tav>
                                        <p:tav tm="100000">
                                          <p:val>
                                            <p:strVal val="#ppt_x"/>
                                          </p:val>
                                        </p:tav>
                                      </p:tavLst>
                                    </p:anim>
                                    <p:anim calcmode="lin" valueType="num">
                                      <p:cBhvr>
                                        <p:cTn id="74" dur="500" fill="hold"/>
                                        <p:tgtEl>
                                          <p:spTgt spid="331796"/>
                                        </p:tgtEl>
                                        <p:attrNameLst>
                                          <p:attrName>ppt_y</p:attrName>
                                        </p:attrNameLst>
                                      </p:cBhvr>
                                      <p:tavLst>
                                        <p:tav tm="0">
                                          <p:val>
                                            <p:strVal val="#ppt_y+#ppt_h/2"/>
                                          </p:val>
                                        </p:tav>
                                        <p:tav tm="100000">
                                          <p:val>
                                            <p:strVal val="#ppt_y"/>
                                          </p:val>
                                        </p:tav>
                                      </p:tavLst>
                                    </p:anim>
                                    <p:anim calcmode="lin" valueType="num">
                                      <p:cBhvr>
                                        <p:cTn id="75" dur="500" fill="hold"/>
                                        <p:tgtEl>
                                          <p:spTgt spid="331796"/>
                                        </p:tgtEl>
                                        <p:attrNameLst>
                                          <p:attrName>ppt_w</p:attrName>
                                        </p:attrNameLst>
                                      </p:cBhvr>
                                      <p:tavLst>
                                        <p:tav tm="0">
                                          <p:val>
                                            <p:strVal val="#ppt_w"/>
                                          </p:val>
                                        </p:tav>
                                        <p:tav tm="100000">
                                          <p:val>
                                            <p:strVal val="#ppt_w"/>
                                          </p:val>
                                        </p:tav>
                                      </p:tavLst>
                                    </p:anim>
                                    <p:anim calcmode="lin" valueType="num">
                                      <p:cBhvr>
                                        <p:cTn id="76" dur="500" fill="hold"/>
                                        <p:tgtEl>
                                          <p:spTgt spid="331796"/>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78" grpId="0" bldLvl="0" animBg="1"/>
      <p:bldP spid="331779" grpId="0"/>
      <p:bldP spid="331780" grpId="0"/>
      <p:bldP spid="331781" grpId="0" bldLvl="0" animBg="1"/>
      <p:bldP spid="331792" grpId="0"/>
      <p:bldP spid="331793" grpId="0"/>
      <p:bldP spid="331795" grpId="0"/>
      <p:bldP spid="331797" grpId="0"/>
      <p:bldP spid="33180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Rectangle 2" descr="球体"/>
          <p:cNvSpPr/>
          <p:nvPr/>
        </p:nvSpPr>
        <p:spPr>
          <a:xfrm>
            <a:off x="3657600" y="1981200"/>
            <a:ext cx="5181600" cy="3657600"/>
          </a:xfrm>
          <a:prstGeom prst="rect">
            <a:avLst/>
          </a:prstGeom>
          <a:pattFill prst="sphere">
            <a:fgClr>
              <a:srgbClr val="D4FEAE"/>
            </a:fgClr>
            <a:bgClr>
              <a:srgbClr val="FFFFFF"/>
            </a:bgClr>
          </a:pattFill>
          <a:ln w="9525">
            <a:noFill/>
          </a:ln>
          <a:effectLst>
            <a:prstShdw prst="shdw17" dist="53882" dir="2699999">
              <a:srgbClr val="7F9868"/>
            </a:prstShdw>
          </a:effectLst>
        </p:spPr>
        <p:txBody>
          <a:bodyPr wrap="none" anchor="ctr" anchorCtr="0"/>
          <a:p>
            <a:pPr algn="ctr"/>
            <a:endParaRPr lang="zh-CN" altLang="en-US" sz="2400" b="1" dirty="0">
              <a:latin typeface="Times New Roman" panose="02020603050405020304" pitchFamily="18" charset="0"/>
            </a:endParaRPr>
          </a:p>
        </p:txBody>
      </p:sp>
      <p:sp>
        <p:nvSpPr>
          <p:cNvPr id="54275" name="Text Box 3"/>
          <p:cNvSpPr txBox="1"/>
          <p:nvPr/>
        </p:nvSpPr>
        <p:spPr>
          <a:xfrm>
            <a:off x="685800" y="381000"/>
            <a:ext cx="6400800" cy="579438"/>
          </a:xfrm>
          <a:prstGeom prst="rect">
            <a:avLst/>
          </a:prstGeom>
          <a:noFill/>
          <a:ln w="12700">
            <a:noFill/>
          </a:ln>
        </p:spPr>
        <p:txBody>
          <a:bodyPr>
            <a:spAutoFit/>
          </a:bodyPr>
          <a:p>
            <a:pPr algn="just">
              <a:lnSpc>
                <a:spcPct val="160000"/>
              </a:lnSpc>
            </a:pPr>
            <a:r>
              <a:rPr lang="zh-CN" altLang="en-US" sz="2000" b="1" dirty="0">
                <a:solidFill>
                  <a:srgbClr val="008000"/>
                </a:solidFill>
                <a:latin typeface="楷体_GB2312" pitchFamily="49" charset="-122"/>
              </a:rPr>
              <a:t>用面向对象方法编程</a:t>
            </a:r>
            <a:r>
              <a:rPr lang="zh-CN" altLang="en-US" b="1" dirty="0">
                <a:solidFill>
                  <a:srgbClr val="008000"/>
                </a:solidFill>
                <a:latin typeface="Times New Roman" panose="02020603050405020304" pitchFamily="18" charset="0"/>
              </a:rPr>
              <a:t>，求圆的周长和面积</a:t>
            </a:r>
            <a:r>
              <a:rPr lang="zh-CN" altLang="en-US" sz="2000" b="1" dirty="0">
                <a:solidFill>
                  <a:srgbClr val="008000"/>
                </a:solidFill>
                <a:latin typeface="楷体_GB2312" pitchFamily="49" charset="-122"/>
              </a:rPr>
              <a:t> </a:t>
            </a:r>
            <a:endParaRPr lang="zh-CN" altLang="en-US" sz="2000" b="1" dirty="0">
              <a:solidFill>
                <a:srgbClr val="008000"/>
              </a:solidFill>
              <a:latin typeface="楷体_GB2312" pitchFamily="49" charset="-122"/>
            </a:endParaRPr>
          </a:p>
        </p:txBody>
      </p:sp>
      <p:sp>
        <p:nvSpPr>
          <p:cNvPr id="54276" name="Text Box 4"/>
          <p:cNvSpPr txBox="1"/>
          <p:nvPr/>
        </p:nvSpPr>
        <p:spPr>
          <a:xfrm>
            <a:off x="714375" y="1090613"/>
            <a:ext cx="895350" cy="519112"/>
          </a:xfrm>
          <a:prstGeom prst="rect">
            <a:avLst/>
          </a:prstGeom>
          <a:noFill/>
          <a:ln w="9525">
            <a:noFill/>
          </a:ln>
        </p:spPr>
        <p:txBody>
          <a:bodyPr wrap="none">
            <a:spAutoFit/>
          </a:bodyPr>
          <a:p>
            <a:pPr algn="ctr"/>
            <a:r>
              <a:rPr lang="zh-CN" altLang="en-US" sz="2800" b="1" dirty="0">
                <a:solidFill>
                  <a:srgbClr val="CC3300"/>
                </a:solidFill>
                <a:latin typeface="Times New Roman" panose="02020603050405020304" pitchFamily="18" charset="0"/>
                <a:ea typeface="隶书" pitchFamily="49" charset="-122"/>
              </a:rPr>
              <a:t>分析</a:t>
            </a:r>
            <a:endParaRPr lang="zh-CN" altLang="en-US" sz="2800" b="1" dirty="0">
              <a:solidFill>
                <a:srgbClr val="CC3300"/>
              </a:solidFill>
              <a:latin typeface="Times New Roman" panose="02020603050405020304" pitchFamily="18" charset="0"/>
              <a:ea typeface="隶书" pitchFamily="49" charset="-122"/>
            </a:endParaRPr>
          </a:p>
        </p:txBody>
      </p:sp>
      <p:sp>
        <p:nvSpPr>
          <p:cNvPr id="54277" name="Oval 5"/>
          <p:cNvSpPr/>
          <p:nvPr/>
        </p:nvSpPr>
        <p:spPr>
          <a:xfrm>
            <a:off x="5791200" y="2452688"/>
            <a:ext cx="900113" cy="900112"/>
          </a:xfrm>
          <a:prstGeom prst="ellipse">
            <a:avLst/>
          </a:prstGeom>
          <a:noFill/>
          <a:ln w="19050" cap="flat" cmpd="sng">
            <a:solidFill>
              <a:schemeClr val="tx1"/>
            </a:solidFill>
            <a:prstDash val="dash"/>
            <a:headEnd type="none" w="med" len="med"/>
            <a:tailEnd type="none" w="med" len="med"/>
          </a:ln>
        </p:spPr>
        <p:txBody>
          <a:bodyPr wrap="none" anchor="ctr" anchorCtr="0"/>
          <a:p>
            <a:endParaRPr lang="zh-CN" altLang="en-US" dirty="0">
              <a:latin typeface="Verdana" panose="020B0604030504040204" pitchFamily="34" charset="0"/>
            </a:endParaRPr>
          </a:p>
        </p:txBody>
      </p:sp>
      <p:grpSp>
        <p:nvGrpSpPr>
          <p:cNvPr id="54278" name="Group 6"/>
          <p:cNvGrpSpPr/>
          <p:nvPr/>
        </p:nvGrpSpPr>
        <p:grpSpPr>
          <a:xfrm>
            <a:off x="5708650" y="4114800"/>
            <a:ext cx="1079500" cy="1079500"/>
            <a:chOff x="2584" y="1816"/>
            <a:chExt cx="680" cy="680"/>
          </a:xfrm>
        </p:grpSpPr>
        <p:sp>
          <p:nvSpPr>
            <p:cNvPr id="54291" name="Oval 7"/>
            <p:cNvSpPr/>
            <p:nvPr/>
          </p:nvSpPr>
          <p:spPr>
            <a:xfrm>
              <a:off x="2584" y="1816"/>
              <a:ext cx="680" cy="680"/>
            </a:xfrm>
            <a:prstGeom prst="ellipse">
              <a:avLst/>
            </a:prstGeom>
            <a:solidFill>
              <a:srgbClr val="DFC0EC"/>
            </a:solidFill>
            <a:ln w="19050" cap="flat" cmpd="sng">
              <a:solidFill>
                <a:schemeClr val="tx1"/>
              </a:solidFill>
              <a:prstDash val="solid"/>
              <a:headEnd type="none" w="med" len="med"/>
              <a:tailEnd type="none" w="med" len="med"/>
            </a:ln>
          </p:spPr>
          <p:txBody>
            <a:bodyPr wrap="none" anchor="ctr" anchorCtr="0"/>
            <a:p>
              <a:endParaRPr lang="zh-CN" altLang="en-US" dirty="0">
                <a:latin typeface="Verdana" panose="020B0604030504040204" pitchFamily="34" charset="0"/>
              </a:endParaRPr>
            </a:p>
          </p:txBody>
        </p:sp>
        <p:sp>
          <p:nvSpPr>
            <p:cNvPr id="54292" name="Line 8"/>
            <p:cNvSpPr/>
            <p:nvPr/>
          </p:nvSpPr>
          <p:spPr>
            <a:xfrm flipV="1">
              <a:off x="2928" y="1968"/>
              <a:ext cx="288" cy="192"/>
            </a:xfrm>
            <a:prstGeom prst="line">
              <a:avLst/>
            </a:prstGeom>
            <a:ln w="19050" cap="flat" cmpd="sng">
              <a:solidFill>
                <a:schemeClr val="tx1"/>
              </a:solidFill>
              <a:prstDash val="solid"/>
              <a:headEnd type="none" w="med" len="med"/>
              <a:tailEnd type="none" w="med" len="med"/>
            </a:ln>
          </p:spPr>
        </p:sp>
      </p:grpSp>
      <p:grpSp>
        <p:nvGrpSpPr>
          <p:cNvPr id="54279" name="Group 9"/>
          <p:cNvGrpSpPr/>
          <p:nvPr/>
        </p:nvGrpSpPr>
        <p:grpSpPr>
          <a:xfrm>
            <a:off x="7467600" y="3663950"/>
            <a:ext cx="900113" cy="900113"/>
            <a:chOff x="2640" y="1881"/>
            <a:chExt cx="567" cy="567"/>
          </a:xfrm>
        </p:grpSpPr>
        <p:sp>
          <p:nvSpPr>
            <p:cNvPr id="54289" name="Oval 10"/>
            <p:cNvSpPr/>
            <p:nvPr/>
          </p:nvSpPr>
          <p:spPr>
            <a:xfrm>
              <a:off x="2640" y="1881"/>
              <a:ext cx="567" cy="567"/>
            </a:xfrm>
            <a:prstGeom prst="ellipse">
              <a:avLst/>
            </a:prstGeom>
            <a:solidFill>
              <a:srgbClr val="ECE6C0"/>
            </a:solidFill>
            <a:ln w="19050" cap="flat" cmpd="sng">
              <a:solidFill>
                <a:schemeClr val="tx1"/>
              </a:solidFill>
              <a:prstDash val="solid"/>
              <a:headEnd type="none" w="med" len="med"/>
              <a:tailEnd type="none" w="med" len="med"/>
            </a:ln>
          </p:spPr>
          <p:txBody>
            <a:bodyPr wrap="none" anchor="ctr" anchorCtr="0"/>
            <a:p>
              <a:endParaRPr lang="zh-CN" altLang="en-US" dirty="0">
                <a:latin typeface="Verdana" panose="020B0604030504040204" pitchFamily="34" charset="0"/>
              </a:endParaRPr>
            </a:p>
          </p:txBody>
        </p:sp>
        <p:sp>
          <p:nvSpPr>
            <p:cNvPr id="54290" name="Line 11"/>
            <p:cNvSpPr/>
            <p:nvPr/>
          </p:nvSpPr>
          <p:spPr>
            <a:xfrm flipV="1">
              <a:off x="2928" y="2016"/>
              <a:ext cx="240" cy="144"/>
            </a:xfrm>
            <a:prstGeom prst="line">
              <a:avLst/>
            </a:prstGeom>
            <a:ln w="19050" cap="flat" cmpd="sng">
              <a:solidFill>
                <a:schemeClr val="tx1"/>
              </a:solidFill>
              <a:prstDash val="solid"/>
              <a:headEnd type="none" w="med" len="med"/>
              <a:tailEnd type="none" w="med" len="med"/>
            </a:ln>
          </p:spPr>
        </p:sp>
      </p:grpSp>
      <p:grpSp>
        <p:nvGrpSpPr>
          <p:cNvPr id="54280" name="Group 12"/>
          <p:cNvGrpSpPr/>
          <p:nvPr/>
        </p:nvGrpSpPr>
        <p:grpSpPr>
          <a:xfrm>
            <a:off x="4191000" y="3717925"/>
            <a:ext cx="792163" cy="792163"/>
            <a:chOff x="2640" y="2342"/>
            <a:chExt cx="499" cy="499"/>
          </a:xfrm>
        </p:grpSpPr>
        <p:sp>
          <p:nvSpPr>
            <p:cNvPr id="54287" name="Oval 13"/>
            <p:cNvSpPr/>
            <p:nvPr/>
          </p:nvSpPr>
          <p:spPr>
            <a:xfrm>
              <a:off x="2640" y="2342"/>
              <a:ext cx="499" cy="499"/>
            </a:xfrm>
            <a:prstGeom prst="ellipse">
              <a:avLst/>
            </a:prstGeom>
            <a:solidFill>
              <a:srgbClr val="FFEFFF"/>
            </a:solidFill>
            <a:ln w="19050" cap="flat" cmpd="sng">
              <a:solidFill>
                <a:schemeClr val="tx1"/>
              </a:solidFill>
              <a:prstDash val="solid"/>
              <a:headEnd type="none" w="med" len="med"/>
              <a:tailEnd type="none" w="med" len="med"/>
            </a:ln>
          </p:spPr>
          <p:txBody>
            <a:bodyPr wrap="none" anchor="ctr" anchorCtr="0"/>
            <a:p>
              <a:endParaRPr lang="zh-CN" altLang="en-US" dirty="0">
                <a:latin typeface="Verdana" panose="020B0604030504040204" pitchFamily="34" charset="0"/>
              </a:endParaRPr>
            </a:p>
          </p:txBody>
        </p:sp>
        <p:sp>
          <p:nvSpPr>
            <p:cNvPr id="54288" name="Line 14"/>
            <p:cNvSpPr/>
            <p:nvPr/>
          </p:nvSpPr>
          <p:spPr>
            <a:xfrm flipV="1">
              <a:off x="2899" y="2438"/>
              <a:ext cx="192" cy="144"/>
            </a:xfrm>
            <a:prstGeom prst="line">
              <a:avLst/>
            </a:prstGeom>
            <a:ln w="19050" cap="flat" cmpd="sng">
              <a:solidFill>
                <a:schemeClr val="tx1"/>
              </a:solidFill>
              <a:prstDash val="solid"/>
              <a:headEnd type="none" w="med" len="med"/>
              <a:tailEnd type="none" w="med" len="med"/>
            </a:ln>
          </p:spPr>
        </p:sp>
      </p:grpSp>
      <p:sp>
        <p:nvSpPr>
          <p:cNvPr id="332815" name="Text Box 15"/>
          <p:cNvSpPr txBox="1"/>
          <p:nvPr/>
        </p:nvSpPr>
        <p:spPr>
          <a:xfrm>
            <a:off x="533400" y="1828800"/>
            <a:ext cx="2554288" cy="3840163"/>
          </a:xfrm>
          <a:prstGeom prst="rect">
            <a:avLst/>
          </a:prstGeom>
          <a:noFill/>
          <a:ln w="9525">
            <a:noFill/>
          </a:ln>
        </p:spPr>
        <p:txBody>
          <a:bodyPr>
            <a:spAutoFit/>
          </a:bodyPr>
          <a:p>
            <a:pPr>
              <a:lnSpc>
                <a:spcPct val="150000"/>
              </a:lnSpc>
            </a:pPr>
            <a:r>
              <a:rPr lang="zh-CN" altLang="en-US" sz="2400" b="1" dirty="0">
                <a:latin typeface="Times New Roman" panose="02020603050405020304" pitchFamily="18" charset="0"/>
              </a:rPr>
              <a:t>圆类</a:t>
            </a:r>
            <a:endParaRPr lang="zh-CN" altLang="en-US" sz="2400" b="1" dirty="0">
              <a:latin typeface="Times New Roman" panose="02020603050405020304" pitchFamily="18" charset="0"/>
            </a:endParaRPr>
          </a:p>
          <a:p>
            <a:pPr>
              <a:lnSpc>
                <a:spcPct val="150000"/>
              </a:lnSpc>
            </a:pPr>
            <a:r>
              <a:rPr lang="zh-CN" altLang="en-US" sz="2000" b="1" dirty="0">
                <a:latin typeface="Times New Roman" panose="02020603050405020304" pitchFamily="18" charset="0"/>
              </a:rPr>
              <a:t>        </a:t>
            </a:r>
            <a:r>
              <a:rPr lang="zh-CN" altLang="en-US" sz="2000" b="1" dirty="0">
                <a:latin typeface="Times New Roman" panose="02020603050405020304" pitchFamily="18" charset="0"/>
                <a:ea typeface="Arial Unicode MS" pitchFamily="34" charset="-122"/>
              </a:rPr>
              <a:t>数据成员</a:t>
            </a:r>
            <a:endParaRPr lang="zh-CN" altLang="en-US" sz="2000" b="1" dirty="0">
              <a:latin typeface="Times New Roman" panose="02020603050405020304" pitchFamily="18" charset="0"/>
              <a:ea typeface="Arial Unicode MS" pitchFamily="34" charset="-122"/>
            </a:endParaRPr>
          </a:p>
          <a:p>
            <a:pPr>
              <a:lnSpc>
                <a:spcPct val="150000"/>
              </a:lnSpc>
            </a:pPr>
            <a:r>
              <a:rPr lang="zh-CN" altLang="en-US" sz="2000" b="1" dirty="0">
                <a:latin typeface="Times New Roman" panose="02020603050405020304" pitchFamily="18" charset="0"/>
              </a:rPr>
              <a:t>                </a:t>
            </a:r>
            <a:r>
              <a:rPr lang="zh-CN" altLang="en-US" sz="2000" b="1" dirty="0">
                <a:solidFill>
                  <a:srgbClr val="3333FF"/>
                </a:solidFill>
                <a:latin typeface="Times New Roman" panose="02020603050405020304" pitchFamily="18" charset="0"/>
              </a:rPr>
              <a:t>半径</a:t>
            </a:r>
            <a:endParaRPr lang="zh-CN" altLang="en-US" sz="2000" b="1" dirty="0">
              <a:solidFill>
                <a:srgbClr val="3333FF"/>
              </a:solidFill>
              <a:latin typeface="Times New Roman" panose="02020603050405020304" pitchFamily="18" charset="0"/>
            </a:endParaRPr>
          </a:p>
          <a:p>
            <a:pPr>
              <a:lnSpc>
                <a:spcPct val="150000"/>
              </a:lnSpc>
            </a:pPr>
            <a:r>
              <a:rPr lang="zh-CN" altLang="en-US" sz="2000" b="1" dirty="0">
                <a:latin typeface="Times New Roman" panose="02020603050405020304" pitchFamily="18" charset="0"/>
              </a:rPr>
              <a:t>        </a:t>
            </a:r>
            <a:r>
              <a:rPr lang="zh-CN" altLang="en-US" sz="2000" b="1" dirty="0">
                <a:latin typeface="Times New Roman" panose="02020603050405020304" pitchFamily="18" charset="0"/>
                <a:ea typeface="Arial Unicode MS" pitchFamily="34" charset="-122"/>
              </a:rPr>
              <a:t>成员函数</a:t>
            </a:r>
            <a:endParaRPr lang="zh-CN" altLang="en-US" sz="2000" b="1" dirty="0">
              <a:latin typeface="Times New Roman" panose="02020603050405020304" pitchFamily="18" charset="0"/>
              <a:ea typeface="Arial Unicode MS" pitchFamily="34" charset="-122"/>
            </a:endParaRPr>
          </a:p>
          <a:p>
            <a:pPr>
              <a:lnSpc>
                <a:spcPct val="150000"/>
              </a:lnSpc>
            </a:pPr>
            <a:r>
              <a:rPr lang="zh-CN" altLang="en-US" sz="2000" b="1" dirty="0">
                <a:latin typeface="Times New Roman" panose="02020603050405020304" pitchFamily="18" charset="0"/>
              </a:rPr>
              <a:t>               </a:t>
            </a:r>
            <a:r>
              <a:rPr lang="zh-CN" altLang="en-US" sz="2000" b="1" dirty="0">
                <a:solidFill>
                  <a:srgbClr val="3333FF"/>
                </a:solidFill>
                <a:latin typeface="Times New Roman" panose="02020603050405020304" pitchFamily="18" charset="0"/>
              </a:rPr>
              <a:t>置半径值</a:t>
            </a:r>
            <a:endParaRPr lang="zh-CN" altLang="en-US" sz="2000" b="1" dirty="0">
              <a:solidFill>
                <a:srgbClr val="3333FF"/>
              </a:solidFill>
              <a:latin typeface="Times New Roman" panose="02020603050405020304" pitchFamily="18" charset="0"/>
            </a:endParaRPr>
          </a:p>
          <a:p>
            <a:pPr>
              <a:lnSpc>
                <a:spcPct val="150000"/>
              </a:lnSpc>
            </a:pPr>
            <a:r>
              <a:rPr lang="zh-CN" altLang="en-US" sz="2000" b="1" dirty="0">
                <a:solidFill>
                  <a:srgbClr val="3333FF"/>
                </a:solidFill>
                <a:latin typeface="Times New Roman" panose="02020603050405020304" pitchFamily="18" charset="0"/>
              </a:rPr>
              <a:t>	求圆的半径</a:t>
            </a:r>
            <a:endParaRPr lang="zh-CN" altLang="en-US" sz="2000" b="1" dirty="0">
              <a:solidFill>
                <a:srgbClr val="3333FF"/>
              </a:solidFill>
              <a:latin typeface="Times New Roman" panose="02020603050405020304" pitchFamily="18" charset="0"/>
            </a:endParaRPr>
          </a:p>
          <a:p>
            <a:pPr>
              <a:lnSpc>
                <a:spcPct val="150000"/>
              </a:lnSpc>
            </a:pPr>
            <a:r>
              <a:rPr lang="zh-CN" altLang="en-US" sz="2000" b="1" dirty="0">
                <a:latin typeface="Times New Roman" panose="02020603050405020304" pitchFamily="18" charset="0"/>
              </a:rPr>
              <a:t>	</a:t>
            </a:r>
            <a:r>
              <a:rPr lang="zh-CN" altLang="en-US" sz="2000" b="1" dirty="0">
                <a:solidFill>
                  <a:srgbClr val="3333FF"/>
                </a:solidFill>
                <a:latin typeface="Times New Roman" panose="02020603050405020304" pitchFamily="18" charset="0"/>
              </a:rPr>
              <a:t>求周长</a:t>
            </a:r>
            <a:endParaRPr lang="zh-CN" altLang="en-US" sz="2000" b="1" dirty="0">
              <a:solidFill>
                <a:srgbClr val="3333FF"/>
              </a:solidFill>
              <a:latin typeface="Times New Roman" panose="02020603050405020304" pitchFamily="18" charset="0"/>
            </a:endParaRPr>
          </a:p>
          <a:p>
            <a:pPr>
              <a:lnSpc>
                <a:spcPct val="150000"/>
              </a:lnSpc>
            </a:pPr>
            <a:r>
              <a:rPr lang="zh-CN" altLang="en-US" sz="2000" b="1" dirty="0">
                <a:latin typeface="Times New Roman" panose="02020603050405020304" pitchFamily="18" charset="0"/>
              </a:rPr>
              <a:t>               </a:t>
            </a:r>
            <a:r>
              <a:rPr lang="zh-CN" altLang="en-US" sz="2000" b="1" dirty="0">
                <a:solidFill>
                  <a:srgbClr val="3333FF"/>
                </a:solidFill>
                <a:latin typeface="Times New Roman" panose="02020603050405020304" pitchFamily="18" charset="0"/>
              </a:rPr>
              <a:t>求面积</a:t>
            </a:r>
            <a:endParaRPr lang="zh-CN" altLang="en-US" sz="2000" b="1" dirty="0">
              <a:solidFill>
                <a:srgbClr val="3333FF"/>
              </a:solidFill>
              <a:latin typeface="Times New Roman" panose="02020603050405020304" pitchFamily="18" charset="0"/>
            </a:endParaRPr>
          </a:p>
        </p:txBody>
      </p:sp>
      <p:grpSp>
        <p:nvGrpSpPr>
          <p:cNvPr id="54282" name="Group 16"/>
          <p:cNvGrpSpPr/>
          <p:nvPr/>
        </p:nvGrpSpPr>
        <p:grpSpPr>
          <a:xfrm>
            <a:off x="5029200" y="3429000"/>
            <a:ext cx="2438400" cy="609600"/>
            <a:chOff x="3168" y="2160"/>
            <a:chExt cx="1536" cy="384"/>
          </a:xfrm>
        </p:grpSpPr>
        <p:sp>
          <p:nvSpPr>
            <p:cNvPr id="54284" name="Line 17"/>
            <p:cNvSpPr/>
            <p:nvPr/>
          </p:nvSpPr>
          <p:spPr>
            <a:xfrm flipH="1">
              <a:off x="3168" y="2160"/>
              <a:ext cx="576" cy="336"/>
            </a:xfrm>
            <a:prstGeom prst="line">
              <a:avLst/>
            </a:prstGeom>
            <a:ln w="9525" cap="flat" cmpd="sng">
              <a:solidFill>
                <a:srgbClr val="FF3300"/>
              </a:solidFill>
              <a:prstDash val="solid"/>
              <a:headEnd type="none" w="med" len="med"/>
              <a:tailEnd type="stealth" w="lg" len="lg"/>
            </a:ln>
          </p:spPr>
        </p:sp>
        <p:sp>
          <p:nvSpPr>
            <p:cNvPr id="54285" name="Line 18"/>
            <p:cNvSpPr/>
            <p:nvPr/>
          </p:nvSpPr>
          <p:spPr>
            <a:xfrm>
              <a:off x="3936" y="2160"/>
              <a:ext cx="0" cy="384"/>
            </a:xfrm>
            <a:prstGeom prst="line">
              <a:avLst/>
            </a:prstGeom>
            <a:ln w="9525" cap="flat" cmpd="sng">
              <a:solidFill>
                <a:srgbClr val="FF3300"/>
              </a:solidFill>
              <a:prstDash val="solid"/>
              <a:headEnd type="none" w="med" len="med"/>
              <a:tailEnd type="stealth" w="lg" len="lg"/>
            </a:ln>
          </p:spPr>
        </p:sp>
        <p:sp>
          <p:nvSpPr>
            <p:cNvPr id="54286" name="Line 19"/>
            <p:cNvSpPr/>
            <p:nvPr/>
          </p:nvSpPr>
          <p:spPr>
            <a:xfrm>
              <a:off x="4128" y="2160"/>
              <a:ext cx="576" cy="240"/>
            </a:xfrm>
            <a:prstGeom prst="line">
              <a:avLst/>
            </a:prstGeom>
            <a:ln w="9525" cap="flat" cmpd="sng">
              <a:solidFill>
                <a:srgbClr val="FF3300"/>
              </a:solidFill>
              <a:prstDash val="solid"/>
              <a:headEnd type="none" w="med" len="med"/>
              <a:tailEnd type="stealth" w="lg" len="lg"/>
            </a:ln>
          </p:spPr>
        </p:sp>
      </p:grpSp>
      <p:sp>
        <p:nvSpPr>
          <p:cNvPr id="54283" name="Text Box 20"/>
          <p:cNvSpPr txBox="1"/>
          <p:nvPr/>
        </p:nvSpPr>
        <p:spPr>
          <a:xfrm>
            <a:off x="4656138" y="3098800"/>
            <a:ext cx="946150" cy="396875"/>
          </a:xfrm>
          <a:prstGeom prst="rect">
            <a:avLst/>
          </a:prstGeom>
          <a:noFill/>
          <a:ln w="9525">
            <a:noFill/>
          </a:ln>
        </p:spPr>
        <p:txBody>
          <a:bodyPr wrap="none">
            <a:spAutoFit/>
          </a:bodyPr>
          <a:p>
            <a:pPr algn="ctr"/>
            <a:r>
              <a:rPr lang="zh-CN" altLang="en-US" sz="2000" b="1" i="1" dirty="0">
                <a:solidFill>
                  <a:srgbClr val="3333FF"/>
                </a:solidFill>
                <a:latin typeface="Times New Roman" panose="02020603050405020304" pitchFamily="18" charset="0"/>
              </a:rPr>
              <a:t>实例化</a:t>
            </a:r>
            <a:endParaRPr lang="zh-CN" altLang="en-US" sz="2000" b="1" i="1" dirty="0">
              <a:solidFill>
                <a:srgbClr val="3333FF"/>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2815"/>
                                        </p:tgtEl>
                                        <p:attrNameLst>
                                          <p:attrName>style.visibility</p:attrName>
                                        </p:attrNameLst>
                                      </p:cBhvr>
                                      <p:to>
                                        <p:strVal val="visible"/>
                                      </p:to>
                                    </p:set>
                                    <p:animEffect transition="in" filter="blinds(horizontal)">
                                      <p:cBhvr>
                                        <p:cTn id="7" dur="500"/>
                                        <p:tgtEl>
                                          <p:spTgt spid="3328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1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3826" name="Text Box 2"/>
          <p:cNvSpPr txBox="1">
            <a:spLocks noChangeArrowheads="1"/>
          </p:cNvSpPr>
          <p:nvPr/>
        </p:nvSpPr>
        <p:spPr bwMode="auto">
          <a:xfrm>
            <a:off x="685800" y="115888"/>
            <a:ext cx="6400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just" defTabSz="914400">
              <a:lnSpc>
                <a:spcPct val="160000"/>
              </a:lnSpc>
              <a:buClrTx/>
              <a:buSzTx/>
              <a:buFontTx/>
              <a:buNone/>
              <a:defRPr/>
            </a:pPr>
            <a:r>
              <a:rPr kumimoji="1" lang="zh-CN" altLang="en-US" sz="2000" b="1" i="1" kern="1200" cap="none" spc="0" normalizeH="0" baseline="0" noProof="0" smtClean="0">
                <a:solidFill>
                  <a:srgbClr val="008000"/>
                </a:solidFill>
                <a:effectLst>
                  <a:outerShdw blurRad="38100" dist="38100" dir="2700000" algn="tl">
                    <a:srgbClr val="C0C0C0"/>
                  </a:outerShdw>
                </a:effectLst>
                <a:latin typeface="楷体_GB2312" pitchFamily="49" charset="-122"/>
                <a:ea typeface="SimSun" panose="02010600030101010101" pitchFamily="2" charset="-122"/>
                <a:cs typeface="Arial" panose="020B0604020202020204" pitchFamily="34" charset="0"/>
              </a:rPr>
              <a:t>例</a:t>
            </a:r>
            <a:r>
              <a:rPr kumimoji="1" lang="en-US" altLang="zh-CN" sz="2000" b="1" i="1" kern="1200" cap="none" spc="0" normalizeH="0" baseline="0" noProof="0" smtClean="0">
                <a:solidFill>
                  <a:srgbClr val="008000"/>
                </a:solidFill>
                <a:effectLst>
                  <a:outerShdw blurRad="38100" dist="38100" dir="2700000" algn="tl">
                    <a:srgbClr val="C0C0C0"/>
                  </a:outerShdw>
                </a:effectLst>
                <a:latin typeface="楷体_GB2312" pitchFamily="49" charset="-122"/>
                <a:ea typeface="SimSun" panose="02010600030101010101" pitchFamily="2" charset="-122"/>
                <a:cs typeface="Arial" panose="020B0604020202020204" pitchFamily="34" charset="0"/>
              </a:rPr>
              <a:t>1-2</a:t>
            </a:r>
            <a:r>
              <a:rPr kumimoji="1" lang="en-US" altLang="zh-CN" sz="2000" b="1" kern="1200" cap="none" spc="0" normalizeH="0" baseline="0" noProof="0" smtClean="0">
                <a:solidFill>
                  <a:srgbClr val="008000"/>
                </a:solidFill>
                <a:latin typeface="楷体_GB2312" pitchFamily="49" charset="-122"/>
                <a:ea typeface="SimSun" panose="02010600030101010101" pitchFamily="2" charset="-122"/>
                <a:cs typeface="Arial" panose="020B0604020202020204" pitchFamily="34" charset="0"/>
              </a:rPr>
              <a:t>  </a:t>
            </a:r>
            <a:r>
              <a:rPr kumimoji="1" lang="zh-CN" altLang="en-US" sz="2000" b="1" kern="1200" cap="none" spc="0" normalizeH="0" baseline="0" noProof="0" smtClean="0">
                <a:solidFill>
                  <a:srgbClr val="008000"/>
                </a:solidFill>
                <a:latin typeface="楷体_GB2312" pitchFamily="49" charset="-122"/>
                <a:ea typeface="SimSun" panose="02010600030101010101" pitchFamily="2" charset="-122"/>
                <a:cs typeface="Arial" panose="020B0604020202020204" pitchFamily="34" charset="0"/>
              </a:rPr>
              <a:t>用面向对象方法编程</a:t>
            </a:r>
            <a:r>
              <a:rPr kumimoji="1" lang="zh-CN" altLang="en-US" b="1" kern="1200" cap="none" spc="0" normalizeH="0" baseline="0" noProof="0" smtClean="0">
                <a:solidFill>
                  <a:srgbClr val="008000"/>
                </a:solidFill>
                <a:latin typeface="Times New Roman" panose="02020603050405020304" pitchFamily="18" charset="0"/>
                <a:ea typeface="SimSun" panose="02010600030101010101" pitchFamily="2" charset="-122"/>
                <a:cs typeface="Arial" panose="020B0604020202020204" pitchFamily="34" charset="0"/>
              </a:rPr>
              <a:t>，求圆的周长和面积</a:t>
            </a:r>
            <a:r>
              <a:rPr kumimoji="1" lang="zh-CN" altLang="en-US" sz="2000" b="1" kern="1200" cap="none" spc="0" normalizeH="0" baseline="0" noProof="0" smtClean="0">
                <a:solidFill>
                  <a:srgbClr val="008000"/>
                </a:solidFill>
                <a:latin typeface="楷体_GB2312" pitchFamily="49" charset="-122"/>
                <a:ea typeface="SimSun" panose="02010600030101010101" pitchFamily="2" charset="-122"/>
                <a:cs typeface="Arial" panose="020B0604020202020204" pitchFamily="34" charset="0"/>
              </a:rPr>
              <a:t> </a:t>
            </a:r>
            <a:endParaRPr kumimoji="1" lang="zh-CN" altLang="en-US" sz="2000" b="1" kern="1200" cap="none" spc="0" normalizeH="0" baseline="0" noProof="0" smtClean="0">
              <a:solidFill>
                <a:srgbClr val="008000"/>
              </a:solidFill>
              <a:latin typeface="楷体_GB2312" pitchFamily="49" charset="-122"/>
              <a:ea typeface="SimSun" panose="02010600030101010101" pitchFamily="2" charset="-122"/>
              <a:cs typeface="Arial" panose="020B0604020202020204" pitchFamily="34" charset="0"/>
            </a:endParaRPr>
          </a:p>
        </p:txBody>
      </p:sp>
      <p:sp>
        <p:nvSpPr>
          <p:cNvPr id="333827" name="Text Box 3"/>
          <p:cNvSpPr txBox="1"/>
          <p:nvPr/>
        </p:nvSpPr>
        <p:spPr>
          <a:xfrm>
            <a:off x="838200" y="725488"/>
            <a:ext cx="5866130" cy="5908040"/>
          </a:xfrm>
          <a:prstGeom prst="rect">
            <a:avLst/>
          </a:prstGeom>
          <a:noFill/>
          <a:ln w="9525">
            <a:noFill/>
          </a:ln>
        </p:spPr>
        <p:txBody>
          <a:bodyPr wrap="none">
            <a:spAutoFit/>
          </a:bodyPr>
          <a:p>
            <a:r>
              <a:rPr lang="en-US" altLang="zh-CN" sz="1800" b="1" dirty="0">
                <a:latin typeface="Times New Roman" panose="02020603050405020304" pitchFamily="18" charset="0"/>
              </a:rPr>
              <a:t>#include&lt;iostream&gt;</a:t>
            </a:r>
            <a:endParaRPr lang="en-US" altLang="zh-CN" sz="1800" b="1" dirty="0">
              <a:latin typeface="Times New Roman" panose="02020603050405020304" pitchFamily="18" charset="0"/>
            </a:endParaRPr>
          </a:p>
          <a:p>
            <a:r>
              <a:rPr lang="en-US" altLang="zh-CN" sz="1800" b="1" dirty="0">
                <a:latin typeface="Times New Roman" panose="02020603050405020304" pitchFamily="18" charset="0"/>
              </a:rPr>
              <a:t>using namespace std ;</a:t>
            </a:r>
            <a:endParaRPr lang="en-US" altLang="zh-CN" sz="1800" b="1" dirty="0">
              <a:latin typeface="Times New Roman" panose="02020603050405020304" pitchFamily="18" charset="0"/>
            </a:endParaRPr>
          </a:p>
          <a:p>
            <a:r>
              <a:rPr lang="en-US" altLang="zh-CN" sz="1800" b="1" dirty="0">
                <a:latin typeface="Times New Roman" panose="02020603050405020304" pitchFamily="18" charset="0"/>
              </a:rPr>
              <a:t>class Circle</a:t>
            </a:r>
            <a:endParaRPr lang="en-US" altLang="zh-CN" sz="1800" b="1" dirty="0">
              <a:latin typeface="Times New Roman" panose="02020603050405020304" pitchFamily="18" charset="0"/>
            </a:endParaRPr>
          </a:p>
          <a:p>
            <a:r>
              <a:rPr lang="en-US" altLang="zh-CN" sz="1800" b="1" dirty="0">
                <a:latin typeface="Times New Roman" panose="02020603050405020304" pitchFamily="18" charset="0"/>
              </a:rPr>
              <a:t>{  double radius ;</a:t>
            </a:r>
            <a:endParaRPr lang="en-US" altLang="zh-CN" sz="1800" b="1" dirty="0">
              <a:latin typeface="Times New Roman" panose="02020603050405020304" pitchFamily="18" charset="0"/>
            </a:endParaRPr>
          </a:p>
          <a:p>
            <a:r>
              <a:rPr lang="en-US" altLang="zh-CN" sz="1800" b="1" dirty="0">
                <a:latin typeface="Times New Roman" panose="02020603050405020304" pitchFamily="18" charset="0"/>
              </a:rPr>
              <a:t>  public :</a:t>
            </a:r>
            <a:endParaRPr lang="en-US" altLang="zh-CN" sz="1800" b="1" dirty="0">
              <a:latin typeface="Times New Roman" panose="02020603050405020304" pitchFamily="18" charset="0"/>
            </a:endParaRPr>
          </a:p>
          <a:p>
            <a:r>
              <a:rPr lang="en-US" altLang="zh-CN" sz="1800" b="1" dirty="0">
                <a:latin typeface="Times New Roman" panose="02020603050405020304" pitchFamily="18" charset="0"/>
              </a:rPr>
              <a:t>    void Set_Radius( double r ) { radius = r ; }</a:t>
            </a:r>
            <a:endParaRPr lang="en-US" altLang="zh-CN" sz="1800" b="1" dirty="0">
              <a:latin typeface="Times New Roman" panose="02020603050405020304" pitchFamily="18" charset="0"/>
            </a:endParaRPr>
          </a:p>
          <a:p>
            <a:r>
              <a:rPr lang="en-US" altLang="zh-CN" sz="1800" b="1" dirty="0">
                <a:latin typeface="Times New Roman" panose="02020603050405020304" pitchFamily="18" charset="0"/>
              </a:rPr>
              <a:t>    double Get_Radius()  { return  radius ; }</a:t>
            </a:r>
            <a:endParaRPr lang="en-US" altLang="zh-CN" sz="1800" b="1" dirty="0">
              <a:latin typeface="Times New Roman" panose="02020603050405020304" pitchFamily="18" charset="0"/>
            </a:endParaRPr>
          </a:p>
          <a:p>
            <a:r>
              <a:rPr lang="en-US" altLang="zh-CN" sz="1800" b="1" dirty="0">
                <a:latin typeface="Times New Roman" panose="02020603050405020304" pitchFamily="18" charset="0"/>
              </a:rPr>
              <a:t>    double Get_Girth()     { return  2 * 3.14f * radius ; }</a:t>
            </a:r>
            <a:endParaRPr lang="en-US" altLang="zh-CN" sz="1800" b="1" dirty="0">
              <a:latin typeface="Times New Roman" panose="02020603050405020304" pitchFamily="18" charset="0"/>
            </a:endParaRPr>
          </a:p>
          <a:p>
            <a:r>
              <a:rPr lang="en-US" altLang="zh-CN" sz="1800" b="1" dirty="0">
                <a:latin typeface="Times New Roman" panose="02020603050405020304" pitchFamily="18" charset="0"/>
              </a:rPr>
              <a:t>    double Get_Area()     { return  3.14f * radius * radius ; }</a:t>
            </a:r>
            <a:endParaRPr lang="en-US" altLang="zh-CN" sz="1800" b="1" dirty="0">
              <a:latin typeface="Times New Roman" panose="02020603050405020304" pitchFamily="18" charset="0"/>
            </a:endParaRPr>
          </a:p>
          <a:p>
            <a:r>
              <a:rPr lang="en-US" altLang="zh-CN" sz="1800" b="1" dirty="0">
                <a:latin typeface="Times New Roman" panose="02020603050405020304" pitchFamily="18" charset="0"/>
              </a:rPr>
              <a:t>} ;</a:t>
            </a:r>
            <a:endParaRPr lang="en-US" altLang="zh-CN" sz="1800" b="1" dirty="0">
              <a:latin typeface="Times New Roman" panose="02020603050405020304" pitchFamily="18" charset="0"/>
            </a:endParaRPr>
          </a:p>
          <a:p>
            <a:r>
              <a:rPr lang="en-US" altLang="zh-CN" sz="1800" b="1" dirty="0">
                <a:latin typeface="Times New Roman" panose="02020603050405020304" pitchFamily="18" charset="0"/>
              </a:rPr>
              <a:t>int main()</a:t>
            </a:r>
            <a:endParaRPr lang="en-US" altLang="zh-CN" sz="1800" b="1" dirty="0">
              <a:latin typeface="Times New Roman" panose="02020603050405020304" pitchFamily="18" charset="0"/>
            </a:endParaRPr>
          </a:p>
          <a:p>
            <a:r>
              <a:rPr lang="en-US" altLang="zh-CN" sz="1800" b="1" dirty="0">
                <a:latin typeface="Times New Roman" panose="02020603050405020304" pitchFamily="18" charset="0"/>
              </a:rPr>
              <a:t>{ Circle A, B ;</a:t>
            </a:r>
            <a:endParaRPr lang="en-US" altLang="zh-CN" sz="1800" b="1" dirty="0">
              <a:latin typeface="Times New Roman" panose="02020603050405020304" pitchFamily="18" charset="0"/>
            </a:endParaRPr>
          </a:p>
          <a:p>
            <a:r>
              <a:rPr lang="en-US" altLang="zh-CN" sz="1800" b="1" dirty="0">
                <a:latin typeface="Times New Roman" panose="02020603050405020304" pitchFamily="18" charset="0"/>
              </a:rPr>
              <a:t>   A.Set_Radius( 6.23 ) ;</a:t>
            </a:r>
            <a:endParaRPr lang="en-US" altLang="zh-CN" sz="1800" b="1" dirty="0">
              <a:latin typeface="Times New Roman" panose="02020603050405020304" pitchFamily="18" charset="0"/>
            </a:endParaRPr>
          </a:p>
          <a:p>
            <a:r>
              <a:rPr lang="en-US" altLang="zh-CN" sz="1800" b="1" dirty="0">
                <a:latin typeface="Times New Roman" panose="02020603050405020304" pitchFamily="18" charset="0"/>
              </a:rPr>
              <a:t>   cout &lt;&lt; "A.Radius = " &lt;&lt; A.Get_Radius() &lt;&lt; endl ;</a:t>
            </a:r>
            <a:endParaRPr lang="en-US" altLang="zh-CN" sz="1800" b="1" dirty="0">
              <a:latin typeface="Times New Roman" panose="02020603050405020304" pitchFamily="18" charset="0"/>
            </a:endParaRPr>
          </a:p>
          <a:p>
            <a:r>
              <a:rPr lang="en-US" altLang="zh-CN" sz="1800" b="1" dirty="0">
                <a:latin typeface="Times New Roman" panose="02020603050405020304" pitchFamily="18" charset="0"/>
              </a:rPr>
              <a:t>   cout &lt;&lt; "A.Girth = " &lt;&lt; A.Get_Girth() &lt;&lt; endl ;</a:t>
            </a:r>
            <a:endParaRPr lang="en-US" altLang="zh-CN" sz="1800" b="1" dirty="0">
              <a:latin typeface="Times New Roman" panose="02020603050405020304" pitchFamily="18" charset="0"/>
            </a:endParaRPr>
          </a:p>
          <a:p>
            <a:r>
              <a:rPr lang="en-US" altLang="zh-CN" sz="1800" b="1" dirty="0">
                <a:latin typeface="Times New Roman" panose="02020603050405020304" pitchFamily="18" charset="0"/>
              </a:rPr>
              <a:t>   cout &lt;&lt; "A.Area = " &lt;&lt; A.Get_Area() &lt;&lt; endl ;</a:t>
            </a:r>
            <a:endParaRPr lang="en-US" altLang="zh-CN" sz="1800" b="1" dirty="0">
              <a:latin typeface="Times New Roman" panose="02020603050405020304" pitchFamily="18" charset="0"/>
            </a:endParaRPr>
          </a:p>
          <a:p>
            <a:r>
              <a:rPr lang="en-US" altLang="zh-CN" sz="1800" b="1" dirty="0">
                <a:latin typeface="Times New Roman" panose="02020603050405020304" pitchFamily="18" charset="0"/>
              </a:rPr>
              <a:t>   B.Set_Radius( 10.5 ) ;</a:t>
            </a:r>
            <a:endParaRPr lang="en-US" altLang="zh-CN" sz="1800" b="1" dirty="0">
              <a:latin typeface="Times New Roman" panose="02020603050405020304" pitchFamily="18" charset="0"/>
            </a:endParaRPr>
          </a:p>
          <a:p>
            <a:r>
              <a:rPr lang="en-US" altLang="zh-CN" sz="1800" b="1" dirty="0">
                <a:latin typeface="Times New Roman" panose="02020603050405020304" pitchFamily="18" charset="0"/>
              </a:rPr>
              <a:t>   cout &lt;&lt; "B.radius = " &lt;&lt; B.Get_Radius() &lt;&lt; endl ;</a:t>
            </a:r>
            <a:endParaRPr lang="en-US" altLang="zh-CN" sz="1800" b="1" dirty="0">
              <a:latin typeface="Times New Roman" panose="02020603050405020304" pitchFamily="18" charset="0"/>
            </a:endParaRPr>
          </a:p>
          <a:p>
            <a:r>
              <a:rPr lang="en-US" altLang="zh-CN" sz="1800" b="1" dirty="0">
                <a:latin typeface="Times New Roman" panose="02020603050405020304" pitchFamily="18" charset="0"/>
              </a:rPr>
              <a:t>   cout &lt;&lt; "B.Girth=" &lt;&lt; B.Get_Girth() &lt;&lt; endl ;</a:t>
            </a:r>
            <a:endParaRPr lang="en-US" altLang="zh-CN" sz="1800" b="1" dirty="0">
              <a:latin typeface="Times New Roman" panose="02020603050405020304" pitchFamily="18" charset="0"/>
            </a:endParaRPr>
          </a:p>
          <a:p>
            <a:r>
              <a:rPr lang="en-US" altLang="zh-CN" sz="1800" b="1" dirty="0">
                <a:latin typeface="Times New Roman" panose="02020603050405020304" pitchFamily="18" charset="0"/>
              </a:rPr>
              <a:t>   </a:t>
            </a:r>
            <a:r>
              <a:rPr lang="en-US" altLang="zh-CN" sz="1800" b="1" dirty="0">
                <a:latin typeface="Times New Roman" panose="02020603050405020304" pitchFamily="18" charset="0"/>
              </a:rPr>
              <a:t>cout &lt;&lt; "B.Area = " &lt;&lt; B.Get_Area() &lt;&lt; endl ; </a:t>
            </a:r>
            <a:endParaRPr lang="en-US" altLang="zh-CN" sz="1800" b="1" dirty="0">
              <a:latin typeface="Times New Roman" panose="02020603050405020304" pitchFamily="18" charset="0"/>
            </a:endParaRPr>
          </a:p>
          <a:p>
            <a:r>
              <a:rPr lang="en-US" altLang="zh-CN" sz="1800" b="1" dirty="0">
                <a:latin typeface="Times New Roman" panose="02020603050405020304" pitchFamily="18" charset="0"/>
              </a:rPr>
              <a:t>}</a:t>
            </a:r>
            <a:endParaRPr lang="en-US" altLang="zh-CN" sz="1800" b="1" dirty="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33827"/>
                                        </p:tgtEl>
                                        <p:attrNameLst>
                                          <p:attrName>style.visibility</p:attrName>
                                        </p:attrNameLst>
                                      </p:cBhvr>
                                      <p:to>
                                        <p:strVal val="visible"/>
                                      </p:to>
                                    </p:set>
                                    <p:animEffect transition="in" filter="blinds(horizontal)">
                                      <p:cBhvr>
                                        <p:cTn id="7" dur="500"/>
                                        <p:tgtEl>
                                          <p:spTgt spid="3338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82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4850" name="Text Box 2"/>
          <p:cNvSpPr txBox="1">
            <a:spLocks noChangeArrowheads="1"/>
          </p:cNvSpPr>
          <p:nvPr/>
        </p:nvSpPr>
        <p:spPr bwMode="auto">
          <a:xfrm>
            <a:off x="685800" y="115888"/>
            <a:ext cx="6400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just" defTabSz="914400">
              <a:lnSpc>
                <a:spcPct val="160000"/>
              </a:lnSpc>
              <a:buClrTx/>
              <a:buSzTx/>
              <a:buFontTx/>
              <a:buNone/>
              <a:defRPr/>
            </a:pPr>
            <a:r>
              <a:rPr kumimoji="1" lang="zh-CN" altLang="en-US" sz="2000" b="1" i="1" kern="1200" cap="none" spc="0" normalizeH="0" baseline="0" noProof="0" smtClean="0">
                <a:solidFill>
                  <a:srgbClr val="008000"/>
                </a:solidFill>
                <a:effectLst>
                  <a:outerShdw blurRad="38100" dist="38100" dir="2700000" algn="tl">
                    <a:srgbClr val="C0C0C0"/>
                  </a:outerShdw>
                </a:effectLst>
                <a:latin typeface="楷体_GB2312" pitchFamily="49" charset="-122"/>
                <a:ea typeface="SimSun" panose="02010600030101010101" pitchFamily="2" charset="-122"/>
                <a:cs typeface="Arial" panose="020B0604020202020204" pitchFamily="34" charset="0"/>
              </a:rPr>
              <a:t>例</a:t>
            </a:r>
            <a:r>
              <a:rPr kumimoji="1" lang="en-US" altLang="zh-CN" sz="2000" b="1" i="1" kern="1200" cap="none" spc="0" normalizeH="0" baseline="0" noProof="0" smtClean="0">
                <a:solidFill>
                  <a:srgbClr val="008000"/>
                </a:solidFill>
                <a:effectLst>
                  <a:outerShdw blurRad="38100" dist="38100" dir="2700000" algn="tl">
                    <a:srgbClr val="C0C0C0"/>
                  </a:outerShdw>
                </a:effectLst>
                <a:latin typeface="楷体_GB2312" pitchFamily="49" charset="-122"/>
                <a:ea typeface="SimSun" panose="02010600030101010101" pitchFamily="2" charset="-122"/>
                <a:cs typeface="Arial" panose="020B0604020202020204" pitchFamily="34" charset="0"/>
              </a:rPr>
              <a:t>1-2</a:t>
            </a:r>
            <a:r>
              <a:rPr kumimoji="1" lang="en-US" altLang="zh-CN" sz="2000" b="1" kern="1200" cap="none" spc="0" normalizeH="0" baseline="0" noProof="0" smtClean="0">
                <a:solidFill>
                  <a:srgbClr val="008000"/>
                </a:solidFill>
                <a:latin typeface="楷体_GB2312" pitchFamily="49" charset="-122"/>
                <a:ea typeface="SimSun" panose="02010600030101010101" pitchFamily="2" charset="-122"/>
                <a:cs typeface="Arial" panose="020B0604020202020204" pitchFamily="34" charset="0"/>
              </a:rPr>
              <a:t>  </a:t>
            </a:r>
            <a:r>
              <a:rPr kumimoji="1" lang="zh-CN" altLang="en-US" sz="2000" b="1" kern="1200" cap="none" spc="0" normalizeH="0" baseline="0" noProof="0" smtClean="0">
                <a:solidFill>
                  <a:srgbClr val="008000"/>
                </a:solidFill>
                <a:latin typeface="楷体_GB2312" pitchFamily="49" charset="-122"/>
                <a:ea typeface="SimSun" panose="02010600030101010101" pitchFamily="2" charset="-122"/>
                <a:cs typeface="Arial" panose="020B0604020202020204" pitchFamily="34" charset="0"/>
              </a:rPr>
              <a:t>用面向对象方法编程</a:t>
            </a:r>
            <a:r>
              <a:rPr kumimoji="1" lang="zh-CN" altLang="en-US" b="1" kern="1200" cap="none" spc="0" normalizeH="0" baseline="0" noProof="0" smtClean="0">
                <a:solidFill>
                  <a:srgbClr val="008000"/>
                </a:solidFill>
                <a:latin typeface="Times New Roman" panose="02020603050405020304" pitchFamily="18" charset="0"/>
                <a:ea typeface="SimSun" panose="02010600030101010101" pitchFamily="2" charset="-122"/>
                <a:cs typeface="Arial" panose="020B0604020202020204" pitchFamily="34" charset="0"/>
              </a:rPr>
              <a:t>，求圆的周长和面积</a:t>
            </a:r>
            <a:r>
              <a:rPr kumimoji="1" lang="zh-CN" altLang="en-US" sz="2000" b="1" kern="1200" cap="none" spc="0" normalizeH="0" baseline="0" noProof="0" smtClean="0">
                <a:solidFill>
                  <a:srgbClr val="008000"/>
                </a:solidFill>
                <a:latin typeface="楷体_GB2312" pitchFamily="49" charset="-122"/>
                <a:ea typeface="SimSun" panose="02010600030101010101" pitchFamily="2" charset="-122"/>
                <a:cs typeface="Arial" panose="020B0604020202020204" pitchFamily="34" charset="0"/>
              </a:rPr>
              <a:t> </a:t>
            </a:r>
            <a:endParaRPr kumimoji="1" lang="zh-CN" altLang="en-US" sz="2000" b="1" kern="1200" cap="none" spc="0" normalizeH="0" baseline="0" noProof="0" smtClean="0">
              <a:solidFill>
                <a:srgbClr val="008000"/>
              </a:solidFill>
              <a:latin typeface="楷体_GB2312" pitchFamily="49" charset="-122"/>
              <a:ea typeface="SimSun" panose="02010600030101010101" pitchFamily="2" charset="-122"/>
              <a:cs typeface="Arial" panose="020B0604020202020204" pitchFamily="34" charset="0"/>
            </a:endParaRPr>
          </a:p>
        </p:txBody>
      </p:sp>
      <p:sp>
        <p:nvSpPr>
          <p:cNvPr id="56323" name="Text Box 3"/>
          <p:cNvSpPr txBox="1"/>
          <p:nvPr/>
        </p:nvSpPr>
        <p:spPr>
          <a:xfrm>
            <a:off x="838200" y="725488"/>
            <a:ext cx="5789930" cy="5908040"/>
          </a:xfrm>
          <a:prstGeom prst="rect">
            <a:avLst/>
          </a:prstGeom>
          <a:noFill/>
          <a:ln w="9525">
            <a:noFill/>
          </a:ln>
        </p:spPr>
        <p:txBody>
          <a:bodyPr wrap="none">
            <a:spAutoFit/>
          </a:bodyPr>
          <a:p>
            <a:r>
              <a:rPr lang="en-US" altLang="zh-CN" sz="1800" dirty="0">
                <a:latin typeface="Times New Roman" panose="02020603050405020304" pitchFamily="18" charset="0"/>
              </a:rPr>
              <a:t>#include&lt;iostream&gt;</a:t>
            </a:r>
            <a:endParaRPr lang="en-US" altLang="zh-CN" sz="1800" dirty="0">
              <a:latin typeface="Times New Roman" panose="02020603050405020304" pitchFamily="18" charset="0"/>
            </a:endParaRPr>
          </a:p>
          <a:p>
            <a:r>
              <a:rPr lang="en-US" altLang="zh-CN" sz="1800" dirty="0">
                <a:latin typeface="Times New Roman" panose="02020603050405020304" pitchFamily="18" charset="0"/>
              </a:rPr>
              <a:t>using namespace std ;</a:t>
            </a:r>
            <a:endParaRPr lang="en-US" altLang="zh-CN" sz="1800" dirty="0">
              <a:latin typeface="Times New Roman" panose="02020603050405020304" pitchFamily="18" charset="0"/>
            </a:endParaRPr>
          </a:p>
          <a:p>
            <a:r>
              <a:rPr lang="en-US" altLang="zh-CN" sz="1800" b="1" dirty="0">
                <a:solidFill>
                  <a:srgbClr val="3333FF"/>
                </a:solidFill>
                <a:latin typeface="Times New Roman" panose="02020603050405020304" pitchFamily="18" charset="0"/>
              </a:rPr>
              <a:t>class Circle</a:t>
            </a:r>
            <a:endParaRPr lang="en-US" altLang="zh-CN" sz="1800" b="1" dirty="0">
              <a:solidFill>
                <a:srgbClr val="3333FF"/>
              </a:solidFill>
              <a:latin typeface="Times New Roman" panose="02020603050405020304" pitchFamily="18" charset="0"/>
            </a:endParaRPr>
          </a:p>
          <a:p>
            <a:r>
              <a:rPr lang="en-US" altLang="zh-CN" sz="1800" b="1" dirty="0">
                <a:solidFill>
                  <a:srgbClr val="3333FF"/>
                </a:solidFill>
                <a:latin typeface="Times New Roman" panose="02020603050405020304" pitchFamily="18" charset="0"/>
              </a:rPr>
              <a:t>{  double radius ;</a:t>
            </a:r>
            <a:endParaRPr lang="en-US" altLang="zh-CN" sz="1800" b="1" dirty="0">
              <a:solidFill>
                <a:srgbClr val="3333FF"/>
              </a:solidFill>
              <a:latin typeface="Times New Roman" panose="02020603050405020304" pitchFamily="18" charset="0"/>
            </a:endParaRPr>
          </a:p>
          <a:p>
            <a:r>
              <a:rPr lang="en-US" altLang="zh-CN" sz="1800" b="1" dirty="0">
                <a:solidFill>
                  <a:srgbClr val="3333FF"/>
                </a:solidFill>
                <a:latin typeface="Times New Roman" panose="02020603050405020304" pitchFamily="18" charset="0"/>
              </a:rPr>
              <a:t>  public :</a:t>
            </a:r>
            <a:endParaRPr lang="en-US" altLang="zh-CN" sz="1800" b="1" dirty="0">
              <a:solidFill>
                <a:srgbClr val="3333FF"/>
              </a:solidFill>
              <a:latin typeface="Times New Roman" panose="02020603050405020304" pitchFamily="18" charset="0"/>
            </a:endParaRPr>
          </a:p>
          <a:p>
            <a:r>
              <a:rPr lang="en-US" altLang="zh-CN" sz="1800" b="1" dirty="0">
                <a:solidFill>
                  <a:srgbClr val="3333FF"/>
                </a:solidFill>
                <a:latin typeface="Times New Roman" panose="02020603050405020304" pitchFamily="18" charset="0"/>
              </a:rPr>
              <a:t>    void Set_Radius( double r ) { radius = r ; }</a:t>
            </a:r>
            <a:endParaRPr lang="en-US" altLang="zh-CN" sz="1800" b="1" dirty="0">
              <a:solidFill>
                <a:srgbClr val="3333FF"/>
              </a:solidFill>
              <a:latin typeface="Times New Roman" panose="02020603050405020304" pitchFamily="18" charset="0"/>
            </a:endParaRPr>
          </a:p>
          <a:p>
            <a:r>
              <a:rPr lang="en-US" altLang="zh-CN" sz="1800" b="1" dirty="0">
                <a:solidFill>
                  <a:srgbClr val="3333FF"/>
                </a:solidFill>
                <a:latin typeface="Times New Roman" panose="02020603050405020304" pitchFamily="18" charset="0"/>
              </a:rPr>
              <a:t>    double Get_Radius()  { return  radius ; }</a:t>
            </a:r>
            <a:endParaRPr lang="en-US" altLang="zh-CN" sz="1800" b="1" dirty="0">
              <a:solidFill>
                <a:srgbClr val="3333FF"/>
              </a:solidFill>
              <a:latin typeface="Times New Roman" panose="02020603050405020304" pitchFamily="18" charset="0"/>
            </a:endParaRPr>
          </a:p>
          <a:p>
            <a:r>
              <a:rPr lang="en-US" altLang="zh-CN" sz="1800" b="1" dirty="0">
                <a:solidFill>
                  <a:srgbClr val="3333FF"/>
                </a:solidFill>
                <a:latin typeface="Times New Roman" panose="02020603050405020304" pitchFamily="18" charset="0"/>
              </a:rPr>
              <a:t>    double Get_Girth()     { return  2 * 3.14 * radius ; }</a:t>
            </a:r>
            <a:endParaRPr lang="en-US" altLang="zh-CN" sz="1800" b="1" dirty="0">
              <a:solidFill>
                <a:srgbClr val="3333FF"/>
              </a:solidFill>
              <a:latin typeface="Times New Roman" panose="02020603050405020304" pitchFamily="18" charset="0"/>
            </a:endParaRPr>
          </a:p>
          <a:p>
            <a:r>
              <a:rPr lang="en-US" altLang="zh-CN" sz="1800" b="1" dirty="0">
                <a:solidFill>
                  <a:srgbClr val="3333FF"/>
                </a:solidFill>
                <a:latin typeface="Times New Roman" panose="02020603050405020304" pitchFamily="18" charset="0"/>
              </a:rPr>
              <a:t>    double Get_Area()     { return  3.14 * radius * radius ; }</a:t>
            </a:r>
            <a:endParaRPr lang="en-US" altLang="zh-CN" sz="1800" b="1" dirty="0">
              <a:solidFill>
                <a:srgbClr val="3333FF"/>
              </a:solidFill>
              <a:latin typeface="Times New Roman" panose="02020603050405020304" pitchFamily="18" charset="0"/>
            </a:endParaRPr>
          </a:p>
          <a:p>
            <a:r>
              <a:rPr lang="en-US" altLang="zh-CN" sz="1800" b="1" dirty="0">
                <a:solidFill>
                  <a:srgbClr val="3333FF"/>
                </a:solidFill>
                <a:latin typeface="Times New Roman" panose="02020603050405020304" pitchFamily="18" charset="0"/>
              </a:rPr>
              <a:t>} ;</a:t>
            </a:r>
            <a:endParaRPr lang="en-US" altLang="zh-CN" sz="1800" b="1" dirty="0">
              <a:solidFill>
                <a:srgbClr val="3333FF"/>
              </a:solidFill>
              <a:latin typeface="Times New Roman" panose="02020603050405020304" pitchFamily="18" charset="0"/>
            </a:endParaRPr>
          </a:p>
          <a:p>
            <a:r>
              <a:rPr lang="en-US" altLang="zh-CN" sz="1800" dirty="0">
                <a:latin typeface="Times New Roman" panose="02020603050405020304" pitchFamily="18" charset="0"/>
              </a:rPr>
              <a:t>int main()</a:t>
            </a:r>
            <a:endParaRPr lang="en-US" altLang="zh-CN" sz="1800" dirty="0">
              <a:latin typeface="Times New Roman" panose="02020603050405020304" pitchFamily="18" charset="0"/>
            </a:endParaRPr>
          </a:p>
          <a:p>
            <a:r>
              <a:rPr lang="en-US" altLang="zh-CN" sz="1800" dirty="0">
                <a:latin typeface="Times New Roman" panose="02020603050405020304" pitchFamily="18" charset="0"/>
              </a:rPr>
              <a:t>{ Circle A, B ;</a:t>
            </a:r>
            <a:endParaRPr lang="en-US" altLang="zh-CN" sz="1800" dirty="0">
              <a:latin typeface="Times New Roman" panose="02020603050405020304" pitchFamily="18" charset="0"/>
            </a:endParaRPr>
          </a:p>
          <a:p>
            <a:r>
              <a:rPr lang="en-US" altLang="zh-CN" sz="1800" dirty="0">
                <a:latin typeface="Times New Roman" panose="02020603050405020304" pitchFamily="18" charset="0"/>
              </a:rPr>
              <a:t>   A.Set_Radius( 6.23 ) ;</a:t>
            </a:r>
            <a:endParaRPr lang="en-US" altLang="zh-CN" sz="1800" dirty="0">
              <a:latin typeface="Times New Roman" panose="02020603050405020304" pitchFamily="18" charset="0"/>
            </a:endParaRPr>
          </a:p>
          <a:p>
            <a:r>
              <a:rPr lang="en-US" altLang="zh-CN" sz="1800" dirty="0">
                <a:latin typeface="Times New Roman" panose="02020603050405020304" pitchFamily="18" charset="0"/>
              </a:rPr>
              <a:t>   cout &lt;&lt; "A.Radius = " &lt;&lt; A.Get_Radius() &lt;&lt; endl ;</a:t>
            </a:r>
            <a:endParaRPr lang="en-US" altLang="zh-CN" sz="1800" dirty="0">
              <a:latin typeface="Times New Roman" panose="02020603050405020304" pitchFamily="18" charset="0"/>
            </a:endParaRPr>
          </a:p>
          <a:p>
            <a:r>
              <a:rPr lang="en-US" altLang="zh-CN" sz="1800" dirty="0">
                <a:latin typeface="Times New Roman" panose="02020603050405020304" pitchFamily="18" charset="0"/>
              </a:rPr>
              <a:t>   cout &lt;&lt; "A.Girth = " &lt;&lt; A.Get_Girth() &lt;&lt; endl ;</a:t>
            </a:r>
            <a:endParaRPr lang="en-US" altLang="zh-CN" sz="1800" dirty="0">
              <a:latin typeface="Times New Roman" panose="02020603050405020304" pitchFamily="18" charset="0"/>
            </a:endParaRPr>
          </a:p>
          <a:p>
            <a:r>
              <a:rPr lang="en-US" altLang="zh-CN" sz="1800" dirty="0">
                <a:latin typeface="Times New Roman" panose="02020603050405020304" pitchFamily="18" charset="0"/>
              </a:rPr>
              <a:t>   cout &lt;&lt; "A.Area = " &lt;&lt; A.Get_Area() &lt;&lt; endl ;</a:t>
            </a:r>
            <a:endParaRPr lang="en-US" altLang="zh-CN" sz="1800" dirty="0">
              <a:latin typeface="Times New Roman" panose="02020603050405020304" pitchFamily="18" charset="0"/>
            </a:endParaRPr>
          </a:p>
          <a:p>
            <a:r>
              <a:rPr lang="en-US" altLang="zh-CN" sz="1800" dirty="0">
                <a:latin typeface="Times New Roman" panose="02020603050405020304" pitchFamily="18" charset="0"/>
              </a:rPr>
              <a:t>   B.Set_Radius( 10.5 ) ;</a:t>
            </a:r>
            <a:endParaRPr lang="en-US" altLang="zh-CN" sz="1800" dirty="0">
              <a:latin typeface="Times New Roman" panose="02020603050405020304" pitchFamily="18" charset="0"/>
            </a:endParaRPr>
          </a:p>
          <a:p>
            <a:r>
              <a:rPr lang="en-US" altLang="zh-CN" sz="1800" dirty="0">
                <a:latin typeface="Times New Roman" panose="02020603050405020304" pitchFamily="18" charset="0"/>
              </a:rPr>
              <a:t>   cout &lt;&lt; "B.radius = " &lt;&lt; B.Get_Radius() &lt;&lt; endl ;</a:t>
            </a:r>
            <a:endParaRPr lang="en-US" altLang="zh-CN" sz="1800" dirty="0">
              <a:latin typeface="Times New Roman" panose="02020603050405020304" pitchFamily="18" charset="0"/>
            </a:endParaRPr>
          </a:p>
          <a:p>
            <a:r>
              <a:rPr lang="en-US" altLang="zh-CN" sz="1800" dirty="0">
                <a:latin typeface="Times New Roman" panose="02020603050405020304" pitchFamily="18" charset="0"/>
              </a:rPr>
              <a:t>   cout &lt;&lt; "B.Girth=" &lt;&lt; B.Get_Girth() &lt;&lt; endl ;</a:t>
            </a:r>
            <a:endParaRPr lang="en-US" altLang="zh-CN" sz="1800" dirty="0">
              <a:latin typeface="Times New Roman" panose="02020603050405020304" pitchFamily="18" charset="0"/>
            </a:endParaRPr>
          </a:p>
          <a:p>
            <a:r>
              <a:rPr lang="en-US" altLang="zh-CN" sz="1800" dirty="0">
                <a:latin typeface="Times New Roman" panose="02020603050405020304" pitchFamily="18" charset="0"/>
              </a:rPr>
              <a:t>   cout &lt;&lt; "B.Area = " &lt;&lt; B.Get_Area() &lt;&lt; endl ; </a:t>
            </a:r>
            <a:endParaRPr lang="en-US" altLang="zh-CN" sz="1800" dirty="0">
              <a:latin typeface="Times New Roman" panose="02020603050405020304" pitchFamily="18" charset="0"/>
            </a:endParaRPr>
          </a:p>
          <a:p>
            <a:r>
              <a:rPr lang="en-US" altLang="zh-CN" sz="1800" dirty="0">
                <a:latin typeface="Times New Roman" panose="02020603050405020304" pitchFamily="18" charset="0"/>
              </a:rPr>
              <a:t>}</a:t>
            </a:r>
            <a:endParaRPr lang="en-US" altLang="zh-CN" sz="1800" dirty="0">
              <a:latin typeface="Times New Roman" panose="02020603050405020304" pitchFamily="18" charset="0"/>
            </a:endParaRPr>
          </a:p>
        </p:txBody>
      </p:sp>
      <p:sp>
        <p:nvSpPr>
          <p:cNvPr id="334852" name="AutoShape 4"/>
          <p:cNvSpPr/>
          <p:nvPr/>
        </p:nvSpPr>
        <p:spPr>
          <a:xfrm>
            <a:off x="5715000" y="801688"/>
            <a:ext cx="1676400" cy="533400"/>
          </a:xfrm>
          <a:prstGeom prst="borderCallout2">
            <a:avLst>
              <a:gd name="adj1" fmla="val 21431"/>
              <a:gd name="adj2" fmla="val -4546"/>
              <a:gd name="adj3" fmla="val 21431"/>
              <a:gd name="adj4" fmla="val -26704"/>
              <a:gd name="adj5" fmla="val 173514"/>
              <a:gd name="adj6" fmla="val -97444"/>
            </a:avLst>
          </a:prstGeom>
          <a:solidFill>
            <a:srgbClr val="F5F6FD"/>
          </a:solidFill>
          <a:ln w="19050" cap="sq" cmpd="sng">
            <a:solidFill>
              <a:srgbClr val="FF3300"/>
            </a:solidFill>
            <a:prstDash val="solid"/>
            <a:miter/>
            <a:headEnd type="none" w="sm" len="sm"/>
            <a:tailEnd type="oval" w="lg" len="lg"/>
          </a:ln>
        </p:spPr>
        <p:txBody>
          <a:bodyPr/>
          <a:p>
            <a:pPr algn="ctr" eaLnBrk="0" hangingPunct="0">
              <a:lnSpc>
                <a:spcPct val="130000"/>
              </a:lnSpc>
              <a:spcBef>
                <a:spcPct val="50000"/>
              </a:spcBef>
            </a:pPr>
            <a:r>
              <a:rPr lang="en-US" altLang="zh-CN" b="1" dirty="0">
                <a:latin typeface="Times New Roman" panose="02020603050405020304" pitchFamily="18" charset="0"/>
              </a:rPr>
              <a:t>Circle </a:t>
            </a:r>
            <a:r>
              <a:rPr lang="zh-CN" altLang="en-US" b="1" dirty="0">
                <a:latin typeface="Times New Roman" panose="02020603050405020304" pitchFamily="18" charset="0"/>
              </a:rPr>
              <a:t>类定义</a:t>
            </a:r>
            <a:endParaRPr lang="zh-CN" altLang="en-US" b="1" dirty="0">
              <a:solidFill>
                <a:srgbClr val="3333FF"/>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34852"/>
                                        </p:tgtEl>
                                        <p:attrNameLst>
                                          <p:attrName>style.visibility</p:attrName>
                                        </p:attrNameLst>
                                      </p:cBhvr>
                                      <p:to>
                                        <p:strVal val="visible"/>
                                      </p:to>
                                    </p:set>
                                    <p:animEffect transition="in" filter="box(in)">
                                      <p:cBhvr>
                                        <p:cTn id="7" dur="500"/>
                                        <p:tgtEl>
                                          <p:spTgt spid="3348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852" grpId="0" bldLvl="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5874" name="Text Box 2"/>
          <p:cNvSpPr txBox="1">
            <a:spLocks noChangeArrowheads="1"/>
          </p:cNvSpPr>
          <p:nvPr/>
        </p:nvSpPr>
        <p:spPr bwMode="auto">
          <a:xfrm>
            <a:off x="685800" y="115888"/>
            <a:ext cx="6400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just" defTabSz="914400">
              <a:lnSpc>
                <a:spcPct val="160000"/>
              </a:lnSpc>
              <a:buClrTx/>
              <a:buSzTx/>
              <a:buFontTx/>
              <a:buNone/>
              <a:defRPr/>
            </a:pPr>
            <a:r>
              <a:rPr kumimoji="1" lang="zh-CN" altLang="en-US" sz="2000" b="1" i="1" kern="1200" cap="none" spc="0" normalizeH="0" baseline="0" noProof="0" smtClean="0">
                <a:solidFill>
                  <a:srgbClr val="008000"/>
                </a:solidFill>
                <a:effectLst>
                  <a:outerShdw blurRad="38100" dist="38100" dir="2700000" algn="tl">
                    <a:srgbClr val="C0C0C0"/>
                  </a:outerShdw>
                </a:effectLst>
                <a:latin typeface="楷体_GB2312" pitchFamily="49" charset="-122"/>
                <a:ea typeface="SimSun" panose="02010600030101010101" pitchFamily="2" charset="-122"/>
                <a:cs typeface="Arial" panose="020B0604020202020204" pitchFamily="34" charset="0"/>
              </a:rPr>
              <a:t>例</a:t>
            </a:r>
            <a:r>
              <a:rPr kumimoji="1" lang="en-US" altLang="zh-CN" sz="2000" b="1" i="1" kern="1200" cap="none" spc="0" normalizeH="0" baseline="0" noProof="0" smtClean="0">
                <a:solidFill>
                  <a:srgbClr val="008000"/>
                </a:solidFill>
                <a:effectLst>
                  <a:outerShdw blurRad="38100" dist="38100" dir="2700000" algn="tl">
                    <a:srgbClr val="C0C0C0"/>
                  </a:outerShdw>
                </a:effectLst>
                <a:latin typeface="楷体_GB2312" pitchFamily="49" charset="-122"/>
                <a:ea typeface="SimSun" panose="02010600030101010101" pitchFamily="2" charset="-122"/>
                <a:cs typeface="Arial" panose="020B0604020202020204" pitchFamily="34" charset="0"/>
              </a:rPr>
              <a:t>1-2</a:t>
            </a:r>
            <a:r>
              <a:rPr kumimoji="1" lang="en-US" altLang="zh-CN" sz="2000" b="1" kern="1200" cap="none" spc="0" normalizeH="0" baseline="0" noProof="0" smtClean="0">
                <a:solidFill>
                  <a:srgbClr val="008000"/>
                </a:solidFill>
                <a:latin typeface="楷体_GB2312" pitchFamily="49" charset="-122"/>
                <a:ea typeface="SimSun" panose="02010600030101010101" pitchFamily="2" charset="-122"/>
                <a:cs typeface="Arial" panose="020B0604020202020204" pitchFamily="34" charset="0"/>
              </a:rPr>
              <a:t>  </a:t>
            </a:r>
            <a:r>
              <a:rPr kumimoji="1" lang="zh-CN" altLang="en-US" sz="2000" b="1" kern="1200" cap="none" spc="0" normalizeH="0" baseline="0" noProof="0" smtClean="0">
                <a:solidFill>
                  <a:srgbClr val="008000"/>
                </a:solidFill>
                <a:latin typeface="楷体_GB2312" pitchFamily="49" charset="-122"/>
                <a:ea typeface="SimSun" panose="02010600030101010101" pitchFamily="2" charset="-122"/>
                <a:cs typeface="Arial" panose="020B0604020202020204" pitchFamily="34" charset="0"/>
              </a:rPr>
              <a:t>用面向对象方法编程</a:t>
            </a:r>
            <a:r>
              <a:rPr kumimoji="1" lang="zh-CN" altLang="en-US" b="1" kern="1200" cap="none" spc="0" normalizeH="0" baseline="0" noProof="0" smtClean="0">
                <a:solidFill>
                  <a:srgbClr val="008000"/>
                </a:solidFill>
                <a:latin typeface="Times New Roman" panose="02020603050405020304" pitchFamily="18" charset="0"/>
                <a:ea typeface="SimSun" panose="02010600030101010101" pitchFamily="2" charset="-122"/>
                <a:cs typeface="Arial" panose="020B0604020202020204" pitchFamily="34" charset="0"/>
              </a:rPr>
              <a:t>，求圆的周长和面积</a:t>
            </a:r>
            <a:r>
              <a:rPr kumimoji="1" lang="zh-CN" altLang="en-US" sz="2000" b="1" kern="1200" cap="none" spc="0" normalizeH="0" baseline="0" noProof="0" smtClean="0">
                <a:solidFill>
                  <a:srgbClr val="008000"/>
                </a:solidFill>
                <a:latin typeface="楷体_GB2312" pitchFamily="49" charset="-122"/>
                <a:ea typeface="SimSun" panose="02010600030101010101" pitchFamily="2" charset="-122"/>
                <a:cs typeface="Arial" panose="020B0604020202020204" pitchFamily="34" charset="0"/>
              </a:rPr>
              <a:t> </a:t>
            </a:r>
            <a:endParaRPr kumimoji="1" lang="zh-CN" altLang="en-US" sz="2000" b="1" kern="1200" cap="none" spc="0" normalizeH="0" baseline="0" noProof="0" smtClean="0">
              <a:solidFill>
                <a:srgbClr val="008000"/>
              </a:solidFill>
              <a:latin typeface="楷体_GB2312" pitchFamily="49" charset="-122"/>
              <a:ea typeface="SimSun" panose="02010600030101010101" pitchFamily="2" charset="-122"/>
              <a:cs typeface="Arial" panose="020B0604020202020204" pitchFamily="34" charset="0"/>
            </a:endParaRPr>
          </a:p>
        </p:txBody>
      </p:sp>
      <p:sp>
        <p:nvSpPr>
          <p:cNvPr id="57347" name="Text Box 3"/>
          <p:cNvSpPr txBox="1"/>
          <p:nvPr/>
        </p:nvSpPr>
        <p:spPr>
          <a:xfrm>
            <a:off x="838200" y="725488"/>
            <a:ext cx="5507990" cy="5908040"/>
          </a:xfrm>
          <a:prstGeom prst="rect">
            <a:avLst/>
          </a:prstGeom>
          <a:noFill/>
          <a:ln w="9525">
            <a:noFill/>
          </a:ln>
        </p:spPr>
        <p:txBody>
          <a:bodyPr wrap="none">
            <a:spAutoFit/>
          </a:bodyPr>
          <a:p>
            <a:r>
              <a:rPr lang="en-US" altLang="zh-CN" sz="1800" dirty="0">
                <a:latin typeface="Times New Roman" panose="02020603050405020304" pitchFamily="18" charset="0"/>
              </a:rPr>
              <a:t>#include&lt;iostream&gt;</a:t>
            </a:r>
            <a:endParaRPr lang="en-US" altLang="zh-CN" sz="1800" dirty="0">
              <a:latin typeface="Times New Roman" panose="02020603050405020304" pitchFamily="18" charset="0"/>
            </a:endParaRPr>
          </a:p>
          <a:p>
            <a:r>
              <a:rPr lang="en-US" altLang="zh-CN" sz="1800" dirty="0">
                <a:latin typeface="Times New Roman" panose="02020603050405020304" pitchFamily="18" charset="0"/>
              </a:rPr>
              <a:t>using namespace std ;</a:t>
            </a:r>
            <a:endParaRPr lang="en-US" altLang="zh-CN" sz="1800" dirty="0">
              <a:latin typeface="Times New Roman" panose="02020603050405020304" pitchFamily="18" charset="0"/>
            </a:endParaRPr>
          </a:p>
          <a:p>
            <a:r>
              <a:rPr lang="en-US" altLang="zh-CN" sz="1800" dirty="0">
                <a:solidFill>
                  <a:srgbClr val="3333FF"/>
                </a:solidFill>
                <a:latin typeface="Times New Roman" panose="02020603050405020304" pitchFamily="18" charset="0"/>
              </a:rPr>
              <a:t>class Circle</a:t>
            </a:r>
            <a:endParaRPr lang="en-US" altLang="zh-CN" sz="1800" dirty="0">
              <a:solidFill>
                <a:srgbClr val="3333FF"/>
              </a:solidFill>
              <a:latin typeface="Times New Roman" panose="02020603050405020304" pitchFamily="18" charset="0"/>
            </a:endParaRPr>
          </a:p>
          <a:p>
            <a:r>
              <a:rPr lang="en-US" altLang="zh-CN" sz="1800" dirty="0">
                <a:solidFill>
                  <a:srgbClr val="3333FF"/>
                </a:solidFill>
                <a:latin typeface="Times New Roman" panose="02020603050405020304" pitchFamily="18" charset="0"/>
              </a:rPr>
              <a:t>{</a:t>
            </a:r>
            <a:r>
              <a:rPr lang="en-US" altLang="zh-CN" sz="1800" b="1" dirty="0">
                <a:solidFill>
                  <a:srgbClr val="3333FF"/>
                </a:solidFill>
                <a:latin typeface="Times New Roman" panose="02020603050405020304" pitchFamily="18" charset="0"/>
              </a:rPr>
              <a:t>  </a:t>
            </a:r>
            <a:r>
              <a:rPr lang="en-US" altLang="zh-CN" sz="1800" b="1" i="1" dirty="0">
                <a:solidFill>
                  <a:srgbClr val="3333FF"/>
                </a:solidFill>
                <a:latin typeface="Times New Roman" panose="02020603050405020304" pitchFamily="18" charset="0"/>
              </a:rPr>
              <a:t>double radius ;</a:t>
            </a:r>
            <a:endParaRPr lang="en-US" altLang="zh-CN" sz="1800" b="1" i="1" dirty="0">
              <a:solidFill>
                <a:srgbClr val="3333FF"/>
              </a:solidFill>
              <a:latin typeface="Times New Roman" panose="02020603050405020304" pitchFamily="18" charset="0"/>
            </a:endParaRPr>
          </a:p>
          <a:p>
            <a:r>
              <a:rPr lang="en-US" altLang="zh-CN" sz="1800" b="1" dirty="0">
                <a:solidFill>
                  <a:srgbClr val="3333FF"/>
                </a:solidFill>
                <a:latin typeface="Times New Roman" panose="02020603050405020304" pitchFamily="18" charset="0"/>
              </a:rPr>
              <a:t>  </a:t>
            </a:r>
            <a:r>
              <a:rPr lang="en-US" altLang="zh-CN" sz="1800" dirty="0">
                <a:solidFill>
                  <a:srgbClr val="3333FF"/>
                </a:solidFill>
                <a:latin typeface="Times New Roman" panose="02020603050405020304" pitchFamily="18" charset="0"/>
              </a:rPr>
              <a:t>public :</a:t>
            </a:r>
            <a:endParaRPr lang="en-US" altLang="zh-CN" sz="1800" dirty="0">
              <a:solidFill>
                <a:srgbClr val="3333FF"/>
              </a:solidFill>
              <a:latin typeface="Times New Roman" panose="02020603050405020304" pitchFamily="18" charset="0"/>
            </a:endParaRPr>
          </a:p>
          <a:p>
            <a:r>
              <a:rPr lang="en-US" altLang="zh-CN" sz="1800" dirty="0">
                <a:solidFill>
                  <a:srgbClr val="3333FF"/>
                </a:solidFill>
                <a:latin typeface="Times New Roman" panose="02020603050405020304" pitchFamily="18" charset="0"/>
              </a:rPr>
              <a:t>    void Set_Radius( double r ) { radius = r ; }</a:t>
            </a:r>
            <a:endParaRPr lang="en-US" altLang="zh-CN" sz="1800" dirty="0">
              <a:solidFill>
                <a:srgbClr val="3333FF"/>
              </a:solidFill>
              <a:latin typeface="Times New Roman" panose="02020603050405020304" pitchFamily="18" charset="0"/>
            </a:endParaRPr>
          </a:p>
          <a:p>
            <a:r>
              <a:rPr lang="en-US" altLang="zh-CN" sz="1800" dirty="0">
                <a:solidFill>
                  <a:srgbClr val="3333FF"/>
                </a:solidFill>
                <a:latin typeface="Times New Roman" panose="02020603050405020304" pitchFamily="18" charset="0"/>
              </a:rPr>
              <a:t>    double Get_Radius()  { return  radius ; }</a:t>
            </a:r>
            <a:endParaRPr lang="en-US" altLang="zh-CN" sz="1800" dirty="0">
              <a:solidFill>
                <a:srgbClr val="3333FF"/>
              </a:solidFill>
              <a:latin typeface="Times New Roman" panose="02020603050405020304" pitchFamily="18" charset="0"/>
            </a:endParaRPr>
          </a:p>
          <a:p>
            <a:r>
              <a:rPr lang="en-US" altLang="zh-CN" sz="1800" dirty="0">
                <a:solidFill>
                  <a:srgbClr val="3333FF"/>
                </a:solidFill>
                <a:latin typeface="Times New Roman" panose="02020603050405020304" pitchFamily="18" charset="0"/>
              </a:rPr>
              <a:t>    double Get_Girth()     { return  2 * 3.14 * radius ; }</a:t>
            </a:r>
            <a:endParaRPr lang="en-US" altLang="zh-CN" sz="1800" dirty="0">
              <a:solidFill>
                <a:srgbClr val="3333FF"/>
              </a:solidFill>
              <a:latin typeface="Times New Roman" panose="02020603050405020304" pitchFamily="18" charset="0"/>
            </a:endParaRPr>
          </a:p>
          <a:p>
            <a:r>
              <a:rPr lang="en-US" altLang="zh-CN" sz="1800" dirty="0">
                <a:solidFill>
                  <a:srgbClr val="3333FF"/>
                </a:solidFill>
                <a:latin typeface="Times New Roman" panose="02020603050405020304" pitchFamily="18" charset="0"/>
              </a:rPr>
              <a:t>    double Get_Area()     { return  3.14 * radius * radius ; }</a:t>
            </a:r>
            <a:endParaRPr lang="en-US" altLang="zh-CN" sz="1800" dirty="0">
              <a:solidFill>
                <a:srgbClr val="3333FF"/>
              </a:solidFill>
              <a:latin typeface="Times New Roman" panose="02020603050405020304" pitchFamily="18" charset="0"/>
            </a:endParaRPr>
          </a:p>
          <a:p>
            <a:r>
              <a:rPr lang="en-US" altLang="zh-CN" sz="1800" dirty="0">
                <a:solidFill>
                  <a:srgbClr val="3333FF"/>
                </a:solidFill>
                <a:latin typeface="Times New Roman" panose="02020603050405020304" pitchFamily="18" charset="0"/>
              </a:rPr>
              <a:t>} ;</a:t>
            </a:r>
            <a:endParaRPr lang="en-US" altLang="zh-CN" sz="1800" dirty="0">
              <a:solidFill>
                <a:srgbClr val="3333FF"/>
              </a:solidFill>
              <a:latin typeface="Times New Roman" panose="02020603050405020304" pitchFamily="18" charset="0"/>
            </a:endParaRPr>
          </a:p>
          <a:p>
            <a:r>
              <a:rPr lang="en-US" altLang="zh-CN" sz="1800" dirty="0">
                <a:latin typeface="Times New Roman" panose="02020603050405020304" pitchFamily="18" charset="0"/>
              </a:rPr>
              <a:t>int main()</a:t>
            </a:r>
            <a:endParaRPr lang="en-US" altLang="zh-CN" sz="1800" dirty="0">
              <a:latin typeface="Times New Roman" panose="02020603050405020304" pitchFamily="18" charset="0"/>
            </a:endParaRPr>
          </a:p>
          <a:p>
            <a:r>
              <a:rPr lang="en-US" altLang="zh-CN" sz="1800" dirty="0">
                <a:latin typeface="Times New Roman" panose="02020603050405020304" pitchFamily="18" charset="0"/>
              </a:rPr>
              <a:t>{ Circle A, B ;</a:t>
            </a:r>
            <a:endParaRPr lang="en-US" altLang="zh-CN" sz="1800" dirty="0">
              <a:latin typeface="Times New Roman" panose="02020603050405020304" pitchFamily="18" charset="0"/>
            </a:endParaRPr>
          </a:p>
          <a:p>
            <a:r>
              <a:rPr lang="en-US" altLang="zh-CN" sz="1800" dirty="0">
                <a:latin typeface="Times New Roman" panose="02020603050405020304" pitchFamily="18" charset="0"/>
              </a:rPr>
              <a:t>   A.Set_Radius( 6.23 ) ;</a:t>
            </a:r>
            <a:endParaRPr lang="en-US" altLang="zh-CN" sz="1800" dirty="0">
              <a:latin typeface="Times New Roman" panose="02020603050405020304" pitchFamily="18" charset="0"/>
            </a:endParaRPr>
          </a:p>
          <a:p>
            <a:r>
              <a:rPr lang="en-US" altLang="zh-CN" sz="1800" dirty="0">
                <a:latin typeface="Times New Roman" panose="02020603050405020304" pitchFamily="18" charset="0"/>
              </a:rPr>
              <a:t>   cout &lt;&lt; "A.Radius = " &lt;&lt; A.Get_Radius() &lt;&lt; endl ;</a:t>
            </a:r>
            <a:endParaRPr lang="en-US" altLang="zh-CN" sz="1800" dirty="0">
              <a:latin typeface="Times New Roman" panose="02020603050405020304" pitchFamily="18" charset="0"/>
            </a:endParaRPr>
          </a:p>
          <a:p>
            <a:r>
              <a:rPr lang="en-US" altLang="zh-CN" sz="1800" dirty="0">
                <a:latin typeface="Times New Roman" panose="02020603050405020304" pitchFamily="18" charset="0"/>
              </a:rPr>
              <a:t>   cout &lt;&lt; "A.Girth = " &lt;&lt; A.Get_Girth() &lt;&lt; endl ;</a:t>
            </a:r>
            <a:endParaRPr lang="en-US" altLang="zh-CN" sz="1800" dirty="0">
              <a:latin typeface="Times New Roman" panose="02020603050405020304" pitchFamily="18" charset="0"/>
            </a:endParaRPr>
          </a:p>
          <a:p>
            <a:r>
              <a:rPr lang="en-US" altLang="zh-CN" sz="1800" dirty="0">
                <a:latin typeface="Times New Roman" panose="02020603050405020304" pitchFamily="18" charset="0"/>
              </a:rPr>
              <a:t>   cout &lt;&lt; "A.Area = " &lt;&lt; A.Get_Area() &lt;&lt; endl ;</a:t>
            </a:r>
            <a:endParaRPr lang="en-US" altLang="zh-CN" sz="1800" dirty="0">
              <a:latin typeface="Times New Roman" panose="02020603050405020304" pitchFamily="18" charset="0"/>
            </a:endParaRPr>
          </a:p>
          <a:p>
            <a:r>
              <a:rPr lang="en-US" altLang="zh-CN" sz="1800" dirty="0">
                <a:latin typeface="Times New Roman" panose="02020603050405020304" pitchFamily="18" charset="0"/>
              </a:rPr>
              <a:t>   B.Set_Radius( 10.5 ) ;</a:t>
            </a:r>
            <a:endParaRPr lang="en-US" altLang="zh-CN" sz="1800" dirty="0">
              <a:latin typeface="Times New Roman" panose="02020603050405020304" pitchFamily="18" charset="0"/>
            </a:endParaRPr>
          </a:p>
          <a:p>
            <a:r>
              <a:rPr lang="en-US" altLang="zh-CN" sz="1800" dirty="0">
                <a:latin typeface="Times New Roman" panose="02020603050405020304" pitchFamily="18" charset="0"/>
              </a:rPr>
              <a:t>   cout &lt;&lt; "B.radius = " &lt;&lt; B.Get_Radius() &lt;&lt; endl ;</a:t>
            </a:r>
            <a:endParaRPr lang="en-US" altLang="zh-CN" sz="1800" dirty="0">
              <a:latin typeface="Times New Roman" panose="02020603050405020304" pitchFamily="18" charset="0"/>
            </a:endParaRPr>
          </a:p>
          <a:p>
            <a:r>
              <a:rPr lang="en-US" altLang="zh-CN" sz="1800" dirty="0">
                <a:latin typeface="Times New Roman" panose="02020603050405020304" pitchFamily="18" charset="0"/>
              </a:rPr>
              <a:t>   cout &lt;&lt; "B.Girth=" &lt;&lt; B.Get_Girth() &lt;&lt; endl ;</a:t>
            </a:r>
            <a:endParaRPr lang="en-US" altLang="zh-CN" sz="1800" dirty="0">
              <a:latin typeface="Times New Roman" panose="02020603050405020304" pitchFamily="18" charset="0"/>
            </a:endParaRPr>
          </a:p>
          <a:p>
            <a:r>
              <a:rPr lang="en-US" altLang="zh-CN" sz="1800" dirty="0">
                <a:latin typeface="Times New Roman" panose="02020603050405020304" pitchFamily="18" charset="0"/>
              </a:rPr>
              <a:t>   cout &lt;&lt; "B.Area = " &lt;&lt; B.Get_Area() &lt;&lt; endl ; </a:t>
            </a:r>
            <a:endParaRPr lang="en-US" altLang="zh-CN" sz="1800" dirty="0">
              <a:latin typeface="Times New Roman" panose="02020603050405020304" pitchFamily="18" charset="0"/>
            </a:endParaRPr>
          </a:p>
          <a:p>
            <a:r>
              <a:rPr lang="en-US" altLang="zh-CN" sz="1800" dirty="0">
                <a:latin typeface="Times New Roman" panose="02020603050405020304" pitchFamily="18" charset="0"/>
              </a:rPr>
              <a:t>}</a:t>
            </a:r>
            <a:endParaRPr lang="en-US" altLang="zh-CN" sz="1800" dirty="0">
              <a:latin typeface="Times New Roman" panose="02020603050405020304" pitchFamily="18" charset="0"/>
            </a:endParaRPr>
          </a:p>
        </p:txBody>
      </p:sp>
      <p:sp>
        <p:nvSpPr>
          <p:cNvPr id="335876" name="AutoShape 4"/>
          <p:cNvSpPr/>
          <p:nvPr/>
        </p:nvSpPr>
        <p:spPr>
          <a:xfrm>
            <a:off x="3810000" y="808038"/>
            <a:ext cx="1676400" cy="533400"/>
          </a:xfrm>
          <a:prstGeom prst="borderCallout2">
            <a:avLst>
              <a:gd name="adj1" fmla="val 21431"/>
              <a:gd name="adj2" fmla="val -4546"/>
              <a:gd name="adj3" fmla="val 21431"/>
              <a:gd name="adj4" fmla="val -23866"/>
              <a:gd name="adj5" fmla="val 145833"/>
              <a:gd name="adj6" fmla="val -85324"/>
            </a:avLst>
          </a:prstGeom>
          <a:solidFill>
            <a:srgbClr val="F5F6FD"/>
          </a:solidFill>
          <a:ln w="19050" cap="sq" cmpd="sng">
            <a:solidFill>
              <a:srgbClr val="FF3300"/>
            </a:solidFill>
            <a:prstDash val="solid"/>
            <a:miter/>
            <a:headEnd type="none" w="sm" len="sm"/>
            <a:tailEnd type="oval" w="lg" len="lg"/>
          </a:ln>
        </p:spPr>
        <p:txBody>
          <a:bodyPr/>
          <a:p>
            <a:pPr algn="ctr" eaLnBrk="0" hangingPunct="0">
              <a:lnSpc>
                <a:spcPct val="130000"/>
              </a:lnSpc>
              <a:spcBef>
                <a:spcPct val="50000"/>
              </a:spcBef>
            </a:pPr>
            <a:r>
              <a:rPr lang="zh-CN" altLang="en-US" b="1" dirty="0">
                <a:latin typeface="Times New Roman" panose="02020603050405020304" pitchFamily="18" charset="0"/>
              </a:rPr>
              <a:t>数据成员</a:t>
            </a:r>
            <a:endParaRPr lang="zh-CN" altLang="en-US" b="1" dirty="0">
              <a:solidFill>
                <a:srgbClr val="3333FF"/>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35876"/>
                                        </p:tgtEl>
                                        <p:attrNameLst>
                                          <p:attrName>style.visibility</p:attrName>
                                        </p:attrNameLst>
                                      </p:cBhvr>
                                      <p:to>
                                        <p:strVal val="visible"/>
                                      </p:to>
                                    </p:set>
                                    <p:animEffect transition="in" filter="box(in)">
                                      <p:cBhvr>
                                        <p:cTn id="7" dur="500"/>
                                        <p:tgtEl>
                                          <p:spTgt spid="3358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876" grpId="0" bldLvl="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6898" name="Text Box 2"/>
          <p:cNvSpPr txBox="1">
            <a:spLocks noChangeArrowheads="1"/>
          </p:cNvSpPr>
          <p:nvPr/>
        </p:nvSpPr>
        <p:spPr bwMode="auto">
          <a:xfrm>
            <a:off x="685800" y="115888"/>
            <a:ext cx="6400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just" defTabSz="914400">
              <a:lnSpc>
                <a:spcPct val="160000"/>
              </a:lnSpc>
              <a:buClrTx/>
              <a:buSzTx/>
              <a:buFontTx/>
              <a:buNone/>
              <a:defRPr/>
            </a:pPr>
            <a:r>
              <a:rPr kumimoji="1" lang="zh-CN" altLang="en-US" sz="2000" b="1" i="1" kern="1200" cap="none" spc="0" normalizeH="0" baseline="0" noProof="0" smtClean="0">
                <a:solidFill>
                  <a:srgbClr val="008000"/>
                </a:solidFill>
                <a:effectLst>
                  <a:outerShdw blurRad="38100" dist="38100" dir="2700000" algn="tl">
                    <a:srgbClr val="C0C0C0"/>
                  </a:outerShdw>
                </a:effectLst>
                <a:latin typeface="楷体_GB2312" pitchFamily="49" charset="-122"/>
                <a:ea typeface="SimSun" panose="02010600030101010101" pitchFamily="2" charset="-122"/>
                <a:cs typeface="Arial" panose="020B0604020202020204" pitchFamily="34" charset="0"/>
              </a:rPr>
              <a:t>例</a:t>
            </a:r>
            <a:r>
              <a:rPr kumimoji="1" lang="en-US" altLang="zh-CN" sz="2000" b="1" i="1" kern="1200" cap="none" spc="0" normalizeH="0" baseline="0" noProof="0" smtClean="0">
                <a:solidFill>
                  <a:srgbClr val="008000"/>
                </a:solidFill>
                <a:effectLst>
                  <a:outerShdw blurRad="38100" dist="38100" dir="2700000" algn="tl">
                    <a:srgbClr val="C0C0C0"/>
                  </a:outerShdw>
                </a:effectLst>
                <a:latin typeface="楷体_GB2312" pitchFamily="49" charset="-122"/>
                <a:ea typeface="SimSun" panose="02010600030101010101" pitchFamily="2" charset="-122"/>
                <a:cs typeface="Arial" panose="020B0604020202020204" pitchFamily="34" charset="0"/>
              </a:rPr>
              <a:t>1-2</a:t>
            </a:r>
            <a:r>
              <a:rPr kumimoji="1" lang="en-US" altLang="zh-CN" sz="2000" b="1" kern="1200" cap="none" spc="0" normalizeH="0" baseline="0" noProof="0" smtClean="0">
                <a:solidFill>
                  <a:srgbClr val="008000"/>
                </a:solidFill>
                <a:latin typeface="楷体_GB2312" pitchFamily="49" charset="-122"/>
                <a:ea typeface="SimSun" panose="02010600030101010101" pitchFamily="2" charset="-122"/>
                <a:cs typeface="Arial" panose="020B0604020202020204" pitchFamily="34" charset="0"/>
              </a:rPr>
              <a:t>  </a:t>
            </a:r>
            <a:r>
              <a:rPr kumimoji="1" lang="zh-CN" altLang="en-US" sz="2000" b="1" kern="1200" cap="none" spc="0" normalizeH="0" baseline="0" noProof="0" smtClean="0">
                <a:solidFill>
                  <a:srgbClr val="008000"/>
                </a:solidFill>
                <a:latin typeface="楷体_GB2312" pitchFamily="49" charset="-122"/>
                <a:ea typeface="SimSun" panose="02010600030101010101" pitchFamily="2" charset="-122"/>
                <a:cs typeface="Arial" panose="020B0604020202020204" pitchFamily="34" charset="0"/>
              </a:rPr>
              <a:t>用面向对象方法编程</a:t>
            </a:r>
            <a:r>
              <a:rPr kumimoji="1" lang="zh-CN" altLang="en-US" b="1" kern="1200" cap="none" spc="0" normalizeH="0" baseline="0" noProof="0" smtClean="0">
                <a:solidFill>
                  <a:srgbClr val="008000"/>
                </a:solidFill>
                <a:latin typeface="Times New Roman" panose="02020603050405020304" pitchFamily="18" charset="0"/>
                <a:ea typeface="SimSun" panose="02010600030101010101" pitchFamily="2" charset="-122"/>
                <a:cs typeface="Arial" panose="020B0604020202020204" pitchFamily="34" charset="0"/>
              </a:rPr>
              <a:t>，求圆的周长和面积</a:t>
            </a:r>
            <a:r>
              <a:rPr kumimoji="1" lang="zh-CN" altLang="en-US" sz="2000" b="1" kern="1200" cap="none" spc="0" normalizeH="0" baseline="0" noProof="0" smtClean="0">
                <a:solidFill>
                  <a:srgbClr val="008000"/>
                </a:solidFill>
                <a:latin typeface="楷体_GB2312" pitchFamily="49" charset="-122"/>
                <a:ea typeface="SimSun" panose="02010600030101010101" pitchFamily="2" charset="-122"/>
                <a:cs typeface="Arial" panose="020B0604020202020204" pitchFamily="34" charset="0"/>
              </a:rPr>
              <a:t> </a:t>
            </a:r>
            <a:endParaRPr kumimoji="1" lang="zh-CN" altLang="en-US" sz="2000" b="1" kern="1200" cap="none" spc="0" normalizeH="0" baseline="0" noProof="0" smtClean="0">
              <a:solidFill>
                <a:srgbClr val="008000"/>
              </a:solidFill>
              <a:latin typeface="楷体_GB2312" pitchFamily="49" charset="-122"/>
              <a:ea typeface="SimSun" panose="02010600030101010101" pitchFamily="2" charset="-122"/>
              <a:cs typeface="Arial" panose="020B0604020202020204" pitchFamily="34" charset="0"/>
            </a:endParaRPr>
          </a:p>
        </p:txBody>
      </p:sp>
      <p:sp>
        <p:nvSpPr>
          <p:cNvPr id="58371" name="Text Box 3"/>
          <p:cNvSpPr txBox="1"/>
          <p:nvPr/>
        </p:nvSpPr>
        <p:spPr>
          <a:xfrm>
            <a:off x="838200" y="725488"/>
            <a:ext cx="5612130" cy="5908040"/>
          </a:xfrm>
          <a:prstGeom prst="rect">
            <a:avLst/>
          </a:prstGeom>
          <a:noFill/>
          <a:ln w="9525">
            <a:noFill/>
          </a:ln>
        </p:spPr>
        <p:txBody>
          <a:bodyPr wrap="none">
            <a:spAutoFit/>
          </a:bodyPr>
          <a:p>
            <a:r>
              <a:rPr lang="en-US" altLang="zh-CN" sz="1800" dirty="0">
                <a:latin typeface="Times New Roman" panose="02020603050405020304" pitchFamily="18" charset="0"/>
              </a:rPr>
              <a:t>#include&lt;iostream&gt;</a:t>
            </a:r>
            <a:endParaRPr lang="en-US" altLang="zh-CN" sz="1800" dirty="0">
              <a:latin typeface="Times New Roman" panose="02020603050405020304" pitchFamily="18" charset="0"/>
            </a:endParaRPr>
          </a:p>
          <a:p>
            <a:r>
              <a:rPr lang="en-US" altLang="zh-CN" sz="1800" dirty="0">
                <a:latin typeface="Times New Roman" panose="02020603050405020304" pitchFamily="18" charset="0"/>
              </a:rPr>
              <a:t>using namespace std ;</a:t>
            </a:r>
            <a:endParaRPr lang="en-US" altLang="zh-CN" sz="1800" dirty="0">
              <a:latin typeface="Times New Roman" panose="02020603050405020304" pitchFamily="18" charset="0"/>
            </a:endParaRPr>
          </a:p>
          <a:p>
            <a:r>
              <a:rPr lang="en-US" altLang="zh-CN" sz="1800" dirty="0">
                <a:solidFill>
                  <a:srgbClr val="3333FF"/>
                </a:solidFill>
                <a:latin typeface="Times New Roman" panose="02020603050405020304" pitchFamily="18" charset="0"/>
              </a:rPr>
              <a:t>class Circle</a:t>
            </a:r>
            <a:endParaRPr lang="en-US" altLang="zh-CN" sz="1800" dirty="0">
              <a:solidFill>
                <a:srgbClr val="3333FF"/>
              </a:solidFill>
              <a:latin typeface="Times New Roman" panose="02020603050405020304" pitchFamily="18" charset="0"/>
            </a:endParaRPr>
          </a:p>
          <a:p>
            <a:r>
              <a:rPr lang="en-US" altLang="zh-CN" sz="1800" dirty="0">
                <a:solidFill>
                  <a:srgbClr val="3333FF"/>
                </a:solidFill>
                <a:latin typeface="Times New Roman" panose="02020603050405020304" pitchFamily="18" charset="0"/>
              </a:rPr>
              <a:t>{</a:t>
            </a:r>
            <a:r>
              <a:rPr lang="en-US" altLang="zh-CN" sz="1800" b="1" dirty="0">
                <a:solidFill>
                  <a:srgbClr val="3333FF"/>
                </a:solidFill>
                <a:latin typeface="Times New Roman" panose="02020603050405020304" pitchFamily="18" charset="0"/>
              </a:rPr>
              <a:t>  </a:t>
            </a:r>
            <a:r>
              <a:rPr lang="en-US" altLang="zh-CN" sz="1800" dirty="0">
                <a:solidFill>
                  <a:srgbClr val="3333FF"/>
                </a:solidFill>
                <a:latin typeface="Times New Roman" panose="02020603050405020304" pitchFamily="18" charset="0"/>
              </a:rPr>
              <a:t>double radius ;</a:t>
            </a:r>
            <a:endParaRPr lang="en-US" altLang="zh-CN" sz="1800" dirty="0">
              <a:solidFill>
                <a:srgbClr val="3333FF"/>
              </a:solidFill>
              <a:latin typeface="Times New Roman" panose="02020603050405020304" pitchFamily="18" charset="0"/>
            </a:endParaRPr>
          </a:p>
          <a:p>
            <a:r>
              <a:rPr lang="en-US" altLang="zh-CN" sz="1800" b="1" dirty="0">
                <a:solidFill>
                  <a:srgbClr val="3333FF"/>
                </a:solidFill>
                <a:latin typeface="Times New Roman" panose="02020603050405020304" pitchFamily="18" charset="0"/>
              </a:rPr>
              <a:t>  </a:t>
            </a:r>
            <a:r>
              <a:rPr lang="en-US" altLang="zh-CN" sz="1800" dirty="0">
                <a:solidFill>
                  <a:srgbClr val="3333FF"/>
                </a:solidFill>
                <a:latin typeface="Times New Roman" panose="02020603050405020304" pitchFamily="18" charset="0"/>
              </a:rPr>
              <a:t>public :</a:t>
            </a:r>
            <a:endParaRPr lang="en-US" altLang="zh-CN" sz="1800" dirty="0">
              <a:solidFill>
                <a:srgbClr val="3333FF"/>
              </a:solidFill>
              <a:latin typeface="Times New Roman" panose="02020603050405020304" pitchFamily="18" charset="0"/>
            </a:endParaRPr>
          </a:p>
          <a:p>
            <a:r>
              <a:rPr lang="en-US" altLang="zh-CN" sz="1800" dirty="0">
                <a:solidFill>
                  <a:srgbClr val="3333FF"/>
                </a:solidFill>
                <a:latin typeface="Times New Roman" panose="02020603050405020304" pitchFamily="18" charset="0"/>
              </a:rPr>
              <a:t>    </a:t>
            </a:r>
            <a:r>
              <a:rPr lang="en-US" altLang="zh-CN" sz="1800" b="1" i="1" dirty="0">
                <a:solidFill>
                  <a:srgbClr val="3333FF"/>
                </a:solidFill>
                <a:latin typeface="Times New Roman" panose="02020603050405020304" pitchFamily="18" charset="0"/>
              </a:rPr>
              <a:t>void Set_Radius( double r ) { radius = r ; }</a:t>
            </a:r>
            <a:endParaRPr lang="en-US" altLang="zh-CN" sz="1800" b="1" i="1" dirty="0">
              <a:solidFill>
                <a:srgbClr val="3333FF"/>
              </a:solidFill>
              <a:latin typeface="Times New Roman" panose="02020603050405020304" pitchFamily="18" charset="0"/>
            </a:endParaRPr>
          </a:p>
          <a:p>
            <a:r>
              <a:rPr lang="en-US" altLang="zh-CN" sz="1800" b="1" i="1" dirty="0">
                <a:solidFill>
                  <a:srgbClr val="3333FF"/>
                </a:solidFill>
                <a:latin typeface="Times New Roman" panose="02020603050405020304" pitchFamily="18" charset="0"/>
              </a:rPr>
              <a:t>    double Get_Radius()  { return  radius ; }</a:t>
            </a:r>
            <a:endParaRPr lang="en-US" altLang="zh-CN" sz="1800" b="1" i="1" dirty="0">
              <a:solidFill>
                <a:srgbClr val="3333FF"/>
              </a:solidFill>
              <a:latin typeface="Times New Roman" panose="02020603050405020304" pitchFamily="18" charset="0"/>
            </a:endParaRPr>
          </a:p>
          <a:p>
            <a:r>
              <a:rPr lang="en-US" altLang="zh-CN" sz="1800" b="1" i="1" dirty="0">
                <a:solidFill>
                  <a:srgbClr val="3333FF"/>
                </a:solidFill>
                <a:latin typeface="Times New Roman" panose="02020603050405020304" pitchFamily="18" charset="0"/>
              </a:rPr>
              <a:t>    double Get_Girth()     { return  2 * 3.14 * radius ; }</a:t>
            </a:r>
            <a:endParaRPr lang="en-US" altLang="zh-CN" sz="1800" b="1" i="1" dirty="0">
              <a:solidFill>
                <a:srgbClr val="3333FF"/>
              </a:solidFill>
              <a:latin typeface="Times New Roman" panose="02020603050405020304" pitchFamily="18" charset="0"/>
            </a:endParaRPr>
          </a:p>
          <a:p>
            <a:r>
              <a:rPr lang="en-US" altLang="zh-CN" sz="1800" b="1" i="1" dirty="0">
                <a:solidFill>
                  <a:srgbClr val="3333FF"/>
                </a:solidFill>
                <a:latin typeface="Times New Roman" panose="02020603050405020304" pitchFamily="18" charset="0"/>
              </a:rPr>
              <a:t>    double Get_Area()     { return  3.14 * radius * radius ; }</a:t>
            </a:r>
            <a:endParaRPr lang="en-US" altLang="zh-CN" sz="1800" b="1" i="1" dirty="0">
              <a:solidFill>
                <a:srgbClr val="3333FF"/>
              </a:solidFill>
              <a:latin typeface="Times New Roman" panose="02020603050405020304" pitchFamily="18" charset="0"/>
            </a:endParaRPr>
          </a:p>
          <a:p>
            <a:r>
              <a:rPr lang="en-US" altLang="zh-CN" sz="1800" dirty="0">
                <a:solidFill>
                  <a:srgbClr val="3333FF"/>
                </a:solidFill>
                <a:latin typeface="Times New Roman" panose="02020603050405020304" pitchFamily="18" charset="0"/>
              </a:rPr>
              <a:t>} ;</a:t>
            </a:r>
            <a:endParaRPr lang="en-US" altLang="zh-CN" sz="1800" dirty="0">
              <a:solidFill>
                <a:srgbClr val="3333FF"/>
              </a:solidFill>
              <a:latin typeface="Times New Roman" panose="02020603050405020304" pitchFamily="18" charset="0"/>
            </a:endParaRPr>
          </a:p>
          <a:p>
            <a:r>
              <a:rPr lang="en-US" altLang="zh-CN" sz="1800" dirty="0">
                <a:latin typeface="Times New Roman" panose="02020603050405020304" pitchFamily="18" charset="0"/>
              </a:rPr>
              <a:t>int main()</a:t>
            </a:r>
            <a:endParaRPr lang="en-US" altLang="zh-CN" sz="1800" dirty="0">
              <a:latin typeface="Times New Roman" panose="02020603050405020304" pitchFamily="18" charset="0"/>
            </a:endParaRPr>
          </a:p>
          <a:p>
            <a:r>
              <a:rPr lang="en-US" altLang="zh-CN" sz="1800" dirty="0">
                <a:latin typeface="Times New Roman" panose="02020603050405020304" pitchFamily="18" charset="0"/>
              </a:rPr>
              <a:t>{ Circle A, B ;</a:t>
            </a:r>
            <a:endParaRPr lang="en-US" altLang="zh-CN" sz="1800" dirty="0">
              <a:latin typeface="Times New Roman" panose="02020603050405020304" pitchFamily="18" charset="0"/>
            </a:endParaRPr>
          </a:p>
          <a:p>
            <a:r>
              <a:rPr lang="en-US" altLang="zh-CN" sz="1800" dirty="0">
                <a:latin typeface="Times New Roman" panose="02020603050405020304" pitchFamily="18" charset="0"/>
              </a:rPr>
              <a:t>   A.Set_Radius( 6.23 ) ;</a:t>
            </a:r>
            <a:endParaRPr lang="en-US" altLang="zh-CN" sz="1800" dirty="0">
              <a:latin typeface="Times New Roman" panose="02020603050405020304" pitchFamily="18" charset="0"/>
            </a:endParaRPr>
          </a:p>
          <a:p>
            <a:r>
              <a:rPr lang="en-US" altLang="zh-CN" sz="1800" dirty="0">
                <a:latin typeface="Times New Roman" panose="02020603050405020304" pitchFamily="18" charset="0"/>
              </a:rPr>
              <a:t>   cout &lt;&lt; "A.Radius = " &lt;&lt; A.Get_Radius() &lt;&lt; endl ;</a:t>
            </a:r>
            <a:endParaRPr lang="en-US" altLang="zh-CN" sz="1800" dirty="0">
              <a:latin typeface="Times New Roman" panose="02020603050405020304" pitchFamily="18" charset="0"/>
            </a:endParaRPr>
          </a:p>
          <a:p>
            <a:r>
              <a:rPr lang="en-US" altLang="zh-CN" sz="1800" dirty="0">
                <a:latin typeface="Times New Roman" panose="02020603050405020304" pitchFamily="18" charset="0"/>
              </a:rPr>
              <a:t>   cout &lt;&lt; "A.Girth = " &lt;&lt; A.Get_Girth() &lt;&lt; endl ;</a:t>
            </a:r>
            <a:endParaRPr lang="en-US" altLang="zh-CN" sz="1800" dirty="0">
              <a:latin typeface="Times New Roman" panose="02020603050405020304" pitchFamily="18" charset="0"/>
            </a:endParaRPr>
          </a:p>
          <a:p>
            <a:r>
              <a:rPr lang="en-US" altLang="zh-CN" sz="1800" dirty="0">
                <a:latin typeface="Times New Roman" panose="02020603050405020304" pitchFamily="18" charset="0"/>
              </a:rPr>
              <a:t>   cout &lt;&lt; "A.Area = " &lt;&lt; A.Get_Area() &lt;&lt; endl ;</a:t>
            </a:r>
            <a:endParaRPr lang="en-US" altLang="zh-CN" sz="1800" dirty="0">
              <a:latin typeface="Times New Roman" panose="02020603050405020304" pitchFamily="18" charset="0"/>
            </a:endParaRPr>
          </a:p>
          <a:p>
            <a:r>
              <a:rPr lang="en-US" altLang="zh-CN" sz="1800" dirty="0">
                <a:latin typeface="Times New Roman" panose="02020603050405020304" pitchFamily="18" charset="0"/>
              </a:rPr>
              <a:t>   B.Set_Radius( 10.5 ) ;</a:t>
            </a:r>
            <a:endParaRPr lang="en-US" altLang="zh-CN" sz="1800" dirty="0">
              <a:latin typeface="Times New Roman" panose="02020603050405020304" pitchFamily="18" charset="0"/>
            </a:endParaRPr>
          </a:p>
          <a:p>
            <a:r>
              <a:rPr lang="en-US" altLang="zh-CN" sz="1800" dirty="0">
                <a:latin typeface="Times New Roman" panose="02020603050405020304" pitchFamily="18" charset="0"/>
              </a:rPr>
              <a:t>   cout &lt;&lt; "B.radius = " &lt;&lt; B.Get_Radius() &lt;&lt; endl ;</a:t>
            </a:r>
            <a:endParaRPr lang="en-US" altLang="zh-CN" sz="1800" dirty="0">
              <a:latin typeface="Times New Roman" panose="02020603050405020304" pitchFamily="18" charset="0"/>
            </a:endParaRPr>
          </a:p>
          <a:p>
            <a:r>
              <a:rPr lang="en-US" altLang="zh-CN" sz="1800" dirty="0">
                <a:latin typeface="Times New Roman" panose="02020603050405020304" pitchFamily="18" charset="0"/>
              </a:rPr>
              <a:t>   cout &lt;&lt; "B.Girth=" &lt;&lt; B.Get_Girth() &lt;&lt; endl ;</a:t>
            </a:r>
            <a:endParaRPr lang="en-US" altLang="zh-CN" sz="1800" dirty="0">
              <a:latin typeface="Times New Roman" panose="02020603050405020304" pitchFamily="18" charset="0"/>
            </a:endParaRPr>
          </a:p>
          <a:p>
            <a:r>
              <a:rPr lang="en-US" altLang="zh-CN" sz="1800" dirty="0">
                <a:latin typeface="Times New Roman" panose="02020603050405020304" pitchFamily="18" charset="0"/>
              </a:rPr>
              <a:t>   cout &lt;&lt; "B.Area = " &lt;&lt; B.Get_Area() &lt;&lt; endl ; </a:t>
            </a:r>
            <a:endParaRPr lang="en-US" altLang="zh-CN" sz="1800" dirty="0">
              <a:latin typeface="Times New Roman" panose="02020603050405020304" pitchFamily="18" charset="0"/>
            </a:endParaRPr>
          </a:p>
          <a:p>
            <a:r>
              <a:rPr lang="en-US" altLang="zh-CN" sz="1800" dirty="0">
                <a:latin typeface="Times New Roman" panose="02020603050405020304" pitchFamily="18" charset="0"/>
              </a:rPr>
              <a:t>}</a:t>
            </a:r>
            <a:endParaRPr lang="en-US" altLang="zh-CN" sz="1800" dirty="0">
              <a:latin typeface="Times New Roman" panose="02020603050405020304" pitchFamily="18" charset="0"/>
            </a:endParaRPr>
          </a:p>
        </p:txBody>
      </p:sp>
      <p:sp>
        <p:nvSpPr>
          <p:cNvPr id="336900" name="AutoShape 4"/>
          <p:cNvSpPr/>
          <p:nvPr/>
        </p:nvSpPr>
        <p:spPr>
          <a:xfrm>
            <a:off x="6781800" y="1335088"/>
            <a:ext cx="1676400" cy="533400"/>
          </a:xfrm>
          <a:prstGeom prst="borderCallout2">
            <a:avLst>
              <a:gd name="adj1" fmla="val 21431"/>
              <a:gd name="adj2" fmla="val -4546"/>
              <a:gd name="adj3" fmla="val 21431"/>
              <a:gd name="adj4" fmla="val -25093"/>
              <a:gd name="adj5" fmla="val 154167"/>
              <a:gd name="adj6" fmla="val -90532"/>
            </a:avLst>
          </a:prstGeom>
          <a:solidFill>
            <a:srgbClr val="F5F6FD"/>
          </a:solidFill>
          <a:ln w="19050" cap="sq" cmpd="sng">
            <a:solidFill>
              <a:srgbClr val="FF3300"/>
            </a:solidFill>
            <a:prstDash val="solid"/>
            <a:miter/>
            <a:headEnd type="none" w="sm" len="sm"/>
            <a:tailEnd type="oval" w="lg" len="lg"/>
          </a:ln>
        </p:spPr>
        <p:txBody>
          <a:bodyPr/>
          <a:p>
            <a:pPr algn="ctr" eaLnBrk="0" hangingPunct="0">
              <a:lnSpc>
                <a:spcPct val="130000"/>
              </a:lnSpc>
              <a:spcBef>
                <a:spcPct val="50000"/>
              </a:spcBef>
            </a:pPr>
            <a:r>
              <a:rPr lang="zh-CN" altLang="en-US" b="1" dirty="0">
                <a:latin typeface="Times New Roman" panose="02020603050405020304" pitchFamily="18" charset="0"/>
              </a:rPr>
              <a:t>成员函数</a:t>
            </a:r>
            <a:endParaRPr lang="zh-CN" altLang="en-US" b="1" dirty="0">
              <a:solidFill>
                <a:srgbClr val="3333FF"/>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36900"/>
                                        </p:tgtEl>
                                        <p:attrNameLst>
                                          <p:attrName>style.visibility</p:attrName>
                                        </p:attrNameLst>
                                      </p:cBhvr>
                                      <p:to>
                                        <p:strVal val="visible"/>
                                      </p:to>
                                    </p:set>
                                    <p:animEffect transition="in" filter="box(in)">
                                      <p:cBhvr>
                                        <p:cTn id="7" dur="500"/>
                                        <p:tgtEl>
                                          <p:spTgt spid="3369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900" grpId="0" bldLvl="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22" name="Text Box 2"/>
          <p:cNvSpPr txBox="1">
            <a:spLocks noChangeArrowheads="1"/>
          </p:cNvSpPr>
          <p:nvPr/>
        </p:nvSpPr>
        <p:spPr bwMode="auto">
          <a:xfrm>
            <a:off x="685800" y="115888"/>
            <a:ext cx="6400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just" defTabSz="914400">
              <a:lnSpc>
                <a:spcPct val="160000"/>
              </a:lnSpc>
              <a:buClrTx/>
              <a:buSzTx/>
              <a:buFontTx/>
              <a:buNone/>
              <a:defRPr/>
            </a:pPr>
            <a:r>
              <a:rPr kumimoji="1" lang="zh-CN" altLang="en-US" sz="2000" b="1" i="1" kern="1200" cap="none" spc="0" normalizeH="0" baseline="0" noProof="0" smtClean="0">
                <a:solidFill>
                  <a:srgbClr val="008000"/>
                </a:solidFill>
                <a:effectLst>
                  <a:outerShdw blurRad="38100" dist="38100" dir="2700000" algn="tl">
                    <a:srgbClr val="C0C0C0"/>
                  </a:outerShdw>
                </a:effectLst>
                <a:latin typeface="楷体_GB2312" pitchFamily="49" charset="-122"/>
                <a:ea typeface="SimSun" panose="02010600030101010101" pitchFamily="2" charset="-122"/>
                <a:cs typeface="Arial" panose="020B0604020202020204" pitchFamily="34" charset="0"/>
              </a:rPr>
              <a:t>例</a:t>
            </a:r>
            <a:r>
              <a:rPr kumimoji="1" lang="en-US" altLang="zh-CN" sz="2000" b="1" i="1" kern="1200" cap="none" spc="0" normalizeH="0" baseline="0" noProof="0" smtClean="0">
                <a:solidFill>
                  <a:srgbClr val="008000"/>
                </a:solidFill>
                <a:effectLst>
                  <a:outerShdw blurRad="38100" dist="38100" dir="2700000" algn="tl">
                    <a:srgbClr val="C0C0C0"/>
                  </a:outerShdw>
                </a:effectLst>
                <a:latin typeface="楷体_GB2312" pitchFamily="49" charset="-122"/>
                <a:ea typeface="SimSun" panose="02010600030101010101" pitchFamily="2" charset="-122"/>
                <a:cs typeface="Arial" panose="020B0604020202020204" pitchFamily="34" charset="0"/>
              </a:rPr>
              <a:t>1-2</a:t>
            </a:r>
            <a:r>
              <a:rPr kumimoji="1" lang="en-US" altLang="zh-CN" sz="2000" b="1" kern="1200" cap="none" spc="0" normalizeH="0" baseline="0" noProof="0" smtClean="0">
                <a:solidFill>
                  <a:srgbClr val="008000"/>
                </a:solidFill>
                <a:latin typeface="楷体_GB2312" pitchFamily="49" charset="-122"/>
                <a:ea typeface="SimSun" panose="02010600030101010101" pitchFamily="2" charset="-122"/>
                <a:cs typeface="Arial" panose="020B0604020202020204" pitchFamily="34" charset="0"/>
              </a:rPr>
              <a:t>  </a:t>
            </a:r>
            <a:r>
              <a:rPr kumimoji="1" lang="zh-CN" altLang="en-US" sz="2000" b="1" kern="1200" cap="none" spc="0" normalizeH="0" baseline="0" noProof="0" smtClean="0">
                <a:solidFill>
                  <a:srgbClr val="008000"/>
                </a:solidFill>
                <a:latin typeface="楷体_GB2312" pitchFamily="49" charset="-122"/>
                <a:ea typeface="SimSun" panose="02010600030101010101" pitchFamily="2" charset="-122"/>
                <a:cs typeface="Arial" panose="020B0604020202020204" pitchFamily="34" charset="0"/>
              </a:rPr>
              <a:t>用面向对象方法编程</a:t>
            </a:r>
            <a:r>
              <a:rPr kumimoji="1" lang="zh-CN" altLang="en-US" b="1" kern="1200" cap="none" spc="0" normalizeH="0" baseline="0" noProof="0" smtClean="0">
                <a:solidFill>
                  <a:srgbClr val="008000"/>
                </a:solidFill>
                <a:latin typeface="Times New Roman" panose="02020603050405020304" pitchFamily="18" charset="0"/>
                <a:ea typeface="SimSun" panose="02010600030101010101" pitchFamily="2" charset="-122"/>
                <a:cs typeface="Arial" panose="020B0604020202020204" pitchFamily="34" charset="0"/>
              </a:rPr>
              <a:t>，求圆的周长和面积</a:t>
            </a:r>
            <a:r>
              <a:rPr kumimoji="1" lang="zh-CN" altLang="en-US" sz="2000" b="1" kern="1200" cap="none" spc="0" normalizeH="0" baseline="0" noProof="0" smtClean="0">
                <a:solidFill>
                  <a:srgbClr val="008000"/>
                </a:solidFill>
                <a:latin typeface="楷体_GB2312" pitchFamily="49" charset="-122"/>
                <a:ea typeface="SimSun" panose="02010600030101010101" pitchFamily="2" charset="-122"/>
                <a:cs typeface="Arial" panose="020B0604020202020204" pitchFamily="34" charset="0"/>
              </a:rPr>
              <a:t> </a:t>
            </a:r>
            <a:endParaRPr kumimoji="1" lang="zh-CN" altLang="en-US" sz="2000" b="1" kern="1200" cap="none" spc="0" normalizeH="0" baseline="0" noProof="0" smtClean="0">
              <a:solidFill>
                <a:srgbClr val="008000"/>
              </a:solidFill>
              <a:latin typeface="楷体_GB2312" pitchFamily="49" charset="-122"/>
              <a:ea typeface="SimSun" panose="02010600030101010101" pitchFamily="2" charset="-122"/>
              <a:cs typeface="Arial" panose="020B0604020202020204" pitchFamily="34" charset="0"/>
            </a:endParaRPr>
          </a:p>
        </p:txBody>
      </p:sp>
      <p:sp>
        <p:nvSpPr>
          <p:cNvPr id="59395" name="Text Box 3"/>
          <p:cNvSpPr txBox="1"/>
          <p:nvPr/>
        </p:nvSpPr>
        <p:spPr>
          <a:xfrm>
            <a:off x="838200" y="725488"/>
            <a:ext cx="5507990" cy="5908040"/>
          </a:xfrm>
          <a:prstGeom prst="rect">
            <a:avLst/>
          </a:prstGeom>
          <a:noFill/>
          <a:ln w="9525">
            <a:noFill/>
          </a:ln>
        </p:spPr>
        <p:txBody>
          <a:bodyPr wrap="none">
            <a:spAutoFit/>
          </a:bodyPr>
          <a:p>
            <a:r>
              <a:rPr lang="en-US" altLang="zh-CN" sz="1800" dirty="0">
                <a:latin typeface="Times New Roman" panose="02020603050405020304" pitchFamily="18" charset="0"/>
              </a:rPr>
              <a:t>#include&lt;iostream&gt;</a:t>
            </a:r>
            <a:endParaRPr lang="en-US" altLang="zh-CN" sz="1800" dirty="0">
              <a:latin typeface="Times New Roman" panose="02020603050405020304" pitchFamily="18" charset="0"/>
            </a:endParaRPr>
          </a:p>
          <a:p>
            <a:r>
              <a:rPr lang="en-US" altLang="zh-CN" sz="1800" dirty="0">
                <a:latin typeface="Times New Roman" panose="02020603050405020304" pitchFamily="18" charset="0"/>
              </a:rPr>
              <a:t>using namespace std ;</a:t>
            </a:r>
            <a:endParaRPr lang="en-US" altLang="zh-CN" sz="1800" dirty="0">
              <a:latin typeface="Times New Roman" panose="02020603050405020304" pitchFamily="18" charset="0"/>
            </a:endParaRPr>
          </a:p>
          <a:p>
            <a:r>
              <a:rPr lang="en-US" altLang="zh-CN" sz="1800" dirty="0">
                <a:latin typeface="Times New Roman" panose="02020603050405020304" pitchFamily="18" charset="0"/>
              </a:rPr>
              <a:t>class Circle</a:t>
            </a:r>
            <a:endParaRPr lang="en-US" altLang="zh-CN" sz="1800" dirty="0">
              <a:latin typeface="Times New Roman" panose="02020603050405020304" pitchFamily="18" charset="0"/>
            </a:endParaRPr>
          </a:p>
          <a:p>
            <a:r>
              <a:rPr lang="en-US" altLang="zh-CN" sz="1800" dirty="0">
                <a:latin typeface="Times New Roman" panose="02020603050405020304" pitchFamily="18" charset="0"/>
              </a:rPr>
              <a:t>{  double radius ;</a:t>
            </a:r>
            <a:endParaRPr lang="en-US" altLang="zh-CN" sz="1800" dirty="0">
              <a:latin typeface="Times New Roman" panose="02020603050405020304" pitchFamily="18" charset="0"/>
            </a:endParaRPr>
          </a:p>
          <a:p>
            <a:r>
              <a:rPr lang="en-US" altLang="zh-CN" sz="1800" dirty="0">
                <a:latin typeface="Times New Roman" panose="02020603050405020304" pitchFamily="18" charset="0"/>
              </a:rPr>
              <a:t>  public :</a:t>
            </a:r>
            <a:endParaRPr lang="en-US" altLang="zh-CN" sz="1800" dirty="0">
              <a:latin typeface="Times New Roman" panose="02020603050405020304" pitchFamily="18" charset="0"/>
            </a:endParaRPr>
          </a:p>
          <a:p>
            <a:r>
              <a:rPr lang="en-US" altLang="zh-CN" sz="1800" dirty="0">
                <a:latin typeface="Times New Roman" panose="02020603050405020304" pitchFamily="18" charset="0"/>
              </a:rPr>
              <a:t>    void Set_Radius( double r ) { radius = r ; }</a:t>
            </a:r>
            <a:endParaRPr lang="en-US" altLang="zh-CN" sz="1800" dirty="0">
              <a:latin typeface="Times New Roman" panose="02020603050405020304" pitchFamily="18" charset="0"/>
            </a:endParaRPr>
          </a:p>
          <a:p>
            <a:r>
              <a:rPr lang="en-US" altLang="zh-CN" sz="1800" dirty="0">
                <a:latin typeface="Times New Roman" panose="02020603050405020304" pitchFamily="18" charset="0"/>
              </a:rPr>
              <a:t>    double Get_Radius()  { return  radius ; }</a:t>
            </a:r>
            <a:endParaRPr lang="en-US" altLang="zh-CN" sz="1800" dirty="0">
              <a:latin typeface="Times New Roman" panose="02020603050405020304" pitchFamily="18" charset="0"/>
            </a:endParaRPr>
          </a:p>
          <a:p>
            <a:r>
              <a:rPr lang="en-US" altLang="zh-CN" sz="1800" dirty="0">
                <a:latin typeface="Times New Roman" panose="02020603050405020304" pitchFamily="18" charset="0"/>
              </a:rPr>
              <a:t>    double Get_Girth()     { return  2 * 3.14 * radius ; }</a:t>
            </a:r>
            <a:endParaRPr lang="en-US" altLang="zh-CN" sz="1800" dirty="0">
              <a:latin typeface="Times New Roman" panose="02020603050405020304" pitchFamily="18" charset="0"/>
            </a:endParaRPr>
          </a:p>
          <a:p>
            <a:r>
              <a:rPr lang="en-US" altLang="zh-CN" sz="1800" dirty="0">
                <a:latin typeface="Times New Roman" panose="02020603050405020304" pitchFamily="18" charset="0"/>
              </a:rPr>
              <a:t>    double Get_Area()     { return  3.14 * radius * radius ; }</a:t>
            </a:r>
            <a:endParaRPr lang="en-US" altLang="zh-CN" sz="1800" dirty="0">
              <a:latin typeface="Times New Roman" panose="02020603050405020304" pitchFamily="18" charset="0"/>
            </a:endParaRPr>
          </a:p>
          <a:p>
            <a:r>
              <a:rPr lang="en-US" altLang="zh-CN" sz="1800" dirty="0">
                <a:latin typeface="Times New Roman" panose="02020603050405020304" pitchFamily="18" charset="0"/>
              </a:rPr>
              <a:t>} ;</a:t>
            </a:r>
            <a:endParaRPr lang="en-US" altLang="zh-CN" sz="1800" dirty="0">
              <a:latin typeface="Times New Roman" panose="02020603050405020304" pitchFamily="18" charset="0"/>
            </a:endParaRPr>
          </a:p>
          <a:p>
            <a:r>
              <a:rPr lang="en-US" altLang="zh-CN" sz="1800" dirty="0">
                <a:latin typeface="Times New Roman" panose="02020603050405020304" pitchFamily="18" charset="0"/>
              </a:rPr>
              <a:t>int main()</a:t>
            </a:r>
            <a:endParaRPr lang="en-US" altLang="zh-CN" sz="1800" dirty="0">
              <a:latin typeface="Times New Roman" panose="02020603050405020304" pitchFamily="18" charset="0"/>
            </a:endParaRPr>
          </a:p>
          <a:p>
            <a:r>
              <a:rPr lang="en-US" altLang="zh-CN" sz="1800" dirty="0">
                <a:latin typeface="Times New Roman" panose="02020603050405020304" pitchFamily="18" charset="0"/>
              </a:rPr>
              <a:t>{ </a:t>
            </a:r>
            <a:r>
              <a:rPr lang="en-US" altLang="zh-CN" sz="1800" b="1" dirty="0">
                <a:solidFill>
                  <a:srgbClr val="3333FF"/>
                </a:solidFill>
                <a:latin typeface="Times New Roman" panose="02020603050405020304" pitchFamily="18" charset="0"/>
              </a:rPr>
              <a:t>Circle A, B ;</a:t>
            </a:r>
            <a:endParaRPr lang="en-US" altLang="zh-CN" sz="1800" b="1" dirty="0">
              <a:solidFill>
                <a:srgbClr val="3333FF"/>
              </a:solidFill>
              <a:latin typeface="Times New Roman" panose="02020603050405020304" pitchFamily="18" charset="0"/>
            </a:endParaRPr>
          </a:p>
          <a:p>
            <a:r>
              <a:rPr lang="en-US" altLang="zh-CN" sz="1800" dirty="0">
                <a:latin typeface="Times New Roman" panose="02020603050405020304" pitchFamily="18" charset="0"/>
              </a:rPr>
              <a:t>   A.Set_Radius( 6.23 ) ;</a:t>
            </a:r>
            <a:endParaRPr lang="en-US" altLang="zh-CN" sz="1800" dirty="0">
              <a:latin typeface="Times New Roman" panose="02020603050405020304" pitchFamily="18" charset="0"/>
            </a:endParaRPr>
          </a:p>
          <a:p>
            <a:r>
              <a:rPr lang="en-US" altLang="zh-CN" sz="1800" dirty="0">
                <a:latin typeface="Times New Roman" panose="02020603050405020304" pitchFamily="18" charset="0"/>
              </a:rPr>
              <a:t>   cout &lt;&lt; "A.Radius = " &lt;&lt; A.Get_Radius() &lt;&lt; endl ;</a:t>
            </a:r>
            <a:endParaRPr lang="en-US" altLang="zh-CN" sz="1800" dirty="0">
              <a:latin typeface="Times New Roman" panose="02020603050405020304" pitchFamily="18" charset="0"/>
            </a:endParaRPr>
          </a:p>
          <a:p>
            <a:r>
              <a:rPr lang="en-US" altLang="zh-CN" sz="1800" dirty="0">
                <a:latin typeface="Times New Roman" panose="02020603050405020304" pitchFamily="18" charset="0"/>
              </a:rPr>
              <a:t>   cout &lt;&lt; "A.Girth = " &lt;&lt; A.Get_Girth() &lt;&lt; endl ;</a:t>
            </a:r>
            <a:endParaRPr lang="en-US" altLang="zh-CN" sz="1800" dirty="0">
              <a:latin typeface="Times New Roman" panose="02020603050405020304" pitchFamily="18" charset="0"/>
            </a:endParaRPr>
          </a:p>
          <a:p>
            <a:r>
              <a:rPr lang="en-US" altLang="zh-CN" sz="1800" dirty="0">
                <a:latin typeface="Times New Roman" panose="02020603050405020304" pitchFamily="18" charset="0"/>
              </a:rPr>
              <a:t>   cout &lt;&lt; "A.Area = " &lt;&lt; A.Get_Area() &lt;&lt; endl ;</a:t>
            </a:r>
            <a:endParaRPr lang="en-US" altLang="zh-CN" sz="1800" dirty="0">
              <a:latin typeface="Times New Roman" panose="02020603050405020304" pitchFamily="18" charset="0"/>
            </a:endParaRPr>
          </a:p>
          <a:p>
            <a:r>
              <a:rPr lang="en-US" altLang="zh-CN" sz="1800" dirty="0">
                <a:latin typeface="Times New Roman" panose="02020603050405020304" pitchFamily="18" charset="0"/>
              </a:rPr>
              <a:t>   B.Set_Radius( 10.5 ) ;</a:t>
            </a:r>
            <a:endParaRPr lang="en-US" altLang="zh-CN" sz="1800" dirty="0">
              <a:latin typeface="Times New Roman" panose="02020603050405020304" pitchFamily="18" charset="0"/>
            </a:endParaRPr>
          </a:p>
          <a:p>
            <a:r>
              <a:rPr lang="en-US" altLang="zh-CN" sz="1800" dirty="0">
                <a:latin typeface="Times New Roman" panose="02020603050405020304" pitchFamily="18" charset="0"/>
              </a:rPr>
              <a:t>   cout &lt;&lt; "B.radius = " &lt;&lt; B.Get_Radius() &lt;&lt; endl ;</a:t>
            </a:r>
            <a:endParaRPr lang="en-US" altLang="zh-CN" sz="1800" dirty="0">
              <a:latin typeface="Times New Roman" panose="02020603050405020304" pitchFamily="18" charset="0"/>
            </a:endParaRPr>
          </a:p>
          <a:p>
            <a:r>
              <a:rPr lang="en-US" altLang="zh-CN" sz="1800" dirty="0">
                <a:latin typeface="Times New Roman" panose="02020603050405020304" pitchFamily="18" charset="0"/>
              </a:rPr>
              <a:t>   cout &lt;&lt; "B.Girth=" &lt;&lt; B.Get_Girth() &lt;&lt; endl ;</a:t>
            </a:r>
            <a:endParaRPr lang="en-US" altLang="zh-CN" sz="1800" dirty="0">
              <a:latin typeface="Times New Roman" panose="02020603050405020304" pitchFamily="18" charset="0"/>
            </a:endParaRPr>
          </a:p>
          <a:p>
            <a:r>
              <a:rPr lang="en-US" altLang="zh-CN" sz="1800" dirty="0">
                <a:latin typeface="Times New Roman" panose="02020603050405020304" pitchFamily="18" charset="0"/>
              </a:rPr>
              <a:t>   cout &lt;&lt; "B.Area = " &lt;&lt; B.Get_Area() &lt;&lt; endl ; </a:t>
            </a:r>
            <a:endParaRPr lang="en-US" altLang="zh-CN" sz="1800" dirty="0">
              <a:latin typeface="Times New Roman" panose="02020603050405020304" pitchFamily="18" charset="0"/>
            </a:endParaRPr>
          </a:p>
          <a:p>
            <a:r>
              <a:rPr lang="en-US" altLang="zh-CN" sz="1800" dirty="0">
                <a:latin typeface="Times New Roman" panose="02020603050405020304" pitchFamily="18" charset="0"/>
              </a:rPr>
              <a:t>}</a:t>
            </a:r>
            <a:endParaRPr lang="en-US" altLang="zh-CN" sz="1800" dirty="0">
              <a:latin typeface="Times New Roman" panose="02020603050405020304" pitchFamily="18" charset="0"/>
            </a:endParaRPr>
          </a:p>
        </p:txBody>
      </p:sp>
      <p:sp>
        <p:nvSpPr>
          <p:cNvPr id="337924" name="AutoShape 4"/>
          <p:cNvSpPr/>
          <p:nvPr/>
        </p:nvSpPr>
        <p:spPr>
          <a:xfrm>
            <a:off x="3810000" y="2971800"/>
            <a:ext cx="1981200" cy="838200"/>
          </a:xfrm>
          <a:prstGeom prst="borderCallout2">
            <a:avLst>
              <a:gd name="adj1" fmla="val 13634"/>
              <a:gd name="adj2" fmla="val -3847"/>
              <a:gd name="adj3" fmla="val 13634"/>
              <a:gd name="adj4" fmla="val -21236"/>
              <a:gd name="adj5" fmla="val 98106"/>
              <a:gd name="adj6" fmla="val -76602"/>
            </a:avLst>
          </a:prstGeom>
          <a:solidFill>
            <a:srgbClr val="F5F6FD"/>
          </a:solidFill>
          <a:ln w="19050" cap="sq" cmpd="sng">
            <a:solidFill>
              <a:srgbClr val="FF3300"/>
            </a:solidFill>
            <a:prstDash val="solid"/>
            <a:miter/>
            <a:headEnd type="none" w="sm" len="sm"/>
            <a:tailEnd type="oval" w="lg" len="lg"/>
          </a:ln>
        </p:spPr>
        <p:txBody>
          <a:bodyPr/>
          <a:p>
            <a:pPr algn="ctr" eaLnBrk="0" hangingPunct="0">
              <a:spcBef>
                <a:spcPct val="50000"/>
              </a:spcBef>
            </a:pPr>
            <a:r>
              <a:rPr lang="zh-CN" altLang="en-US" b="1" dirty="0">
                <a:latin typeface="Times New Roman" panose="02020603050405020304" pitchFamily="18" charset="0"/>
              </a:rPr>
              <a:t>建立对象</a:t>
            </a:r>
            <a:endParaRPr lang="zh-CN" altLang="en-US" b="1" dirty="0">
              <a:latin typeface="Times New Roman" panose="02020603050405020304" pitchFamily="18" charset="0"/>
            </a:endParaRPr>
          </a:p>
          <a:p>
            <a:pPr algn="ctr" eaLnBrk="0" hangingPunct="0">
              <a:spcBef>
                <a:spcPct val="50000"/>
              </a:spcBef>
            </a:pPr>
            <a:r>
              <a:rPr lang="zh-CN" altLang="en-US" b="1" dirty="0">
                <a:latin typeface="Times New Roman" panose="02020603050405020304" pitchFamily="18" charset="0"/>
              </a:rPr>
              <a:t>（类类型变量）</a:t>
            </a:r>
            <a:endParaRPr lang="zh-CN" altLang="en-US" b="1" dirty="0">
              <a:solidFill>
                <a:srgbClr val="3333FF"/>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37924"/>
                                        </p:tgtEl>
                                        <p:attrNameLst>
                                          <p:attrName>style.visibility</p:attrName>
                                        </p:attrNameLst>
                                      </p:cBhvr>
                                      <p:to>
                                        <p:strVal val="visible"/>
                                      </p:to>
                                    </p:set>
                                    <p:animEffect transition="in" filter="box(in)">
                                      <p:cBhvr>
                                        <p:cTn id="7" dur="500"/>
                                        <p:tgtEl>
                                          <p:spTgt spid="3379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24"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ctrTitle"/>
          </p:nvPr>
        </p:nvSpPr>
        <p:spPr>
          <a:xfrm>
            <a:off x="533400" y="609600"/>
            <a:ext cx="8153400" cy="1524000"/>
          </a:xfrm>
          <a:ln>
            <a:solidFill>
              <a:srgbClr val="800000"/>
            </a:solidFill>
            <a:miter/>
          </a:ln>
        </p:spPr>
        <p:txBody>
          <a:bodyPr wrap="square" lIns="91440" tIns="45720" rIns="91440" bIns="45720" anchor="ctr" anchorCtr="0"/>
          <a:p>
            <a:pPr algn="ctr" eaLnBrk="1" hangingPunct="1">
              <a:lnSpc>
                <a:spcPct val="150000"/>
              </a:lnSpc>
              <a:spcBef>
                <a:spcPct val="50000"/>
              </a:spcBef>
              <a:buClrTx/>
              <a:buSzTx/>
              <a:buFontTx/>
            </a:pPr>
            <a:r>
              <a:rPr lang="zh-CN" altLang="en-US" sz="3000" dirty="0">
                <a:latin typeface="Arial" panose="020B0604020202020204" pitchFamily="34" charset="0"/>
                <a:ea typeface="SimHei" panose="02010609060101010101" pitchFamily="49" charset="-122"/>
                <a:cs typeface="+mj-cs"/>
              </a:rPr>
              <a:t>第1章  </a:t>
            </a:r>
            <a:r>
              <a:rPr lang="en-US" altLang="zh-CN" sz="3000" dirty="0">
                <a:latin typeface="Arial" panose="020B0604020202020204" pitchFamily="34" charset="0"/>
                <a:ea typeface="SimHei" panose="02010609060101010101" pitchFamily="49" charset="-122"/>
                <a:cs typeface="+mj-cs"/>
              </a:rPr>
              <a:t>C++</a:t>
            </a:r>
            <a:r>
              <a:rPr lang="zh-CN" altLang="en-US" sz="3000" dirty="0">
                <a:latin typeface="Arial" panose="020B0604020202020204" pitchFamily="34" charset="0"/>
                <a:ea typeface="SimHei" panose="02010609060101010101" pitchFamily="49" charset="-122"/>
                <a:cs typeface="+mj-cs"/>
              </a:rPr>
              <a:t>的初步知识</a:t>
            </a:r>
            <a:endParaRPr lang="zh-CN" altLang="en-US" sz="3000" dirty="0">
              <a:latin typeface="Arial" panose="020B0604020202020204" pitchFamily="34" charset="0"/>
              <a:ea typeface="SimHei" panose="02010609060101010101" pitchFamily="49" charset="-122"/>
              <a:cs typeface="+mj-cs"/>
            </a:endParaRPr>
          </a:p>
        </p:txBody>
      </p:sp>
      <p:sp>
        <p:nvSpPr>
          <p:cNvPr id="6147" name="Rectangle 3"/>
          <p:cNvSpPr>
            <a:spLocks noGrp="1"/>
          </p:cNvSpPr>
          <p:nvPr>
            <p:ph type="subTitle" idx="1"/>
          </p:nvPr>
        </p:nvSpPr>
        <p:spPr>
          <a:xfrm>
            <a:off x="900113" y="2492375"/>
            <a:ext cx="7543800" cy="3659188"/>
          </a:xfrm>
          <a:ln>
            <a:noFill/>
          </a:ln>
        </p:spPr>
        <p:txBody>
          <a:bodyPr wrap="square" lIns="91440" tIns="45720" rIns="91440" bIns="45720" anchor="t" anchorCtr="0"/>
          <a:p>
            <a:pPr eaLnBrk="1" hangingPunct="1">
              <a:buClrTx/>
              <a:buSzTx/>
              <a:buFontTx/>
              <a:buNone/>
            </a:pPr>
            <a:r>
              <a:rPr lang="en-US" altLang="zh-CN" dirty="0">
                <a:latin typeface="Arial" panose="020B0604020202020204" pitchFamily="34" charset="0"/>
                <a:ea typeface="楷体_GB2312" pitchFamily="49" charset="-122"/>
                <a:cs typeface="+mn-cs"/>
                <a:hlinkClick r:id="rId1" action="ppaction://hlinksldjump"/>
              </a:rPr>
              <a:t>*1.1  </a:t>
            </a:r>
            <a:r>
              <a:rPr lang="zh-CN" altLang="en-US" dirty="0">
                <a:latin typeface="Arial" panose="020B0604020202020204" pitchFamily="34" charset="0"/>
                <a:ea typeface="楷体_GB2312" pitchFamily="49" charset="-122"/>
                <a:cs typeface="+mn-cs"/>
                <a:hlinkClick r:id="rId1" action="ppaction://hlinksldjump"/>
              </a:rPr>
              <a:t>从</a:t>
            </a:r>
            <a:r>
              <a:rPr lang="en-US" altLang="zh-CN" dirty="0">
                <a:latin typeface="Arial" panose="020B0604020202020204" pitchFamily="34" charset="0"/>
                <a:ea typeface="楷体_GB2312" pitchFamily="49" charset="-122"/>
                <a:cs typeface="+mn-cs"/>
                <a:hlinkClick r:id="rId1" action="ppaction://hlinksldjump"/>
              </a:rPr>
              <a:t>C</a:t>
            </a:r>
            <a:r>
              <a:rPr lang="zh-CN" altLang="en-US" dirty="0">
                <a:latin typeface="Arial" panose="020B0604020202020204" pitchFamily="34" charset="0"/>
                <a:ea typeface="楷体_GB2312" pitchFamily="49" charset="-122"/>
                <a:cs typeface="+mn-cs"/>
                <a:hlinkClick r:id="rId1" action="ppaction://hlinksldjump"/>
              </a:rPr>
              <a:t>到</a:t>
            </a:r>
            <a:r>
              <a:rPr lang="en-US" altLang="zh-CN" dirty="0">
                <a:latin typeface="Arial" panose="020B0604020202020204" pitchFamily="34" charset="0"/>
                <a:ea typeface="楷体_GB2312" pitchFamily="49" charset="-122"/>
                <a:cs typeface="+mn-cs"/>
                <a:hlinkClick r:id="rId1" action="ppaction://hlinksldjump"/>
              </a:rPr>
              <a:t>C++</a:t>
            </a:r>
            <a:endParaRPr lang="en-US" altLang="zh-CN" dirty="0">
              <a:latin typeface="Arial" panose="020B0604020202020204" pitchFamily="34" charset="0"/>
              <a:ea typeface="楷体_GB2312" pitchFamily="49" charset="-122"/>
              <a:cs typeface="+mn-cs"/>
            </a:endParaRPr>
          </a:p>
          <a:p>
            <a:pPr eaLnBrk="1" hangingPunct="1">
              <a:buClrTx/>
              <a:buSzTx/>
              <a:buFontTx/>
              <a:buNone/>
            </a:pPr>
            <a:r>
              <a:rPr lang="en-US" altLang="zh-CN" dirty="0">
                <a:latin typeface="Arial" panose="020B0604020202020204" pitchFamily="34" charset="0"/>
                <a:ea typeface="楷体_GB2312" pitchFamily="49" charset="-122"/>
                <a:cs typeface="+mn-cs"/>
                <a:hlinkClick r:id="rId2" action="ppaction://hlinksldjump"/>
              </a:rPr>
              <a:t>*1.2  </a:t>
            </a:r>
            <a:r>
              <a:rPr lang="zh-CN" altLang="en-US" dirty="0">
                <a:latin typeface="Arial" panose="020B0604020202020204" pitchFamily="34" charset="0"/>
                <a:ea typeface="楷体_GB2312" pitchFamily="49" charset="-122"/>
                <a:cs typeface="+mn-cs"/>
                <a:hlinkClick r:id="rId2" action="ppaction://hlinksldjump"/>
              </a:rPr>
              <a:t>最简单的</a:t>
            </a:r>
            <a:r>
              <a:rPr lang="en-US" altLang="zh-CN" dirty="0">
                <a:latin typeface="Arial" panose="020B0604020202020204" pitchFamily="34" charset="0"/>
                <a:ea typeface="楷体_GB2312" pitchFamily="49" charset="-122"/>
                <a:cs typeface="+mn-cs"/>
                <a:hlinkClick r:id="rId2" action="ppaction://hlinksldjump"/>
              </a:rPr>
              <a:t>C++</a:t>
            </a:r>
            <a:r>
              <a:rPr lang="zh-CN" altLang="en-US" dirty="0">
                <a:latin typeface="Arial" panose="020B0604020202020204" pitchFamily="34" charset="0"/>
                <a:ea typeface="楷体_GB2312" pitchFamily="49" charset="-122"/>
                <a:cs typeface="+mn-cs"/>
                <a:hlinkClick r:id="rId2" action="ppaction://hlinksldjump"/>
              </a:rPr>
              <a:t>程序</a:t>
            </a:r>
            <a:endParaRPr lang="zh-CN" altLang="en-US" dirty="0">
              <a:latin typeface="Arial" panose="020B0604020202020204" pitchFamily="34" charset="0"/>
              <a:ea typeface="楷体_GB2312" pitchFamily="49" charset="-122"/>
              <a:cs typeface="+mn-cs"/>
            </a:endParaRPr>
          </a:p>
          <a:p>
            <a:pPr eaLnBrk="1" hangingPunct="1">
              <a:buClrTx/>
              <a:buSzTx/>
              <a:buFontTx/>
              <a:buNone/>
            </a:pPr>
            <a:r>
              <a:rPr lang="zh-CN" altLang="en-US" dirty="0">
                <a:latin typeface="Arial" panose="020B0604020202020204" pitchFamily="34" charset="0"/>
                <a:ea typeface="楷体_GB2312" pitchFamily="49" charset="-122"/>
                <a:cs typeface="+mn-cs"/>
                <a:hlinkClick r:id="" action="ppaction://noaction"/>
              </a:rPr>
              <a:t> 1.3  </a:t>
            </a:r>
            <a:r>
              <a:rPr lang="en-US" altLang="zh-CN" dirty="0">
                <a:latin typeface="Arial" panose="020B0604020202020204" pitchFamily="34" charset="0"/>
                <a:ea typeface="楷体_GB2312" pitchFamily="49" charset="-122"/>
                <a:cs typeface="+mn-cs"/>
                <a:hlinkClick r:id="" action="ppaction://noaction"/>
              </a:rPr>
              <a:t>C++</a:t>
            </a:r>
            <a:r>
              <a:rPr lang="zh-CN" altLang="en-US" dirty="0">
                <a:latin typeface="Arial" panose="020B0604020202020204" pitchFamily="34" charset="0"/>
                <a:ea typeface="楷体_GB2312" pitchFamily="49" charset="-122"/>
                <a:cs typeface="+mn-cs"/>
                <a:hlinkClick r:id="" action="ppaction://noaction"/>
              </a:rPr>
              <a:t>程序的构成和书写形式</a:t>
            </a:r>
            <a:endParaRPr lang="zh-CN" altLang="en-US" dirty="0">
              <a:latin typeface="Arial" panose="020B0604020202020204" pitchFamily="34" charset="0"/>
              <a:ea typeface="楷体_GB2312" pitchFamily="49" charset="-122"/>
              <a:cs typeface="+mn-cs"/>
            </a:endParaRPr>
          </a:p>
          <a:p>
            <a:pPr eaLnBrk="1" hangingPunct="1">
              <a:buClrTx/>
              <a:buSzTx/>
              <a:buFontTx/>
              <a:buNone/>
            </a:pPr>
            <a:r>
              <a:rPr lang="zh-CN" altLang="en-US" dirty="0">
                <a:latin typeface="Arial" panose="020B0604020202020204" pitchFamily="34" charset="0"/>
                <a:ea typeface="楷体_GB2312" pitchFamily="49" charset="-122"/>
                <a:cs typeface="+mn-cs"/>
                <a:hlinkClick r:id="" action="ppaction://noaction"/>
              </a:rPr>
              <a:t> 1.4  </a:t>
            </a:r>
            <a:r>
              <a:rPr lang="en-US" altLang="zh-CN" dirty="0">
                <a:latin typeface="Arial" panose="020B0604020202020204" pitchFamily="34" charset="0"/>
                <a:ea typeface="楷体_GB2312" pitchFamily="49" charset="-122"/>
                <a:cs typeface="+mn-cs"/>
                <a:hlinkClick r:id="" action="ppaction://noaction"/>
              </a:rPr>
              <a:t>C++</a:t>
            </a:r>
            <a:r>
              <a:rPr lang="zh-CN" altLang="en-US" dirty="0">
                <a:latin typeface="Arial" panose="020B0604020202020204" pitchFamily="34" charset="0"/>
                <a:ea typeface="楷体_GB2312" pitchFamily="49" charset="-122"/>
                <a:cs typeface="+mn-cs"/>
                <a:hlinkClick r:id="" action="ppaction://noaction"/>
              </a:rPr>
              <a:t>程序的编写和实现</a:t>
            </a:r>
            <a:endParaRPr lang="zh-CN" altLang="en-US" dirty="0">
              <a:latin typeface="Arial" panose="020B0604020202020204" pitchFamily="34" charset="0"/>
              <a:ea typeface="楷体_GB2312" pitchFamily="49" charset="-122"/>
              <a:cs typeface="+mn-cs"/>
            </a:endParaRPr>
          </a:p>
          <a:p>
            <a:pPr eaLnBrk="1" hangingPunct="1">
              <a:buClrTx/>
              <a:buSzTx/>
              <a:buFontTx/>
              <a:buNone/>
            </a:pPr>
            <a:r>
              <a:rPr lang="zh-CN" altLang="en-US" dirty="0">
                <a:latin typeface="Arial" panose="020B0604020202020204" pitchFamily="34" charset="0"/>
                <a:ea typeface="楷体_GB2312" pitchFamily="49" charset="-122"/>
                <a:cs typeface="+mn-cs"/>
                <a:hlinkClick r:id="" action="ppaction://noaction"/>
              </a:rPr>
              <a:t> 1.5  关于</a:t>
            </a:r>
            <a:r>
              <a:rPr lang="en-US" altLang="zh-CN" dirty="0">
                <a:latin typeface="Arial" panose="020B0604020202020204" pitchFamily="34" charset="0"/>
                <a:ea typeface="楷体_GB2312" pitchFamily="49" charset="-122"/>
                <a:cs typeface="+mn-cs"/>
                <a:hlinkClick r:id="" action="ppaction://noaction"/>
              </a:rPr>
              <a:t>C++</a:t>
            </a:r>
            <a:r>
              <a:rPr lang="zh-CN" altLang="en-US" dirty="0">
                <a:latin typeface="Arial" panose="020B0604020202020204" pitchFamily="34" charset="0"/>
                <a:ea typeface="楷体_GB2312" pitchFamily="49" charset="-122"/>
                <a:cs typeface="+mn-cs"/>
                <a:hlinkClick r:id="" action="ppaction://noaction"/>
              </a:rPr>
              <a:t>上机实践</a:t>
            </a:r>
            <a:endParaRPr lang="zh-CN" altLang="en-US" dirty="0">
              <a:latin typeface="Arial" panose="020B0604020202020204" pitchFamily="34" charset="0"/>
              <a:ea typeface="楷体_GB2312" pitchFamily="49" charset="-122"/>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8946" name="Text Box 2"/>
          <p:cNvSpPr txBox="1">
            <a:spLocks noChangeArrowheads="1"/>
          </p:cNvSpPr>
          <p:nvPr/>
        </p:nvSpPr>
        <p:spPr bwMode="auto">
          <a:xfrm>
            <a:off x="685800" y="115888"/>
            <a:ext cx="6400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just" defTabSz="914400">
              <a:lnSpc>
                <a:spcPct val="160000"/>
              </a:lnSpc>
              <a:buClrTx/>
              <a:buSzTx/>
              <a:buFontTx/>
              <a:buNone/>
              <a:defRPr/>
            </a:pPr>
            <a:r>
              <a:rPr kumimoji="1" lang="zh-CN" altLang="en-US" sz="2000" b="1" i="1" kern="1200" cap="none" spc="0" normalizeH="0" baseline="0" noProof="0" smtClean="0">
                <a:solidFill>
                  <a:srgbClr val="008000"/>
                </a:solidFill>
                <a:effectLst>
                  <a:outerShdw blurRad="38100" dist="38100" dir="2700000" algn="tl">
                    <a:srgbClr val="C0C0C0"/>
                  </a:outerShdw>
                </a:effectLst>
                <a:latin typeface="楷体_GB2312" pitchFamily="49" charset="-122"/>
                <a:ea typeface="SimSun" panose="02010600030101010101" pitchFamily="2" charset="-122"/>
                <a:cs typeface="Arial" panose="020B0604020202020204" pitchFamily="34" charset="0"/>
              </a:rPr>
              <a:t>例</a:t>
            </a:r>
            <a:r>
              <a:rPr kumimoji="1" lang="en-US" altLang="zh-CN" sz="2000" b="1" i="1" kern="1200" cap="none" spc="0" normalizeH="0" baseline="0" noProof="0" smtClean="0">
                <a:solidFill>
                  <a:srgbClr val="008000"/>
                </a:solidFill>
                <a:effectLst>
                  <a:outerShdw blurRad="38100" dist="38100" dir="2700000" algn="tl">
                    <a:srgbClr val="C0C0C0"/>
                  </a:outerShdw>
                </a:effectLst>
                <a:latin typeface="楷体_GB2312" pitchFamily="49" charset="-122"/>
                <a:ea typeface="SimSun" panose="02010600030101010101" pitchFamily="2" charset="-122"/>
                <a:cs typeface="Arial" panose="020B0604020202020204" pitchFamily="34" charset="0"/>
              </a:rPr>
              <a:t>1-2</a:t>
            </a:r>
            <a:r>
              <a:rPr kumimoji="1" lang="en-US" altLang="zh-CN" sz="2000" b="1" kern="1200" cap="none" spc="0" normalizeH="0" baseline="0" noProof="0" smtClean="0">
                <a:solidFill>
                  <a:srgbClr val="008000"/>
                </a:solidFill>
                <a:latin typeface="楷体_GB2312" pitchFamily="49" charset="-122"/>
                <a:ea typeface="SimSun" panose="02010600030101010101" pitchFamily="2" charset="-122"/>
                <a:cs typeface="Arial" panose="020B0604020202020204" pitchFamily="34" charset="0"/>
              </a:rPr>
              <a:t>  </a:t>
            </a:r>
            <a:r>
              <a:rPr kumimoji="1" lang="zh-CN" altLang="en-US" sz="2000" b="1" kern="1200" cap="none" spc="0" normalizeH="0" baseline="0" noProof="0" smtClean="0">
                <a:solidFill>
                  <a:srgbClr val="008000"/>
                </a:solidFill>
                <a:latin typeface="楷体_GB2312" pitchFamily="49" charset="-122"/>
                <a:ea typeface="SimSun" panose="02010600030101010101" pitchFamily="2" charset="-122"/>
                <a:cs typeface="Arial" panose="020B0604020202020204" pitchFamily="34" charset="0"/>
              </a:rPr>
              <a:t>用面向对象方法编程</a:t>
            </a:r>
            <a:r>
              <a:rPr kumimoji="1" lang="zh-CN" altLang="en-US" b="1" kern="1200" cap="none" spc="0" normalizeH="0" baseline="0" noProof="0" smtClean="0">
                <a:solidFill>
                  <a:srgbClr val="008000"/>
                </a:solidFill>
                <a:latin typeface="Times New Roman" panose="02020603050405020304" pitchFamily="18" charset="0"/>
                <a:ea typeface="SimSun" panose="02010600030101010101" pitchFamily="2" charset="-122"/>
                <a:cs typeface="Arial" panose="020B0604020202020204" pitchFamily="34" charset="0"/>
              </a:rPr>
              <a:t>，求圆的周长和面积</a:t>
            </a:r>
            <a:r>
              <a:rPr kumimoji="1" lang="zh-CN" altLang="en-US" sz="2000" b="1" kern="1200" cap="none" spc="0" normalizeH="0" baseline="0" noProof="0" smtClean="0">
                <a:solidFill>
                  <a:srgbClr val="008000"/>
                </a:solidFill>
                <a:latin typeface="楷体_GB2312" pitchFamily="49" charset="-122"/>
                <a:ea typeface="SimSun" panose="02010600030101010101" pitchFamily="2" charset="-122"/>
                <a:cs typeface="Arial" panose="020B0604020202020204" pitchFamily="34" charset="0"/>
              </a:rPr>
              <a:t> </a:t>
            </a:r>
            <a:endParaRPr kumimoji="1" lang="zh-CN" altLang="en-US" sz="2000" b="1" kern="1200" cap="none" spc="0" normalizeH="0" baseline="0" noProof="0" smtClean="0">
              <a:solidFill>
                <a:srgbClr val="008000"/>
              </a:solidFill>
              <a:latin typeface="楷体_GB2312" pitchFamily="49" charset="-122"/>
              <a:ea typeface="SimSun" panose="02010600030101010101" pitchFamily="2" charset="-122"/>
              <a:cs typeface="Arial" panose="020B0604020202020204" pitchFamily="34" charset="0"/>
            </a:endParaRPr>
          </a:p>
        </p:txBody>
      </p:sp>
      <p:sp>
        <p:nvSpPr>
          <p:cNvPr id="60419" name="Text Box 3"/>
          <p:cNvSpPr txBox="1"/>
          <p:nvPr/>
        </p:nvSpPr>
        <p:spPr>
          <a:xfrm>
            <a:off x="838200" y="725488"/>
            <a:ext cx="5507990" cy="5908040"/>
          </a:xfrm>
          <a:prstGeom prst="rect">
            <a:avLst/>
          </a:prstGeom>
          <a:noFill/>
          <a:ln w="9525">
            <a:noFill/>
          </a:ln>
        </p:spPr>
        <p:txBody>
          <a:bodyPr wrap="none">
            <a:spAutoFit/>
          </a:bodyPr>
          <a:p>
            <a:r>
              <a:rPr lang="en-US" altLang="zh-CN" sz="1800" dirty="0">
                <a:latin typeface="Times New Roman" panose="02020603050405020304" pitchFamily="18" charset="0"/>
              </a:rPr>
              <a:t>#include&lt;iostream&gt;</a:t>
            </a:r>
            <a:endParaRPr lang="en-US" altLang="zh-CN" sz="1800" dirty="0">
              <a:latin typeface="Times New Roman" panose="02020603050405020304" pitchFamily="18" charset="0"/>
            </a:endParaRPr>
          </a:p>
          <a:p>
            <a:r>
              <a:rPr lang="en-US" altLang="zh-CN" sz="1800" dirty="0">
                <a:latin typeface="Times New Roman" panose="02020603050405020304" pitchFamily="18" charset="0"/>
              </a:rPr>
              <a:t>using namespace std ;</a:t>
            </a:r>
            <a:endParaRPr lang="en-US" altLang="zh-CN" sz="1800" dirty="0">
              <a:latin typeface="Times New Roman" panose="02020603050405020304" pitchFamily="18" charset="0"/>
            </a:endParaRPr>
          </a:p>
          <a:p>
            <a:r>
              <a:rPr lang="en-US" altLang="zh-CN" sz="1800" dirty="0">
                <a:latin typeface="Times New Roman" panose="02020603050405020304" pitchFamily="18" charset="0"/>
              </a:rPr>
              <a:t>class Circle</a:t>
            </a:r>
            <a:endParaRPr lang="en-US" altLang="zh-CN" sz="1800" dirty="0">
              <a:latin typeface="Times New Roman" panose="02020603050405020304" pitchFamily="18" charset="0"/>
            </a:endParaRPr>
          </a:p>
          <a:p>
            <a:r>
              <a:rPr lang="en-US" altLang="zh-CN" sz="1800" dirty="0">
                <a:latin typeface="Times New Roman" panose="02020603050405020304" pitchFamily="18" charset="0"/>
              </a:rPr>
              <a:t>{  double radius ;</a:t>
            </a:r>
            <a:endParaRPr lang="en-US" altLang="zh-CN" sz="1800" dirty="0">
              <a:latin typeface="Times New Roman" panose="02020603050405020304" pitchFamily="18" charset="0"/>
            </a:endParaRPr>
          </a:p>
          <a:p>
            <a:r>
              <a:rPr lang="en-US" altLang="zh-CN" sz="1800" dirty="0">
                <a:latin typeface="Times New Roman" panose="02020603050405020304" pitchFamily="18" charset="0"/>
              </a:rPr>
              <a:t>  public :</a:t>
            </a:r>
            <a:endParaRPr lang="en-US" altLang="zh-CN" sz="1800" dirty="0">
              <a:latin typeface="Times New Roman" panose="02020603050405020304" pitchFamily="18" charset="0"/>
            </a:endParaRPr>
          </a:p>
          <a:p>
            <a:r>
              <a:rPr lang="en-US" altLang="zh-CN" sz="1800" dirty="0">
                <a:latin typeface="Times New Roman" panose="02020603050405020304" pitchFamily="18" charset="0"/>
              </a:rPr>
              <a:t>    void Set_Radius( double r ) { radius = r ; }</a:t>
            </a:r>
            <a:endParaRPr lang="en-US" altLang="zh-CN" sz="1800" dirty="0">
              <a:latin typeface="Times New Roman" panose="02020603050405020304" pitchFamily="18" charset="0"/>
            </a:endParaRPr>
          </a:p>
          <a:p>
            <a:r>
              <a:rPr lang="en-US" altLang="zh-CN" sz="1800" dirty="0">
                <a:latin typeface="Times New Roman" panose="02020603050405020304" pitchFamily="18" charset="0"/>
              </a:rPr>
              <a:t>    double Get_Radius()  { return  radius ; }</a:t>
            </a:r>
            <a:endParaRPr lang="en-US" altLang="zh-CN" sz="1800" dirty="0">
              <a:latin typeface="Times New Roman" panose="02020603050405020304" pitchFamily="18" charset="0"/>
            </a:endParaRPr>
          </a:p>
          <a:p>
            <a:r>
              <a:rPr lang="en-US" altLang="zh-CN" sz="1800" dirty="0">
                <a:latin typeface="Times New Roman" panose="02020603050405020304" pitchFamily="18" charset="0"/>
              </a:rPr>
              <a:t>    double Get_Girth()     { return  2 * 3.14 * radius ; }</a:t>
            </a:r>
            <a:endParaRPr lang="en-US" altLang="zh-CN" sz="1800" dirty="0">
              <a:latin typeface="Times New Roman" panose="02020603050405020304" pitchFamily="18" charset="0"/>
            </a:endParaRPr>
          </a:p>
          <a:p>
            <a:r>
              <a:rPr lang="en-US" altLang="zh-CN" sz="1800" dirty="0">
                <a:latin typeface="Times New Roman" panose="02020603050405020304" pitchFamily="18" charset="0"/>
              </a:rPr>
              <a:t>    double Get_Area()     { return  3.14 * radius * radius ; }</a:t>
            </a:r>
            <a:endParaRPr lang="en-US" altLang="zh-CN" sz="1800" dirty="0">
              <a:latin typeface="Times New Roman" panose="02020603050405020304" pitchFamily="18" charset="0"/>
            </a:endParaRPr>
          </a:p>
          <a:p>
            <a:r>
              <a:rPr lang="en-US" altLang="zh-CN" sz="1800" dirty="0">
                <a:latin typeface="Times New Roman" panose="02020603050405020304" pitchFamily="18" charset="0"/>
              </a:rPr>
              <a:t>} ;</a:t>
            </a:r>
            <a:endParaRPr lang="en-US" altLang="zh-CN" sz="1800" dirty="0">
              <a:latin typeface="Times New Roman" panose="02020603050405020304" pitchFamily="18" charset="0"/>
            </a:endParaRPr>
          </a:p>
          <a:p>
            <a:r>
              <a:rPr lang="en-US" altLang="zh-CN" sz="1800" dirty="0">
                <a:latin typeface="Times New Roman" panose="02020603050405020304" pitchFamily="18" charset="0"/>
              </a:rPr>
              <a:t>int main()</a:t>
            </a:r>
            <a:endParaRPr lang="en-US" altLang="zh-CN" sz="1800" dirty="0">
              <a:latin typeface="Times New Roman" panose="02020603050405020304" pitchFamily="18" charset="0"/>
            </a:endParaRPr>
          </a:p>
          <a:p>
            <a:r>
              <a:rPr lang="en-US" altLang="zh-CN" sz="1800" dirty="0">
                <a:latin typeface="Times New Roman" panose="02020603050405020304" pitchFamily="18" charset="0"/>
              </a:rPr>
              <a:t>{ Circle A, B ;</a:t>
            </a:r>
            <a:endParaRPr lang="en-US" altLang="zh-CN" sz="1800" dirty="0">
              <a:latin typeface="Times New Roman" panose="02020603050405020304" pitchFamily="18" charset="0"/>
            </a:endParaRPr>
          </a:p>
          <a:p>
            <a:r>
              <a:rPr lang="en-US" altLang="zh-CN" sz="1800" dirty="0">
                <a:latin typeface="Times New Roman" panose="02020603050405020304" pitchFamily="18" charset="0"/>
              </a:rPr>
              <a:t>   </a:t>
            </a:r>
            <a:r>
              <a:rPr lang="en-US" altLang="zh-CN" sz="1800" b="1" dirty="0">
                <a:solidFill>
                  <a:srgbClr val="3333FF"/>
                </a:solidFill>
                <a:latin typeface="Times New Roman" panose="02020603050405020304" pitchFamily="18" charset="0"/>
              </a:rPr>
              <a:t>A.Set_Radius( 6.23 )</a:t>
            </a:r>
            <a:r>
              <a:rPr lang="en-US" altLang="zh-CN" sz="1800" dirty="0">
                <a:latin typeface="Times New Roman" panose="02020603050405020304" pitchFamily="18" charset="0"/>
              </a:rPr>
              <a:t> ;</a:t>
            </a:r>
            <a:endParaRPr lang="en-US" altLang="zh-CN" sz="1800" dirty="0">
              <a:latin typeface="Times New Roman" panose="02020603050405020304" pitchFamily="18" charset="0"/>
            </a:endParaRPr>
          </a:p>
          <a:p>
            <a:r>
              <a:rPr lang="en-US" altLang="zh-CN" sz="1800" dirty="0">
                <a:latin typeface="Times New Roman" panose="02020603050405020304" pitchFamily="18" charset="0"/>
              </a:rPr>
              <a:t>   cout &lt;&lt; "A.Radius = " &lt;&lt; </a:t>
            </a:r>
            <a:r>
              <a:rPr lang="en-US" altLang="zh-CN" sz="1800" b="1" dirty="0">
                <a:solidFill>
                  <a:srgbClr val="3333FF"/>
                </a:solidFill>
                <a:latin typeface="Times New Roman" panose="02020603050405020304" pitchFamily="18" charset="0"/>
              </a:rPr>
              <a:t>A.Get_Radius()</a:t>
            </a:r>
            <a:r>
              <a:rPr lang="en-US" altLang="zh-CN" sz="1800" dirty="0">
                <a:latin typeface="Times New Roman" panose="02020603050405020304" pitchFamily="18" charset="0"/>
              </a:rPr>
              <a:t> &lt;&lt; endl ;</a:t>
            </a:r>
            <a:endParaRPr lang="en-US" altLang="zh-CN" sz="1800" dirty="0">
              <a:latin typeface="Times New Roman" panose="02020603050405020304" pitchFamily="18" charset="0"/>
            </a:endParaRPr>
          </a:p>
          <a:p>
            <a:r>
              <a:rPr lang="en-US" altLang="zh-CN" sz="1800" dirty="0">
                <a:latin typeface="Times New Roman" panose="02020603050405020304" pitchFamily="18" charset="0"/>
              </a:rPr>
              <a:t>   cout &lt;&lt; "A.Girth = " &lt;&lt; </a:t>
            </a:r>
            <a:r>
              <a:rPr lang="en-US" altLang="zh-CN" sz="1800" b="1" dirty="0">
                <a:solidFill>
                  <a:srgbClr val="3333FF"/>
                </a:solidFill>
                <a:latin typeface="Times New Roman" panose="02020603050405020304" pitchFamily="18" charset="0"/>
              </a:rPr>
              <a:t>A.Get_Girth()</a:t>
            </a:r>
            <a:r>
              <a:rPr lang="en-US" altLang="zh-CN" sz="1800" dirty="0">
                <a:latin typeface="Times New Roman" panose="02020603050405020304" pitchFamily="18" charset="0"/>
              </a:rPr>
              <a:t> &lt;&lt; endl ;</a:t>
            </a:r>
            <a:endParaRPr lang="en-US" altLang="zh-CN" sz="1800" dirty="0">
              <a:latin typeface="Times New Roman" panose="02020603050405020304" pitchFamily="18" charset="0"/>
            </a:endParaRPr>
          </a:p>
          <a:p>
            <a:r>
              <a:rPr lang="en-US" altLang="zh-CN" sz="1800" dirty="0">
                <a:latin typeface="Times New Roman" panose="02020603050405020304" pitchFamily="18" charset="0"/>
              </a:rPr>
              <a:t>   cout &lt;&lt; "A.Area = " &lt;&lt; </a:t>
            </a:r>
            <a:r>
              <a:rPr lang="en-US" altLang="zh-CN" sz="1800" b="1" dirty="0">
                <a:solidFill>
                  <a:srgbClr val="3333FF"/>
                </a:solidFill>
                <a:latin typeface="Times New Roman" panose="02020603050405020304" pitchFamily="18" charset="0"/>
              </a:rPr>
              <a:t>A.Get_Area()</a:t>
            </a:r>
            <a:r>
              <a:rPr lang="en-US" altLang="zh-CN" sz="1800" dirty="0">
                <a:latin typeface="Times New Roman" panose="02020603050405020304" pitchFamily="18" charset="0"/>
              </a:rPr>
              <a:t> &lt;&lt; endl ;</a:t>
            </a:r>
            <a:endParaRPr lang="en-US" altLang="zh-CN" sz="1800" dirty="0">
              <a:latin typeface="Times New Roman" panose="02020603050405020304" pitchFamily="18" charset="0"/>
            </a:endParaRPr>
          </a:p>
          <a:p>
            <a:r>
              <a:rPr lang="en-US" altLang="zh-CN" sz="1800" dirty="0">
                <a:latin typeface="Times New Roman" panose="02020603050405020304" pitchFamily="18" charset="0"/>
              </a:rPr>
              <a:t>   </a:t>
            </a:r>
            <a:r>
              <a:rPr lang="en-US" altLang="zh-CN" sz="1800" b="1" dirty="0">
                <a:solidFill>
                  <a:srgbClr val="3333FF"/>
                </a:solidFill>
                <a:latin typeface="Times New Roman" panose="02020603050405020304" pitchFamily="18" charset="0"/>
              </a:rPr>
              <a:t>B.Set_Radius( 10.5 )</a:t>
            </a:r>
            <a:r>
              <a:rPr lang="en-US" altLang="zh-CN" sz="1800" dirty="0">
                <a:latin typeface="Times New Roman" panose="02020603050405020304" pitchFamily="18" charset="0"/>
              </a:rPr>
              <a:t> ;</a:t>
            </a:r>
            <a:endParaRPr lang="en-US" altLang="zh-CN" sz="1800" dirty="0">
              <a:latin typeface="Times New Roman" panose="02020603050405020304" pitchFamily="18" charset="0"/>
            </a:endParaRPr>
          </a:p>
          <a:p>
            <a:r>
              <a:rPr lang="en-US" altLang="zh-CN" sz="1800" dirty="0">
                <a:latin typeface="Times New Roman" panose="02020603050405020304" pitchFamily="18" charset="0"/>
              </a:rPr>
              <a:t>   cout &lt;&lt; "B.radius = " &lt;&lt; </a:t>
            </a:r>
            <a:r>
              <a:rPr lang="en-US" altLang="zh-CN" sz="1800" b="1" dirty="0">
                <a:solidFill>
                  <a:srgbClr val="3333FF"/>
                </a:solidFill>
                <a:latin typeface="Times New Roman" panose="02020603050405020304" pitchFamily="18" charset="0"/>
              </a:rPr>
              <a:t>B.Get_Radius()</a:t>
            </a:r>
            <a:r>
              <a:rPr lang="en-US" altLang="zh-CN" sz="1800" dirty="0">
                <a:latin typeface="Times New Roman" panose="02020603050405020304" pitchFamily="18" charset="0"/>
              </a:rPr>
              <a:t> &lt;&lt; endl ;</a:t>
            </a:r>
            <a:endParaRPr lang="en-US" altLang="zh-CN" sz="1800" dirty="0">
              <a:latin typeface="Times New Roman" panose="02020603050405020304" pitchFamily="18" charset="0"/>
            </a:endParaRPr>
          </a:p>
          <a:p>
            <a:r>
              <a:rPr lang="en-US" altLang="zh-CN" sz="1800" dirty="0">
                <a:latin typeface="Times New Roman" panose="02020603050405020304" pitchFamily="18" charset="0"/>
              </a:rPr>
              <a:t>   cout &lt;&lt; "B.Girth=" &lt;&lt; </a:t>
            </a:r>
            <a:r>
              <a:rPr lang="en-US" altLang="zh-CN" sz="1800" b="1" dirty="0">
                <a:solidFill>
                  <a:srgbClr val="3333FF"/>
                </a:solidFill>
                <a:latin typeface="Times New Roman" panose="02020603050405020304" pitchFamily="18" charset="0"/>
              </a:rPr>
              <a:t>B.Get_Girth()</a:t>
            </a:r>
            <a:r>
              <a:rPr lang="en-US" altLang="zh-CN" sz="1800" dirty="0">
                <a:latin typeface="Times New Roman" panose="02020603050405020304" pitchFamily="18" charset="0"/>
              </a:rPr>
              <a:t> &lt;&lt; endl ;</a:t>
            </a:r>
            <a:endParaRPr lang="en-US" altLang="zh-CN" sz="1800" dirty="0">
              <a:latin typeface="Times New Roman" panose="02020603050405020304" pitchFamily="18" charset="0"/>
            </a:endParaRPr>
          </a:p>
          <a:p>
            <a:r>
              <a:rPr lang="en-US" altLang="zh-CN" sz="1800" dirty="0">
                <a:latin typeface="Times New Roman" panose="02020603050405020304" pitchFamily="18" charset="0"/>
              </a:rPr>
              <a:t>   cout &lt;&lt; "B.Area = " &lt;&lt; </a:t>
            </a:r>
            <a:r>
              <a:rPr lang="en-US" altLang="zh-CN" sz="1800" b="1" dirty="0">
                <a:solidFill>
                  <a:srgbClr val="3333FF"/>
                </a:solidFill>
                <a:latin typeface="Times New Roman" panose="02020603050405020304" pitchFamily="18" charset="0"/>
              </a:rPr>
              <a:t>B.Get_Area()</a:t>
            </a:r>
            <a:r>
              <a:rPr lang="en-US" altLang="zh-CN" sz="1800" dirty="0">
                <a:latin typeface="Times New Roman" panose="02020603050405020304" pitchFamily="18" charset="0"/>
              </a:rPr>
              <a:t> &lt;&lt; endl ; </a:t>
            </a:r>
            <a:endParaRPr lang="en-US" altLang="zh-CN" sz="1800" dirty="0">
              <a:latin typeface="Times New Roman" panose="02020603050405020304" pitchFamily="18" charset="0"/>
            </a:endParaRPr>
          </a:p>
          <a:p>
            <a:r>
              <a:rPr lang="en-US" altLang="zh-CN" sz="1800" dirty="0">
                <a:latin typeface="Times New Roman" panose="02020603050405020304" pitchFamily="18" charset="0"/>
              </a:rPr>
              <a:t>}</a:t>
            </a:r>
            <a:endParaRPr lang="en-US" altLang="zh-CN" sz="1800" dirty="0">
              <a:latin typeface="Times New Roman" panose="02020603050405020304" pitchFamily="18" charset="0"/>
            </a:endParaRPr>
          </a:p>
        </p:txBody>
      </p:sp>
      <p:sp>
        <p:nvSpPr>
          <p:cNvPr id="338948" name="AutoShape 4"/>
          <p:cNvSpPr/>
          <p:nvPr/>
        </p:nvSpPr>
        <p:spPr>
          <a:xfrm>
            <a:off x="5943600" y="2286000"/>
            <a:ext cx="2209800" cy="838200"/>
          </a:xfrm>
          <a:prstGeom prst="borderCallout2">
            <a:avLst>
              <a:gd name="adj1" fmla="val 13634"/>
              <a:gd name="adj2" fmla="val -3449"/>
              <a:gd name="adj3" fmla="val 13634"/>
              <a:gd name="adj4" fmla="val -19181"/>
              <a:gd name="adj5" fmla="val 201134"/>
              <a:gd name="adj6" fmla="val -69255"/>
            </a:avLst>
          </a:prstGeom>
          <a:solidFill>
            <a:srgbClr val="F5F6FD"/>
          </a:solidFill>
          <a:ln w="19050" cap="sq" cmpd="sng">
            <a:solidFill>
              <a:srgbClr val="FF3300"/>
            </a:solidFill>
            <a:prstDash val="solid"/>
            <a:miter/>
            <a:headEnd type="none" w="sm" len="sm"/>
            <a:tailEnd type="oval" w="lg" len="lg"/>
          </a:ln>
        </p:spPr>
        <p:txBody>
          <a:bodyPr/>
          <a:p>
            <a:pPr algn="ctr" eaLnBrk="0" hangingPunct="0">
              <a:spcBef>
                <a:spcPct val="50000"/>
              </a:spcBef>
            </a:pPr>
            <a:r>
              <a:rPr lang="zh-CN" altLang="en-US" b="1" dirty="0">
                <a:latin typeface="Times New Roman" panose="02020603050405020304" pitchFamily="18" charset="0"/>
              </a:rPr>
              <a:t>通过对象</a:t>
            </a:r>
            <a:endParaRPr lang="zh-CN" altLang="en-US" b="1" dirty="0">
              <a:latin typeface="Times New Roman" panose="02020603050405020304" pitchFamily="18" charset="0"/>
            </a:endParaRPr>
          </a:p>
          <a:p>
            <a:pPr algn="ctr" eaLnBrk="0" hangingPunct="0">
              <a:spcBef>
                <a:spcPct val="50000"/>
              </a:spcBef>
            </a:pPr>
            <a:r>
              <a:rPr lang="zh-CN" altLang="en-US" b="1" dirty="0">
                <a:latin typeface="Times New Roman" panose="02020603050405020304" pitchFamily="18" charset="0"/>
              </a:rPr>
              <a:t>调用类的成员函数</a:t>
            </a:r>
            <a:endParaRPr lang="zh-CN" altLang="en-US" b="1" dirty="0">
              <a:solidFill>
                <a:srgbClr val="3333FF"/>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38948"/>
                                        </p:tgtEl>
                                        <p:attrNameLst>
                                          <p:attrName>style.visibility</p:attrName>
                                        </p:attrNameLst>
                                      </p:cBhvr>
                                      <p:to>
                                        <p:strVal val="visible"/>
                                      </p:to>
                                    </p:set>
                                    <p:animEffect transition="in" filter="box(in)">
                                      <p:cBhvr>
                                        <p:cTn id="7" dur="500"/>
                                        <p:tgtEl>
                                          <p:spTgt spid="3389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48" grpId="0" bldLvl="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Rectangle 2"/>
          <p:cNvSpPr>
            <a:spLocks noGrp="1"/>
          </p:cNvSpPr>
          <p:nvPr>
            <p:ph type="title"/>
          </p:nvPr>
        </p:nvSpPr>
        <p:spPr/>
        <p:txBody>
          <a:bodyPr vert="horz" wrap="square" lIns="91440" tIns="45720" rIns="91440" bIns="45720" anchor="b" anchorCtr="0"/>
          <a:p>
            <a:pPr eaLnBrk="1" hangingPunct="1"/>
            <a:r>
              <a:rPr lang="zh-CN" altLang="en-US" dirty="0"/>
              <a:t>作业</a:t>
            </a:r>
            <a:endParaRPr lang="zh-CN" altLang="en-US" dirty="0"/>
          </a:p>
        </p:txBody>
      </p:sp>
      <p:sp>
        <p:nvSpPr>
          <p:cNvPr id="61443" name="Rectangle 3"/>
          <p:cNvSpPr>
            <a:spLocks noGrp="1"/>
          </p:cNvSpPr>
          <p:nvPr>
            <p:ph idx="1"/>
          </p:nvPr>
        </p:nvSpPr>
        <p:spPr/>
        <p:txBody>
          <a:bodyPr vert="horz" wrap="square" lIns="91440" tIns="45720" rIns="91440" bIns="45720" anchor="t" anchorCtr="0"/>
          <a:p>
            <a:pPr eaLnBrk="1" hangingPunct="1">
              <a:lnSpc>
                <a:spcPct val="100000"/>
              </a:lnSpc>
            </a:pPr>
            <a:r>
              <a:rPr lang="zh-CN" altLang="en-US" sz="3000" dirty="0"/>
              <a:t>构建一个课程类</a:t>
            </a:r>
            <a:endParaRPr lang="zh-CN" altLang="en-US" sz="3000" dirty="0"/>
          </a:p>
          <a:p>
            <a:pPr lvl="1" eaLnBrk="1" hangingPunct="1">
              <a:lnSpc>
                <a:spcPct val="100000"/>
              </a:lnSpc>
            </a:pPr>
            <a:r>
              <a:rPr lang="zh-CN" altLang="en-US" sz="2600" dirty="0"/>
              <a:t>课程的主要特征有课程名、课程号和学分；</a:t>
            </a:r>
            <a:endParaRPr lang="zh-CN" altLang="en-US" sz="2600" dirty="0"/>
          </a:p>
          <a:p>
            <a:pPr lvl="1" eaLnBrk="1" hangingPunct="1">
              <a:lnSpc>
                <a:spcPct val="100000"/>
              </a:lnSpc>
            </a:pPr>
            <a:r>
              <a:rPr lang="zh-CN" altLang="en-US" sz="2600" dirty="0"/>
              <a:t>基本操作包括：</a:t>
            </a:r>
            <a:endParaRPr lang="zh-CN" altLang="en-US" sz="2600" dirty="0"/>
          </a:p>
          <a:p>
            <a:pPr lvl="2" eaLnBrk="1" hangingPunct="1">
              <a:lnSpc>
                <a:spcPct val="100000"/>
              </a:lnSpc>
            </a:pPr>
            <a:r>
              <a:rPr lang="zh-CN" altLang="en-US" sz="2400" dirty="0"/>
              <a:t>设置课程信息</a:t>
            </a:r>
            <a:endParaRPr lang="zh-CN" altLang="en-US" sz="2400" dirty="0"/>
          </a:p>
          <a:p>
            <a:pPr lvl="2" eaLnBrk="1" hangingPunct="1">
              <a:lnSpc>
                <a:spcPct val="100000"/>
              </a:lnSpc>
            </a:pPr>
            <a:r>
              <a:rPr lang="zh-CN" altLang="en-US" sz="2400" dirty="0"/>
              <a:t>打印课程信息</a:t>
            </a:r>
            <a:endParaRPr lang="zh-CN" altLang="en-US" sz="2400" dirty="0"/>
          </a:p>
          <a:p>
            <a:pPr lvl="2" eaLnBrk="1" hangingPunct="1">
              <a:lnSpc>
                <a:spcPct val="100000"/>
              </a:lnSpc>
            </a:pPr>
            <a:r>
              <a:rPr lang="zh-CN" altLang="en-US" sz="2400" dirty="0"/>
              <a:t>显示学分</a:t>
            </a:r>
            <a:endParaRPr lang="zh-CN" altLang="en-US" sz="2400" dirty="0"/>
          </a:p>
          <a:p>
            <a:pPr lvl="2" eaLnBrk="1" hangingPunct="1">
              <a:lnSpc>
                <a:spcPct val="100000"/>
              </a:lnSpc>
            </a:pPr>
            <a:r>
              <a:rPr lang="zh-CN" altLang="en-US" sz="2400" dirty="0"/>
              <a:t>显示课程号</a:t>
            </a:r>
            <a:endParaRPr lang="zh-CN" altLang="en-US" sz="2400" dirty="0"/>
          </a:p>
          <a:p>
            <a:pPr lvl="2" eaLnBrk="1" hangingPunct="1">
              <a:lnSpc>
                <a:spcPct val="100000"/>
              </a:lnSpc>
            </a:pPr>
            <a:r>
              <a:rPr lang="zh-CN" altLang="en-US" sz="2400" dirty="0"/>
              <a:t>显示分数</a:t>
            </a:r>
            <a:endParaRPr lang="zh-CN" altLang="en-US" sz="24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br>
              <a:rPr lang="zh-CN" altLang="en-US"/>
            </a:br>
            <a:r>
              <a:rPr lang="zh-CN" altLang="en-US"/>
              <a:t>作业</a:t>
            </a:r>
            <a:endParaRPr lang="zh-CN" altLang="en-US"/>
          </a:p>
        </p:txBody>
      </p:sp>
      <p:sp>
        <p:nvSpPr>
          <p:cNvPr id="3" name="内容占位符 2"/>
          <p:cNvSpPr>
            <a:spLocks noGrp="1"/>
          </p:cNvSpPr>
          <p:nvPr>
            <p:ph idx="1"/>
          </p:nvPr>
        </p:nvSpPr>
        <p:spPr/>
        <p:txBody>
          <a:bodyPr/>
          <a:p>
            <a:r>
              <a:rPr lang="zh-CN" altLang="en-US"/>
              <a:t>查阅资料，对比</a:t>
            </a:r>
            <a:r>
              <a:rPr lang="en-US" altLang="zh-CN"/>
              <a:t>C++</a:t>
            </a:r>
            <a:r>
              <a:rPr lang="zh-CN" altLang="en-US"/>
              <a:t>在</a:t>
            </a:r>
            <a:r>
              <a:rPr lang="en-US" altLang="zh-CN"/>
              <a:t>C</a:t>
            </a:r>
            <a:r>
              <a:rPr lang="zh-CN" altLang="en-US"/>
              <a:t>的基础上增加了哪些新的</a:t>
            </a:r>
            <a:r>
              <a:rPr lang="zh-CN" altLang="en-US"/>
              <a:t>特性</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3"/>
          <p:cNvSpPr>
            <a:spLocks noGrp="1" noChangeArrowheads="1"/>
          </p:cNvSpPr>
          <p:nvPr>
            <p:ph type="ctrTitle"/>
          </p:nvPr>
        </p:nvSpPr>
        <p:spPr bwMode="auto">
          <a:xfrm>
            <a:off x="533400" y="609600"/>
            <a:ext cx="8153400" cy="685800"/>
          </a:xfrm>
          <a:ln>
            <a:noFill/>
          </a:ln>
        </p:spPr>
        <p:txBody>
          <a:bodyPr wrap="square" lIns="91440" tIns="45720" rIns="91440" bIns="45720" numCol="1" anchor="t" anchorCtr="0" compatLnSpc="1">
            <a:normAutofit fontScale="90000"/>
          </a:bodyPr>
          <a:lstStyle/>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32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SimHei" panose="02010609060101010101" pitchFamily="49" charset="-122"/>
                <a:cs typeface="+mj-cs"/>
              </a:rPr>
              <a:t>*1.1 从</a:t>
            </a:r>
            <a:r>
              <a:rPr kumimoji="0" lang="en-US" altLang="zh-CN" sz="32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SimHei" panose="02010609060101010101" pitchFamily="49" charset="-122"/>
                <a:cs typeface="+mj-cs"/>
              </a:rPr>
              <a:t>C</a:t>
            </a:r>
            <a:r>
              <a:rPr kumimoji="0" lang="zh-CN" altLang="en-US" sz="32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SimHei" panose="02010609060101010101" pitchFamily="49" charset="-122"/>
                <a:cs typeface="+mj-cs"/>
              </a:rPr>
              <a:t>到</a:t>
            </a:r>
            <a:r>
              <a:rPr kumimoji="0" lang="en-US" altLang="zh-CN" sz="32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SimHei" panose="02010609060101010101" pitchFamily="49" charset="-122"/>
                <a:cs typeface="+mj-cs"/>
              </a:rPr>
              <a:t>C++</a:t>
            </a:r>
            <a:endParaRPr kumimoji="0" lang="zh-CN" altLang="en-US" sz="32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SimHei" panose="02010609060101010101" pitchFamily="49" charset="-122"/>
              <a:cs typeface="+mj-cs"/>
            </a:endParaRPr>
          </a:p>
        </p:txBody>
      </p:sp>
      <p:sp>
        <p:nvSpPr>
          <p:cNvPr id="5" name="Rectangle 2"/>
          <p:cNvSpPr txBox="1">
            <a:spLocks noChangeArrowheads="1"/>
          </p:cNvSpPr>
          <p:nvPr/>
        </p:nvSpPr>
        <p:spPr>
          <a:xfrm>
            <a:off x="428625" y="1500188"/>
            <a:ext cx="8428038" cy="4664075"/>
          </a:xfrm>
          <a:prstGeom prst="rect">
            <a:avLst/>
          </a:prstGeom>
        </p:spPr>
        <p:txBody>
          <a:bodyPr/>
          <a:lstStyle/>
          <a:p>
            <a:pPr marL="342900" marR="0" indent="-342900" defTabSz="914400">
              <a:spcBef>
                <a:spcPct val="20000"/>
              </a:spcBef>
              <a:buClrTx/>
              <a:buSzTx/>
              <a:buFontTx/>
              <a:buChar char="•"/>
              <a:defRPr/>
            </a:pPr>
            <a:r>
              <a:rPr kumimoji="0" lang="zh-CN" altLang="en-US" b="1" kern="0" cap="none" spc="0" normalizeH="0" baseline="0" noProof="0" dirty="0">
                <a:latin typeface="+mn-lt"/>
                <a:ea typeface="SimSun" panose="02010600030101010101" pitchFamily="2" charset="-122"/>
                <a:cs typeface="+mn-cs"/>
              </a:rPr>
              <a:t>产生背景</a:t>
            </a:r>
            <a:r>
              <a:rPr kumimoji="0" lang="en-US" altLang="zh-CN" b="1" kern="0" cap="none" spc="0" normalizeH="0" baseline="0" noProof="0" dirty="0">
                <a:latin typeface="+mn-lt"/>
                <a:ea typeface="SimSun" panose="02010600030101010101" pitchFamily="2" charset="-122"/>
                <a:cs typeface="+mn-cs"/>
              </a:rPr>
              <a:t>:</a:t>
            </a:r>
            <a:r>
              <a:rPr kumimoji="0" lang="zh-CN" altLang="en-US" b="1" kern="0" cap="none" spc="0" normalizeH="0" baseline="0" noProof="0" dirty="0">
                <a:latin typeface="+mn-lt"/>
                <a:ea typeface="SimSun" panose="02010600030101010101" pitchFamily="2" charset="-122"/>
                <a:cs typeface="+mn-cs"/>
              </a:rPr>
              <a:t>最初的</a:t>
            </a:r>
            <a:r>
              <a:rPr kumimoji="0" lang="en-US" altLang="zh-CN" b="1" kern="0" cap="none" spc="0" normalizeH="0" baseline="0" noProof="0" dirty="0">
                <a:latin typeface="+mn-lt"/>
                <a:ea typeface="SimSun" panose="02010600030101010101" pitchFamily="2" charset="-122"/>
                <a:cs typeface="+mn-cs"/>
              </a:rPr>
              <a:t>C</a:t>
            </a:r>
            <a:r>
              <a:rPr kumimoji="0" lang="zh-CN" altLang="en-US" b="1" kern="0" cap="none" spc="0" normalizeH="0" baseline="0" noProof="0" dirty="0">
                <a:latin typeface="+mn-lt"/>
                <a:ea typeface="SimSun" panose="02010600030101010101" pitchFamily="2" charset="-122"/>
                <a:cs typeface="+mn-cs"/>
              </a:rPr>
              <a:t>语言只是为描述和实现</a:t>
            </a:r>
            <a:r>
              <a:rPr kumimoji="0" lang="en-US" altLang="zh-CN" b="1" kern="0" cap="none" spc="0" normalizeH="0" baseline="0" noProof="0" dirty="0">
                <a:latin typeface="+mn-lt"/>
                <a:ea typeface="SimSun" panose="02010600030101010101" pitchFamily="2" charset="-122"/>
                <a:cs typeface="+mn-cs"/>
              </a:rPr>
              <a:t>UNIX</a:t>
            </a:r>
            <a:r>
              <a:rPr kumimoji="0" lang="zh-CN" altLang="en-US" b="1" kern="0" cap="none" spc="0" normalizeH="0" baseline="0" noProof="0" dirty="0">
                <a:latin typeface="+mn-lt"/>
                <a:ea typeface="SimSun" panose="02010600030101010101" pitchFamily="2" charset="-122"/>
                <a:cs typeface="+mn-cs"/>
              </a:rPr>
              <a:t>操作系统提供一种工作语言而设计的。</a:t>
            </a:r>
            <a:endParaRPr kumimoji="0" lang="zh-CN" altLang="en-US" b="1" kern="0" cap="none" spc="0" normalizeH="0" baseline="0" noProof="0" dirty="0">
              <a:latin typeface="+mn-lt"/>
              <a:ea typeface="SimSun" panose="02010600030101010101" pitchFamily="2" charset="-122"/>
              <a:cs typeface="+mn-cs"/>
            </a:endParaRPr>
          </a:p>
          <a:p>
            <a:pPr marL="342900" marR="0" indent="-342900" defTabSz="914400">
              <a:spcBef>
                <a:spcPct val="20000"/>
              </a:spcBef>
              <a:buClrTx/>
              <a:buSzTx/>
              <a:buFontTx/>
              <a:buChar char="•"/>
              <a:defRPr/>
            </a:pPr>
            <a:r>
              <a:rPr kumimoji="0" lang="zh-CN" altLang="en-US" b="1" kern="0" cap="none" spc="0" normalizeH="0" baseline="0" noProof="0" dirty="0">
                <a:latin typeface="+mn-lt"/>
                <a:ea typeface="SimSun" panose="02010600030101010101" pitchFamily="2" charset="-122"/>
                <a:cs typeface="+mn-cs"/>
              </a:rPr>
              <a:t>产生过程</a:t>
            </a:r>
            <a:endParaRPr kumimoji="0" lang="zh-CN" altLang="en-US" b="1" kern="0" cap="none" spc="0" normalizeH="0" baseline="0" noProof="0" dirty="0">
              <a:latin typeface="+mn-lt"/>
              <a:ea typeface="SimSun" panose="02010600030101010101" pitchFamily="2" charset="-122"/>
              <a:cs typeface="+mn-cs"/>
            </a:endParaRPr>
          </a:p>
          <a:p>
            <a:pPr marL="1143000" marR="0" lvl="2" indent="-228600" algn="l" defTabSz="914400" rtl="0" eaLnBrk="1" fontAlgn="base" latinLnBrk="0" hangingPunct="1">
              <a:lnSpc>
                <a:spcPct val="100000"/>
              </a:lnSpc>
              <a:spcBef>
                <a:spcPct val="20000"/>
              </a:spcBef>
              <a:spcAft>
                <a:spcPct val="0"/>
              </a:spcAft>
              <a:buClrTx/>
              <a:buSzTx/>
              <a:buFontTx/>
              <a:buChar char="•"/>
              <a:defRPr/>
            </a:pPr>
            <a:r>
              <a:rPr kumimoji="0" lang="zh-CN" altLang="en-US" sz="2000" b="1" i="0" u="none" strike="noStrike" kern="0" cap="none" spc="0" normalizeH="0" baseline="0" noProof="0" dirty="0">
                <a:ln>
                  <a:noFill/>
                </a:ln>
                <a:solidFill>
                  <a:schemeClr val="tx1"/>
                </a:solidFill>
                <a:effectLst/>
                <a:uLnTx/>
                <a:uFillTx/>
                <a:latin typeface="+mn-lt"/>
                <a:ea typeface="SimSun" panose="02010600030101010101" pitchFamily="2" charset="-122"/>
                <a:cs typeface="+mn-cs"/>
              </a:rPr>
              <a:t>时间</a:t>
            </a:r>
            <a:r>
              <a:rPr kumimoji="0" lang="en-US" altLang="zh-CN" sz="2000" b="1" i="0" u="none" strike="noStrike" kern="0" cap="none" spc="0" normalizeH="0" baseline="0" noProof="0" dirty="0">
                <a:ln>
                  <a:noFill/>
                </a:ln>
                <a:solidFill>
                  <a:schemeClr val="tx1"/>
                </a:solidFill>
                <a:effectLst/>
                <a:uLnTx/>
                <a:uFillTx/>
                <a:latin typeface="+mn-lt"/>
                <a:ea typeface="SimSun" panose="02010600030101010101" pitchFamily="2" charset="-122"/>
                <a:cs typeface="+mn-cs"/>
              </a:rPr>
              <a:t>:1972~1973</a:t>
            </a:r>
            <a:endParaRPr kumimoji="0" lang="en-US" altLang="zh-CN" sz="2000" b="1" i="0" u="none" strike="noStrike" kern="0" cap="none" spc="0" normalizeH="0" baseline="0" noProof="0" dirty="0">
              <a:ln>
                <a:noFill/>
              </a:ln>
              <a:solidFill>
                <a:schemeClr val="tx1"/>
              </a:solidFill>
              <a:effectLst/>
              <a:uLnTx/>
              <a:uFillTx/>
              <a:latin typeface="+mn-lt"/>
              <a:ea typeface="SimSun" panose="02010600030101010101" pitchFamily="2" charset="-122"/>
              <a:cs typeface="+mn-cs"/>
            </a:endParaRPr>
          </a:p>
          <a:p>
            <a:pPr marL="1143000" marR="0" lvl="2" indent="-228600" algn="l" defTabSz="914400" rtl="0" eaLnBrk="1" fontAlgn="base" latinLnBrk="0" hangingPunct="1">
              <a:lnSpc>
                <a:spcPct val="100000"/>
              </a:lnSpc>
              <a:spcBef>
                <a:spcPct val="20000"/>
              </a:spcBef>
              <a:spcAft>
                <a:spcPct val="0"/>
              </a:spcAft>
              <a:buClrTx/>
              <a:buSzTx/>
              <a:buFontTx/>
              <a:buChar char="•"/>
              <a:defRPr/>
            </a:pPr>
            <a:r>
              <a:rPr kumimoji="0" lang="zh-CN" altLang="en-US" sz="2000" b="1" i="0" u="none" strike="noStrike" kern="0" cap="none" spc="0" normalizeH="0" baseline="0" noProof="0" dirty="0">
                <a:ln>
                  <a:noFill/>
                </a:ln>
                <a:solidFill>
                  <a:schemeClr val="tx1"/>
                </a:solidFill>
                <a:effectLst/>
                <a:uLnTx/>
                <a:uFillTx/>
                <a:latin typeface="+mn-lt"/>
                <a:ea typeface="SimSun" panose="02010600030101010101" pitchFamily="2" charset="-122"/>
                <a:cs typeface="+mn-cs"/>
              </a:rPr>
              <a:t>地点</a:t>
            </a:r>
            <a:r>
              <a:rPr kumimoji="0" lang="en-US" altLang="zh-CN" sz="2000" b="1" i="0" u="none" strike="noStrike" kern="0" cap="none" spc="0" normalizeH="0" baseline="0" noProof="0" dirty="0">
                <a:ln>
                  <a:noFill/>
                </a:ln>
                <a:solidFill>
                  <a:schemeClr val="tx1"/>
                </a:solidFill>
                <a:effectLst/>
                <a:uLnTx/>
                <a:uFillTx/>
                <a:latin typeface="+mn-lt"/>
                <a:ea typeface="SimSun" panose="02010600030101010101" pitchFamily="2" charset="-122"/>
                <a:cs typeface="+mn-cs"/>
              </a:rPr>
              <a:t>:</a:t>
            </a:r>
            <a:r>
              <a:rPr kumimoji="0" lang="zh-CN" altLang="en-US" sz="2000" b="1" i="0" u="none" strike="noStrike" kern="0" cap="none" spc="0" normalizeH="0" baseline="0" noProof="0" dirty="0">
                <a:ln>
                  <a:noFill/>
                </a:ln>
                <a:solidFill>
                  <a:schemeClr val="tx1"/>
                </a:solidFill>
                <a:effectLst/>
                <a:uLnTx/>
                <a:uFillTx/>
                <a:latin typeface="+mn-lt"/>
                <a:ea typeface="SimSun" panose="02010600030101010101" pitchFamily="2" charset="-122"/>
                <a:cs typeface="+mn-cs"/>
              </a:rPr>
              <a:t>美国贝尔实验室</a:t>
            </a:r>
            <a:endParaRPr kumimoji="0" lang="zh-CN" altLang="en-US" sz="2000" b="1" i="0" u="none" strike="noStrike" kern="0" cap="none" spc="0" normalizeH="0" baseline="0" noProof="0" dirty="0">
              <a:ln>
                <a:noFill/>
              </a:ln>
              <a:solidFill>
                <a:schemeClr val="tx1"/>
              </a:solidFill>
              <a:effectLst/>
              <a:uLnTx/>
              <a:uFillTx/>
              <a:latin typeface="+mn-lt"/>
              <a:ea typeface="SimSun" panose="02010600030101010101" pitchFamily="2" charset="-122"/>
              <a:cs typeface="+mn-cs"/>
            </a:endParaRPr>
          </a:p>
          <a:p>
            <a:pPr marL="1143000" marR="0" lvl="2" indent="-228600" algn="l" defTabSz="914400" rtl="0" eaLnBrk="1" fontAlgn="base" latinLnBrk="0" hangingPunct="1">
              <a:lnSpc>
                <a:spcPct val="100000"/>
              </a:lnSpc>
              <a:spcBef>
                <a:spcPct val="20000"/>
              </a:spcBef>
              <a:spcAft>
                <a:spcPct val="0"/>
              </a:spcAft>
              <a:buClrTx/>
              <a:buSzTx/>
              <a:buFontTx/>
              <a:buChar char="•"/>
              <a:defRPr/>
            </a:pPr>
            <a:r>
              <a:rPr kumimoji="0" lang="zh-CN" altLang="en-US" sz="2000" b="1" i="0" u="none" strike="noStrike" kern="0" cap="none" spc="0" normalizeH="0" baseline="0" noProof="0" dirty="0">
                <a:ln>
                  <a:noFill/>
                </a:ln>
                <a:solidFill>
                  <a:schemeClr val="tx1"/>
                </a:solidFill>
                <a:effectLst/>
                <a:uLnTx/>
                <a:uFillTx/>
                <a:latin typeface="+mn-lt"/>
                <a:ea typeface="SimSun" panose="02010600030101010101" pitchFamily="2" charset="-122"/>
                <a:cs typeface="+mn-cs"/>
              </a:rPr>
              <a:t>目的</a:t>
            </a:r>
            <a:r>
              <a:rPr kumimoji="0" lang="en-US" altLang="zh-CN" sz="2000" b="1" i="0" u="none" strike="noStrike" kern="0" cap="none" spc="0" normalizeH="0" baseline="0" noProof="0" dirty="0">
                <a:ln>
                  <a:noFill/>
                </a:ln>
                <a:solidFill>
                  <a:schemeClr val="tx1"/>
                </a:solidFill>
                <a:effectLst/>
                <a:uLnTx/>
                <a:uFillTx/>
                <a:latin typeface="+mn-lt"/>
                <a:ea typeface="SimSun" panose="02010600030101010101" pitchFamily="2" charset="-122"/>
                <a:cs typeface="+mn-cs"/>
              </a:rPr>
              <a:t>:UNIX</a:t>
            </a:r>
            <a:r>
              <a:rPr kumimoji="0" lang="zh-CN" altLang="en-US" sz="2000" b="1" i="0" u="none" strike="noStrike" kern="0" cap="none" spc="0" normalizeH="0" baseline="0" noProof="0" dirty="0">
                <a:ln>
                  <a:noFill/>
                </a:ln>
                <a:solidFill>
                  <a:schemeClr val="tx1"/>
                </a:solidFill>
                <a:effectLst/>
                <a:uLnTx/>
                <a:uFillTx/>
                <a:latin typeface="+mn-lt"/>
                <a:ea typeface="SimSun" panose="02010600030101010101" pitchFamily="2" charset="-122"/>
                <a:cs typeface="+mn-cs"/>
              </a:rPr>
              <a:t>操作系统</a:t>
            </a:r>
            <a:endParaRPr kumimoji="0" lang="zh-CN" altLang="en-US" sz="2000" b="1" i="0" u="none" strike="noStrike" kern="0" cap="none" spc="0" normalizeH="0" baseline="0" noProof="0" dirty="0">
              <a:ln>
                <a:noFill/>
              </a:ln>
              <a:solidFill>
                <a:schemeClr val="tx1"/>
              </a:solidFill>
              <a:effectLst/>
              <a:uLnTx/>
              <a:uFillTx/>
              <a:latin typeface="+mn-lt"/>
              <a:ea typeface="SimSun" panose="02010600030101010101" pitchFamily="2" charset="-122"/>
              <a:cs typeface="+mn-cs"/>
            </a:endParaRPr>
          </a:p>
          <a:p>
            <a:pPr marL="1143000" marR="0" lvl="2" indent="-228600" algn="l" defTabSz="914400" rtl="0" eaLnBrk="1" fontAlgn="base" latinLnBrk="0" hangingPunct="1">
              <a:lnSpc>
                <a:spcPct val="100000"/>
              </a:lnSpc>
              <a:spcBef>
                <a:spcPct val="20000"/>
              </a:spcBef>
              <a:spcAft>
                <a:spcPct val="0"/>
              </a:spcAft>
              <a:buClrTx/>
              <a:buSzTx/>
              <a:buFontTx/>
              <a:buChar char="•"/>
              <a:defRPr/>
            </a:pPr>
            <a:r>
              <a:rPr kumimoji="0" lang="zh-CN" altLang="en-US" sz="2000" b="1" i="0" u="none" strike="noStrike" kern="0" cap="none" spc="0" normalizeH="0" baseline="0" noProof="0" dirty="0">
                <a:ln>
                  <a:noFill/>
                </a:ln>
                <a:solidFill>
                  <a:schemeClr val="tx1"/>
                </a:solidFill>
                <a:effectLst/>
                <a:uLnTx/>
                <a:uFillTx/>
                <a:latin typeface="+mn-lt"/>
                <a:ea typeface="SimSun" panose="02010600030101010101" pitchFamily="2" charset="-122"/>
                <a:cs typeface="+mn-cs"/>
              </a:rPr>
              <a:t>设计人</a:t>
            </a:r>
            <a:r>
              <a:rPr kumimoji="0" lang="en-US" altLang="zh-CN" sz="2000" b="1" i="0" u="none" strike="noStrike" kern="0" cap="none" spc="0" normalizeH="0" baseline="0" noProof="0" dirty="0">
                <a:ln>
                  <a:noFill/>
                </a:ln>
                <a:solidFill>
                  <a:schemeClr val="tx1"/>
                </a:solidFill>
                <a:effectLst/>
                <a:uLnTx/>
                <a:uFillTx/>
                <a:latin typeface="+mn-lt"/>
                <a:ea typeface="SimSun" panose="02010600030101010101" pitchFamily="2" charset="-122"/>
                <a:cs typeface="+mn-cs"/>
              </a:rPr>
              <a:t>: </a:t>
            </a:r>
            <a:r>
              <a:rPr kumimoji="0" lang="en-US" altLang="zh-CN" sz="2000" b="1" i="0" u="none" strike="noStrike" kern="0" cap="none" spc="0" normalizeH="0" baseline="0" noProof="0" dirty="0" err="1">
                <a:ln>
                  <a:noFill/>
                </a:ln>
                <a:solidFill>
                  <a:schemeClr val="tx1"/>
                </a:solidFill>
                <a:effectLst/>
                <a:uLnTx/>
                <a:uFillTx/>
                <a:latin typeface="+mn-lt"/>
                <a:ea typeface="SimSun" panose="02010600030101010101" pitchFamily="2" charset="-122"/>
                <a:cs typeface="+mn-cs"/>
              </a:rPr>
              <a:t>Ken.Thompson</a:t>
            </a:r>
            <a:r>
              <a:rPr kumimoji="0" lang="zh-CN" altLang="en-US" sz="2000" b="1" i="0" u="none" strike="noStrike" kern="0" cap="none" spc="0" normalizeH="0" baseline="0" noProof="0" dirty="0">
                <a:ln>
                  <a:noFill/>
                </a:ln>
                <a:solidFill>
                  <a:schemeClr val="tx1"/>
                </a:solidFill>
                <a:effectLst/>
                <a:uLnTx/>
                <a:uFillTx/>
                <a:latin typeface="+mn-lt"/>
                <a:ea typeface="SimSun" panose="02010600030101010101" pitchFamily="2" charset="-122"/>
                <a:cs typeface="+mn-cs"/>
              </a:rPr>
              <a:t>和</a:t>
            </a:r>
            <a:r>
              <a:rPr kumimoji="0" lang="en-US" altLang="zh-CN" sz="2000" b="1" i="0" u="none" strike="noStrike" kern="0" cap="none" spc="0" normalizeH="0" baseline="0" noProof="0" dirty="0" err="1">
                <a:ln>
                  <a:noFill/>
                </a:ln>
                <a:solidFill>
                  <a:schemeClr val="tx1"/>
                </a:solidFill>
                <a:effectLst/>
                <a:uLnTx/>
                <a:uFillTx/>
                <a:latin typeface="+mn-lt"/>
                <a:ea typeface="SimSun" panose="02010600030101010101" pitchFamily="2" charset="-122"/>
                <a:cs typeface="+mn-cs"/>
              </a:rPr>
              <a:t>Dennis.M.Ritchie</a:t>
            </a:r>
            <a:endParaRPr kumimoji="0" lang="en-US" altLang="zh-CN" sz="2000" b="1" i="0" u="none" strike="noStrike" kern="0" cap="none" spc="0" normalizeH="0" baseline="0" noProof="0" dirty="0">
              <a:ln>
                <a:noFill/>
              </a:ln>
              <a:solidFill>
                <a:schemeClr val="tx1"/>
              </a:solidFill>
              <a:effectLst/>
              <a:uLnTx/>
              <a:uFillTx/>
              <a:latin typeface="+mn-lt"/>
              <a:ea typeface="SimSun" panose="02010600030101010101" pitchFamily="2" charset="-122"/>
              <a:cs typeface="+mn-cs"/>
            </a:endParaRPr>
          </a:p>
          <a:p>
            <a:pPr marL="342900" marR="0" indent="-342900" defTabSz="914400">
              <a:spcBef>
                <a:spcPct val="20000"/>
              </a:spcBef>
              <a:buClrTx/>
              <a:buSzTx/>
              <a:buFontTx/>
              <a:buChar char="•"/>
              <a:defRPr/>
            </a:pPr>
            <a:r>
              <a:rPr kumimoji="0" lang="en-US" altLang="zh-CN" b="1" kern="0" cap="none" spc="0" normalizeH="0" baseline="0" noProof="0" dirty="0">
                <a:latin typeface="+mn-lt"/>
                <a:ea typeface="SimSun" panose="02010600030101010101" pitchFamily="2" charset="-122"/>
                <a:cs typeface="+mn-cs"/>
              </a:rPr>
              <a:t>C</a:t>
            </a:r>
            <a:r>
              <a:rPr kumimoji="0" lang="zh-CN" altLang="en-US" b="1" kern="0" cap="none" spc="0" normalizeH="0" baseline="0" noProof="0" dirty="0">
                <a:latin typeface="+mn-lt"/>
                <a:ea typeface="SimSun" panose="02010600030101010101" pitchFamily="2" charset="-122"/>
                <a:cs typeface="+mn-cs"/>
              </a:rPr>
              <a:t>标准</a:t>
            </a:r>
            <a:endParaRPr kumimoji="0" lang="zh-CN" altLang="en-US" b="1" kern="0" cap="none" spc="0" normalizeH="0" baseline="0" noProof="0" dirty="0">
              <a:latin typeface="+mn-lt"/>
              <a:ea typeface="SimSun" panose="02010600030101010101" pitchFamily="2" charset="-122"/>
              <a:cs typeface="+mn-cs"/>
            </a:endParaRPr>
          </a:p>
          <a:p>
            <a:pPr marL="1143000" marR="0" lvl="2" indent="-228600" algn="l" defTabSz="914400" rtl="0" eaLnBrk="1" fontAlgn="base" latinLnBrk="0" hangingPunct="1">
              <a:lnSpc>
                <a:spcPct val="100000"/>
              </a:lnSpc>
              <a:spcBef>
                <a:spcPct val="20000"/>
              </a:spcBef>
              <a:spcAft>
                <a:spcPct val="0"/>
              </a:spcAft>
              <a:buClrTx/>
              <a:buSzTx/>
              <a:buFontTx/>
              <a:buChar char="•"/>
              <a:defRPr/>
            </a:pPr>
            <a:r>
              <a:rPr kumimoji="0" lang="zh-CN" altLang="en-US" sz="2000" b="1" i="0" u="none" strike="noStrike" kern="0" cap="none" spc="0" normalizeH="0" baseline="0" noProof="0" dirty="0">
                <a:ln>
                  <a:noFill/>
                </a:ln>
                <a:solidFill>
                  <a:schemeClr val="tx1"/>
                </a:solidFill>
                <a:effectLst/>
                <a:uLnTx/>
                <a:uFillTx/>
                <a:latin typeface="+mn-lt"/>
                <a:ea typeface="SimSun" panose="02010600030101010101" pitchFamily="2" charset="-122"/>
                <a:cs typeface="+mn-cs"/>
              </a:rPr>
              <a:t>标准</a:t>
            </a:r>
            <a:r>
              <a:rPr kumimoji="0" lang="en-US" altLang="zh-CN" sz="2000" b="1" i="0" u="none" strike="noStrike" kern="0" cap="none" spc="0" normalizeH="0" baseline="0" noProof="0" dirty="0">
                <a:ln>
                  <a:noFill/>
                </a:ln>
                <a:solidFill>
                  <a:schemeClr val="tx1"/>
                </a:solidFill>
                <a:effectLst/>
                <a:uLnTx/>
                <a:uFillTx/>
                <a:latin typeface="+mn-lt"/>
                <a:ea typeface="SimSun" panose="02010600030101010101" pitchFamily="2" charset="-122"/>
                <a:cs typeface="+mn-cs"/>
              </a:rPr>
              <a:t>C: K&amp;R</a:t>
            </a:r>
            <a:r>
              <a:rPr kumimoji="0" lang="zh-CN" altLang="en-US" sz="2000" b="1" i="0" u="none" strike="noStrike" kern="0" cap="none" spc="0" normalizeH="0" baseline="0" noProof="0" dirty="0">
                <a:ln>
                  <a:noFill/>
                </a:ln>
                <a:solidFill>
                  <a:schemeClr val="tx1"/>
                </a:solidFill>
                <a:effectLst/>
                <a:uLnTx/>
                <a:uFillTx/>
                <a:latin typeface="+mn-lt"/>
                <a:ea typeface="SimSun" panose="02010600030101010101" pitchFamily="2" charset="-122"/>
                <a:cs typeface="+mn-cs"/>
              </a:rPr>
              <a:t>合著</a:t>
            </a:r>
            <a:r>
              <a:rPr kumimoji="0" lang="en-US" altLang="zh-CN" sz="2000" b="1" i="0" u="none" strike="noStrike" kern="0" cap="none" spc="0" normalizeH="0" baseline="0" noProof="0" dirty="0">
                <a:ln>
                  <a:noFill/>
                </a:ln>
                <a:solidFill>
                  <a:schemeClr val="tx1"/>
                </a:solidFill>
                <a:effectLst/>
                <a:uLnTx/>
                <a:uFillTx/>
                <a:latin typeface="+mn-lt"/>
                <a:ea typeface="SimSun" panose="02010600030101010101" pitchFamily="2" charset="-122"/>
                <a:cs typeface="+mn-cs"/>
              </a:rPr>
              <a:t>《The C Programming Language》</a:t>
            </a:r>
            <a:endParaRPr kumimoji="0" lang="en-US" altLang="zh-CN" sz="2000" b="1" i="0" u="none" strike="noStrike" kern="0" cap="none" spc="0" normalizeH="0" baseline="0" noProof="0" dirty="0">
              <a:ln>
                <a:noFill/>
              </a:ln>
              <a:solidFill>
                <a:schemeClr val="tx1"/>
              </a:solidFill>
              <a:effectLst/>
              <a:uLnTx/>
              <a:uFillTx/>
              <a:latin typeface="+mn-lt"/>
              <a:ea typeface="SimSun" panose="02010600030101010101" pitchFamily="2" charset="-122"/>
              <a:cs typeface="+mn-cs"/>
            </a:endParaRPr>
          </a:p>
          <a:p>
            <a:pPr marL="1143000" marR="0" lvl="2" indent="-228600" algn="l" defTabSz="914400" rtl="0" eaLnBrk="1" fontAlgn="base" latinLnBrk="0" hangingPunct="1">
              <a:lnSpc>
                <a:spcPct val="100000"/>
              </a:lnSpc>
              <a:spcBef>
                <a:spcPct val="20000"/>
              </a:spcBef>
              <a:spcAft>
                <a:spcPct val="0"/>
              </a:spcAft>
              <a:buClrTx/>
              <a:buSzTx/>
              <a:buFontTx/>
              <a:buChar char="•"/>
              <a:defRPr/>
            </a:pPr>
            <a:r>
              <a:rPr kumimoji="0" lang="en-US" altLang="zh-CN" sz="2000" b="1" i="0" u="none" strike="noStrike" kern="0" cap="none" spc="0" normalizeH="0" baseline="0" noProof="0" dirty="0">
                <a:ln>
                  <a:noFill/>
                </a:ln>
                <a:solidFill>
                  <a:schemeClr val="tx1"/>
                </a:solidFill>
                <a:effectLst/>
                <a:uLnTx/>
                <a:uFillTx/>
                <a:latin typeface="+mn-lt"/>
                <a:ea typeface="SimSun" panose="02010600030101010101" pitchFamily="2" charset="-122"/>
                <a:cs typeface="+mn-cs"/>
              </a:rPr>
              <a:t>ANSI C: 1983</a:t>
            </a:r>
            <a:r>
              <a:rPr kumimoji="0" lang="zh-CN" altLang="en-US" sz="2000" b="1" i="0" u="none" strike="noStrike" kern="0" cap="none" spc="0" normalizeH="0" baseline="0" noProof="0" dirty="0">
                <a:ln>
                  <a:noFill/>
                </a:ln>
                <a:solidFill>
                  <a:schemeClr val="tx1"/>
                </a:solidFill>
                <a:effectLst/>
                <a:uLnTx/>
                <a:uFillTx/>
                <a:latin typeface="+mn-lt"/>
                <a:ea typeface="SimSun" panose="02010600030101010101" pitchFamily="2" charset="-122"/>
                <a:cs typeface="+mn-cs"/>
              </a:rPr>
              <a:t>年</a:t>
            </a:r>
            <a:endParaRPr kumimoji="0" lang="zh-CN" altLang="en-US" sz="2000" b="1" i="0" u="none" strike="noStrike" kern="0" cap="none" spc="0" normalizeH="0" baseline="0" noProof="0" dirty="0">
              <a:ln>
                <a:noFill/>
              </a:ln>
              <a:solidFill>
                <a:schemeClr val="tx1"/>
              </a:solidFill>
              <a:effectLst/>
              <a:uLnTx/>
              <a:uFillTx/>
              <a:latin typeface="+mn-lt"/>
              <a:ea typeface="SimSun" panose="02010600030101010101" pitchFamily="2" charset="-122"/>
              <a:cs typeface="+mn-cs"/>
            </a:endParaRPr>
          </a:p>
          <a:p>
            <a:pPr marL="1143000" marR="0" lvl="2" indent="-228600" algn="l" defTabSz="914400" rtl="0" eaLnBrk="1" fontAlgn="base" latinLnBrk="0" hangingPunct="1">
              <a:lnSpc>
                <a:spcPct val="100000"/>
              </a:lnSpc>
              <a:spcBef>
                <a:spcPct val="20000"/>
              </a:spcBef>
              <a:spcAft>
                <a:spcPct val="0"/>
              </a:spcAft>
              <a:buClrTx/>
              <a:buSzTx/>
              <a:buFontTx/>
              <a:buChar char="•"/>
              <a:defRPr/>
            </a:pPr>
            <a:r>
              <a:rPr kumimoji="0" lang="en-US" altLang="zh-CN" sz="2000" b="1" i="0" u="none" strike="noStrike" kern="0" cap="none" spc="0" normalizeH="0" baseline="0" noProof="0" dirty="0">
                <a:ln>
                  <a:noFill/>
                </a:ln>
                <a:solidFill>
                  <a:schemeClr val="tx1"/>
                </a:solidFill>
                <a:effectLst/>
                <a:uLnTx/>
                <a:uFillTx/>
                <a:latin typeface="+mn-lt"/>
                <a:ea typeface="SimSun" panose="02010600030101010101" pitchFamily="2" charset="-122"/>
                <a:cs typeface="+mn-cs"/>
              </a:rPr>
              <a:t>87 ANSI C: 1987</a:t>
            </a:r>
            <a:r>
              <a:rPr kumimoji="0" lang="zh-CN" altLang="en-US" sz="2000" b="1" i="0" u="none" strike="noStrike" kern="0" cap="none" spc="0" normalizeH="0" baseline="0" noProof="0" dirty="0">
                <a:ln>
                  <a:noFill/>
                </a:ln>
                <a:solidFill>
                  <a:schemeClr val="tx1"/>
                </a:solidFill>
                <a:effectLst/>
                <a:uLnTx/>
                <a:uFillTx/>
                <a:latin typeface="+mn-lt"/>
                <a:ea typeface="SimSun" panose="02010600030101010101" pitchFamily="2" charset="-122"/>
                <a:cs typeface="+mn-cs"/>
              </a:rPr>
              <a:t>年</a:t>
            </a:r>
            <a:endParaRPr kumimoji="0" lang="zh-CN" altLang="en-US" sz="2000" b="1" i="0" u="none" strike="noStrike" kern="0" cap="none" spc="0" normalizeH="0" baseline="0" noProof="0" dirty="0">
              <a:ln>
                <a:noFill/>
              </a:ln>
              <a:solidFill>
                <a:schemeClr val="tx1"/>
              </a:solidFill>
              <a:effectLst/>
              <a:uLnTx/>
              <a:uFillTx/>
              <a:latin typeface="+mn-lt"/>
              <a:ea typeface="SimSun" panose="02010600030101010101" pitchFamily="2" charset="-122"/>
              <a:cs typeface="+mn-cs"/>
            </a:endParaRPr>
          </a:p>
        </p:txBody>
      </p:sp>
      <p:grpSp>
        <p:nvGrpSpPr>
          <p:cNvPr id="2" name="组合 13"/>
          <p:cNvGrpSpPr/>
          <p:nvPr/>
        </p:nvGrpSpPr>
        <p:grpSpPr>
          <a:xfrm>
            <a:off x="4140200" y="1916113"/>
            <a:ext cx="4824413" cy="1944687"/>
            <a:chOff x="1214438" y="3068638"/>
            <a:chExt cx="7219950" cy="3217862"/>
          </a:xfrm>
        </p:grpSpPr>
        <p:sp>
          <p:nvSpPr>
            <p:cNvPr id="7173" name="流程图: 过程 4"/>
            <p:cNvSpPr/>
            <p:nvPr/>
          </p:nvSpPr>
          <p:spPr>
            <a:xfrm>
              <a:off x="1214438" y="4000500"/>
              <a:ext cx="2071687" cy="642938"/>
            </a:xfrm>
            <a:prstGeom prst="flowChartProcess">
              <a:avLst/>
            </a:prstGeom>
            <a:solidFill>
              <a:srgbClr val="FFFFCC"/>
            </a:solidFill>
            <a:ln w="9525" cap="flat" cmpd="sng">
              <a:solidFill>
                <a:schemeClr val="tx1"/>
              </a:solidFill>
              <a:prstDash val="solid"/>
              <a:miter/>
              <a:headEnd type="none" w="med" len="med"/>
              <a:tailEnd type="none" w="med" len="med"/>
            </a:ln>
          </p:spPr>
          <p:txBody>
            <a:bodyPr wrap="none"/>
            <a:p>
              <a:pPr algn="ctr"/>
              <a:r>
                <a:rPr lang="en-US" altLang="zh-CN" sz="1600" dirty="0">
                  <a:latin typeface="Times New Roman" panose="02020603050405020304" pitchFamily="18" charset="0"/>
                </a:rPr>
                <a:t>BCPL</a:t>
              </a:r>
              <a:r>
                <a:rPr lang="zh-CN" altLang="zh-CN" sz="1600" dirty="0">
                  <a:latin typeface="Times New Roman" panose="02020603050405020304" pitchFamily="18" charset="0"/>
                </a:rPr>
                <a:t>语言</a:t>
              </a:r>
              <a:endParaRPr lang="zh-CN" altLang="en-US" sz="1600" dirty="0">
                <a:latin typeface="Times New Roman" panose="02020603050405020304" pitchFamily="18" charset="0"/>
              </a:endParaRPr>
            </a:p>
          </p:txBody>
        </p:sp>
        <p:sp>
          <p:nvSpPr>
            <p:cNvPr id="7174" name="流程图: 过程 5"/>
            <p:cNvSpPr/>
            <p:nvPr/>
          </p:nvSpPr>
          <p:spPr>
            <a:xfrm>
              <a:off x="4143375" y="4000500"/>
              <a:ext cx="1500188" cy="642938"/>
            </a:xfrm>
            <a:prstGeom prst="flowChartProcess">
              <a:avLst/>
            </a:prstGeom>
            <a:solidFill>
              <a:srgbClr val="FFFFCC"/>
            </a:solidFill>
            <a:ln w="9525" cap="flat" cmpd="sng">
              <a:solidFill>
                <a:schemeClr val="tx1"/>
              </a:solidFill>
              <a:prstDash val="solid"/>
              <a:miter/>
              <a:headEnd type="none" w="med" len="med"/>
              <a:tailEnd type="none" w="med" len="med"/>
            </a:ln>
          </p:spPr>
          <p:txBody>
            <a:bodyPr wrap="none"/>
            <a:p>
              <a:pPr algn="ctr"/>
              <a:r>
                <a:rPr lang="en-US" altLang="zh-CN" sz="1600" dirty="0">
                  <a:latin typeface="Times New Roman" panose="02020603050405020304" pitchFamily="18" charset="0"/>
                </a:rPr>
                <a:t>B</a:t>
              </a:r>
              <a:r>
                <a:rPr lang="zh-CN" altLang="zh-CN" sz="1600" dirty="0">
                  <a:latin typeface="Times New Roman" panose="02020603050405020304" pitchFamily="18" charset="0"/>
                </a:rPr>
                <a:t>语言</a:t>
              </a:r>
              <a:endParaRPr lang="zh-CN" altLang="en-US" sz="1600" dirty="0">
                <a:latin typeface="Times New Roman" panose="02020603050405020304" pitchFamily="18" charset="0"/>
              </a:endParaRPr>
            </a:p>
          </p:txBody>
        </p:sp>
        <p:sp>
          <p:nvSpPr>
            <p:cNvPr id="7175" name="流程图: 过程 6"/>
            <p:cNvSpPr/>
            <p:nvPr/>
          </p:nvSpPr>
          <p:spPr>
            <a:xfrm>
              <a:off x="6500813" y="4000500"/>
              <a:ext cx="1571625" cy="642938"/>
            </a:xfrm>
            <a:prstGeom prst="flowChartProcess">
              <a:avLst/>
            </a:prstGeom>
            <a:solidFill>
              <a:srgbClr val="FFFFCC"/>
            </a:solidFill>
            <a:ln w="9525" cap="flat" cmpd="sng">
              <a:solidFill>
                <a:schemeClr val="tx1"/>
              </a:solidFill>
              <a:prstDash val="solid"/>
              <a:miter/>
              <a:headEnd type="none" w="med" len="med"/>
              <a:tailEnd type="none" w="med" len="med"/>
            </a:ln>
          </p:spPr>
          <p:txBody>
            <a:bodyPr wrap="none"/>
            <a:p>
              <a:pPr algn="ctr"/>
              <a:r>
                <a:rPr lang="en-US" altLang="zh-CN" sz="1600" dirty="0">
                  <a:latin typeface="Times New Roman" panose="02020603050405020304" pitchFamily="18" charset="0"/>
                </a:rPr>
                <a:t>C</a:t>
              </a:r>
              <a:r>
                <a:rPr lang="zh-CN" altLang="zh-CN" sz="1600" dirty="0">
                  <a:latin typeface="Times New Roman" panose="02020603050405020304" pitchFamily="18" charset="0"/>
                </a:rPr>
                <a:t>语言</a:t>
              </a:r>
              <a:endParaRPr lang="zh-CN" altLang="en-US" sz="1600" dirty="0">
                <a:latin typeface="Times New Roman" panose="02020603050405020304" pitchFamily="18" charset="0"/>
              </a:endParaRPr>
            </a:p>
          </p:txBody>
        </p:sp>
        <p:sp>
          <p:nvSpPr>
            <p:cNvPr id="7176" name="燕尾形箭头 7"/>
            <p:cNvSpPr/>
            <p:nvPr/>
          </p:nvSpPr>
          <p:spPr>
            <a:xfrm>
              <a:off x="3357563" y="4143375"/>
              <a:ext cx="714375" cy="357188"/>
            </a:xfrm>
            <a:prstGeom prst="notchedRightArrow">
              <a:avLst>
                <a:gd name="adj1" fmla="val 50000"/>
                <a:gd name="adj2" fmla="val 49999"/>
              </a:avLst>
            </a:prstGeom>
            <a:solidFill>
              <a:srgbClr val="0000CC"/>
            </a:solidFill>
            <a:ln w="9525" cap="flat" cmpd="sng">
              <a:solidFill>
                <a:schemeClr val="tx1"/>
              </a:solidFill>
              <a:prstDash val="solid"/>
              <a:miter/>
              <a:headEnd type="none" w="med" len="med"/>
              <a:tailEnd type="none" w="med" len="med"/>
            </a:ln>
          </p:spPr>
          <p:txBody>
            <a:bodyPr wrap="none"/>
            <a:p>
              <a:endParaRPr lang="zh-CN" altLang="en-US" sz="1600" dirty="0">
                <a:latin typeface="Times New Roman" panose="02020603050405020304" pitchFamily="18" charset="0"/>
              </a:endParaRPr>
            </a:p>
          </p:txBody>
        </p:sp>
        <p:sp>
          <p:nvSpPr>
            <p:cNvPr id="7177" name="燕尾形箭头 8"/>
            <p:cNvSpPr/>
            <p:nvPr/>
          </p:nvSpPr>
          <p:spPr>
            <a:xfrm>
              <a:off x="5715000" y="4143375"/>
              <a:ext cx="714375" cy="357188"/>
            </a:xfrm>
            <a:prstGeom prst="notchedRightArrow">
              <a:avLst>
                <a:gd name="adj1" fmla="val 50000"/>
                <a:gd name="adj2" fmla="val 49999"/>
              </a:avLst>
            </a:prstGeom>
            <a:solidFill>
              <a:srgbClr val="0000CC"/>
            </a:solidFill>
            <a:ln w="9525" cap="flat" cmpd="sng">
              <a:solidFill>
                <a:schemeClr val="tx1"/>
              </a:solidFill>
              <a:prstDash val="solid"/>
              <a:miter/>
              <a:headEnd type="none" w="med" len="med"/>
              <a:tailEnd type="none" w="med" len="med"/>
            </a:ln>
          </p:spPr>
          <p:txBody>
            <a:bodyPr wrap="none"/>
            <a:p>
              <a:endParaRPr lang="zh-CN" altLang="en-US" sz="1600" dirty="0">
                <a:latin typeface="Times New Roman" panose="02020603050405020304" pitchFamily="18" charset="0"/>
              </a:endParaRPr>
            </a:p>
          </p:txBody>
        </p:sp>
        <p:sp>
          <p:nvSpPr>
            <p:cNvPr id="7178" name="右大括号 9"/>
            <p:cNvSpPr/>
            <p:nvPr/>
          </p:nvSpPr>
          <p:spPr>
            <a:xfrm rot="5400000">
              <a:off x="3393281" y="3893344"/>
              <a:ext cx="428625" cy="2214562"/>
            </a:xfrm>
            <a:prstGeom prst="rightBrace">
              <a:avLst>
                <a:gd name="adj1" fmla="val 8324"/>
                <a:gd name="adj2" fmla="val 50000"/>
              </a:avLst>
            </a:prstGeom>
            <a:solidFill>
              <a:schemeClr val="accent1"/>
            </a:solidFill>
            <a:ln w="9525" cap="flat" cmpd="sng">
              <a:solidFill>
                <a:srgbClr val="0000CC"/>
              </a:solidFill>
              <a:prstDash val="solid"/>
              <a:miter/>
              <a:headEnd type="none" w="med" len="med"/>
              <a:tailEnd type="none" w="med" len="med"/>
            </a:ln>
          </p:spPr>
          <p:txBody>
            <a:bodyPr rot="10800000" vert="eaVert" wrap="none"/>
            <a:p>
              <a:endParaRPr lang="zh-CN" altLang="en-US" sz="1600" dirty="0">
                <a:latin typeface="Times New Roman" panose="02020603050405020304" pitchFamily="18" charset="0"/>
              </a:endParaRPr>
            </a:p>
          </p:txBody>
        </p:sp>
        <p:sp>
          <p:nvSpPr>
            <p:cNvPr id="7179" name="横卷形 11"/>
            <p:cNvSpPr/>
            <p:nvPr/>
          </p:nvSpPr>
          <p:spPr>
            <a:xfrm>
              <a:off x="1643063" y="5072063"/>
              <a:ext cx="3929062" cy="1214437"/>
            </a:xfrm>
            <a:prstGeom prst="horizontalScroll">
              <a:avLst>
                <a:gd name="adj" fmla="val 12500"/>
              </a:avLst>
            </a:prstGeom>
            <a:solidFill>
              <a:srgbClr val="FFFFCC"/>
            </a:solidFill>
            <a:ln w="9525" cap="flat" cmpd="sng">
              <a:solidFill>
                <a:srgbClr val="333333"/>
              </a:solidFill>
              <a:prstDash val="solid"/>
              <a:miter/>
              <a:headEnd type="none" w="med" len="med"/>
              <a:tailEnd type="none" w="med" len="med"/>
            </a:ln>
          </p:spPr>
          <p:txBody>
            <a:bodyPr wrap="none"/>
            <a:p>
              <a:r>
                <a:rPr lang="zh-CN" altLang="zh-CN" sz="1600" dirty="0">
                  <a:latin typeface="Times New Roman" panose="02020603050405020304" pitchFamily="18" charset="0"/>
                </a:rPr>
                <a:t>精练</a:t>
              </a:r>
              <a:r>
                <a:rPr lang="zh-CN" altLang="en-US" sz="1600" dirty="0">
                  <a:latin typeface="Times New Roman" panose="02020603050405020304" pitchFamily="18" charset="0"/>
                </a:rPr>
                <a:t>、</a:t>
              </a:r>
              <a:r>
                <a:rPr lang="zh-CN" altLang="zh-CN" sz="1600" dirty="0">
                  <a:latin typeface="Times New Roman" panose="02020603050405020304" pitchFamily="18" charset="0"/>
                </a:rPr>
                <a:t>接近硬件</a:t>
              </a:r>
              <a:r>
                <a:rPr lang="zh-CN" altLang="en-US" sz="1600" dirty="0">
                  <a:latin typeface="Times New Roman" panose="02020603050405020304" pitchFamily="18" charset="0"/>
                </a:rPr>
                <a:t>，但</a:t>
              </a:r>
              <a:endParaRPr lang="en-US" altLang="zh-CN" sz="1600" dirty="0">
                <a:latin typeface="Times New Roman" panose="02020603050405020304" pitchFamily="18" charset="0"/>
              </a:endParaRPr>
            </a:p>
            <a:p>
              <a:r>
                <a:rPr lang="zh-CN" altLang="zh-CN" sz="1600" dirty="0">
                  <a:latin typeface="Times New Roman" panose="02020603050405020304" pitchFamily="18" charset="0"/>
                </a:rPr>
                <a:t>过于简单</a:t>
              </a:r>
              <a:r>
                <a:rPr lang="en-US" altLang="zh-CN" sz="1600" dirty="0">
                  <a:latin typeface="Times New Roman" panose="02020603050405020304" pitchFamily="18" charset="0"/>
                </a:rPr>
                <a:t>, </a:t>
              </a:r>
              <a:r>
                <a:rPr lang="zh-CN" altLang="zh-CN" sz="1600" dirty="0">
                  <a:latin typeface="Times New Roman" panose="02020603050405020304" pitchFamily="18" charset="0"/>
                </a:rPr>
                <a:t>无数据类型</a:t>
              </a:r>
              <a:endParaRPr lang="zh-CN" altLang="en-US" sz="1600" dirty="0">
                <a:latin typeface="Times New Roman" panose="02020603050405020304" pitchFamily="18" charset="0"/>
              </a:endParaRPr>
            </a:p>
          </p:txBody>
        </p:sp>
        <p:sp>
          <p:nvSpPr>
            <p:cNvPr id="7180" name="圆角矩形标注 12"/>
            <p:cNvSpPr/>
            <p:nvPr/>
          </p:nvSpPr>
          <p:spPr>
            <a:xfrm>
              <a:off x="5148263" y="3068638"/>
              <a:ext cx="3286125" cy="642937"/>
            </a:xfrm>
            <a:prstGeom prst="wedgeRoundRectCallout">
              <a:avLst>
                <a:gd name="adj1" fmla="val 2801"/>
                <a:gd name="adj2" fmla="val 88764"/>
                <a:gd name="adj3" fmla="val 16667"/>
              </a:avLst>
            </a:prstGeom>
            <a:solidFill>
              <a:srgbClr val="FFFFCC"/>
            </a:solidFill>
            <a:ln w="9525" cap="flat" cmpd="sng">
              <a:solidFill>
                <a:schemeClr val="tx1"/>
              </a:solidFill>
              <a:prstDash val="solid"/>
              <a:miter/>
              <a:headEnd type="none" w="med" len="med"/>
              <a:tailEnd type="none" w="med" len="med"/>
            </a:ln>
          </p:spPr>
          <p:txBody>
            <a:bodyPr wrap="none"/>
            <a:p>
              <a:r>
                <a:rPr lang="zh-CN" altLang="zh-CN" sz="1600" dirty="0">
                  <a:latin typeface="Times New Roman" panose="02020603050405020304" pitchFamily="18" charset="0"/>
                </a:rPr>
                <a:t>具有多种数据类型</a:t>
              </a:r>
              <a:endParaRPr lang="en-US" altLang="zh-CN" sz="1600" dirty="0">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3" name="Rectangle 3"/>
          <p:cNvSpPr>
            <a:spLocks noGrp="1" noChangeArrowheads="1"/>
          </p:cNvSpPr>
          <p:nvPr>
            <p:ph type="ctrTitle"/>
          </p:nvPr>
        </p:nvSpPr>
        <p:spPr bwMode="auto">
          <a:xfrm>
            <a:off x="533400" y="609600"/>
            <a:ext cx="8153400" cy="685800"/>
          </a:xfrm>
          <a:ln>
            <a:noFill/>
          </a:ln>
        </p:spPr>
        <p:txBody>
          <a:bodyPr wrap="square" lIns="91440" tIns="45720" rIns="91440" bIns="45720" numCol="1" anchor="t" anchorCtr="0" compatLnSpc="1"/>
          <a:lstStyle/>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32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SimHei" panose="02010609060101010101" pitchFamily="49" charset="-122"/>
                <a:cs typeface="+mj-cs"/>
              </a:rPr>
              <a:t>*1.1 从</a:t>
            </a:r>
            <a:r>
              <a:rPr kumimoji="0" lang="en-US" altLang="zh-CN" sz="32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SimHei" panose="02010609060101010101" pitchFamily="49" charset="-122"/>
                <a:cs typeface="+mj-cs"/>
              </a:rPr>
              <a:t>C</a:t>
            </a:r>
            <a:r>
              <a:rPr kumimoji="0" lang="zh-CN" altLang="en-US" sz="32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SimHei" panose="02010609060101010101" pitchFamily="49" charset="-122"/>
                <a:cs typeface="+mj-cs"/>
              </a:rPr>
              <a:t>到</a:t>
            </a:r>
            <a:r>
              <a:rPr kumimoji="0" lang="en-US" altLang="zh-CN" sz="32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SimHei" panose="02010609060101010101" pitchFamily="49" charset="-122"/>
                <a:cs typeface="+mj-cs"/>
              </a:rPr>
              <a:t>C++</a:t>
            </a:r>
            <a:endParaRPr kumimoji="0" lang="zh-CN" altLang="en-US" sz="32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SimHei" panose="02010609060101010101" pitchFamily="49" charset="-122"/>
              <a:cs typeface="+mj-cs"/>
            </a:endParaRPr>
          </a:p>
        </p:txBody>
      </p:sp>
      <p:sp>
        <p:nvSpPr>
          <p:cNvPr id="7170" name="Rectangle 2"/>
          <p:cNvSpPr>
            <a:spLocks noGrp="1" noChangeArrowheads="1"/>
          </p:cNvSpPr>
          <p:nvPr>
            <p:ph type="subTitle" idx="1"/>
          </p:nvPr>
        </p:nvSpPr>
        <p:spPr bwMode="auto">
          <a:xfrm>
            <a:off x="304800" y="1412875"/>
            <a:ext cx="8382000" cy="4648200"/>
          </a:xfrm>
          <a:ln>
            <a:noFill/>
          </a:ln>
        </p:spPr>
        <p:txBody>
          <a:bodyPr wrap="square" lIns="91440" tIns="45720" rIns="91440" bIns="45720" numCol="1" anchor="t" anchorCtr="0" compatLnSpc="1"/>
          <a:lstStyle/>
          <a:p>
            <a:pPr marL="287655" marR="0" lvl="0" indent="-287655" algn="just" defTabSz="914400" rtl="0" eaLnBrk="0" fontAlgn="base" latinLnBrk="0" hangingPunct="0">
              <a:lnSpc>
                <a:spcPct val="150000"/>
              </a:lnSpc>
              <a:spcBef>
                <a:spcPct val="20000"/>
              </a:spcBef>
              <a:spcAft>
                <a:spcPct val="0"/>
              </a:spcAft>
              <a:buClr>
                <a:srgbClr val="C00000"/>
              </a:buClr>
              <a:buSzPct val="75000"/>
              <a:buFont typeface="Wingdings" panose="05000000000000000000" pitchFamily="2" charset="2"/>
              <a:buChar char="u"/>
              <a:defRPr/>
            </a:pP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 C</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语言的主要特点是：</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0" i="0" u="none" strike="noStrike" kern="0" cap="none" spc="0" normalizeH="0" baseline="0" noProof="0" dirty="0" smtClean="0">
                <a:ln>
                  <a:noFill/>
                </a:ln>
                <a:solidFill>
                  <a:schemeClr val="tx1"/>
                </a:solidFill>
                <a:effectLst/>
                <a:uLnTx/>
                <a:uFillTx/>
                <a:latin typeface="+mn-lt"/>
                <a:ea typeface="SimHei" panose="02010609060101010101" pitchFamily="49" charset="-122"/>
              </a:rPr>
              <a:t>语言本身简洁、使用灵活方便；</a:t>
            </a:r>
            <a:endParaRPr kumimoji="0" lang="en-US" altLang="zh-CN" sz="2400" b="0" i="0" u="none" strike="noStrike" kern="0" cap="none" spc="0" normalizeH="0" baseline="0" noProof="0" dirty="0" smtClean="0">
              <a:ln>
                <a:noFill/>
              </a:ln>
              <a:solidFill>
                <a:schemeClr val="tx1"/>
              </a:solidFill>
              <a:effectLst/>
              <a:uLnTx/>
              <a:uFillTx/>
              <a:latin typeface="+mn-lt"/>
              <a:ea typeface="SimHei" panose="02010609060101010101" pitchFamily="49" charset="-122"/>
            </a:endParaRP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0" i="0" u="none" strike="noStrike" kern="0" cap="none" spc="0" normalizeH="0" baseline="0" noProof="0" dirty="0" smtClean="0">
                <a:ln>
                  <a:noFill/>
                </a:ln>
                <a:solidFill>
                  <a:schemeClr val="tx1"/>
                </a:solidFill>
                <a:effectLst/>
                <a:uLnTx/>
                <a:uFillTx/>
                <a:latin typeface="+mn-lt"/>
                <a:ea typeface="SimHei" panose="02010609060101010101" pitchFamily="49" charset="-122"/>
              </a:rPr>
              <a:t>既有高级语言的特点，又具有汇编语言的特点；</a:t>
            </a:r>
            <a:endParaRPr kumimoji="0" lang="en-US" altLang="zh-CN" sz="2400" b="0" i="0" u="none" strike="noStrike" kern="0" cap="none" spc="0" normalizeH="0" baseline="0" noProof="0" dirty="0" smtClean="0">
              <a:ln>
                <a:noFill/>
              </a:ln>
              <a:solidFill>
                <a:schemeClr val="tx1"/>
              </a:solidFill>
              <a:effectLst/>
              <a:uLnTx/>
              <a:uFillTx/>
              <a:latin typeface="+mn-lt"/>
              <a:ea typeface="SimHei" panose="02010609060101010101" pitchFamily="49" charset="-122"/>
            </a:endParaRP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0" i="0" u="none" strike="noStrike" kern="0" cap="none" spc="0" normalizeH="0" baseline="0" noProof="0" dirty="0" smtClean="0">
                <a:ln>
                  <a:noFill/>
                </a:ln>
                <a:solidFill>
                  <a:schemeClr val="tx1"/>
                </a:solidFill>
                <a:effectLst/>
                <a:uLnTx/>
                <a:uFillTx/>
                <a:latin typeface="+mn-lt"/>
                <a:ea typeface="SimHei" panose="02010609060101010101" pitchFamily="49" charset="-122"/>
              </a:rPr>
              <a:t>程序的可移植性好；</a:t>
            </a:r>
            <a:endParaRPr kumimoji="0" lang="en-US" altLang="zh-CN" sz="2400" b="0" i="0" u="none" strike="noStrike" kern="0" cap="none" spc="0" normalizeH="0" baseline="0" noProof="0" dirty="0" smtClean="0">
              <a:ln>
                <a:noFill/>
              </a:ln>
              <a:solidFill>
                <a:schemeClr val="tx1"/>
              </a:solidFill>
              <a:effectLst/>
              <a:uLnTx/>
              <a:uFillTx/>
              <a:latin typeface="+mn-lt"/>
              <a:ea typeface="SimHei" panose="02010609060101010101" pitchFamily="49" charset="-122"/>
            </a:endParaRP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0" i="0" u="none" strike="noStrike" kern="0" cap="none" spc="0" normalizeH="0" baseline="0" noProof="0" dirty="0" smtClean="0">
                <a:ln>
                  <a:noFill/>
                </a:ln>
                <a:solidFill>
                  <a:schemeClr val="tx1"/>
                </a:solidFill>
                <a:effectLst/>
                <a:uLnTx/>
                <a:uFillTx/>
                <a:latin typeface="+mn-lt"/>
                <a:ea typeface="SimHei" panose="02010609060101010101" pitchFamily="49" charset="-122"/>
              </a:rPr>
              <a:t>程序的语法结构不够严密，程序设计的自由度大；</a:t>
            </a:r>
            <a:endParaRPr kumimoji="0" lang="en-US" altLang="zh-CN" sz="2400" b="0" i="0" u="none" strike="noStrike" kern="0" cap="none" spc="0" normalizeH="0" baseline="0" noProof="0" dirty="0" smtClean="0">
              <a:ln>
                <a:noFill/>
              </a:ln>
              <a:solidFill>
                <a:schemeClr val="tx1"/>
              </a:solidFill>
              <a:effectLst/>
              <a:uLnTx/>
              <a:uFillTx/>
              <a:latin typeface="+mn-lt"/>
              <a:ea typeface="SimHei" panose="02010609060101010101" pitchFamily="49" charset="-122"/>
            </a:endParaRPr>
          </a:p>
          <a:p>
            <a:pPr marL="287655" marR="0" lvl="0" indent="-287655" algn="just" defTabSz="914400" rtl="0" eaLnBrk="0" fontAlgn="base" latinLnBrk="0" hangingPunct="0">
              <a:lnSpc>
                <a:spcPct val="150000"/>
              </a:lnSpc>
              <a:spcBef>
                <a:spcPct val="20000"/>
              </a:spcBef>
              <a:spcAft>
                <a:spcPct val="0"/>
              </a:spcAft>
              <a:buClr>
                <a:srgbClr val="C00000"/>
              </a:buClr>
              <a:buSzPct val="75000"/>
              <a:buFont typeface="Wingdings" panose="05000000000000000000" pitchFamily="2" charset="2"/>
              <a:buChar char="u"/>
              <a:defRPr/>
            </a:pP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 C</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语言存在的一些缺陷或不足，如：</a:t>
            </a:r>
            <a:endParaRPr kumimoji="0" lang="en-US" altLang="zh-CN" sz="2800" b="1"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en-US" altLang="zh-CN" sz="2400" b="0" i="0" u="none" strike="noStrike" kern="0" cap="none" spc="0" normalizeH="0" baseline="0" noProof="0" dirty="0" smtClean="0">
                <a:ln>
                  <a:noFill/>
                </a:ln>
                <a:solidFill>
                  <a:schemeClr val="tx1"/>
                </a:solidFill>
                <a:effectLst/>
                <a:uLnTx/>
                <a:uFillTx/>
                <a:latin typeface="+mn-lt"/>
                <a:ea typeface="SimHei" panose="02010609060101010101" pitchFamily="49" charset="-122"/>
              </a:rPr>
              <a:t>C</a:t>
            </a:r>
            <a:r>
              <a:rPr kumimoji="0" lang="zh-CN" altLang="en-US" sz="2400" b="0" i="0" u="none" strike="noStrike" kern="0" cap="none" spc="0" normalizeH="0" baseline="0" noProof="0" dirty="0" smtClean="0">
                <a:ln>
                  <a:noFill/>
                </a:ln>
                <a:solidFill>
                  <a:schemeClr val="tx1"/>
                </a:solidFill>
                <a:effectLst/>
                <a:uLnTx/>
                <a:uFillTx/>
                <a:latin typeface="+mn-lt"/>
                <a:ea typeface="SimHei" panose="02010609060101010101" pitchFamily="49" charset="-122"/>
              </a:rPr>
              <a:t>语言对数据类型检查的机制比较弱；</a:t>
            </a:r>
            <a:endParaRPr kumimoji="0" lang="en-US" altLang="zh-CN" sz="2400" b="0" i="0" u="none" strike="noStrike" kern="0" cap="none" spc="0" normalizeH="0" baseline="0" noProof="0" dirty="0" smtClean="0">
              <a:ln>
                <a:noFill/>
              </a:ln>
              <a:solidFill>
                <a:schemeClr val="tx1"/>
              </a:solidFill>
              <a:effectLst/>
              <a:uLnTx/>
              <a:uFillTx/>
              <a:latin typeface="+mn-lt"/>
              <a:ea typeface="SimHei" panose="02010609060101010101" pitchFamily="49" charset="-122"/>
            </a:endParaRP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0" i="0" u="none" strike="noStrike" kern="0" cap="none" spc="0" normalizeH="0" baseline="0" noProof="0" dirty="0" smtClean="0">
                <a:ln>
                  <a:noFill/>
                </a:ln>
                <a:solidFill>
                  <a:schemeClr val="tx1"/>
                </a:solidFill>
                <a:effectLst/>
                <a:uLnTx/>
                <a:uFillTx/>
                <a:latin typeface="+mn-lt"/>
                <a:ea typeface="SimHei" panose="02010609060101010101" pitchFamily="49" charset="-122"/>
              </a:rPr>
              <a:t>缺少支持代码重用的结构；</a:t>
            </a:r>
            <a:endParaRPr kumimoji="0" lang="en-US" altLang="zh-CN" sz="2400" b="0" i="0" u="none" strike="noStrike" kern="0" cap="none" spc="0" normalizeH="0" baseline="0" noProof="0" dirty="0" smtClean="0">
              <a:ln>
                <a:noFill/>
              </a:ln>
              <a:solidFill>
                <a:schemeClr val="tx1"/>
              </a:solidFill>
              <a:effectLst/>
              <a:uLnTx/>
              <a:uFillTx/>
              <a:latin typeface="+mn-lt"/>
              <a:ea typeface="SimHei" panose="02010609060101010101" pitchFamily="49" charset="-122"/>
            </a:endParaRP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0" i="0" u="none" strike="noStrike" kern="0" cap="none" spc="0" normalizeH="0" baseline="0" noProof="0" dirty="0" smtClean="0">
                <a:ln>
                  <a:noFill/>
                </a:ln>
                <a:solidFill>
                  <a:schemeClr val="tx1"/>
                </a:solidFill>
                <a:effectLst/>
                <a:uLnTx/>
                <a:uFillTx/>
                <a:latin typeface="+mn-lt"/>
                <a:ea typeface="SimHei" panose="02010609060101010101" pitchFamily="49" charset="-122"/>
              </a:rPr>
              <a:t>难以适应开发特大型的程度等等。</a:t>
            </a:r>
            <a:endParaRPr kumimoji="0" lang="zh-CN" altLang="en-US" sz="2400" b="0" i="0" u="none" strike="noStrike" kern="0" cap="none" spc="0" normalizeH="0" baseline="0" noProof="0" dirty="0" smtClean="0">
              <a:ln>
                <a:noFill/>
              </a:ln>
              <a:solidFill>
                <a:schemeClr val="tx1"/>
              </a:solidFill>
              <a:effectLst/>
              <a:uLnTx/>
              <a:uFillTx/>
              <a:latin typeface="+mn-lt"/>
              <a:ea typeface="SimHei" panose="02010609060101010101" pitchFamily="49" charset="-122"/>
            </a:endParaRPr>
          </a:p>
          <a:p>
            <a:pPr marL="287655" marR="0" lvl="0" indent="-287655" algn="just" defTabSz="914400" rtl="0" eaLnBrk="0" fontAlgn="base" latinLnBrk="0" hangingPunct="0">
              <a:lnSpc>
                <a:spcPct val="100000"/>
              </a:lnSpc>
              <a:spcBef>
                <a:spcPct val="20000"/>
              </a:spcBef>
              <a:spcAft>
                <a:spcPct val="0"/>
              </a:spcAft>
              <a:buClrTx/>
              <a:buSzTx/>
              <a:buFontTx/>
              <a:buChar char="•"/>
              <a:defRPr/>
            </a:pPr>
            <a:endParaRPr kumimoji="0" lang="zh-CN" altLang="en-US" sz="2400" b="0" i="0" u="none" strike="noStrike" kern="0" cap="none" spc="0" normalizeH="0" baseline="0" noProof="0" dirty="0" smtClean="0">
              <a:ln>
                <a:noFill/>
              </a:ln>
              <a:solidFill>
                <a:schemeClr val="tx1"/>
              </a:solidFill>
              <a:effectLst/>
              <a:uLnTx/>
              <a:uFillTx/>
              <a:latin typeface="SimHei" panose="02010609060101010101" pitchFamily="49" charset="-122"/>
              <a:ea typeface="SimHei" panose="02010609060101010101" pitchFamily="49" charset="-122"/>
              <a:cs typeface="+mn-cs"/>
            </a:endParaRPr>
          </a:p>
          <a:p>
            <a:pPr marL="742950" marR="0" lvl="1" indent="-285750" algn="just" defTabSz="914400" rtl="0" eaLnBrk="0" fontAlgn="base" latinLnBrk="0" hangingPunct="0">
              <a:lnSpc>
                <a:spcPct val="110000"/>
              </a:lnSpc>
              <a:spcBef>
                <a:spcPct val="20000"/>
              </a:spcBef>
              <a:spcAft>
                <a:spcPct val="0"/>
              </a:spcAft>
              <a:buClrTx/>
              <a:buSzTx/>
              <a:buFontTx/>
              <a:buChar char="–"/>
              <a:defRPr/>
            </a:pPr>
            <a:endParaRPr kumimoji="0" lang="zh-CN" altLang="en-US" sz="2000" b="1" i="0" u="none" strike="noStrike" kern="0" cap="none" spc="0" normalizeH="0" baseline="0" noProof="0" dirty="0" smtClean="0">
              <a:ln>
                <a:noFill/>
              </a:ln>
              <a:solidFill>
                <a:schemeClr val="tx1"/>
              </a:solidFill>
              <a:effectLst/>
              <a:uLnTx/>
              <a:uFillTx/>
              <a:latin typeface="+mn-lt"/>
              <a:ea typeface="+mn-ea"/>
            </a:endParaRPr>
          </a:p>
          <a:p>
            <a:pPr marL="287655" marR="0" lvl="0" indent="-6350" algn="l" defTabSz="914400" rtl="0" eaLnBrk="1" fontAlgn="base" latinLnBrk="0" hangingPunct="1">
              <a:lnSpc>
                <a:spcPct val="100000"/>
              </a:lnSpc>
              <a:spcBef>
                <a:spcPct val="20000"/>
              </a:spcBef>
              <a:spcAft>
                <a:spcPct val="0"/>
              </a:spcAft>
              <a:buClrTx/>
              <a:buSzTx/>
              <a:buFontTx/>
              <a:buNone/>
              <a:defRPr/>
            </a:pP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p:txBody>
      </p:sp>
      <p:sp>
        <p:nvSpPr>
          <p:cNvPr id="5" name="下箭头 4"/>
          <p:cNvSpPr/>
          <p:nvPr/>
        </p:nvSpPr>
        <p:spPr>
          <a:xfrm>
            <a:off x="3851275" y="6021388"/>
            <a:ext cx="433388" cy="5032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6" name="矩形 5"/>
          <p:cNvSpPr/>
          <p:nvPr/>
        </p:nvSpPr>
        <p:spPr>
          <a:xfrm>
            <a:off x="0" y="214313"/>
            <a:ext cx="9144000" cy="2530475"/>
          </a:xfrm>
          <a:prstGeom prst="rect">
            <a:avLst/>
          </a:prstGeom>
          <a:solidFill>
            <a:schemeClr val="accent1">
              <a:lumMod val="40000"/>
              <a:lumOff val="60000"/>
            </a:schemeClr>
          </a:solidFill>
          <a:ln>
            <a:solidFill>
              <a:srgbClr val="C00000"/>
            </a:solidFill>
          </a:ln>
        </p:spPr>
        <p:txBody>
          <a:bodyPr>
            <a:spAutoFit/>
          </a:bodyPr>
          <a:lstStyle/>
          <a:p>
            <a:pPr marL="0" marR="0" lvl="0" indent="0" algn="l" defTabSz="914400" rtl="0" eaLnBrk="1" fontAlgn="base" latinLnBrk="0" hangingPunct="1">
              <a:lnSpc>
                <a:spcPct val="110000"/>
              </a:lnSpc>
              <a:spcBef>
                <a:spcPct val="0"/>
              </a:spcBef>
              <a:spcAft>
                <a:spcPct val="0"/>
              </a:spcAft>
              <a:buClrTx/>
              <a:buSzTx/>
              <a:buFontTx/>
              <a:buNone/>
              <a:defRPr/>
            </a:pPr>
            <a:r>
              <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SimSun" panose="02010600030101010101" pitchFamily="2" charset="-122"/>
                <a:cs typeface="+mn-cs"/>
              </a:rPr>
              <a:t>printf(“%d”,i);           </a:t>
            </a:r>
            <a:r>
              <a:rPr kumimoji="0" lang="en-US" altLang="zh-CN" sz="2400" b="1" i="0" u="none" strike="noStrike" kern="1200" cap="none" spc="0" normalizeH="0" baseline="0" noProof="0">
                <a:ln>
                  <a:noFill/>
                </a:ln>
                <a:solidFill>
                  <a:srgbClr val="0000FF"/>
                </a:solidFill>
                <a:effectLst/>
                <a:uLnTx/>
                <a:uFillTx/>
                <a:latin typeface="Times New Roman" panose="02020603050405020304" pitchFamily="18" charset="0"/>
                <a:ea typeface="SimSun" panose="02010600030101010101" pitchFamily="2" charset="-122"/>
                <a:cs typeface="+mn-cs"/>
              </a:rPr>
              <a:t>//i</a:t>
            </a:r>
            <a:r>
              <a:rPr kumimoji="0" lang="zh-CN" altLang="en-US" sz="2400" b="1" i="0" u="none" strike="noStrike" kern="1200" cap="none" spc="0" normalizeH="0" baseline="0" noProof="0">
                <a:ln>
                  <a:noFill/>
                </a:ln>
                <a:solidFill>
                  <a:srgbClr val="0000FF"/>
                </a:solidFill>
                <a:effectLst/>
                <a:uLnTx/>
                <a:uFillTx/>
                <a:latin typeface="Times New Roman" panose="02020603050405020304" pitchFamily="18" charset="0"/>
                <a:ea typeface="SimSun" panose="02010600030101010101" pitchFamily="2" charset="-122"/>
                <a:cs typeface="+mn-cs"/>
              </a:rPr>
              <a:t>为整型变量，正确，输出</a:t>
            </a:r>
            <a:r>
              <a:rPr kumimoji="0" lang="en-US" altLang="zh-CN" sz="2400" b="1" i="0" u="none" strike="noStrike" kern="1200" cap="none" spc="0" normalizeH="0" baseline="0" noProof="0">
                <a:ln>
                  <a:noFill/>
                </a:ln>
                <a:solidFill>
                  <a:srgbClr val="0000FF"/>
                </a:solidFill>
                <a:effectLst/>
                <a:uLnTx/>
                <a:uFillTx/>
                <a:latin typeface="Times New Roman" panose="02020603050405020304" pitchFamily="18" charset="0"/>
                <a:ea typeface="SimSun" panose="02010600030101010101" pitchFamily="2" charset="-122"/>
                <a:cs typeface="+mn-cs"/>
              </a:rPr>
              <a:t>i</a:t>
            </a:r>
            <a:r>
              <a:rPr kumimoji="0" lang="zh-CN" altLang="en-US" sz="2400" b="1" i="0" u="none" strike="noStrike" kern="1200" cap="none" spc="0" normalizeH="0" baseline="0" noProof="0">
                <a:ln>
                  <a:noFill/>
                </a:ln>
                <a:solidFill>
                  <a:srgbClr val="0000FF"/>
                </a:solidFill>
                <a:effectLst/>
                <a:uLnTx/>
                <a:uFillTx/>
                <a:latin typeface="Times New Roman" panose="02020603050405020304" pitchFamily="18" charset="0"/>
                <a:ea typeface="SimSun" panose="02010600030101010101" pitchFamily="2" charset="-122"/>
                <a:cs typeface="+mn-cs"/>
              </a:rPr>
              <a:t>的值</a:t>
            </a:r>
            <a:endParaRPr kumimoji="0" lang="en-US" altLang="zh-CN" sz="2400" b="1" i="0" u="none" strike="noStrike" kern="1200" cap="none" spc="0" normalizeH="0" baseline="0" noProof="0">
              <a:ln>
                <a:noFill/>
              </a:ln>
              <a:solidFill>
                <a:srgbClr val="0000FF"/>
              </a:solidFill>
              <a:effectLst/>
              <a:uLnTx/>
              <a:uFillTx/>
              <a:latin typeface="Times New Roman" panose="02020603050405020304" pitchFamily="18" charset="0"/>
              <a:ea typeface="SimSun" panose="02010600030101010101" pitchFamily="2" charset="-122"/>
              <a:cs typeface="+mn-cs"/>
            </a:endParaRPr>
          </a:p>
          <a:p>
            <a:pPr marL="0" marR="0" lvl="0" indent="0" algn="l" defTabSz="914400" rtl="0" eaLnBrk="1" fontAlgn="base" latinLnBrk="0" hangingPunct="1">
              <a:lnSpc>
                <a:spcPct val="110000"/>
              </a:lnSpc>
              <a:spcBef>
                <a:spcPct val="0"/>
              </a:spcBef>
              <a:spcAft>
                <a:spcPct val="0"/>
              </a:spcAft>
              <a:buClrTx/>
              <a:buSzTx/>
              <a:buFontTx/>
              <a:buNone/>
              <a:defRPr/>
            </a:pPr>
            <a:r>
              <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SimSun" panose="02010600030101010101" pitchFamily="2" charset="-122"/>
                <a:cs typeface="+mn-cs"/>
              </a:rPr>
              <a:t>printf(“%d”,f);       </a:t>
            </a:r>
            <a:r>
              <a:rPr kumimoji="0" lang="en-US" altLang="zh-CN" sz="2400" b="1" i="0" u="none" strike="noStrike" kern="1200" cap="none" spc="0" normalizeH="0" baseline="0" noProof="0">
                <a:ln>
                  <a:noFill/>
                </a:ln>
                <a:solidFill>
                  <a:srgbClr val="0000FF"/>
                </a:solidFill>
                <a:effectLst/>
                <a:uLnTx/>
                <a:uFillTx/>
                <a:latin typeface="Times New Roman" panose="02020603050405020304" pitchFamily="18" charset="0"/>
                <a:ea typeface="SimSun" panose="02010600030101010101" pitchFamily="2" charset="-122"/>
                <a:cs typeface="+mn-cs"/>
              </a:rPr>
              <a:t>//</a:t>
            </a:r>
            <a:r>
              <a:rPr kumimoji="0" lang="zh-CN" altLang="en-US" sz="2400" b="1" i="0" u="none" strike="noStrike" kern="1200" cap="none" spc="0" normalizeH="0" baseline="0" noProof="0">
                <a:ln>
                  <a:noFill/>
                </a:ln>
                <a:solidFill>
                  <a:srgbClr val="0000FF"/>
                </a:solidFill>
                <a:effectLst/>
                <a:uLnTx/>
                <a:uFillTx/>
                <a:latin typeface="Times New Roman" panose="02020603050405020304" pitchFamily="18" charset="0"/>
                <a:ea typeface="SimSun" panose="02010600030101010101" pitchFamily="2" charset="-122"/>
                <a:cs typeface="+mn-cs"/>
              </a:rPr>
              <a:t>把单精度变量</a:t>
            </a:r>
            <a:r>
              <a:rPr kumimoji="0" lang="en-US" altLang="zh-CN" sz="2400" b="1" i="0" u="none" strike="noStrike" kern="1200" cap="none" spc="0" normalizeH="0" baseline="0" noProof="0">
                <a:ln>
                  <a:noFill/>
                </a:ln>
                <a:solidFill>
                  <a:srgbClr val="0000FF"/>
                </a:solidFill>
                <a:effectLst/>
                <a:uLnTx/>
                <a:uFillTx/>
                <a:latin typeface="Times New Roman" panose="02020603050405020304" pitchFamily="18" charset="0"/>
                <a:ea typeface="SimSun" panose="02010600030101010101" pitchFamily="2" charset="-122"/>
                <a:cs typeface="+mn-cs"/>
              </a:rPr>
              <a:t>f</a:t>
            </a:r>
            <a:r>
              <a:rPr kumimoji="0" lang="zh-CN" altLang="en-US" sz="2400" b="1" i="0" u="none" strike="noStrike" kern="1200" cap="none" spc="0" normalizeH="0" baseline="0" noProof="0">
                <a:ln>
                  <a:noFill/>
                </a:ln>
                <a:solidFill>
                  <a:srgbClr val="0000FF"/>
                </a:solidFill>
                <a:effectLst/>
                <a:uLnTx/>
                <a:uFillTx/>
                <a:latin typeface="Times New Roman" panose="02020603050405020304" pitchFamily="18" charset="0"/>
                <a:ea typeface="SimSun" panose="02010600030101010101" pitchFamily="2" charset="-122"/>
                <a:cs typeface="+mn-cs"/>
              </a:rPr>
              <a:t>在存储单元中的信息按整数解释并输出</a:t>
            </a:r>
            <a:endParaRPr kumimoji="0" lang="en-US" altLang="zh-CN" sz="2400" b="1" i="0" u="none" strike="noStrike" kern="1200" cap="none" spc="0" normalizeH="0" baseline="0" noProof="0">
              <a:ln>
                <a:noFill/>
              </a:ln>
              <a:solidFill>
                <a:srgbClr val="0000FF"/>
              </a:solidFill>
              <a:effectLst/>
              <a:uLnTx/>
              <a:uFillTx/>
              <a:latin typeface="Times New Roman" panose="02020603050405020304" pitchFamily="18" charset="0"/>
              <a:ea typeface="SimSun" panose="02010600030101010101" pitchFamily="2" charset="-122"/>
              <a:cs typeface="+mn-cs"/>
            </a:endParaRPr>
          </a:p>
          <a:p>
            <a:pPr marL="0" marR="0" lvl="0" indent="0" algn="l" defTabSz="914400" rtl="0" eaLnBrk="1" fontAlgn="base" latinLnBrk="0" hangingPunct="1">
              <a:lnSpc>
                <a:spcPct val="110000"/>
              </a:lnSpc>
              <a:spcBef>
                <a:spcPct val="0"/>
              </a:spcBef>
              <a:spcAft>
                <a:spcPct val="0"/>
              </a:spcAft>
              <a:buClrTx/>
              <a:buSzTx/>
              <a:buFontTx/>
              <a:buNone/>
              <a:defRPr/>
            </a:pPr>
            <a:r>
              <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SimSun" panose="02010600030101010101" pitchFamily="2" charset="-122"/>
                <a:cs typeface="+mn-cs"/>
              </a:rPr>
              <a:t>printf(“%d”, “C++”);   </a:t>
            </a:r>
            <a:r>
              <a:rPr kumimoji="0" lang="en-US" altLang="zh-CN" sz="2400" b="1" i="0" u="none" strike="noStrike" kern="1200" cap="none" spc="0" normalizeH="0" baseline="0" noProof="0">
                <a:ln>
                  <a:noFill/>
                </a:ln>
                <a:solidFill>
                  <a:srgbClr val="0000FF"/>
                </a:solidFill>
                <a:effectLst/>
                <a:uLnTx/>
                <a:uFillTx/>
                <a:latin typeface="Times New Roman" panose="02020603050405020304" pitchFamily="18" charset="0"/>
                <a:ea typeface="SimSun" panose="02010600030101010101" pitchFamily="2" charset="-122"/>
                <a:cs typeface="+mn-cs"/>
              </a:rPr>
              <a:t>//</a:t>
            </a:r>
            <a:r>
              <a:rPr kumimoji="0" lang="zh-CN" altLang="en-US" sz="2400" b="1" i="0" u="none" strike="noStrike" kern="1200" cap="none" spc="0" normalizeH="0" baseline="0" noProof="0">
                <a:ln>
                  <a:noFill/>
                </a:ln>
                <a:solidFill>
                  <a:srgbClr val="0000FF"/>
                </a:solidFill>
                <a:effectLst/>
                <a:uLnTx/>
                <a:uFillTx/>
                <a:latin typeface="Times New Roman" panose="02020603050405020304" pitchFamily="18" charset="0"/>
                <a:ea typeface="SimSun" panose="02010600030101010101" pitchFamily="2" charset="-122"/>
                <a:cs typeface="+mn-cs"/>
              </a:rPr>
              <a:t>输出字符串</a:t>
            </a:r>
            <a:r>
              <a:rPr kumimoji="0" lang="en-US" altLang="zh-CN" sz="2400" b="1" i="0" u="none" strike="noStrike" kern="1200" cap="none" spc="0" normalizeH="0" baseline="0" noProof="0">
                <a:ln>
                  <a:noFill/>
                </a:ln>
                <a:solidFill>
                  <a:srgbClr val="0000FF"/>
                </a:solidFill>
                <a:effectLst/>
                <a:uLnTx/>
                <a:uFillTx/>
                <a:latin typeface="Times New Roman" panose="02020603050405020304" pitchFamily="18" charset="0"/>
                <a:ea typeface="SimSun" panose="02010600030101010101" pitchFamily="2" charset="-122"/>
                <a:cs typeface="+mn-cs"/>
              </a:rPr>
              <a:t>“C++”</a:t>
            </a:r>
            <a:r>
              <a:rPr kumimoji="0" lang="zh-CN" altLang="en-US" sz="2400" b="1" i="0" u="none" strike="noStrike" kern="1200" cap="none" spc="0" normalizeH="0" baseline="0" noProof="0">
                <a:ln>
                  <a:noFill/>
                </a:ln>
                <a:solidFill>
                  <a:srgbClr val="0000FF"/>
                </a:solidFill>
                <a:effectLst/>
                <a:uLnTx/>
                <a:uFillTx/>
                <a:latin typeface="Times New Roman" panose="02020603050405020304" pitchFamily="18" charset="0"/>
                <a:ea typeface="SimSun" panose="02010600030101010101" pitchFamily="2" charset="-122"/>
                <a:cs typeface="+mn-cs"/>
              </a:rPr>
              <a:t>的起始地址</a:t>
            </a:r>
            <a:endParaRPr kumimoji="0" lang="zh-CN" altLang="en-US" sz="2400" b="1" i="0" u="none" strike="noStrike" kern="1200" cap="none" spc="0" normalizeH="0" baseline="0" noProof="0">
              <a:ln>
                <a:noFill/>
              </a:ln>
              <a:solidFill>
                <a:srgbClr val="0000FF"/>
              </a:solidFill>
              <a:effectLst/>
              <a:uLnTx/>
              <a:uFillTx/>
              <a:latin typeface="Times New Roman" panose="02020603050405020304" pitchFamily="18" charset="0"/>
              <a:ea typeface="SimSun" panose="02010600030101010101" pitchFamily="2" charset="-122"/>
              <a:cs typeface="+mn-cs"/>
            </a:endParaRPr>
          </a:p>
          <a:p>
            <a:pPr marL="0" marR="0" lvl="0" indent="0" algn="l" defTabSz="914400" rtl="0" eaLnBrk="1" fontAlgn="base" latinLnBrk="0" hangingPunct="1">
              <a:lnSpc>
                <a:spcPct val="110000"/>
              </a:lnSpc>
              <a:spcBef>
                <a:spcPct val="0"/>
              </a:spcBef>
              <a:spcAft>
                <a:spcPct val="0"/>
              </a:spcAft>
              <a:buClrTx/>
              <a:buSzTx/>
              <a:buFontTx/>
              <a:buNone/>
              <a:defRPr/>
            </a:pPr>
            <a:r>
              <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SimSun" panose="02010600030101010101" pitchFamily="2" charset="-122"/>
                <a:cs typeface="+mn-cs"/>
              </a:rPr>
              <a:t>scanf(“%d”, &amp;i);    </a:t>
            </a:r>
            <a:r>
              <a:rPr kumimoji="0" lang="en-US" altLang="zh-CN" sz="2400" b="1" i="0" u="none" strike="noStrike" kern="1200" cap="none" spc="0" normalizeH="0" baseline="0" noProof="0">
                <a:ln>
                  <a:noFill/>
                </a:ln>
                <a:solidFill>
                  <a:srgbClr val="0000FF"/>
                </a:solidFill>
                <a:effectLst/>
                <a:uLnTx/>
                <a:uFillTx/>
                <a:latin typeface="Times New Roman" panose="02020603050405020304" pitchFamily="18" charset="0"/>
                <a:ea typeface="SimSun" panose="02010600030101010101" pitchFamily="2" charset="-122"/>
                <a:cs typeface="+mn-cs"/>
              </a:rPr>
              <a:t>//</a:t>
            </a:r>
            <a:r>
              <a:rPr kumimoji="0" lang="zh-CN" altLang="en-US" sz="2400" b="1" i="0" u="none" strike="noStrike" kern="1200" cap="none" spc="0" normalizeH="0" baseline="0" noProof="0">
                <a:ln>
                  <a:noFill/>
                </a:ln>
                <a:solidFill>
                  <a:srgbClr val="0000FF"/>
                </a:solidFill>
                <a:effectLst/>
                <a:uLnTx/>
                <a:uFillTx/>
                <a:latin typeface="Times New Roman" panose="02020603050405020304" pitchFamily="18" charset="0"/>
                <a:ea typeface="SimSun" panose="02010600030101010101" pitchFamily="2" charset="-122"/>
                <a:cs typeface="+mn-cs"/>
              </a:rPr>
              <a:t>正确，输入一个整数，赋给整型变量</a:t>
            </a:r>
            <a:r>
              <a:rPr kumimoji="0" lang="en-US" altLang="zh-CN" sz="2400" b="1" i="0" u="none" strike="noStrike" kern="1200" cap="none" spc="0" normalizeH="0" baseline="0" noProof="0">
                <a:ln>
                  <a:noFill/>
                </a:ln>
                <a:solidFill>
                  <a:srgbClr val="0000FF"/>
                </a:solidFill>
                <a:effectLst/>
                <a:uLnTx/>
                <a:uFillTx/>
                <a:latin typeface="Times New Roman" panose="02020603050405020304" pitchFamily="18" charset="0"/>
                <a:ea typeface="SimSun" panose="02010600030101010101" pitchFamily="2" charset="-122"/>
                <a:cs typeface="+mn-cs"/>
              </a:rPr>
              <a:t>i</a:t>
            </a:r>
            <a:endPar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SimSun" panose="02010600030101010101" pitchFamily="2" charset="-122"/>
              <a:cs typeface="+mn-cs"/>
            </a:endParaRPr>
          </a:p>
          <a:p>
            <a:pPr marL="0" marR="0" lvl="0" indent="0" algn="l" defTabSz="914400" rtl="0" eaLnBrk="1" fontAlgn="base" latinLnBrk="0" hangingPunct="1">
              <a:lnSpc>
                <a:spcPct val="110000"/>
              </a:lnSpc>
              <a:spcBef>
                <a:spcPct val="0"/>
              </a:spcBef>
              <a:spcAft>
                <a:spcPct val="0"/>
              </a:spcAft>
              <a:buClrTx/>
              <a:buSzTx/>
              <a:buFontTx/>
              <a:buNone/>
              <a:defRPr/>
            </a:pPr>
            <a:r>
              <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SimSun" panose="02010600030101010101" pitchFamily="2" charset="-122"/>
                <a:cs typeface="+mn-cs"/>
              </a:rPr>
              <a:t>scanf(“%d”, i);     </a:t>
            </a:r>
            <a:endPar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SimSun"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8" name="Rectangle 3"/>
          <p:cNvSpPr>
            <a:spLocks noGrp="1" noChangeArrowheads="1"/>
          </p:cNvSpPr>
          <p:nvPr>
            <p:ph type="ctrTitle"/>
          </p:nvPr>
        </p:nvSpPr>
        <p:spPr bwMode="auto">
          <a:xfrm>
            <a:off x="533400" y="549275"/>
            <a:ext cx="8153400" cy="685800"/>
          </a:xfrm>
          <a:ln>
            <a:noFill/>
          </a:ln>
        </p:spPr>
        <p:txBody>
          <a:bodyPr wrap="square" lIns="91440" tIns="45720" rIns="91440" bIns="45720" numCol="1" anchor="t" anchorCtr="0" compatLnSpc="1"/>
          <a:lstStyle/>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32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SimHei" panose="02010609060101010101" pitchFamily="49" charset="-122"/>
                <a:cs typeface="+mj-cs"/>
              </a:rPr>
              <a:t>*1.1 从</a:t>
            </a:r>
            <a:r>
              <a:rPr kumimoji="0" lang="en-US" altLang="zh-CN" sz="32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SimHei" panose="02010609060101010101" pitchFamily="49" charset="-122"/>
                <a:cs typeface="+mj-cs"/>
              </a:rPr>
              <a:t>C</a:t>
            </a:r>
            <a:r>
              <a:rPr kumimoji="0" lang="zh-CN" altLang="en-US" sz="32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SimHei" panose="02010609060101010101" pitchFamily="49" charset="-122"/>
                <a:cs typeface="+mj-cs"/>
              </a:rPr>
              <a:t>到</a:t>
            </a:r>
            <a:r>
              <a:rPr kumimoji="0" lang="en-US" altLang="zh-CN" sz="32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SimHei" panose="02010609060101010101" pitchFamily="49" charset="-122"/>
                <a:cs typeface="+mj-cs"/>
              </a:rPr>
              <a:t>C++</a:t>
            </a:r>
            <a:endParaRPr kumimoji="0" lang="zh-CN" altLang="en-US" sz="32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SimHei" panose="02010609060101010101" pitchFamily="49" charset="-122"/>
              <a:cs typeface="+mj-cs"/>
            </a:endParaRPr>
          </a:p>
        </p:txBody>
      </p:sp>
      <p:sp>
        <p:nvSpPr>
          <p:cNvPr id="8194" name="Rectangle 2"/>
          <p:cNvSpPr>
            <a:spLocks noGrp="1" noChangeArrowheads="1"/>
          </p:cNvSpPr>
          <p:nvPr>
            <p:ph type="subTitle" idx="1"/>
          </p:nvPr>
        </p:nvSpPr>
        <p:spPr bwMode="auto">
          <a:xfrm>
            <a:off x="304800" y="1412875"/>
            <a:ext cx="8382000" cy="4751388"/>
          </a:xfrm>
          <a:ln>
            <a:noFill/>
          </a:ln>
        </p:spPr>
        <p:txBody>
          <a:bodyPr wrap="square" lIns="91440" tIns="45720" rIns="91440" bIns="45720" numCol="1" anchor="t" anchorCtr="0" compatLnSpc="1"/>
          <a:lstStyle/>
          <a:p>
            <a:pPr marL="287655" marR="0" lvl="0" indent="-6350" algn="l" defTabSz="914400" rtl="0" eaLnBrk="1" fontAlgn="base" latinLnBrk="0" hangingPunct="1">
              <a:lnSpc>
                <a:spcPts val="3300"/>
              </a:lnSpc>
              <a:spcBef>
                <a:spcPct val="20000"/>
              </a:spcBef>
              <a:spcAft>
                <a:spcPct val="0"/>
              </a:spcAft>
              <a:buClr>
                <a:srgbClr val="C00000"/>
              </a:buClr>
              <a:buSzPct val="75000"/>
              <a:buFont typeface="Wingdings" panose="05000000000000000000" pitchFamily="2" charset="2"/>
              <a:buChar char="u"/>
              <a:defRPr/>
            </a:pP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 C++Bell(</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贝尔)实验室于20世纪80年代初在</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C</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语言的基础上开发</a:t>
            </a:r>
            <a:r>
              <a:rPr kumimoji="0" lang="zh-CN" altLang="en-US" sz="2400" b="1" i="0" u="none" strike="noStrike" kern="0" cap="none" spc="0" normalizeH="0" baseline="0" noProof="0" smtClean="0">
                <a:ln>
                  <a:noFill/>
                </a:ln>
                <a:solidFill>
                  <a:schemeClr val="tx1"/>
                </a:solidFill>
                <a:effectLst/>
                <a:uLnTx/>
                <a:uFillTx/>
                <a:latin typeface="+mn-lt"/>
                <a:ea typeface="+mn-ea"/>
                <a:cs typeface="+mn-cs"/>
              </a:rPr>
              <a:t>成功。第一个真正的</a:t>
            </a:r>
            <a:r>
              <a:rPr kumimoji="0" lang="en-US" altLang="zh-CN" sz="2400" b="1" i="0" u="none" strike="noStrike" kern="0" cap="none" spc="0" normalizeH="0" baseline="0" noProof="0" smtClean="0">
                <a:ln>
                  <a:noFill/>
                </a:ln>
                <a:solidFill>
                  <a:schemeClr val="tx1"/>
                </a:solidFill>
                <a:effectLst/>
                <a:uLnTx/>
                <a:uFillTx/>
                <a:latin typeface="+mn-lt"/>
                <a:ea typeface="+mn-ea"/>
                <a:cs typeface="+mn-cs"/>
              </a:rPr>
              <a:t>C++</a:t>
            </a:r>
            <a:r>
              <a:rPr kumimoji="0" lang="zh-CN" altLang="en-US" sz="2400" b="1" i="0" u="none" strike="noStrike" kern="0" cap="none" spc="0" normalizeH="0" baseline="0" noProof="0" smtClean="0">
                <a:ln>
                  <a:noFill/>
                </a:ln>
                <a:solidFill>
                  <a:schemeClr val="tx1"/>
                </a:solidFill>
                <a:effectLst/>
                <a:uLnTx/>
                <a:uFillTx/>
                <a:latin typeface="+mn-lt"/>
                <a:ea typeface="+mn-ea"/>
                <a:cs typeface="+mn-cs"/>
              </a:rPr>
              <a:t>编译系统是</a:t>
            </a:r>
            <a:r>
              <a:rPr kumimoji="0" lang="en-US" altLang="zh-CN" sz="2400" b="1" i="0" u="none" strike="noStrike" kern="0" cap="none" spc="0" normalizeH="0" baseline="0" noProof="0" smtClean="0">
                <a:ln>
                  <a:noFill/>
                </a:ln>
                <a:solidFill>
                  <a:schemeClr val="tx1"/>
                </a:solidFill>
                <a:effectLst/>
                <a:uLnTx/>
                <a:uFillTx/>
                <a:latin typeface="+mn-lt"/>
                <a:ea typeface="+mn-ea"/>
                <a:cs typeface="+mn-cs"/>
              </a:rPr>
              <a:t>1988</a:t>
            </a:r>
            <a:r>
              <a:rPr kumimoji="0" lang="zh-CN" altLang="en-US" sz="2400" b="1" i="0" u="none" strike="noStrike" kern="0" cap="none" spc="0" normalizeH="0" baseline="0" noProof="0" smtClean="0">
                <a:ln>
                  <a:noFill/>
                </a:ln>
                <a:solidFill>
                  <a:schemeClr val="tx1"/>
                </a:solidFill>
                <a:effectLst/>
                <a:uLnTx/>
                <a:uFillTx/>
                <a:latin typeface="+mn-lt"/>
                <a:ea typeface="+mn-ea"/>
                <a:cs typeface="+mn-cs"/>
              </a:rPr>
              <a:t>年诞生的。</a:t>
            </a:r>
            <a:endParaRPr kumimoji="0" lang="en-US" altLang="zh-CN" sz="2400" b="1" i="0" u="none" strike="noStrike" kern="0" cap="none" spc="0" normalizeH="0" baseline="0" noProof="0" dirty="0" smtClean="0">
              <a:ln>
                <a:noFill/>
              </a:ln>
              <a:solidFill>
                <a:schemeClr val="tx1"/>
              </a:solidFill>
              <a:effectLst/>
              <a:uLnTx/>
              <a:uFillTx/>
              <a:latin typeface="+mn-lt"/>
              <a:ea typeface="+mn-ea"/>
              <a:cs typeface="+mn-cs"/>
            </a:endParaRPr>
          </a:p>
          <a:p>
            <a:pPr marL="287655" marR="0" lvl="0" indent="-6350" algn="l" defTabSz="914400" rtl="0" eaLnBrk="1" fontAlgn="base" latinLnBrk="0" hangingPunct="1">
              <a:lnSpc>
                <a:spcPts val="3300"/>
              </a:lnSpc>
              <a:spcBef>
                <a:spcPct val="20000"/>
              </a:spcBef>
              <a:spcAft>
                <a:spcPct val="0"/>
              </a:spcAft>
              <a:buClr>
                <a:srgbClr val="C00000"/>
              </a:buClr>
              <a:buSzPct val="75000"/>
              <a:buFont typeface="Wingdings" panose="05000000000000000000" pitchFamily="2" charset="2"/>
              <a:buChar char="u"/>
              <a:defRPr/>
            </a:pP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 C++</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保留了</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C</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语言原有的优点，增加了面向对象的机制。</a:t>
            </a:r>
            <a:endParaRPr kumimoji="0" lang="zh-CN" altLang="en-US" sz="2400" b="1" i="0" u="none" strike="noStrike" kern="0" cap="none" spc="0" normalizeH="0" baseline="0" noProof="0" dirty="0" smtClean="0">
              <a:ln>
                <a:noFill/>
              </a:ln>
              <a:solidFill>
                <a:schemeClr val="tx1"/>
              </a:solidFill>
              <a:effectLst/>
              <a:uLnTx/>
              <a:uFillTx/>
              <a:latin typeface="+mn-lt"/>
              <a:ea typeface="+mn-ea"/>
              <a:cs typeface="+mn-cs"/>
            </a:endParaRPr>
          </a:p>
          <a:p>
            <a:pPr marL="287655" marR="0" lvl="0" indent="-6350" algn="l" defTabSz="914400" rtl="0" eaLnBrk="1" fontAlgn="base" latinLnBrk="0" hangingPunct="1">
              <a:lnSpc>
                <a:spcPts val="3300"/>
              </a:lnSpc>
              <a:spcBef>
                <a:spcPct val="20000"/>
              </a:spcBef>
              <a:spcAft>
                <a:spcPct val="0"/>
              </a:spcAft>
              <a:buClr>
                <a:srgbClr val="C00000"/>
              </a:buClr>
              <a:buSzPct val="75000"/>
              <a:buFont typeface="Wingdings" panose="05000000000000000000" pitchFamily="2" charset="2"/>
              <a:buChar char="u"/>
              <a:defRPr/>
            </a:pP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 C++</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是由</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C</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发展而来的，与</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C</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兼容。</a:t>
            </a:r>
            <a:endParaRPr kumimoji="0" lang="en-US" altLang="zh-CN" sz="2400" b="1" i="0" u="none" strike="noStrike" kern="0" cap="none" spc="0" normalizeH="0" baseline="0" noProof="0" dirty="0" smtClean="0">
              <a:ln>
                <a:noFill/>
              </a:ln>
              <a:solidFill>
                <a:schemeClr val="tx1"/>
              </a:solidFill>
              <a:effectLst/>
              <a:uLnTx/>
              <a:uFillTx/>
              <a:latin typeface="+mn-lt"/>
              <a:ea typeface="+mn-ea"/>
              <a:cs typeface="+mn-cs"/>
            </a:endParaRPr>
          </a:p>
          <a:p>
            <a:pPr marL="622300" marR="0" lvl="0" indent="-341630" algn="l" defTabSz="914400" rtl="0" eaLnBrk="1" fontAlgn="base" latinLnBrk="0" hangingPunct="1">
              <a:lnSpc>
                <a:spcPts val="3300"/>
              </a:lnSpc>
              <a:spcBef>
                <a:spcPct val="20000"/>
              </a:spcBef>
              <a:spcAft>
                <a:spcPct val="0"/>
              </a:spcAft>
              <a:buClr>
                <a:srgbClr val="C00000"/>
              </a:buClr>
              <a:buSzPct val="75000"/>
              <a:buFont typeface="Wingdings" panose="05000000000000000000" pitchFamily="2" charset="2"/>
              <a:buChar char="u"/>
              <a:defRPr/>
            </a:pP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C++</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既可用于面向过程的结构化程序设计，又可用于面向对象的程序设计，是一种功能强大的混合型的程序设计语言。</a:t>
            </a:r>
            <a:endParaRPr kumimoji="0" lang="zh-CN" altLang="en-US" sz="2400" b="1" i="0" u="none" strike="noStrike" kern="0" cap="none" spc="0" normalizeH="0" baseline="0" noProof="0" dirty="0" smtClean="0">
              <a:ln>
                <a:noFill/>
              </a:ln>
              <a:solidFill>
                <a:schemeClr val="tx1"/>
              </a:solidFill>
              <a:effectLst/>
              <a:uLnTx/>
              <a:uFillTx/>
              <a:latin typeface="+mn-lt"/>
              <a:ea typeface="+mn-ea"/>
              <a:cs typeface="+mn-cs"/>
            </a:endParaRPr>
          </a:p>
        </p:txBody>
      </p:sp>
      <p:sp>
        <p:nvSpPr>
          <p:cNvPr id="4" name="下箭头 3"/>
          <p:cNvSpPr/>
          <p:nvPr/>
        </p:nvSpPr>
        <p:spPr>
          <a:xfrm>
            <a:off x="4140200" y="4508500"/>
            <a:ext cx="431800" cy="5048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5" name="矩形 4"/>
          <p:cNvSpPr/>
          <p:nvPr/>
        </p:nvSpPr>
        <p:spPr>
          <a:xfrm>
            <a:off x="827088" y="5084763"/>
            <a:ext cx="7777163" cy="1616075"/>
          </a:xfrm>
          <a:prstGeom prst="rect">
            <a:avLst/>
          </a:prstGeom>
          <a:solidFill>
            <a:srgbClr val="FF99CC"/>
          </a:solidFill>
          <a:ln w="19050">
            <a:solidFill>
              <a:schemeClr val="accent6"/>
            </a:solidFill>
          </a:ln>
        </p:spPr>
        <p:txBody>
          <a:bodyPr>
            <a:spAutoFit/>
          </a:bodyPr>
          <a:lstStyle/>
          <a:p>
            <a:pPr marL="0" marR="0" lvl="0" indent="-6350" algn="l" defTabSz="914400" rtl="0" eaLnBrk="1" fontAlgn="base" latinLnBrk="0" hangingPunct="1">
              <a:lnSpc>
                <a:spcPct val="150000"/>
              </a:lnSpc>
              <a:spcBef>
                <a:spcPct val="0"/>
              </a:spcBef>
              <a:spcAft>
                <a:spcPct val="0"/>
              </a:spcAft>
              <a:buClrTx/>
              <a:buSzTx/>
              <a:buFontTx/>
              <a:buNone/>
              <a:defRPr/>
            </a:pPr>
            <a:r>
              <a:rPr kumimoji="0" lang="zh-CN" altLang="en-US" sz="2200" b="0" i="0" u="none" strike="noStrike" kern="1200" cap="none" spc="0" normalizeH="0" baseline="0" noProof="0" dirty="0">
                <a:ln>
                  <a:noFill/>
                </a:ln>
                <a:solidFill>
                  <a:schemeClr val="tx1"/>
                </a:solidFill>
                <a:effectLst/>
                <a:uLnTx/>
                <a:uFillTx/>
                <a:latin typeface="+mn-lt"/>
                <a:ea typeface="SimHei" panose="02010609060101010101" pitchFamily="49" charset="-122"/>
                <a:cs typeface="+mn-cs"/>
              </a:rPr>
              <a:t>                                       功能扩充。</a:t>
            </a:r>
            <a:endParaRPr kumimoji="0" lang="zh-CN" altLang="en-US" sz="2200" b="0" i="0" u="none" strike="noStrike" kern="1200" cap="none" spc="0" normalizeH="0" baseline="0" noProof="0" dirty="0">
              <a:ln>
                <a:noFill/>
              </a:ln>
              <a:solidFill>
                <a:schemeClr val="tx1"/>
              </a:solidFill>
              <a:effectLst/>
              <a:uLnTx/>
              <a:uFillTx/>
              <a:latin typeface="+mn-lt"/>
              <a:ea typeface="SimHei" panose="02010609060101010101" pitchFamily="49" charset="-122"/>
              <a:cs typeface="+mn-cs"/>
            </a:endParaRPr>
          </a:p>
          <a:p>
            <a:pPr marL="0" marR="0" lvl="0" indent="-6350" algn="l" defTabSz="914400" rtl="0" eaLnBrk="1" fontAlgn="base" latinLnBrk="0" hangingPunct="1">
              <a:lnSpc>
                <a:spcPct val="150000"/>
              </a:lnSpc>
              <a:spcBef>
                <a:spcPct val="0"/>
              </a:spcBef>
              <a:spcAft>
                <a:spcPct val="0"/>
              </a:spcAft>
              <a:buClrTx/>
              <a:buSzTx/>
              <a:buFontTx/>
              <a:buNone/>
              <a:defRPr/>
            </a:pPr>
            <a:r>
              <a:rPr kumimoji="0" lang="zh-CN" altLang="en-US" sz="2200" b="0" i="0" u="none" strike="noStrike" kern="1200" cap="none" spc="0" normalizeH="0" baseline="0" noProof="0" dirty="0">
                <a:ln>
                  <a:noFill/>
                </a:ln>
                <a:solidFill>
                  <a:schemeClr val="tx1"/>
                </a:solidFill>
                <a:effectLst/>
                <a:uLnTx/>
                <a:uFillTx/>
                <a:latin typeface="+mn-lt"/>
                <a:ea typeface="SimHei" panose="02010609060101010101" pitchFamily="49" charset="-122"/>
                <a:cs typeface="+mn-cs"/>
              </a:rPr>
              <a:t>                                       增加了面向对象的机制。</a:t>
            </a:r>
            <a:endParaRPr kumimoji="0" lang="en-US" altLang="zh-CN" sz="2200" b="0" i="0" u="none" strike="noStrike" kern="1200" cap="none" spc="0" normalizeH="0" baseline="0" noProof="0" dirty="0">
              <a:ln>
                <a:noFill/>
              </a:ln>
              <a:solidFill>
                <a:schemeClr val="tx1"/>
              </a:solidFill>
              <a:effectLst/>
              <a:uLnTx/>
              <a:uFillTx/>
              <a:latin typeface="+mn-lt"/>
              <a:ea typeface="SimHei" panose="02010609060101010101" pitchFamily="49" charset="-122"/>
              <a:cs typeface="+mn-cs"/>
            </a:endParaRPr>
          </a:p>
          <a:p>
            <a:pPr marL="0" marR="0" lvl="0" indent="-6350" algn="l" defTabSz="914400" rtl="0" eaLnBrk="1" fontAlgn="base" latinLnBrk="0" hangingPunct="1">
              <a:lnSpc>
                <a:spcPct val="150000"/>
              </a:lnSpc>
              <a:spcBef>
                <a:spcPct val="0"/>
              </a:spcBef>
              <a:spcAft>
                <a:spcPct val="0"/>
              </a:spcAft>
              <a:buClrTx/>
              <a:buSzTx/>
              <a:buFontTx/>
              <a:buNone/>
              <a:defRPr/>
            </a:pPr>
            <a:r>
              <a:rPr kumimoji="0" lang="zh-CN" altLang="en-US" sz="2200" b="0" i="0" u="none" strike="noStrike" kern="1200" cap="none" spc="0" normalizeH="0" baseline="0" noProof="0" dirty="0">
                <a:ln>
                  <a:noFill/>
                </a:ln>
                <a:solidFill>
                  <a:srgbClr val="0000CC"/>
                </a:solidFill>
                <a:effectLst/>
                <a:uLnTx/>
                <a:uFillTx/>
                <a:latin typeface="SimHei" panose="02010609060101010101" pitchFamily="49" charset="-122"/>
                <a:ea typeface="SimHei" panose="02010609060101010101" pitchFamily="49" charset="-122"/>
                <a:cs typeface="+mn-cs"/>
              </a:rPr>
              <a:t>面向对象和面向过程不是矛盾的，而是各有用途、互为补充的。</a:t>
            </a:r>
            <a:endParaRPr kumimoji="0" lang="zh-CN" altLang="en-US" sz="2200" b="0" i="0" u="none" strike="noStrike" kern="1200" cap="none" spc="0" normalizeH="0" baseline="0" noProof="0" dirty="0">
              <a:ln>
                <a:noFill/>
              </a:ln>
              <a:solidFill>
                <a:srgbClr val="0000CC"/>
              </a:solidFill>
              <a:effectLst/>
              <a:uLnTx/>
              <a:uFillTx/>
              <a:latin typeface="SimHei" panose="02010609060101010101" pitchFamily="49" charset="-122"/>
              <a:ea typeface="SimHei" panose="02010609060101010101" pitchFamily="49" charset="-122"/>
              <a:cs typeface="+mn-cs"/>
            </a:endParaRPr>
          </a:p>
        </p:txBody>
      </p:sp>
      <p:graphicFrame>
        <p:nvGraphicFramePr>
          <p:cNvPr id="1026" name="Object 3"/>
          <p:cNvGraphicFramePr>
            <a:graphicFrameLocks noChangeAspect="1"/>
          </p:cNvGraphicFramePr>
          <p:nvPr/>
        </p:nvGraphicFramePr>
        <p:xfrm>
          <a:off x="3348038" y="5229225"/>
          <a:ext cx="360362" cy="1008063"/>
        </p:xfrm>
        <a:graphic>
          <a:graphicData uri="http://schemas.openxmlformats.org/presentationml/2006/ole">
            <mc:AlternateContent xmlns:mc="http://schemas.openxmlformats.org/markup-compatibility/2006">
              <mc:Choice xmlns:v="urn:schemas-microsoft-com:vml" Requires="v">
                <p:oleObj spid="_x0000_s3076" name="" r:id="rId1" imgW="165100" imgH="215900" progId="Equation.DSMT4">
                  <p:embed/>
                </p:oleObj>
              </mc:Choice>
              <mc:Fallback>
                <p:oleObj name="" r:id="rId1" imgW="165100" imgH="215900" progId="Equation.DSMT4">
                  <p:embed/>
                  <p:pic>
                    <p:nvPicPr>
                      <p:cNvPr id="0" name="图片 3075"/>
                      <p:cNvPicPr/>
                      <p:nvPr/>
                    </p:nvPicPr>
                    <p:blipFill>
                      <a:blip r:embed="rId2"/>
                      <a:stretch>
                        <a:fillRect/>
                      </a:stretch>
                    </p:blipFill>
                    <p:spPr>
                      <a:xfrm>
                        <a:off x="3348038" y="5229225"/>
                        <a:ext cx="360362" cy="1008063"/>
                      </a:xfrm>
                      <a:prstGeom prst="rect">
                        <a:avLst/>
                      </a:prstGeom>
                      <a:noFill/>
                      <a:ln w="38100">
                        <a:noFill/>
                        <a:miter/>
                      </a:ln>
                    </p:spPr>
                  </p:pic>
                </p:oleObj>
              </mc:Fallback>
            </mc:AlternateContent>
          </a:graphicData>
        </a:graphic>
      </p:graphicFrame>
      <p:sp>
        <p:nvSpPr>
          <p:cNvPr id="1031" name="矩形 6"/>
          <p:cNvSpPr/>
          <p:nvPr/>
        </p:nvSpPr>
        <p:spPr>
          <a:xfrm>
            <a:off x="1835150" y="5373688"/>
            <a:ext cx="1584325" cy="768350"/>
          </a:xfrm>
          <a:prstGeom prst="rect">
            <a:avLst/>
          </a:prstGeom>
          <a:solidFill>
            <a:srgbClr val="FF99CC"/>
          </a:solidFill>
          <a:ln w="9525">
            <a:noFill/>
          </a:ln>
        </p:spPr>
        <p:txBody>
          <a:bodyPr>
            <a:spAutoFit/>
          </a:bodyPr>
          <a:p>
            <a:pPr indent="-6350"/>
            <a:r>
              <a:rPr lang="en-US" altLang="zh-CN" sz="2200" dirty="0">
                <a:latin typeface="Times New Roman" panose="02020603050405020304" pitchFamily="18" charset="0"/>
                <a:ea typeface="SimHei" panose="02010609060101010101" pitchFamily="49" charset="-122"/>
              </a:rPr>
              <a:t>C++</a:t>
            </a:r>
            <a:r>
              <a:rPr lang="zh-CN" altLang="en-US" sz="2200" dirty="0">
                <a:latin typeface="Times New Roman" panose="02020603050405020304" pitchFamily="18" charset="0"/>
                <a:ea typeface="SimHei" panose="02010609060101010101" pitchFamily="49" charset="-122"/>
              </a:rPr>
              <a:t>对</a:t>
            </a:r>
            <a:r>
              <a:rPr lang="en-US" altLang="zh-CN" sz="2200" dirty="0">
                <a:latin typeface="Times New Roman" panose="02020603050405020304" pitchFamily="18" charset="0"/>
                <a:ea typeface="SimHei" panose="02010609060101010101" pitchFamily="49" charset="-122"/>
              </a:rPr>
              <a:t>C</a:t>
            </a:r>
            <a:r>
              <a:rPr lang="zh-CN" altLang="en-US" sz="2200" dirty="0">
                <a:latin typeface="Times New Roman" panose="02020603050405020304" pitchFamily="18" charset="0"/>
                <a:ea typeface="SimHei" panose="02010609060101010101" pitchFamily="49" charset="-122"/>
              </a:rPr>
              <a:t>的“增强”</a:t>
            </a:r>
            <a:endParaRPr lang="zh-CN" altLang="en-US" sz="2200" dirty="0">
              <a:latin typeface="Times New Roman" panose="02020603050405020304" pitchFamily="18" charset="0"/>
              <a:ea typeface="SimHei"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par>
                                <p:cTn id="13" presetID="3" presetClass="entr" presetSubtype="10"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blinds(horizontal)">
                                      <p:cBhvr>
                                        <p:cTn id="15" dur="500"/>
                                        <p:tgtEl>
                                          <p:spTgt spid="102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031"/>
                                        </p:tgtEl>
                                        <p:attrNameLst>
                                          <p:attrName>style.visibility</p:attrName>
                                        </p:attrNameLst>
                                      </p:cBhvr>
                                      <p:to>
                                        <p:strVal val="visible"/>
                                      </p:to>
                                    </p:set>
                                    <p:animEffect transition="in" filter="blinds(horizontal)">
                                      <p:cBhvr>
                                        <p:cTn id="18" dur="500"/>
                                        <p:tgtEl>
                                          <p:spTgt spid="10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03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7" name="Rectangle 3"/>
          <p:cNvSpPr>
            <a:spLocks noGrp="1" noChangeArrowheads="1"/>
          </p:cNvSpPr>
          <p:nvPr>
            <p:ph type="ctrTitle"/>
          </p:nvPr>
        </p:nvSpPr>
        <p:spPr bwMode="auto">
          <a:xfrm>
            <a:off x="533400" y="609600"/>
            <a:ext cx="8153400" cy="685800"/>
          </a:xfrm>
          <a:ln>
            <a:noFill/>
          </a:ln>
        </p:spPr>
        <p:txBody>
          <a:bodyPr wrap="square" lIns="91440" tIns="45720" rIns="91440" bIns="45720" numCol="1" anchor="t" anchorCtr="0" compatLnSpc="1"/>
          <a:lstStyle/>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32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SimHei" panose="02010609060101010101" pitchFamily="49" charset="-122"/>
                <a:cs typeface="+mj-cs"/>
              </a:rPr>
              <a:t>*1.2 最简单的</a:t>
            </a:r>
            <a:r>
              <a:rPr kumimoji="0" lang="en-US" altLang="zh-CN" sz="32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SimHei" panose="02010609060101010101" pitchFamily="49" charset="-122"/>
                <a:cs typeface="+mj-cs"/>
              </a:rPr>
              <a:t>C++</a:t>
            </a:r>
            <a:r>
              <a:rPr kumimoji="0" lang="zh-CN" altLang="en-US" sz="32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SimHei" panose="02010609060101010101" pitchFamily="49" charset="-122"/>
                <a:cs typeface="+mj-cs"/>
              </a:rPr>
              <a:t>程序</a:t>
            </a:r>
            <a:endParaRPr kumimoji="0" lang="zh-CN" altLang="en-US" sz="32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SimHei" panose="02010609060101010101" pitchFamily="49" charset="-122"/>
              <a:cs typeface="+mj-cs"/>
            </a:endParaRPr>
          </a:p>
        </p:txBody>
      </p:sp>
      <p:sp>
        <p:nvSpPr>
          <p:cNvPr id="2" name="Rectangle 2"/>
          <p:cNvSpPr>
            <a:spLocks noGrp="1"/>
          </p:cNvSpPr>
          <p:nvPr>
            <p:ph type="subTitle" idx="1"/>
          </p:nvPr>
        </p:nvSpPr>
        <p:spPr>
          <a:xfrm>
            <a:off x="304800" y="1676400"/>
            <a:ext cx="8382000" cy="4572000"/>
          </a:xfrm>
          <a:ln>
            <a:noFill/>
          </a:ln>
        </p:spPr>
        <p:txBody>
          <a:bodyPr wrap="square" lIns="91440" tIns="45720" rIns="91440" bIns="45720" anchor="t" anchorCtr="0"/>
          <a:p>
            <a:pPr indent="-6350" eaLnBrk="1" hangingPunct="1">
              <a:buClrTx/>
              <a:buSzTx/>
              <a:buFontTx/>
              <a:buNone/>
            </a:pPr>
            <a:r>
              <a:rPr lang="zh-CN" altLang="en-US" dirty="0">
                <a:latin typeface="+mn-lt"/>
                <a:ea typeface="+mn-ea"/>
                <a:cs typeface="+mn-cs"/>
              </a:rPr>
              <a:t>例1.1 输出一行字符： </a:t>
            </a:r>
            <a:r>
              <a:rPr lang="zh-CN" altLang="en-US" dirty="0">
                <a:latin typeface="Arial" panose="020B0604020202020204" pitchFamily="34" charset="0"/>
                <a:ea typeface="+mn-ea"/>
                <a:cs typeface="+mn-cs"/>
              </a:rPr>
              <a:t>“</a:t>
            </a:r>
            <a:r>
              <a:rPr lang="en-US" altLang="zh-CN" dirty="0">
                <a:latin typeface="+mn-lt"/>
                <a:ea typeface="+mn-ea"/>
                <a:cs typeface="+mn-cs"/>
              </a:rPr>
              <a:t>This is a C++ program.</a:t>
            </a:r>
            <a:r>
              <a:rPr lang="en-US" altLang="zh-CN" dirty="0">
                <a:latin typeface="Arial" panose="020B0604020202020204" pitchFamily="34" charset="0"/>
                <a:ea typeface="+mn-ea"/>
                <a:cs typeface="+mn-cs"/>
              </a:rPr>
              <a:t>”</a:t>
            </a:r>
            <a:r>
              <a:rPr lang="en-US" altLang="zh-CN" dirty="0">
                <a:latin typeface="+mn-lt"/>
                <a:ea typeface="+mn-ea"/>
                <a:cs typeface="+mn-cs"/>
              </a:rPr>
              <a:t>。</a:t>
            </a:r>
            <a:endParaRPr lang="en-US" altLang="zh-CN" dirty="0">
              <a:latin typeface="+mn-lt"/>
              <a:ea typeface="+mn-ea"/>
              <a:cs typeface="+mn-cs"/>
            </a:endParaRPr>
          </a:p>
          <a:p>
            <a:pPr indent="-6350" eaLnBrk="1" hangingPunct="1">
              <a:buClrTx/>
              <a:buSzTx/>
              <a:buFontTx/>
              <a:buNone/>
            </a:pPr>
            <a:r>
              <a:rPr lang="zh-CN" altLang="en-US" dirty="0">
                <a:latin typeface="+mn-lt"/>
                <a:ea typeface="+mn-ea"/>
                <a:cs typeface="+mn-cs"/>
              </a:rPr>
              <a:t>程序如下： </a:t>
            </a:r>
            <a:endParaRPr lang="zh-CN" altLang="en-US" dirty="0">
              <a:latin typeface="+mn-lt"/>
              <a:ea typeface="+mn-ea"/>
              <a:cs typeface="+mn-cs"/>
            </a:endParaRPr>
          </a:p>
          <a:p>
            <a:pPr indent="-6350" eaLnBrk="1" hangingPunct="1">
              <a:buClrTx/>
              <a:buSzTx/>
              <a:buFontTx/>
              <a:buNone/>
            </a:pPr>
            <a:r>
              <a:rPr lang="zh-CN" altLang="en-US" sz="2000" dirty="0">
                <a:latin typeface="+mn-lt"/>
                <a:ea typeface="+mn-ea"/>
                <a:cs typeface="+mn-cs"/>
              </a:rPr>
              <a:t>#</a:t>
            </a:r>
            <a:r>
              <a:rPr lang="en-US" altLang="zh-CN" sz="2000" dirty="0">
                <a:latin typeface="+mn-lt"/>
                <a:ea typeface="+mn-ea"/>
                <a:cs typeface="+mn-cs"/>
              </a:rPr>
              <a:t>include &lt;iostream&gt;                </a:t>
            </a:r>
            <a:r>
              <a:rPr lang="en-US" altLang="zh-CN" sz="2000" b="0" dirty="0">
                <a:solidFill>
                  <a:schemeClr val="accent2"/>
                </a:solidFill>
                <a:latin typeface="+mn-lt"/>
                <a:ea typeface="SimHei" panose="02010609060101010101" pitchFamily="49" charset="-122"/>
                <a:cs typeface="+mn-cs"/>
              </a:rPr>
              <a:t>//</a:t>
            </a:r>
            <a:r>
              <a:rPr lang="zh-CN" altLang="en-US" sz="2000" b="0" dirty="0">
                <a:solidFill>
                  <a:schemeClr val="accent2"/>
                </a:solidFill>
                <a:latin typeface="+mn-lt"/>
                <a:ea typeface="SimHei" panose="02010609060101010101" pitchFamily="49" charset="-122"/>
                <a:cs typeface="+mn-cs"/>
              </a:rPr>
              <a:t>包含头文件</a:t>
            </a:r>
            <a:r>
              <a:rPr lang="en-US" altLang="zh-CN" sz="2000" b="0" dirty="0">
                <a:solidFill>
                  <a:schemeClr val="accent2"/>
                </a:solidFill>
                <a:latin typeface="+mn-lt"/>
                <a:ea typeface="SimHei" panose="02010609060101010101" pitchFamily="49" charset="-122"/>
                <a:cs typeface="+mn-cs"/>
              </a:rPr>
              <a:t>iostream</a:t>
            </a:r>
            <a:endParaRPr lang="en-US" altLang="zh-CN" sz="2000" b="0" dirty="0">
              <a:solidFill>
                <a:schemeClr val="accent2"/>
              </a:solidFill>
              <a:latin typeface="+mn-lt"/>
              <a:ea typeface="SimHei" panose="02010609060101010101" pitchFamily="49" charset="-122"/>
              <a:cs typeface="+mn-cs"/>
            </a:endParaRPr>
          </a:p>
          <a:p>
            <a:pPr indent="-6350" eaLnBrk="1" hangingPunct="1">
              <a:buClrTx/>
              <a:buSzTx/>
              <a:buFontTx/>
              <a:buNone/>
            </a:pPr>
            <a:r>
              <a:rPr lang="en-US" altLang="zh-CN" sz="2000" dirty="0">
                <a:latin typeface="+mn-lt"/>
                <a:ea typeface="+mn-ea"/>
                <a:cs typeface="+mn-cs"/>
              </a:rPr>
              <a:t>using namespace std;               </a:t>
            </a:r>
            <a:r>
              <a:rPr lang="en-US" altLang="zh-CN" sz="2000" b="0" dirty="0">
                <a:solidFill>
                  <a:schemeClr val="accent2"/>
                </a:solidFill>
                <a:latin typeface="+mn-lt"/>
                <a:ea typeface="SimHei" panose="02010609060101010101" pitchFamily="49" charset="-122"/>
                <a:cs typeface="+mn-cs"/>
              </a:rPr>
              <a:t>//</a:t>
            </a:r>
            <a:r>
              <a:rPr lang="zh-CN" altLang="en-US" sz="2000" b="0" dirty="0">
                <a:solidFill>
                  <a:schemeClr val="accent2"/>
                </a:solidFill>
                <a:latin typeface="+mn-lt"/>
                <a:ea typeface="SimHei" panose="02010609060101010101" pitchFamily="49" charset="-122"/>
                <a:cs typeface="+mn-cs"/>
              </a:rPr>
              <a:t>使用命名空间</a:t>
            </a:r>
            <a:r>
              <a:rPr lang="en-US" altLang="zh-CN" sz="2000" b="0" dirty="0">
                <a:solidFill>
                  <a:schemeClr val="accent2"/>
                </a:solidFill>
                <a:latin typeface="+mn-lt"/>
                <a:ea typeface="SimHei" panose="02010609060101010101" pitchFamily="49" charset="-122"/>
                <a:cs typeface="+mn-cs"/>
              </a:rPr>
              <a:t>std</a:t>
            </a:r>
            <a:endParaRPr lang="en-US" altLang="zh-CN" sz="2000" b="0" dirty="0">
              <a:solidFill>
                <a:schemeClr val="accent2"/>
              </a:solidFill>
              <a:latin typeface="+mn-lt"/>
              <a:ea typeface="SimHei" panose="02010609060101010101" pitchFamily="49" charset="-122"/>
              <a:cs typeface="+mn-cs"/>
            </a:endParaRPr>
          </a:p>
          <a:p>
            <a:pPr indent="-6350" eaLnBrk="1" hangingPunct="1">
              <a:buClrTx/>
              <a:buSzTx/>
              <a:buFontTx/>
              <a:buNone/>
            </a:pPr>
            <a:r>
              <a:rPr lang="en-US" altLang="zh-CN" sz="2000" dirty="0">
                <a:latin typeface="+mn-lt"/>
                <a:ea typeface="+mn-ea"/>
                <a:cs typeface="+mn-cs"/>
              </a:rPr>
              <a:t>int main( )</a:t>
            </a:r>
            <a:endParaRPr lang="en-US" altLang="zh-CN" sz="2000" dirty="0">
              <a:latin typeface="+mn-lt"/>
              <a:ea typeface="+mn-ea"/>
              <a:cs typeface="+mn-cs"/>
            </a:endParaRPr>
          </a:p>
          <a:p>
            <a:pPr indent="-6350" eaLnBrk="1" hangingPunct="1">
              <a:buClrTx/>
              <a:buSzTx/>
              <a:buFontTx/>
              <a:buNone/>
            </a:pPr>
            <a:r>
              <a:rPr lang="en-US" altLang="zh-CN" sz="2000" dirty="0">
                <a:latin typeface="+mn-lt"/>
                <a:ea typeface="+mn-ea"/>
                <a:cs typeface="+mn-cs"/>
              </a:rPr>
              <a:t>{</a:t>
            </a:r>
            <a:endParaRPr lang="en-US" altLang="zh-CN" sz="2000" dirty="0">
              <a:latin typeface="+mn-lt"/>
              <a:ea typeface="+mn-ea"/>
              <a:cs typeface="+mn-cs"/>
            </a:endParaRPr>
          </a:p>
          <a:p>
            <a:pPr indent="-6350" eaLnBrk="1" hangingPunct="1">
              <a:buClrTx/>
              <a:buSzTx/>
              <a:buFontTx/>
              <a:buNone/>
            </a:pPr>
            <a:r>
              <a:rPr lang="en-US" altLang="zh-CN" sz="2000" dirty="0">
                <a:latin typeface="+mn-lt"/>
                <a:ea typeface="+mn-ea"/>
                <a:cs typeface="+mn-cs"/>
              </a:rPr>
              <a:t>cout&lt;&lt;″This is a C++ program.″;</a:t>
            </a:r>
            <a:endParaRPr lang="en-US" altLang="zh-CN" sz="2000" dirty="0">
              <a:latin typeface="+mn-lt"/>
              <a:ea typeface="+mn-ea"/>
              <a:cs typeface="+mn-cs"/>
            </a:endParaRPr>
          </a:p>
          <a:p>
            <a:pPr indent="-6350" eaLnBrk="1" hangingPunct="1">
              <a:buClrTx/>
              <a:buSzTx/>
              <a:buFontTx/>
              <a:buNone/>
            </a:pPr>
            <a:r>
              <a:rPr lang="en-US" altLang="zh-CN" sz="2000" dirty="0">
                <a:latin typeface="+mn-lt"/>
                <a:ea typeface="+mn-ea"/>
                <a:cs typeface="+mn-cs"/>
              </a:rPr>
              <a:t>return 0;</a:t>
            </a:r>
            <a:endParaRPr lang="en-US" altLang="zh-CN" sz="2000" dirty="0">
              <a:latin typeface="+mn-lt"/>
              <a:ea typeface="+mn-ea"/>
              <a:cs typeface="+mn-cs"/>
            </a:endParaRPr>
          </a:p>
          <a:p>
            <a:pPr indent="-6350" eaLnBrk="1" hangingPunct="1">
              <a:buClrTx/>
              <a:buSzTx/>
              <a:buFontTx/>
              <a:buNone/>
            </a:pPr>
            <a:r>
              <a:rPr lang="en-US" altLang="zh-CN" sz="2000" dirty="0">
                <a:latin typeface="+mn-lt"/>
                <a:ea typeface="+mn-ea"/>
                <a:cs typeface="+mn-cs"/>
              </a:rPr>
              <a:t>}</a:t>
            </a:r>
            <a:endParaRPr lang="en-US" altLang="zh-CN" sz="2000" dirty="0">
              <a:latin typeface="+mn-lt"/>
              <a:ea typeface="+mn-ea"/>
              <a:cs typeface="+mn-cs"/>
            </a:endParaRPr>
          </a:p>
          <a:p>
            <a:pPr indent="-6350" eaLnBrk="1" hangingPunct="1">
              <a:buClrTx/>
              <a:buSzTx/>
              <a:buFontTx/>
              <a:buNone/>
            </a:pPr>
            <a:r>
              <a:rPr lang="zh-CN" altLang="en-US" dirty="0">
                <a:latin typeface="+mn-lt"/>
                <a:ea typeface="+mn-ea"/>
                <a:cs typeface="+mn-cs"/>
              </a:rPr>
              <a:t>在运行时会在屏幕上输出以下一行信息:</a:t>
            </a:r>
            <a:endParaRPr lang="zh-CN" altLang="en-US" dirty="0">
              <a:latin typeface="+mn-lt"/>
              <a:ea typeface="+mn-ea"/>
              <a:cs typeface="+mn-cs"/>
            </a:endParaRPr>
          </a:p>
          <a:p>
            <a:pPr indent="-6350" eaLnBrk="1" hangingPunct="1">
              <a:buClrTx/>
              <a:buSzTx/>
              <a:buFontTx/>
              <a:buNone/>
            </a:pPr>
            <a:r>
              <a:rPr lang="en-US" altLang="zh-CN" dirty="0">
                <a:latin typeface="+mn-lt"/>
                <a:ea typeface="+mn-ea"/>
                <a:cs typeface="+mn-cs"/>
              </a:rPr>
              <a:t>This is a C++ program. </a:t>
            </a:r>
            <a:endParaRPr lang="en-US" altLang="zh-CN" sz="2400" dirty="0">
              <a:latin typeface="+mn-lt"/>
              <a:ea typeface="+mn-ea"/>
              <a:cs typeface="+mn-cs"/>
            </a:endParaRPr>
          </a:p>
        </p:txBody>
      </p:sp>
      <p:sp>
        <p:nvSpPr>
          <p:cNvPr id="4" name="AutoShape 11"/>
          <p:cNvSpPr>
            <a:spLocks noChangeArrowheads="1"/>
          </p:cNvSpPr>
          <p:nvPr/>
        </p:nvSpPr>
        <p:spPr bwMode="auto">
          <a:xfrm>
            <a:off x="3348038" y="2060575"/>
            <a:ext cx="1439863" cy="360363"/>
          </a:xfrm>
          <a:prstGeom prst="wedgeRectCallout">
            <a:avLst>
              <a:gd name="adj1" fmla="val -83343"/>
              <a:gd name="adj2" fmla="val 170306"/>
            </a:avLst>
          </a:prstGeom>
          <a:solidFill>
            <a:srgbClr val="FF9900"/>
          </a:solidFill>
          <a:ln w="19050">
            <a:solidFill>
              <a:schemeClr val="accent6"/>
            </a:solidFill>
            <a:miter lim="800000"/>
          </a:ln>
          <a:effectLst/>
        </p:spPr>
        <p:txBody>
          <a:bodyPr lIns="18000" tIns="10800" rIns="18000" bIns="10800"/>
          <a:lstStyle/>
          <a:p>
            <a:pPr marL="0" marR="0" lvl="0" indent="0" algn="ctr" defTabSz="914400" rtl="0" eaLnBrk="1" fontAlgn="base" latinLnBrk="0" hangingPunct="1">
              <a:lnSpc>
                <a:spcPct val="11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FF0000"/>
                </a:solidFill>
                <a:effectLst/>
                <a:uLnTx/>
                <a:uFillTx/>
                <a:latin typeface="SimHei" panose="02010609060101010101" pitchFamily="49" charset="-122"/>
                <a:ea typeface="SimHei" panose="02010609060101010101" pitchFamily="49" charset="-122"/>
                <a:cs typeface="+mn-cs"/>
              </a:rPr>
              <a:t>包含文件</a:t>
            </a:r>
            <a:endParaRPr kumimoji="0" lang="zh-CN" altLang="en-US" sz="2000" b="0" i="0" u="none" strike="noStrike" kern="1200" cap="none" spc="0" normalizeH="0" baseline="0" noProof="0" dirty="0">
              <a:ln>
                <a:noFill/>
              </a:ln>
              <a:solidFill>
                <a:srgbClr val="FF0000"/>
              </a:solidFill>
              <a:effectLst/>
              <a:uLnTx/>
              <a:uFillTx/>
              <a:latin typeface="SimHei" panose="02010609060101010101" pitchFamily="49" charset="-122"/>
              <a:ea typeface="SimHei" panose="02010609060101010101" pitchFamily="49" charset="-122"/>
              <a:cs typeface="+mn-cs"/>
            </a:endParaRPr>
          </a:p>
        </p:txBody>
      </p:sp>
      <p:sp>
        <p:nvSpPr>
          <p:cNvPr id="5" name="AutoShape 4"/>
          <p:cNvSpPr>
            <a:spLocks noChangeArrowheads="1"/>
          </p:cNvSpPr>
          <p:nvPr/>
        </p:nvSpPr>
        <p:spPr bwMode="auto">
          <a:xfrm>
            <a:off x="3132138" y="3357563"/>
            <a:ext cx="1600200" cy="431800"/>
          </a:xfrm>
          <a:prstGeom prst="wedgeRectCallout">
            <a:avLst>
              <a:gd name="adj1" fmla="val -126091"/>
              <a:gd name="adj2" fmla="val 18390"/>
            </a:avLst>
          </a:prstGeom>
          <a:solidFill>
            <a:srgbClr val="FF9900"/>
          </a:solidFill>
          <a:ln w="19050">
            <a:solidFill>
              <a:schemeClr val="accent6"/>
            </a:solidFill>
            <a:miter lim="800000"/>
          </a:ln>
          <a:effectLst/>
        </p:spPr>
        <p:txBody>
          <a:bodyPr lIns="18000" tIns="10800" rIns="18000" bIns="10800"/>
          <a:lstStyle/>
          <a:p>
            <a:pPr marL="0" marR="0" lvl="0" indent="0" algn="ctr" defTabSz="914400" rtl="0" eaLnBrk="1" fontAlgn="base" latinLnBrk="0" hangingPunct="1">
              <a:lnSpc>
                <a:spcPct val="11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FF0000"/>
                </a:solidFill>
                <a:effectLst/>
                <a:uLnTx/>
                <a:uFillTx/>
                <a:latin typeface="SimHei" panose="02010609060101010101" pitchFamily="49" charset="-122"/>
                <a:ea typeface="SimHei" panose="02010609060101010101" pitchFamily="49" charset="-122"/>
                <a:cs typeface="+mn-cs"/>
              </a:rPr>
              <a:t>主函数</a:t>
            </a:r>
            <a:endParaRPr kumimoji="0" lang="zh-CN" altLang="en-US" sz="2000" b="0" i="0" u="none" strike="noStrike" kern="1200" cap="none" spc="0" normalizeH="0" baseline="0" noProof="0" dirty="0">
              <a:ln>
                <a:noFill/>
              </a:ln>
              <a:solidFill>
                <a:srgbClr val="FF0000"/>
              </a:solidFill>
              <a:effectLst/>
              <a:uLnTx/>
              <a:uFillTx/>
              <a:latin typeface="SimHei" panose="02010609060101010101" pitchFamily="49" charset="-122"/>
              <a:ea typeface="SimHei" panose="02010609060101010101" pitchFamily="49" charset="-122"/>
              <a:cs typeface="+mn-cs"/>
            </a:endParaRPr>
          </a:p>
        </p:txBody>
      </p:sp>
      <p:sp>
        <p:nvSpPr>
          <p:cNvPr id="6" name="AutoShape 5"/>
          <p:cNvSpPr>
            <a:spLocks noChangeArrowheads="1"/>
          </p:cNvSpPr>
          <p:nvPr/>
        </p:nvSpPr>
        <p:spPr bwMode="auto">
          <a:xfrm>
            <a:off x="179388" y="1125538"/>
            <a:ext cx="1584325" cy="444500"/>
          </a:xfrm>
          <a:prstGeom prst="wedgeRectCallout">
            <a:avLst>
              <a:gd name="adj1" fmla="val -15914"/>
              <a:gd name="adj2" fmla="val 582241"/>
            </a:avLst>
          </a:prstGeom>
          <a:solidFill>
            <a:srgbClr val="FF9900"/>
          </a:solidFill>
          <a:ln w="19050">
            <a:solidFill>
              <a:schemeClr val="accent6"/>
            </a:solidFill>
            <a:miter lim="800000"/>
          </a:ln>
          <a:effectLst/>
        </p:spPr>
        <p:txBody>
          <a:bodyPr lIns="18000" tIns="10800" rIns="18000" bIns="10800"/>
          <a:lstStyle/>
          <a:p>
            <a:pPr marL="0" marR="0" lvl="0" indent="0" algn="ctr" defTabSz="914400" rtl="0" eaLnBrk="1" fontAlgn="base" latinLnBrk="0" hangingPunct="1">
              <a:lnSpc>
                <a:spcPct val="11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FF0000"/>
                </a:solidFill>
                <a:effectLst/>
                <a:uLnTx/>
                <a:uFillTx/>
                <a:latin typeface="SimHei" panose="02010609060101010101" pitchFamily="49" charset="-122"/>
                <a:ea typeface="SimHei" panose="02010609060101010101" pitchFamily="49" charset="-122"/>
                <a:cs typeface="+mn-cs"/>
              </a:rPr>
              <a:t>函数体开始</a:t>
            </a:r>
            <a:endParaRPr kumimoji="0" lang="zh-CN" altLang="en-US" sz="2000" b="0" i="0" u="none" strike="noStrike" kern="1200" cap="none" spc="0" normalizeH="0" baseline="0" noProof="0" dirty="0">
              <a:ln>
                <a:noFill/>
              </a:ln>
              <a:solidFill>
                <a:srgbClr val="FF0000"/>
              </a:solidFill>
              <a:effectLst/>
              <a:uLnTx/>
              <a:uFillTx/>
              <a:latin typeface="SimHei" panose="02010609060101010101" pitchFamily="49" charset="-122"/>
              <a:ea typeface="SimHei" panose="02010609060101010101" pitchFamily="49" charset="-122"/>
              <a:cs typeface="+mn-cs"/>
            </a:endParaRPr>
          </a:p>
        </p:txBody>
      </p:sp>
      <p:sp>
        <p:nvSpPr>
          <p:cNvPr id="7" name="AutoShape 6"/>
          <p:cNvSpPr>
            <a:spLocks noChangeArrowheads="1"/>
          </p:cNvSpPr>
          <p:nvPr/>
        </p:nvSpPr>
        <p:spPr bwMode="auto">
          <a:xfrm>
            <a:off x="1187450" y="4868863"/>
            <a:ext cx="1944688" cy="360363"/>
          </a:xfrm>
          <a:prstGeom prst="wedgeRectCallout">
            <a:avLst>
              <a:gd name="adj1" fmla="val -73654"/>
              <a:gd name="adj2" fmla="val 29054"/>
            </a:avLst>
          </a:prstGeom>
          <a:solidFill>
            <a:srgbClr val="FF9900"/>
          </a:solidFill>
          <a:ln w="19050">
            <a:solidFill>
              <a:schemeClr val="accent6"/>
            </a:solidFill>
            <a:miter lim="800000"/>
          </a:ln>
          <a:effectLst/>
        </p:spPr>
        <p:txBody>
          <a:bodyPr lIns="18000" tIns="10800" rIns="18000" bIns="10800"/>
          <a:lstStyle/>
          <a:p>
            <a:pPr marL="0" marR="0" lvl="0" indent="0" algn="ctr" defTabSz="914400" rtl="0" eaLnBrk="1" fontAlgn="base" latinLnBrk="0" hangingPunct="1">
              <a:lnSpc>
                <a:spcPct val="11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FF0000"/>
                </a:solidFill>
                <a:effectLst/>
                <a:uLnTx/>
                <a:uFillTx/>
                <a:latin typeface="SimHei" panose="02010609060101010101" pitchFamily="49" charset="-122"/>
                <a:ea typeface="SimHei" panose="02010609060101010101" pitchFamily="49" charset="-122"/>
                <a:cs typeface="+mn-cs"/>
              </a:rPr>
              <a:t>函数体结束</a:t>
            </a:r>
            <a:endParaRPr kumimoji="0" lang="zh-CN" altLang="en-US" sz="2000" b="0" i="0" u="none" strike="noStrike" kern="1200" cap="none" spc="0" normalizeH="0" baseline="0" noProof="0" dirty="0">
              <a:ln>
                <a:noFill/>
              </a:ln>
              <a:solidFill>
                <a:srgbClr val="FF0000"/>
              </a:solidFill>
              <a:effectLst/>
              <a:uLnTx/>
              <a:uFillTx/>
              <a:latin typeface="SimHei" panose="02010609060101010101" pitchFamily="49" charset="-122"/>
              <a:ea typeface="SimHei" panose="02010609060101010101" pitchFamily="49" charset="-122"/>
              <a:cs typeface="+mn-cs"/>
            </a:endParaRPr>
          </a:p>
        </p:txBody>
      </p:sp>
      <p:sp>
        <p:nvSpPr>
          <p:cNvPr id="8" name="AutoShape 7"/>
          <p:cNvSpPr>
            <a:spLocks noChangeArrowheads="1"/>
          </p:cNvSpPr>
          <p:nvPr/>
        </p:nvSpPr>
        <p:spPr bwMode="auto">
          <a:xfrm>
            <a:off x="3708400" y="4724400"/>
            <a:ext cx="4824413" cy="433388"/>
          </a:xfrm>
          <a:prstGeom prst="wedgeRectCallout">
            <a:avLst>
              <a:gd name="adj1" fmla="val -102229"/>
              <a:gd name="adj2" fmla="val -120702"/>
            </a:avLst>
          </a:prstGeom>
          <a:solidFill>
            <a:srgbClr val="FF9900"/>
          </a:solidFill>
          <a:ln w="19050">
            <a:solidFill>
              <a:schemeClr val="accent6"/>
            </a:solidFill>
            <a:miter lim="800000"/>
          </a:ln>
          <a:effectLst/>
        </p:spPr>
        <p:txBody>
          <a:bodyPr lIns="18000" tIns="10800" rIns="18000" bIns="10800"/>
          <a:lstStyle/>
          <a:p>
            <a:pPr marL="0" marR="0" lvl="0" indent="0" algn="ctr" defTabSz="914400" rtl="0" eaLnBrk="1" fontAlgn="base" latinLnBrk="0" hangingPunct="1">
              <a:lnSpc>
                <a:spcPct val="11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FF0000"/>
                </a:solidFill>
                <a:effectLst/>
                <a:uLnTx/>
                <a:uFillTx/>
                <a:latin typeface="SimHei" panose="02010609060101010101" pitchFamily="49" charset="-122"/>
                <a:ea typeface="SimHei" panose="02010609060101010101" pitchFamily="49" charset="-122"/>
                <a:cs typeface="+mn-cs"/>
              </a:rPr>
              <a:t>输出流，在屏幕上打印引号内的字符串</a:t>
            </a:r>
            <a:endParaRPr kumimoji="0" lang="zh-CN" altLang="en-US" sz="2000" b="0" i="0" u="none" strike="noStrike" kern="1200" cap="none" spc="0" normalizeH="0" baseline="0" noProof="0" dirty="0">
              <a:ln>
                <a:noFill/>
              </a:ln>
              <a:solidFill>
                <a:srgbClr val="FF0000"/>
              </a:solidFill>
              <a:effectLst/>
              <a:uLnTx/>
              <a:uFillTx/>
              <a:latin typeface="SimHei" panose="02010609060101010101" pitchFamily="49" charset="-122"/>
              <a:ea typeface="SimHei" panose="02010609060101010101" pitchFamily="49" charset="-122"/>
              <a:cs typeface="+mn-cs"/>
            </a:endParaRPr>
          </a:p>
        </p:txBody>
      </p:sp>
      <p:sp>
        <p:nvSpPr>
          <p:cNvPr id="9" name="AutoShape 8"/>
          <p:cNvSpPr>
            <a:spLocks noChangeArrowheads="1"/>
          </p:cNvSpPr>
          <p:nvPr/>
        </p:nvSpPr>
        <p:spPr bwMode="auto">
          <a:xfrm>
            <a:off x="5508625" y="3860800"/>
            <a:ext cx="3384550" cy="414338"/>
          </a:xfrm>
          <a:prstGeom prst="wedgeRectCallout">
            <a:avLst>
              <a:gd name="adj1" fmla="val -84805"/>
              <a:gd name="adj2" fmla="val 69295"/>
            </a:avLst>
          </a:prstGeom>
          <a:solidFill>
            <a:srgbClr val="FF9900"/>
          </a:solidFill>
          <a:ln w="19050">
            <a:solidFill>
              <a:schemeClr val="accent6"/>
            </a:solidFill>
            <a:miter lim="800000"/>
          </a:ln>
          <a:effectLst/>
        </p:spPr>
        <p:txBody>
          <a:bodyPr lIns="18000" tIns="10800" rIns="18000" bIns="10800"/>
          <a:lstStyle/>
          <a:p>
            <a:pPr marL="0" marR="0" lvl="0" indent="0" algn="ctr" defTabSz="914400" rtl="0" eaLnBrk="1" fontAlgn="base" latinLnBrk="0" hangingPunct="1">
              <a:lnSpc>
                <a:spcPct val="11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FF0000"/>
                </a:solidFill>
                <a:effectLst/>
                <a:uLnTx/>
                <a:uFillTx/>
                <a:latin typeface="SimHei" panose="02010609060101010101" pitchFamily="49" charset="-122"/>
                <a:ea typeface="SimHei" panose="02010609060101010101" pitchFamily="49" charset="-122"/>
                <a:cs typeface="+mn-cs"/>
              </a:rPr>
              <a:t>分号，一条完整语句的结束符</a:t>
            </a:r>
            <a:endParaRPr kumimoji="0" lang="zh-CN" altLang="en-US" sz="2000" b="0" i="0" u="none" strike="noStrike" kern="1200" cap="none" spc="0" normalizeH="0" baseline="0" noProof="0" dirty="0">
              <a:ln>
                <a:noFill/>
              </a:ln>
              <a:solidFill>
                <a:srgbClr val="FF0000"/>
              </a:solidFill>
              <a:effectLst/>
              <a:uLnTx/>
              <a:uFillTx/>
              <a:latin typeface="SimHei" panose="02010609060101010101" pitchFamily="49" charset="-122"/>
              <a:ea typeface="SimHei" panose="02010609060101010101" pitchFamily="49" charset="-122"/>
              <a:cs typeface="+mn-cs"/>
            </a:endParaRPr>
          </a:p>
        </p:txBody>
      </p:sp>
      <p:sp>
        <p:nvSpPr>
          <p:cNvPr id="10" name="AutoShape 12"/>
          <p:cNvSpPr>
            <a:spLocks noChangeArrowheads="1"/>
          </p:cNvSpPr>
          <p:nvPr/>
        </p:nvSpPr>
        <p:spPr bwMode="auto">
          <a:xfrm>
            <a:off x="6875463" y="2276475"/>
            <a:ext cx="2057400" cy="609600"/>
          </a:xfrm>
          <a:prstGeom prst="wedgeRectCallout">
            <a:avLst>
              <a:gd name="adj1" fmla="val -97993"/>
              <a:gd name="adj2" fmla="val 57956"/>
            </a:avLst>
          </a:prstGeom>
          <a:solidFill>
            <a:srgbClr val="FF9900"/>
          </a:solidFill>
          <a:ln w="19050">
            <a:solidFill>
              <a:schemeClr val="accent6"/>
            </a:solidFill>
            <a:miter lim="800000"/>
          </a:ln>
          <a:effectLst/>
        </p:spPr>
        <p:txBody>
          <a:bodyPr lIns="18000" tIns="10800" rIns="18000" bIns="10800"/>
          <a:lstStyle/>
          <a:p>
            <a:pPr marL="0" marR="0" lvl="0" indent="0" algn="ctr" defTabSz="914400" rtl="0" eaLnBrk="1" fontAlgn="base" latinLnBrk="0" hangingPunct="1">
              <a:lnSpc>
                <a:spcPct val="110000"/>
              </a:lnSpc>
              <a:spcBef>
                <a:spcPct val="0"/>
              </a:spcBef>
              <a:spcAft>
                <a:spcPct val="0"/>
              </a:spcAft>
              <a:buClrTx/>
              <a:buSzTx/>
              <a:buFontTx/>
              <a:buNone/>
              <a:defRPr/>
            </a:pPr>
            <a:r>
              <a:rPr kumimoji="0" lang="zh-CN" altLang="en-US" sz="2000" b="0" i="0" u="none" strike="noStrike" kern="1200" cap="none" spc="0" normalizeH="0" baseline="0" noProof="0">
                <a:ln>
                  <a:noFill/>
                </a:ln>
                <a:solidFill>
                  <a:srgbClr val="FF0000"/>
                </a:solidFill>
                <a:effectLst/>
                <a:uLnTx/>
                <a:uFillTx/>
                <a:latin typeface="SimHei" panose="02010609060101010101" pitchFamily="49" charset="-122"/>
                <a:ea typeface="SimHei" panose="02010609060101010101" pitchFamily="49" charset="-122"/>
                <a:cs typeface="+mn-cs"/>
              </a:rPr>
              <a:t>注释或说明</a:t>
            </a:r>
            <a:endParaRPr kumimoji="0" lang="zh-CN" altLang="en-US" sz="2000" b="0" i="0" u="none" strike="noStrike" kern="1200" cap="none" spc="0" normalizeH="0" baseline="0" noProof="0">
              <a:ln>
                <a:noFill/>
              </a:ln>
              <a:solidFill>
                <a:srgbClr val="FF0000"/>
              </a:solidFill>
              <a:effectLst/>
              <a:uLnTx/>
              <a:uFillTx/>
              <a:latin typeface="SimHei" panose="02010609060101010101" pitchFamily="49" charset="-122"/>
              <a:ea typeface="SimHei" panose="02010609060101010101" pitchFamily="49" charset="-122"/>
              <a:cs typeface="+mn-cs"/>
            </a:endParaRPr>
          </a:p>
        </p:txBody>
      </p:sp>
      <p:sp>
        <p:nvSpPr>
          <p:cNvPr id="12" name="AutoShape 12"/>
          <p:cNvSpPr>
            <a:spLocks noChangeArrowheads="1"/>
          </p:cNvSpPr>
          <p:nvPr/>
        </p:nvSpPr>
        <p:spPr bwMode="auto">
          <a:xfrm>
            <a:off x="3779838" y="981075"/>
            <a:ext cx="4105275" cy="1439863"/>
          </a:xfrm>
          <a:prstGeom prst="wedgeRectCallout">
            <a:avLst>
              <a:gd name="adj1" fmla="val -86242"/>
              <a:gd name="adj2" fmla="val 88081"/>
            </a:avLst>
          </a:prstGeom>
          <a:solidFill>
            <a:srgbClr val="FF9900"/>
          </a:solidFill>
          <a:ln w="19050">
            <a:solidFill>
              <a:srgbClr val="C00000"/>
            </a:solidFill>
            <a:miter lim="800000"/>
          </a:ln>
          <a:effectLst/>
        </p:spPr>
        <p:txBody>
          <a:bodyPr lIns="18000" tIns="10800" rIns="18000" bIns="10800"/>
          <a:lstStyle/>
          <a:p>
            <a:pPr marL="0" marR="0" lvl="0" indent="0" algn="l" defTabSz="914400" rtl="0" eaLnBrk="1" fontAlgn="base" latinLnBrk="0" hangingPunct="1">
              <a:lnSpc>
                <a:spcPct val="125000"/>
              </a:lnSpc>
              <a:spcBef>
                <a:spcPct val="0"/>
              </a:spcBef>
              <a:spcAft>
                <a:spcPct val="0"/>
              </a:spcAft>
              <a:buClrTx/>
              <a:buSzTx/>
              <a:buFontTx/>
              <a:buNone/>
              <a:defRPr/>
            </a:pPr>
            <a:r>
              <a:rPr kumimoji="0" lang="zh-CN" altLang="en-US" sz="1800" b="0" i="0" u="none" strike="noStrike" kern="1200" cap="none" spc="0" normalizeH="0" baseline="0" noProof="0" dirty="0">
                <a:ln>
                  <a:noFill/>
                </a:ln>
                <a:solidFill>
                  <a:srgbClr val="0000CC"/>
                </a:solidFill>
                <a:effectLst/>
                <a:uLnTx/>
                <a:uFillTx/>
                <a:latin typeface="+mn-lt"/>
                <a:ea typeface="SimHei" panose="02010609060101010101" pitchFamily="49" charset="-122"/>
                <a:cs typeface="+mn-cs"/>
              </a:rPr>
              <a:t>文件</a:t>
            </a:r>
            <a:r>
              <a:rPr kumimoji="0" lang="en-US" altLang="zh-CN" sz="1800" b="0" i="0" u="none" strike="noStrike" kern="1200" cap="none" spc="0" normalizeH="0" baseline="0" noProof="0" dirty="0" err="1">
                <a:ln>
                  <a:noFill/>
                </a:ln>
                <a:solidFill>
                  <a:srgbClr val="0000CC"/>
                </a:solidFill>
                <a:effectLst/>
                <a:uLnTx/>
                <a:uFillTx/>
                <a:latin typeface="+mn-lt"/>
                <a:ea typeface="SimHei" panose="02010609060101010101" pitchFamily="49" charset="-122"/>
                <a:cs typeface="+mn-cs"/>
              </a:rPr>
              <a:t>iostream</a:t>
            </a:r>
            <a:r>
              <a:rPr kumimoji="0" lang="zh-CN" altLang="en-US" sz="1800" b="0" i="0" u="none" strike="noStrike" kern="1200" cap="none" spc="0" normalizeH="0" baseline="0" noProof="0" dirty="0">
                <a:ln>
                  <a:noFill/>
                </a:ln>
                <a:solidFill>
                  <a:srgbClr val="0000CC"/>
                </a:solidFill>
                <a:effectLst/>
                <a:uLnTx/>
                <a:uFillTx/>
                <a:latin typeface="+mn-lt"/>
                <a:ea typeface="SimHei" panose="02010609060101010101" pitchFamily="49" charset="-122"/>
                <a:cs typeface="+mn-cs"/>
              </a:rPr>
              <a:t>的作用是向程序提供输入或输出时所需要的一些信息。</a:t>
            </a:r>
            <a:r>
              <a:rPr kumimoji="0" lang="en-US" altLang="zh-CN" sz="1800" b="0" i="0" u="none" strike="noStrike" kern="1200" cap="none" spc="0" normalizeH="0" baseline="0" noProof="0" dirty="0" err="1">
                <a:ln>
                  <a:noFill/>
                </a:ln>
                <a:solidFill>
                  <a:srgbClr val="0000CC"/>
                </a:solidFill>
                <a:effectLst/>
                <a:uLnTx/>
                <a:uFillTx/>
                <a:latin typeface="+mn-lt"/>
                <a:ea typeface="SimHei" panose="02010609060101010101" pitchFamily="49" charset="-122"/>
                <a:cs typeface="+mn-cs"/>
              </a:rPr>
              <a:t>iostream</a:t>
            </a:r>
            <a:r>
              <a:rPr kumimoji="0" lang="zh-CN" altLang="en-US" sz="1800" b="0" i="0" u="none" strike="noStrike" kern="1200" cap="none" spc="0" normalizeH="0" baseline="0" noProof="0" dirty="0">
                <a:ln>
                  <a:noFill/>
                </a:ln>
                <a:solidFill>
                  <a:srgbClr val="0000CC"/>
                </a:solidFill>
                <a:effectLst/>
                <a:uLnTx/>
                <a:uFillTx/>
                <a:latin typeface="+mn-lt"/>
                <a:ea typeface="SimHei" panose="02010609060101010101" pitchFamily="49" charset="-122"/>
                <a:cs typeface="+mn-cs"/>
              </a:rPr>
              <a:t>是</a:t>
            </a:r>
            <a:r>
              <a:rPr kumimoji="0" lang="en-US" altLang="zh-CN" sz="1800" b="0" i="0" u="none" strike="noStrike" kern="1200" cap="none" spc="0" normalizeH="0" baseline="0" noProof="0" dirty="0" err="1">
                <a:ln>
                  <a:noFill/>
                </a:ln>
                <a:solidFill>
                  <a:srgbClr val="0000CC"/>
                </a:solidFill>
                <a:effectLst/>
                <a:uLnTx/>
                <a:uFillTx/>
                <a:latin typeface="+mn-lt"/>
                <a:ea typeface="SimHei" panose="02010609060101010101" pitchFamily="49" charset="-122"/>
                <a:cs typeface="+mn-cs"/>
              </a:rPr>
              <a:t>i</a:t>
            </a:r>
            <a:r>
              <a:rPr kumimoji="0" lang="en-US" altLang="zh-CN" sz="1800" b="0" i="0" u="none" strike="noStrike" kern="1200" cap="none" spc="0" normalizeH="0" baseline="0" noProof="0" dirty="0">
                <a:ln>
                  <a:noFill/>
                </a:ln>
                <a:solidFill>
                  <a:srgbClr val="0000CC"/>
                </a:solidFill>
                <a:effectLst/>
                <a:uLnTx/>
                <a:uFillTx/>
                <a:latin typeface="+mn-lt"/>
                <a:ea typeface="SimHei" panose="02010609060101010101" pitchFamily="49" charset="-122"/>
                <a:cs typeface="+mn-cs"/>
              </a:rPr>
              <a:t>-o-stream 3</a:t>
            </a:r>
            <a:r>
              <a:rPr kumimoji="0" lang="zh-CN" altLang="en-US" sz="1800" b="0" i="0" u="none" strike="noStrike" kern="1200" cap="none" spc="0" normalizeH="0" baseline="0" noProof="0" dirty="0">
                <a:ln>
                  <a:noFill/>
                </a:ln>
                <a:solidFill>
                  <a:srgbClr val="0000CC"/>
                </a:solidFill>
                <a:effectLst/>
                <a:uLnTx/>
                <a:uFillTx/>
                <a:latin typeface="+mn-lt"/>
                <a:ea typeface="SimHei" panose="02010609060101010101" pitchFamily="49" charset="-122"/>
                <a:cs typeface="+mn-cs"/>
              </a:rPr>
              <a:t>个词的组合，从它的形式就可以知道它代表“输入输出流”的意思</a:t>
            </a:r>
            <a:endParaRPr kumimoji="0" lang="zh-CN" altLang="en-US" sz="1800" b="0" i="0" u="none" strike="noStrike" kern="1200" cap="none" spc="0" normalizeH="0" baseline="0" noProof="0" dirty="0">
              <a:ln>
                <a:noFill/>
              </a:ln>
              <a:solidFill>
                <a:srgbClr val="0000CC"/>
              </a:solidFill>
              <a:effectLst/>
              <a:uLnTx/>
              <a:uFillTx/>
              <a:latin typeface="+mn-lt"/>
              <a:ea typeface="SimHei" panose="02010609060101010101" pitchFamily="49" charset="-122"/>
              <a:cs typeface="+mn-cs"/>
            </a:endParaRPr>
          </a:p>
        </p:txBody>
      </p:sp>
      <p:sp>
        <p:nvSpPr>
          <p:cNvPr id="14" name="AutoShape 12"/>
          <p:cNvSpPr>
            <a:spLocks noChangeArrowheads="1"/>
          </p:cNvSpPr>
          <p:nvPr/>
        </p:nvSpPr>
        <p:spPr bwMode="auto">
          <a:xfrm>
            <a:off x="3924300" y="2924175"/>
            <a:ext cx="4464050" cy="2160588"/>
          </a:xfrm>
          <a:prstGeom prst="wedgeRectCallout">
            <a:avLst>
              <a:gd name="adj1" fmla="val -71727"/>
              <a:gd name="adj2" fmla="val -34951"/>
            </a:avLst>
          </a:prstGeom>
          <a:solidFill>
            <a:srgbClr val="FF9900"/>
          </a:solidFill>
          <a:ln w="19050">
            <a:solidFill>
              <a:srgbClr val="C00000"/>
            </a:solidFill>
            <a:miter lim="800000"/>
          </a:ln>
          <a:effectLst/>
        </p:spPr>
        <p:txBody>
          <a:bodyPr lIns="18000" tIns="10800" rIns="18000" bIns="10800"/>
          <a:lstStyle/>
          <a:p>
            <a:pPr marL="0" marR="0" lvl="0" indent="0" algn="l" defTabSz="914400" rtl="0" eaLnBrk="1" fontAlgn="base" latinLnBrk="0" hangingPunct="1">
              <a:lnSpc>
                <a:spcPct val="125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CC"/>
                </a:solidFill>
                <a:effectLst/>
                <a:uLnTx/>
                <a:uFillTx/>
                <a:latin typeface="+mn-lt"/>
                <a:ea typeface="SimHei" panose="02010609060101010101" pitchFamily="49" charset="-122"/>
                <a:cs typeface="+mn-cs"/>
              </a:rPr>
              <a:t>“using namespace std; ” </a:t>
            </a:r>
            <a:r>
              <a:rPr kumimoji="0" lang="zh-CN" altLang="en-US" sz="1800" b="0" i="0" u="none" strike="noStrike" kern="1200" cap="none" spc="0" normalizeH="0" baseline="0" noProof="0" dirty="0">
                <a:ln>
                  <a:noFill/>
                </a:ln>
                <a:solidFill>
                  <a:srgbClr val="0000CC"/>
                </a:solidFill>
                <a:effectLst/>
                <a:uLnTx/>
                <a:uFillTx/>
                <a:latin typeface="+mn-lt"/>
                <a:ea typeface="SimHei" panose="02010609060101010101" pitchFamily="49" charset="-122"/>
                <a:cs typeface="+mn-cs"/>
              </a:rPr>
              <a:t>的意思是“使用命名空间</a:t>
            </a:r>
            <a:r>
              <a:rPr kumimoji="0" lang="en-US" altLang="zh-CN" sz="1800" b="0" i="0" u="none" strike="noStrike" kern="1200" cap="none" spc="0" normalizeH="0" baseline="0" noProof="0" dirty="0">
                <a:ln>
                  <a:noFill/>
                </a:ln>
                <a:solidFill>
                  <a:srgbClr val="0000CC"/>
                </a:solidFill>
                <a:effectLst/>
                <a:uLnTx/>
                <a:uFillTx/>
                <a:latin typeface="+mn-lt"/>
                <a:ea typeface="SimHei" panose="02010609060101010101" pitchFamily="49" charset="-122"/>
                <a:cs typeface="+mn-cs"/>
              </a:rPr>
              <a:t>std”</a:t>
            </a:r>
            <a:r>
              <a:rPr kumimoji="0" lang="zh-CN" altLang="en-US" sz="1800" b="0" i="0" u="none" strike="noStrike" kern="1200" cap="none" spc="0" normalizeH="0" baseline="0" noProof="0" dirty="0">
                <a:ln>
                  <a:noFill/>
                </a:ln>
                <a:solidFill>
                  <a:srgbClr val="0000CC"/>
                </a:solidFill>
                <a:effectLst/>
                <a:uLnTx/>
                <a:uFillTx/>
                <a:latin typeface="+mn-lt"/>
                <a:ea typeface="SimHei" panose="02010609060101010101" pitchFamily="49" charset="-122"/>
                <a:cs typeface="+mn-cs"/>
              </a:rPr>
              <a:t>。</a:t>
            </a:r>
            <a:r>
              <a:rPr kumimoji="0" lang="en-US" altLang="zh-CN" sz="1800" b="0" i="0" u="none" strike="noStrike" kern="1200" cap="none" spc="0" normalizeH="0" baseline="0" noProof="0" dirty="0">
                <a:ln>
                  <a:noFill/>
                </a:ln>
                <a:solidFill>
                  <a:srgbClr val="0000CC"/>
                </a:solidFill>
                <a:effectLst/>
                <a:uLnTx/>
                <a:uFillTx/>
                <a:latin typeface="+mn-lt"/>
                <a:ea typeface="SimHei" panose="02010609060101010101" pitchFamily="49" charset="-122"/>
                <a:cs typeface="+mn-cs"/>
              </a:rPr>
              <a:t>C++</a:t>
            </a:r>
            <a:r>
              <a:rPr kumimoji="0" lang="zh-CN" altLang="en-US" sz="1800" b="0" i="0" u="none" strike="noStrike" kern="1200" cap="none" spc="0" normalizeH="0" baseline="0" noProof="0" dirty="0">
                <a:ln>
                  <a:noFill/>
                </a:ln>
                <a:solidFill>
                  <a:srgbClr val="0000CC"/>
                </a:solidFill>
                <a:effectLst/>
                <a:uLnTx/>
                <a:uFillTx/>
                <a:latin typeface="+mn-lt"/>
                <a:ea typeface="SimHei" panose="02010609060101010101" pitchFamily="49" charset="-122"/>
                <a:cs typeface="+mn-cs"/>
              </a:rPr>
              <a:t>标准库中的类和函数是在命名空间</a:t>
            </a:r>
            <a:r>
              <a:rPr kumimoji="0" lang="en-US" altLang="zh-CN" sz="1800" b="0" i="0" u="none" strike="noStrike" kern="1200" cap="none" spc="0" normalizeH="0" baseline="0" noProof="0" dirty="0">
                <a:ln>
                  <a:noFill/>
                </a:ln>
                <a:solidFill>
                  <a:srgbClr val="0000CC"/>
                </a:solidFill>
                <a:effectLst/>
                <a:uLnTx/>
                <a:uFillTx/>
                <a:latin typeface="+mn-lt"/>
                <a:ea typeface="SimHei" panose="02010609060101010101" pitchFamily="49" charset="-122"/>
                <a:cs typeface="+mn-cs"/>
              </a:rPr>
              <a:t>std</a:t>
            </a:r>
            <a:r>
              <a:rPr kumimoji="0" lang="zh-CN" altLang="en-US" sz="1800" b="0" i="0" u="none" strike="noStrike" kern="1200" cap="none" spc="0" normalizeH="0" baseline="0" noProof="0" dirty="0">
                <a:ln>
                  <a:noFill/>
                </a:ln>
                <a:solidFill>
                  <a:srgbClr val="0000CC"/>
                </a:solidFill>
                <a:effectLst/>
                <a:uLnTx/>
                <a:uFillTx/>
                <a:latin typeface="+mn-lt"/>
                <a:ea typeface="SimHei" panose="02010609060101010101" pitchFamily="49" charset="-122"/>
                <a:cs typeface="+mn-cs"/>
              </a:rPr>
              <a:t>中声明的，因此程序中如果需要用到</a:t>
            </a:r>
            <a:r>
              <a:rPr kumimoji="0" lang="en-US" altLang="zh-CN" sz="1800" b="0" i="0" u="none" strike="noStrike" kern="1200" cap="none" spc="0" normalizeH="0" baseline="0" noProof="0" dirty="0">
                <a:ln>
                  <a:noFill/>
                </a:ln>
                <a:solidFill>
                  <a:srgbClr val="0000CC"/>
                </a:solidFill>
                <a:effectLst/>
                <a:uLnTx/>
                <a:uFillTx/>
                <a:latin typeface="+mn-lt"/>
                <a:ea typeface="SimHei" panose="02010609060101010101" pitchFamily="49" charset="-122"/>
                <a:cs typeface="+mn-cs"/>
              </a:rPr>
              <a:t>C++</a:t>
            </a:r>
            <a:r>
              <a:rPr kumimoji="0" lang="zh-CN" altLang="en-US" sz="1800" b="0" i="0" u="none" strike="noStrike" kern="1200" cap="none" spc="0" normalizeH="0" baseline="0" noProof="0" dirty="0">
                <a:ln>
                  <a:noFill/>
                </a:ln>
                <a:solidFill>
                  <a:srgbClr val="0000CC"/>
                </a:solidFill>
                <a:effectLst/>
                <a:uLnTx/>
                <a:uFillTx/>
                <a:latin typeface="+mn-lt"/>
                <a:ea typeface="SimHei" panose="02010609060101010101" pitchFamily="49" charset="-122"/>
                <a:cs typeface="+mn-cs"/>
              </a:rPr>
              <a:t>标准库</a:t>
            </a:r>
            <a:r>
              <a:rPr kumimoji="0" lang="en-US" altLang="zh-CN" sz="1800" b="0" i="0" u="none" strike="noStrike" kern="1200" cap="none" spc="0" normalizeH="0" baseline="0" noProof="0" dirty="0">
                <a:ln>
                  <a:noFill/>
                </a:ln>
                <a:solidFill>
                  <a:srgbClr val="0000CC"/>
                </a:solidFill>
                <a:effectLst/>
                <a:uLnTx/>
                <a:uFillTx/>
                <a:latin typeface="+mn-lt"/>
                <a:ea typeface="SimHei" panose="02010609060101010101" pitchFamily="49" charset="-122"/>
                <a:cs typeface="+mn-cs"/>
              </a:rPr>
              <a:t>(</a:t>
            </a:r>
            <a:r>
              <a:rPr kumimoji="0" lang="zh-CN" altLang="en-US" sz="1800" b="0" i="0" u="none" strike="noStrike" kern="1200" cap="none" spc="0" normalizeH="0" baseline="0" noProof="0" dirty="0">
                <a:ln>
                  <a:noFill/>
                </a:ln>
                <a:solidFill>
                  <a:srgbClr val="0000CC"/>
                </a:solidFill>
                <a:effectLst/>
                <a:uLnTx/>
                <a:uFillTx/>
                <a:latin typeface="+mn-lt"/>
                <a:ea typeface="SimHei" panose="02010609060101010101" pitchFamily="49" charset="-122"/>
                <a:cs typeface="+mn-cs"/>
              </a:rPr>
              <a:t>此时就需要用</a:t>
            </a:r>
            <a:r>
              <a:rPr kumimoji="0" lang="en-US" altLang="zh-CN" sz="1800" b="0" i="0" u="none" strike="noStrike" kern="1200" cap="none" spc="0" normalizeH="0" baseline="0" noProof="0" dirty="0">
                <a:ln>
                  <a:noFill/>
                </a:ln>
                <a:solidFill>
                  <a:srgbClr val="0000CC"/>
                </a:solidFill>
                <a:effectLst/>
                <a:uLnTx/>
                <a:uFillTx/>
                <a:latin typeface="+mn-lt"/>
                <a:ea typeface="SimHei" panose="02010609060101010101" pitchFamily="49" charset="-122"/>
                <a:cs typeface="+mn-cs"/>
              </a:rPr>
              <a:t>#include</a:t>
            </a:r>
            <a:r>
              <a:rPr kumimoji="0" lang="zh-CN" altLang="en-US" sz="1800" b="0" i="0" u="none" strike="noStrike" kern="1200" cap="none" spc="0" normalizeH="0" baseline="0" noProof="0" dirty="0">
                <a:ln>
                  <a:noFill/>
                </a:ln>
                <a:solidFill>
                  <a:srgbClr val="0000CC"/>
                </a:solidFill>
                <a:effectLst/>
                <a:uLnTx/>
                <a:uFillTx/>
                <a:latin typeface="+mn-lt"/>
                <a:ea typeface="SimHei" panose="02010609060101010101" pitchFamily="49" charset="-122"/>
                <a:cs typeface="+mn-cs"/>
              </a:rPr>
              <a:t>命令行</a:t>
            </a:r>
            <a:r>
              <a:rPr kumimoji="0" lang="en-US" altLang="zh-CN" sz="1800" b="0" i="0" u="none" strike="noStrike" kern="1200" cap="none" spc="0" normalizeH="0" baseline="0" noProof="0" dirty="0">
                <a:ln>
                  <a:noFill/>
                </a:ln>
                <a:solidFill>
                  <a:srgbClr val="0000CC"/>
                </a:solidFill>
                <a:effectLst/>
                <a:uLnTx/>
                <a:uFillTx/>
                <a:latin typeface="+mn-lt"/>
                <a:ea typeface="SimHei" panose="02010609060101010101" pitchFamily="49" charset="-122"/>
                <a:cs typeface="+mn-cs"/>
              </a:rPr>
              <a:t>)</a:t>
            </a:r>
            <a:r>
              <a:rPr kumimoji="0" lang="zh-CN" altLang="en-US" sz="1800" b="0" i="0" u="none" strike="noStrike" kern="1200" cap="none" spc="0" normalizeH="0" baseline="0" noProof="0" dirty="0">
                <a:ln>
                  <a:noFill/>
                </a:ln>
                <a:solidFill>
                  <a:srgbClr val="0000CC"/>
                </a:solidFill>
                <a:effectLst/>
                <a:uLnTx/>
                <a:uFillTx/>
                <a:latin typeface="+mn-lt"/>
                <a:ea typeface="SimHei" panose="02010609060101010101" pitchFamily="49" charset="-122"/>
                <a:cs typeface="+mn-cs"/>
              </a:rPr>
              <a:t>，就需要用“</a:t>
            </a:r>
            <a:r>
              <a:rPr kumimoji="0" lang="en-US" altLang="zh-CN" sz="1800" b="0" i="0" u="none" strike="noStrike" kern="1200" cap="none" spc="0" normalizeH="0" baseline="0" noProof="0" dirty="0">
                <a:ln>
                  <a:noFill/>
                </a:ln>
                <a:solidFill>
                  <a:srgbClr val="0000CC"/>
                </a:solidFill>
                <a:effectLst/>
                <a:uLnTx/>
                <a:uFillTx/>
                <a:latin typeface="+mn-lt"/>
                <a:ea typeface="SimHei" panose="02010609060101010101" pitchFamily="49" charset="-122"/>
                <a:cs typeface="+mn-cs"/>
              </a:rPr>
              <a:t>using namespace std; ”</a:t>
            </a:r>
            <a:r>
              <a:rPr kumimoji="0" lang="zh-CN" altLang="en-US" sz="1800" b="0" i="0" u="none" strike="noStrike" kern="1200" cap="none" spc="0" normalizeH="0" baseline="0" noProof="0" dirty="0">
                <a:ln>
                  <a:noFill/>
                </a:ln>
                <a:solidFill>
                  <a:srgbClr val="0000CC"/>
                </a:solidFill>
                <a:effectLst/>
                <a:uLnTx/>
                <a:uFillTx/>
                <a:latin typeface="+mn-lt"/>
                <a:ea typeface="SimHei" panose="02010609060101010101" pitchFamily="49" charset="-122"/>
                <a:cs typeface="+mn-cs"/>
              </a:rPr>
              <a:t>作声明，表示要用到命名空间</a:t>
            </a:r>
            <a:r>
              <a:rPr kumimoji="0" lang="en-US" altLang="zh-CN" sz="1800" b="0" i="0" u="none" strike="noStrike" kern="1200" cap="none" spc="0" normalizeH="0" baseline="0" noProof="0" dirty="0">
                <a:ln>
                  <a:noFill/>
                </a:ln>
                <a:solidFill>
                  <a:srgbClr val="0000CC"/>
                </a:solidFill>
                <a:effectLst/>
                <a:uLnTx/>
                <a:uFillTx/>
                <a:latin typeface="+mn-lt"/>
                <a:ea typeface="SimHei" panose="02010609060101010101" pitchFamily="49" charset="-122"/>
                <a:cs typeface="+mn-cs"/>
              </a:rPr>
              <a:t>std</a:t>
            </a:r>
            <a:r>
              <a:rPr kumimoji="0" lang="zh-CN" altLang="en-US" sz="1800" b="0" i="0" u="none" strike="noStrike" kern="1200" cap="none" spc="0" normalizeH="0" baseline="0" noProof="0" dirty="0">
                <a:ln>
                  <a:noFill/>
                </a:ln>
                <a:solidFill>
                  <a:srgbClr val="0000CC"/>
                </a:solidFill>
                <a:effectLst/>
                <a:uLnTx/>
                <a:uFillTx/>
                <a:latin typeface="+mn-lt"/>
                <a:ea typeface="SimHei" panose="02010609060101010101" pitchFamily="49" charset="-122"/>
                <a:cs typeface="+mn-cs"/>
              </a:rPr>
              <a:t>中的内容。</a:t>
            </a:r>
            <a:endParaRPr kumimoji="0" lang="zh-CN" altLang="en-US" sz="1800" b="0" i="0" u="none" strike="noStrike" kern="1200" cap="none" spc="0" normalizeH="0" baseline="0" noProof="0" dirty="0">
              <a:ln>
                <a:noFill/>
              </a:ln>
              <a:solidFill>
                <a:srgbClr val="0000CC"/>
              </a:solidFill>
              <a:effectLst/>
              <a:uLnTx/>
              <a:uFillTx/>
              <a:latin typeface="+mn-lt"/>
              <a:ea typeface="SimHei" panose="020106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To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lide(fromTo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slide(fromTop)">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ox(in)">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1"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slide(fromTop)">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1"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slide(fromTop)">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xit" presetSubtype="10" fill="hold" grpId="1" nodeType="clickEffect">
                                  <p:stCondLst>
                                    <p:cond delay="0"/>
                                  </p:stCondLst>
                                  <p:childTnLst>
                                    <p:animEffect transition="out" filter="blinds(horizontal)">
                                      <p:cBhvr>
                                        <p:cTn id="41" dur="500"/>
                                        <p:tgtEl>
                                          <p:spTgt spid="4"/>
                                        </p:tgtEl>
                                      </p:cBhvr>
                                    </p:animEffect>
                                    <p:set>
                                      <p:cBhvr>
                                        <p:cTn id="42" dur="1" fill="hold">
                                          <p:stCondLst>
                                            <p:cond delay="499"/>
                                          </p:stCondLst>
                                        </p:cTn>
                                        <p:tgtEl>
                                          <p:spTgt spid="4"/>
                                        </p:tgtEl>
                                        <p:attrNameLst>
                                          <p:attrName>style.visibility</p:attrName>
                                        </p:attrNameLst>
                                      </p:cBhvr>
                                      <p:to>
                                        <p:strVal val="hidden"/>
                                      </p:to>
                                    </p:set>
                                  </p:childTnLst>
                                </p:cTn>
                              </p:par>
                              <p:par>
                                <p:cTn id="43" presetID="3" presetClass="exit" presetSubtype="10" fill="hold" grpId="1" nodeType="withEffect">
                                  <p:stCondLst>
                                    <p:cond delay="0"/>
                                  </p:stCondLst>
                                  <p:childTnLst>
                                    <p:animEffect transition="out" filter="blinds(horizontal)">
                                      <p:cBhvr>
                                        <p:cTn id="44" dur="500"/>
                                        <p:tgtEl>
                                          <p:spTgt spid="5"/>
                                        </p:tgtEl>
                                      </p:cBhvr>
                                    </p:animEffect>
                                    <p:set>
                                      <p:cBhvr>
                                        <p:cTn id="45" dur="1" fill="hold">
                                          <p:stCondLst>
                                            <p:cond delay="499"/>
                                          </p:stCondLst>
                                        </p:cTn>
                                        <p:tgtEl>
                                          <p:spTgt spid="5"/>
                                        </p:tgtEl>
                                        <p:attrNameLst>
                                          <p:attrName>style.visibility</p:attrName>
                                        </p:attrNameLst>
                                      </p:cBhvr>
                                      <p:to>
                                        <p:strVal val="hidden"/>
                                      </p:to>
                                    </p:set>
                                  </p:childTnLst>
                                </p:cTn>
                              </p:par>
                              <p:par>
                                <p:cTn id="46" presetID="3" presetClass="exit" presetSubtype="10" fill="hold" grpId="1" nodeType="withEffect">
                                  <p:stCondLst>
                                    <p:cond delay="0"/>
                                  </p:stCondLst>
                                  <p:childTnLst>
                                    <p:animEffect transition="out" filter="blinds(horizontal)">
                                      <p:cBhvr>
                                        <p:cTn id="47" dur="500"/>
                                        <p:tgtEl>
                                          <p:spTgt spid="9"/>
                                        </p:tgtEl>
                                      </p:cBhvr>
                                    </p:animEffect>
                                    <p:set>
                                      <p:cBhvr>
                                        <p:cTn id="48" dur="1" fill="hold">
                                          <p:stCondLst>
                                            <p:cond delay="499"/>
                                          </p:stCondLst>
                                        </p:cTn>
                                        <p:tgtEl>
                                          <p:spTgt spid="9"/>
                                        </p:tgtEl>
                                        <p:attrNameLst>
                                          <p:attrName>style.visibility</p:attrName>
                                        </p:attrNameLst>
                                      </p:cBhvr>
                                      <p:to>
                                        <p:strVal val="hidden"/>
                                      </p:to>
                                    </p:set>
                                  </p:childTnLst>
                                </p:cTn>
                              </p:par>
                              <p:par>
                                <p:cTn id="49" presetID="3" presetClass="exit" presetSubtype="10" fill="hold" grpId="1" nodeType="withEffect">
                                  <p:stCondLst>
                                    <p:cond delay="0"/>
                                  </p:stCondLst>
                                  <p:childTnLst>
                                    <p:animEffect transition="out" filter="blinds(horizontal)">
                                      <p:cBhvr>
                                        <p:cTn id="50" dur="500"/>
                                        <p:tgtEl>
                                          <p:spTgt spid="10"/>
                                        </p:tgtEl>
                                      </p:cBhvr>
                                    </p:animEffect>
                                    <p:set>
                                      <p:cBhvr>
                                        <p:cTn id="51" dur="1" fill="hold">
                                          <p:stCondLst>
                                            <p:cond delay="499"/>
                                          </p:stCondLst>
                                        </p:cTn>
                                        <p:tgtEl>
                                          <p:spTgt spid="10"/>
                                        </p:tgtEl>
                                        <p:attrNameLst>
                                          <p:attrName>style.visibility</p:attrName>
                                        </p:attrNameLst>
                                      </p:cBhvr>
                                      <p:to>
                                        <p:strVal val="hidden"/>
                                      </p:to>
                                    </p:set>
                                  </p:childTnLst>
                                </p:cTn>
                              </p:par>
                              <p:par>
                                <p:cTn id="52" presetID="3" presetClass="exit" presetSubtype="10" fill="hold" grpId="1" nodeType="withEffect">
                                  <p:stCondLst>
                                    <p:cond delay="0"/>
                                  </p:stCondLst>
                                  <p:childTnLst>
                                    <p:animEffect transition="out" filter="blinds(horizontal)">
                                      <p:cBhvr>
                                        <p:cTn id="53" dur="500"/>
                                        <p:tgtEl>
                                          <p:spTgt spid="8"/>
                                        </p:tgtEl>
                                      </p:cBhvr>
                                    </p:animEffect>
                                    <p:set>
                                      <p:cBhvr>
                                        <p:cTn id="54" dur="1" fill="hold">
                                          <p:stCondLst>
                                            <p:cond delay="499"/>
                                          </p:stCondLst>
                                        </p:cTn>
                                        <p:tgtEl>
                                          <p:spTgt spid="8"/>
                                        </p:tgtEl>
                                        <p:attrNameLst>
                                          <p:attrName>style.visibility</p:attrName>
                                        </p:attrNameLst>
                                      </p:cBhvr>
                                      <p:to>
                                        <p:strVal val="hidden"/>
                                      </p:to>
                                    </p:set>
                                  </p:childTnLst>
                                </p:cTn>
                              </p:par>
                              <p:par>
                                <p:cTn id="55" presetID="3" presetClass="exit" presetSubtype="10" fill="hold" grpId="1" nodeType="withEffect">
                                  <p:stCondLst>
                                    <p:cond delay="0"/>
                                  </p:stCondLst>
                                  <p:childTnLst>
                                    <p:animEffect transition="out" filter="blinds(horizontal)">
                                      <p:cBhvr>
                                        <p:cTn id="56" dur="500"/>
                                        <p:tgtEl>
                                          <p:spTgt spid="7"/>
                                        </p:tgtEl>
                                      </p:cBhvr>
                                    </p:animEffect>
                                    <p:set>
                                      <p:cBhvr>
                                        <p:cTn id="57" dur="1" fill="hold">
                                          <p:stCondLst>
                                            <p:cond delay="499"/>
                                          </p:stCondLst>
                                        </p:cTn>
                                        <p:tgtEl>
                                          <p:spTgt spid="7"/>
                                        </p:tgtEl>
                                        <p:attrNameLst>
                                          <p:attrName>style.visibility</p:attrName>
                                        </p:attrNameLst>
                                      </p:cBhvr>
                                      <p:to>
                                        <p:strVal val="hidden"/>
                                      </p:to>
                                    </p:set>
                                  </p:childTnLst>
                                </p:cTn>
                              </p:par>
                              <p:par>
                                <p:cTn id="58" presetID="3" presetClass="exit" presetSubtype="10" fill="hold" grpId="1" nodeType="withEffect">
                                  <p:stCondLst>
                                    <p:cond delay="0"/>
                                  </p:stCondLst>
                                  <p:childTnLst>
                                    <p:animEffect transition="out" filter="blinds(horizontal)">
                                      <p:cBhvr>
                                        <p:cTn id="59" dur="500"/>
                                        <p:tgtEl>
                                          <p:spTgt spid="6"/>
                                        </p:tgtEl>
                                      </p:cBhvr>
                                    </p:animEffect>
                                    <p:set>
                                      <p:cBhvr>
                                        <p:cTn id="60" dur="1" fill="hold">
                                          <p:stCondLst>
                                            <p:cond delay="499"/>
                                          </p:stCondLst>
                                        </p:cTn>
                                        <p:tgtEl>
                                          <p:spTgt spid="6"/>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2" presetClass="entr" presetSubtype="1" fill="hold" grpId="0" nodeType="clickEffect">
                                  <p:stCondLst>
                                    <p:cond delay="0"/>
                                  </p:stCondLst>
                                  <p:childTnLst>
                                    <p:set>
                                      <p:cBhvr>
                                        <p:cTn id="64" dur="1" fill="hold">
                                          <p:stCondLst>
                                            <p:cond delay="0"/>
                                          </p:stCondLst>
                                        </p:cTn>
                                        <p:tgtEl>
                                          <p:spTgt spid="12"/>
                                        </p:tgtEl>
                                        <p:attrNameLst>
                                          <p:attrName>style.visibility</p:attrName>
                                        </p:attrNameLst>
                                      </p:cBhvr>
                                      <p:to>
                                        <p:strVal val="visible"/>
                                      </p:to>
                                    </p:set>
                                    <p:animEffect transition="in" filter="slide(fromTop)">
                                      <p:cBhvr>
                                        <p:cTn id="65" dur="500"/>
                                        <p:tgtEl>
                                          <p:spTgt spid="12"/>
                                        </p:tgtEl>
                                      </p:cBhvr>
                                    </p:animEffect>
                                  </p:childTnLst>
                                </p:cTn>
                              </p:par>
                            </p:childTnLst>
                          </p:cTn>
                        </p:par>
                      </p:childTnLst>
                    </p:cTn>
                  </p:par>
                  <p:par>
                    <p:cTn id="66" fill="hold">
                      <p:stCondLst>
                        <p:cond delay="indefinite"/>
                      </p:stCondLst>
                      <p:childTnLst>
                        <p:par>
                          <p:cTn id="67" fill="hold">
                            <p:stCondLst>
                              <p:cond delay="0"/>
                            </p:stCondLst>
                            <p:childTnLst>
                              <p:par>
                                <p:cTn id="68" presetID="12" presetClass="entr" presetSubtype="1" fill="hold" grpId="0" nodeType="clickEffect">
                                  <p:stCondLst>
                                    <p:cond delay="0"/>
                                  </p:stCondLst>
                                  <p:childTnLst>
                                    <p:set>
                                      <p:cBhvr>
                                        <p:cTn id="69" dur="1" fill="hold">
                                          <p:stCondLst>
                                            <p:cond delay="0"/>
                                          </p:stCondLst>
                                        </p:cTn>
                                        <p:tgtEl>
                                          <p:spTgt spid="14"/>
                                        </p:tgtEl>
                                        <p:attrNameLst>
                                          <p:attrName>style.visibility</p:attrName>
                                        </p:attrNameLst>
                                      </p:cBhvr>
                                      <p:to>
                                        <p:strVal val="visible"/>
                                      </p:to>
                                    </p:set>
                                    <p:animEffect transition="in" filter="slide(fromTop)">
                                      <p:cBhvr>
                                        <p:cTn id="7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2" grpId="0" animBg="1"/>
      <p:bldP spid="14" grpId="0" animBg="1"/>
    </p:bldLst>
  </p:timing>
</p:sld>
</file>

<file path=ppt/tags/tag1.xml><?xml version="1.0" encoding="utf-8"?>
<p:tagLst xmlns:p="http://schemas.openxmlformats.org/presentationml/2006/main">
  <p:tag name="COMMONDATA" val="eyJoZGlkIjoiMTRkNjM0NDM3NzBlODgyMjk5YWZjNzRkZDFkZWYyOWEifQ=="/>
  <p:tag name="commondata" val="eyJoZGlkIjoiYzM1NzZjMDdlMWJhMjg4MGJmNGFkNTYyYjY1Yzg3ZDEifQ=="/>
</p:tagLst>
</file>

<file path=ppt/theme/theme1.xml><?xml version="1.0" encoding="utf-8"?>
<a:theme xmlns:a="http://schemas.openxmlformats.org/drawingml/2006/main" name="教材母版">
  <a:themeElements>
    <a:clrScheme name="教材母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教材母版">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教材母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教材母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教材母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教材母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教材母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教材母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教材母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14909</Words>
  <Application>WPS 演示</Application>
  <PresentationFormat/>
  <Paragraphs>768</Paragraphs>
  <Slides>52</Slides>
  <Notes>18</Notes>
  <HiddenSlides>0</HiddenSlides>
  <MMClips>0</MMClips>
  <ScaleCrop>false</ScaleCrop>
  <HeadingPairs>
    <vt:vector size="8" baseType="variant">
      <vt:variant>
        <vt:lpstr>已用的字体</vt:lpstr>
      </vt:variant>
      <vt:variant>
        <vt:i4>15</vt:i4>
      </vt:variant>
      <vt:variant>
        <vt:lpstr>主题</vt:lpstr>
      </vt:variant>
      <vt:variant>
        <vt:i4>2</vt:i4>
      </vt:variant>
      <vt:variant>
        <vt:lpstr>嵌入 OLE 服务器</vt:lpstr>
      </vt:variant>
      <vt:variant>
        <vt:i4>1</vt:i4>
      </vt:variant>
      <vt:variant>
        <vt:lpstr>幻灯片标题</vt:lpstr>
      </vt:variant>
      <vt:variant>
        <vt:i4>52</vt:i4>
      </vt:variant>
    </vt:vector>
  </HeadingPairs>
  <TitlesOfParts>
    <vt:vector size="70" baseType="lpstr">
      <vt:lpstr>Arial</vt:lpstr>
      <vt:lpstr>SimSun</vt:lpstr>
      <vt:lpstr>Wingdings</vt:lpstr>
      <vt:lpstr>Times New Roman</vt:lpstr>
      <vt:lpstr>SimHei</vt:lpstr>
      <vt:lpstr>楷体_GB2312</vt:lpstr>
      <vt:lpstr>NSimSun</vt:lpstr>
      <vt:lpstr>Vrinda</vt:lpstr>
      <vt:lpstr>Segoe Print</vt:lpstr>
      <vt:lpstr>Microsoft YaHei</vt:lpstr>
      <vt:lpstr>Arial Unicode MS</vt:lpstr>
      <vt:lpstr>隶书</vt:lpstr>
      <vt:lpstr>Verdana</vt:lpstr>
      <vt:lpstr>Arial Unicode MS</vt:lpstr>
      <vt:lpstr>Calibri</vt:lpstr>
      <vt:lpstr>教材母版</vt:lpstr>
      <vt:lpstr>1_Office 主题​​</vt:lpstr>
      <vt:lpstr>Equation.DSMT4</vt:lpstr>
      <vt:lpstr>C++程序设计</vt:lpstr>
      <vt:lpstr>总  目  录</vt:lpstr>
      <vt:lpstr>PowerPoint 演示文稿</vt:lpstr>
      <vt:lpstr>第1篇 基 本 知 识</vt:lpstr>
      <vt:lpstr>第1章  C++的初步知识</vt:lpstr>
      <vt:lpstr>*1.1 从C到C++</vt:lpstr>
      <vt:lpstr>*1.1 从C到C++</vt:lpstr>
      <vt:lpstr>*1.1 从C到C++</vt:lpstr>
      <vt:lpstr>*1.2 最简单的C++程序</vt:lpstr>
      <vt:lpstr>*1.2 最简单的C++程序</vt:lpstr>
      <vt:lpstr>*1.2 最简单的C++程序</vt:lpstr>
      <vt:lpstr>PowerPoint 演示文稿</vt:lpstr>
      <vt:lpstr>PowerPoint 演示文稿</vt:lpstr>
      <vt:lpstr>PowerPoint 演示文稿</vt:lpstr>
      <vt:lpstr>1.3 C++程序的构成和书写形式</vt:lpstr>
      <vt:lpstr>PowerPoint 演示文稿</vt:lpstr>
      <vt:lpstr>PowerPoint 演示文稿</vt:lpstr>
      <vt:lpstr>PowerPoint 演示文稿</vt:lpstr>
      <vt:lpstr>1.4 C++程序的编写和实现</vt:lpstr>
      <vt:lpstr>1.5 关于C++上机实践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实例：输入圆的半径，求圆的周长和面积</vt:lpstr>
      <vt:lpstr>用结构化方法编程，求圆的周长面积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作业</vt:lpstr>
      <vt:lpstr> 作业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lxy</dc:creator>
  <cp:lastModifiedBy>wangjie</cp:lastModifiedBy>
  <cp:revision>188</cp:revision>
  <dcterms:created xsi:type="dcterms:W3CDTF">2023-08-28T02:53:00Z</dcterms:created>
  <dcterms:modified xsi:type="dcterms:W3CDTF">2024-09-01T03:53:14Z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7D5957E0299A48C295FF616B1309BFA1_12</vt:lpwstr>
  </property>
  <property fmtid="{D5CDD505-2E9C-101B-9397-08002B2CF9AE}" pid="3" name="KSOProductBuildVer">
    <vt:lpwstr>2052-12.1.0.17827</vt:lpwstr>
  </property>
</Properties>
</file>