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537" r:id="rId3"/>
    <p:sldId id="406" r:id="rId4"/>
    <p:sldId id="536" r:id="rId6"/>
    <p:sldId id="408" r:id="rId7"/>
    <p:sldId id="409" r:id="rId8"/>
    <p:sldId id="410" r:id="rId9"/>
    <p:sldId id="411" r:id="rId10"/>
    <p:sldId id="412" r:id="rId11"/>
    <p:sldId id="540" r:id="rId12"/>
    <p:sldId id="413" r:id="rId13"/>
    <p:sldId id="415" r:id="rId14"/>
    <p:sldId id="414" r:id="rId15"/>
    <p:sldId id="416" r:id="rId16"/>
    <p:sldId id="417" r:id="rId17"/>
    <p:sldId id="418" r:id="rId18"/>
    <p:sldId id="419" r:id="rId19"/>
    <p:sldId id="545" r:id="rId20"/>
    <p:sldId id="421" r:id="rId21"/>
    <p:sldId id="542" r:id="rId22"/>
    <p:sldId id="543" r:id="rId23"/>
    <p:sldId id="544" r:id="rId24"/>
    <p:sldId id="433" r:id="rId25"/>
    <p:sldId id="535" r:id="rId26"/>
    <p:sldId id="541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4" r:id="rId36"/>
  </p:sldIdLst>
  <p:sldSz cx="9144000" cy="6858000" type="screen4x3"/>
  <p:notesSz cx="6858000" cy="9144000"/>
  <p:custShowLst>
    <p:custShow name="自定义放映 1" id="0">
      <p:sldLst/>
    </p:custShow>
    <p:custShow name="自定义放映 2" id="1">
      <p:sldLst/>
    </p:custShow>
    <p:custShow name="自定义放映 3" id="2">
      <p:sldLst/>
    </p:custShow>
  </p:custShowLst>
  <p:custDataLst>
    <p:tags r:id="rId4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FFFFCC"/>
    <a:srgbClr val="FF0066"/>
    <a:srgbClr val="660033"/>
    <a:srgbClr val="993300"/>
    <a:srgbClr val="9900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4"/>
  </p:normalViewPr>
  <p:slideViewPr>
    <p:cSldViewPr showGuides="1">
      <p:cViewPr varScale="1">
        <p:scale>
          <a:sx n="59" d="100"/>
          <a:sy n="59" d="100"/>
        </p:scale>
        <p:origin x="1500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emf"/><Relationship Id="rId8" Type="http://schemas.openxmlformats.org/officeDocument/2006/relationships/image" Target="../media/image80.emf"/><Relationship Id="rId7" Type="http://schemas.openxmlformats.org/officeDocument/2006/relationships/image" Target="../media/image79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5" Type="http://schemas.openxmlformats.org/officeDocument/2006/relationships/image" Target="../media/image87.emf"/><Relationship Id="rId14" Type="http://schemas.openxmlformats.org/officeDocument/2006/relationships/image" Target="../media/image86.emf"/><Relationship Id="rId13" Type="http://schemas.openxmlformats.org/officeDocument/2006/relationships/image" Target="../media/image85.emf"/><Relationship Id="rId12" Type="http://schemas.openxmlformats.org/officeDocument/2006/relationships/image" Target="../media/image84.emf"/><Relationship Id="rId11" Type="http://schemas.openxmlformats.org/officeDocument/2006/relationships/image" Target="../media/image83.emf"/><Relationship Id="rId10" Type="http://schemas.openxmlformats.org/officeDocument/2006/relationships/image" Target="../media/image82.emf"/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5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emf"/><Relationship Id="rId8" Type="http://schemas.openxmlformats.org/officeDocument/2006/relationships/image" Target="../media/image113.emf"/><Relationship Id="rId7" Type="http://schemas.openxmlformats.org/officeDocument/2006/relationships/image" Target="../media/image112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3" Type="http://schemas.openxmlformats.org/officeDocument/2006/relationships/image" Target="../media/image118.emf"/><Relationship Id="rId12" Type="http://schemas.openxmlformats.org/officeDocument/2006/relationships/image" Target="../media/image117.emf"/><Relationship Id="rId11" Type="http://schemas.openxmlformats.org/officeDocument/2006/relationships/image" Target="../media/image116.emf"/><Relationship Id="rId10" Type="http://schemas.openxmlformats.org/officeDocument/2006/relationships/image" Target="../media/image115.emf"/><Relationship Id="rId1" Type="http://schemas.openxmlformats.org/officeDocument/2006/relationships/image" Target="../media/image106.e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9.emf"/><Relationship Id="rId4" Type="http://schemas.openxmlformats.org/officeDocument/2006/relationships/image" Target="../media/image128.emf"/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emf"/><Relationship Id="rId1" Type="http://schemas.openxmlformats.org/officeDocument/2006/relationships/image" Target="../media/image130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emf"/><Relationship Id="rId8" Type="http://schemas.openxmlformats.org/officeDocument/2006/relationships/image" Target="../media/image140.emf"/><Relationship Id="rId7" Type="http://schemas.openxmlformats.org/officeDocument/2006/relationships/image" Target="../media/image139.emf"/><Relationship Id="rId6" Type="http://schemas.openxmlformats.org/officeDocument/2006/relationships/image" Target="../media/image138.emf"/><Relationship Id="rId5" Type="http://schemas.openxmlformats.org/officeDocument/2006/relationships/image" Target="../media/image137.emf"/><Relationship Id="rId4" Type="http://schemas.openxmlformats.org/officeDocument/2006/relationships/image" Target="../media/image136.emf"/><Relationship Id="rId3" Type="http://schemas.openxmlformats.org/officeDocument/2006/relationships/image" Target="../media/image135.emf"/><Relationship Id="rId2" Type="http://schemas.openxmlformats.org/officeDocument/2006/relationships/image" Target="../media/image133.emf"/><Relationship Id="rId10" Type="http://schemas.openxmlformats.org/officeDocument/2006/relationships/image" Target="../media/image142.emf"/><Relationship Id="rId1" Type="http://schemas.openxmlformats.org/officeDocument/2006/relationships/image" Target="../media/image132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8.wmf"/><Relationship Id="rId4" Type="http://schemas.openxmlformats.org/officeDocument/2006/relationships/image" Target="../media/image147.emf"/><Relationship Id="rId3" Type="http://schemas.openxmlformats.org/officeDocument/2006/relationships/image" Target="../media/image146.emf"/><Relationship Id="rId2" Type="http://schemas.openxmlformats.org/officeDocument/2006/relationships/image" Target="../media/image144.emf"/><Relationship Id="rId1" Type="http://schemas.openxmlformats.org/officeDocument/2006/relationships/image" Target="../media/image143.e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5.wmf"/><Relationship Id="rId6" Type="http://schemas.openxmlformats.org/officeDocument/2006/relationships/image" Target="../media/image154.w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image" Target="../media/image163.emf"/><Relationship Id="rId7" Type="http://schemas.openxmlformats.org/officeDocument/2006/relationships/image" Target="../media/image162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w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1" Type="http://schemas.openxmlformats.org/officeDocument/2006/relationships/image" Target="../media/image52.emf"/><Relationship Id="rId10" Type="http://schemas.openxmlformats.org/officeDocument/2006/relationships/image" Target="../media/image51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>
                <a:solidFill>
                  <a:schemeClr val="tx1"/>
                </a:solidFill>
              </a:rPr>
            </a:fld>
            <a:endParaRPr lang="en-US" altLang="zh-CN" sz="1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4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5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2.emf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9.png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3.bin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2.e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1.emf"/><Relationship Id="rId2" Type="http://schemas.openxmlformats.org/officeDocument/2006/relationships/image" Target="../media/image42.e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0.e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49.e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48.e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7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7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4.e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9.e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2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4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2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emf"/><Relationship Id="rId1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6.e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emf"/><Relationship Id="rId33" Type="http://schemas.openxmlformats.org/officeDocument/2006/relationships/vmlDrawing" Target="../drawings/vmlDrawing15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88.png"/><Relationship Id="rId30" Type="http://schemas.openxmlformats.org/officeDocument/2006/relationships/image" Target="../media/image87.emf"/><Relationship Id="rId3" Type="http://schemas.openxmlformats.org/officeDocument/2006/relationships/oleObject" Target="../embeddings/oleObject73.bin"/><Relationship Id="rId29" Type="http://schemas.openxmlformats.org/officeDocument/2006/relationships/oleObject" Target="../embeddings/oleObject86.bin"/><Relationship Id="rId28" Type="http://schemas.openxmlformats.org/officeDocument/2006/relationships/image" Target="../media/image86.emf"/><Relationship Id="rId27" Type="http://schemas.openxmlformats.org/officeDocument/2006/relationships/oleObject" Target="../embeddings/oleObject85.bin"/><Relationship Id="rId26" Type="http://schemas.openxmlformats.org/officeDocument/2006/relationships/image" Target="../media/image85.emf"/><Relationship Id="rId25" Type="http://schemas.openxmlformats.org/officeDocument/2006/relationships/oleObject" Target="../embeddings/oleObject84.bin"/><Relationship Id="rId24" Type="http://schemas.openxmlformats.org/officeDocument/2006/relationships/image" Target="../media/image84.emf"/><Relationship Id="rId23" Type="http://schemas.openxmlformats.org/officeDocument/2006/relationships/oleObject" Target="../embeddings/oleObject83.bin"/><Relationship Id="rId22" Type="http://schemas.openxmlformats.org/officeDocument/2006/relationships/image" Target="../media/image83.emf"/><Relationship Id="rId21" Type="http://schemas.openxmlformats.org/officeDocument/2006/relationships/oleObject" Target="../embeddings/oleObject82.bin"/><Relationship Id="rId20" Type="http://schemas.openxmlformats.org/officeDocument/2006/relationships/image" Target="../media/image82.emf"/><Relationship Id="rId2" Type="http://schemas.openxmlformats.org/officeDocument/2006/relationships/image" Target="../media/image73.emf"/><Relationship Id="rId19" Type="http://schemas.openxmlformats.org/officeDocument/2006/relationships/oleObject" Target="../embeddings/oleObject81.bin"/><Relationship Id="rId18" Type="http://schemas.openxmlformats.org/officeDocument/2006/relationships/image" Target="../media/image81.e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80.e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79.e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8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2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90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9.e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8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6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3.e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7.emf"/><Relationship Id="rId1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9.e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5.e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104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3.emf"/><Relationship Id="rId1" Type="http://schemas.openxmlformats.org/officeDocument/2006/relationships/oleObject" Target="../embeddings/oleObject9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9.e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105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18.emf"/><Relationship Id="rId25" Type="http://schemas.openxmlformats.org/officeDocument/2006/relationships/oleObject" Target="../embeddings/oleObject116.bin"/><Relationship Id="rId24" Type="http://schemas.openxmlformats.org/officeDocument/2006/relationships/image" Target="../media/image117.emf"/><Relationship Id="rId23" Type="http://schemas.openxmlformats.org/officeDocument/2006/relationships/oleObject" Target="../embeddings/oleObject115.bin"/><Relationship Id="rId22" Type="http://schemas.openxmlformats.org/officeDocument/2006/relationships/image" Target="../media/image116.emf"/><Relationship Id="rId21" Type="http://schemas.openxmlformats.org/officeDocument/2006/relationships/oleObject" Target="../embeddings/oleObject114.bin"/><Relationship Id="rId20" Type="http://schemas.openxmlformats.org/officeDocument/2006/relationships/image" Target="../media/image115.emf"/><Relationship Id="rId2" Type="http://schemas.openxmlformats.org/officeDocument/2006/relationships/image" Target="../media/image106.emf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114.e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13.e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12.e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111.e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10.emf"/><Relationship Id="rId1" Type="http://schemas.openxmlformats.org/officeDocument/2006/relationships/oleObject" Target="../embeddings/oleObject10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e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22.emf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18.bin"/><Relationship Id="rId3" Type="http://schemas.openxmlformats.org/officeDocument/2006/relationships/image" Target="../media/image120.emf"/><Relationship Id="rId2" Type="http://schemas.openxmlformats.org/officeDocument/2006/relationships/oleObject" Target="../embeddings/oleObject117.bin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4.emf"/><Relationship Id="rId10" Type="http://schemas.openxmlformats.org/officeDocument/2006/relationships/oleObject" Target="../embeddings/oleObject121.bin"/><Relationship Id="rId1" Type="http://schemas.openxmlformats.org/officeDocument/2006/relationships/image" Target="../media/image119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oleObject" Target="../embeddings/oleObject125.bin"/><Relationship Id="rId7" Type="http://schemas.openxmlformats.org/officeDocument/2006/relationships/image" Target="../media/image127.emf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26.emf"/><Relationship Id="rId4" Type="http://schemas.openxmlformats.org/officeDocument/2006/relationships/oleObject" Target="../embeddings/oleObject123.bin"/><Relationship Id="rId3" Type="http://schemas.openxmlformats.org/officeDocument/2006/relationships/image" Target="../media/image125.emf"/><Relationship Id="rId2" Type="http://schemas.openxmlformats.org/officeDocument/2006/relationships/oleObject" Target="../embeddings/oleObject122.bin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9.emf"/><Relationship Id="rId10" Type="http://schemas.openxmlformats.org/officeDocument/2006/relationships/oleObject" Target="../embeddings/oleObject126.bin"/><Relationship Id="rId1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28.bin"/><Relationship Id="rId3" Type="http://schemas.openxmlformats.org/officeDocument/2006/relationships/image" Target="../media/image130.emf"/><Relationship Id="rId2" Type="http://schemas.openxmlformats.org/officeDocument/2006/relationships/oleObject" Target="../embeddings/oleObject127.bin"/><Relationship Id="rId1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8" Type="http://schemas.openxmlformats.org/officeDocument/2006/relationships/notesSlide" Target="../notesSlides/notesSlide2.xml"/><Relationship Id="rId27" Type="http://schemas.openxmlformats.org/officeDocument/2006/relationships/vmlDrawing" Target="../drawings/vmlDrawing2.vml"/><Relationship Id="rId26" Type="http://schemas.openxmlformats.org/officeDocument/2006/relationships/slideLayout" Target="../slideLayouts/slideLayout7.xml"/><Relationship Id="rId25" Type="http://schemas.openxmlformats.org/officeDocument/2006/relationships/oleObject" Target="../embeddings/oleObject15.bin"/><Relationship Id="rId24" Type="http://schemas.openxmlformats.org/officeDocument/2006/relationships/oleObject" Target="../embeddings/oleObject14.bin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3.bin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2.wmf"/><Relationship Id="rId2" Type="http://schemas.openxmlformats.org/officeDocument/2006/relationships/image" Target="../media/image3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emf"/><Relationship Id="rId8" Type="http://schemas.openxmlformats.org/officeDocument/2006/relationships/oleObject" Target="../embeddings/oleObject132.bin"/><Relationship Id="rId7" Type="http://schemas.openxmlformats.org/officeDocument/2006/relationships/image" Target="../media/image135.emf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4.png"/><Relationship Id="rId4" Type="http://schemas.openxmlformats.org/officeDocument/2006/relationships/image" Target="../media/image133.emf"/><Relationship Id="rId3" Type="http://schemas.openxmlformats.org/officeDocument/2006/relationships/oleObject" Target="../embeddings/oleObject130.bin"/><Relationship Id="rId23" Type="http://schemas.openxmlformats.org/officeDocument/2006/relationships/vmlDrawing" Target="../drawings/vmlDrawing2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42.emf"/><Relationship Id="rId20" Type="http://schemas.openxmlformats.org/officeDocument/2006/relationships/oleObject" Target="../embeddings/oleObject138.bin"/><Relationship Id="rId2" Type="http://schemas.openxmlformats.org/officeDocument/2006/relationships/image" Target="../media/image132.emf"/><Relationship Id="rId19" Type="http://schemas.openxmlformats.org/officeDocument/2006/relationships/image" Target="../media/image141.emf"/><Relationship Id="rId18" Type="http://schemas.openxmlformats.org/officeDocument/2006/relationships/oleObject" Target="../embeddings/oleObject137.bin"/><Relationship Id="rId17" Type="http://schemas.openxmlformats.org/officeDocument/2006/relationships/image" Target="../media/image140.emf"/><Relationship Id="rId16" Type="http://schemas.openxmlformats.org/officeDocument/2006/relationships/oleObject" Target="../embeddings/oleObject136.bin"/><Relationship Id="rId15" Type="http://schemas.openxmlformats.org/officeDocument/2006/relationships/image" Target="../media/image139.emf"/><Relationship Id="rId14" Type="http://schemas.openxmlformats.org/officeDocument/2006/relationships/oleObject" Target="../embeddings/oleObject135.bin"/><Relationship Id="rId13" Type="http://schemas.openxmlformats.org/officeDocument/2006/relationships/image" Target="../media/image138.emf"/><Relationship Id="rId12" Type="http://schemas.openxmlformats.org/officeDocument/2006/relationships/oleObject" Target="../embeddings/oleObject134.bin"/><Relationship Id="rId11" Type="http://schemas.openxmlformats.org/officeDocument/2006/relationships/image" Target="../media/image137.emf"/><Relationship Id="rId10" Type="http://schemas.openxmlformats.org/officeDocument/2006/relationships/oleObject" Target="../embeddings/oleObject133.bin"/><Relationship Id="rId1" Type="http://schemas.openxmlformats.org/officeDocument/2006/relationships/oleObject" Target="../embeddings/oleObject12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emf"/><Relationship Id="rId8" Type="http://schemas.openxmlformats.org/officeDocument/2006/relationships/oleObject" Target="../embeddings/oleObject142.bin"/><Relationship Id="rId7" Type="http://schemas.openxmlformats.org/officeDocument/2006/relationships/image" Target="../media/image146.emf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45.png"/><Relationship Id="rId4" Type="http://schemas.openxmlformats.org/officeDocument/2006/relationships/image" Target="../media/image144.e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43.emf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43.bin"/><Relationship Id="rId1" Type="http://schemas.openxmlformats.org/officeDocument/2006/relationships/oleObject" Target="../embeddings/oleObject13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emf"/><Relationship Id="rId8" Type="http://schemas.openxmlformats.org/officeDocument/2006/relationships/oleObject" Target="../embeddings/oleObject147.bin"/><Relationship Id="rId7" Type="http://schemas.openxmlformats.org/officeDocument/2006/relationships/image" Target="../media/image145.png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0.e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9.emf"/><Relationship Id="rId17" Type="http://schemas.openxmlformats.org/officeDocument/2006/relationships/vmlDrawing" Target="../drawings/vmlDrawing26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55.wmf"/><Relationship Id="rId14" Type="http://schemas.openxmlformats.org/officeDocument/2006/relationships/oleObject" Target="../embeddings/oleObject150.bin"/><Relationship Id="rId13" Type="http://schemas.openxmlformats.org/officeDocument/2006/relationships/image" Target="../media/image154.wmf"/><Relationship Id="rId12" Type="http://schemas.openxmlformats.org/officeDocument/2006/relationships/oleObject" Target="../embeddings/oleObject149.bin"/><Relationship Id="rId11" Type="http://schemas.openxmlformats.org/officeDocument/2006/relationships/image" Target="../media/image153.emf"/><Relationship Id="rId10" Type="http://schemas.openxmlformats.org/officeDocument/2006/relationships/oleObject" Target="../embeddings/oleObject148.bin"/><Relationship Id="rId1" Type="http://schemas.openxmlformats.org/officeDocument/2006/relationships/oleObject" Target="../embeddings/oleObject144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9.e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52.bin"/><Relationship Id="rId20" Type="http://schemas.openxmlformats.org/officeDocument/2006/relationships/vmlDrawing" Target="../drawings/vmlDrawing27.vml"/><Relationship Id="rId2" Type="http://schemas.openxmlformats.org/officeDocument/2006/relationships/image" Target="../media/image15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4.e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63.e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5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4.e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0.png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3" descr="GRAPHI~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684" name="Text Box 4"/>
          <p:cNvSpPr txBox="1"/>
          <p:nvPr/>
        </p:nvSpPr>
        <p:spPr>
          <a:xfrm>
            <a:off x="1981200" y="1905000"/>
            <a:ext cx="5105400" cy="1311275"/>
          </a:xfrm>
          <a:prstGeom prst="rect">
            <a:avLst/>
          </a:prstGeom>
          <a:noFill/>
          <a:ln w="9525">
            <a:noFill/>
          </a:ln>
          <a:effectLst>
            <a:outerShdw dist="107763" dir="13499999" algn="ctr" rotWithShape="0">
              <a:srgbClr val="808080"/>
            </a:outerShdw>
          </a:effectLst>
        </p:spPr>
        <p:txBody>
          <a:bodyPr>
            <a:spAutoFit/>
          </a:bodyPr>
          <a:p>
            <a:pPr algn="ctr" eaLnBrk="1" hangingPunct="1"/>
            <a:r>
              <a:rPr lang="zh-CN" altLang="en-US" sz="8000" i="1" dirty="0">
                <a:solidFill>
                  <a:srgbClr val="FFFF00"/>
                </a:solidFill>
                <a:latin typeface="Times New Roman" panose="02020603050405020304" pitchFamily="18" charset="0"/>
                <a:ea typeface="华文新魏" pitchFamily="2" charset="-122"/>
              </a:rPr>
              <a:t>第四篇</a:t>
            </a:r>
            <a:r>
              <a:rPr lang="zh-CN" altLang="en-US" sz="8000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8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685" name="Text Box 5"/>
          <p:cNvSpPr txBox="1"/>
          <p:nvPr/>
        </p:nvSpPr>
        <p:spPr>
          <a:xfrm>
            <a:off x="457200" y="3352800"/>
            <a:ext cx="837723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8000" dirty="0">
                <a:solidFill>
                  <a:srgbClr val="00FFFF"/>
                </a:solidFill>
                <a:latin typeface="华文琥珀" pitchFamily="2" charset="-122"/>
                <a:ea typeface="华文琥珀" pitchFamily="2" charset="-122"/>
              </a:rPr>
              <a:t>电磁学</a:t>
            </a:r>
            <a:endParaRPr lang="zh-CN" altLang="en-US" sz="8000" dirty="0">
              <a:solidFill>
                <a:srgbClr val="00FFFF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oolbird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oolbird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/>
      <p:bldP spid="3276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1295400" y="5791200"/>
          <a:ext cx="14827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30555" imgH="202565" progId="Equation.3">
                  <p:embed/>
                </p:oleObj>
              </mc:Choice>
              <mc:Fallback>
                <p:oleObj name="" r:id="rId1" imgW="630555" imgH="2025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791200"/>
                        <a:ext cx="14827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762000" y="3657600"/>
            <a:ext cx="2895600" cy="1943100"/>
            <a:chOff x="576" y="2256"/>
            <a:chExt cx="1824" cy="1224"/>
          </a:xfrm>
        </p:grpSpPr>
        <p:grpSp>
          <p:nvGrpSpPr>
            <p:cNvPr id="14371" name="Group 7"/>
            <p:cNvGrpSpPr/>
            <p:nvPr/>
          </p:nvGrpSpPr>
          <p:grpSpPr>
            <a:xfrm>
              <a:off x="1056" y="2256"/>
              <a:ext cx="648" cy="1224"/>
              <a:chOff x="912" y="672"/>
              <a:chExt cx="648" cy="1224"/>
            </a:xfrm>
          </p:grpSpPr>
          <p:sp>
            <p:nvSpPr>
              <p:cNvPr id="14393" name="AutoShape 8"/>
              <p:cNvSpPr/>
              <p:nvPr/>
            </p:nvSpPr>
            <p:spPr>
              <a:xfrm rot="-5400000" flipH="1">
                <a:off x="672" y="1008"/>
                <a:ext cx="1128" cy="648"/>
              </a:xfrm>
              <a:prstGeom prst="parallelogram">
                <a:avLst>
                  <a:gd name="adj" fmla="val 43518"/>
                </a:avLst>
              </a:prstGeom>
              <a:solidFill>
                <a:srgbClr val="FF9900"/>
              </a:solidFill>
              <a:ln w="12700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4394" name="Object 9"/>
              <p:cNvGraphicFramePr>
                <a:graphicFrameLocks noChangeAspect="1"/>
              </p:cNvGraphicFramePr>
              <p:nvPr/>
            </p:nvGraphicFramePr>
            <p:xfrm>
              <a:off x="1056" y="672"/>
              <a:ext cx="25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3" imgW="133350" imgH="156210" progId="Equation.3">
                      <p:embed/>
                    </p:oleObj>
                  </mc:Choice>
                  <mc:Fallback>
                    <p:oleObj name="" r:id="rId3" imgW="133350" imgH="15621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056" y="672"/>
                            <a:ext cx="252" cy="288"/>
                          </a:xfrm>
                          <a:prstGeom prst="rect">
                            <a:avLst/>
                          </a:prstGeom>
                          <a:solidFill>
                            <a:srgbClr val="FF99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72" name="Group 10"/>
            <p:cNvGrpSpPr/>
            <p:nvPr/>
          </p:nvGrpSpPr>
          <p:grpSpPr>
            <a:xfrm>
              <a:off x="576" y="2592"/>
              <a:ext cx="1824" cy="672"/>
              <a:chOff x="432" y="1008"/>
              <a:chExt cx="1824" cy="672"/>
            </a:xfrm>
          </p:grpSpPr>
          <p:grpSp>
            <p:nvGrpSpPr>
              <p:cNvPr id="14373" name="Group 11"/>
              <p:cNvGrpSpPr/>
              <p:nvPr/>
            </p:nvGrpSpPr>
            <p:grpSpPr>
              <a:xfrm>
                <a:off x="432" y="1008"/>
                <a:ext cx="1536" cy="672"/>
                <a:chOff x="432" y="1008"/>
                <a:chExt cx="1536" cy="672"/>
              </a:xfrm>
            </p:grpSpPr>
            <p:sp>
              <p:nvSpPr>
                <p:cNvPr id="14375" name="Line 12"/>
                <p:cNvSpPr/>
                <p:nvPr/>
              </p:nvSpPr>
              <p:spPr>
                <a:xfrm>
                  <a:off x="1440" y="1008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76" name="Line 13"/>
                <p:cNvSpPr/>
                <p:nvPr/>
              </p:nvSpPr>
              <p:spPr>
                <a:xfrm>
                  <a:off x="1248" y="1104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77" name="Line 14"/>
                <p:cNvSpPr/>
                <p:nvPr/>
              </p:nvSpPr>
              <p:spPr>
                <a:xfrm>
                  <a:off x="1056" y="1200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78" name="Line 15"/>
                <p:cNvSpPr/>
                <p:nvPr/>
              </p:nvSpPr>
              <p:spPr>
                <a:xfrm>
                  <a:off x="1440" y="1296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79" name="Line 16"/>
                <p:cNvSpPr/>
                <p:nvPr/>
              </p:nvSpPr>
              <p:spPr>
                <a:xfrm>
                  <a:off x="1296" y="1344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80" name="Line 17"/>
                <p:cNvSpPr/>
                <p:nvPr/>
              </p:nvSpPr>
              <p:spPr>
                <a:xfrm>
                  <a:off x="1056" y="1440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81" name="Line 18"/>
                <p:cNvSpPr/>
                <p:nvPr/>
              </p:nvSpPr>
              <p:spPr>
                <a:xfrm>
                  <a:off x="1104" y="1680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82" name="Line 19"/>
                <p:cNvSpPr/>
                <p:nvPr/>
              </p:nvSpPr>
              <p:spPr>
                <a:xfrm>
                  <a:off x="1296" y="1609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83" name="Line 20"/>
                <p:cNvSpPr/>
                <p:nvPr/>
              </p:nvSpPr>
              <p:spPr>
                <a:xfrm>
                  <a:off x="1440" y="1536"/>
                  <a:ext cx="52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oval" w="med" len="med"/>
                  <a:tailEnd type="triangle" w="med" len="med"/>
                </a:ln>
              </p:spPr>
            </p:sp>
            <p:sp>
              <p:nvSpPr>
                <p:cNvPr id="14384" name="Line 21"/>
                <p:cNvSpPr/>
                <p:nvPr/>
              </p:nvSpPr>
              <p:spPr>
                <a:xfrm flipH="1">
                  <a:off x="432" y="1680"/>
                  <a:ext cx="4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85" name="Line 22"/>
                <p:cNvSpPr/>
                <p:nvPr/>
              </p:nvSpPr>
              <p:spPr>
                <a:xfrm flipH="1">
                  <a:off x="576" y="1632"/>
                  <a:ext cx="33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86" name="Line 23"/>
                <p:cNvSpPr/>
                <p:nvPr/>
              </p:nvSpPr>
              <p:spPr>
                <a:xfrm flipH="1">
                  <a:off x="720" y="1536"/>
                  <a:ext cx="19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87" name="Line 24"/>
                <p:cNvSpPr/>
                <p:nvPr/>
              </p:nvSpPr>
              <p:spPr>
                <a:xfrm flipH="1">
                  <a:off x="480" y="1440"/>
                  <a:ext cx="43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88" name="Line 25"/>
                <p:cNvSpPr/>
                <p:nvPr/>
              </p:nvSpPr>
              <p:spPr>
                <a:xfrm flipH="1">
                  <a:off x="576" y="1344"/>
                  <a:ext cx="336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89" name="Line 26"/>
                <p:cNvSpPr/>
                <p:nvPr/>
              </p:nvSpPr>
              <p:spPr>
                <a:xfrm flipH="1">
                  <a:off x="672" y="1296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90" name="Line 27"/>
                <p:cNvSpPr/>
                <p:nvPr/>
              </p:nvSpPr>
              <p:spPr>
                <a:xfrm flipH="1">
                  <a:off x="480" y="1200"/>
                  <a:ext cx="432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91" name="Line 28"/>
                <p:cNvSpPr/>
                <p:nvPr/>
              </p:nvSpPr>
              <p:spPr>
                <a:xfrm flipH="1">
                  <a:off x="624" y="1104"/>
                  <a:ext cx="288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14392" name="Line 29"/>
                <p:cNvSpPr/>
                <p:nvPr/>
              </p:nvSpPr>
              <p:spPr>
                <a:xfrm flipH="1">
                  <a:off x="768" y="1008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</p:grpSp>
          <p:graphicFrame>
            <p:nvGraphicFramePr>
              <p:cNvPr id="14374" name="Object 30"/>
              <p:cNvGraphicFramePr>
                <a:graphicFrameLocks noChangeAspect="1"/>
              </p:cNvGraphicFramePr>
              <p:nvPr/>
            </p:nvGraphicFramePr>
            <p:xfrm>
              <a:off x="2016" y="110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5" imgW="144780" imgH="179705" progId="Equation.3">
                      <p:embed/>
                    </p:oleObj>
                  </mc:Choice>
                  <mc:Fallback>
                    <p:oleObj name="" r:id="rId5" imgW="144780" imgH="179705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16" y="110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5615" name="Text Box 31"/>
          <p:cNvSpPr txBox="1"/>
          <p:nvPr/>
        </p:nvSpPr>
        <p:spPr>
          <a:xfrm>
            <a:off x="609600" y="2133600"/>
            <a:ext cx="4114800" cy="989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u="sng" dirty="0">
                <a:solidFill>
                  <a:srgbClr val="66FFFF"/>
                </a:solidFill>
                <a:latin typeface="宋体" panose="02010600030101010101" pitchFamily="2" charset="-122"/>
              </a:rPr>
              <a:t>均匀电场</a:t>
            </a:r>
            <a:endParaRPr lang="zh-CN" altLang="en-US" u="sng" dirty="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i="1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u="sng" dirty="0">
                <a:solidFill>
                  <a:srgbClr val="66FFFF"/>
                </a:solidFill>
                <a:latin typeface="宋体" panose="02010600030101010101" pitchFamily="2" charset="-122"/>
              </a:rPr>
              <a:t>与电场强度方向垂直</a:t>
            </a:r>
            <a:endParaRPr lang="zh-CN" altLang="en-US" u="sng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62"/>
          <p:cNvGrpSpPr/>
          <p:nvPr/>
        </p:nvGrpSpPr>
        <p:grpSpPr>
          <a:xfrm>
            <a:off x="4495800" y="3352800"/>
            <a:ext cx="3987800" cy="2165350"/>
            <a:chOff x="2844" y="2092"/>
            <a:chExt cx="2512" cy="1364"/>
          </a:xfrm>
        </p:grpSpPr>
        <p:graphicFrame>
          <p:nvGraphicFramePr>
            <p:cNvPr id="14345" name="Object 2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7" imgW="114300" imgH="215900" progId="Equation.3">
                    <p:embed/>
                  </p:oleObj>
                </mc:Choice>
                <mc:Fallback>
                  <p:oleObj name="" r:id="rId7" imgW="114300" imgH="215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46" name="Group 33"/>
            <p:cNvGrpSpPr/>
            <p:nvPr/>
          </p:nvGrpSpPr>
          <p:grpSpPr>
            <a:xfrm>
              <a:off x="3072" y="2736"/>
              <a:ext cx="864" cy="480"/>
              <a:chOff x="3168" y="1200"/>
              <a:chExt cx="864" cy="480"/>
            </a:xfrm>
          </p:grpSpPr>
          <p:sp>
            <p:nvSpPr>
              <p:cNvPr id="14366" name="Line 34"/>
              <p:cNvSpPr/>
              <p:nvPr/>
            </p:nvSpPr>
            <p:spPr>
              <a:xfrm flipH="1">
                <a:off x="3168" y="1440"/>
                <a:ext cx="72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4367" name="Line 35"/>
              <p:cNvSpPr/>
              <p:nvPr/>
            </p:nvSpPr>
            <p:spPr>
              <a:xfrm flipH="1">
                <a:off x="3456" y="1344"/>
                <a:ext cx="33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4368" name="Line 36"/>
              <p:cNvSpPr/>
              <p:nvPr/>
            </p:nvSpPr>
            <p:spPr>
              <a:xfrm flipH="1">
                <a:off x="3696" y="1200"/>
                <a:ext cx="33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4369" name="Line 37"/>
              <p:cNvSpPr/>
              <p:nvPr/>
            </p:nvSpPr>
            <p:spPr>
              <a:xfrm flipH="1">
                <a:off x="3264" y="1680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4370" name="Line 38"/>
              <p:cNvSpPr/>
              <p:nvPr/>
            </p:nvSpPr>
            <p:spPr>
              <a:xfrm flipH="1">
                <a:off x="3504" y="1584"/>
                <a:ext cx="4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14347" name="AutoShape 40"/>
            <p:cNvSpPr/>
            <p:nvPr/>
          </p:nvSpPr>
          <p:spPr>
            <a:xfrm rot="4915260" flipH="1">
              <a:off x="3744" y="2544"/>
              <a:ext cx="768" cy="864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2857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8" name="Arc 41"/>
            <p:cNvSpPr/>
            <p:nvPr/>
          </p:nvSpPr>
          <p:spPr>
            <a:xfrm flipV="1">
              <a:off x="3744" y="3120"/>
              <a:ext cx="192" cy="96"/>
            </a:xfrm>
            <a:custGeom>
              <a:avLst/>
              <a:gdLst>
                <a:gd name="txL" fmla="*/ 0 w 21600"/>
                <a:gd name="txT" fmla="*/ 0 h 21562"/>
                <a:gd name="txR" fmla="*/ 21600 w 21600"/>
                <a:gd name="txB" fmla="*/ 21562 h 21562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562" fill="none">
                  <a:moveTo>
                    <a:pt x="1275" y="-1"/>
                  </a:moveTo>
                  <a:cubicBezTo>
                    <a:pt x="12689" y="674"/>
                    <a:pt x="21600" y="10127"/>
                    <a:pt x="21600" y="21562"/>
                  </a:cubicBezTo>
                </a:path>
                <a:path w="21600" h="21562" stroke="0">
                  <a:moveTo>
                    <a:pt x="1275" y="-1"/>
                  </a:moveTo>
                  <a:cubicBezTo>
                    <a:pt x="12689" y="674"/>
                    <a:pt x="21600" y="10127"/>
                    <a:pt x="21600" y="21562"/>
                  </a:cubicBezTo>
                  <a:lnTo>
                    <a:pt x="0" y="21562"/>
                  </a:lnTo>
                  <a:lnTo>
                    <a:pt x="1275" y="-1"/>
                  </a:ln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4349" name="Object 42"/>
            <p:cNvGraphicFramePr>
              <a:graphicFrameLocks noChangeAspect="1"/>
            </p:cNvGraphicFramePr>
            <p:nvPr/>
          </p:nvGraphicFramePr>
          <p:xfrm>
            <a:off x="3696" y="2976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9" imgW="109855" imgH="156210" progId="Equation.3">
                    <p:embed/>
                  </p:oleObj>
                </mc:Choice>
                <mc:Fallback>
                  <p:oleObj name="" r:id="rId9" imgW="109855" imgH="15621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2976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Line 43"/>
            <p:cNvSpPr/>
            <p:nvPr/>
          </p:nvSpPr>
          <p:spPr>
            <a:xfrm>
              <a:off x="3744" y="3405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grpSp>
          <p:nvGrpSpPr>
            <p:cNvPr id="14351" name="Group 44"/>
            <p:cNvGrpSpPr/>
            <p:nvPr/>
          </p:nvGrpSpPr>
          <p:grpSpPr>
            <a:xfrm>
              <a:off x="3888" y="2352"/>
              <a:ext cx="821" cy="1104"/>
              <a:chOff x="3984" y="816"/>
              <a:chExt cx="821" cy="1104"/>
            </a:xfrm>
          </p:grpSpPr>
          <p:graphicFrame>
            <p:nvGraphicFramePr>
              <p:cNvPr id="14364" name="Object 45"/>
              <p:cNvGraphicFramePr>
                <a:graphicFrameLocks noChangeAspect="1"/>
              </p:cNvGraphicFramePr>
              <p:nvPr/>
            </p:nvGraphicFramePr>
            <p:xfrm>
              <a:off x="4176" y="816"/>
              <a:ext cx="25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1" imgW="133350" imgH="156210" progId="Equation.3">
                      <p:embed/>
                    </p:oleObj>
                  </mc:Choice>
                  <mc:Fallback>
                    <p:oleObj name="" r:id="rId11" imgW="133350" imgH="15621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6" y="816"/>
                            <a:ext cx="252" cy="288"/>
                          </a:xfrm>
                          <a:prstGeom prst="rect">
                            <a:avLst/>
                          </a:prstGeom>
                          <a:solidFill>
                            <a:srgbClr val="FF9900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365" name="AutoShape 46"/>
              <p:cNvSpPr/>
              <p:nvPr/>
            </p:nvSpPr>
            <p:spPr>
              <a:xfrm rot="3168086">
                <a:off x="3914" y="1029"/>
                <a:ext cx="960" cy="821"/>
              </a:xfrm>
              <a:prstGeom prst="parallelogram">
                <a:avLst>
                  <a:gd name="adj" fmla="val 29232"/>
                </a:avLst>
              </a:prstGeom>
              <a:solidFill>
                <a:srgbClr val="FF9900"/>
              </a:solidFill>
              <a:ln w="12700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52" name="Group 47"/>
            <p:cNvGrpSpPr/>
            <p:nvPr/>
          </p:nvGrpSpPr>
          <p:grpSpPr>
            <a:xfrm>
              <a:off x="3984" y="2352"/>
              <a:ext cx="1372" cy="864"/>
              <a:chOff x="4080" y="816"/>
              <a:chExt cx="1372" cy="864"/>
            </a:xfrm>
          </p:grpSpPr>
          <p:sp>
            <p:nvSpPr>
              <p:cNvPr id="14353" name="Line 48"/>
              <p:cNvSpPr/>
              <p:nvPr/>
            </p:nvSpPr>
            <p:spPr>
              <a:xfrm>
                <a:off x="4512" y="124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4" name="Line 49"/>
              <p:cNvSpPr/>
              <p:nvPr/>
            </p:nvSpPr>
            <p:spPr>
              <a:xfrm>
                <a:off x="4320" y="134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5" name="Line 50"/>
              <p:cNvSpPr/>
              <p:nvPr/>
            </p:nvSpPr>
            <p:spPr>
              <a:xfrm>
                <a:off x="4752" y="1488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6" name="Line 51"/>
              <p:cNvSpPr/>
              <p:nvPr/>
            </p:nvSpPr>
            <p:spPr>
              <a:xfrm>
                <a:off x="4512" y="1584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7" name="Line 52"/>
              <p:cNvSpPr/>
              <p:nvPr/>
            </p:nvSpPr>
            <p:spPr>
              <a:xfrm>
                <a:off x="4224" y="168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8" name="Line 53"/>
              <p:cNvSpPr/>
              <p:nvPr/>
            </p:nvSpPr>
            <p:spPr>
              <a:xfrm>
                <a:off x="4080" y="1440"/>
                <a:ext cx="62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triangle" w="med" len="med"/>
              </a:ln>
            </p:spPr>
          </p:sp>
          <p:sp>
            <p:nvSpPr>
              <p:cNvPr id="14359" name="Line 54"/>
              <p:cNvSpPr/>
              <p:nvPr/>
            </p:nvSpPr>
            <p:spPr>
              <a:xfrm flipV="1">
                <a:off x="4320" y="1056"/>
                <a:ext cx="384" cy="288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4360" name="Arc 55"/>
              <p:cNvSpPr/>
              <p:nvPr/>
            </p:nvSpPr>
            <p:spPr>
              <a:xfrm>
                <a:off x="4464" y="1248"/>
                <a:ext cx="48" cy="9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4361" name="Object 56"/>
              <p:cNvGraphicFramePr>
                <a:graphicFrameLocks noChangeAspect="1"/>
              </p:cNvGraphicFramePr>
              <p:nvPr/>
            </p:nvGraphicFramePr>
            <p:xfrm>
              <a:off x="4752" y="816"/>
              <a:ext cx="26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13" imgW="109855" imgH="156210" progId="Equation.3">
                      <p:embed/>
                    </p:oleObj>
                  </mc:Choice>
                  <mc:Fallback>
                    <p:oleObj name="" r:id="rId13" imgW="109855" imgH="15621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52" y="816"/>
                            <a:ext cx="266" cy="3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2" name="Object 57"/>
              <p:cNvGraphicFramePr>
                <a:graphicFrameLocks noChangeAspect="1"/>
              </p:cNvGraphicFramePr>
              <p:nvPr/>
            </p:nvGraphicFramePr>
            <p:xfrm>
              <a:off x="4560" y="1152"/>
              <a:ext cx="15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5" imgW="109855" imgH="156210" progId="Equation.3">
                      <p:embed/>
                    </p:oleObj>
                  </mc:Choice>
                  <mc:Fallback>
                    <p:oleObj name="" r:id="rId15" imgW="109855" imgH="15621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1152"/>
                            <a:ext cx="156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63" name="Object 58"/>
              <p:cNvGraphicFramePr>
                <a:graphicFrameLocks noChangeAspect="1"/>
              </p:cNvGraphicFramePr>
              <p:nvPr/>
            </p:nvGraphicFramePr>
            <p:xfrm>
              <a:off x="5232" y="1152"/>
              <a:ext cx="22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" r:id="rId17" imgW="144780" imgH="179705" progId="Equation.3">
                      <p:embed/>
                    </p:oleObj>
                  </mc:Choice>
                  <mc:Fallback>
                    <p:oleObj name="" r:id="rId17" imgW="144780" imgH="179705" progId="Equation.3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2" y="1152"/>
                            <a:ext cx="220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95643" name="Object 59"/>
          <p:cNvGraphicFramePr>
            <a:graphicFrameLocks noChangeAspect="1"/>
          </p:cNvGraphicFramePr>
          <p:nvPr/>
        </p:nvGraphicFramePr>
        <p:xfrm>
          <a:off x="5181600" y="5562600"/>
          <a:ext cx="3505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9" imgW="1256030" imgH="202565" progId="Equation.3">
                  <p:embed/>
                </p:oleObj>
              </mc:Choice>
              <mc:Fallback>
                <p:oleObj name="" r:id="rId19" imgW="1256030" imgH="2025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5562600"/>
                        <a:ext cx="3505200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44" name="Text Box 60"/>
          <p:cNvSpPr txBox="1"/>
          <p:nvPr/>
        </p:nvSpPr>
        <p:spPr>
          <a:xfrm>
            <a:off x="4800600" y="1981200"/>
            <a:ext cx="4114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u="sng" dirty="0">
                <a:solidFill>
                  <a:srgbClr val="66FFFF"/>
                </a:solidFill>
                <a:latin typeface="宋体" panose="02010600030101010101" pitchFamily="2" charset="-122"/>
              </a:rPr>
              <a:t>均匀电场，</a:t>
            </a:r>
            <a:r>
              <a:rPr lang="en-US" altLang="zh-CN" i="1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法线方向</a:t>
            </a:r>
            <a:r>
              <a:rPr lang="zh-CN" altLang="en-US" u="sng" dirty="0">
                <a:solidFill>
                  <a:srgbClr val="66FFFF"/>
                </a:solidFill>
                <a:latin typeface="宋体" panose="02010600030101010101" pitchFamily="2" charset="-122"/>
              </a:rPr>
              <a:t>与电场强度方向成</a:t>
            </a:r>
            <a:r>
              <a:rPr lang="zh-CN" altLang="en-US" i="1" u="sng" dirty="0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u="sng" dirty="0">
                <a:solidFill>
                  <a:srgbClr val="66FF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角</a:t>
            </a:r>
            <a:endParaRPr lang="zh-CN" altLang="en-US" u="sng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5645" name="Object 61"/>
          <p:cNvGraphicFramePr>
            <a:graphicFrameLocks noChangeAspect="1"/>
          </p:cNvGraphicFramePr>
          <p:nvPr/>
        </p:nvGraphicFramePr>
        <p:xfrm>
          <a:off x="1160463" y="685800"/>
          <a:ext cx="5908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1" imgW="1591310" imgH="237490" progId="Equation.DSMT4">
                  <p:embed/>
                </p:oleObj>
              </mc:Choice>
              <mc:Fallback>
                <p:oleObj name="" r:id="rId21" imgW="1591310" imgH="23749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60463" y="685800"/>
                        <a:ext cx="5908675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5" grpId="0"/>
      <p:bldP spid="1956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97634" name="Object 2"/>
          <p:cNvGraphicFramePr>
            <a:graphicFrameLocks noChangeAspect="1"/>
          </p:cNvGraphicFramePr>
          <p:nvPr/>
        </p:nvGraphicFramePr>
        <p:xfrm>
          <a:off x="1350963" y="3322638"/>
          <a:ext cx="746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853055" imgH="202565" progId="Equation.3">
                  <p:embed/>
                </p:oleObj>
              </mc:Choice>
              <mc:Fallback>
                <p:oleObj name="" r:id="rId1" imgW="2853055" imgH="2025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0963" y="3322638"/>
                        <a:ext cx="7467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1295400" y="3962400"/>
          <a:ext cx="624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239645" imgH="202565" progId="Equation.3">
                  <p:embed/>
                </p:oleObj>
              </mc:Choice>
              <mc:Fallback>
                <p:oleObj name="" r:id="rId3" imgW="2239645" imgH="2025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962400"/>
                        <a:ext cx="6248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76200" y="3200400"/>
            <a:ext cx="1455738" cy="519113"/>
            <a:chOff x="142" y="2016"/>
            <a:chExt cx="917" cy="327"/>
          </a:xfrm>
        </p:grpSpPr>
        <p:sp>
          <p:nvSpPr>
            <p:cNvPr id="16402" name="Text Box 5"/>
            <p:cNvSpPr txBox="1"/>
            <p:nvPr/>
          </p:nvSpPr>
          <p:spPr>
            <a:xfrm>
              <a:off x="142" y="2016"/>
              <a:ext cx="5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解：</a:t>
              </a:r>
              <a:endParaRPr lang="zh-CN" altLang="en-US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3" name="Text Box 6"/>
            <p:cNvSpPr txBox="1"/>
            <p:nvPr/>
          </p:nvSpPr>
          <p:spPr>
            <a:xfrm>
              <a:off x="379" y="2016"/>
              <a:ext cx="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7639" name="Text Box 7"/>
          <p:cNvSpPr txBox="1"/>
          <p:nvPr/>
        </p:nvSpPr>
        <p:spPr>
          <a:xfrm>
            <a:off x="525463" y="4891088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1524000" y="5638800"/>
          <a:ext cx="5257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2019935" imgH="248920" progId="Equation.3">
                  <p:embed/>
                </p:oleObj>
              </mc:Choice>
              <mc:Fallback>
                <p:oleObj name="" r:id="rId5" imgW="2019935" imgH="24892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638800"/>
                        <a:ext cx="5257800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10"/>
          <p:cNvGrpSpPr/>
          <p:nvPr/>
        </p:nvGrpSpPr>
        <p:grpSpPr>
          <a:xfrm>
            <a:off x="301625" y="228600"/>
            <a:ext cx="8126413" cy="2728913"/>
            <a:chOff x="190" y="144"/>
            <a:chExt cx="5119" cy="1719"/>
          </a:xfrm>
        </p:grpSpPr>
        <p:sp>
          <p:nvSpPr>
            <p:cNvPr id="16394" name="Rectangle 11"/>
            <p:cNvSpPr/>
            <p:nvPr/>
          </p:nvSpPr>
          <p:spPr>
            <a:xfrm>
              <a:off x="190" y="144"/>
              <a:ext cx="21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例：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在均匀电场中，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5" name="Object 12"/>
            <p:cNvGraphicFramePr>
              <a:graphicFrameLocks noChangeAspect="1"/>
            </p:cNvGraphicFramePr>
            <p:nvPr/>
          </p:nvGraphicFramePr>
          <p:xfrm>
            <a:off x="672" y="480"/>
            <a:ext cx="422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7" imgW="2633345" imgH="179705" progId="Equation.3">
                    <p:embed/>
                  </p:oleObj>
                </mc:Choice>
                <mc:Fallback>
                  <p:oleObj name="" r:id="rId7" imgW="2633345" imgH="17970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480"/>
                          <a:ext cx="4224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 Box 13"/>
            <p:cNvSpPr txBox="1"/>
            <p:nvPr/>
          </p:nvSpPr>
          <p:spPr>
            <a:xfrm>
              <a:off x="576" y="825"/>
              <a:ext cx="1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通过平面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7" name="Object 14"/>
            <p:cNvGraphicFramePr>
              <a:graphicFrameLocks noChangeAspect="1"/>
            </p:cNvGraphicFramePr>
            <p:nvPr/>
          </p:nvGraphicFramePr>
          <p:xfrm>
            <a:off x="1632" y="816"/>
            <a:ext cx="3677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9" imgW="2343785" imgH="179705" progId="Equation.3">
                    <p:embed/>
                  </p:oleObj>
                </mc:Choice>
                <mc:Fallback>
                  <p:oleObj name="" r:id="rId9" imgW="2343785" imgH="179705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816"/>
                          <a:ext cx="3677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 Box 15"/>
            <p:cNvSpPr txBox="1"/>
            <p:nvPr/>
          </p:nvSpPr>
          <p:spPr>
            <a:xfrm>
              <a:off x="620" y="1161"/>
              <a:ext cx="19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的电通量是多少？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9" name="Object 17"/>
            <p:cNvGraphicFramePr>
              <a:graphicFrameLocks noChangeAspect="1"/>
            </p:cNvGraphicFramePr>
            <p:nvPr/>
          </p:nvGraphicFramePr>
          <p:xfrm>
            <a:off x="2400" y="1152"/>
            <a:ext cx="3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1" imgW="191135" imgH="156210" progId="Equation.3">
                    <p:embed/>
                  </p:oleObj>
                </mc:Choice>
                <mc:Fallback>
                  <p:oleObj name="" r:id="rId11" imgW="191135" imgH="15621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1152"/>
                          <a:ext cx="384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 Box 18"/>
            <p:cNvSpPr txBox="1"/>
            <p:nvPr/>
          </p:nvSpPr>
          <p:spPr>
            <a:xfrm>
              <a:off x="2790" y="1162"/>
              <a:ext cx="23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在垂直于     的平面上 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01" name="Rectangle 19"/>
            <p:cNvSpPr/>
            <p:nvPr/>
          </p:nvSpPr>
          <p:spPr>
            <a:xfrm>
              <a:off x="621" y="1536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的投影是多少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7652" name="Object 20"/>
          <p:cNvGraphicFramePr>
            <a:graphicFrameLocks noChangeAspect="1"/>
          </p:cNvGraphicFramePr>
          <p:nvPr/>
        </p:nvGraphicFramePr>
        <p:xfrm>
          <a:off x="1403350" y="4891088"/>
          <a:ext cx="51847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2006600" imgH="241300" progId="Equation.DSMT4">
                  <p:embed/>
                </p:oleObj>
              </mc:Choice>
              <mc:Fallback>
                <p:oleObj name="" r:id="rId13" imgW="2006600" imgH="2413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3350" y="4891088"/>
                        <a:ext cx="5184775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92333" y="1772815"/>
            <a:ext cx="1139907" cy="5747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6619" name="Text Box 11"/>
          <p:cNvSpPr txBox="1"/>
          <p:nvPr/>
        </p:nvSpPr>
        <p:spPr>
          <a:xfrm>
            <a:off x="381000" y="7620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u="sng" dirty="0">
                <a:solidFill>
                  <a:srgbClr val="66FFFF"/>
                </a:solidFill>
                <a:latin typeface="Bookman Old Style" pitchFamily="18" charset="0"/>
              </a:rPr>
              <a:t>为任意闭合曲面</a:t>
            </a:r>
            <a:endParaRPr lang="zh-CN" altLang="en-US" u="sng" dirty="0">
              <a:solidFill>
                <a:srgbClr val="66FFFF"/>
              </a:solidFill>
              <a:latin typeface="Bookman Old Style" pitchFamily="18" charset="0"/>
            </a:endParaRPr>
          </a:p>
        </p:txBody>
      </p:sp>
      <p:graphicFrame>
        <p:nvGraphicFramePr>
          <p:cNvPr id="196620" name="Object 12"/>
          <p:cNvGraphicFramePr>
            <a:graphicFrameLocks noChangeAspect="1"/>
          </p:cNvGraphicFramePr>
          <p:nvPr/>
        </p:nvGraphicFramePr>
        <p:xfrm>
          <a:off x="609600" y="1404938"/>
          <a:ext cx="4343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22095" imgH="248920" progId="Equation.3">
                  <p:embed/>
                </p:oleObj>
              </mc:Choice>
              <mc:Fallback>
                <p:oleObj name="" r:id="rId1" imgW="1522095" imgH="24892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404938"/>
                        <a:ext cx="434340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6621" name="Picture 13" descr="pic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533400"/>
            <a:ext cx="3124200" cy="2819400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</p:pic>
      <p:sp>
        <p:nvSpPr>
          <p:cNvPr id="196622" name="Text Box 14"/>
          <p:cNvSpPr txBox="1"/>
          <p:nvPr/>
        </p:nvSpPr>
        <p:spPr>
          <a:xfrm>
            <a:off x="457200" y="2320925"/>
            <a:ext cx="4648200" cy="1074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1"/>
                </a:solidFill>
                <a:latin typeface="Bookman Old Style" pitchFamily="18" charset="0"/>
              </a:rPr>
              <a:t>规定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：法线的正方向为指向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         闭合曲面的外侧。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9" grpId="0"/>
      <p:bldP spid="1966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8658" name="Text Box 2"/>
          <p:cNvSpPr txBox="1"/>
          <p:nvPr/>
        </p:nvSpPr>
        <p:spPr>
          <a:xfrm>
            <a:off x="3003550" y="685800"/>
            <a:ext cx="553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求均匀电场中一半球面的电通量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43000" y="1524000"/>
            <a:ext cx="2392363" cy="3124200"/>
            <a:chOff x="3312" y="1104"/>
            <a:chExt cx="1507" cy="1968"/>
          </a:xfrm>
        </p:grpSpPr>
        <p:grpSp>
          <p:nvGrpSpPr>
            <p:cNvPr id="17425" name="Group 4"/>
            <p:cNvGrpSpPr/>
            <p:nvPr/>
          </p:nvGrpSpPr>
          <p:grpSpPr>
            <a:xfrm>
              <a:off x="3312" y="1104"/>
              <a:ext cx="1507" cy="1968"/>
              <a:chOff x="3312" y="1104"/>
              <a:chExt cx="1507" cy="1968"/>
            </a:xfrm>
          </p:grpSpPr>
          <p:sp>
            <p:nvSpPr>
              <p:cNvPr id="17430" name="Arc 5"/>
              <p:cNvSpPr/>
              <p:nvPr/>
            </p:nvSpPr>
            <p:spPr>
              <a:xfrm>
                <a:off x="3312" y="1632"/>
                <a:ext cx="1489" cy="700"/>
              </a:xfrm>
              <a:custGeom>
                <a:avLst/>
                <a:gdLst>
                  <a:gd name="txL" fmla="*/ 0 w 43200"/>
                  <a:gd name="txT" fmla="*/ 0 h 22223"/>
                  <a:gd name="txR" fmla="*/ 43200 w 43200"/>
                  <a:gd name="txB" fmla="*/ 22223 h 22223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3200" h="22223" fill="none">
                    <a:moveTo>
                      <a:pt x="8" y="22223"/>
                    </a:moveTo>
                    <a:cubicBezTo>
                      <a:pt x="2" y="22015"/>
                      <a:pt x="0" y="2180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</a:path>
                  <a:path w="43200" h="22223" stroke="0">
                    <a:moveTo>
                      <a:pt x="8" y="22223"/>
                    </a:moveTo>
                    <a:cubicBezTo>
                      <a:pt x="2" y="22015"/>
                      <a:pt x="0" y="2180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599"/>
                    </a:cubicBezTo>
                    <a:lnTo>
                      <a:pt x="21600" y="21600"/>
                    </a:lnTo>
                    <a:lnTo>
                      <a:pt x="8" y="22223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31" name="Arc 6"/>
              <p:cNvSpPr/>
              <p:nvPr/>
            </p:nvSpPr>
            <p:spPr>
              <a:xfrm>
                <a:off x="3313" y="2018"/>
                <a:ext cx="1506" cy="529"/>
              </a:xfrm>
              <a:custGeom>
                <a:avLst/>
                <a:gdLst>
                  <a:gd name="txL" fmla="*/ 0 w 37560"/>
                  <a:gd name="txT" fmla="*/ 0 h 21600"/>
                  <a:gd name="txR" fmla="*/ 37560 w 3756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37560" h="21600" fill="none">
                    <a:moveTo>
                      <a:pt x="-1" y="12107"/>
                    </a:moveTo>
                    <a:cubicBezTo>
                      <a:pt x="3624" y="4698"/>
                      <a:pt x="11153" y="0"/>
                      <a:pt x="19402" y="0"/>
                    </a:cubicBezTo>
                    <a:cubicBezTo>
                      <a:pt x="26744" y="0"/>
                      <a:pt x="33583" y="3729"/>
                      <a:pt x="37560" y="9901"/>
                    </a:cubicBezTo>
                  </a:path>
                  <a:path w="37560" h="21600" stroke="0">
                    <a:moveTo>
                      <a:pt x="-1" y="12107"/>
                    </a:moveTo>
                    <a:cubicBezTo>
                      <a:pt x="3624" y="4698"/>
                      <a:pt x="11153" y="0"/>
                      <a:pt x="19402" y="0"/>
                    </a:cubicBezTo>
                    <a:cubicBezTo>
                      <a:pt x="26744" y="0"/>
                      <a:pt x="33583" y="3729"/>
                      <a:pt x="37560" y="9901"/>
                    </a:cubicBezTo>
                    <a:lnTo>
                      <a:pt x="19402" y="21600"/>
                    </a:lnTo>
                    <a:lnTo>
                      <a:pt x="-1" y="12107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FF00">
                    <a:alpha val="100000"/>
                  </a:srgbClr>
                </a:solidFill>
                <a:prstDash val="sysDot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32" name="Line 7"/>
              <p:cNvSpPr/>
              <p:nvPr/>
            </p:nvSpPr>
            <p:spPr>
              <a:xfrm flipV="1">
                <a:off x="4032" y="1296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17433" name="Line 8"/>
              <p:cNvSpPr/>
              <p:nvPr/>
            </p:nvSpPr>
            <p:spPr>
              <a:xfrm>
                <a:off x="4032" y="2544"/>
                <a:ext cx="0" cy="528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graphicFrame>
            <p:nvGraphicFramePr>
              <p:cNvPr id="17434" name="Object 9"/>
              <p:cNvGraphicFramePr>
                <a:graphicFrameLocks noChangeAspect="1"/>
              </p:cNvGraphicFramePr>
              <p:nvPr/>
            </p:nvGraphicFramePr>
            <p:xfrm>
              <a:off x="4080" y="1104"/>
              <a:ext cx="340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1" imgW="144780" imgH="179705" progId="Equation.3">
                      <p:embed/>
                    </p:oleObj>
                  </mc:Choice>
                  <mc:Fallback>
                    <p:oleObj name="" r:id="rId1" imgW="144780" imgH="179705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80" y="1104"/>
                            <a:ext cx="340" cy="4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5" name="Object 10"/>
              <p:cNvGraphicFramePr>
                <a:graphicFrameLocks noChangeAspect="1"/>
              </p:cNvGraphicFramePr>
              <p:nvPr/>
            </p:nvGraphicFramePr>
            <p:xfrm>
              <a:off x="4176" y="2016"/>
              <a:ext cx="25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3" imgW="144780" imgH="144780" progId="Equation.3">
                      <p:embed/>
                    </p:oleObj>
                  </mc:Choice>
                  <mc:Fallback>
                    <p:oleObj name="" r:id="rId3" imgW="144780" imgH="144780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6" y="2016"/>
                            <a:ext cx="252" cy="2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26" name="Arc 11"/>
            <p:cNvSpPr/>
            <p:nvPr/>
          </p:nvSpPr>
          <p:spPr>
            <a:xfrm flipH="1" flipV="1">
              <a:off x="3312" y="2256"/>
              <a:ext cx="1488" cy="287"/>
            </a:xfrm>
            <a:custGeom>
              <a:avLst/>
              <a:gdLst>
                <a:gd name="txL" fmla="*/ 0 w 41909"/>
                <a:gd name="txT" fmla="*/ 0 h 21600"/>
                <a:gd name="txR" fmla="*/ 41909 w 41909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909" h="21600" fill="none">
                  <a:moveTo>
                    <a:pt x="0" y="17001"/>
                  </a:moveTo>
                  <a:cubicBezTo>
                    <a:pt x="2162" y="7076"/>
                    <a:pt x="10947" y="0"/>
                    <a:pt x="21105" y="0"/>
                  </a:cubicBezTo>
                  <a:cubicBezTo>
                    <a:pt x="30796" y="0"/>
                    <a:pt x="39301" y="6454"/>
                    <a:pt x="41908" y="15789"/>
                  </a:cubicBezTo>
                </a:path>
                <a:path w="41909" h="21600" stroke="0">
                  <a:moveTo>
                    <a:pt x="0" y="17001"/>
                  </a:moveTo>
                  <a:cubicBezTo>
                    <a:pt x="2162" y="7076"/>
                    <a:pt x="10947" y="0"/>
                    <a:pt x="21105" y="0"/>
                  </a:cubicBezTo>
                  <a:cubicBezTo>
                    <a:pt x="30796" y="0"/>
                    <a:pt x="39301" y="6454"/>
                    <a:pt x="41908" y="15789"/>
                  </a:cubicBezTo>
                  <a:lnTo>
                    <a:pt x="21105" y="21600"/>
                  </a:lnTo>
                  <a:lnTo>
                    <a:pt x="0" y="17001"/>
                  </a:lnTo>
                  <a:close/>
                </a:path>
              </a:pathLst>
            </a:custGeom>
            <a:noFill/>
            <a:ln w="28575" cap="flat" cmpd="sng">
              <a:solidFill>
                <a:srgbClr val="FFFF00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7" name="Line 12"/>
            <p:cNvSpPr/>
            <p:nvPr/>
          </p:nvSpPr>
          <p:spPr>
            <a:xfrm>
              <a:off x="4032" y="1632"/>
              <a:ext cx="0" cy="91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428" name="Line 13"/>
            <p:cNvSpPr/>
            <p:nvPr/>
          </p:nvSpPr>
          <p:spPr>
            <a:xfrm>
              <a:off x="4032" y="2304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</p:sp>
        <p:graphicFrame>
          <p:nvGraphicFramePr>
            <p:cNvPr id="17429" name="Object 14"/>
            <p:cNvGraphicFramePr>
              <a:graphicFrameLocks noChangeAspect="1"/>
            </p:cNvGraphicFramePr>
            <p:nvPr/>
          </p:nvGraphicFramePr>
          <p:xfrm>
            <a:off x="3792" y="2256"/>
            <a:ext cx="19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5" imgW="144780" imgH="156210" progId="Equation.3">
                    <p:embed/>
                  </p:oleObj>
                </mc:Choice>
                <mc:Fallback>
                  <p:oleObj name="" r:id="rId5" imgW="144780" imgH="15621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2256"/>
                          <a:ext cx="19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/>
          <p:cNvGrpSpPr/>
          <p:nvPr/>
        </p:nvGrpSpPr>
        <p:grpSpPr>
          <a:xfrm>
            <a:off x="641350" y="1600200"/>
            <a:ext cx="3294063" cy="2609850"/>
            <a:chOff x="2976" y="1152"/>
            <a:chExt cx="2075" cy="1644"/>
          </a:xfrm>
        </p:grpSpPr>
        <p:sp>
          <p:nvSpPr>
            <p:cNvPr id="17417" name="Line 17"/>
            <p:cNvSpPr/>
            <p:nvPr/>
          </p:nvSpPr>
          <p:spPr>
            <a:xfrm rot="10208732">
              <a:off x="3792" y="1392"/>
              <a:ext cx="1" cy="43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7418" name="Line 18"/>
            <p:cNvSpPr/>
            <p:nvPr/>
          </p:nvSpPr>
          <p:spPr>
            <a:xfrm rot="8219634">
              <a:off x="3383" y="1657"/>
              <a:ext cx="1" cy="43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7419" name="Line 19"/>
            <p:cNvSpPr/>
            <p:nvPr/>
          </p:nvSpPr>
          <p:spPr>
            <a:xfrm rot="-8597203">
              <a:off x="4631" y="1465"/>
              <a:ext cx="1" cy="43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17420" name="Object 21"/>
            <p:cNvGraphicFramePr>
              <a:graphicFrameLocks noChangeAspect="1"/>
            </p:cNvGraphicFramePr>
            <p:nvPr/>
          </p:nvGraphicFramePr>
          <p:xfrm>
            <a:off x="3456" y="1152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7" imgW="109855" imgH="156210" progId="Equation.3">
                    <p:embed/>
                  </p:oleObj>
                </mc:Choice>
                <mc:Fallback>
                  <p:oleObj name="" r:id="rId7" imgW="109855" imgH="15621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1152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22"/>
            <p:cNvGraphicFramePr>
              <a:graphicFrameLocks noChangeAspect="1"/>
            </p:cNvGraphicFramePr>
            <p:nvPr/>
          </p:nvGraphicFramePr>
          <p:xfrm>
            <a:off x="2976" y="1584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9" imgW="109855" imgH="156210" progId="Equation.3">
                    <p:embed/>
                  </p:oleObj>
                </mc:Choice>
                <mc:Fallback>
                  <p:oleObj name="" r:id="rId9" imgW="109855" imgH="15621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1584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23"/>
            <p:cNvGraphicFramePr>
              <a:graphicFrameLocks noChangeAspect="1"/>
            </p:cNvGraphicFramePr>
            <p:nvPr/>
          </p:nvGraphicFramePr>
          <p:xfrm>
            <a:off x="4800" y="1344"/>
            <a:ext cx="25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1" imgW="109855" imgH="156210" progId="Equation.3">
                    <p:embed/>
                  </p:oleObj>
                </mc:Choice>
                <mc:Fallback>
                  <p:oleObj name="" r:id="rId11" imgW="109855" imgH="15621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1344"/>
                          <a:ext cx="25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24"/>
            <p:cNvGraphicFramePr>
              <a:graphicFrameLocks noChangeAspect="1"/>
            </p:cNvGraphicFramePr>
            <p:nvPr/>
          </p:nvGraphicFramePr>
          <p:xfrm>
            <a:off x="4091" y="1632"/>
            <a:ext cx="32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13" imgW="179705" imgH="202565" progId="Equation.3">
                    <p:embed/>
                  </p:oleObj>
                </mc:Choice>
                <mc:Fallback>
                  <p:oleObj name="" r:id="rId13" imgW="179705" imgH="20256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1" y="1632"/>
                          <a:ext cx="322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25"/>
            <p:cNvGraphicFramePr>
              <a:graphicFrameLocks noChangeAspect="1"/>
            </p:cNvGraphicFramePr>
            <p:nvPr/>
          </p:nvGraphicFramePr>
          <p:xfrm>
            <a:off x="4272" y="2496"/>
            <a:ext cx="3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15" imgW="260350" imgH="225425" progId="Equation.3">
                    <p:embed/>
                  </p:oleObj>
                </mc:Choice>
                <mc:Fallback>
                  <p:oleObj name="" r:id="rId15" imgW="260350" imgH="22542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2496"/>
                          <a:ext cx="34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82" name="Object 26"/>
          <p:cNvGraphicFramePr>
            <a:graphicFrameLocks noChangeAspect="1"/>
          </p:cNvGraphicFramePr>
          <p:nvPr/>
        </p:nvGraphicFramePr>
        <p:xfrm>
          <a:off x="4522788" y="1639888"/>
          <a:ext cx="255428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793115" imgH="271780" progId="Equation.3">
                  <p:embed/>
                </p:oleObj>
              </mc:Choice>
              <mc:Fallback>
                <p:oleObj name="" r:id="rId17" imgW="793115" imgH="27178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22788" y="1639888"/>
                        <a:ext cx="2554287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83" name="Object 27"/>
          <p:cNvGraphicFramePr>
            <a:graphicFrameLocks noChangeAspect="1"/>
          </p:cNvGraphicFramePr>
          <p:nvPr/>
        </p:nvGraphicFramePr>
        <p:xfrm>
          <a:off x="5289550" y="2584450"/>
          <a:ext cx="1524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9" imgW="445770" imgH="167640" progId="Equation.3">
                  <p:embed/>
                </p:oleObj>
              </mc:Choice>
              <mc:Fallback>
                <p:oleObj name="" r:id="rId19" imgW="445770" imgH="16764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9550" y="2584450"/>
                        <a:ext cx="15240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84" name="Object 28"/>
          <p:cNvGraphicFramePr>
            <a:graphicFrameLocks noChangeAspect="1"/>
          </p:cNvGraphicFramePr>
          <p:nvPr/>
        </p:nvGraphicFramePr>
        <p:xfrm>
          <a:off x="4618038" y="3433763"/>
          <a:ext cx="23479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1" imgW="676910" imgH="202565" progId="Equation.3">
                  <p:embed/>
                </p:oleObj>
              </mc:Choice>
              <mc:Fallback>
                <p:oleObj name="" r:id="rId21" imgW="676910" imgH="20256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18038" y="3433763"/>
                        <a:ext cx="2347912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29">
            <a:hlinkClick r:id="" action="ppaction://noaction"/>
          </p:cNvPr>
          <p:cNvSpPr txBox="1"/>
          <p:nvPr/>
        </p:nvSpPr>
        <p:spPr>
          <a:xfrm>
            <a:off x="793750" y="6096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u="sng" dirty="0">
                <a:solidFill>
                  <a:srgbClr val="66FFFF"/>
                </a:solidFill>
                <a:latin typeface="Bookman Old Style" pitchFamily="18" charset="0"/>
              </a:rPr>
              <a:t>课堂练习</a:t>
            </a:r>
            <a:endParaRPr lang="zh-CN" altLang="en-US" sz="3200" u="sng" dirty="0">
              <a:solidFill>
                <a:srgbClr val="66FFFF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9682" name="Text Box 2"/>
          <p:cNvSpPr txBox="1"/>
          <p:nvPr/>
        </p:nvSpPr>
        <p:spPr>
          <a:xfrm>
            <a:off x="381000" y="457200"/>
            <a:ext cx="480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三、静电场中的高斯定理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9683" name="Text Box 3"/>
          <p:cNvSpPr txBox="1"/>
          <p:nvPr/>
        </p:nvSpPr>
        <p:spPr>
          <a:xfrm>
            <a:off x="533400" y="1371600"/>
            <a:ext cx="7848600" cy="213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6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　  在真空中的任意静电场中，通过任一闭合曲面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的电通量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等于该闭合曲面所包围的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电荷电量的代数和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除以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而与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闭合曲面外的电荷无关。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/>
        </p:nvGraphicFramePr>
        <p:xfrm>
          <a:off x="1909763" y="3943350"/>
          <a:ext cx="44005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371600" imgH="375920" progId="Equation.3">
                  <p:embed/>
                </p:oleObj>
              </mc:Choice>
              <mc:Fallback>
                <p:oleObj name="" r:id="rId1" imgW="1371600" imgH="37592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9763" y="3943350"/>
                        <a:ext cx="4400550" cy="129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2" grpId="0"/>
      <p:bldP spid="1996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0706" name="Text Box 2"/>
          <p:cNvSpPr txBox="1"/>
          <p:nvPr/>
        </p:nvSpPr>
        <p:spPr>
          <a:xfrm>
            <a:off x="161925" y="152400"/>
            <a:ext cx="3876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高斯定理的引出</a:t>
            </a:r>
            <a:endParaRPr lang="zh-CN" altLang="en-US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0707" name="Rectangle 3"/>
          <p:cNvSpPr/>
          <p:nvPr/>
        </p:nvSpPr>
        <p:spPr>
          <a:xfrm>
            <a:off x="381000" y="838200"/>
            <a:ext cx="6737350" cy="5238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场源电荷为单个点电荷且在闭合曲面内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0708" name="Oval 4"/>
          <p:cNvSpPr/>
          <p:nvPr/>
        </p:nvSpPr>
        <p:spPr>
          <a:xfrm>
            <a:off x="6148388" y="1481138"/>
            <a:ext cx="2286000" cy="2209800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B26B24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" name="Group 5"/>
          <p:cNvGrpSpPr/>
          <p:nvPr/>
        </p:nvGrpSpPr>
        <p:grpSpPr>
          <a:xfrm>
            <a:off x="7519988" y="2698750"/>
            <a:ext cx="838200" cy="641350"/>
            <a:chOff x="4570" y="3620"/>
            <a:chExt cx="528" cy="404"/>
          </a:xfrm>
        </p:grpSpPr>
        <p:sp>
          <p:nvSpPr>
            <p:cNvPr id="19481" name="Rectangle 6"/>
            <p:cNvSpPr/>
            <p:nvPr/>
          </p:nvSpPr>
          <p:spPr>
            <a:xfrm>
              <a:off x="4608" y="3620"/>
              <a:ext cx="22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rgbClr val="66FF33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600" b="0" i="1" dirty="0">
                <a:solidFill>
                  <a:schemeClr val="bg2"/>
                </a:solidFill>
                <a:latin typeface="Bookman Old Style" pitchFamily="18" charset="0"/>
              </a:endParaRPr>
            </a:p>
          </p:txBody>
        </p:sp>
        <p:sp>
          <p:nvSpPr>
            <p:cNvPr id="19482" name="Line 7"/>
            <p:cNvSpPr/>
            <p:nvPr/>
          </p:nvSpPr>
          <p:spPr>
            <a:xfrm>
              <a:off x="4570" y="3621"/>
              <a:ext cx="528" cy="144"/>
            </a:xfrm>
            <a:prstGeom prst="line">
              <a:avLst/>
            </a:prstGeom>
            <a:ln w="12700" cap="flat" cmpd="sng">
              <a:solidFill>
                <a:srgbClr val="66FF33"/>
              </a:solidFill>
              <a:prstDash val="solid"/>
              <a:headEnd type="none" w="sm" len="sm"/>
              <a:tailEnd type="stealth" w="med" len="lg"/>
            </a:ln>
          </p:spPr>
        </p:sp>
      </p:grpSp>
      <p:sp>
        <p:nvSpPr>
          <p:cNvPr id="200712" name="Oval 8"/>
          <p:cNvSpPr/>
          <p:nvPr/>
        </p:nvSpPr>
        <p:spPr>
          <a:xfrm rot="2040000">
            <a:off x="7678738" y="1792288"/>
            <a:ext cx="520700" cy="217487"/>
          </a:xfrm>
          <a:prstGeom prst="ellipse">
            <a:avLst/>
          </a:prstGeom>
          <a:solidFill>
            <a:srgbClr val="0099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9"/>
          <p:cNvGrpSpPr/>
          <p:nvPr/>
        </p:nvGrpSpPr>
        <p:grpSpPr>
          <a:xfrm>
            <a:off x="6665913" y="1951038"/>
            <a:ext cx="915987" cy="1008062"/>
            <a:chOff x="4032" y="3149"/>
            <a:chExt cx="577" cy="635"/>
          </a:xfrm>
        </p:grpSpPr>
        <p:grpSp>
          <p:nvGrpSpPr>
            <p:cNvPr id="19477" name="Group 10"/>
            <p:cNvGrpSpPr/>
            <p:nvPr/>
          </p:nvGrpSpPr>
          <p:grpSpPr>
            <a:xfrm>
              <a:off x="4320" y="3380"/>
              <a:ext cx="289" cy="404"/>
              <a:chOff x="4320" y="3380"/>
              <a:chExt cx="289" cy="404"/>
            </a:xfrm>
          </p:grpSpPr>
          <p:sp>
            <p:nvSpPr>
              <p:cNvPr id="19479" name="Oval 11"/>
              <p:cNvSpPr/>
              <p:nvPr/>
            </p:nvSpPr>
            <p:spPr>
              <a:xfrm>
                <a:off x="4334" y="3433"/>
                <a:ext cx="232" cy="232"/>
              </a:xfrm>
              <a:prstGeom prst="ellipse">
                <a:avLst/>
              </a:prstGeom>
              <a:solidFill>
                <a:srgbClr val="CC3300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0" name="Rectangle 12"/>
              <p:cNvSpPr/>
              <p:nvPr/>
            </p:nvSpPr>
            <p:spPr>
              <a:xfrm>
                <a:off x="4320" y="3380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</p:grpSp>
        <p:sp>
          <p:nvSpPr>
            <p:cNvPr id="19478" name="Rectangle 13"/>
            <p:cNvSpPr/>
            <p:nvPr/>
          </p:nvSpPr>
          <p:spPr>
            <a:xfrm>
              <a:off x="4032" y="3149"/>
              <a:ext cx="2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rgbClr val="FFFFFF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3600" b="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7443788" y="685800"/>
            <a:ext cx="1073150" cy="1709738"/>
            <a:chOff x="4522" y="2352"/>
            <a:chExt cx="676" cy="1077"/>
          </a:xfrm>
        </p:grpSpPr>
        <p:sp>
          <p:nvSpPr>
            <p:cNvPr id="19475" name="Line 15"/>
            <p:cNvSpPr/>
            <p:nvPr/>
          </p:nvSpPr>
          <p:spPr>
            <a:xfrm flipV="1">
              <a:off x="4522" y="2661"/>
              <a:ext cx="624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stealth" w="med" len="lg"/>
            </a:ln>
          </p:spPr>
        </p:sp>
        <p:graphicFrame>
          <p:nvGraphicFramePr>
            <p:cNvPr id="19476" name="Object 16"/>
            <p:cNvGraphicFramePr>
              <a:graphicFrameLocks noChangeAspect="1"/>
            </p:cNvGraphicFramePr>
            <p:nvPr/>
          </p:nvGraphicFramePr>
          <p:xfrm>
            <a:off x="4848" y="2352"/>
            <a:ext cx="3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" imgW="121285" imgH="144780" progId="Equation.3">
                    <p:embed/>
                  </p:oleObj>
                </mc:Choice>
                <mc:Fallback>
                  <p:oleObj name="" r:id="rId1" imgW="121285" imgH="14478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2352"/>
                          <a:ext cx="35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7"/>
          <p:cNvGrpSpPr/>
          <p:nvPr/>
        </p:nvGrpSpPr>
        <p:grpSpPr>
          <a:xfrm>
            <a:off x="7977188" y="457200"/>
            <a:ext cx="1203325" cy="1404938"/>
            <a:chOff x="4858" y="2208"/>
            <a:chExt cx="758" cy="885"/>
          </a:xfrm>
        </p:grpSpPr>
        <p:sp>
          <p:nvSpPr>
            <p:cNvPr id="19473" name="Line 18"/>
            <p:cNvSpPr/>
            <p:nvPr/>
          </p:nvSpPr>
          <p:spPr>
            <a:xfrm flipV="1">
              <a:off x="4858" y="2469"/>
              <a:ext cx="480" cy="624"/>
            </a:xfrm>
            <a:prstGeom prst="line">
              <a:avLst/>
            </a:prstGeom>
            <a:ln w="25400" cap="flat" cmpd="sng">
              <a:solidFill>
                <a:srgbClr val="FFFF00"/>
              </a:solidFill>
              <a:prstDash val="solid"/>
              <a:headEnd type="none" w="sm" len="sm"/>
              <a:tailEnd type="stealth" w="med" len="lg"/>
            </a:ln>
          </p:spPr>
        </p:sp>
        <p:graphicFrame>
          <p:nvGraphicFramePr>
            <p:cNvPr id="19474" name="Object 19"/>
            <p:cNvGraphicFramePr>
              <a:graphicFrameLocks noChangeAspect="1"/>
            </p:cNvGraphicFramePr>
            <p:nvPr/>
          </p:nvGraphicFramePr>
          <p:xfrm>
            <a:off x="5280" y="2208"/>
            <a:ext cx="3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167640" imgH="156210" progId="Equation.3">
                    <p:embed/>
                  </p:oleObj>
                </mc:Choice>
                <mc:Fallback>
                  <p:oleObj name="" r:id="rId3" imgW="167640" imgH="15621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0" y="2208"/>
                          <a:ext cx="336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0724" name="Object 20"/>
          <p:cNvGraphicFramePr>
            <a:graphicFrameLocks noChangeAspect="1"/>
          </p:cNvGraphicFramePr>
          <p:nvPr/>
        </p:nvGraphicFramePr>
        <p:xfrm>
          <a:off x="274638" y="1447800"/>
          <a:ext cx="2209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734695" imgH="248920" progId="Equation.3">
                  <p:embed/>
                </p:oleObj>
              </mc:Choice>
              <mc:Fallback>
                <p:oleObj name="" r:id="rId5" imgW="734695" imgH="24892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638" y="1447800"/>
                        <a:ext cx="22098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5" name="Object 21"/>
          <p:cNvGraphicFramePr>
            <a:graphicFrameLocks noChangeAspect="1"/>
          </p:cNvGraphicFramePr>
          <p:nvPr/>
        </p:nvGraphicFramePr>
        <p:xfrm>
          <a:off x="860425" y="2133600"/>
          <a:ext cx="27908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1012825" imgH="364490" progId="Equation.3">
                  <p:embed/>
                </p:oleObj>
              </mc:Choice>
              <mc:Fallback>
                <p:oleObj name="" r:id="rId7" imgW="1012825" imgH="36449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0425" y="2133600"/>
                        <a:ext cx="2790825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7" name="Object 23"/>
          <p:cNvGraphicFramePr>
            <a:graphicFrameLocks noChangeAspect="1"/>
          </p:cNvGraphicFramePr>
          <p:nvPr/>
        </p:nvGraphicFramePr>
        <p:xfrm>
          <a:off x="3036888" y="3200400"/>
          <a:ext cx="22145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804545" imgH="364490" progId="Equation.3">
                  <p:embed/>
                </p:oleObj>
              </mc:Choice>
              <mc:Fallback>
                <p:oleObj name="" r:id="rId9" imgW="804545" imgH="36449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36888" y="3200400"/>
                        <a:ext cx="2214562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28" name="Object 24"/>
          <p:cNvGraphicFramePr>
            <a:graphicFrameLocks noChangeAspect="1"/>
          </p:cNvGraphicFramePr>
          <p:nvPr/>
        </p:nvGraphicFramePr>
        <p:xfrm>
          <a:off x="755650" y="4267200"/>
          <a:ext cx="4114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1163320" imgH="364490" progId="Equation.3">
                  <p:embed/>
                </p:oleObj>
              </mc:Choice>
              <mc:Fallback>
                <p:oleObj name="" r:id="rId11" imgW="1163320" imgH="36449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4267200"/>
                        <a:ext cx="4114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9" name="Text Box 25"/>
          <p:cNvSpPr txBox="1"/>
          <p:nvPr/>
        </p:nvSpPr>
        <p:spPr>
          <a:xfrm>
            <a:off x="304800" y="54864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i="1" dirty="0">
                <a:solidFill>
                  <a:srgbClr val="66FF33"/>
                </a:solidFill>
                <a:latin typeface="Bookman Old Style" pitchFamily="18" charset="0"/>
              </a:rPr>
              <a:t>与球面半径无关，即以点电荷</a:t>
            </a:r>
            <a:r>
              <a:rPr lang="en-US" altLang="zh-CN" i="1" dirty="0">
                <a:solidFill>
                  <a:srgbClr val="66FF33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solidFill>
                  <a:srgbClr val="66FF33"/>
                </a:solidFill>
                <a:latin typeface="Bookman Old Style" pitchFamily="18" charset="0"/>
              </a:rPr>
              <a:t>为中心的任一球面，不论半径大小如何，通过球面的电通量都相等。</a:t>
            </a:r>
            <a:endParaRPr lang="zh-CN" altLang="en-US" i="1" dirty="0">
              <a:solidFill>
                <a:srgbClr val="66FF33"/>
              </a:solidFill>
              <a:latin typeface="Bookman Old Style" pitchFamily="18" charset="0"/>
            </a:endParaRPr>
          </a:p>
        </p:txBody>
      </p:sp>
      <p:graphicFrame>
        <p:nvGraphicFramePr>
          <p:cNvPr id="200730" name="Object 26"/>
          <p:cNvGraphicFramePr>
            <a:graphicFrameLocks noChangeAspect="1"/>
          </p:cNvGraphicFramePr>
          <p:nvPr/>
        </p:nvGraphicFramePr>
        <p:xfrm>
          <a:off x="784225" y="3241675"/>
          <a:ext cx="21605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3" imgW="951865" imgH="431800" progId="Equation.DSMT4">
                  <p:embed/>
                </p:oleObj>
              </mc:Choice>
              <mc:Fallback>
                <p:oleObj name="" r:id="rId13" imgW="951865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4225" y="3241675"/>
                        <a:ext cx="2160588" cy="979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86000" y="1538288"/>
            <a:ext cx="415766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solidFill>
                  <a:schemeClr val="tx1"/>
                </a:solidFill>
                <a:latin typeface="Bookman Old Style" pitchFamily="18" charset="0"/>
              </a:rPr>
              <a:t>（先考虑电荷在球心的简单情况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6" grpId="0"/>
      <p:bldP spid="200707" grpId="0"/>
      <p:bldP spid="20072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1730" name="Rectangle 2"/>
          <p:cNvSpPr/>
          <p:nvPr/>
        </p:nvSpPr>
        <p:spPr>
          <a:xfrm>
            <a:off x="228600" y="152400"/>
            <a:ext cx="1565275" cy="64135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lIns="92075" tIns="46038" rIns="92075" bIns="46038">
            <a:spAutoFit/>
          </a:bodyPr>
          <a:p>
            <a:r>
              <a:rPr lang="zh-CN" altLang="en-US" sz="3600" dirty="0">
                <a:solidFill>
                  <a:schemeClr val="tx2"/>
                </a:solidFill>
                <a:latin typeface="Bookman Old Style" pitchFamily="18" charset="0"/>
              </a:rPr>
              <a:t>讨论：</a:t>
            </a:r>
            <a:endParaRPr lang="zh-CN" altLang="en-US" sz="36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201731" name="Rectangle 3"/>
          <p:cNvSpPr/>
          <p:nvPr/>
        </p:nvSpPr>
        <p:spPr>
          <a:xfrm>
            <a:off x="4419600" y="4114800"/>
            <a:ext cx="3800475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1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、若封闭面不是球面，积分值不变。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732" name="Oval 4"/>
          <p:cNvSpPr/>
          <p:nvPr/>
        </p:nvSpPr>
        <p:spPr>
          <a:xfrm>
            <a:off x="533400" y="3276600"/>
            <a:ext cx="2698750" cy="2698750"/>
          </a:xfrm>
          <a:prstGeom prst="ellipse">
            <a:avLst/>
          </a:prstGeom>
          <a:noFill/>
          <a:ln w="381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1733" name="Object 5"/>
          <p:cNvGraphicFramePr>
            <a:graphicFrameLocks noChangeAspect="1"/>
          </p:cNvGraphicFramePr>
          <p:nvPr/>
        </p:nvGraphicFramePr>
        <p:xfrm>
          <a:off x="304800" y="9144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082040" imgH="179705" progId="Equation.3">
                  <p:embed/>
                </p:oleObj>
              </mc:Choice>
              <mc:Fallback>
                <p:oleObj name="" r:id="rId1" imgW="1082040" imgH="17970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914400"/>
                        <a:ext cx="3200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4" name="Text Box 6"/>
          <p:cNvSpPr txBox="1"/>
          <p:nvPr/>
        </p:nvSpPr>
        <p:spPr>
          <a:xfrm>
            <a:off x="228600" y="1600200"/>
            <a:ext cx="4648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电量为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的正电荷有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/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  <a:sym typeface="Symbol" panose="05050102010706020507" pitchFamily="18" charset="2"/>
              </a:rPr>
              <a:t>条电场线由它发出伸向无穷远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735" name="Text Box 7"/>
          <p:cNvSpPr txBox="1"/>
          <p:nvPr/>
        </p:nvSpPr>
        <p:spPr>
          <a:xfrm>
            <a:off x="5105400" y="1600200"/>
            <a:ext cx="3886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电量为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的负电荷有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/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  <a:sym typeface="Symbol" panose="05050102010706020507" pitchFamily="18" charset="2"/>
              </a:rPr>
              <a:t>条电场线终止于它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1736" name="Object 8"/>
          <p:cNvGraphicFramePr>
            <a:graphicFrameLocks noChangeAspect="1"/>
          </p:cNvGraphicFramePr>
          <p:nvPr/>
        </p:nvGraphicFramePr>
        <p:xfrm>
          <a:off x="5486400" y="847725"/>
          <a:ext cx="2566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862330" imgH="179705" progId="Equation.3">
                  <p:embed/>
                </p:oleObj>
              </mc:Choice>
              <mc:Fallback>
                <p:oleObj name="" r:id="rId3" imgW="862330" imgH="17970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847725"/>
                        <a:ext cx="2566988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7" name="Freeform 9"/>
          <p:cNvSpPr/>
          <p:nvPr/>
        </p:nvSpPr>
        <p:spPr>
          <a:xfrm>
            <a:off x="1447800" y="4267200"/>
            <a:ext cx="1371600" cy="990600"/>
          </a:xfrm>
          <a:custGeom>
            <a:avLst/>
            <a:gdLst>
              <a:gd name="txL" fmla="*/ 0 w 1297"/>
              <a:gd name="txT" fmla="*/ 0 h 1249"/>
              <a:gd name="txR" fmla="*/ 1297 w 1297"/>
              <a:gd name="txB" fmla="*/ 1249 h 124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297" h="1249">
                <a:moveTo>
                  <a:pt x="36" y="719"/>
                </a:moveTo>
                <a:lnTo>
                  <a:pt x="20" y="624"/>
                </a:lnTo>
                <a:lnTo>
                  <a:pt x="20" y="568"/>
                </a:lnTo>
                <a:lnTo>
                  <a:pt x="0" y="513"/>
                </a:lnTo>
                <a:lnTo>
                  <a:pt x="0" y="458"/>
                </a:lnTo>
                <a:lnTo>
                  <a:pt x="20" y="403"/>
                </a:lnTo>
                <a:lnTo>
                  <a:pt x="20" y="348"/>
                </a:lnTo>
                <a:lnTo>
                  <a:pt x="20" y="293"/>
                </a:lnTo>
                <a:lnTo>
                  <a:pt x="40" y="238"/>
                </a:lnTo>
                <a:lnTo>
                  <a:pt x="60" y="183"/>
                </a:lnTo>
                <a:lnTo>
                  <a:pt x="121" y="128"/>
                </a:lnTo>
                <a:lnTo>
                  <a:pt x="202" y="73"/>
                </a:lnTo>
                <a:lnTo>
                  <a:pt x="263" y="55"/>
                </a:lnTo>
                <a:lnTo>
                  <a:pt x="324" y="36"/>
                </a:lnTo>
                <a:lnTo>
                  <a:pt x="384" y="18"/>
                </a:lnTo>
                <a:lnTo>
                  <a:pt x="445" y="0"/>
                </a:lnTo>
                <a:lnTo>
                  <a:pt x="526" y="0"/>
                </a:lnTo>
                <a:lnTo>
                  <a:pt x="648" y="0"/>
                </a:lnTo>
                <a:lnTo>
                  <a:pt x="769" y="0"/>
                </a:lnTo>
                <a:lnTo>
                  <a:pt x="830" y="0"/>
                </a:lnTo>
                <a:lnTo>
                  <a:pt x="891" y="55"/>
                </a:lnTo>
                <a:lnTo>
                  <a:pt x="911" y="110"/>
                </a:lnTo>
                <a:lnTo>
                  <a:pt x="972" y="146"/>
                </a:lnTo>
                <a:lnTo>
                  <a:pt x="992" y="201"/>
                </a:lnTo>
                <a:lnTo>
                  <a:pt x="992" y="256"/>
                </a:lnTo>
                <a:lnTo>
                  <a:pt x="992" y="312"/>
                </a:lnTo>
                <a:lnTo>
                  <a:pt x="1053" y="348"/>
                </a:lnTo>
                <a:lnTo>
                  <a:pt x="1093" y="403"/>
                </a:lnTo>
                <a:lnTo>
                  <a:pt x="1174" y="440"/>
                </a:lnTo>
                <a:lnTo>
                  <a:pt x="1235" y="495"/>
                </a:lnTo>
                <a:lnTo>
                  <a:pt x="1255" y="550"/>
                </a:lnTo>
                <a:lnTo>
                  <a:pt x="1275" y="605"/>
                </a:lnTo>
                <a:lnTo>
                  <a:pt x="1296" y="660"/>
                </a:lnTo>
                <a:lnTo>
                  <a:pt x="1296" y="715"/>
                </a:lnTo>
                <a:lnTo>
                  <a:pt x="1296" y="770"/>
                </a:lnTo>
                <a:lnTo>
                  <a:pt x="1296" y="825"/>
                </a:lnTo>
                <a:lnTo>
                  <a:pt x="1275" y="880"/>
                </a:lnTo>
                <a:lnTo>
                  <a:pt x="1255" y="936"/>
                </a:lnTo>
                <a:lnTo>
                  <a:pt x="1235" y="991"/>
                </a:lnTo>
                <a:lnTo>
                  <a:pt x="1215" y="1046"/>
                </a:lnTo>
                <a:lnTo>
                  <a:pt x="1194" y="1101"/>
                </a:lnTo>
                <a:lnTo>
                  <a:pt x="1134" y="1137"/>
                </a:lnTo>
                <a:lnTo>
                  <a:pt x="1053" y="1192"/>
                </a:lnTo>
                <a:lnTo>
                  <a:pt x="931" y="1192"/>
                </a:lnTo>
                <a:lnTo>
                  <a:pt x="810" y="1211"/>
                </a:lnTo>
                <a:lnTo>
                  <a:pt x="749" y="1229"/>
                </a:lnTo>
                <a:lnTo>
                  <a:pt x="688" y="1229"/>
                </a:lnTo>
                <a:lnTo>
                  <a:pt x="627" y="1248"/>
                </a:lnTo>
                <a:lnTo>
                  <a:pt x="546" y="1229"/>
                </a:lnTo>
                <a:lnTo>
                  <a:pt x="465" y="1211"/>
                </a:lnTo>
                <a:lnTo>
                  <a:pt x="405" y="1211"/>
                </a:lnTo>
                <a:lnTo>
                  <a:pt x="364" y="1156"/>
                </a:lnTo>
                <a:lnTo>
                  <a:pt x="344" y="1101"/>
                </a:lnTo>
                <a:lnTo>
                  <a:pt x="283" y="1046"/>
                </a:lnTo>
                <a:lnTo>
                  <a:pt x="243" y="991"/>
                </a:lnTo>
                <a:lnTo>
                  <a:pt x="182" y="936"/>
                </a:lnTo>
                <a:lnTo>
                  <a:pt x="121" y="917"/>
                </a:lnTo>
                <a:lnTo>
                  <a:pt x="81" y="862"/>
                </a:lnTo>
                <a:lnTo>
                  <a:pt x="40" y="807"/>
                </a:lnTo>
                <a:lnTo>
                  <a:pt x="36" y="719"/>
                </a:lnTo>
              </a:path>
            </a:pathLst>
          </a:custGeom>
          <a:noFill/>
          <a:ln w="38100" cap="rnd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" name="Group 10"/>
          <p:cNvGrpSpPr/>
          <p:nvPr/>
        </p:nvGrpSpPr>
        <p:grpSpPr>
          <a:xfrm>
            <a:off x="304800" y="3048000"/>
            <a:ext cx="3713163" cy="3330575"/>
            <a:chOff x="192" y="1920"/>
            <a:chExt cx="2339" cy="2098"/>
          </a:xfrm>
        </p:grpSpPr>
        <p:grpSp>
          <p:nvGrpSpPr>
            <p:cNvPr id="20493" name="Group 11"/>
            <p:cNvGrpSpPr/>
            <p:nvPr/>
          </p:nvGrpSpPr>
          <p:grpSpPr>
            <a:xfrm>
              <a:off x="192" y="1920"/>
              <a:ext cx="2339" cy="2098"/>
              <a:chOff x="192" y="1920"/>
              <a:chExt cx="2339" cy="2098"/>
            </a:xfrm>
          </p:grpSpPr>
          <p:sp>
            <p:nvSpPr>
              <p:cNvPr id="20495" name="Oval 12"/>
              <p:cNvSpPr/>
              <p:nvPr/>
            </p:nvSpPr>
            <p:spPr>
              <a:xfrm>
                <a:off x="1214" y="2828"/>
                <a:ext cx="280" cy="280"/>
              </a:xfrm>
              <a:prstGeom prst="ellipse">
                <a:avLst/>
              </a:prstGeom>
              <a:solidFill>
                <a:srgbClr val="336633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6" name="Rectangle 13"/>
              <p:cNvSpPr/>
              <p:nvPr/>
            </p:nvSpPr>
            <p:spPr>
              <a:xfrm>
                <a:off x="1200" y="2736"/>
                <a:ext cx="536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i="1" dirty="0">
                    <a:solidFill>
                      <a:srgbClr val="FFFFFF"/>
                    </a:solidFill>
                    <a:latin typeface="Bookman Old Style" pitchFamily="18" charset="0"/>
                  </a:rPr>
                  <a:t>+ q</a:t>
                </a:r>
                <a:endParaRPr lang="en-US" altLang="zh-CN" sz="3600" b="0" i="1" dirty="0">
                  <a:solidFill>
                    <a:srgbClr val="FFFF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0497" name="Line 14"/>
              <p:cNvSpPr/>
              <p:nvPr/>
            </p:nvSpPr>
            <p:spPr>
              <a:xfrm flipH="1">
                <a:off x="192" y="2976"/>
                <a:ext cx="99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498" name="Line 15"/>
              <p:cNvSpPr/>
              <p:nvPr/>
            </p:nvSpPr>
            <p:spPr>
              <a:xfrm>
                <a:off x="1344" y="3120"/>
                <a:ext cx="0" cy="89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499" name="Line 16"/>
              <p:cNvSpPr/>
              <p:nvPr/>
            </p:nvSpPr>
            <p:spPr>
              <a:xfrm flipV="1">
                <a:off x="1498" y="2160"/>
                <a:ext cx="854" cy="71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500" name="Line 17"/>
              <p:cNvSpPr/>
              <p:nvPr/>
            </p:nvSpPr>
            <p:spPr>
              <a:xfrm flipH="1">
                <a:off x="336" y="3112"/>
                <a:ext cx="922" cy="6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501" name="Line 18"/>
              <p:cNvSpPr/>
              <p:nvPr/>
            </p:nvSpPr>
            <p:spPr>
              <a:xfrm>
                <a:off x="1440" y="3072"/>
                <a:ext cx="710" cy="77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502" name="Line 19"/>
              <p:cNvSpPr/>
              <p:nvPr/>
            </p:nvSpPr>
            <p:spPr>
              <a:xfrm flipH="1" flipV="1">
                <a:off x="590" y="2160"/>
                <a:ext cx="658" cy="6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503" name="Line 20"/>
              <p:cNvSpPr/>
              <p:nvPr/>
            </p:nvSpPr>
            <p:spPr>
              <a:xfrm flipV="1">
                <a:off x="1344" y="1920"/>
                <a:ext cx="0" cy="89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0504" name="Line 21"/>
              <p:cNvSpPr/>
              <p:nvPr/>
            </p:nvSpPr>
            <p:spPr>
              <a:xfrm>
                <a:off x="1536" y="2976"/>
                <a:ext cx="99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</p:grpSp>
        <p:sp>
          <p:nvSpPr>
            <p:cNvPr id="20494" name="Oval 22"/>
            <p:cNvSpPr/>
            <p:nvPr/>
          </p:nvSpPr>
          <p:spPr>
            <a:xfrm>
              <a:off x="768" y="2418"/>
              <a:ext cx="1134" cy="1134"/>
            </a:xfrm>
            <a:prstGeom prst="ellipse">
              <a:avLst/>
            </a:prstGeom>
            <a:noFill/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1751" name="Rectangle 23"/>
          <p:cNvSpPr/>
          <p:nvPr/>
        </p:nvSpPr>
        <p:spPr>
          <a:xfrm>
            <a:off x="4419600" y="2971800"/>
            <a:ext cx="41910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10000"/>
              </a:lnSpc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、若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不位于球面中心，积分值不变。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201752" name="Object 24"/>
          <p:cNvGraphicFramePr>
            <a:graphicFrameLocks noChangeAspect="1"/>
          </p:cNvGraphicFramePr>
          <p:nvPr/>
        </p:nvGraphicFramePr>
        <p:xfrm>
          <a:off x="5257800" y="5257800"/>
          <a:ext cx="25146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769620" imgH="364490" progId="Equation.3">
                  <p:embed/>
                </p:oleObj>
              </mc:Choice>
              <mc:Fallback>
                <p:oleObj name="" r:id="rId5" imgW="769620" imgH="36449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5257800"/>
                        <a:ext cx="2514600" cy="127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/>
      <p:bldP spid="201731" grpId="0"/>
      <p:bldP spid="201734" grpId="0"/>
      <p:bldP spid="201735" grpId="0"/>
      <p:bldP spid="2017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Rectangle 7"/>
          <p:cNvSpPr/>
          <p:nvPr/>
        </p:nvSpPr>
        <p:spPr>
          <a:xfrm>
            <a:off x="395288" y="765175"/>
            <a:ext cx="7524750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）场源电荷为点电荷且在闭合曲面外。     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4572000" y="2438400"/>
            <a:ext cx="3749675" cy="1752600"/>
            <a:chOff x="2678" y="1919"/>
            <a:chExt cx="2362" cy="1104"/>
          </a:xfrm>
        </p:grpSpPr>
        <p:sp>
          <p:nvSpPr>
            <p:cNvPr id="21510" name="Rectangle 9"/>
            <p:cNvSpPr/>
            <p:nvPr/>
          </p:nvSpPr>
          <p:spPr>
            <a:xfrm>
              <a:off x="3398" y="2302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endParaRPr lang="zh-CN" altLang="zh-CN" sz="2400" b="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3552" y="2063"/>
              <a:ext cx="960" cy="912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2" name="Oval 11"/>
            <p:cNvSpPr/>
            <p:nvPr/>
          </p:nvSpPr>
          <p:spPr>
            <a:xfrm>
              <a:off x="2832" y="2447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33"/>
                </a:gs>
                <a:gs pos="100000">
                  <a:srgbClr val="CC0029"/>
                </a:gs>
              </a:gsLst>
              <a:path path="shape">
                <a:fillToRect l="50000" t="50000" r="50000" b="50000"/>
              </a:path>
              <a:tileRect/>
            </a:gra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513" name="Line 12"/>
            <p:cNvSpPr/>
            <p:nvPr/>
          </p:nvSpPr>
          <p:spPr>
            <a:xfrm>
              <a:off x="3072" y="2591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14" name="Line 13"/>
            <p:cNvSpPr/>
            <p:nvPr/>
          </p:nvSpPr>
          <p:spPr>
            <a:xfrm>
              <a:off x="4368" y="2591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21515" name="Line 14"/>
            <p:cNvSpPr/>
            <p:nvPr/>
          </p:nvSpPr>
          <p:spPr>
            <a:xfrm flipV="1">
              <a:off x="3024" y="2447"/>
              <a:ext cx="528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16" name="Line 15"/>
            <p:cNvSpPr/>
            <p:nvPr/>
          </p:nvSpPr>
          <p:spPr>
            <a:xfrm flipV="1">
              <a:off x="4416" y="2255"/>
              <a:ext cx="624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21517" name="Line 16"/>
            <p:cNvSpPr/>
            <p:nvPr/>
          </p:nvSpPr>
          <p:spPr>
            <a:xfrm>
              <a:off x="3024" y="2639"/>
              <a:ext cx="672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18" name="Line 17"/>
            <p:cNvSpPr/>
            <p:nvPr/>
          </p:nvSpPr>
          <p:spPr>
            <a:xfrm>
              <a:off x="4176" y="2879"/>
              <a:ext cx="672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21519" name="Line 18"/>
            <p:cNvSpPr/>
            <p:nvPr/>
          </p:nvSpPr>
          <p:spPr>
            <a:xfrm flipV="1">
              <a:off x="3072" y="2303"/>
              <a:ext cx="528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20" name="Line 19"/>
            <p:cNvSpPr/>
            <p:nvPr/>
          </p:nvSpPr>
          <p:spPr>
            <a:xfrm flipV="1">
              <a:off x="4080" y="1919"/>
              <a:ext cx="768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21521" name="Rectangle 20"/>
            <p:cNvSpPr/>
            <p:nvPr/>
          </p:nvSpPr>
          <p:spPr>
            <a:xfrm>
              <a:off x="2678" y="2158"/>
              <a:ext cx="28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b="0" dirty="0">
                  <a:solidFill>
                    <a:schemeClr val="tx1"/>
                  </a:solidFill>
                  <a:latin typeface="Bookman Old Style" pitchFamily="18" charset="0"/>
                </a:rPr>
                <a:t>+</a:t>
              </a:r>
              <a:endParaRPr lang="en-US" altLang="zh-CN" sz="3600" b="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21522" name="Rectangle 21"/>
            <p:cNvSpPr/>
            <p:nvPr/>
          </p:nvSpPr>
          <p:spPr>
            <a:xfrm>
              <a:off x="2870" y="2071"/>
              <a:ext cx="26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3600" i="1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" name="Text Box 22"/>
          <p:cNvSpPr txBox="1"/>
          <p:nvPr/>
        </p:nvSpPr>
        <p:spPr>
          <a:xfrm>
            <a:off x="777875" y="4573588"/>
            <a:ext cx="52578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因为有几条电场线进面内必然有同样数目的电场线从面内出来。</a:t>
            </a:r>
            <a:endParaRPr lang="zh-CN" altLang="en-US" sz="3600" dirty="0">
              <a:solidFill>
                <a:srgbClr val="66FF33"/>
              </a:solidFill>
              <a:latin typeface="Bookman Old Style" pitchFamily="18" charset="0"/>
            </a:endParaRPr>
          </a:p>
        </p:txBody>
      </p:sp>
      <p:graphicFrame>
        <p:nvGraphicFramePr>
          <p:cNvPr id="55" name="Object 24"/>
          <p:cNvGraphicFramePr>
            <a:graphicFrameLocks noChangeAspect="1"/>
          </p:cNvGraphicFramePr>
          <p:nvPr/>
        </p:nvGraphicFramePr>
        <p:xfrm>
          <a:off x="1228725" y="2527300"/>
          <a:ext cx="27336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845185" imgH="312420" progId="Equation.DSMT4">
                  <p:embed/>
                </p:oleObj>
              </mc:Choice>
              <mc:Fallback>
                <p:oleObj name="" r:id="rId1" imgW="845185" imgH="31242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8725" y="2527300"/>
                        <a:ext cx="2733675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304800" y="228600"/>
            <a:ext cx="8534400" cy="160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场源电荷为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个点电荷组成，高斯面为任意闭合曲面，使得电荷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个在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闭合面内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n-k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个在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闭合面外</a:t>
            </a:r>
            <a:endParaRPr lang="zh-CN" altLang="en-US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203779" name="Object 3"/>
          <p:cNvGraphicFramePr>
            <a:graphicFrameLocks noChangeAspect="1"/>
          </p:cNvGraphicFramePr>
          <p:nvPr/>
        </p:nvGraphicFramePr>
        <p:xfrm>
          <a:off x="735013" y="2276475"/>
          <a:ext cx="34067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32535" imgH="202565" progId="Equation.3">
                  <p:embed/>
                </p:oleObj>
              </mc:Choice>
              <mc:Fallback>
                <p:oleObj name="" r:id="rId1" imgW="1232535" imgH="20256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3" y="2276475"/>
                        <a:ext cx="3406775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254125" y="3802063"/>
          <a:ext cx="6011863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3098800" imgH="863600" progId="Equation.DSMT4">
                  <p:embed/>
                </p:oleObj>
              </mc:Choice>
              <mc:Fallback>
                <p:oleObj name="" r:id="rId3" imgW="3098800" imgH="863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4125" y="3802063"/>
                        <a:ext cx="6011863" cy="171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/>
          <p:nvPr/>
        </p:nvSpPr>
        <p:spPr>
          <a:xfrm flipV="1">
            <a:off x="1295400" y="5661025"/>
            <a:ext cx="3581400" cy="0"/>
          </a:xfrm>
          <a:prstGeom prst="line">
            <a:avLst/>
          </a:prstGeom>
          <a:ln w="57150" cap="flat" cmpd="thinThick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Text Box 9"/>
          <p:cNvSpPr txBox="1"/>
          <p:nvPr/>
        </p:nvSpPr>
        <p:spPr>
          <a:xfrm>
            <a:off x="2438400" y="5889625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=0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6" descr="ne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063" y="1268413"/>
            <a:ext cx="3048000" cy="2344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4850" name="Text Box 2"/>
          <p:cNvSpPr txBox="1"/>
          <p:nvPr/>
        </p:nvSpPr>
        <p:spPr>
          <a:xfrm>
            <a:off x="304800" y="4572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高斯定理的理解</a:t>
            </a:r>
            <a:endParaRPr lang="zh-CN" altLang="en-US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11188" y="1844675"/>
            <a:ext cx="8153400" cy="1501775"/>
            <a:chOff x="432" y="1248"/>
            <a:chExt cx="5136" cy="946"/>
          </a:xfrm>
        </p:grpSpPr>
        <p:sp>
          <p:nvSpPr>
            <p:cNvPr id="23559" name="Text Box 4"/>
            <p:cNvSpPr txBox="1"/>
            <p:nvPr/>
          </p:nvSpPr>
          <p:spPr>
            <a:xfrm>
              <a:off x="432" y="1248"/>
              <a:ext cx="5136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Bookman Old Style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a.</a:t>
              </a:r>
              <a:r>
                <a:rPr lang="en-US" altLang="zh-CN" dirty="0">
                  <a:solidFill>
                    <a:schemeClr val="tx1"/>
                  </a:solidFill>
                  <a:latin typeface="Bookman Old Style" pitchFamily="18" charset="0"/>
                </a:rPr>
                <a:t>    </a:t>
              </a:r>
              <a:r>
                <a:rPr lang="zh-CN" altLang="en-US" dirty="0">
                  <a:solidFill>
                    <a:schemeClr val="tx1"/>
                  </a:solidFill>
                  <a:latin typeface="Bookman Old Style" pitchFamily="18" charset="0"/>
                </a:rPr>
                <a:t>是闭合面</a:t>
              </a:r>
              <a:r>
                <a:rPr lang="zh-CN" altLang="en-US" dirty="0">
                  <a:solidFill>
                    <a:schemeClr val="accent2"/>
                  </a:solidFill>
                  <a:latin typeface="Bookman Old Style" pitchFamily="18" charset="0"/>
                </a:rPr>
                <a:t>各面元处</a:t>
              </a:r>
              <a:r>
                <a:rPr lang="zh-CN" altLang="en-US" dirty="0">
                  <a:solidFill>
                    <a:schemeClr val="tx1"/>
                  </a:solidFill>
                  <a:latin typeface="Bookman Old Style" pitchFamily="18" charset="0"/>
                </a:rPr>
                <a:t>的电场强度，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是由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全部电荷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（</a:t>
              </a:r>
              <a:r>
                <a:rPr lang="zh-CN" altLang="en-US" u="sng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面内外电荷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）共同产生的矢量和，而过曲面的通量由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曲面内的电荷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决定。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0" name="Object 5"/>
            <p:cNvGraphicFramePr>
              <a:graphicFrameLocks noChangeAspect="1"/>
            </p:cNvGraphicFramePr>
            <p:nvPr/>
          </p:nvGraphicFramePr>
          <p:xfrm>
            <a:off x="831" y="1248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" imgW="121285" imgH="156210" progId="Equation.3">
                    <p:embed/>
                  </p:oleObj>
                </mc:Choice>
                <mc:Fallback>
                  <p:oleObj name="" r:id="rId1" imgW="121285" imgH="15621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1" y="1248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3886200" y="304800"/>
          <a:ext cx="425608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371600" imgH="375920" progId="Equation.3">
                  <p:embed/>
                </p:oleObj>
              </mc:Choice>
              <mc:Fallback>
                <p:oleObj name="" r:id="rId3" imgW="1371600" imgH="37592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304800"/>
                        <a:ext cx="4256088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2"/>
          <p:cNvSpPr txBox="1"/>
          <p:nvPr/>
        </p:nvSpPr>
        <p:spPr>
          <a:xfrm>
            <a:off x="827088" y="4800600"/>
            <a:ext cx="4914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chemeClr val="hlink"/>
              </a:buClr>
              <a:buFont typeface="宋体" panose="02010600030101010101" pitchFamily="2" charset="-122"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对连续带电体，高斯定理为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" name="Object 6"/>
          <p:cNvGraphicFramePr>
            <a:graphicFrameLocks noChangeAspect="1"/>
          </p:cNvGraphicFramePr>
          <p:nvPr/>
        </p:nvGraphicFramePr>
        <p:xfrm>
          <a:off x="5897563" y="4557713"/>
          <a:ext cx="31178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001395" imgH="364490" progId="Equation.3">
                  <p:embed/>
                </p:oleObj>
              </mc:Choice>
              <mc:Fallback>
                <p:oleObj name="" r:id="rId5" imgW="1001395" imgH="36449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97563" y="4557713"/>
                        <a:ext cx="3117850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7394" name="Rectangle 2"/>
          <p:cNvSpPr/>
          <p:nvPr/>
        </p:nvSpPr>
        <p:spPr>
          <a:xfrm>
            <a:off x="533400" y="2133600"/>
            <a:ext cx="4343400" cy="24415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在电场中画一组曲线，曲线上每一点的切线方向与该点的电场方向一致，这一组曲线称为</a:t>
            </a:r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电场线</a:t>
            </a: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</a:rPr>
              <a:t>(</a:t>
            </a:r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也称 电力线</a:t>
            </a: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876800" y="1600200"/>
            <a:ext cx="3962400" cy="2057400"/>
            <a:chOff x="1344" y="2352"/>
            <a:chExt cx="2496" cy="1632"/>
          </a:xfrm>
        </p:grpSpPr>
        <p:grpSp>
          <p:nvGrpSpPr>
            <p:cNvPr id="4105" name="Group 4"/>
            <p:cNvGrpSpPr/>
            <p:nvPr/>
          </p:nvGrpSpPr>
          <p:grpSpPr>
            <a:xfrm>
              <a:off x="1344" y="2352"/>
              <a:ext cx="2496" cy="1632"/>
              <a:chOff x="288" y="2400"/>
              <a:chExt cx="2496" cy="1632"/>
            </a:xfrm>
          </p:grpSpPr>
          <p:sp>
            <p:nvSpPr>
              <p:cNvPr id="4108" name="Arc 5"/>
              <p:cNvSpPr/>
              <p:nvPr/>
            </p:nvSpPr>
            <p:spPr>
              <a:xfrm>
                <a:off x="330" y="2400"/>
                <a:ext cx="2327" cy="1200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09" name="Arc 6"/>
              <p:cNvSpPr/>
              <p:nvPr/>
            </p:nvSpPr>
            <p:spPr>
              <a:xfrm>
                <a:off x="457" y="3264"/>
                <a:ext cx="2158" cy="57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0" name="Arc 7"/>
              <p:cNvSpPr/>
              <p:nvPr/>
            </p:nvSpPr>
            <p:spPr>
              <a:xfrm>
                <a:off x="288" y="2544"/>
                <a:ext cx="1650" cy="81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 fill="none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</a:path>
                  <a:path w="21600" h="21600" stroke="0">
                    <a:moveTo>
                      <a:pt x="21600" y="0"/>
                    </a:moveTo>
                    <a:cubicBezTo>
                      <a:pt x="21600" y="11929"/>
                      <a:pt x="11929" y="21600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1" name="Arc 8"/>
              <p:cNvSpPr/>
              <p:nvPr/>
            </p:nvSpPr>
            <p:spPr>
              <a:xfrm>
                <a:off x="414" y="3744"/>
                <a:ext cx="2370" cy="288"/>
              </a:xfrm>
              <a:custGeom>
                <a:avLst/>
                <a:gdLst>
                  <a:gd name="txL" fmla="*/ 0 w 21919"/>
                  <a:gd name="txT" fmla="*/ 0 h 21600"/>
                  <a:gd name="txR" fmla="*/ 21919 w 21919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919" h="21600" fill="none">
                    <a:moveTo>
                      <a:pt x="21919" y="0"/>
                    </a:moveTo>
                    <a:cubicBezTo>
                      <a:pt x="21919" y="11929"/>
                      <a:pt x="12248" y="21600"/>
                      <a:pt x="319" y="21600"/>
                    </a:cubicBezTo>
                    <a:cubicBezTo>
                      <a:pt x="212" y="21600"/>
                      <a:pt x="106" y="21599"/>
                      <a:pt x="0" y="21597"/>
                    </a:cubicBezTo>
                  </a:path>
                  <a:path w="21919" h="21600" stroke="0">
                    <a:moveTo>
                      <a:pt x="21919" y="0"/>
                    </a:moveTo>
                    <a:cubicBezTo>
                      <a:pt x="21919" y="11929"/>
                      <a:pt x="12248" y="21600"/>
                      <a:pt x="319" y="21600"/>
                    </a:cubicBezTo>
                    <a:cubicBezTo>
                      <a:pt x="212" y="21600"/>
                      <a:pt x="106" y="21599"/>
                      <a:pt x="0" y="21597"/>
                    </a:cubicBezTo>
                    <a:lnTo>
                      <a:pt x="319" y="0"/>
                    </a:lnTo>
                    <a:lnTo>
                      <a:pt x="21919" y="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112" name="Line 9"/>
              <p:cNvSpPr/>
              <p:nvPr/>
            </p:nvSpPr>
            <p:spPr>
              <a:xfrm flipV="1">
                <a:off x="1007" y="3408"/>
                <a:ext cx="931" cy="144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sm" len="sm"/>
                <a:tailEnd type="stealth" w="med" len="lg"/>
              </a:ln>
            </p:spPr>
          </p:sp>
          <p:graphicFrame>
            <p:nvGraphicFramePr>
              <p:cNvPr id="4113" name="Object 10"/>
              <p:cNvGraphicFramePr>
                <a:graphicFrameLocks noChangeAspect="1"/>
              </p:cNvGraphicFramePr>
              <p:nvPr/>
            </p:nvGraphicFramePr>
            <p:xfrm>
              <a:off x="1920" y="3168"/>
              <a:ext cx="376" cy="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" imgW="144780" imgH="167640" progId="Equation.3">
                      <p:embed/>
                    </p:oleObj>
                  </mc:Choice>
                  <mc:Fallback>
                    <p:oleObj name="" r:id="rId1" imgW="144780" imgH="16764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920" y="3168"/>
                            <a:ext cx="376" cy="42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06" name="Line 11"/>
            <p:cNvSpPr/>
            <p:nvPr/>
          </p:nvSpPr>
          <p:spPr>
            <a:xfrm flipV="1">
              <a:off x="3408" y="2640"/>
              <a:ext cx="336" cy="336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07" name="Line 12"/>
            <p:cNvSpPr/>
            <p:nvPr/>
          </p:nvSpPr>
          <p:spPr>
            <a:xfrm flipV="1">
              <a:off x="3168" y="3360"/>
              <a:ext cx="672" cy="24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7426" name="Text Box 34"/>
          <p:cNvSpPr txBox="1"/>
          <p:nvPr/>
        </p:nvSpPr>
        <p:spPr>
          <a:xfrm>
            <a:off x="381000" y="1371600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一、电场线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427" name="Rectangle 35"/>
          <p:cNvSpPr/>
          <p:nvPr/>
        </p:nvSpPr>
        <p:spPr>
          <a:xfrm>
            <a:off x="2833529" y="609600"/>
            <a:ext cx="294830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200" dirty="0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rPr>
              <a:t>11-3</a:t>
            </a:r>
            <a:r>
              <a:rPr lang="en-US" altLang="zh-CN" sz="3200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CCFF"/>
                </a:solidFill>
                <a:latin typeface="幼圆" pitchFamily="49" charset="-122"/>
                <a:ea typeface="幼圆" pitchFamily="49" charset="-122"/>
              </a:rPr>
              <a:t>高斯定理</a:t>
            </a:r>
            <a:endParaRPr lang="zh-CN" altLang="en-US" sz="3200" dirty="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7431" name="Text Box 39"/>
          <p:cNvSpPr txBox="1"/>
          <p:nvPr/>
        </p:nvSpPr>
        <p:spPr>
          <a:xfrm>
            <a:off x="457200" y="457835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电场线性质：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432" name="Rectangle 40"/>
          <p:cNvSpPr/>
          <p:nvPr/>
        </p:nvSpPr>
        <p:spPr>
          <a:xfrm>
            <a:off x="1219200" y="5934075"/>
            <a:ext cx="4692650" cy="5238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、任何两条电场线不相交。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433" name="Rectangle 41"/>
          <p:cNvSpPr/>
          <p:nvPr/>
        </p:nvSpPr>
        <p:spPr>
          <a:xfrm>
            <a:off x="1219200" y="5286375"/>
            <a:ext cx="7924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、不闭合，不中断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起于正电荷、止于负电荷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74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43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/>
      <p:bldP spid="187426" grpId="0"/>
      <p:bldP spid="187427" grpId="0"/>
      <p:bldP spid="187431" grpId="0"/>
      <p:bldP spid="187432" grpId="0" advAuto="1000" build="p"/>
      <p:bldP spid="18743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5875" name="Text Box 3"/>
          <p:cNvSpPr txBox="1"/>
          <p:nvPr/>
        </p:nvSpPr>
        <p:spPr>
          <a:xfrm>
            <a:off x="838200" y="2016125"/>
            <a:ext cx="6934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表明电场线从正电荷发出，穿出闭合曲面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,</a:t>
            </a:r>
            <a:endParaRPr lang="en-US" altLang="zh-CN" dirty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所以</a:t>
            </a:r>
            <a:r>
              <a:rPr lang="zh-CN" altLang="en-US" dirty="0">
                <a:solidFill>
                  <a:srgbClr val="66FF33"/>
                </a:solidFill>
                <a:latin typeface="Bookman Old Style" pitchFamily="18" charset="0"/>
              </a:rPr>
              <a:t>正电荷是静电场的源头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335876" name="Rectangle 4"/>
          <p:cNvSpPr/>
          <p:nvPr/>
        </p:nvSpPr>
        <p:spPr>
          <a:xfrm>
            <a:off x="990600" y="5410200"/>
            <a:ext cx="4343400" cy="579438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>
            <a:spAutoFit/>
          </a:bodyPr>
          <a:p>
            <a:r>
              <a:rPr lang="zh-CN" altLang="en-US" sz="3200" dirty="0">
                <a:solidFill>
                  <a:srgbClr val="FFFF00"/>
                </a:solidFill>
                <a:latin typeface="Bookman Old Style" pitchFamily="18" charset="0"/>
              </a:rPr>
              <a:t>静电场是</a:t>
            </a:r>
            <a:r>
              <a:rPr lang="zh-CN" altLang="en-US" sz="3200" u="sng" dirty="0">
                <a:solidFill>
                  <a:srgbClr val="FFFF00"/>
                </a:solidFill>
                <a:latin typeface="Bookman Old Style" pitchFamily="18" charset="0"/>
              </a:rPr>
              <a:t>有源场</a:t>
            </a:r>
            <a:endParaRPr lang="zh-CN" altLang="en-US" sz="32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335877" name="Rectangle 5"/>
          <p:cNvSpPr/>
          <p:nvPr/>
        </p:nvSpPr>
        <p:spPr>
          <a:xfrm>
            <a:off x="838200" y="4038600"/>
            <a:ext cx="769620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表明有电场线穿入闭合曲面而终止于负电荷，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所以</a:t>
            </a:r>
            <a:r>
              <a:rPr lang="zh-CN" altLang="en-US" dirty="0">
                <a:solidFill>
                  <a:srgbClr val="66FF33"/>
                </a:solidFill>
                <a:latin typeface="Bookman Old Style" pitchFamily="18" charset="0"/>
              </a:rPr>
              <a:t>负电荷是静电场的尾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238125" y="1295400"/>
          <a:ext cx="38004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290320" imgH="202565" progId="Equation.3">
                  <p:embed/>
                </p:oleObj>
              </mc:Choice>
              <mc:Fallback>
                <p:oleObj name="" r:id="rId1" imgW="1290320" imgH="20256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8125" y="1295400"/>
                        <a:ext cx="3800475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838200" y="3300413"/>
          <a:ext cx="31670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070610" imgH="202565" progId="Equation.3">
                  <p:embed/>
                </p:oleObj>
              </mc:Choice>
              <mc:Fallback>
                <p:oleObj name="" r:id="rId3" imgW="1070610" imgH="2025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300413"/>
                        <a:ext cx="3167063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/>
      <p:bldP spid="335876" grpId="0"/>
      <p:bldP spid="3358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22" name="Rectangle 2"/>
          <p:cNvSpPr/>
          <p:nvPr/>
        </p:nvSpPr>
        <p:spPr>
          <a:xfrm>
            <a:off x="381000" y="609600"/>
            <a:ext cx="38560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四、高斯定理的应用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23" name="Text Box 3"/>
          <p:cNvSpPr txBox="1"/>
          <p:nvPr/>
        </p:nvSpPr>
        <p:spPr>
          <a:xfrm>
            <a:off x="228600" y="1447800"/>
            <a:ext cx="53705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i="1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66FFFF"/>
                </a:solidFill>
                <a:latin typeface="Bookman Old Style" pitchFamily="18" charset="0"/>
              </a:rPr>
              <a:t> .  </a:t>
            </a:r>
            <a:r>
              <a:rPr lang="zh-CN" altLang="en-US" dirty="0">
                <a:solidFill>
                  <a:srgbClr val="66FFFF"/>
                </a:solidFill>
                <a:latin typeface="Bookman Old Style" pitchFamily="18" charset="0"/>
              </a:rPr>
              <a:t>利用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高斯定理求某些电通量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27" name="Object 7"/>
          <p:cNvGraphicFramePr>
            <a:graphicFrameLocks noChangeAspect="1"/>
          </p:cNvGraphicFramePr>
          <p:nvPr/>
        </p:nvGraphicFramePr>
        <p:xfrm>
          <a:off x="4572000" y="304800"/>
          <a:ext cx="38608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371600" imgH="375920" progId="Equation.3">
                  <p:embed/>
                </p:oleObj>
              </mc:Choice>
              <mc:Fallback>
                <p:oleObj name="" r:id="rId1" imgW="1371600" imgH="37592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304800"/>
                        <a:ext cx="386080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8" name="Object 8"/>
          <p:cNvGraphicFramePr>
            <a:graphicFrameLocks noChangeAspect="1"/>
          </p:cNvGraphicFramePr>
          <p:nvPr/>
        </p:nvGraphicFramePr>
        <p:xfrm>
          <a:off x="533400" y="3352800"/>
          <a:ext cx="2212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630555" imgH="202565" progId="Equation.3">
                  <p:embed/>
                </p:oleObj>
              </mc:Choice>
              <mc:Fallback>
                <p:oleObj name="" r:id="rId3" imgW="630555" imgH="20256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3352800"/>
                        <a:ext cx="2212975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9"/>
          <p:cNvGraphicFramePr>
            <a:graphicFrameLocks noChangeAspect="1"/>
          </p:cNvGraphicFramePr>
          <p:nvPr/>
        </p:nvGraphicFramePr>
        <p:xfrm>
          <a:off x="2971800" y="3276600"/>
          <a:ext cx="36480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059180" imgH="248920" progId="Equation.3">
                  <p:embed/>
                </p:oleObj>
              </mc:Choice>
              <mc:Fallback>
                <p:oleObj name="" r:id="rId5" imgW="1059180" imgH="24892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3276600"/>
                        <a:ext cx="3648075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0" name="Object 10"/>
          <p:cNvGraphicFramePr>
            <a:graphicFrameLocks noChangeAspect="1"/>
          </p:cNvGraphicFramePr>
          <p:nvPr/>
        </p:nvGraphicFramePr>
        <p:xfrm>
          <a:off x="2174875" y="4254500"/>
          <a:ext cx="2473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908685" imgH="191135" progId="Equation.3">
                  <p:embed/>
                </p:oleObj>
              </mc:Choice>
              <mc:Fallback>
                <p:oleObj name="" r:id="rId7" imgW="908685" imgH="19113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lum contrast="6000"/>
                      </a:blip>
                      <a:stretch>
                        <a:fillRect/>
                      </a:stretch>
                    </p:blipFill>
                    <p:spPr>
                      <a:xfrm>
                        <a:off x="2174875" y="4254500"/>
                        <a:ext cx="247332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1" name="Object 11"/>
          <p:cNvGraphicFramePr>
            <a:graphicFrameLocks noChangeAspect="1"/>
          </p:cNvGraphicFramePr>
          <p:nvPr/>
        </p:nvGraphicFramePr>
        <p:xfrm>
          <a:off x="2206625" y="5691188"/>
          <a:ext cx="22129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9" imgW="804545" imgH="202565" progId="Equation.3">
                  <p:embed/>
                </p:oleObj>
              </mc:Choice>
              <mc:Fallback>
                <p:oleObj name="" r:id="rId9" imgW="804545" imgH="20256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6625" y="5691188"/>
                        <a:ext cx="2212975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2" name="Object 12"/>
          <p:cNvGraphicFramePr>
            <a:graphicFrameLocks noChangeAspect="1"/>
          </p:cNvGraphicFramePr>
          <p:nvPr/>
        </p:nvGraphicFramePr>
        <p:xfrm>
          <a:off x="2181225" y="4962525"/>
          <a:ext cx="24225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897255" imgH="202565" progId="Equation.3">
                  <p:embed/>
                </p:oleObj>
              </mc:Choice>
              <mc:Fallback>
                <p:oleObj name="" r:id="rId11" imgW="897255" imgH="2025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1225" y="4962525"/>
                        <a:ext cx="2422525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5849938" y="3733800"/>
            <a:ext cx="3294062" cy="3124200"/>
            <a:chOff x="384" y="960"/>
            <a:chExt cx="2075" cy="1968"/>
          </a:xfrm>
        </p:grpSpPr>
        <p:grpSp>
          <p:nvGrpSpPr>
            <p:cNvPr id="25614" name="Group 14"/>
            <p:cNvGrpSpPr/>
            <p:nvPr/>
          </p:nvGrpSpPr>
          <p:grpSpPr>
            <a:xfrm>
              <a:off x="720" y="960"/>
              <a:ext cx="1507" cy="1968"/>
              <a:chOff x="3312" y="1104"/>
              <a:chExt cx="1507" cy="1968"/>
            </a:xfrm>
          </p:grpSpPr>
          <p:grpSp>
            <p:nvGrpSpPr>
              <p:cNvPr id="25626" name="Group 15"/>
              <p:cNvGrpSpPr/>
              <p:nvPr/>
            </p:nvGrpSpPr>
            <p:grpSpPr>
              <a:xfrm>
                <a:off x="3312" y="1104"/>
                <a:ext cx="1507" cy="1968"/>
                <a:chOff x="3312" y="1104"/>
                <a:chExt cx="1507" cy="1968"/>
              </a:xfrm>
            </p:grpSpPr>
            <p:sp>
              <p:nvSpPr>
                <p:cNvPr id="25631" name="Arc 16"/>
                <p:cNvSpPr/>
                <p:nvPr/>
              </p:nvSpPr>
              <p:spPr>
                <a:xfrm>
                  <a:off x="3312" y="1632"/>
                  <a:ext cx="1489" cy="700"/>
                </a:xfrm>
                <a:custGeom>
                  <a:avLst/>
                  <a:gdLst>
                    <a:gd name="txL" fmla="*/ 0 w 43200"/>
                    <a:gd name="txT" fmla="*/ 0 h 22223"/>
                    <a:gd name="txR" fmla="*/ 43200 w 43200"/>
                    <a:gd name="txB" fmla="*/ 22223 h 22223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22223" fill="none">
                      <a:moveTo>
                        <a:pt x="8" y="22223"/>
                      </a:moveTo>
                      <a:cubicBezTo>
                        <a:pt x="2" y="22015"/>
                        <a:pt x="0" y="218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</a:path>
                    <a:path w="43200" h="22223" stroke="0">
                      <a:moveTo>
                        <a:pt x="8" y="22223"/>
                      </a:moveTo>
                      <a:cubicBezTo>
                        <a:pt x="2" y="22015"/>
                        <a:pt x="0" y="218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599"/>
                      </a:cubicBezTo>
                      <a:lnTo>
                        <a:pt x="21600" y="21600"/>
                      </a:lnTo>
                      <a:lnTo>
                        <a:pt x="8" y="22223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>
                      <a:alpha val="100000"/>
                    </a:srgb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32" name="Arc 17"/>
                <p:cNvSpPr/>
                <p:nvPr/>
              </p:nvSpPr>
              <p:spPr>
                <a:xfrm>
                  <a:off x="3313" y="2018"/>
                  <a:ext cx="1506" cy="529"/>
                </a:xfrm>
                <a:custGeom>
                  <a:avLst/>
                  <a:gdLst>
                    <a:gd name="txL" fmla="*/ 0 w 37560"/>
                    <a:gd name="txT" fmla="*/ 0 h 21600"/>
                    <a:gd name="txR" fmla="*/ 37560 w 3756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37560" h="21600" fill="none">
                      <a:moveTo>
                        <a:pt x="-1" y="12107"/>
                      </a:moveTo>
                      <a:cubicBezTo>
                        <a:pt x="3624" y="4698"/>
                        <a:pt x="11153" y="0"/>
                        <a:pt x="19402" y="0"/>
                      </a:cubicBezTo>
                      <a:cubicBezTo>
                        <a:pt x="26744" y="0"/>
                        <a:pt x="33583" y="3729"/>
                        <a:pt x="37560" y="9901"/>
                      </a:cubicBezTo>
                    </a:path>
                    <a:path w="37560" h="21600" stroke="0">
                      <a:moveTo>
                        <a:pt x="-1" y="12107"/>
                      </a:moveTo>
                      <a:cubicBezTo>
                        <a:pt x="3624" y="4698"/>
                        <a:pt x="11153" y="0"/>
                        <a:pt x="19402" y="0"/>
                      </a:cubicBezTo>
                      <a:cubicBezTo>
                        <a:pt x="26744" y="0"/>
                        <a:pt x="33583" y="3729"/>
                        <a:pt x="37560" y="9901"/>
                      </a:cubicBezTo>
                      <a:lnTo>
                        <a:pt x="19402" y="21600"/>
                      </a:lnTo>
                      <a:lnTo>
                        <a:pt x="-1" y="12107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FF00">
                      <a:alpha val="100000"/>
                    </a:srgbClr>
                  </a:solidFill>
                  <a:prstDash val="sysDot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5633" name="Line 18"/>
                <p:cNvSpPr/>
                <p:nvPr/>
              </p:nvSpPr>
              <p:spPr>
                <a:xfrm flipV="1">
                  <a:off x="4032" y="1296"/>
                  <a:ext cx="0" cy="336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headEnd type="none" w="sm" len="sm"/>
                  <a:tailEnd type="triangle" w="med" len="med"/>
                </a:ln>
              </p:spPr>
            </p:sp>
            <p:sp>
              <p:nvSpPr>
                <p:cNvPr id="25634" name="Line 19"/>
                <p:cNvSpPr/>
                <p:nvPr/>
              </p:nvSpPr>
              <p:spPr>
                <a:xfrm>
                  <a:off x="4032" y="2544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2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graphicFrame>
              <p:nvGraphicFramePr>
                <p:cNvPr id="25635" name="Object 20"/>
                <p:cNvGraphicFramePr>
                  <a:graphicFrameLocks noChangeAspect="1"/>
                </p:cNvGraphicFramePr>
                <p:nvPr/>
              </p:nvGraphicFramePr>
              <p:xfrm>
                <a:off x="4080" y="1104"/>
                <a:ext cx="340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13" imgW="144780" imgH="179705" progId="Equation.3">
                        <p:embed/>
                      </p:oleObj>
                    </mc:Choice>
                    <mc:Fallback>
                      <p:oleObj name="" r:id="rId13" imgW="144780" imgH="179705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1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99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80" y="1104"/>
                              <a:ext cx="340" cy="4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636" name="Object 21"/>
                <p:cNvGraphicFramePr>
                  <a:graphicFrameLocks noChangeAspect="1"/>
                </p:cNvGraphicFramePr>
                <p:nvPr/>
              </p:nvGraphicFramePr>
              <p:xfrm>
                <a:off x="4176" y="2016"/>
                <a:ext cx="252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1" name="" r:id="rId15" imgW="144780" imgH="144780" progId="Equation.3">
                        <p:embed/>
                      </p:oleObj>
                    </mc:Choice>
                    <mc:Fallback>
                      <p:oleObj name="" r:id="rId15" imgW="144780" imgH="144780" progId="Equation.3">
                        <p:embed/>
                        <p:pic>
                          <p:nvPicPr>
                            <p:cNvPr id="0" name="图片 3120"/>
                            <p:cNvPicPr/>
                            <p:nvPr/>
                          </p:nvPicPr>
                          <p:blipFill>
                            <a:blip r:embed="rId1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76" y="2016"/>
                              <a:ext cx="252" cy="25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627" name="Arc 22"/>
              <p:cNvSpPr/>
              <p:nvPr/>
            </p:nvSpPr>
            <p:spPr>
              <a:xfrm flipH="1" flipV="1">
                <a:off x="3312" y="2256"/>
                <a:ext cx="1488" cy="287"/>
              </a:xfrm>
              <a:custGeom>
                <a:avLst/>
                <a:gdLst>
                  <a:gd name="txL" fmla="*/ 0 w 41909"/>
                  <a:gd name="txT" fmla="*/ 0 h 21600"/>
                  <a:gd name="txR" fmla="*/ 41909 w 41909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1909" h="21600" fill="none">
                    <a:moveTo>
                      <a:pt x="0" y="17001"/>
                    </a:moveTo>
                    <a:cubicBezTo>
                      <a:pt x="2162" y="7076"/>
                      <a:pt x="10947" y="0"/>
                      <a:pt x="21105" y="0"/>
                    </a:cubicBezTo>
                    <a:cubicBezTo>
                      <a:pt x="30796" y="0"/>
                      <a:pt x="39301" y="6454"/>
                      <a:pt x="41908" y="15789"/>
                    </a:cubicBezTo>
                  </a:path>
                  <a:path w="41909" h="21600" stroke="0">
                    <a:moveTo>
                      <a:pt x="0" y="17001"/>
                    </a:moveTo>
                    <a:cubicBezTo>
                      <a:pt x="2162" y="7076"/>
                      <a:pt x="10947" y="0"/>
                      <a:pt x="21105" y="0"/>
                    </a:cubicBezTo>
                    <a:cubicBezTo>
                      <a:pt x="30796" y="0"/>
                      <a:pt x="39301" y="6454"/>
                      <a:pt x="41908" y="15789"/>
                    </a:cubicBezTo>
                    <a:lnTo>
                      <a:pt x="21105" y="21600"/>
                    </a:lnTo>
                    <a:lnTo>
                      <a:pt x="0" y="17001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FF00">
                    <a:alpha val="10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8" name="Line 23"/>
              <p:cNvSpPr/>
              <p:nvPr/>
            </p:nvSpPr>
            <p:spPr>
              <a:xfrm>
                <a:off x="4032" y="1632"/>
                <a:ext cx="0" cy="912"/>
              </a:xfrm>
              <a:prstGeom prst="line">
                <a:avLst/>
              </a:prstGeom>
              <a:ln w="28575" cap="flat" cmpd="sng">
                <a:solidFill>
                  <a:schemeClr val="tx2"/>
                </a:solidFill>
                <a:prstDash val="sysDot"/>
                <a:headEnd type="none" w="sm" len="sm"/>
                <a:tailEnd type="none" w="sm" len="sm"/>
              </a:ln>
            </p:spPr>
          </p:sp>
          <p:sp>
            <p:nvSpPr>
              <p:cNvPr id="25629" name="Line 24"/>
              <p:cNvSpPr/>
              <p:nvPr/>
            </p:nvSpPr>
            <p:spPr>
              <a:xfrm>
                <a:off x="4032" y="2304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triangle" w="med" len="med"/>
                <a:tailEnd type="triangle" w="med" len="med"/>
              </a:ln>
            </p:spPr>
          </p:sp>
          <p:graphicFrame>
            <p:nvGraphicFramePr>
              <p:cNvPr id="25630" name="Object 25"/>
              <p:cNvGraphicFramePr>
                <a:graphicFrameLocks noChangeAspect="1"/>
              </p:cNvGraphicFramePr>
              <p:nvPr/>
            </p:nvGraphicFramePr>
            <p:xfrm>
              <a:off x="3792" y="2256"/>
              <a:ext cx="197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7" imgW="144780" imgH="156210" progId="Equation.3">
                      <p:embed/>
                    </p:oleObj>
                  </mc:Choice>
                  <mc:Fallback>
                    <p:oleObj name="" r:id="rId17" imgW="144780" imgH="15621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92" y="2256"/>
                            <a:ext cx="197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5615" name="Group 26"/>
            <p:cNvGrpSpPr/>
            <p:nvPr/>
          </p:nvGrpSpPr>
          <p:grpSpPr>
            <a:xfrm>
              <a:off x="384" y="1056"/>
              <a:ext cx="2075" cy="1728"/>
              <a:chOff x="2976" y="1152"/>
              <a:chExt cx="2075" cy="1728"/>
            </a:xfrm>
          </p:grpSpPr>
          <p:sp>
            <p:nvSpPr>
              <p:cNvPr id="25616" name="Line 27"/>
              <p:cNvSpPr/>
              <p:nvPr/>
            </p:nvSpPr>
            <p:spPr>
              <a:xfrm>
                <a:off x="4032" y="2352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25617" name="Line 28"/>
              <p:cNvSpPr/>
              <p:nvPr/>
            </p:nvSpPr>
            <p:spPr>
              <a:xfrm rot="10208732">
                <a:off x="3792" y="1392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25618" name="Line 29"/>
              <p:cNvSpPr/>
              <p:nvPr/>
            </p:nvSpPr>
            <p:spPr>
              <a:xfrm rot="8219634">
                <a:off x="3383" y="1657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sp>
            <p:nvSpPr>
              <p:cNvPr id="25619" name="Line 30"/>
              <p:cNvSpPr/>
              <p:nvPr/>
            </p:nvSpPr>
            <p:spPr>
              <a:xfrm rot="-8597203">
                <a:off x="4631" y="1465"/>
                <a:ext cx="1" cy="43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sm" len="sm"/>
                <a:tailEnd type="triangle" w="med" len="med"/>
              </a:ln>
            </p:spPr>
          </p:sp>
          <p:graphicFrame>
            <p:nvGraphicFramePr>
              <p:cNvPr id="25620" name="Object 31"/>
              <p:cNvGraphicFramePr>
                <a:graphicFrameLocks noChangeAspect="1"/>
              </p:cNvGraphicFramePr>
              <p:nvPr/>
            </p:nvGraphicFramePr>
            <p:xfrm>
              <a:off x="3696" y="2544"/>
              <a:ext cx="25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9" imgW="109855" imgH="156210" progId="Equation.3">
                      <p:embed/>
                    </p:oleObj>
                  </mc:Choice>
                  <mc:Fallback>
                    <p:oleObj name="" r:id="rId19" imgW="109855" imgH="15621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96" y="2544"/>
                            <a:ext cx="25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1" name="Object 32"/>
              <p:cNvGraphicFramePr>
                <a:graphicFrameLocks noChangeAspect="1"/>
              </p:cNvGraphicFramePr>
              <p:nvPr/>
            </p:nvGraphicFramePr>
            <p:xfrm>
              <a:off x="3456" y="1152"/>
              <a:ext cx="25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21" imgW="109855" imgH="156210" progId="Equation.3">
                      <p:embed/>
                    </p:oleObj>
                  </mc:Choice>
                  <mc:Fallback>
                    <p:oleObj name="" r:id="rId21" imgW="109855" imgH="15621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56" y="1152"/>
                            <a:ext cx="25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2" name="Object 33"/>
              <p:cNvGraphicFramePr>
                <a:graphicFrameLocks noChangeAspect="1"/>
              </p:cNvGraphicFramePr>
              <p:nvPr/>
            </p:nvGraphicFramePr>
            <p:xfrm>
              <a:off x="2976" y="1584"/>
              <a:ext cx="25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23" imgW="109855" imgH="156210" progId="Equation.3">
                      <p:embed/>
                    </p:oleObj>
                  </mc:Choice>
                  <mc:Fallback>
                    <p:oleObj name="" r:id="rId23" imgW="109855" imgH="15621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76" y="1584"/>
                            <a:ext cx="25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3" name="Object 34"/>
              <p:cNvGraphicFramePr>
                <a:graphicFrameLocks noChangeAspect="1"/>
              </p:cNvGraphicFramePr>
              <p:nvPr/>
            </p:nvGraphicFramePr>
            <p:xfrm>
              <a:off x="4800" y="1344"/>
              <a:ext cx="25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25" imgW="109855" imgH="156210" progId="Equation.3">
                      <p:embed/>
                    </p:oleObj>
                  </mc:Choice>
                  <mc:Fallback>
                    <p:oleObj name="" r:id="rId25" imgW="109855" imgH="15621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00" y="1344"/>
                            <a:ext cx="25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4" name="Object 35"/>
              <p:cNvGraphicFramePr>
                <a:graphicFrameLocks noChangeAspect="1"/>
              </p:cNvGraphicFramePr>
              <p:nvPr/>
            </p:nvGraphicFramePr>
            <p:xfrm>
              <a:off x="4091" y="1632"/>
              <a:ext cx="322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7" imgW="179705" imgH="202565" progId="Equation.3">
                      <p:embed/>
                    </p:oleObj>
                  </mc:Choice>
                  <mc:Fallback>
                    <p:oleObj name="" r:id="rId27" imgW="179705" imgH="202565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91" y="1632"/>
                            <a:ext cx="322" cy="3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25" name="Object 36"/>
              <p:cNvGraphicFramePr>
                <a:graphicFrameLocks noChangeAspect="1"/>
              </p:cNvGraphicFramePr>
              <p:nvPr/>
            </p:nvGraphicFramePr>
            <p:xfrm>
              <a:off x="4272" y="2496"/>
              <a:ext cx="340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29" imgW="260350" imgH="225425" progId="Equation.3">
                      <p:embed/>
                    </p:oleObj>
                  </mc:Choice>
                  <mc:Fallback>
                    <p:oleObj name="" r:id="rId29" imgW="260350" imgH="225425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2496"/>
                            <a:ext cx="340" cy="3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组合 3"/>
          <p:cNvGrpSpPr/>
          <p:nvPr/>
        </p:nvGrpSpPr>
        <p:grpSpPr>
          <a:xfrm>
            <a:off x="304800" y="2087563"/>
            <a:ext cx="8153400" cy="1036637"/>
            <a:chOff x="304800" y="2087147"/>
            <a:chExt cx="8153400" cy="1037053"/>
          </a:xfrm>
        </p:grpSpPr>
        <p:sp>
          <p:nvSpPr>
            <p:cNvPr id="25612" name="Text Box 5"/>
            <p:cNvSpPr txBox="1"/>
            <p:nvPr/>
          </p:nvSpPr>
          <p:spPr>
            <a:xfrm>
              <a:off x="304800" y="2092325"/>
              <a:ext cx="8153400" cy="1031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dirty="0">
                  <a:solidFill>
                    <a:schemeClr val="tx1"/>
                  </a:solidFill>
                  <a:latin typeface="Bookman Old Style" pitchFamily="18" charset="0"/>
                </a:rPr>
                <a:t>例：设均匀电场   和半径为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zh-CN" altLang="en-US" dirty="0">
                  <a:solidFill>
                    <a:schemeClr val="tx1"/>
                  </a:solidFill>
                  <a:latin typeface="Bookman Old Style" pitchFamily="18" charset="0"/>
                </a:rPr>
                <a:t>的半球面的轴平行，</a:t>
              </a:r>
              <a:endParaRPr lang="zh-CN" altLang="en-US" dirty="0">
                <a:solidFill>
                  <a:schemeClr val="tx1"/>
                </a:solidFill>
                <a:latin typeface="Bookman Old Style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Bookman Old Style" pitchFamily="18" charset="0"/>
                </a:rPr>
                <a:t>      计算通过半球面的电通量。</a:t>
              </a:r>
              <a:endParaRPr lang="zh-CN" altLang="en-US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" name="矩形 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24697" y="2087147"/>
              <a:ext cx="575286" cy="57477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667000" y="2235200"/>
            <a:ext cx="5262563" cy="1041400"/>
            <a:chOff x="2256" y="1696"/>
            <a:chExt cx="3315" cy="656"/>
          </a:xfrm>
        </p:grpSpPr>
        <p:sp>
          <p:nvSpPr>
            <p:cNvPr id="26654" name="Text Box 3"/>
            <p:cNvSpPr txBox="1"/>
            <p:nvPr/>
          </p:nvSpPr>
          <p:spPr>
            <a:xfrm>
              <a:off x="2640" y="1696"/>
              <a:ext cx="10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位于中 心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5" name="AutoShape 4"/>
            <p:cNvSpPr/>
            <p:nvPr/>
          </p:nvSpPr>
          <p:spPr>
            <a:xfrm>
              <a:off x="2448" y="1872"/>
              <a:ext cx="144" cy="480"/>
            </a:xfrm>
            <a:prstGeom prst="leftBrace">
              <a:avLst>
                <a:gd name="adj1" fmla="val 2777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56" name="Text Box 5"/>
            <p:cNvSpPr txBox="1"/>
            <p:nvPr/>
          </p:nvSpPr>
          <p:spPr>
            <a:xfrm>
              <a:off x="2256" y="196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7" name="Text Box 6"/>
            <p:cNvSpPr txBox="1"/>
            <p:nvPr/>
          </p:nvSpPr>
          <p:spPr>
            <a:xfrm>
              <a:off x="3878" y="1852"/>
              <a:ext cx="169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过每一面的通量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6071" name="Text Box 7"/>
          <p:cNvSpPr txBox="1"/>
          <p:nvPr/>
        </p:nvSpPr>
        <p:spPr>
          <a:xfrm>
            <a:off x="304800" y="381000"/>
            <a:ext cx="1905000" cy="579438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rgbClr val="808080"/>
            </a:outerShdw>
          </a:effectLst>
        </p:spPr>
        <p:txBody>
          <a:bodyPr>
            <a:spAutoFit/>
          </a:bodyPr>
          <a:p>
            <a:pPr eaLnBrk="1" hangingPunct="1">
              <a:buClr>
                <a:schemeClr val="tx2"/>
              </a:buClr>
              <a:buFont typeface="黑体" panose="02010609060101010101" pitchFamily="49" charset="-122"/>
            </a:pPr>
            <a:r>
              <a:rPr lang="zh-CN" altLang="en-US" sz="3200" i="1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课堂讨论</a:t>
            </a:r>
            <a:endParaRPr lang="zh-CN" altLang="en-US" sz="3200" i="1" u="sng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72" name="Text Box 8"/>
          <p:cNvSpPr txBox="1"/>
          <p:nvPr/>
        </p:nvSpPr>
        <p:spPr>
          <a:xfrm>
            <a:off x="1600200" y="1981200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chemeClr val="hlink"/>
              </a:buClr>
              <a:buFont typeface="黑体" panose="02010609060101010101" pitchFamily="49" charset="-122"/>
              <a:buChar char="●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73" name="Text Box 9"/>
          <p:cNvSpPr txBox="1"/>
          <p:nvPr/>
        </p:nvSpPr>
        <p:spPr>
          <a:xfrm>
            <a:off x="2727325" y="1514475"/>
            <a:ext cx="358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立方体边长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74" name="Text Box 10"/>
          <p:cNvSpPr txBox="1"/>
          <p:nvPr/>
        </p:nvSpPr>
        <p:spPr>
          <a:xfrm>
            <a:off x="3200400" y="2919413"/>
            <a:ext cx="197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位于一顶点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457200" y="1752600"/>
            <a:ext cx="1981200" cy="1752600"/>
            <a:chOff x="768" y="1152"/>
            <a:chExt cx="1248" cy="1104"/>
          </a:xfrm>
        </p:grpSpPr>
        <p:sp>
          <p:nvSpPr>
            <p:cNvPr id="26642" name="Line 12"/>
            <p:cNvSpPr/>
            <p:nvPr/>
          </p:nvSpPr>
          <p:spPr>
            <a:xfrm flipV="1">
              <a:off x="1632" y="1152"/>
              <a:ext cx="384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13"/>
            <p:cNvSpPr/>
            <p:nvPr/>
          </p:nvSpPr>
          <p:spPr>
            <a:xfrm flipV="1">
              <a:off x="768" y="1152"/>
              <a:ext cx="432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Line 14"/>
            <p:cNvSpPr/>
            <p:nvPr/>
          </p:nvSpPr>
          <p:spPr>
            <a:xfrm flipV="1">
              <a:off x="816" y="196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6645" name="Line 15"/>
            <p:cNvSpPr/>
            <p:nvPr/>
          </p:nvSpPr>
          <p:spPr>
            <a:xfrm>
              <a:off x="768" y="1443"/>
              <a:ext cx="0" cy="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16"/>
            <p:cNvSpPr/>
            <p:nvPr/>
          </p:nvSpPr>
          <p:spPr>
            <a:xfrm>
              <a:off x="768" y="1443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7" name="Line 17"/>
            <p:cNvSpPr/>
            <p:nvPr/>
          </p:nvSpPr>
          <p:spPr>
            <a:xfrm>
              <a:off x="768" y="2256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8" name="Line 18"/>
            <p:cNvSpPr/>
            <p:nvPr/>
          </p:nvSpPr>
          <p:spPr>
            <a:xfrm>
              <a:off x="1632" y="1443"/>
              <a:ext cx="0" cy="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9" name="Line 19"/>
            <p:cNvSpPr/>
            <p:nvPr/>
          </p:nvSpPr>
          <p:spPr>
            <a:xfrm>
              <a:off x="1200" y="1152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0" name="Line 20"/>
            <p:cNvSpPr/>
            <p:nvPr/>
          </p:nvSpPr>
          <p:spPr>
            <a:xfrm>
              <a:off x="2016" y="1152"/>
              <a:ext cx="0" cy="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1" name="Line 21"/>
            <p:cNvSpPr/>
            <p:nvPr/>
          </p:nvSpPr>
          <p:spPr>
            <a:xfrm flipV="1">
              <a:off x="1632" y="1965"/>
              <a:ext cx="384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Line 22"/>
            <p:cNvSpPr/>
            <p:nvPr/>
          </p:nvSpPr>
          <p:spPr>
            <a:xfrm>
              <a:off x="1200" y="1152"/>
              <a:ext cx="0" cy="8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6653" name="Line 23"/>
            <p:cNvSpPr/>
            <p:nvPr/>
          </p:nvSpPr>
          <p:spPr>
            <a:xfrm>
              <a:off x="1200" y="1965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216088" name="Text Box 24"/>
          <p:cNvSpPr txBox="1"/>
          <p:nvPr/>
        </p:nvSpPr>
        <p:spPr>
          <a:xfrm>
            <a:off x="1143000" y="2492375"/>
            <a:ext cx="641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Clr>
                <a:schemeClr val="hlink"/>
              </a:buClr>
              <a:buFont typeface="黑体" panose="02010609060101010101" pitchFamily="49" charset="-122"/>
              <a:buChar char="●"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endParaRPr lang="en-US" altLang="zh-CN" sz="24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609600" y="4572000"/>
            <a:ext cx="2133600" cy="1676400"/>
            <a:chOff x="864" y="2928"/>
            <a:chExt cx="1344" cy="1056"/>
          </a:xfrm>
        </p:grpSpPr>
        <p:sp>
          <p:nvSpPr>
            <p:cNvPr id="26639" name="Oval 26"/>
            <p:cNvSpPr/>
            <p:nvPr/>
          </p:nvSpPr>
          <p:spPr>
            <a:xfrm>
              <a:off x="864" y="2928"/>
              <a:ext cx="912" cy="105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40" name="Object 27"/>
            <p:cNvGraphicFramePr>
              <a:graphicFrameLocks noChangeAspect="1"/>
            </p:cNvGraphicFramePr>
            <p:nvPr/>
          </p:nvGraphicFramePr>
          <p:xfrm>
            <a:off x="1824" y="3552"/>
            <a:ext cx="3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" imgW="202565" imgH="167640" progId="Equation.3">
                    <p:embed/>
                  </p:oleObj>
                </mc:Choice>
                <mc:Fallback>
                  <p:oleObj name="" r:id="rId1" imgW="202565" imgH="16764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4" y="3552"/>
                          <a:ext cx="384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1" name="Object 28"/>
            <p:cNvGraphicFramePr>
              <a:graphicFrameLocks noChangeAspect="1"/>
            </p:cNvGraphicFramePr>
            <p:nvPr/>
          </p:nvGraphicFramePr>
          <p:xfrm>
            <a:off x="1165" y="2955"/>
            <a:ext cx="50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202565" imgH="191135" progId="Equation.DSMT4">
                    <p:embed/>
                  </p:oleObj>
                </mc:Choice>
                <mc:Fallback>
                  <p:oleObj name="" r:id="rId3" imgW="202565" imgH="191135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33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5" y="2955"/>
                          <a:ext cx="502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Text Box 29"/>
          <p:cNvSpPr txBox="1"/>
          <p:nvPr/>
        </p:nvSpPr>
        <p:spPr>
          <a:xfrm>
            <a:off x="3200400" y="4267200"/>
            <a:ext cx="184150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94" name="Rectangle 30"/>
          <p:cNvSpPr/>
          <p:nvPr/>
        </p:nvSpPr>
        <p:spPr>
          <a:xfrm>
            <a:off x="2925763" y="5380038"/>
            <a:ext cx="51990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移动两电荷对场强及通量的影响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95" name="Rectangle 31"/>
          <p:cNvSpPr/>
          <p:nvPr/>
        </p:nvSpPr>
        <p:spPr>
          <a:xfrm>
            <a:off x="2730500" y="454183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如图　讨论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6096" name="Object 32"/>
          <p:cNvGraphicFramePr>
            <a:graphicFrameLocks noChangeAspect="1"/>
          </p:cNvGraphicFramePr>
          <p:nvPr/>
        </p:nvGraphicFramePr>
        <p:xfrm>
          <a:off x="6477000" y="1295400"/>
          <a:ext cx="1360488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654050" imgH="457200" progId="Equation.3">
                  <p:embed/>
                </p:oleObj>
              </mc:Choice>
              <mc:Fallback>
                <p:oleObj name="" r:id="rId5" imgW="65405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1295400"/>
                        <a:ext cx="1360488" cy="982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7" name="Object 33"/>
          <p:cNvGraphicFramePr>
            <a:graphicFrameLocks noChangeAspect="1"/>
          </p:cNvGraphicFramePr>
          <p:nvPr/>
        </p:nvGraphicFramePr>
        <p:xfrm>
          <a:off x="6316663" y="3338513"/>
          <a:ext cx="2141537" cy="169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688975" imgH="526415" progId="Equation.3">
                  <p:embed/>
                </p:oleObj>
              </mc:Choice>
              <mc:Fallback>
                <p:oleObj name="" r:id="rId7" imgW="688975" imgH="52641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6663" y="3338513"/>
                        <a:ext cx="2141537" cy="169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7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60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60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60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1607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9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6094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1" grpId="0" build="p"/>
      <p:bldP spid="216072" grpId="0" build="p"/>
      <p:bldP spid="216073" grpId="0" build="p"/>
      <p:bldP spid="216074" grpId="0" build="p"/>
      <p:bldP spid="216088" grpId="0" build="p"/>
      <p:bldP spid="216088" grpId="1" build="allAtOnce"/>
      <p:bldP spid="216093" grpId="0" build="p"/>
      <p:bldP spid="216094" grpId="0" build="p"/>
      <p:bldP spid="21609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"/>
          <p:cNvGrpSpPr/>
          <p:nvPr/>
        </p:nvGrpSpPr>
        <p:grpSpPr>
          <a:xfrm>
            <a:off x="693738" y="328613"/>
            <a:ext cx="7261225" cy="1006475"/>
            <a:chOff x="144" y="78"/>
            <a:chExt cx="4443" cy="634"/>
          </a:xfrm>
        </p:grpSpPr>
        <p:sp>
          <p:nvSpPr>
            <p:cNvPr id="27657" name="Text Box 11"/>
            <p:cNvSpPr txBox="1"/>
            <p:nvPr/>
          </p:nvSpPr>
          <p:spPr>
            <a:xfrm>
              <a:off x="480" y="78"/>
              <a:ext cx="4107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3200" dirty="0">
                  <a:solidFill>
                    <a:srgbClr val="66FF33"/>
                  </a:solidFill>
                  <a:latin typeface="Times New Roman" panose="02020603050405020304" pitchFamily="18" charset="0"/>
                  <a:ea typeface="幼圆" pitchFamily="49" charset="-122"/>
                </a:rPr>
                <a:t>利用高斯定理计算具有对称性的电场</a:t>
              </a:r>
              <a:endParaRPr lang="zh-CN" altLang="en-US" sz="3200" dirty="0">
                <a:solidFill>
                  <a:srgbClr val="66FF33"/>
                </a:solidFill>
                <a:latin typeface="Times New Roman" panose="02020603050405020304" pitchFamily="18" charset="0"/>
                <a:ea typeface="幼圆" pitchFamily="49" charset="-122"/>
              </a:endParaRPr>
            </a:p>
            <a:p>
              <a:pPr eaLnBrk="1" hangingPunct="1"/>
              <a:endParaRPr lang="en-US" altLang="zh-CN" b="0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58" name="Text Box 12"/>
            <p:cNvSpPr txBox="1"/>
            <p:nvPr/>
          </p:nvSpPr>
          <p:spPr>
            <a:xfrm>
              <a:off x="144" y="113"/>
              <a:ext cx="29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/>
              <a:r>
                <a:rPr lang="en-US" altLang="zh-CN" i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solidFill>
                    <a:srgbClr val="66FFFF"/>
                  </a:solidFill>
                  <a:latin typeface="Bookman Old Style" pitchFamily="18" charset="0"/>
                </a:rPr>
                <a:t>.</a:t>
              </a:r>
              <a:endParaRPr lang="en-US" altLang="zh-CN" dirty="0">
                <a:solidFill>
                  <a:srgbClr val="66FFFF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25645" name="Text Box 13"/>
          <p:cNvSpPr txBox="1"/>
          <p:nvPr/>
        </p:nvSpPr>
        <p:spPr>
          <a:xfrm>
            <a:off x="304800" y="1042988"/>
            <a:ext cx="6970713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若某个电场可找到这样的高斯面，高斯面上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的场强大小处处相等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则：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5646" name="Object 14"/>
          <p:cNvGraphicFramePr>
            <a:graphicFrameLocks noChangeAspect="1"/>
          </p:cNvGraphicFramePr>
          <p:nvPr/>
        </p:nvGraphicFramePr>
        <p:xfrm>
          <a:off x="914400" y="2209800"/>
          <a:ext cx="49768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243965" imgH="364490" progId="Equation.3">
                  <p:embed/>
                </p:oleObj>
              </mc:Choice>
              <mc:Fallback>
                <p:oleObj name="" r:id="rId1" imgW="1243965" imgH="36449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4976813" cy="1376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7" name="Text Box 15"/>
          <p:cNvSpPr txBox="1"/>
          <p:nvPr/>
        </p:nvSpPr>
        <p:spPr>
          <a:xfrm>
            <a:off x="762000" y="3657600"/>
            <a:ext cx="61214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面是一个简单易求的曲面面积：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5648" name="Object 16"/>
          <p:cNvGraphicFramePr>
            <a:graphicFrameLocks noChangeAspect="1"/>
          </p:cNvGraphicFramePr>
          <p:nvPr/>
        </p:nvGraphicFramePr>
        <p:xfrm>
          <a:off x="990600" y="4210050"/>
          <a:ext cx="28956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793115" imgH="688975" progId="Equation.3">
                  <p:embed/>
                </p:oleObj>
              </mc:Choice>
              <mc:Fallback>
                <p:oleObj name="" r:id="rId3" imgW="793115" imgH="68897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4210050"/>
                        <a:ext cx="2895600" cy="227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9" name="Object 17"/>
          <p:cNvGraphicFramePr>
            <a:graphicFrameLocks noChangeAspect="1"/>
          </p:cNvGraphicFramePr>
          <p:nvPr/>
        </p:nvGraphicFramePr>
        <p:xfrm>
          <a:off x="3886200" y="4221163"/>
          <a:ext cx="22098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584835" imgH="561340" progId="Equation.3">
                  <p:embed/>
                </p:oleObj>
              </mc:Choice>
              <mc:Fallback>
                <p:oleObj name="" r:id="rId5" imgW="584835" imgH="56134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4221163"/>
                        <a:ext cx="2209800" cy="191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50" name="Object 18"/>
          <p:cNvGraphicFramePr>
            <a:graphicFrameLocks noChangeAspect="1"/>
          </p:cNvGraphicFramePr>
          <p:nvPr/>
        </p:nvGraphicFramePr>
        <p:xfrm>
          <a:off x="4419600" y="1371600"/>
          <a:ext cx="4338638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544955" imgH="375920" progId="Equation.3">
                  <p:embed/>
                </p:oleObj>
              </mc:Choice>
              <mc:Fallback>
                <p:oleObj name="" r:id="rId7" imgW="1544955" imgH="37592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1371600"/>
                        <a:ext cx="4338638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5" grpId="0"/>
      <p:bldP spid="3256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655638" y="1109663"/>
            <a:ext cx="7421562" cy="1117600"/>
            <a:chOff x="240" y="2434"/>
            <a:chExt cx="4675" cy="704"/>
          </a:xfrm>
        </p:grpSpPr>
        <p:sp>
          <p:nvSpPr>
            <p:cNvPr id="28679" name="Text Box 3"/>
            <p:cNvSpPr txBox="1"/>
            <p:nvPr/>
          </p:nvSpPr>
          <p:spPr>
            <a:xfrm>
              <a:off x="240" y="2434"/>
              <a:ext cx="2092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步骤：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4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1.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对称性分析，确定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80" name="Object 4"/>
            <p:cNvGraphicFramePr>
              <a:graphicFrameLocks noChangeAspect="1"/>
            </p:cNvGraphicFramePr>
            <p:nvPr/>
          </p:nvGraphicFramePr>
          <p:xfrm>
            <a:off x="2352" y="2784"/>
            <a:ext cx="27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" imgW="121285" imgH="156210" progId="Equation.3">
                    <p:embed/>
                  </p:oleObj>
                </mc:Choice>
                <mc:Fallback>
                  <p:oleObj name="" r:id="rId1" imgW="121285" imgH="15621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52" y="2784"/>
                          <a:ext cx="270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Text Box 5"/>
            <p:cNvSpPr txBox="1"/>
            <p:nvPr/>
          </p:nvSpPr>
          <p:spPr>
            <a:xfrm>
              <a:off x="2544" y="2784"/>
              <a:ext cx="23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的大小及方向分布特征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655638" y="2398713"/>
            <a:ext cx="5195887" cy="573087"/>
            <a:chOff x="264" y="2966"/>
            <a:chExt cx="3273" cy="361"/>
          </a:xfrm>
        </p:grpSpPr>
        <p:sp>
          <p:nvSpPr>
            <p:cNvPr id="28677" name="Text Box 7"/>
            <p:cNvSpPr txBox="1"/>
            <p:nvPr/>
          </p:nvSpPr>
          <p:spPr>
            <a:xfrm>
              <a:off x="264" y="2976"/>
              <a:ext cx="275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2.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作高斯面，计算电通量及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678" name="Object 8"/>
            <p:cNvGraphicFramePr>
              <a:graphicFrameLocks noChangeAspect="1"/>
            </p:cNvGraphicFramePr>
            <p:nvPr/>
          </p:nvGraphicFramePr>
          <p:xfrm>
            <a:off x="2976" y="2966"/>
            <a:ext cx="56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306705" imgH="202565" progId="Equation.3">
                    <p:embed/>
                  </p:oleObj>
                </mc:Choice>
                <mc:Fallback>
                  <p:oleObj name="" r:id="rId3" imgW="306705" imgH="2025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2966"/>
                          <a:ext cx="561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833" name="Text Box 9"/>
          <p:cNvSpPr txBox="1"/>
          <p:nvPr/>
        </p:nvSpPr>
        <p:spPr>
          <a:xfrm>
            <a:off x="655638" y="3290888"/>
            <a:ext cx="33210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利用高斯定理求解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7874" name="Text Box 2"/>
          <p:cNvSpPr txBox="1"/>
          <p:nvPr/>
        </p:nvSpPr>
        <p:spPr>
          <a:xfrm>
            <a:off x="304800" y="1004888"/>
            <a:ext cx="27225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对称性分析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898775" y="965200"/>
            <a:ext cx="2547938" cy="558800"/>
            <a:chOff x="1824" y="608"/>
            <a:chExt cx="1605" cy="352"/>
          </a:xfrm>
        </p:grpSpPr>
        <p:sp>
          <p:nvSpPr>
            <p:cNvPr id="29741" name="Line 4"/>
            <p:cNvSpPr/>
            <p:nvPr/>
          </p:nvSpPr>
          <p:spPr>
            <a:xfrm>
              <a:off x="1824" y="81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42" name="Object 5"/>
            <p:cNvGraphicFramePr>
              <a:graphicFrameLocks noChangeAspect="1"/>
            </p:cNvGraphicFramePr>
            <p:nvPr/>
          </p:nvGraphicFramePr>
          <p:xfrm>
            <a:off x="2016" y="608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21285" imgH="156210" progId="Equation.3">
                    <p:embed/>
                  </p:oleObj>
                </mc:Choice>
                <mc:Fallback>
                  <p:oleObj name="" r:id="rId1" imgW="121285" imgH="15621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6" y="608"/>
                          <a:ext cx="286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3" name="Text Box 6"/>
            <p:cNvSpPr txBox="1"/>
            <p:nvPr/>
          </p:nvSpPr>
          <p:spPr>
            <a:xfrm>
              <a:off x="2208" y="624"/>
              <a:ext cx="12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具有球对称</a:t>
              </a:r>
              <a:endPara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7879" name="Text Box 7"/>
          <p:cNvSpPr txBox="1"/>
          <p:nvPr/>
        </p:nvSpPr>
        <p:spPr>
          <a:xfrm>
            <a:off x="5638800" y="1027113"/>
            <a:ext cx="3032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66FF33"/>
                </a:solidFill>
                <a:latin typeface="宋体" panose="02010600030101010101" pitchFamily="2" charset="-122"/>
                <a:sym typeface="Monotype Sorts" pitchFamily="2" charset="2"/>
              </a:rPr>
              <a:t>作高斯面</a:t>
            </a:r>
            <a:r>
              <a:rPr lang="en-US" altLang="zh-CN" dirty="0">
                <a:solidFill>
                  <a:srgbClr val="66FF33"/>
                </a:solidFill>
                <a:latin typeface="Times New Roman" panose="02020603050405020304" pitchFamily="18" charset="0"/>
                <a:sym typeface="Monotype Sorts" pitchFamily="2" charset="2"/>
              </a:rPr>
              <a:t>——</a:t>
            </a:r>
            <a:r>
              <a:rPr lang="zh-CN" altLang="en-US" dirty="0">
                <a:solidFill>
                  <a:srgbClr val="66FF33"/>
                </a:solidFill>
                <a:latin typeface="宋体" panose="02010600030101010101" pitchFamily="2" charset="-122"/>
                <a:sym typeface="Monotype Sorts" pitchFamily="2" charset="2"/>
              </a:rPr>
              <a:t>球面</a:t>
            </a:r>
            <a:endParaRPr lang="zh-CN" altLang="en-US" dirty="0">
              <a:solidFill>
                <a:srgbClr val="66FF33"/>
              </a:solidFill>
              <a:latin typeface="宋体" panose="02010600030101010101" pitchFamily="2" charset="-122"/>
              <a:sym typeface="Monotype Sorts" pitchFamily="2" charset="2"/>
            </a:endParaRPr>
          </a:p>
        </p:txBody>
      </p:sp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990600" y="1676400"/>
          <a:ext cx="990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18135" imgH="121285" progId="Equation.3">
                  <p:embed/>
                </p:oleObj>
              </mc:Choice>
              <mc:Fallback>
                <p:oleObj name="" r:id="rId3" imgW="318135" imgH="12128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1676400"/>
                        <a:ext cx="9906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1" name="Text Box 9"/>
          <p:cNvSpPr txBox="1"/>
          <p:nvPr/>
        </p:nvSpPr>
        <p:spPr>
          <a:xfrm>
            <a:off x="838200" y="2209800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电通量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82" name="Text Box 10"/>
          <p:cNvSpPr txBox="1"/>
          <p:nvPr/>
        </p:nvSpPr>
        <p:spPr>
          <a:xfrm>
            <a:off x="914400" y="43688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电量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7883" name="Object 11"/>
          <p:cNvGraphicFramePr>
            <a:graphicFrameLocks noChangeAspect="1"/>
          </p:cNvGraphicFramePr>
          <p:nvPr/>
        </p:nvGraphicFramePr>
        <p:xfrm>
          <a:off x="1905000" y="4349750"/>
          <a:ext cx="14478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514985" imgH="202565" progId="Equation.3">
                  <p:embed/>
                </p:oleObj>
              </mc:Choice>
              <mc:Fallback>
                <p:oleObj name="" r:id="rId5" imgW="514985" imgH="2025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4349750"/>
                        <a:ext cx="144780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4" name="Text Box 12"/>
          <p:cNvSpPr txBox="1"/>
          <p:nvPr/>
        </p:nvSpPr>
        <p:spPr>
          <a:xfrm>
            <a:off x="612775" y="51054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sym typeface="Monotype Sorts" pitchFamily="2" charset="2"/>
              </a:rPr>
              <a:t>用高斯定理求解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  <a:sym typeface="Monotype Sorts" pitchFamily="2" charset="2"/>
            </a:endParaRPr>
          </a:p>
        </p:txBody>
      </p:sp>
      <p:graphicFrame>
        <p:nvGraphicFramePr>
          <p:cNvPr id="207885" name="Object 13"/>
          <p:cNvGraphicFramePr>
            <a:graphicFrameLocks noChangeAspect="1"/>
          </p:cNvGraphicFramePr>
          <p:nvPr/>
        </p:nvGraphicFramePr>
        <p:xfrm>
          <a:off x="990600" y="5715000"/>
          <a:ext cx="1905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665480" imgH="213995" progId="Equation.3">
                  <p:embed/>
                </p:oleObj>
              </mc:Choice>
              <mc:Fallback>
                <p:oleObj name="" r:id="rId7" imgW="665480" imgH="21399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715000"/>
                        <a:ext cx="1905000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6" name="Object 14"/>
          <p:cNvGraphicFramePr>
            <a:graphicFrameLocks noChangeAspect="1"/>
          </p:cNvGraphicFramePr>
          <p:nvPr/>
        </p:nvGraphicFramePr>
        <p:xfrm>
          <a:off x="3581400" y="5829300"/>
          <a:ext cx="1600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503555" imgH="167640" progId="Equation.3">
                  <p:embed/>
                </p:oleObj>
              </mc:Choice>
              <mc:Fallback>
                <p:oleObj name="" r:id="rId9" imgW="503555" imgH="16764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5829300"/>
                        <a:ext cx="1600200" cy="571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/>
          <p:nvPr/>
        </p:nvGrpSpPr>
        <p:grpSpPr>
          <a:xfrm>
            <a:off x="4800600" y="1905000"/>
            <a:ext cx="4114800" cy="4114800"/>
            <a:chOff x="3024" y="1680"/>
            <a:chExt cx="2592" cy="2592"/>
          </a:xfrm>
        </p:grpSpPr>
        <p:sp>
          <p:nvSpPr>
            <p:cNvPr id="29715" name="Line 16"/>
            <p:cNvSpPr/>
            <p:nvPr/>
          </p:nvSpPr>
          <p:spPr>
            <a:xfrm>
              <a:off x="3024" y="3024"/>
              <a:ext cx="25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29716" name="Line 17"/>
            <p:cNvSpPr/>
            <p:nvPr/>
          </p:nvSpPr>
          <p:spPr>
            <a:xfrm flipV="1">
              <a:off x="3354" y="2112"/>
              <a:ext cx="1926" cy="173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29717" name="Line 18"/>
            <p:cNvSpPr/>
            <p:nvPr/>
          </p:nvSpPr>
          <p:spPr>
            <a:xfrm>
              <a:off x="4272" y="1680"/>
              <a:ext cx="0" cy="25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29718" name="Line 19"/>
            <p:cNvSpPr/>
            <p:nvPr/>
          </p:nvSpPr>
          <p:spPr>
            <a:xfrm flipH="1" flipV="1">
              <a:off x="3306" y="2154"/>
              <a:ext cx="1926" cy="173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grpSp>
          <p:nvGrpSpPr>
            <p:cNvPr id="29719" name="Group 20"/>
            <p:cNvGrpSpPr/>
            <p:nvPr/>
          </p:nvGrpSpPr>
          <p:grpSpPr>
            <a:xfrm>
              <a:off x="3206" y="1871"/>
              <a:ext cx="2161" cy="2276"/>
              <a:chOff x="3206" y="1871"/>
              <a:chExt cx="2161" cy="2276"/>
            </a:xfrm>
          </p:grpSpPr>
          <p:sp>
            <p:nvSpPr>
              <p:cNvPr id="29721" name="Rectangle 21"/>
              <p:cNvSpPr>
                <a:spLocks noChangeArrowheads="1"/>
              </p:cNvSpPr>
              <p:nvPr/>
            </p:nvSpPr>
            <p:spPr bwMode="auto">
              <a:xfrm>
                <a:off x="3541" y="2572"/>
                <a:ext cx="275" cy="3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3200" b="0" i="1" u="none" strike="noStrike" kern="1200" cap="none" spc="0" normalizeH="0" baseline="0" noProof="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endParaRPr kumimoji="1" lang="en-US" altLang="zh-CN" sz="4000" b="0" i="1" u="none" strike="noStrike" kern="1200" cap="none" spc="0" normalizeH="0" baseline="0" noProof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Bookman Old Style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22" name="Oval 22"/>
              <p:cNvSpPr/>
              <p:nvPr/>
            </p:nvSpPr>
            <p:spPr>
              <a:xfrm>
                <a:off x="3472" y="2176"/>
                <a:ext cx="1600" cy="1600"/>
              </a:xfrm>
              <a:prstGeom prst="ellipse">
                <a:avLst/>
              </a:prstGeom>
              <a:noFill/>
              <a:ln w="50800" cap="flat" cmpd="sng">
                <a:solidFill>
                  <a:srgbClr val="FF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23" name="Rectangle 23"/>
              <p:cNvSpPr/>
              <p:nvPr/>
            </p:nvSpPr>
            <p:spPr>
              <a:xfrm>
                <a:off x="3350" y="331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4" name="Rectangle 24"/>
              <p:cNvSpPr/>
              <p:nvPr/>
            </p:nvSpPr>
            <p:spPr>
              <a:xfrm>
                <a:off x="3206" y="302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5" name="Rectangle 25"/>
              <p:cNvSpPr/>
              <p:nvPr/>
            </p:nvSpPr>
            <p:spPr>
              <a:xfrm>
                <a:off x="3206" y="2735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6" name="Rectangle 26"/>
              <p:cNvSpPr/>
              <p:nvPr/>
            </p:nvSpPr>
            <p:spPr>
              <a:xfrm>
                <a:off x="3302" y="235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7" name="Rectangle 27"/>
              <p:cNvSpPr/>
              <p:nvPr/>
            </p:nvSpPr>
            <p:spPr>
              <a:xfrm>
                <a:off x="3590" y="206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8" name="Rectangle 28"/>
              <p:cNvSpPr/>
              <p:nvPr/>
            </p:nvSpPr>
            <p:spPr>
              <a:xfrm>
                <a:off x="3926" y="187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29" name="Rectangle 29"/>
              <p:cNvSpPr/>
              <p:nvPr/>
            </p:nvSpPr>
            <p:spPr>
              <a:xfrm>
                <a:off x="4934" y="235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0" name="Rectangle 30"/>
              <p:cNvSpPr/>
              <p:nvPr/>
            </p:nvSpPr>
            <p:spPr>
              <a:xfrm>
                <a:off x="4694" y="206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1" name="Rectangle 31"/>
              <p:cNvSpPr/>
              <p:nvPr/>
            </p:nvSpPr>
            <p:spPr>
              <a:xfrm>
                <a:off x="4310" y="187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2" name="Rectangle 32"/>
              <p:cNvSpPr/>
              <p:nvPr/>
            </p:nvSpPr>
            <p:spPr>
              <a:xfrm>
                <a:off x="4310" y="374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3" name="Rectangle 33"/>
              <p:cNvSpPr/>
              <p:nvPr/>
            </p:nvSpPr>
            <p:spPr>
              <a:xfrm>
                <a:off x="4694" y="355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4" name="Rectangle 34"/>
              <p:cNvSpPr/>
              <p:nvPr/>
            </p:nvSpPr>
            <p:spPr>
              <a:xfrm>
                <a:off x="4934" y="3311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5" name="Rectangle 35"/>
              <p:cNvSpPr/>
              <p:nvPr/>
            </p:nvSpPr>
            <p:spPr>
              <a:xfrm>
                <a:off x="5030" y="302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6" name="Rectangle 36"/>
              <p:cNvSpPr/>
              <p:nvPr/>
            </p:nvSpPr>
            <p:spPr>
              <a:xfrm>
                <a:off x="5078" y="2687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7" name="Rectangle 37"/>
              <p:cNvSpPr/>
              <p:nvPr/>
            </p:nvSpPr>
            <p:spPr>
              <a:xfrm>
                <a:off x="3638" y="3599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8" name="Rectangle 38"/>
              <p:cNvSpPr/>
              <p:nvPr/>
            </p:nvSpPr>
            <p:spPr>
              <a:xfrm>
                <a:off x="3974" y="3743"/>
                <a:ext cx="289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dirty="0">
                    <a:solidFill>
                      <a:schemeClr val="tx2"/>
                    </a:solidFill>
                    <a:latin typeface="Bookman Old Style" pitchFamily="18" charset="0"/>
                  </a:rPr>
                  <a:t>+</a:t>
                </a:r>
                <a:endParaRPr lang="en-US" altLang="zh-CN" sz="3600" b="0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9739" name="Line 39"/>
              <p:cNvSpPr/>
              <p:nvPr/>
            </p:nvSpPr>
            <p:spPr>
              <a:xfrm flipH="1" flipV="1">
                <a:off x="3456" y="2880"/>
                <a:ext cx="816" cy="144"/>
              </a:xfrm>
              <a:prstGeom prst="line">
                <a:avLst/>
              </a:prstGeom>
              <a:ln w="25400" cap="flat" cmpd="sng">
                <a:solidFill>
                  <a:srgbClr val="FFFFFF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29740" name="Rectangle 40"/>
              <p:cNvSpPr/>
              <p:nvPr/>
            </p:nvSpPr>
            <p:spPr>
              <a:xfrm>
                <a:off x="5078" y="2159"/>
                <a:ext cx="26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4400" b="0" i="1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</p:grpSp>
        <p:graphicFrame>
          <p:nvGraphicFramePr>
            <p:cNvPr id="29720" name="Object 41"/>
            <p:cNvGraphicFramePr>
              <a:graphicFrameLocks noChangeAspect="1"/>
            </p:cNvGraphicFramePr>
            <p:nvPr/>
          </p:nvGraphicFramePr>
          <p:xfrm>
            <a:off x="5136" y="1728"/>
            <a:ext cx="34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121285" imgH="144780" progId="Equation.3">
                    <p:embed/>
                  </p:oleObj>
                </mc:Choice>
                <mc:Fallback>
                  <p:oleObj name="" r:id="rId11" imgW="121285" imgH="14478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6" y="1728"/>
                          <a:ext cx="34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914" name="Oval 42"/>
          <p:cNvSpPr/>
          <p:nvPr/>
        </p:nvSpPr>
        <p:spPr>
          <a:xfrm>
            <a:off x="6019800" y="3200400"/>
            <a:ext cx="1574800" cy="1651000"/>
          </a:xfrm>
          <a:prstGeom prst="ellipse">
            <a:avLst/>
          </a:prstGeom>
          <a:noFill/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3"/>
          <p:cNvGrpSpPr/>
          <p:nvPr/>
        </p:nvGrpSpPr>
        <p:grpSpPr>
          <a:xfrm>
            <a:off x="6781800" y="3200400"/>
            <a:ext cx="762000" cy="839788"/>
            <a:chOff x="4272" y="2495"/>
            <a:chExt cx="480" cy="529"/>
          </a:xfrm>
        </p:grpSpPr>
        <p:sp>
          <p:nvSpPr>
            <p:cNvPr id="29713" name="Line 44"/>
            <p:cNvSpPr/>
            <p:nvPr/>
          </p:nvSpPr>
          <p:spPr>
            <a:xfrm flipV="1">
              <a:off x="4272" y="2736"/>
              <a:ext cx="480" cy="288"/>
            </a:xfrm>
            <a:prstGeom prst="line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29714" name="Rectangle 45"/>
            <p:cNvSpPr/>
            <p:nvPr/>
          </p:nvSpPr>
          <p:spPr>
            <a:xfrm>
              <a:off x="4329" y="2495"/>
              <a:ext cx="257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4400" b="0" i="1" dirty="0">
                  <a:solidFill>
                    <a:srgbClr val="66FF33"/>
                  </a:solidFill>
                  <a:latin typeface="Bookman Old Style" pitchFamily="18" charset="0"/>
                </a:rPr>
                <a:t>r</a:t>
              </a:r>
              <a:endParaRPr lang="en-US" altLang="zh-CN" sz="4400" b="0" i="1" dirty="0">
                <a:solidFill>
                  <a:srgbClr val="66FF33"/>
                </a:solidFill>
                <a:latin typeface="Bookman Old Style" pitchFamily="18" charset="0"/>
              </a:endParaRPr>
            </a:p>
          </p:txBody>
        </p:sp>
      </p:grpSp>
      <p:sp>
        <p:nvSpPr>
          <p:cNvPr id="207918" name="Rectangle 46"/>
          <p:cNvSpPr/>
          <p:nvPr/>
        </p:nvSpPr>
        <p:spPr>
          <a:xfrm>
            <a:off x="228600" y="304800"/>
            <a:ext cx="6559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Bookman Old Style" pitchFamily="18" charset="0"/>
              </a:rPr>
              <a:t>例</a:t>
            </a:r>
            <a:r>
              <a:rPr lang="en-US" altLang="zh-CN" dirty="0">
                <a:solidFill>
                  <a:schemeClr val="tx2"/>
                </a:solidFill>
                <a:latin typeface="Bookman Old Style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均匀带电球面的电场。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&gt;0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7919" name="Object 47"/>
          <p:cNvGraphicFramePr>
            <a:graphicFrameLocks noChangeAspect="1"/>
          </p:cNvGraphicFramePr>
          <p:nvPr/>
        </p:nvGraphicFramePr>
        <p:xfrm>
          <a:off x="820738" y="2754313"/>
          <a:ext cx="376872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232535" imgH="619125" progId="Equation.3">
                  <p:embed/>
                </p:oleObj>
              </mc:Choice>
              <mc:Fallback>
                <p:oleObj name="" r:id="rId13" imgW="1232535" imgH="6191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0738" y="2754313"/>
                        <a:ext cx="3768725" cy="167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879" grpId="0"/>
      <p:bldP spid="207881" grpId="0"/>
      <p:bldP spid="207882" grpId="0"/>
      <p:bldP spid="207884" grpId="0"/>
      <p:bldP spid="2079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5545138" y="1644649"/>
            <a:ext cx="468077" cy="6469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0" i="1" u="none" strike="noStrike" kern="1200" cap="none" spc="0" normalizeH="0" baseline="0" noProof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1" lang="en-US" altLang="zh-CN" sz="4000" b="0" i="1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Bookman Old Style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Oval 3"/>
          <p:cNvSpPr/>
          <p:nvPr/>
        </p:nvSpPr>
        <p:spPr>
          <a:xfrm>
            <a:off x="5435600" y="1016000"/>
            <a:ext cx="2540000" cy="2540000"/>
          </a:xfrm>
          <a:prstGeom prst="ellipse">
            <a:avLst/>
          </a:prstGeom>
          <a:noFill/>
          <a:ln w="508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5241925" y="2817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5013325" y="2360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5013325" y="19034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5165725" y="1293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28" name="Rectangle 8"/>
          <p:cNvSpPr/>
          <p:nvPr/>
        </p:nvSpPr>
        <p:spPr>
          <a:xfrm>
            <a:off x="5622925" y="836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6156325" y="531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0" name="Rectangle 10"/>
          <p:cNvSpPr/>
          <p:nvPr/>
        </p:nvSpPr>
        <p:spPr>
          <a:xfrm>
            <a:off x="7756525" y="1293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1" name="Rectangle 11"/>
          <p:cNvSpPr/>
          <p:nvPr/>
        </p:nvSpPr>
        <p:spPr>
          <a:xfrm>
            <a:off x="7375525" y="836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2" name="Rectangle 12"/>
          <p:cNvSpPr/>
          <p:nvPr/>
        </p:nvSpPr>
        <p:spPr>
          <a:xfrm>
            <a:off x="6765925" y="531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3" name="Rectangle 13"/>
          <p:cNvSpPr/>
          <p:nvPr/>
        </p:nvSpPr>
        <p:spPr>
          <a:xfrm>
            <a:off x="6765925" y="3503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4" name="Rectangle 14"/>
          <p:cNvSpPr/>
          <p:nvPr/>
        </p:nvSpPr>
        <p:spPr>
          <a:xfrm>
            <a:off x="7375525" y="3198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5" name="Rectangle 15"/>
          <p:cNvSpPr/>
          <p:nvPr/>
        </p:nvSpPr>
        <p:spPr>
          <a:xfrm>
            <a:off x="7756525" y="2817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6" name="Rectangle 16"/>
          <p:cNvSpPr/>
          <p:nvPr/>
        </p:nvSpPr>
        <p:spPr>
          <a:xfrm>
            <a:off x="7908925" y="2360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7" name="Rectangle 17"/>
          <p:cNvSpPr/>
          <p:nvPr/>
        </p:nvSpPr>
        <p:spPr>
          <a:xfrm>
            <a:off x="5699125" y="32750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8" name="Rectangle 18"/>
          <p:cNvSpPr/>
          <p:nvPr/>
        </p:nvSpPr>
        <p:spPr>
          <a:xfrm>
            <a:off x="6232525" y="35036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39" name="Line 19"/>
          <p:cNvSpPr/>
          <p:nvPr/>
        </p:nvSpPr>
        <p:spPr>
          <a:xfrm flipH="1" flipV="1">
            <a:off x="5410200" y="2133600"/>
            <a:ext cx="1295400" cy="228600"/>
          </a:xfrm>
          <a:prstGeom prst="line">
            <a:avLst/>
          </a:prstGeom>
          <a:ln w="25400" cap="flat" cmpd="sng">
            <a:solidFill>
              <a:srgbClr val="FFFFFF"/>
            </a:solidFill>
            <a:prstDash val="solid"/>
            <a:headEnd type="none" w="sm" len="sm"/>
            <a:tailEnd type="stealth" w="med" len="lg"/>
          </a:ln>
        </p:spPr>
      </p:sp>
      <p:grpSp>
        <p:nvGrpSpPr>
          <p:cNvPr id="2" name="Group 20"/>
          <p:cNvGrpSpPr/>
          <p:nvPr/>
        </p:nvGrpSpPr>
        <p:grpSpPr>
          <a:xfrm>
            <a:off x="6705600" y="1674813"/>
            <a:ext cx="2143125" cy="762000"/>
            <a:chOff x="4224" y="1055"/>
            <a:chExt cx="1350" cy="480"/>
          </a:xfrm>
        </p:grpSpPr>
        <p:sp>
          <p:nvSpPr>
            <p:cNvPr id="30786" name="Line 21"/>
            <p:cNvSpPr/>
            <p:nvPr/>
          </p:nvSpPr>
          <p:spPr>
            <a:xfrm flipV="1">
              <a:off x="4224" y="1344"/>
              <a:ext cx="1008" cy="144"/>
            </a:xfrm>
            <a:prstGeom prst="line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7" name="Rectangle 22"/>
            <p:cNvSpPr/>
            <p:nvPr/>
          </p:nvSpPr>
          <p:spPr>
            <a:xfrm>
              <a:off x="5317" y="1055"/>
              <a:ext cx="257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4400" b="0" i="1" dirty="0">
                  <a:solidFill>
                    <a:srgbClr val="66FF33"/>
                  </a:solidFill>
                  <a:latin typeface="Bookman Old Style" pitchFamily="18" charset="0"/>
                </a:rPr>
                <a:t>r</a:t>
              </a:r>
              <a:endParaRPr lang="en-US" altLang="zh-CN" sz="4400" b="0" i="1" dirty="0">
                <a:solidFill>
                  <a:srgbClr val="66FF33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0741" name="Rectangle 23"/>
          <p:cNvSpPr/>
          <p:nvPr/>
        </p:nvSpPr>
        <p:spPr>
          <a:xfrm>
            <a:off x="7283450" y="2590800"/>
            <a:ext cx="412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zh-CN" sz="4400" b="0" i="1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sp>
        <p:nvSpPr>
          <p:cNvPr id="30742" name="Rectangle 24"/>
          <p:cNvSpPr/>
          <p:nvPr/>
        </p:nvSpPr>
        <p:spPr>
          <a:xfrm>
            <a:off x="1279525" y="3527425"/>
            <a:ext cx="184150" cy="9144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endParaRPr lang="zh-CN" altLang="zh-CN" sz="5400" b="0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921" name="Oval 25"/>
          <p:cNvSpPr/>
          <p:nvPr/>
        </p:nvSpPr>
        <p:spPr>
          <a:xfrm>
            <a:off x="5029200" y="609600"/>
            <a:ext cx="3327400" cy="3327400"/>
          </a:xfrm>
          <a:prstGeom prst="ellipse">
            <a:avLst/>
          </a:prstGeom>
          <a:noFill/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0744" name="Group 26"/>
          <p:cNvGrpSpPr/>
          <p:nvPr/>
        </p:nvGrpSpPr>
        <p:grpSpPr>
          <a:xfrm>
            <a:off x="4724400" y="228600"/>
            <a:ext cx="4038600" cy="4038600"/>
            <a:chOff x="2976" y="144"/>
            <a:chExt cx="2544" cy="2544"/>
          </a:xfrm>
        </p:grpSpPr>
        <p:sp>
          <p:nvSpPr>
            <p:cNvPr id="30770" name="Line 27"/>
            <p:cNvSpPr/>
            <p:nvPr/>
          </p:nvSpPr>
          <p:spPr>
            <a:xfrm flipV="1">
              <a:off x="4992" y="1008"/>
              <a:ext cx="528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1" name="Line 28"/>
            <p:cNvSpPr/>
            <p:nvPr/>
          </p:nvSpPr>
          <p:spPr>
            <a:xfrm flipV="1">
              <a:off x="4896" y="576"/>
              <a:ext cx="384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2" name="Line 29"/>
            <p:cNvSpPr/>
            <p:nvPr/>
          </p:nvSpPr>
          <p:spPr>
            <a:xfrm flipV="1">
              <a:off x="4608" y="240"/>
              <a:ext cx="192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3" name="Line 30"/>
            <p:cNvSpPr/>
            <p:nvPr/>
          </p:nvSpPr>
          <p:spPr>
            <a:xfrm flipV="1">
              <a:off x="4224" y="144"/>
              <a:ext cx="0" cy="48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4" name="Line 31"/>
            <p:cNvSpPr/>
            <p:nvPr/>
          </p:nvSpPr>
          <p:spPr>
            <a:xfrm flipH="1" flipV="1">
              <a:off x="3696" y="240"/>
              <a:ext cx="192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5" name="Line 32"/>
            <p:cNvSpPr/>
            <p:nvPr/>
          </p:nvSpPr>
          <p:spPr>
            <a:xfrm flipH="1" flipV="1">
              <a:off x="3264" y="576"/>
              <a:ext cx="336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6" name="Line 33"/>
            <p:cNvSpPr/>
            <p:nvPr/>
          </p:nvSpPr>
          <p:spPr>
            <a:xfrm flipH="1" flipV="1">
              <a:off x="3024" y="1056"/>
              <a:ext cx="384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7" name="Line 34"/>
            <p:cNvSpPr/>
            <p:nvPr/>
          </p:nvSpPr>
          <p:spPr>
            <a:xfrm flipH="1">
              <a:off x="2976" y="1488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8" name="Line 35"/>
            <p:cNvSpPr/>
            <p:nvPr/>
          </p:nvSpPr>
          <p:spPr>
            <a:xfrm flipH="1">
              <a:off x="3024" y="1776"/>
              <a:ext cx="432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79" name="Line 36"/>
            <p:cNvSpPr/>
            <p:nvPr/>
          </p:nvSpPr>
          <p:spPr>
            <a:xfrm flipH="1">
              <a:off x="3312" y="2016"/>
              <a:ext cx="336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0" name="Line 37"/>
            <p:cNvSpPr/>
            <p:nvPr/>
          </p:nvSpPr>
          <p:spPr>
            <a:xfrm flipH="1">
              <a:off x="3744" y="2208"/>
              <a:ext cx="192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1" name="Line 38"/>
            <p:cNvSpPr/>
            <p:nvPr/>
          </p:nvSpPr>
          <p:spPr>
            <a:xfrm>
              <a:off x="4224" y="2256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2" name="Line 39"/>
            <p:cNvSpPr/>
            <p:nvPr/>
          </p:nvSpPr>
          <p:spPr>
            <a:xfrm>
              <a:off x="4560" y="2208"/>
              <a:ext cx="192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3" name="Line 40"/>
            <p:cNvSpPr/>
            <p:nvPr/>
          </p:nvSpPr>
          <p:spPr>
            <a:xfrm>
              <a:off x="4848" y="2016"/>
              <a:ext cx="288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4" name="Line 41"/>
            <p:cNvSpPr/>
            <p:nvPr/>
          </p:nvSpPr>
          <p:spPr>
            <a:xfrm>
              <a:off x="4992" y="1776"/>
              <a:ext cx="432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85" name="Line 42"/>
            <p:cNvSpPr/>
            <p:nvPr/>
          </p:nvSpPr>
          <p:spPr>
            <a:xfrm>
              <a:off x="5040" y="1488"/>
              <a:ext cx="4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</p:grpSp>
      <p:graphicFrame>
        <p:nvGraphicFramePr>
          <p:cNvPr id="30745" name="Object 43"/>
          <p:cNvGraphicFramePr>
            <a:graphicFrameLocks noChangeAspect="1"/>
          </p:cNvGraphicFramePr>
          <p:nvPr/>
        </p:nvGraphicFramePr>
        <p:xfrm>
          <a:off x="381000" y="304800"/>
          <a:ext cx="114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318135" imgH="121285" progId="Equation.3">
                  <p:embed/>
                </p:oleObj>
              </mc:Choice>
              <mc:Fallback>
                <p:oleObj name="" r:id="rId1" imgW="318135" imgH="12128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304800"/>
                        <a:ext cx="1143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0" name="Object 44"/>
          <p:cNvGraphicFramePr>
            <a:graphicFrameLocks noChangeAspect="1"/>
          </p:cNvGraphicFramePr>
          <p:nvPr/>
        </p:nvGraphicFramePr>
        <p:xfrm>
          <a:off x="228600" y="2079625"/>
          <a:ext cx="12096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526415" imgH="202565" progId="Equation.3">
                  <p:embed/>
                </p:oleObj>
              </mc:Choice>
              <mc:Fallback>
                <p:oleObj name="" r:id="rId3" imgW="526415" imgH="2025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2079625"/>
                        <a:ext cx="120967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1" name="Object 45"/>
          <p:cNvGraphicFramePr>
            <a:graphicFrameLocks noChangeAspect="1"/>
          </p:cNvGraphicFramePr>
          <p:nvPr/>
        </p:nvGraphicFramePr>
        <p:xfrm>
          <a:off x="1693863" y="2057400"/>
          <a:ext cx="25733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839470" imgH="191135" progId="Equation.3">
                  <p:embed/>
                </p:oleObj>
              </mc:Choice>
              <mc:Fallback>
                <p:oleObj name="" r:id="rId5" imgW="839470" imgH="19113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3863" y="2057400"/>
                        <a:ext cx="257333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2" name="Object 46"/>
          <p:cNvGraphicFramePr>
            <a:graphicFrameLocks noChangeAspect="1"/>
          </p:cNvGraphicFramePr>
          <p:nvPr/>
        </p:nvGraphicFramePr>
        <p:xfrm>
          <a:off x="457200" y="2871788"/>
          <a:ext cx="23780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723265" imgH="375920" progId="Equation.3">
                  <p:embed/>
                </p:oleObj>
              </mc:Choice>
              <mc:Fallback>
                <p:oleObj name="" r:id="rId7" imgW="723265" imgH="37592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2871788"/>
                        <a:ext cx="2378075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47"/>
          <p:cNvGraphicFramePr>
            <a:graphicFrameLocks noChangeAspect="1"/>
          </p:cNvGraphicFramePr>
          <p:nvPr/>
        </p:nvGraphicFramePr>
        <p:xfrm>
          <a:off x="7924800" y="228600"/>
          <a:ext cx="539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9" imgW="121285" imgH="144780" progId="Equation.3">
                  <p:embed/>
                </p:oleObj>
              </mc:Choice>
              <mc:Fallback>
                <p:oleObj name="" r:id="rId9" imgW="121285" imgH="14478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4800" y="228600"/>
                        <a:ext cx="53975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44" name="Object 48"/>
          <p:cNvGraphicFramePr>
            <a:graphicFrameLocks noChangeAspect="1"/>
          </p:cNvGraphicFramePr>
          <p:nvPr/>
        </p:nvGraphicFramePr>
        <p:xfrm>
          <a:off x="76200" y="1057275"/>
          <a:ext cx="4953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1903730" imgH="341630" progId="Equation.3">
                  <p:embed/>
                </p:oleObj>
              </mc:Choice>
              <mc:Fallback>
                <p:oleObj name="" r:id="rId11" imgW="1903730" imgH="34163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" y="1057275"/>
                        <a:ext cx="49530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/>
          <p:cNvGrpSpPr/>
          <p:nvPr/>
        </p:nvGrpSpPr>
        <p:grpSpPr>
          <a:xfrm>
            <a:off x="838200" y="4038600"/>
            <a:ext cx="6858000" cy="2590800"/>
            <a:chOff x="528" y="2544"/>
            <a:chExt cx="4320" cy="1632"/>
          </a:xfrm>
        </p:grpSpPr>
        <p:sp>
          <p:nvSpPr>
            <p:cNvPr id="30753" name="Line 50"/>
            <p:cNvSpPr/>
            <p:nvPr/>
          </p:nvSpPr>
          <p:spPr>
            <a:xfrm>
              <a:off x="1632" y="2640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30754" name="Line 51"/>
            <p:cNvSpPr/>
            <p:nvPr/>
          </p:nvSpPr>
          <p:spPr>
            <a:xfrm>
              <a:off x="1632" y="3840"/>
              <a:ext cx="29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0755" name="Line 52"/>
            <p:cNvSpPr/>
            <p:nvPr/>
          </p:nvSpPr>
          <p:spPr>
            <a:xfrm>
              <a:off x="1632" y="2976"/>
              <a:ext cx="105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30756" name="Arc 53"/>
            <p:cNvSpPr/>
            <p:nvPr/>
          </p:nvSpPr>
          <p:spPr>
            <a:xfrm>
              <a:off x="2683" y="2544"/>
              <a:ext cx="1302" cy="1200"/>
            </a:xfrm>
            <a:custGeom>
              <a:avLst/>
              <a:gdLst>
                <a:gd name="txL" fmla="*/ 0 w 20200"/>
                <a:gd name="txT" fmla="*/ 0 h 21600"/>
                <a:gd name="txR" fmla="*/ 20200 w 20200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0200" h="21600" fill="none">
                  <a:moveTo>
                    <a:pt x="20200" y="21600"/>
                  </a:moveTo>
                  <a:cubicBezTo>
                    <a:pt x="11221" y="21600"/>
                    <a:pt x="3179" y="16045"/>
                    <a:pt x="-1" y="7649"/>
                  </a:cubicBezTo>
                </a:path>
                <a:path w="20200" h="21600" stroke="0">
                  <a:moveTo>
                    <a:pt x="20200" y="21600"/>
                  </a:moveTo>
                  <a:cubicBezTo>
                    <a:pt x="11221" y="21600"/>
                    <a:pt x="3179" y="16045"/>
                    <a:pt x="-1" y="7649"/>
                  </a:cubicBezTo>
                  <a:lnTo>
                    <a:pt x="20200" y="0"/>
                  </a:lnTo>
                  <a:lnTo>
                    <a:pt x="20200" y="21600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57" name="Line 54"/>
            <p:cNvSpPr/>
            <p:nvPr/>
          </p:nvSpPr>
          <p:spPr>
            <a:xfrm>
              <a:off x="2688" y="2928"/>
              <a:ext cx="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30758" name="Line 55"/>
            <p:cNvSpPr/>
            <p:nvPr/>
          </p:nvSpPr>
          <p:spPr>
            <a:xfrm>
              <a:off x="1632" y="3840"/>
              <a:ext cx="105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59" name="Freeform 56"/>
            <p:cNvSpPr/>
            <p:nvPr/>
          </p:nvSpPr>
          <p:spPr>
            <a:xfrm>
              <a:off x="3024" y="3120"/>
              <a:ext cx="241" cy="97"/>
            </a:xfrm>
            <a:custGeom>
              <a:avLst/>
              <a:gdLst>
                <a:gd name="txL" fmla="*/ 0 w 241"/>
                <a:gd name="txT" fmla="*/ 0 h 97"/>
                <a:gd name="txR" fmla="*/ 241 w 241"/>
                <a:gd name="txB" fmla="*/ 97 h 97"/>
              </a:gdLst>
              <a:ahLst/>
              <a:cxnLst>
                <a:cxn ang="0">
                  <a:pos x="0" y="51"/>
                </a:cxn>
                <a:cxn ang="0">
                  <a:pos x="7" y="63"/>
                </a:cxn>
                <a:cxn ang="0">
                  <a:pos x="10" y="70"/>
                </a:cxn>
                <a:cxn ang="0">
                  <a:pos x="15" y="78"/>
                </a:cxn>
                <a:cxn ang="0">
                  <a:pos x="19" y="85"/>
                </a:cxn>
                <a:cxn ang="0">
                  <a:pos x="27" y="88"/>
                </a:cxn>
                <a:cxn ang="0">
                  <a:pos x="34" y="90"/>
                </a:cxn>
                <a:cxn ang="0">
                  <a:pos x="41" y="93"/>
                </a:cxn>
                <a:cxn ang="0">
                  <a:pos x="51" y="96"/>
                </a:cxn>
                <a:cxn ang="0">
                  <a:pos x="58" y="96"/>
                </a:cxn>
                <a:cxn ang="0">
                  <a:pos x="65" y="96"/>
                </a:cxn>
                <a:cxn ang="0">
                  <a:pos x="73" y="96"/>
                </a:cxn>
                <a:cxn ang="0">
                  <a:pos x="80" y="93"/>
                </a:cxn>
                <a:cxn ang="0">
                  <a:pos x="87" y="90"/>
                </a:cxn>
                <a:cxn ang="0">
                  <a:pos x="94" y="85"/>
                </a:cxn>
                <a:cxn ang="0">
                  <a:pos x="102" y="80"/>
                </a:cxn>
                <a:cxn ang="0">
                  <a:pos x="109" y="75"/>
                </a:cxn>
                <a:cxn ang="0">
                  <a:pos x="116" y="73"/>
                </a:cxn>
                <a:cxn ang="0">
                  <a:pos x="121" y="65"/>
                </a:cxn>
                <a:cxn ang="0">
                  <a:pos x="126" y="58"/>
                </a:cxn>
                <a:cxn ang="0">
                  <a:pos x="133" y="50"/>
                </a:cxn>
                <a:cxn ang="0">
                  <a:pos x="140" y="45"/>
                </a:cxn>
                <a:cxn ang="0">
                  <a:pos x="148" y="37"/>
                </a:cxn>
                <a:cxn ang="0">
                  <a:pos x="155" y="32"/>
                </a:cxn>
                <a:cxn ang="0">
                  <a:pos x="160" y="25"/>
                </a:cxn>
                <a:cxn ang="0">
                  <a:pos x="167" y="20"/>
                </a:cxn>
                <a:cxn ang="0">
                  <a:pos x="174" y="15"/>
                </a:cxn>
                <a:cxn ang="0">
                  <a:pos x="181" y="12"/>
                </a:cxn>
                <a:cxn ang="0">
                  <a:pos x="189" y="7"/>
                </a:cxn>
                <a:cxn ang="0">
                  <a:pos x="196" y="5"/>
                </a:cxn>
                <a:cxn ang="0">
                  <a:pos x="203" y="2"/>
                </a:cxn>
                <a:cxn ang="0">
                  <a:pos x="210" y="0"/>
                </a:cxn>
                <a:cxn ang="0">
                  <a:pos x="218" y="0"/>
                </a:cxn>
                <a:cxn ang="0">
                  <a:pos x="225" y="0"/>
                </a:cxn>
                <a:cxn ang="0">
                  <a:pos x="232" y="0"/>
                </a:cxn>
                <a:cxn ang="0">
                  <a:pos x="240" y="0"/>
                </a:cxn>
                <a:cxn ang="0">
                  <a:pos x="240" y="3"/>
                </a:cxn>
              </a:cxnLst>
              <a:rect l="txL" t="txT" r="txR" b="txB"/>
              <a:pathLst>
                <a:path w="241" h="97">
                  <a:moveTo>
                    <a:pt x="0" y="51"/>
                  </a:moveTo>
                  <a:lnTo>
                    <a:pt x="7" y="63"/>
                  </a:lnTo>
                  <a:lnTo>
                    <a:pt x="10" y="70"/>
                  </a:lnTo>
                  <a:lnTo>
                    <a:pt x="15" y="78"/>
                  </a:lnTo>
                  <a:lnTo>
                    <a:pt x="19" y="85"/>
                  </a:lnTo>
                  <a:lnTo>
                    <a:pt x="27" y="88"/>
                  </a:lnTo>
                  <a:lnTo>
                    <a:pt x="34" y="90"/>
                  </a:lnTo>
                  <a:lnTo>
                    <a:pt x="41" y="93"/>
                  </a:lnTo>
                  <a:lnTo>
                    <a:pt x="51" y="96"/>
                  </a:lnTo>
                  <a:lnTo>
                    <a:pt x="58" y="96"/>
                  </a:lnTo>
                  <a:lnTo>
                    <a:pt x="65" y="96"/>
                  </a:lnTo>
                  <a:lnTo>
                    <a:pt x="73" y="96"/>
                  </a:lnTo>
                  <a:lnTo>
                    <a:pt x="80" y="93"/>
                  </a:lnTo>
                  <a:lnTo>
                    <a:pt x="87" y="90"/>
                  </a:lnTo>
                  <a:lnTo>
                    <a:pt x="94" y="85"/>
                  </a:lnTo>
                  <a:lnTo>
                    <a:pt x="102" y="80"/>
                  </a:lnTo>
                  <a:lnTo>
                    <a:pt x="109" y="75"/>
                  </a:lnTo>
                  <a:lnTo>
                    <a:pt x="116" y="73"/>
                  </a:lnTo>
                  <a:lnTo>
                    <a:pt x="121" y="65"/>
                  </a:lnTo>
                  <a:lnTo>
                    <a:pt x="126" y="58"/>
                  </a:lnTo>
                  <a:lnTo>
                    <a:pt x="133" y="50"/>
                  </a:lnTo>
                  <a:lnTo>
                    <a:pt x="140" y="45"/>
                  </a:lnTo>
                  <a:lnTo>
                    <a:pt x="148" y="37"/>
                  </a:lnTo>
                  <a:lnTo>
                    <a:pt x="155" y="32"/>
                  </a:lnTo>
                  <a:lnTo>
                    <a:pt x="160" y="25"/>
                  </a:lnTo>
                  <a:lnTo>
                    <a:pt x="167" y="20"/>
                  </a:lnTo>
                  <a:lnTo>
                    <a:pt x="174" y="15"/>
                  </a:lnTo>
                  <a:lnTo>
                    <a:pt x="181" y="12"/>
                  </a:lnTo>
                  <a:lnTo>
                    <a:pt x="189" y="7"/>
                  </a:lnTo>
                  <a:lnTo>
                    <a:pt x="196" y="5"/>
                  </a:lnTo>
                  <a:lnTo>
                    <a:pt x="203" y="2"/>
                  </a:lnTo>
                  <a:lnTo>
                    <a:pt x="210" y="0"/>
                  </a:lnTo>
                  <a:lnTo>
                    <a:pt x="218" y="0"/>
                  </a:lnTo>
                  <a:lnTo>
                    <a:pt x="225" y="0"/>
                  </a:lnTo>
                  <a:lnTo>
                    <a:pt x="232" y="0"/>
                  </a:lnTo>
                  <a:lnTo>
                    <a:pt x="240" y="0"/>
                  </a:lnTo>
                  <a:lnTo>
                    <a:pt x="240" y="3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0" name="Freeform 57"/>
            <p:cNvSpPr/>
            <p:nvPr/>
          </p:nvSpPr>
          <p:spPr>
            <a:xfrm>
              <a:off x="3024" y="3120"/>
              <a:ext cx="241" cy="97"/>
            </a:xfrm>
            <a:custGeom>
              <a:avLst/>
              <a:gdLst>
                <a:gd name="txL" fmla="*/ 0 w 241"/>
                <a:gd name="txT" fmla="*/ 0 h 97"/>
                <a:gd name="txR" fmla="*/ 241 w 241"/>
                <a:gd name="txB" fmla="*/ 97 h 97"/>
              </a:gdLst>
              <a:ahLst/>
              <a:cxnLst>
                <a:cxn ang="0">
                  <a:pos x="0" y="44"/>
                </a:cxn>
                <a:cxn ang="0">
                  <a:pos x="8" y="33"/>
                </a:cxn>
                <a:cxn ang="0">
                  <a:pos x="10" y="25"/>
                </a:cxn>
                <a:cxn ang="0">
                  <a:pos x="15" y="18"/>
                </a:cxn>
                <a:cxn ang="0">
                  <a:pos x="20" y="10"/>
                </a:cxn>
                <a:cxn ang="0">
                  <a:pos x="27" y="8"/>
                </a:cxn>
                <a:cxn ang="0">
                  <a:pos x="34" y="5"/>
                </a:cxn>
                <a:cxn ang="0">
                  <a:pos x="42" y="3"/>
                </a:cxn>
                <a:cxn ang="0">
                  <a:pos x="51" y="0"/>
                </a:cxn>
                <a:cxn ang="0">
                  <a:pos x="59" y="0"/>
                </a:cxn>
                <a:cxn ang="0">
                  <a:pos x="66" y="0"/>
                </a:cxn>
                <a:cxn ang="0">
                  <a:pos x="73" y="0"/>
                </a:cxn>
                <a:cxn ang="0">
                  <a:pos x="80" y="3"/>
                </a:cxn>
                <a:cxn ang="0">
                  <a:pos x="88" y="5"/>
                </a:cxn>
                <a:cxn ang="0">
                  <a:pos x="95" y="10"/>
                </a:cxn>
                <a:cxn ang="0">
                  <a:pos x="102" y="15"/>
                </a:cxn>
                <a:cxn ang="0">
                  <a:pos x="109" y="20"/>
                </a:cxn>
                <a:cxn ang="0">
                  <a:pos x="117" y="23"/>
                </a:cxn>
                <a:cxn ang="0">
                  <a:pos x="121" y="30"/>
                </a:cxn>
                <a:cxn ang="0">
                  <a:pos x="126" y="38"/>
                </a:cxn>
                <a:cxn ang="0">
                  <a:pos x="134" y="45"/>
                </a:cxn>
                <a:cxn ang="0">
                  <a:pos x="141" y="51"/>
                </a:cxn>
                <a:cxn ang="0">
                  <a:pos x="148" y="58"/>
                </a:cxn>
                <a:cxn ang="0">
                  <a:pos x="155" y="63"/>
                </a:cxn>
                <a:cxn ang="0">
                  <a:pos x="160" y="71"/>
                </a:cxn>
                <a:cxn ang="0">
                  <a:pos x="167" y="76"/>
                </a:cxn>
                <a:cxn ang="0">
                  <a:pos x="175" y="81"/>
                </a:cxn>
                <a:cxn ang="0">
                  <a:pos x="182" y="83"/>
                </a:cxn>
                <a:cxn ang="0">
                  <a:pos x="189" y="88"/>
                </a:cxn>
                <a:cxn ang="0">
                  <a:pos x="196" y="91"/>
                </a:cxn>
                <a:cxn ang="0">
                  <a:pos x="204" y="93"/>
                </a:cxn>
                <a:cxn ang="0">
                  <a:pos x="211" y="96"/>
                </a:cxn>
                <a:cxn ang="0">
                  <a:pos x="218" y="96"/>
                </a:cxn>
                <a:cxn ang="0">
                  <a:pos x="225" y="96"/>
                </a:cxn>
                <a:cxn ang="0">
                  <a:pos x="233" y="96"/>
                </a:cxn>
                <a:cxn ang="0">
                  <a:pos x="240" y="96"/>
                </a:cxn>
                <a:cxn ang="0">
                  <a:pos x="240" y="93"/>
                </a:cxn>
              </a:cxnLst>
              <a:rect l="txL" t="txT" r="txR" b="txB"/>
              <a:pathLst>
                <a:path w="241" h="97">
                  <a:moveTo>
                    <a:pt x="0" y="44"/>
                  </a:moveTo>
                  <a:lnTo>
                    <a:pt x="8" y="33"/>
                  </a:lnTo>
                  <a:lnTo>
                    <a:pt x="10" y="25"/>
                  </a:lnTo>
                  <a:lnTo>
                    <a:pt x="15" y="18"/>
                  </a:lnTo>
                  <a:lnTo>
                    <a:pt x="20" y="10"/>
                  </a:lnTo>
                  <a:lnTo>
                    <a:pt x="27" y="8"/>
                  </a:lnTo>
                  <a:lnTo>
                    <a:pt x="34" y="5"/>
                  </a:lnTo>
                  <a:lnTo>
                    <a:pt x="42" y="3"/>
                  </a:lnTo>
                  <a:lnTo>
                    <a:pt x="51" y="0"/>
                  </a:lnTo>
                  <a:lnTo>
                    <a:pt x="59" y="0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80" y="3"/>
                  </a:lnTo>
                  <a:lnTo>
                    <a:pt x="88" y="5"/>
                  </a:lnTo>
                  <a:lnTo>
                    <a:pt x="95" y="10"/>
                  </a:lnTo>
                  <a:lnTo>
                    <a:pt x="102" y="15"/>
                  </a:lnTo>
                  <a:lnTo>
                    <a:pt x="109" y="20"/>
                  </a:lnTo>
                  <a:lnTo>
                    <a:pt x="117" y="23"/>
                  </a:lnTo>
                  <a:lnTo>
                    <a:pt x="121" y="30"/>
                  </a:lnTo>
                  <a:lnTo>
                    <a:pt x="126" y="38"/>
                  </a:lnTo>
                  <a:lnTo>
                    <a:pt x="134" y="45"/>
                  </a:lnTo>
                  <a:lnTo>
                    <a:pt x="141" y="51"/>
                  </a:lnTo>
                  <a:lnTo>
                    <a:pt x="148" y="58"/>
                  </a:lnTo>
                  <a:lnTo>
                    <a:pt x="155" y="63"/>
                  </a:lnTo>
                  <a:lnTo>
                    <a:pt x="160" y="71"/>
                  </a:lnTo>
                  <a:lnTo>
                    <a:pt x="167" y="76"/>
                  </a:lnTo>
                  <a:lnTo>
                    <a:pt x="175" y="81"/>
                  </a:lnTo>
                  <a:lnTo>
                    <a:pt x="182" y="83"/>
                  </a:lnTo>
                  <a:lnTo>
                    <a:pt x="189" y="88"/>
                  </a:lnTo>
                  <a:lnTo>
                    <a:pt x="196" y="91"/>
                  </a:lnTo>
                  <a:lnTo>
                    <a:pt x="204" y="93"/>
                  </a:lnTo>
                  <a:lnTo>
                    <a:pt x="211" y="96"/>
                  </a:lnTo>
                  <a:lnTo>
                    <a:pt x="218" y="96"/>
                  </a:lnTo>
                  <a:lnTo>
                    <a:pt x="225" y="96"/>
                  </a:lnTo>
                  <a:lnTo>
                    <a:pt x="233" y="96"/>
                  </a:lnTo>
                  <a:lnTo>
                    <a:pt x="240" y="96"/>
                  </a:lnTo>
                  <a:lnTo>
                    <a:pt x="240" y="93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61" name="Line 58"/>
            <p:cNvSpPr/>
            <p:nvPr/>
          </p:nvSpPr>
          <p:spPr>
            <a:xfrm>
              <a:off x="1008" y="2976"/>
              <a:ext cx="5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62" name="Line 59"/>
            <p:cNvSpPr/>
            <p:nvPr/>
          </p:nvSpPr>
          <p:spPr>
            <a:xfrm>
              <a:off x="1056" y="3840"/>
              <a:ext cx="5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763" name="Line 60"/>
            <p:cNvSpPr/>
            <p:nvPr/>
          </p:nvSpPr>
          <p:spPr>
            <a:xfrm>
              <a:off x="1392" y="2976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graphicFrame>
          <p:nvGraphicFramePr>
            <p:cNvPr id="30764" name="Object 61"/>
            <p:cNvGraphicFramePr>
              <a:graphicFrameLocks noChangeAspect="1"/>
            </p:cNvGraphicFramePr>
            <p:nvPr/>
          </p:nvGraphicFramePr>
          <p:xfrm>
            <a:off x="1632" y="2544"/>
            <a:ext cx="3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3" imgW="121285" imgH="121285" progId="Equation.3">
                    <p:embed/>
                  </p:oleObj>
                </mc:Choice>
                <mc:Fallback>
                  <p:oleObj name="" r:id="rId13" imgW="121285" imgH="121285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2544"/>
                          <a:ext cx="33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5" name="Object 62"/>
            <p:cNvGraphicFramePr>
              <a:graphicFrameLocks noChangeAspect="1"/>
            </p:cNvGraphicFramePr>
            <p:nvPr/>
          </p:nvGraphicFramePr>
          <p:xfrm>
            <a:off x="528" y="3072"/>
            <a:ext cx="816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5" imgW="457200" imgH="375920" progId="Equation.3">
                    <p:embed/>
                  </p:oleObj>
                </mc:Choice>
                <mc:Fallback>
                  <p:oleObj name="" r:id="rId15" imgW="457200" imgH="37592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3072"/>
                          <a:ext cx="816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6" name="Object 63"/>
            <p:cNvGraphicFramePr>
              <a:graphicFrameLocks noChangeAspect="1"/>
            </p:cNvGraphicFramePr>
            <p:nvPr/>
          </p:nvGraphicFramePr>
          <p:xfrm>
            <a:off x="3312" y="2832"/>
            <a:ext cx="327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7" imgW="167640" imgH="341630" progId="Equation.3">
                    <p:embed/>
                  </p:oleObj>
                </mc:Choice>
                <mc:Fallback>
                  <p:oleObj name="" r:id="rId17" imgW="167640" imgH="34163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12" y="2832"/>
                          <a:ext cx="327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7" name="Object 64"/>
            <p:cNvGraphicFramePr>
              <a:graphicFrameLocks noChangeAspect="1"/>
            </p:cNvGraphicFramePr>
            <p:nvPr/>
          </p:nvGraphicFramePr>
          <p:xfrm>
            <a:off x="4608" y="3696"/>
            <a:ext cx="24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19" imgW="74930" imgH="86995" progId="Equation.3">
                    <p:embed/>
                  </p:oleObj>
                </mc:Choice>
                <mc:Fallback>
                  <p:oleObj name="" r:id="rId19" imgW="74930" imgH="8699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8" y="3696"/>
                          <a:ext cx="240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8" name="Object 65"/>
            <p:cNvGraphicFramePr>
              <a:graphicFrameLocks noChangeAspect="1"/>
            </p:cNvGraphicFramePr>
            <p:nvPr/>
          </p:nvGraphicFramePr>
          <p:xfrm>
            <a:off x="2544" y="3830"/>
            <a:ext cx="34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21" imgW="121285" imgH="121285" progId="Equation.3">
                    <p:embed/>
                  </p:oleObj>
                </mc:Choice>
                <mc:Fallback>
                  <p:oleObj name="" r:id="rId21" imgW="121285" imgH="12128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3830"/>
                          <a:ext cx="346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9" name="Object 66"/>
            <p:cNvGraphicFramePr>
              <a:graphicFrameLocks noChangeAspect="1"/>
            </p:cNvGraphicFramePr>
            <p:nvPr/>
          </p:nvGraphicFramePr>
          <p:xfrm>
            <a:off x="1488" y="3907"/>
            <a:ext cx="25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23" imgW="121285" imgH="133350" progId="Equation.3">
                    <p:embed/>
                  </p:oleObj>
                </mc:Choice>
                <mc:Fallback>
                  <p:oleObj name="" r:id="rId23" imgW="121285" imgH="13335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3907"/>
                          <a:ext cx="250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52" name="Object 67"/>
          <p:cNvGraphicFramePr>
            <a:graphicFrameLocks noChangeAspect="1"/>
          </p:cNvGraphicFramePr>
          <p:nvPr/>
        </p:nvGraphicFramePr>
        <p:xfrm>
          <a:off x="6553200" y="1905000"/>
          <a:ext cx="3952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121285" imgH="133350" progId="Equation.3">
                  <p:embed/>
                </p:oleObj>
              </mc:Choice>
              <mc:Fallback>
                <p:oleObj name="" r:id="rId25" imgW="121285" imgH="13335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1905000"/>
                        <a:ext cx="395288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5329238" y="3048000"/>
            <a:ext cx="2684462" cy="2493963"/>
            <a:chOff x="3357" y="1902"/>
            <a:chExt cx="1691" cy="1571"/>
          </a:xfrm>
        </p:grpSpPr>
        <p:grpSp>
          <p:nvGrpSpPr>
            <p:cNvPr id="31770" name="Group 3"/>
            <p:cNvGrpSpPr/>
            <p:nvPr/>
          </p:nvGrpSpPr>
          <p:grpSpPr>
            <a:xfrm>
              <a:off x="3357" y="1902"/>
              <a:ext cx="1691" cy="1571"/>
              <a:chOff x="3357" y="1902"/>
              <a:chExt cx="1691" cy="1571"/>
            </a:xfrm>
          </p:grpSpPr>
          <p:sp>
            <p:nvSpPr>
              <p:cNvPr id="31772" name="Oval 4" descr="90%"/>
              <p:cNvSpPr/>
              <p:nvPr/>
            </p:nvSpPr>
            <p:spPr>
              <a:xfrm>
                <a:off x="3470" y="1902"/>
                <a:ext cx="1572" cy="1571"/>
              </a:xfrm>
              <a:prstGeom prst="ellipse">
                <a:avLst/>
              </a:prstGeom>
              <a:blipFill rotWithShape="0">
                <a:blip r:embed="rId1"/>
              </a:blipFill>
              <a:ln w="12700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3" name="Line 5"/>
              <p:cNvSpPr/>
              <p:nvPr/>
            </p:nvSpPr>
            <p:spPr>
              <a:xfrm flipV="1">
                <a:off x="4256" y="2544"/>
                <a:ext cx="792" cy="144"/>
              </a:xfrm>
              <a:prstGeom prst="line">
                <a:avLst/>
              </a:prstGeom>
              <a:ln w="25400">
                <a:noFill/>
              </a:ln>
            </p:spPr>
          </p:sp>
          <p:sp>
            <p:nvSpPr>
              <p:cNvPr id="31774" name="Rectangle 6"/>
              <p:cNvSpPr/>
              <p:nvPr/>
            </p:nvSpPr>
            <p:spPr>
              <a:xfrm>
                <a:off x="4704" y="2256"/>
                <a:ext cx="2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i="1" dirty="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b="0" i="1" dirty="0">
                  <a:solidFill>
                    <a:srgbClr val="FFFFFF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31775" name="Group 7"/>
              <p:cNvGrpSpPr/>
              <p:nvPr/>
            </p:nvGrpSpPr>
            <p:grpSpPr>
              <a:xfrm>
                <a:off x="3357" y="2112"/>
                <a:ext cx="388" cy="576"/>
                <a:chOff x="2973" y="1776"/>
                <a:chExt cx="388" cy="576"/>
              </a:xfrm>
            </p:grpSpPr>
            <p:sp>
              <p:nvSpPr>
                <p:cNvPr id="31776" name="Rectangle 8"/>
                <p:cNvSpPr/>
                <p:nvPr/>
              </p:nvSpPr>
              <p:spPr>
                <a:xfrm>
                  <a:off x="2973" y="1776"/>
                  <a:ext cx="116" cy="57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endParaRPr lang="zh-CN" altLang="zh-CN" sz="5400" b="0" i="1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1777" name="Rectangle 9"/>
                <p:cNvSpPr/>
                <p:nvPr/>
              </p:nvSpPr>
              <p:spPr>
                <a:xfrm>
                  <a:off x="3245" y="2112"/>
                  <a:ext cx="116" cy="19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endParaRPr lang="zh-CN" altLang="zh-CN" sz="1400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</p:grpSp>
        </p:grpSp>
        <p:sp>
          <p:nvSpPr>
            <p:cNvPr id="31771" name="Text Box 10"/>
            <p:cNvSpPr txBox="1"/>
            <p:nvPr/>
          </p:nvSpPr>
          <p:spPr>
            <a:xfrm>
              <a:off x="3878" y="191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9931" name="Rectangle 11"/>
          <p:cNvSpPr/>
          <p:nvPr/>
        </p:nvSpPr>
        <p:spPr>
          <a:xfrm>
            <a:off x="301625" y="838200"/>
            <a:ext cx="8001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932" name="Text Box 12"/>
          <p:cNvSpPr txBox="1"/>
          <p:nvPr/>
        </p:nvSpPr>
        <p:spPr>
          <a:xfrm>
            <a:off x="1066800" y="762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i="1" dirty="0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66FF33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endParaRPr lang="en-US" altLang="zh-CN" i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685800" y="2133600"/>
          <a:ext cx="38862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2" imgW="1163320" imgH="514985" progId="Equation.3">
                  <p:embed/>
                </p:oleObj>
              </mc:Choice>
              <mc:Fallback>
                <p:oleObj name="" r:id="rId2" imgW="1163320" imgH="514985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133600"/>
                        <a:ext cx="3886200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685800" y="3581400"/>
          <a:ext cx="2744788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4" imgW="920115" imgH="387985" progId="Equation.3">
                  <p:embed/>
                </p:oleObj>
              </mc:Choice>
              <mc:Fallback>
                <p:oleObj name="" r:id="rId4" imgW="920115" imgH="38798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581400"/>
                        <a:ext cx="2744788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5" name="Text Box 15"/>
          <p:cNvSpPr txBox="1"/>
          <p:nvPr/>
        </p:nvSpPr>
        <p:spPr>
          <a:xfrm>
            <a:off x="457200" y="5486400"/>
            <a:ext cx="7874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场强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9936" name="Object 16"/>
          <p:cNvGraphicFramePr>
            <a:graphicFrameLocks noChangeAspect="1"/>
          </p:cNvGraphicFramePr>
          <p:nvPr/>
        </p:nvGraphicFramePr>
        <p:xfrm>
          <a:off x="1600200" y="5181600"/>
          <a:ext cx="22463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6" imgW="746760" imgH="399415" progId="Equation.3">
                  <p:embed/>
                </p:oleObj>
              </mc:Choice>
              <mc:Fallback>
                <p:oleObj name="" r:id="rId6" imgW="746760" imgH="39941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2246313" cy="1219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Rectangle 17"/>
          <p:cNvSpPr/>
          <p:nvPr/>
        </p:nvSpPr>
        <p:spPr>
          <a:xfrm>
            <a:off x="304800" y="160338"/>
            <a:ext cx="574992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例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均匀带电球体的电场。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en-US" altLang="zh-CN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9938" name="Oval 18"/>
          <p:cNvSpPr/>
          <p:nvPr/>
        </p:nvSpPr>
        <p:spPr>
          <a:xfrm>
            <a:off x="5975350" y="3486150"/>
            <a:ext cx="1562100" cy="1560513"/>
          </a:xfrm>
          <a:prstGeom prst="ellipse">
            <a:avLst/>
          </a:prstGeom>
          <a:noFill/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5956300" y="4191000"/>
            <a:ext cx="800100" cy="519113"/>
            <a:chOff x="3752" y="2640"/>
            <a:chExt cx="504" cy="327"/>
          </a:xfrm>
        </p:grpSpPr>
        <p:sp>
          <p:nvSpPr>
            <p:cNvPr id="31768" name="Line 20"/>
            <p:cNvSpPr/>
            <p:nvPr/>
          </p:nvSpPr>
          <p:spPr>
            <a:xfrm flipH="1">
              <a:off x="3752" y="2688"/>
              <a:ext cx="504" cy="71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1769" name="Rectangle 21"/>
            <p:cNvSpPr/>
            <p:nvPr/>
          </p:nvSpPr>
          <p:spPr>
            <a:xfrm>
              <a:off x="3840" y="2640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0" i="1" dirty="0">
                <a:solidFill>
                  <a:schemeClr val="hlink"/>
                </a:solidFill>
                <a:latin typeface="Bookman Old Style" pitchFamily="18" charset="0"/>
              </a:endParaRPr>
            </a:p>
          </p:txBody>
        </p:sp>
      </p:grpSp>
      <p:graphicFrame>
        <p:nvGraphicFramePr>
          <p:cNvPr id="209942" name="Object 22"/>
          <p:cNvGraphicFramePr>
            <a:graphicFrameLocks noChangeAspect="1"/>
          </p:cNvGraphicFramePr>
          <p:nvPr/>
        </p:nvGraphicFramePr>
        <p:xfrm>
          <a:off x="6858000" y="2286000"/>
          <a:ext cx="4175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8" imgW="121285" imgH="144780" progId="Equation.3">
                  <p:embed/>
                </p:oleObj>
              </mc:Choice>
              <mc:Fallback>
                <p:oleObj name="" r:id="rId8" imgW="121285" imgH="14478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2286000"/>
                        <a:ext cx="41751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/>
          <p:nvPr/>
        </p:nvGrpSpPr>
        <p:grpSpPr>
          <a:xfrm>
            <a:off x="4699000" y="2209800"/>
            <a:ext cx="4114800" cy="4113213"/>
            <a:chOff x="2960" y="1392"/>
            <a:chExt cx="2592" cy="2591"/>
          </a:xfrm>
        </p:grpSpPr>
        <p:sp>
          <p:nvSpPr>
            <p:cNvPr id="31764" name="Line 24"/>
            <p:cNvSpPr/>
            <p:nvPr/>
          </p:nvSpPr>
          <p:spPr>
            <a:xfrm>
              <a:off x="2960" y="2688"/>
              <a:ext cx="25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31765" name="Line 25"/>
            <p:cNvSpPr/>
            <p:nvPr/>
          </p:nvSpPr>
          <p:spPr>
            <a:xfrm>
              <a:off x="4256" y="1392"/>
              <a:ext cx="0" cy="259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31766" name="Line 26"/>
            <p:cNvSpPr/>
            <p:nvPr/>
          </p:nvSpPr>
          <p:spPr>
            <a:xfrm flipH="1">
              <a:off x="3373" y="1740"/>
              <a:ext cx="1767" cy="18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31767" name="Line 27"/>
            <p:cNvSpPr/>
            <p:nvPr/>
          </p:nvSpPr>
          <p:spPr>
            <a:xfrm>
              <a:off x="3373" y="1740"/>
              <a:ext cx="1767" cy="189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</p:grpSp>
      <p:grpSp>
        <p:nvGrpSpPr>
          <p:cNvPr id="7" name="Group 28"/>
          <p:cNvGrpSpPr/>
          <p:nvPr/>
        </p:nvGrpSpPr>
        <p:grpSpPr>
          <a:xfrm>
            <a:off x="7467600" y="4495800"/>
            <a:ext cx="1676400" cy="873125"/>
            <a:chOff x="4704" y="2832"/>
            <a:chExt cx="1056" cy="550"/>
          </a:xfrm>
        </p:grpSpPr>
        <p:grpSp>
          <p:nvGrpSpPr>
            <p:cNvPr id="31760" name="Group 29"/>
            <p:cNvGrpSpPr/>
            <p:nvPr/>
          </p:nvGrpSpPr>
          <p:grpSpPr>
            <a:xfrm>
              <a:off x="5053" y="3072"/>
              <a:ext cx="707" cy="310"/>
              <a:chOff x="4324" y="2788"/>
              <a:chExt cx="1107" cy="631"/>
            </a:xfrm>
          </p:grpSpPr>
          <p:sp>
            <p:nvSpPr>
              <p:cNvPr id="31762" name="Rectangle 30"/>
              <p:cNvSpPr/>
              <p:nvPr/>
            </p:nvSpPr>
            <p:spPr>
              <a:xfrm>
                <a:off x="4357" y="2833"/>
                <a:ext cx="1074" cy="5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zh-CN" altLang="en-US" sz="2400" dirty="0">
                    <a:solidFill>
                      <a:srgbClr val="66FF33"/>
                    </a:solidFill>
                    <a:latin typeface="Bookman Old Style" pitchFamily="18" charset="0"/>
                  </a:rPr>
                  <a:t>高斯面</a:t>
                </a:r>
                <a:endParaRPr lang="zh-CN" altLang="en-US" sz="2400" dirty="0">
                  <a:solidFill>
                    <a:srgbClr val="66FF33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1763" name="Rectangle 31"/>
              <p:cNvSpPr/>
              <p:nvPr/>
            </p:nvSpPr>
            <p:spPr>
              <a:xfrm>
                <a:off x="4324" y="2788"/>
                <a:ext cx="1048" cy="37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761" name="Line 32"/>
            <p:cNvSpPr/>
            <p:nvPr/>
          </p:nvSpPr>
          <p:spPr>
            <a:xfrm rot="10722382">
              <a:off x="4704" y="2832"/>
              <a:ext cx="400" cy="3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09953" name="Object 33"/>
          <p:cNvGraphicFramePr>
            <a:graphicFrameLocks noChangeAspect="1"/>
          </p:cNvGraphicFramePr>
          <p:nvPr/>
        </p:nvGraphicFramePr>
        <p:xfrm>
          <a:off x="990600" y="1371600"/>
          <a:ext cx="373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0" imgW="1256030" imgH="237490" progId="Equation.3">
                  <p:embed/>
                </p:oleObj>
              </mc:Choice>
              <mc:Fallback>
                <p:oleObj name="" r:id="rId10" imgW="1256030" imgH="23749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1371600"/>
                        <a:ext cx="37338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1" grpId="0"/>
      <p:bldP spid="209932" grpId="0"/>
      <p:bldP spid="2099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Oval 2" descr="90%"/>
          <p:cNvSpPr/>
          <p:nvPr/>
        </p:nvSpPr>
        <p:spPr>
          <a:xfrm>
            <a:off x="5922963" y="2119313"/>
            <a:ext cx="2097087" cy="2097087"/>
          </a:xfrm>
          <a:prstGeom prst="ellipse">
            <a:avLst/>
          </a:prstGeom>
          <a:blipFill rotWithShape="0">
            <a:blip r:embed="rId1"/>
          </a:blip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1" name="Line 3"/>
          <p:cNvSpPr/>
          <p:nvPr/>
        </p:nvSpPr>
        <p:spPr>
          <a:xfrm>
            <a:off x="5249863" y="3176588"/>
            <a:ext cx="34575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32772" name="Line 4"/>
          <p:cNvSpPr/>
          <p:nvPr/>
        </p:nvSpPr>
        <p:spPr>
          <a:xfrm>
            <a:off x="6978650" y="1447800"/>
            <a:ext cx="0" cy="3457575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32773" name="Line 5"/>
          <p:cNvSpPr/>
          <p:nvPr/>
        </p:nvSpPr>
        <p:spPr>
          <a:xfrm flipH="1">
            <a:off x="5800725" y="1911350"/>
            <a:ext cx="2357438" cy="25288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32774" name="Line 6"/>
          <p:cNvSpPr/>
          <p:nvPr/>
        </p:nvSpPr>
        <p:spPr>
          <a:xfrm>
            <a:off x="5800725" y="1911350"/>
            <a:ext cx="2357438" cy="2528888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32775" name="Line 7"/>
          <p:cNvSpPr/>
          <p:nvPr/>
        </p:nvSpPr>
        <p:spPr>
          <a:xfrm flipV="1">
            <a:off x="6978650" y="2984500"/>
            <a:ext cx="1057275" cy="192088"/>
          </a:xfrm>
          <a:prstGeom prst="line">
            <a:avLst/>
          </a:prstGeom>
          <a:ln w="254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32776" name="Rectangle 8"/>
          <p:cNvSpPr/>
          <p:nvPr/>
        </p:nvSpPr>
        <p:spPr>
          <a:xfrm>
            <a:off x="8015288" y="2549525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i="1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endParaRPr lang="en-US" altLang="zh-CN" sz="3600" i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5649913" y="1828800"/>
            <a:ext cx="3481387" cy="3113088"/>
            <a:chOff x="3559" y="1164"/>
            <a:chExt cx="2193" cy="1961"/>
          </a:xfrm>
        </p:grpSpPr>
        <p:sp>
          <p:nvSpPr>
            <p:cNvPr id="32788" name="Line 10"/>
            <p:cNvSpPr/>
            <p:nvPr/>
          </p:nvSpPr>
          <p:spPr>
            <a:xfrm flipH="1">
              <a:off x="3731" y="2001"/>
              <a:ext cx="665" cy="48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sm" len="sm"/>
              <a:tailEnd type="stealth" w="med" len="lg"/>
            </a:ln>
          </p:spPr>
        </p:sp>
        <p:grpSp>
          <p:nvGrpSpPr>
            <p:cNvPr id="32789" name="Group 11"/>
            <p:cNvGrpSpPr/>
            <p:nvPr/>
          </p:nvGrpSpPr>
          <p:grpSpPr>
            <a:xfrm>
              <a:off x="3559" y="1164"/>
              <a:ext cx="2193" cy="1961"/>
              <a:chOff x="3608" y="392"/>
              <a:chExt cx="1740" cy="1556"/>
            </a:xfrm>
          </p:grpSpPr>
          <p:sp>
            <p:nvSpPr>
              <p:cNvPr id="32790" name="Oval 12"/>
              <p:cNvSpPr/>
              <p:nvPr/>
            </p:nvSpPr>
            <p:spPr>
              <a:xfrm>
                <a:off x="3608" y="392"/>
                <a:ext cx="1328" cy="1328"/>
              </a:xfrm>
              <a:prstGeom prst="ellipse">
                <a:avLst/>
              </a:prstGeom>
              <a:noFill/>
              <a:ln w="254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1" name="Rectangle 13"/>
              <p:cNvSpPr/>
              <p:nvPr/>
            </p:nvSpPr>
            <p:spPr>
              <a:xfrm>
                <a:off x="3792" y="960"/>
                <a:ext cx="240" cy="3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2075" tIns="46038" rIns="92075" bIns="46038">
                <a:spAutoFit/>
              </a:bodyPr>
              <a:p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3600" b="0" i="1" dirty="0">
                  <a:solidFill>
                    <a:schemeClr val="hlink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2792" name="Rectangle 14"/>
              <p:cNvSpPr/>
              <p:nvPr/>
            </p:nvSpPr>
            <p:spPr>
              <a:xfrm>
                <a:off x="4800" y="1680"/>
                <a:ext cx="548" cy="2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zh-CN" altLang="en-US" sz="2400" dirty="0">
                    <a:solidFill>
                      <a:srgbClr val="66FF33"/>
                    </a:solidFill>
                    <a:latin typeface="Bookman Old Style" pitchFamily="18" charset="0"/>
                  </a:rPr>
                  <a:t>高斯面</a:t>
                </a:r>
                <a:endParaRPr lang="zh-CN" altLang="en-US" sz="2400" dirty="0">
                  <a:solidFill>
                    <a:srgbClr val="66FF33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2793" name="Line 15"/>
              <p:cNvSpPr/>
              <p:nvPr/>
            </p:nvSpPr>
            <p:spPr>
              <a:xfrm>
                <a:off x="4560" y="1632"/>
                <a:ext cx="324" cy="316"/>
              </a:xfrm>
              <a:prstGeom prst="line">
                <a:avLst/>
              </a:prstGeom>
              <a:ln w="25400" cap="flat" cmpd="sng">
                <a:solidFill>
                  <a:srgbClr val="FFFFFF"/>
                </a:solidFill>
                <a:prstDash val="solid"/>
                <a:headEnd type="stealth" w="med" len="lg"/>
                <a:tailEnd type="none" w="sm" len="sm"/>
              </a:ln>
            </p:spPr>
          </p:sp>
        </p:grpSp>
      </p:grpSp>
      <p:graphicFrame>
        <p:nvGraphicFramePr>
          <p:cNvPr id="32778" name="Object 16"/>
          <p:cNvGraphicFramePr>
            <a:graphicFrameLocks noChangeAspect="1"/>
          </p:cNvGraphicFramePr>
          <p:nvPr/>
        </p:nvGraphicFramePr>
        <p:xfrm>
          <a:off x="8228013" y="1639888"/>
          <a:ext cx="5143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" imgW="121285" imgH="144780" progId="Equation.3">
                  <p:embed/>
                </p:oleObj>
              </mc:Choice>
              <mc:Fallback>
                <p:oleObj name="" r:id="rId2" imgW="121285" imgH="14478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28013" y="1639888"/>
                        <a:ext cx="51435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7"/>
          <p:cNvSpPr txBox="1"/>
          <p:nvPr/>
        </p:nvSpPr>
        <p:spPr>
          <a:xfrm>
            <a:off x="609600" y="2286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i="1" dirty="0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dirty="0">
                <a:solidFill>
                  <a:srgbClr val="66FF33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3600" i="1" dirty="0">
                <a:solidFill>
                  <a:srgbClr val="66FF33"/>
                </a:solidFill>
                <a:latin typeface="Times New Roman" panose="02020603050405020304" pitchFamily="18" charset="0"/>
              </a:rPr>
              <a:t>R</a:t>
            </a:r>
            <a:endParaRPr lang="en-US" altLang="zh-CN" sz="3600" i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62" name="Text Box 18"/>
          <p:cNvSpPr txBox="1"/>
          <p:nvPr/>
        </p:nvSpPr>
        <p:spPr>
          <a:xfrm>
            <a:off x="533400" y="27574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电量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0963" name="Object 19"/>
          <p:cNvGraphicFramePr>
            <a:graphicFrameLocks noChangeAspect="1"/>
          </p:cNvGraphicFramePr>
          <p:nvPr/>
        </p:nvGraphicFramePr>
        <p:xfrm>
          <a:off x="1981200" y="2600325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4" imgW="526415" imgH="202565" progId="Equation.3">
                  <p:embed/>
                </p:oleObj>
              </mc:Choice>
              <mc:Fallback>
                <p:oleObj name="" r:id="rId4" imgW="526415" imgH="2025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2600325"/>
                        <a:ext cx="175260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4" name="Text Box 20"/>
          <p:cNvSpPr txBox="1"/>
          <p:nvPr/>
        </p:nvSpPr>
        <p:spPr>
          <a:xfrm>
            <a:off x="533400" y="35814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高斯定理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0965" name="Object 21"/>
          <p:cNvGraphicFramePr>
            <a:graphicFrameLocks noChangeAspect="1"/>
          </p:cNvGraphicFramePr>
          <p:nvPr/>
        </p:nvGraphicFramePr>
        <p:xfrm>
          <a:off x="1541463" y="4267200"/>
          <a:ext cx="24971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6" imgW="793115" imgH="191135" progId="Equation.3">
                  <p:embed/>
                </p:oleObj>
              </mc:Choice>
              <mc:Fallback>
                <p:oleObj name="" r:id="rId6" imgW="793115" imgH="19113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1463" y="4267200"/>
                        <a:ext cx="2497137" cy="69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6" name="Text Box 22"/>
          <p:cNvSpPr txBox="1"/>
          <p:nvPr/>
        </p:nvSpPr>
        <p:spPr>
          <a:xfrm>
            <a:off x="685800" y="55768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场强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0967" name="Object 23"/>
          <p:cNvGraphicFramePr>
            <a:graphicFrameLocks noChangeAspect="1"/>
          </p:cNvGraphicFramePr>
          <p:nvPr/>
        </p:nvGraphicFramePr>
        <p:xfrm>
          <a:off x="1963738" y="5273675"/>
          <a:ext cx="27606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8" imgW="676910" imgH="375920" progId="Equation.3">
                  <p:embed/>
                </p:oleObj>
              </mc:Choice>
              <mc:Fallback>
                <p:oleObj name="" r:id="rId8" imgW="676910" imgH="37592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3738" y="5273675"/>
                        <a:ext cx="2760662" cy="12795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68" name="Object 24"/>
          <p:cNvGraphicFramePr>
            <a:graphicFrameLocks noChangeAspect="1"/>
          </p:cNvGraphicFramePr>
          <p:nvPr/>
        </p:nvGraphicFramePr>
        <p:xfrm>
          <a:off x="609600" y="1600200"/>
          <a:ext cx="4191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0" imgW="1256030" imgH="237490" progId="Equation.3">
                  <p:embed/>
                </p:oleObj>
              </mc:Choice>
              <mc:Fallback>
                <p:oleObj name="" r:id="rId10" imgW="1256030" imgH="23749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600200"/>
                        <a:ext cx="4191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9" name="Text Box 25"/>
          <p:cNvSpPr txBox="1"/>
          <p:nvPr/>
        </p:nvSpPr>
        <p:spPr>
          <a:xfrm>
            <a:off x="533400" y="9144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电通量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/>
      <p:bldP spid="210964" grpId="0"/>
      <p:bldP spid="210966" grpId="0"/>
      <p:bldP spid="21096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381000" y="3810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zh-CN" altLang="en-US" dirty="0">
                <a:solidFill>
                  <a:schemeClr val="tx2"/>
                </a:solidFill>
                <a:latin typeface="Bookman Old Style" pitchFamily="18" charset="0"/>
              </a:rPr>
              <a:t>均匀带电球体电场强度分布曲线</a:t>
            </a:r>
            <a:endParaRPr lang="zh-CN" altLang="en-US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grpSp>
        <p:nvGrpSpPr>
          <p:cNvPr id="33795" name="Group 3"/>
          <p:cNvGrpSpPr/>
          <p:nvPr/>
        </p:nvGrpSpPr>
        <p:grpSpPr>
          <a:xfrm>
            <a:off x="5334000" y="838200"/>
            <a:ext cx="2901950" cy="3505200"/>
            <a:chOff x="3456" y="336"/>
            <a:chExt cx="1828" cy="2208"/>
          </a:xfrm>
        </p:grpSpPr>
        <p:sp>
          <p:nvSpPr>
            <p:cNvPr id="33809" name="Rectangle 4"/>
            <p:cNvSpPr/>
            <p:nvPr/>
          </p:nvSpPr>
          <p:spPr>
            <a:xfrm>
              <a:off x="4080" y="1968"/>
              <a:ext cx="548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5400" b="0" i="1" dirty="0">
                  <a:solidFill>
                    <a:srgbClr val="FFFFFF"/>
                  </a:solidFill>
                  <a:latin typeface="Bookman Old Style" pitchFamily="18" charset="0"/>
                </a:rPr>
                <a:t>ε</a:t>
              </a:r>
              <a:endParaRPr lang="en-US" altLang="zh-CN" sz="5400" b="0" i="1" dirty="0">
                <a:solidFill>
                  <a:srgbClr val="FFFFFF"/>
                </a:solidFill>
                <a:latin typeface="Bookman Old Style" pitchFamily="18" charset="0"/>
              </a:endParaRPr>
            </a:p>
          </p:txBody>
        </p:sp>
        <p:grpSp>
          <p:nvGrpSpPr>
            <p:cNvPr id="33810" name="Group 5"/>
            <p:cNvGrpSpPr/>
            <p:nvPr/>
          </p:nvGrpSpPr>
          <p:grpSpPr>
            <a:xfrm>
              <a:off x="3456" y="336"/>
              <a:ext cx="1828" cy="2150"/>
              <a:chOff x="3408" y="1392"/>
              <a:chExt cx="1828" cy="2150"/>
            </a:xfrm>
          </p:grpSpPr>
          <p:sp>
            <p:nvSpPr>
              <p:cNvPr id="33811" name="Oval 6" descr="90%"/>
              <p:cNvSpPr/>
              <p:nvPr/>
            </p:nvSpPr>
            <p:spPr>
              <a:xfrm>
                <a:off x="3744" y="1824"/>
                <a:ext cx="1048" cy="1048"/>
              </a:xfrm>
              <a:prstGeom prst="ellipse">
                <a:avLst/>
              </a:prstGeom>
              <a:blipFill rotWithShape="0">
                <a:blip r:embed="rId1"/>
              </a:blip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2" name="Line 7"/>
              <p:cNvSpPr/>
              <p:nvPr/>
            </p:nvSpPr>
            <p:spPr>
              <a:xfrm>
                <a:off x="3408" y="2352"/>
                <a:ext cx="172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3" name="Line 8"/>
              <p:cNvSpPr/>
              <p:nvPr/>
            </p:nvSpPr>
            <p:spPr>
              <a:xfrm>
                <a:off x="4272" y="1488"/>
                <a:ext cx="0" cy="172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4" name="Line 9"/>
              <p:cNvSpPr/>
              <p:nvPr/>
            </p:nvSpPr>
            <p:spPr>
              <a:xfrm flipV="1">
                <a:off x="3962" y="1545"/>
                <a:ext cx="620" cy="161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5" name="Line 10"/>
              <p:cNvSpPr/>
              <p:nvPr/>
            </p:nvSpPr>
            <p:spPr>
              <a:xfrm flipH="1">
                <a:off x="3472" y="2029"/>
                <a:ext cx="1602" cy="64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6" name="Line 11"/>
              <p:cNvSpPr/>
              <p:nvPr/>
            </p:nvSpPr>
            <p:spPr>
              <a:xfrm flipH="1">
                <a:off x="3683" y="1720"/>
                <a:ext cx="1178" cy="126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7" name="Line 12"/>
              <p:cNvSpPr/>
              <p:nvPr/>
            </p:nvSpPr>
            <p:spPr>
              <a:xfrm flipH="1" flipV="1">
                <a:off x="3962" y="1545"/>
                <a:ext cx="358" cy="95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3818" name="Line 13"/>
              <p:cNvSpPr/>
              <p:nvPr/>
            </p:nvSpPr>
            <p:spPr>
              <a:xfrm>
                <a:off x="3472" y="2029"/>
                <a:ext cx="1602" cy="64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stealth" w="med" len="lg"/>
              </a:ln>
            </p:spPr>
          </p:sp>
          <p:sp>
            <p:nvSpPr>
              <p:cNvPr id="33819" name="Line 14"/>
              <p:cNvSpPr/>
              <p:nvPr/>
            </p:nvSpPr>
            <p:spPr>
              <a:xfrm>
                <a:off x="3683" y="1720"/>
                <a:ext cx="685" cy="72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none" w="sm" len="sm"/>
              </a:ln>
            </p:spPr>
          </p:sp>
          <p:sp>
            <p:nvSpPr>
              <p:cNvPr id="33820" name="Line 15"/>
              <p:cNvSpPr/>
              <p:nvPr/>
            </p:nvSpPr>
            <p:spPr>
              <a:xfrm flipV="1">
                <a:off x="4272" y="2256"/>
                <a:ext cx="528" cy="96"/>
              </a:xfrm>
              <a:prstGeom prst="line">
                <a:avLst/>
              </a:prstGeom>
              <a:ln w="25400" cap="flat" cmpd="sng">
                <a:solidFill>
                  <a:schemeClr val="tx2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3821" name="Rectangle 16"/>
              <p:cNvSpPr/>
              <p:nvPr/>
            </p:nvSpPr>
            <p:spPr>
              <a:xfrm>
                <a:off x="4790" y="2039"/>
                <a:ext cx="30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 sz="3600" b="0" i="1" dirty="0">
                  <a:solidFill>
                    <a:srgbClr val="FFFFFF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822" name="Rectangle 17"/>
              <p:cNvSpPr/>
              <p:nvPr/>
            </p:nvSpPr>
            <p:spPr>
              <a:xfrm>
                <a:off x="4358" y="3350"/>
                <a:ext cx="206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1400" dirty="0">
                    <a:solidFill>
                      <a:schemeClr val="tx1"/>
                    </a:solidFill>
                    <a:latin typeface="Bookman Old Style" pitchFamily="18" charset="0"/>
                  </a:rPr>
                  <a:t>O</a:t>
                </a:r>
                <a:endParaRPr lang="en-US" altLang="zh-CN" sz="1400" dirty="0">
                  <a:solidFill>
                    <a:schemeClr val="tx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3823" name="Freeform 18"/>
              <p:cNvSpPr/>
              <p:nvPr/>
            </p:nvSpPr>
            <p:spPr>
              <a:xfrm>
                <a:off x="4272" y="2376"/>
                <a:ext cx="672" cy="600"/>
              </a:xfrm>
              <a:custGeom>
                <a:avLst/>
                <a:gdLst>
                  <a:gd name="txL" fmla="*/ 0 w 672"/>
                  <a:gd name="txT" fmla="*/ 0 h 600"/>
                  <a:gd name="txR" fmla="*/ 672 w 672"/>
                  <a:gd name="txB" fmla="*/ 600 h 600"/>
                </a:gdLst>
                <a:ahLst/>
                <a:cxnLst>
                  <a:cxn ang="0">
                    <a:pos x="0" y="0"/>
                  </a:cxn>
                  <a:cxn ang="0">
                    <a:pos x="672" y="600"/>
                  </a:cxn>
                </a:cxnLst>
                <a:rect l="txL" t="txT" r="txR" b="txB"/>
                <a:pathLst>
                  <a:path w="672" h="600">
                    <a:moveTo>
                      <a:pt x="0" y="0"/>
                    </a:moveTo>
                    <a:lnTo>
                      <a:pt x="672" y="600"/>
                    </a:lnTo>
                  </a:path>
                </a:pathLst>
              </a:custGeom>
              <a:noFill/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sm" len="sm"/>
                <a:tailEnd type="stealth" w="med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24" name="Line 19"/>
              <p:cNvSpPr/>
              <p:nvPr/>
            </p:nvSpPr>
            <p:spPr>
              <a:xfrm>
                <a:off x="4272" y="2400"/>
                <a:ext cx="336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3825" name="Object 20"/>
              <p:cNvGraphicFramePr>
                <a:graphicFrameLocks noChangeAspect="1"/>
              </p:cNvGraphicFramePr>
              <p:nvPr/>
            </p:nvGraphicFramePr>
            <p:xfrm>
              <a:off x="4896" y="1392"/>
              <a:ext cx="340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1" name="" r:id="rId2" imgW="121285" imgH="144780" progId="Equation.3">
                      <p:embed/>
                    </p:oleObj>
                  </mc:Choice>
                  <mc:Fallback>
                    <p:oleObj name="" r:id="rId2" imgW="121285" imgH="144780" progId="Equation.3">
                      <p:embed/>
                      <p:pic>
                        <p:nvPicPr>
                          <p:cNvPr id="0" name="图片 3160"/>
                          <p:cNvPicPr/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000000"/>
                              </a:clrFrom>
                              <a:clrTo>
                                <a:srgbClr val="66FF33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96" y="1392"/>
                            <a:ext cx="340" cy="3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796" name="Group 21"/>
          <p:cNvGrpSpPr/>
          <p:nvPr/>
        </p:nvGrpSpPr>
        <p:grpSpPr>
          <a:xfrm>
            <a:off x="838200" y="1981200"/>
            <a:ext cx="6351588" cy="3876675"/>
            <a:chOff x="288" y="1878"/>
            <a:chExt cx="4001" cy="2442"/>
          </a:xfrm>
        </p:grpSpPr>
        <p:sp>
          <p:nvSpPr>
            <p:cNvPr id="33797" name="Rectangle 22"/>
            <p:cNvSpPr/>
            <p:nvPr/>
          </p:nvSpPr>
          <p:spPr>
            <a:xfrm>
              <a:off x="288" y="3916"/>
              <a:ext cx="3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600" b="0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3798" name="Line 23"/>
            <p:cNvSpPr/>
            <p:nvPr/>
          </p:nvSpPr>
          <p:spPr>
            <a:xfrm>
              <a:off x="696" y="3917"/>
              <a:ext cx="3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3799" name="Line 24"/>
            <p:cNvSpPr/>
            <p:nvPr/>
          </p:nvSpPr>
          <p:spPr>
            <a:xfrm flipV="1">
              <a:off x="696" y="2075"/>
              <a:ext cx="0" cy="184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3800" name="Line 25"/>
            <p:cNvSpPr/>
            <p:nvPr/>
          </p:nvSpPr>
          <p:spPr>
            <a:xfrm flipV="1">
              <a:off x="696" y="2602"/>
              <a:ext cx="1578" cy="1315"/>
            </a:xfrm>
            <a:prstGeom prst="line">
              <a:avLst/>
            </a:prstGeom>
            <a:ln w="38100" cap="flat" cmpd="sng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801" name="Line 26"/>
            <p:cNvSpPr/>
            <p:nvPr/>
          </p:nvSpPr>
          <p:spPr>
            <a:xfrm>
              <a:off x="2274" y="2273"/>
              <a:ext cx="0" cy="16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sm" len="sm"/>
              <a:tailEnd type="none" w="sm" len="sm"/>
            </a:ln>
          </p:spPr>
        </p:sp>
        <p:sp>
          <p:nvSpPr>
            <p:cNvPr id="33802" name="Arc 27"/>
            <p:cNvSpPr/>
            <p:nvPr/>
          </p:nvSpPr>
          <p:spPr>
            <a:xfrm>
              <a:off x="2277" y="2352"/>
              <a:ext cx="1674" cy="1362"/>
            </a:xfrm>
            <a:custGeom>
              <a:avLst/>
              <a:gdLst>
                <a:gd name="txL" fmla="*/ 0 w 21233"/>
                <a:gd name="txT" fmla="*/ 0 h 20323"/>
                <a:gd name="txR" fmla="*/ 21233 w 21233"/>
                <a:gd name="txB" fmla="*/ 20323 h 20323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233" h="20323" fill="none">
                  <a:moveTo>
                    <a:pt x="13916" y="20322"/>
                  </a:moveTo>
                  <a:cubicBezTo>
                    <a:pt x="6703" y="17726"/>
                    <a:pt x="1407" y="11501"/>
                    <a:pt x="0" y="3965"/>
                  </a:cubicBezTo>
                </a:path>
                <a:path w="21233" h="20323" stroke="0">
                  <a:moveTo>
                    <a:pt x="13916" y="20322"/>
                  </a:moveTo>
                  <a:cubicBezTo>
                    <a:pt x="6703" y="17726"/>
                    <a:pt x="1407" y="11501"/>
                    <a:pt x="0" y="3965"/>
                  </a:cubicBezTo>
                  <a:lnTo>
                    <a:pt x="21233" y="0"/>
                  </a:lnTo>
                  <a:lnTo>
                    <a:pt x="13916" y="20322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3" name="Rectangle 28"/>
            <p:cNvSpPr/>
            <p:nvPr/>
          </p:nvSpPr>
          <p:spPr>
            <a:xfrm>
              <a:off x="4036" y="3574"/>
              <a:ext cx="253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4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4400" b="0" i="1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3804" name="Rectangle 29"/>
            <p:cNvSpPr/>
            <p:nvPr/>
          </p:nvSpPr>
          <p:spPr>
            <a:xfrm>
              <a:off x="762" y="1878"/>
              <a:ext cx="45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3600" b="0" i="1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sp>
          <p:nvSpPr>
            <p:cNvPr id="33805" name="Line 30"/>
            <p:cNvSpPr/>
            <p:nvPr/>
          </p:nvSpPr>
          <p:spPr>
            <a:xfrm>
              <a:off x="1748" y="2602"/>
              <a:ext cx="52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806" name="Line 31"/>
            <p:cNvSpPr/>
            <p:nvPr/>
          </p:nvSpPr>
          <p:spPr>
            <a:xfrm>
              <a:off x="2077" y="2602"/>
              <a:ext cx="0" cy="131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stealth" w="med" len="lg"/>
            </a:ln>
          </p:spPr>
        </p:sp>
        <p:sp>
          <p:nvSpPr>
            <p:cNvPr id="33807" name="Rectangle 32"/>
            <p:cNvSpPr/>
            <p:nvPr/>
          </p:nvSpPr>
          <p:spPr>
            <a:xfrm>
              <a:off x="2077" y="3851"/>
              <a:ext cx="30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600" b="0" i="1" dirty="0">
                <a:solidFill>
                  <a:schemeClr val="tx1"/>
                </a:solidFill>
                <a:latin typeface="Bookman Old Style" pitchFamily="18" charset="0"/>
              </a:endParaRPr>
            </a:p>
          </p:txBody>
        </p:sp>
        <p:graphicFrame>
          <p:nvGraphicFramePr>
            <p:cNvPr id="33808" name="Object 33"/>
            <p:cNvGraphicFramePr>
              <a:graphicFrameLocks noChangeAspect="1"/>
            </p:cNvGraphicFramePr>
            <p:nvPr/>
          </p:nvGraphicFramePr>
          <p:xfrm>
            <a:off x="893" y="2733"/>
            <a:ext cx="1151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4" imgW="457200" imgH="375920" progId="Equation.3">
                    <p:embed/>
                  </p:oleObj>
                </mc:Choice>
                <mc:Fallback>
                  <p:oleObj name="" r:id="rId4" imgW="457200" imgH="37592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93" y="2733"/>
                          <a:ext cx="1151" cy="9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1045"/>
          <p:cNvSpPr txBox="1"/>
          <p:nvPr/>
        </p:nvSpPr>
        <p:spPr>
          <a:xfrm>
            <a:off x="381000" y="457200"/>
            <a:ext cx="8534400" cy="1830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</a:pPr>
            <a:r>
              <a:rPr lang="zh-CN" altLang="en-US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垂直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通过无限小面元       的</a:t>
            </a:r>
            <a:r>
              <a:rPr lang="zh-CN" altLang="en-US" u="sng" dirty="0">
                <a:solidFill>
                  <a:schemeClr val="tx2"/>
                </a:solidFill>
                <a:latin typeface="Times New Roman" panose="02020603050405020304" pitchFamily="18" charset="0"/>
              </a:rPr>
              <a:t>电场线数目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与        的比值称为电场线密度。我们规定</a:t>
            </a:r>
            <a:r>
              <a:rPr lang="zh-CN" altLang="en-US" dirty="0">
                <a:solidFill>
                  <a:srgbClr val="66FF33"/>
                </a:solidFill>
                <a:latin typeface="Times New Roman" panose="02020603050405020304" pitchFamily="18" charset="0"/>
              </a:rPr>
              <a:t>电场中某点的场强的大小等于该点的电场线密度。</a:t>
            </a:r>
            <a:endParaRPr lang="en-US" altLang="zh-CN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Oval 1027"/>
          <p:cNvSpPr/>
          <p:nvPr/>
        </p:nvSpPr>
        <p:spPr>
          <a:xfrm>
            <a:off x="6254750" y="2305050"/>
            <a:ext cx="825500" cy="1358900"/>
          </a:xfrm>
          <a:prstGeom prst="ellipse">
            <a:avLst/>
          </a:prstGeom>
          <a:solidFill>
            <a:srgbClr val="800080"/>
          </a:solidFill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Line 1028"/>
          <p:cNvSpPr/>
          <p:nvPr/>
        </p:nvSpPr>
        <p:spPr>
          <a:xfrm>
            <a:off x="6781800" y="26797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49" name="Line 1029"/>
          <p:cNvSpPr/>
          <p:nvPr/>
        </p:nvSpPr>
        <p:spPr>
          <a:xfrm>
            <a:off x="6934200" y="28321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0" name="Line 1030"/>
          <p:cNvSpPr/>
          <p:nvPr/>
        </p:nvSpPr>
        <p:spPr>
          <a:xfrm>
            <a:off x="6858000" y="29845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1" name="Line 1031"/>
          <p:cNvSpPr/>
          <p:nvPr/>
        </p:nvSpPr>
        <p:spPr>
          <a:xfrm>
            <a:off x="6858000" y="32893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2" name="Line 1032"/>
          <p:cNvSpPr/>
          <p:nvPr/>
        </p:nvSpPr>
        <p:spPr>
          <a:xfrm>
            <a:off x="6477000" y="32131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3" name="Line 1033"/>
          <p:cNvSpPr/>
          <p:nvPr/>
        </p:nvSpPr>
        <p:spPr>
          <a:xfrm>
            <a:off x="6400800" y="28321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4" name="Line 1034"/>
          <p:cNvSpPr/>
          <p:nvPr/>
        </p:nvSpPr>
        <p:spPr>
          <a:xfrm>
            <a:off x="6553200" y="35179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5" name="Line 1035"/>
          <p:cNvSpPr/>
          <p:nvPr/>
        </p:nvSpPr>
        <p:spPr>
          <a:xfrm>
            <a:off x="6629400" y="2527300"/>
            <a:ext cx="1066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6156" name="Line 1036"/>
          <p:cNvSpPr/>
          <p:nvPr/>
        </p:nvSpPr>
        <p:spPr>
          <a:xfrm flipH="1">
            <a:off x="5638800" y="2527300"/>
            <a:ext cx="685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57" name="Line 1037"/>
          <p:cNvSpPr/>
          <p:nvPr/>
        </p:nvSpPr>
        <p:spPr>
          <a:xfrm flipH="1">
            <a:off x="5257800" y="2832100"/>
            <a:ext cx="9906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58" name="Line 1038"/>
          <p:cNvSpPr/>
          <p:nvPr/>
        </p:nvSpPr>
        <p:spPr>
          <a:xfrm flipH="1">
            <a:off x="5638800" y="2984500"/>
            <a:ext cx="6096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59" name="Line 1039"/>
          <p:cNvSpPr/>
          <p:nvPr/>
        </p:nvSpPr>
        <p:spPr>
          <a:xfrm flipH="1">
            <a:off x="5257800" y="3213100"/>
            <a:ext cx="9906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60" name="Line 1040"/>
          <p:cNvSpPr/>
          <p:nvPr/>
        </p:nvSpPr>
        <p:spPr>
          <a:xfrm flipH="1">
            <a:off x="5562600" y="3289300"/>
            <a:ext cx="685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61" name="Line 1041"/>
          <p:cNvSpPr/>
          <p:nvPr/>
        </p:nvSpPr>
        <p:spPr>
          <a:xfrm flipH="1">
            <a:off x="5486400" y="3517900"/>
            <a:ext cx="8382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62" name="Line 1042"/>
          <p:cNvSpPr/>
          <p:nvPr/>
        </p:nvSpPr>
        <p:spPr>
          <a:xfrm flipH="1">
            <a:off x="5562600" y="2679700"/>
            <a:ext cx="6858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163" name="Object 1044"/>
          <p:cNvGraphicFramePr>
            <a:graphicFrameLocks noChangeAspect="1"/>
          </p:cNvGraphicFramePr>
          <p:nvPr/>
        </p:nvGraphicFramePr>
        <p:xfrm>
          <a:off x="7924800" y="2830513"/>
          <a:ext cx="461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144780" imgH="167640" progId="Equation.3">
                  <p:embed/>
                </p:oleObj>
              </mc:Choice>
              <mc:Fallback>
                <p:oleObj name="" r:id="rId1" imgW="144780" imgH="16764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24800" y="2830513"/>
                        <a:ext cx="461963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52"/>
          <p:cNvGrpSpPr/>
          <p:nvPr/>
        </p:nvGrpSpPr>
        <p:grpSpPr>
          <a:xfrm>
            <a:off x="5410200" y="4343400"/>
            <a:ext cx="3446463" cy="2327275"/>
            <a:chOff x="717" y="2473"/>
            <a:chExt cx="2171" cy="1466"/>
          </a:xfrm>
        </p:grpSpPr>
        <p:sp>
          <p:nvSpPr>
            <p:cNvPr id="6196" name="Arc 1053"/>
            <p:cNvSpPr/>
            <p:nvPr/>
          </p:nvSpPr>
          <p:spPr>
            <a:xfrm rot="-4622775">
              <a:off x="1016" y="2174"/>
              <a:ext cx="1466" cy="2064"/>
            </a:xfrm>
            <a:custGeom>
              <a:avLst/>
              <a:gdLst>
                <a:gd name="txL" fmla="*/ 0 w 29249"/>
                <a:gd name="txT" fmla="*/ 0 h 30251"/>
                <a:gd name="txR" fmla="*/ 29249 w 29249"/>
                <a:gd name="txB" fmla="*/ 30251 h 30251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9249" h="30251" fill="none">
                  <a:moveTo>
                    <a:pt x="-1" y="1399"/>
                  </a:moveTo>
                  <a:cubicBezTo>
                    <a:pt x="2443" y="474"/>
                    <a:pt x="5035" y="0"/>
                    <a:pt x="7649" y="0"/>
                  </a:cubicBezTo>
                  <a:cubicBezTo>
                    <a:pt x="19578" y="0"/>
                    <a:pt x="29249" y="9670"/>
                    <a:pt x="29249" y="21600"/>
                  </a:cubicBezTo>
                  <a:cubicBezTo>
                    <a:pt x="29249" y="24577"/>
                    <a:pt x="28633" y="27522"/>
                    <a:pt x="27440" y="30250"/>
                  </a:cubicBezTo>
                </a:path>
                <a:path w="29249" h="30251" stroke="0">
                  <a:moveTo>
                    <a:pt x="-1" y="1399"/>
                  </a:moveTo>
                  <a:cubicBezTo>
                    <a:pt x="2443" y="474"/>
                    <a:pt x="5035" y="0"/>
                    <a:pt x="7649" y="0"/>
                  </a:cubicBezTo>
                  <a:cubicBezTo>
                    <a:pt x="19578" y="0"/>
                    <a:pt x="29249" y="9670"/>
                    <a:pt x="29249" y="21600"/>
                  </a:cubicBezTo>
                  <a:cubicBezTo>
                    <a:pt x="29249" y="24577"/>
                    <a:pt x="28633" y="27522"/>
                    <a:pt x="27440" y="30250"/>
                  </a:cubicBezTo>
                  <a:lnTo>
                    <a:pt x="7649" y="21600"/>
                  </a:lnTo>
                  <a:lnTo>
                    <a:pt x="-1" y="1399"/>
                  </a:lnTo>
                  <a:close/>
                </a:path>
              </a:pathLst>
            </a:custGeom>
            <a:noFill/>
            <a:ln w="19050" cap="flat" cmpd="sng">
              <a:solidFill>
                <a:srgbClr val="00FF00">
                  <a:alpha val="100000"/>
                </a:srgbClr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97" name="Object 1054"/>
            <p:cNvGraphicFramePr>
              <a:graphicFrameLocks noChangeAspect="1"/>
            </p:cNvGraphicFramePr>
            <p:nvPr/>
          </p:nvGraphicFramePr>
          <p:xfrm>
            <a:off x="2648" y="283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" imgW="144780" imgH="179705" progId="Equation.3">
                    <p:embed/>
                  </p:oleObj>
                </mc:Choice>
                <mc:Fallback>
                  <p:oleObj name="" r:id="rId3" imgW="144780" imgH="17970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8" y="283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55"/>
          <p:cNvGrpSpPr/>
          <p:nvPr/>
        </p:nvGrpSpPr>
        <p:grpSpPr>
          <a:xfrm>
            <a:off x="7624763" y="3998913"/>
            <a:ext cx="1066800" cy="685800"/>
            <a:chOff x="2112" y="2256"/>
            <a:chExt cx="672" cy="432"/>
          </a:xfrm>
        </p:grpSpPr>
        <p:graphicFrame>
          <p:nvGraphicFramePr>
            <p:cNvPr id="6194" name="Object 1056"/>
            <p:cNvGraphicFramePr>
              <a:graphicFrameLocks noChangeAspect="1"/>
            </p:cNvGraphicFramePr>
            <p:nvPr/>
          </p:nvGraphicFramePr>
          <p:xfrm>
            <a:off x="2256" y="2256"/>
            <a:ext cx="25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202565" imgH="225425" progId="Equation.3">
                    <p:embed/>
                  </p:oleObj>
                </mc:Choice>
                <mc:Fallback>
                  <p:oleObj name="" r:id="rId5" imgW="202565" imgH="22542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56" y="2256"/>
                          <a:ext cx="253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Line 1057"/>
            <p:cNvSpPr/>
            <p:nvPr/>
          </p:nvSpPr>
          <p:spPr>
            <a:xfrm>
              <a:off x="2112" y="2544"/>
              <a:ext cx="672" cy="14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4" name="Group 1065"/>
          <p:cNvGrpSpPr/>
          <p:nvPr/>
        </p:nvGrpSpPr>
        <p:grpSpPr>
          <a:xfrm>
            <a:off x="6100763" y="4684713"/>
            <a:ext cx="280987" cy="482600"/>
            <a:chOff x="1152" y="2688"/>
            <a:chExt cx="177" cy="304"/>
          </a:xfrm>
        </p:grpSpPr>
        <p:sp>
          <p:nvSpPr>
            <p:cNvPr id="6192" name="Oval 1066"/>
            <p:cNvSpPr/>
            <p:nvPr/>
          </p:nvSpPr>
          <p:spPr>
            <a:xfrm>
              <a:off x="1152" y="2688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93" name="Object 1067"/>
            <p:cNvGraphicFramePr>
              <a:graphicFrameLocks noChangeAspect="1"/>
            </p:cNvGraphicFramePr>
            <p:nvPr/>
          </p:nvGraphicFramePr>
          <p:xfrm>
            <a:off x="1152" y="2736"/>
            <a:ext cx="17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98425" imgH="156210" progId="Equation.3">
                    <p:embed/>
                  </p:oleObj>
                </mc:Choice>
                <mc:Fallback>
                  <p:oleObj name="" r:id="rId7" imgW="98425" imgH="15621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736"/>
                          <a:ext cx="177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68"/>
          <p:cNvGrpSpPr/>
          <p:nvPr/>
        </p:nvGrpSpPr>
        <p:grpSpPr>
          <a:xfrm>
            <a:off x="7548563" y="4456113"/>
            <a:ext cx="323850" cy="457200"/>
            <a:chOff x="2064" y="2544"/>
            <a:chExt cx="204" cy="288"/>
          </a:xfrm>
        </p:grpSpPr>
        <p:sp>
          <p:nvSpPr>
            <p:cNvPr id="6190" name="Oval 1069"/>
            <p:cNvSpPr/>
            <p:nvPr/>
          </p:nvSpPr>
          <p:spPr>
            <a:xfrm>
              <a:off x="2112" y="2544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91" name="Object 1070"/>
            <p:cNvGraphicFramePr>
              <a:graphicFrameLocks noChangeAspect="1"/>
            </p:cNvGraphicFramePr>
            <p:nvPr/>
          </p:nvGraphicFramePr>
          <p:xfrm>
            <a:off x="2064" y="2592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98425" imgH="121285" progId="Equation.3">
                    <p:embed/>
                  </p:oleObj>
                </mc:Choice>
                <mc:Fallback>
                  <p:oleObj name="" r:id="rId9" imgW="98425" imgH="12128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2592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71"/>
          <p:cNvGrpSpPr/>
          <p:nvPr/>
        </p:nvGrpSpPr>
        <p:grpSpPr>
          <a:xfrm>
            <a:off x="4805363" y="4989513"/>
            <a:ext cx="727075" cy="685800"/>
            <a:chOff x="336" y="2880"/>
            <a:chExt cx="458" cy="432"/>
          </a:xfrm>
        </p:grpSpPr>
        <p:sp>
          <p:nvSpPr>
            <p:cNvPr id="6188" name="Line 1072"/>
            <p:cNvSpPr/>
            <p:nvPr/>
          </p:nvSpPr>
          <p:spPr>
            <a:xfrm flipV="1">
              <a:off x="672" y="2880"/>
              <a:ext cx="122" cy="43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6189" name="Object 1073"/>
            <p:cNvGraphicFramePr>
              <a:graphicFrameLocks noChangeAspect="1"/>
            </p:cNvGraphicFramePr>
            <p:nvPr/>
          </p:nvGraphicFramePr>
          <p:xfrm>
            <a:off x="336" y="2976"/>
            <a:ext cx="26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1" imgW="213995" imgH="225425" progId="Equation.3">
                    <p:embed/>
                  </p:oleObj>
                </mc:Choice>
                <mc:Fallback>
                  <p:oleObj name="" r:id="rId11" imgW="213995" imgH="22542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" y="2976"/>
                          <a:ext cx="26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74"/>
          <p:cNvGrpSpPr/>
          <p:nvPr/>
        </p:nvGrpSpPr>
        <p:grpSpPr>
          <a:xfrm>
            <a:off x="6100763" y="4075113"/>
            <a:ext cx="914400" cy="646112"/>
            <a:chOff x="1152" y="2304"/>
            <a:chExt cx="576" cy="407"/>
          </a:xfrm>
        </p:grpSpPr>
        <p:sp>
          <p:nvSpPr>
            <p:cNvPr id="6186" name="Line 1075"/>
            <p:cNvSpPr/>
            <p:nvPr/>
          </p:nvSpPr>
          <p:spPr>
            <a:xfrm flipV="1">
              <a:off x="1152" y="2423"/>
              <a:ext cx="576" cy="2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sm" len="sm"/>
              <a:tailEnd type="triangle" w="med" len="med"/>
            </a:ln>
          </p:spPr>
        </p:sp>
        <p:graphicFrame>
          <p:nvGraphicFramePr>
            <p:cNvPr id="6187" name="Object 1076"/>
            <p:cNvGraphicFramePr>
              <a:graphicFrameLocks noChangeAspect="1"/>
            </p:cNvGraphicFramePr>
            <p:nvPr/>
          </p:nvGraphicFramePr>
          <p:xfrm>
            <a:off x="1152" y="2304"/>
            <a:ext cx="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3" imgW="202565" imgH="225425" progId="Equation.3">
                    <p:embed/>
                  </p:oleObj>
                </mc:Choice>
                <mc:Fallback>
                  <p:oleObj name="" r:id="rId13" imgW="202565" imgH="22542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304"/>
                          <a:ext cx="26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77"/>
          <p:cNvGrpSpPr/>
          <p:nvPr/>
        </p:nvGrpSpPr>
        <p:grpSpPr>
          <a:xfrm>
            <a:off x="5262563" y="5599113"/>
            <a:ext cx="439737" cy="311150"/>
            <a:chOff x="624" y="3264"/>
            <a:chExt cx="277" cy="196"/>
          </a:xfrm>
        </p:grpSpPr>
        <p:graphicFrame>
          <p:nvGraphicFramePr>
            <p:cNvPr id="6184" name="Object 1078"/>
            <p:cNvGraphicFramePr>
              <a:graphicFrameLocks noChangeAspect="1"/>
            </p:cNvGraphicFramePr>
            <p:nvPr/>
          </p:nvGraphicFramePr>
          <p:xfrm>
            <a:off x="720" y="3264"/>
            <a:ext cx="18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5" imgW="109855" imgH="121285" progId="Equation.3">
                    <p:embed/>
                  </p:oleObj>
                </mc:Choice>
                <mc:Fallback>
                  <p:oleObj name="" r:id="rId15" imgW="109855" imgH="12128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3264"/>
                          <a:ext cx="18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5" name="Oval 1079"/>
            <p:cNvSpPr/>
            <p:nvPr/>
          </p:nvSpPr>
          <p:spPr>
            <a:xfrm>
              <a:off x="624" y="3312"/>
              <a:ext cx="48" cy="48"/>
            </a:xfrm>
            <a:prstGeom prst="ellipse">
              <a:avLst/>
            </a:prstGeom>
            <a:solidFill>
              <a:schemeClr val="tx2"/>
            </a:solidFill>
            <a:ln w="12700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6690" name="Text Box 1058"/>
          <p:cNvSpPr txBox="1"/>
          <p:nvPr/>
        </p:nvSpPr>
        <p:spPr>
          <a:xfrm>
            <a:off x="1317625" y="45720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大小：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1059"/>
          <p:cNvGrpSpPr/>
          <p:nvPr/>
        </p:nvGrpSpPr>
        <p:grpSpPr>
          <a:xfrm>
            <a:off x="555625" y="3733800"/>
            <a:ext cx="1768475" cy="1195388"/>
            <a:chOff x="653" y="975"/>
            <a:chExt cx="1015" cy="753"/>
          </a:xfrm>
        </p:grpSpPr>
        <p:graphicFrame>
          <p:nvGraphicFramePr>
            <p:cNvPr id="6181" name="Object 1060"/>
            <p:cNvGraphicFramePr>
              <a:graphicFrameLocks noChangeAspect="1"/>
            </p:cNvGraphicFramePr>
            <p:nvPr/>
          </p:nvGraphicFramePr>
          <p:xfrm>
            <a:off x="653" y="1232"/>
            <a:ext cx="27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7" imgW="144780" imgH="179705" progId="Equation.3">
                    <p:embed/>
                  </p:oleObj>
                </mc:Choice>
                <mc:Fallback>
                  <p:oleObj name="" r:id="rId17" imgW="144780" imgH="17970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3" y="1232"/>
                          <a:ext cx="27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2" name="AutoShape 1061"/>
            <p:cNvSpPr/>
            <p:nvPr/>
          </p:nvSpPr>
          <p:spPr>
            <a:xfrm>
              <a:off x="985" y="1200"/>
              <a:ext cx="71" cy="528"/>
            </a:xfrm>
            <a:prstGeom prst="leftBrace">
              <a:avLst>
                <a:gd name="adj1" fmla="val 6197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183" name="Text Box 1062"/>
            <p:cNvSpPr txBox="1"/>
            <p:nvPr/>
          </p:nvSpPr>
          <p:spPr>
            <a:xfrm>
              <a:off x="1152" y="975"/>
              <a:ext cx="5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方向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6695" name="Text Box 1063"/>
          <p:cNvSpPr txBox="1"/>
          <p:nvPr/>
        </p:nvSpPr>
        <p:spPr>
          <a:xfrm>
            <a:off x="2286000" y="37338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切线方向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6696" name="Text Box 1064"/>
          <p:cNvSpPr txBox="1"/>
          <p:nvPr/>
        </p:nvSpPr>
        <p:spPr>
          <a:xfrm>
            <a:off x="2155825" y="5562600"/>
            <a:ext cx="2568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66FF33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66FF33"/>
                </a:solidFill>
                <a:latin typeface="Times New Roman" panose="02020603050405020304" pitchFamily="18" charset="0"/>
              </a:rPr>
              <a:t>电场线密度</a:t>
            </a:r>
            <a:endParaRPr lang="zh-CN" altLang="en-US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6713" name="Text Box 1081"/>
          <p:cNvSpPr txBox="1"/>
          <p:nvPr/>
        </p:nvSpPr>
        <p:spPr>
          <a:xfrm>
            <a:off x="457200" y="31242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66FF33"/>
                </a:solidFill>
                <a:latin typeface="Bookman Old Style" pitchFamily="18" charset="0"/>
              </a:rPr>
              <a:t>总结：</a:t>
            </a:r>
            <a:endParaRPr lang="zh-CN" altLang="en-US" sz="3600" dirty="0">
              <a:solidFill>
                <a:srgbClr val="66FF33"/>
              </a:solidFill>
              <a:latin typeface="Bookman Old Style" pitchFamily="18" charset="0"/>
            </a:endParaRPr>
          </a:p>
        </p:txBody>
      </p:sp>
      <p:graphicFrame>
        <p:nvGraphicFramePr>
          <p:cNvPr id="6176" name="Object 1083"/>
          <p:cNvGraphicFramePr>
            <a:graphicFrameLocks noChangeAspect="1"/>
          </p:cNvGraphicFramePr>
          <p:nvPr/>
        </p:nvGraphicFramePr>
        <p:xfrm>
          <a:off x="2771775" y="2492375"/>
          <a:ext cx="15843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596900" imgH="431800" progId="Equation.DSMT4">
                  <p:embed/>
                </p:oleObj>
              </mc:Choice>
              <mc:Fallback>
                <p:oleObj name="" r:id="rId19" imgW="5969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771775" y="2492375"/>
                        <a:ext cx="1584325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716" name="Object 1084"/>
          <p:cNvGraphicFramePr>
            <a:graphicFrameLocks noChangeAspect="1"/>
          </p:cNvGraphicFramePr>
          <p:nvPr/>
        </p:nvGraphicFramePr>
        <p:xfrm>
          <a:off x="2555875" y="4437063"/>
          <a:ext cx="15843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1" imgW="596900" imgH="431800" progId="Equation.DSMT4">
                  <p:embed/>
                </p:oleObj>
              </mc:Choice>
              <mc:Fallback>
                <p:oleObj name="" r:id="rId21" imgW="596900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5875" y="4437063"/>
                        <a:ext cx="1584325" cy="1147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8" name="Object 1085"/>
          <p:cNvGraphicFramePr>
            <a:graphicFrameLocks noChangeAspect="1"/>
          </p:cNvGraphicFramePr>
          <p:nvPr/>
        </p:nvGraphicFramePr>
        <p:xfrm>
          <a:off x="3779838" y="620713"/>
          <a:ext cx="6477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2" imgW="266700" imgH="228600" progId="Equation.DSMT4">
                  <p:embed/>
                </p:oleObj>
              </mc:Choice>
              <mc:Fallback>
                <p:oleObj name="" r:id="rId22" imgW="2667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79838" y="620713"/>
                        <a:ext cx="64770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9" name="Object 1086"/>
          <p:cNvGraphicFramePr>
            <a:graphicFrameLocks noChangeAspect="1"/>
          </p:cNvGraphicFramePr>
          <p:nvPr/>
        </p:nvGraphicFramePr>
        <p:xfrm>
          <a:off x="7380288" y="642938"/>
          <a:ext cx="6477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4" imgW="266700" imgH="228600" progId="Equation.DSMT4">
                  <p:embed/>
                </p:oleObj>
              </mc:Choice>
              <mc:Fallback>
                <p:oleObj name="" r:id="rId24" imgW="266700" imgH="228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380288" y="642938"/>
                        <a:ext cx="64770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0" name="Object 1087"/>
          <p:cNvGraphicFramePr>
            <a:graphicFrameLocks noChangeAspect="1"/>
          </p:cNvGraphicFramePr>
          <p:nvPr/>
        </p:nvGraphicFramePr>
        <p:xfrm>
          <a:off x="6659563" y="1844675"/>
          <a:ext cx="6477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5" imgW="266700" imgH="228600" progId="Equation.DSMT4">
                  <p:embed/>
                </p:oleObj>
              </mc:Choice>
              <mc:Fallback>
                <p:oleObj name="" r:id="rId25" imgW="2667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59563" y="1844675"/>
                        <a:ext cx="647700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669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669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669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0" grpId="0" build="p"/>
      <p:bldP spid="326695" grpId="0" build="p"/>
      <p:bldP spid="326696" grpId="0" advAuto="1000" build="p"/>
      <p:bldP spid="3267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352800" y="3657600"/>
            <a:ext cx="2590800" cy="1524000"/>
            <a:chOff x="2112" y="2304"/>
            <a:chExt cx="1632" cy="960"/>
          </a:xfrm>
        </p:grpSpPr>
        <p:sp>
          <p:nvSpPr>
            <p:cNvPr id="34852" name="Line 3"/>
            <p:cNvSpPr/>
            <p:nvPr/>
          </p:nvSpPr>
          <p:spPr>
            <a:xfrm>
              <a:off x="2256" y="278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34853" name="Line 4"/>
            <p:cNvSpPr/>
            <p:nvPr/>
          </p:nvSpPr>
          <p:spPr>
            <a:xfrm>
              <a:off x="2112" y="2880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34854" name="Line 5"/>
            <p:cNvSpPr/>
            <p:nvPr/>
          </p:nvSpPr>
          <p:spPr>
            <a:xfrm>
              <a:off x="2112" y="302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34855" name="Line 6"/>
            <p:cNvSpPr/>
            <p:nvPr/>
          </p:nvSpPr>
          <p:spPr>
            <a:xfrm>
              <a:off x="2256" y="3168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34856" name="Line 7"/>
            <p:cNvSpPr/>
            <p:nvPr/>
          </p:nvSpPr>
          <p:spPr>
            <a:xfrm>
              <a:off x="2304" y="2976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stealth" w="med" len="lg"/>
              <a:tailEnd type="none" w="sm" len="sm"/>
            </a:ln>
          </p:spPr>
        </p:sp>
        <p:sp>
          <p:nvSpPr>
            <p:cNvPr id="213000" name="Rectangle 8"/>
            <p:cNvSpPr>
              <a:spLocks noChangeArrowheads="1"/>
            </p:cNvSpPr>
            <p:nvPr/>
          </p:nvSpPr>
          <p:spPr bwMode="auto">
            <a:xfrm>
              <a:off x="2976" y="2640"/>
              <a:ext cx="768" cy="624"/>
            </a:xfrm>
            <a:prstGeom prst="rect">
              <a:avLst/>
            </a:prstGeom>
            <a:gradFill rotWithShape="0">
              <a:gsLst>
                <a:gs pos="0">
                  <a:srgbClr val="336633"/>
                </a:gs>
                <a:gs pos="50000">
                  <a:schemeClr val="tx2"/>
                </a:gs>
                <a:gs pos="100000">
                  <a:srgbClr val="336633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001" name="Oval 9"/>
            <p:cNvSpPr>
              <a:spLocks noChangeArrowheads="1"/>
            </p:cNvSpPr>
            <p:nvPr/>
          </p:nvSpPr>
          <p:spPr bwMode="auto">
            <a:xfrm>
              <a:off x="2832" y="2640"/>
              <a:ext cx="239" cy="624"/>
            </a:xfrm>
            <a:prstGeom prst="ellipse">
              <a:avLst/>
            </a:prstGeom>
            <a:gradFill rotWithShape="0">
              <a:gsLst>
                <a:gs pos="0">
                  <a:srgbClr val="336633"/>
                </a:gs>
                <a:gs pos="50000">
                  <a:schemeClr val="tx2"/>
                </a:gs>
                <a:gs pos="100000">
                  <a:srgbClr val="336633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4859" name="Object 10"/>
            <p:cNvGraphicFramePr>
              <a:graphicFrameLocks noChangeAspect="1"/>
            </p:cNvGraphicFramePr>
            <p:nvPr/>
          </p:nvGraphicFramePr>
          <p:xfrm>
            <a:off x="2311" y="2304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" imgW="121285" imgH="144780" progId="Equation.3">
                    <p:embed/>
                  </p:oleObj>
                </mc:Choice>
                <mc:Fallback>
                  <p:oleObj name="" r:id="rId1" imgW="121285" imgH="14478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" y="2304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60" name="Object 11"/>
            <p:cNvGraphicFramePr>
              <a:graphicFrameLocks noChangeAspect="1"/>
            </p:cNvGraphicFramePr>
            <p:nvPr/>
          </p:nvGraphicFramePr>
          <p:xfrm>
            <a:off x="2736" y="2688"/>
            <a:ext cx="34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" imgW="144780" imgH="167640" progId="Equation.3">
                    <p:embed/>
                  </p:oleObj>
                </mc:Choice>
                <mc:Fallback>
                  <p:oleObj name="" r:id="rId3" imgW="144780" imgH="16764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2688"/>
                          <a:ext cx="341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/>
          <p:nvPr/>
        </p:nvGrpSpPr>
        <p:grpSpPr>
          <a:xfrm>
            <a:off x="5264150" y="2825750"/>
            <a:ext cx="1587500" cy="3797300"/>
            <a:chOff x="3316" y="1780"/>
            <a:chExt cx="1000" cy="2392"/>
          </a:xfrm>
        </p:grpSpPr>
        <p:sp>
          <p:nvSpPr>
            <p:cNvPr id="34850" name="AutoShape 13" descr="10%"/>
            <p:cNvSpPr/>
            <p:nvPr/>
          </p:nvSpPr>
          <p:spPr>
            <a:xfrm rot="-5400000" flipH="1">
              <a:off x="2620" y="2476"/>
              <a:ext cx="2392" cy="1000"/>
            </a:xfrm>
            <a:prstGeom prst="parallelogram">
              <a:avLst>
                <a:gd name="adj" fmla="val 59788"/>
              </a:avLst>
            </a:prstGeom>
            <a:blipFill rotWithShape="0">
              <a:blip r:embed="rId5"/>
            </a:blip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4851" name="Rectangle 14"/>
            <p:cNvSpPr/>
            <p:nvPr/>
          </p:nvSpPr>
          <p:spPr>
            <a:xfrm>
              <a:off x="3398" y="3282"/>
              <a:ext cx="500" cy="5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4800" b="0" i="1" dirty="0">
                  <a:solidFill>
                    <a:schemeClr val="tx2"/>
                  </a:solidFill>
                  <a:latin typeface="Bookman Old Style" pitchFamily="18" charset="0"/>
                </a:rPr>
                <a:t>σ</a:t>
              </a:r>
              <a:endParaRPr lang="en-US" altLang="zh-CN" sz="4800" b="0" i="1" dirty="0">
                <a:solidFill>
                  <a:schemeClr val="tx2"/>
                </a:solidFill>
                <a:latin typeface="Bookman Old Style" pitchFamily="18" charset="0"/>
              </a:endParaRPr>
            </a:p>
          </p:txBody>
        </p:sp>
      </p:grpSp>
      <p:sp>
        <p:nvSpPr>
          <p:cNvPr id="34820" name="Rectangle 15"/>
          <p:cNvSpPr/>
          <p:nvPr/>
        </p:nvSpPr>
        <p:spPr>
          <a:xfrm>
            <a:off x="0" y="150813"/>
            <a:ext cx="1060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chemeClr val="tx2"/>
                </a:solidFill>
                <a:latin typeface="Bookman Old Style" pitchFamily="18" charset="0"/>
              </a:rPr>
              <a:t>      </a:t>
            </a:r>
            <a:endParaRPr lang="en-US" altLang="zh-CN" sz="36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6994525" y="1598613"/>
            <a:ext cx="641350" cy="2592387"/>
            <a:chOff x="4406" y="1007"/>
            <a:chExt cx="404" cy="1633"/>
          </a:xfrm>
        </p:grpSpPr>
        <p:sp>
          <p:nvSpPr>
            <p:cNvPr id="34848" name="Rectangle 17"/>
            <p:cNvSpPr/>
            <p:nvPr/>
          </p:nvSpPr>
          <p:spPr>
            <a:xfrm>
              <a:off x="4406" y="1007"/>
              <a:ext cx="404" cy="10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zh-CN" altLang="en-US" sz="3600" dirty="0">
                  <a:solidFill>
                    <a:srgbClr val="00FF66"/>
                  </a:solidFill>
                  <a:latin typeface="Bookman Old Style" pitchFamily="18" charset="0"/>
                </a:rPr>
                <a:t>高</a:t>
              </a:r>
              <a:endParaRPr lang="zh-CN" altLang="en-US" sz="3600" dirty="0">
                <a:solidFill>
                  <a:srgbClr val="00FF66"/>
                </a:solidFill>
                <a:latin typeface="Bookman Old Style" pitchFamily="18" charset="0"/>
              </a:endParaRPr>
            </a:p>
            <a:p>
              <a:r>
                <a:rPr lang="zh-CN" altLang="en-US" sz="3600" dirty="0">
                  <a:solidFill>
                    <a:srgbClr val="00FF66"/>
                  </a:solidFill>
                  <a:latin typeface="Bookman Old Style" pitchFamily="18" charset="0"/>
                </a:rPr>
                <a:t>斯</a:t>
              </a:r>
              <a:endParaRPr lang="zh-CN" altLang="en-US" sz="3600" dirty="0">
                <a:solidFill>
                  <a:srgbClr val="00FF66"/>
                </a:solidFill>
                <a:latin typeface="Bookman Old Style" pitchFamily="18" charset="0"/>
              </a:endParaRPr>
            </a:p>
            <a:p>
              <a:r>
                <a:rPr lang="zh-CN" altLang="en-US" sz="3600" dirty="0">
                  <a:solidFill>
                    <a:srgbClr val="00FF66"/>
                  </a:solidFill>
                  <a:latin typeface="Bookman Old Style" pitchFamily="18" charset="0"/>
                </a:rPr>
                <a:t>面</a:t>
              </a:r>
              <a:endParaRPr lang="zh-CN" altLang="en-US" sz="3600" dirty="0">
                <a:solidFill>
                  <a:srgbClr val="00FF66"/>
                </a:solidFill>
                <a:latin typeface="Bookman Old Style" pitchFamily="18" charset="0"/>
              </a:endParaRPr>
            </a:p>
          </p:txBody>
        </p:sp>
        <p:sp>
          <p:nvSpPr>
            <p:cNvPr id="34849" name="Line 18"/>
            <p:cNvSpPr/>
            <p:nvPr/>
          </p:nvSpPr>
          <p:spPr>
            <a:xfrm flipH="1">
              <a:off x="4512" y="2064"/>
              <a:ext cx="96" cy="576"/>
            </a:xfrm>
            <a:prstGeom prst="line">
              <a:avLst/>
            </a:prstGeom>
            <a:ln w="25400" cap="flat" cmpd="sng">
              <a:solidFill>
                <a:srgbClr val="00FF66"/>
              </a:solidFill>
              <a:prstDash val="solid"/>
              <a:headEnd type="none" w="sm" len="sm"/>
              <a:tailEnd type="stealth" w="med" len="lg"/>
            </a:ln>
          </p:spPr>
        </p:sp>
      </p:grpSp>
      <p:sp>
        <p:nvSpPr>
          <p:cNvPr id="213011" name="Text Box 19"/>
          <p:cNvSpPr txBox="1"/>
          <p:nvPr/>
        </p:nvSpPr>
        <p:spPr>
          <a:xfrm>
            <a:off x="533400" y="852488"/>
            <a:ext cx="796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66FF33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dirty="0">
                <a:solidFill>
                  <a:srgbClr val="66FF33"/>
                </a:solidFill>
                <a:latin typeface="Times New Roman" panose="02020603050405020304" pitchFamily="18" charset="0"/>
              </a:rPr>
              <a:t>:  </a:t>
            </a:r>
            <a:endParaRPr lang="en-US" altLang="zh-CN" sz="2400" b="0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20"/>
          <p:cNvGrpSpPr/>
          <p:nvPr/>
        </p:nvGrpSpPr>
        <p:grpSpPr>
          <a:xfrm>
            <a:off x="1219200" y="838200"/>
            <a:ext cx="2209800" cy="533400"/>
            <a:chOff x="720" y="528"/>
            <a:chExt cx="1392" cy="336"/>
          </a:xfrm>
        </p:grpSpPr>
        <p:graphicFrame>
          <p:nvGraphicFramePr>
            <p:cNvPr id="34846" name="Object 21"/>
            <p:cNvGraphicFramePr>
              <a:graphicFrameLocks noChangeAspect="1"/>
            </p:cNvGraphicFramePr>
            <p:nvPr/>
          </p:nvGraphicFramePr>
          <p:xfrm>
            <a:off x="720" y="528"/>
            <a:ext cx="23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6" imgW="121285" imgH="156210" progId="Equation.3">
                    <p:embed/>
                  </p:oleObj>
                </mc:Choice>
                <mc:Fallback>
                  <p:oleObj name="" r:id="rId6" imgW="121285" imgH="156210" progId="Equation.3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528"/>
                          <a:ext cx="239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Text Box 22"/>
            <p:cNvSpPr txBox="1"/>
            <p:nvPr/>
          </p:nvSpPr>
          <p:spPr>
            <a:xfrm>
              <a:off x="866" y="537"/>
              <a:ext cx="1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具有面对称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13015" name="Text Box 23"/>
          <p:cNvSpPr txBox="1"/>
          <p:nvPr/>
        </p:nvSpPr>
        <p:spPr>
          <a:xfrm>
            <a:off x="3733800" y="852488"/>
            <a:ext cx="2081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高斯面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柱面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3016" name="Object 24"/>
          <p:cNvGraphicFramePr>
            <a:graphicFrameLocks noChangeAspect="1"/>
          </p:cNvGraphicFramePr>
          <p:nvPr/>
        </p:nvGraphicFramePr>
        <p:xfrm>
          <a:off x="762000" y="2452688"/>
          <a:ext cx="38862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8" imgW="1394460" imgH="375920" progId="Equation.3">
                  <p:embed/>
                </p:oleObj>
              </mc:Choice>
              <mc:Fallback>
                <p:oleObj name="" r:id="rId8" imgW="1394460" imgH="37592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2452688"/>
                        <a:ext cx="3886200" cy="1128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7" name="Object 25"/>
          <p:cNvGraphicFramePr>
            <a:graphicFrameLocks noChangeAspect="1"/>
          </p:cNvGraphicFramePr>
          <p:nvPr/>
        </p:nvGraphicFramePr>
        <p:xfrm>
          <a:off x="373063" y="3559175"/>
          <a:ext cx="25225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0" imgW="746760" imgH="375920" progId="Equation.3">
                  <p:embed/>
                </p:oleObj>
              </mc:Choice>
              <mc:Fallback>
                <p:oleObj name="" r:id="rId10" imgW="746760" imgH="37592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063" y="3559175"/>
                        <a:ext cx="2522537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18" name="Object 26"/>
          <p:cNvGraphicFramePr>
            <a:graphicFrameLocks noChangeAspect="1"/>
          </p:cNvGraphicFramePr>
          <p:nvPr/>
        </p:nvGraphicFramePr>
        <p:xfrm>
          <a:off x="685800" y="5181600"/>
          <a:ext cx="20843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2" imgW="607695" imgH="375920" progId="Equation.3">
                  <p:embed/>
                </p:oleObj>
              </mc:Choice>
              <mc:Fallback>
                <p:oleObj name="" r:id="rId12" imgW="607695" imgH="37592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2084388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Rectangle 27"/>
          <p:cNvSpPr/>
          <p:nvPr/>
        </p:nvSpPr>
        <p:spPr>
          <a:xfrm>
            <a:off x="228600" y="228600"/>
            <a:ext cx="7539038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zh-CN" altLang="en-US" sz="3200" dirty="0">
                <a:solidFill>
                  <a:srgbClr val="FFFF00"/>
                </a:solidFill>
                <a:latin typeface="Bookman Old Style" pitchFamily="18" charset="0"/>
              </a:rPr>
              <a:t>例</a:t>
            </a:r>
            <a:r>
              <a:rPr lang="en-US" altLang="zh-CN" sz="3200" dirty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200" dirty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r>
              <a:rPr lang="en-US" altLang="zh-CN" sz="3200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latin typeface="Bookman Old Style" pitchFamily="18" charset="0"/>
              </a:rPr>
              <a:t>均匀带电无限大平面的电场，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已知</a:t>
            </a:r>
            <a:r>
              <a: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9" name="Rectangle 28"/>
          <p:cNvSpPr/>
          <p:nvPr/>
        </p:nvSpPr>
        <p:spPr>
          <a:xfrm>
            <a:off x="6238875" y="762000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2"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5867400" y="3321050"/>
            <a:ext cx="2819400" cy="1860550"/>
            <a:chOff x="3696" y="2092"/>
            <a:chExt cx="1776" cy="1172"/>
          </a:xfrm>
        </p:grpSpPr>
        <p:sp>
          <p:nvSpPr>
            <p:cNvPr id="213022" name="Oval 30"/>
            <p:cNvSpPr>
              <a:spLocks noChangeArrowheads="1"/>
            </p:cNvSpPr>
            <p:nvPr/>
          </p:nvSpPr>
          <p:spPr bwMode="auto">
            <a:xfrm>
              <a:off x="3696" y="2640"/>
              <a:ext cx="239" cy="624"/>
            </a:xfrm>
            <a:prstGeom prst="ellipse">
              <a:avLst/>
            </a:prstGeom>
            <a:gradFill rotWithShape="0">
              <a:gsLst>
                <a:gs pos="0">
                  <a:srgbClr val="336633"/>
                </a:gs>
                <a:gs pos="50000">
                  <a:schemeClr val="tx2"/>
                </a:gs>
                <a:gs pos="100000">
                  <a:srgbClr val="336633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023" name="Rectangle 31"/>
            <p:cNvSpPr>
              <a:spLocks noChangeArrowheads="1"/>
            </p:cNvSpPr>
            <p:nvPr/>
          </p:nvSpPr>
          <p:spPr bwMode="auto">
            <a:xfrm>
              <a:off x="3840" y="2640"/>
              <a:ext cx="768" cy="624"/>
            </a:xfrm>
            <a:prstGeom prst="rect">
              <a:avLst/>
            </a:prstGeom>
            <a:gradFill rotWithShape="0">
              <a:gsLst>
                <a:gs pos="0">
                  <a:srgbClr val="336633"/>
                </a:gs>
                <a:gs pos="50000">
                  <a:schemeClr val="tx2"/>
                </a:gs>
                <a:gs pos="100000">
                  <a:srgbClr val="336633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3024" name="Oval 32"/>
            <p:cNvSpPr>
              <a:spLocks noChangeArrowheads="1"/>
            </p:cNvSpPr>
            <p:nvPr/>
          </p:nvSpPr>
          <p:spPr bwMode="auto">
            <a:xfrm>
              <a:off x="4464" y="2640"/>
              <a:ext cx="239" cy="624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50000">
                  <a:srgbClr val="336633"/>
                </a:gs>
                <a:gs pos="100000">
                  <a:schemeClr val="tx2"/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35" name="Line 33"/>
            <p:cNvSpPr/>
            <p:nvPr/>
          </p:nvSpPr>
          <p:spPr>
            <a:xfrm>
              <a:off x="4608" y="278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4836" name="Line 34"/>
            <p:cNvSpPr/>
            <p:nvPr/>
          </p:nvSpPr>
          <p:spPr>
            <a:xfrm>
              <a:off x="4560" y="2880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4837" name="Line 35"/>
            <p:cNvSpPr/>
            <p:nvPr/>
          </p:nvSpPr>
          <p:spPr>
            <a:xfrm>
              <a:off x="4560" y="302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4838" name="Line 36"/>
            <p:cNvSpPr/>
            <p:nvPr/>
          </p:nvSpPr>
          <p:spPr>
            <a:xfrm>
              <a:off x="4608" y="3168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sp>
          <p:nvSpPr>
            <p:cNvPr id="34839" name="Line 37"/>
            <p:cNvSpPr/>
            <p:nvPr/>
          </p:nvSpPr>
          <p:spPr>
            <a:xfrm>
              <a:off x="4656" y="2976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graphicFrame>
          <p:nvGraphicFramePr>
            <p:cNvPr id="34840" name="Object 38"/>
            <p:cNvGraphicFramePr>
              <a:graphicFrameLocks noChangeAspect="1"/>
            </p:cNvGraphicFramePr>
            <p:nvPr/>
          </p:nvGraphicFramePr>
          <p:xfrm>
            <a:off x="5136" y="2352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4" imgW="121285" imgH="144780" progId="Equation.3">
                    <p:embed/>
                  </p:oleObj>
                </mc:Choice>
                <mc:Fallback>
                  <p:oleObj name="" r:id="rId14" imgW="121285" imgH="14478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6" y="2352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41" name="Group 39"/>
            <p:cNvGrpSpPr/>
            <p:nvPr/>
          </p:nvGrpSpPr>
          <p:grpSpPr>
            <a:xfrm>
              <a:off x="4608" y="2092"/>
              <a:ext cx="386" cy="644"/>
              <a:chOff x="4608" y="2092"/>
              <a:chExt cx="386" cy="644"/>
            </a:xfrm>
          </p:grpSpPr>
          <p:sp>
            <p:nvSpPr>
              <p:cNvPr id="34844" name="Rectangle 40"/>
              <p:cNvSpPr/>
              <p:nvPr/>
            </p:nvSpPr>
            <p:spPr>
              <a:xfrm>
                <a:off x="4694" y="2092"/>
                <a:ext cx="30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en-US" altLang="zh-CN" sz="3600" b="0" i="1" dirty="0">
                    <a:solidFill>
                      <a:schemeClr val="tx2"/>
                    </a:solidFill>
                    <a:latin typeface="Bookman Old Style" pitchFamily="18" charset="0"/>
                  </a:rPr>
                  <a:t>S</a:t>
                </a:r>
                <a:endParaRPr lang="en-US" altLang="zh-CN" sz="3600" b="0" i="1" dirty="0">
                  <a:solidFill>
                    <a:schemeClr val="tx2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34845" name="Line 41"/>
              <p:cNvSpPr/>
              <p:nvPr/>
            </p:nvSpPr>
            <p:spPr>
              <a:xfrm flipH="1">
                <a:off x="4608" y="2400"/>
                <a:ext cx="192" cy="336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sm" len="sm"/>
                <a:tailEnd type="stealth" w="med" len="lg"/>
              </a:ln>
            </p:spPr>
          </p:sp>
        </p:grpSp>
        <p:graphicFrame>
          <p:nvGraphicFramePr>
            <p:cNvPr id="34842" name="Object 42"/>
            <p:cNvGraphicFramePr>
              <a:graphicFrameLocks noChangeAspect="1"/>
            </p:cNvGraphicFramePr>
            <p:nvPr/>
          </p:nvGraphicFramePr>
          <p:xfrm>
            <a:off x="4512" y="2784"/>
            <a:ext cx="3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6" imgW="144780" imgH="167640" progId="Equation.3">
                    <p:embed/>
                  </p:oleObj>
                </mc:Choice>
                <mc:Fallback>
                  <p:oleObj name="" r:id="rId16" imgW="144780" imgH="16764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784"/>
                          <a:ext cx="316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3" name="Object 43"/>
            <p:cNvGraphicFramePr>
              <a:graphicFrameLocks noChangeAspect="1"/>
            </p:cNvGraphicFramePr>
            <p:nvPr/>
          </p:nvGraphicFramePr>
          <p:xfrm>
            <a:off x="3792" y="2832"/>
            <a:ext cx="36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8" imgW="191135" imgH="179705" progId="Equation.3">
                    <p:embed/>
                  </p:oleObj>
                </mc:Choice>
                <mc:Fallback>
                  <p:oleObj name="" r:id="rId18" imgW="191135" imgH="17970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9">
                          <a:clrChange>
                            <a:clrFrom>
                              <a:srgbClr val="000000"/>
                            </a:clrFrom>
                            <a:clrTo>
                              <a:srgbClr val="66FF33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2832"/>
                          <a:ext cx="364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3036" name="Object 44"/>
          <p:cNvGraphicFramePr>
            <a:graphicFrameLocks noChangeAspect="1"/>
          </p:cNvGraphicFramePr>
          <p:nvPr/>
        </p:nvGraphicFramePr>
        <p:xfrm>
          <a:off x="304800" y="1649413"/>
          <a:ext cx="64008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0" imgW="2459355" imgH="353060" progId="Equation.3">
                  <p:embed/>
                </p:oleObj>
              </mc:Choice>
              <mc:Fallback>
                <p:oleObj name="" r:id="rId20" imgW="2459355" imgH="35306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1649413"/>
                        <a:ext cx="6400800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/>
      <p:bldP spid="2130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609600" y="4778375"/>
          <a:ext cx="1676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" imgW="514985" imgH="202565" progId="Equation.3">
                  <p:embed/>
                </p:oleObj>
              </mc:Choice>
              <mc:Fallback>
                <p:oleObj name="" r:id="rId1" imgW="514985" imgH="2025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778375"/>
                        <a:ext cx="16764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685800" y="5861050"/>
          <a:ext cx="1371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329565" imgH="133350" progId="Equation.3">
                  <p:embed/>
                </p:oleObj>
              </mc:Choice>
              <mc:Fallback>
                <p:oleObj name="" r:id="rId3" imgW="329565" imgH="13335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861050"/>
                        <a:ext cx="1371600" cy="6159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791200" y="1524000"/>
            <a:ext cx="3276600" cy="5105400"/>
            <a:chOff x="3648" y="960"/>
            <a:chExt cx="2064" cy="3216"/>
          </a:xfrm>
        </p:grpSpPr>
        <p:sp>
          <p:nvSpPr>
            <p:cNvPr id="35850" name="Oval 6" descr="10%"/>
            <p:cNvSpPr/>
            <p:nvPr/>
          </p:nvSpPr>
          <p:spPr>
            <a:xfrm>
              <a:off x="4324" y="3557"/>
              <a:ext cx="808" cy="376"/>
            </a:xfrm>
            <a:prstGeom prst="ellipse">
              <a:avLst/>
            </a:prstGeom>
            <a:blipFill rotWithShape="0">
              <a:blip r:embed="rId5"/>
            </a:blip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1" name="Rectangle 7" descr="10%"/>
            <p:cNvSpPr/>
            <p:nvPr/>
          </p:nvSpPr>
          <p:spPr>
            <a:xfrm>
              <a:off x="4320" y="3265"/>
              <a:ext cx="816" cy="480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2" name="Rectangle 8" descr="10%"/>
            <p:cNvSpPr/>
            <p:nvPr/>
          </p:nvSpPr>
          <p:spPr>
            <a:xfrm>
              <a:off x="4320" y="1681"/>
              <a:ext cx="816" cy="1584"/>
            </a:xfrm>
            <a:prstGeom prst="rect">
              <a:avLst/>
            </a:prstGeom>
            <a:blipFill rotWithShape="0">
              <a:blip r:embed="rId5"/>
            </a:blip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3" name="Oval 9"/>
            <p:cNvSpPr/>
            <p:nvPr/>
          </p:nvSpPr>
          <p:spPr>
            <a:xfrm>
              <a:off x="4324" y="1589"/>
              <a:ext cx="808" cy="232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4" name="Line 10"/>
            <p:cNvSpPr/>
            <p:nvPr/>
          </p:nvSpPr>
          <p:spPr>
            <a:xfrm>
              <a:off x="4320" y="1729"/>
              <a:ext cx="0" cy="201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855" name="Line 11"/>
            <p:cNvSpPr/>
            <p:nvPr/>
          </p:nvSpPr>
          <p:spPr>
            <a:xfrm>
              <a:off x="5136" y="1729"/>
              <a:ext cx="0" cy="201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856" name="Oval 12"/>
            <p:cNvSpPr/>
            <p:nvPr/>
          </p:nvSpPr>
          <p:spPr>
            <a:xfrm>
              <a:off x="4516" y="2117"/>
              <a:ext cx="424" cy="136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57" name="Arc 13"/>
            <p:cNvSpPr/>
            <p:nvPr/>
          </p:nvSpPr>
          <p:spPr>
            <a:xfrm>
              <a:off x="4513" y="2923"/>
              <a:ext cx="432" cy="150"/>
            </a:xfrm>
            <a:custGeom>
              <a:avLst/>
              <a:gdLst>
                <a:gd name="txL" fmla="*/ 0 w 43199"/>
                <a:gd name="txT" fmla="*/ 0 h 24364"/>
                <a:gd name="txR" fmla="*/ 43199 w 43199"/>
                <a:gd name="txB" fmla="*/ 24364 h 24364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199" h="24364" fill="none">
                  <a:moveTo>
                    <a:pt x="43021" y="-1"/>
                  </a:moveTo>
                  <a:cubicBezTo>
                    <a:pt x="43139" y="916"/>
                    <a:pt x="43199" y="1839"/>
                    <a:pt x="43199" y="2764"/>
                  </a:cubicBezTo>
                  <a:cubicBezTo>
                    <a:pt x="43199" y="14693"/>
                    <a:pt x="33528" y="24364"/>
                    <a:pt x="21599" y="24364"/>
                  </a:cubicBezTo>
                  <a:cubicBezTo>
                    <a:pt x="9732" y="24364"/>
                    <a:pt x="88" y="14791"/>
                    <a:pt x="-1" y="2926"/>
                  </a:cubicBezTo>
                </a:path>
                <a:path w="43199" h="24364" stroke="0">
                  <a:moveTo>
                    <a:pt x="43021" y="-1"/>
                  </a:moveTo>
                  <a:cubicBezTo>
                    <a:pt x="43139" y="916"/>
                    <a:pt x="43199" y="1839"/>
                    <a:pt x="43199" y="2764"/>
                  </a:cubicBezTo>
                  <a:cubicBezTo>
                    <a:pt x="43199" y="14693"/>
                    <a:pt x="33528" y="24364"/>
                    <a:pt x="21599" y="24364"/>
                  </a:cubicBezTo>
                  <a:cubicBezTo>
                    <a:pt x="9732" y="24364"/>
                    <a:pt x="88" y="14791"/>
                    <a:pt x="-1" y="2926"/>
                  </a:cubicBezTo>
                  <a:lnTo>
                    <a:pt x="21599" y="2764"/>
                  </a:lnTo>
                  <a:lnTo>
                    <a:pt x="43021" y="-1"/>
                  </a:lnTo>
                  <a:close/>
                </a:path>
              </a:pathLst>
            </a:custGeom>
            <a:noFill/>
            <a:ln w="12700" cap="rnd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858" name="Line 14"/>
            <p:cNvSpPr/>
            <p:nvPr/>
          </p:nvSpPr>
          <p:spPr>
            <a:xfrm>
              <a:off x="4512" y="2209"/>
              <a:ext cx="0" cy="76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859" name="Line 15"/>
            <p:cNvSpPr/>
            <p:nvPr/>
          </p:nvSpPr>
          <p:spPr>
            <a:xfrm>
              <a:off x="4944" y="2209"/>
              <a:ext cx="0" cy="7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5860" name="Group 16"/>
            <p:cNvGrpSpPr/>
            <p:nvPr/>
          </p:nvGrpSpPr>
          <p:grpSpPr>
            <a:xfrm>
              <a:off x="4752" y="1009"/>
              <a:ext cx="0" cy="3167"/>
              <a:chOff x="4608" y="1152"/>
              <a:chExt cx="0" cy="3167"/>
            </a:xfrm>
          </p:grpSpPr>
          <p:sp>
            <p:nvSpPr>
              <p:cNvPr id="35883" name="Line 17"/>
              <p:cNvSpPr/>
              <p:nvPr/>
            </p:nvSpPr>
            <p:spPr>
              <a:xfrm flipV="1">
                <a:off x="4608" y="1152"/>
                <a:ext cx="0" cy="67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5884" name="Line 18"/>
              <p:cNvSpPr/>
              <p:nvPr/>
            </p:nvSpPr>
            <p:spPr>
              <a:xfrm>
                <a:off x="4608" y="3888"/>
                <a:ext cx="0" cy="431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5885" name="Line 19"/>
              <p:cNvSpPr/>
              <p:nvPr/>
            </p:nvSpPr>
            <p:spPr>
              <a:xfrm>
                <a:off x="4608" y="1824"/>
                <a:ext cx="0" cy="2016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dashDot"/>
                <a:headEnd type="none" w="sm" len="sm"/>
                <a:tailEnd type="none" w="sm" len="sm"/>
              </a:ln>
            </p:spPr>
          </p:sp>
        </p:grpSp>
        <p:sp>
          <p:nvSpPr>
            <p:cNvPr id="35861" name="Line 20"/>
            <p:cNvSpPr/>
            <p:nvPr/>
          </p:nvSpPr>
          <p:spPr>
            <a:xfrm flipH="1">
              <a:off x="4320" y="2641"/>
              <a:ext cx="288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stealth" w="med" len="lg"/>
            </a:ln>
          </p:spPr>
        </p:sp>
        <p:grpSp>
          <p:nvGrpSpPr>
            <p:cNvPr id="35862" name="Group 21"/>
            <p:cNvGrpSpPr/>
            <p:nvPr/>
          </p:nvGrpSpPr>
          <p:grpSpPr>
            <a:xfrm>
              <a:off x="3648" y="2257"/>
              <a:ext cx="2064" cy="768"/>
              <a:chOff x="3552" y="2400"/>
              <a:chExt cx="2064" cy="768"/>
            </a:xfrm>
          </p:grpSpPr>
          <p:sp>
            <p:nvSpPr>
              <p:cNvPr id="35873" name="Line 22"/>
              <p:cNvSpPr/>
              <p:nvPr/>
            </p:nvSpPr>
            <p:spPr>
              <a:xfrm>
                <a:off x="4897" y="2689"/>
                <a:ext cx="719" cy="47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4" name="Line 23"/>
              <p:cNvSpPr/>
              <p:nvPr/>
            </p:nvSpPr>
            <p:spPr>
              <a:xfrm>
                <a:off x="4752" y="2784"/>
                <a:ext cx="384" cy="3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5" name="Line 24"/>
              <p:cNvSpPr/>
              <p:nvPr/>
            </p:nvSpPr>
            <p:spPr>
              <a:xfrm>
                <a:off x="4848" y="2736"/>
                <a:ext cx="624" cy="24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6" name="Line 25"/>
              <p:cNvSpPr/>
              <p:nvPr/>
            </p:nvSpPr>
            <p:spPr>
              <a:xfrm>
                <a:off x="4656" y="2832"/>
                <a:ext cx="48" cy="33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7" name="Line 26"/>
              <p:cNvSpPr/>
              <p:nvPr/>
            </p:nvSpPr>
            <p:spPr>
              <a:xfrm flipH="1">
                <a:off x="3840" y="2736"/>
                <a:ext cx="576" cy="2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8" name="Line 27"/>
              <p:cNvSpPr/>
              <p:nvPr/>
            </p:nvSpPr>
            <p:spPr>
              <a:xfrm flipH="1">
                <a:off x="3552" y="2688"/>
                <a:ext cx="816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79" name="Line 28"/>
              <p:cNvSpPr/>
              <p:nvPr/>
            </p:nvSpPr>
            <p:spPr>
              <a:xfrm>
                <a:off x="3696" y="2544"/>
                <a:ext cx="624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none" w="sm" len="sm"/>
              </a:ln>
            </p:spPr>
          </p:sp>
          <p:sp>
            <p:nvSpPr>
              <p:cNvPr id="35880" name="Line 29"/>
              <p:cNvSpPr/>
              <p:nvPr/>
            </p:nvSpPr>
            <p:spPr>
              <a:xfrm flipV="1">
                <a:off x="4848" y="2544"/>
                <a:ext cx="576" cy="96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  <p:sp>
            <p:nvSpPr>
              <p:cNvPr id="35881" name="Line 30"/>
              <p:cNvSpPr/>
              <p:nvPr/>
            </p:nvSpPr>
            <p:spPr>
              <a:xfrm>
                <a:off x="4080" y="2400"/>
                <a:ext cx="336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stealth" w="med" len="lg"/>
                <a:tailEnd type="none" w="sm" len="sm"/>
              </a:ln>
            </p:spPr>
          </p:sp>
          <p:sp>
            <p:nvSpPr>
              <p:cNvPr id="35882" name="Line 31"/>
              <p:cNvSpPr/>
              <p:nvPr/>
            </p:nvSpPr>
            <p:spPr>
              <a:xfrm flipV="1">
                <a:off x="4896" y="2400"/>
                <a:ext cx="240" cy="14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stealth" w="med" len="lg"/>
              </a:ln>
            </p:spPr>
          </p:sp>
        </p:grpSp>
        <p:sp>
          <p:nvSpPr>
            <p:cNvPr id="35863" name="Rectangle 32"/>
            <p:cNvSpPr/>
            <p:nvPr/>
          </p:nvSpPr>
          <p:spPr>
            <a:xfrm>
              <a:off x="5318" y="960"/>
              <a:ext cx="342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zh-CN" altLang="en-US" dirty="0">
                  <a:solidFill>
                    <a:srgbClr val="00FF66"/>
                  </a:solidFill>
                  <a:latin typeface="Bookman Old Style" pitchFamily="18" charset="0"/>
                </a:rPr>
                <a:t>高</a:t>
              </a:r>
              <a:endParaRPr lang="zh-CN" altLang="en-US" dirty="0">
                <a:solidFill>
                  <a:srgbClr val="00FF66"/>
                </a:solidFill>
                <a:latin typeface="Bookman Old Style" pitchFamily="18" charset="0"/>
              </a:endParaRPr>
            </a:p>
            <a:p>
              <a:r>
                <a:rPr lang="zh-CN" altLang="en-US" dirty="0">
                  <a:solidFill>
                    <a:srgbClr val="00FF66"/>
                  </a:solidFill>
                  <a:latin typeface="Bookman Old Style" pitchFamily="18" charset="0"/>
                </a:rPr>
                <a:t>斯</a:t>
              </a:r>
              <a:endParaRPr lang="zh-CN" altLang="en-US" dirty="0">
                <a:solidFill>
                  <a:srgbClr val="00FF66"/>
                </a:solidFill>
                <a:latin typeface="Bookman Old Style" pitchFamily="18" charset="0"/>
              </a:endParaRPr>
            </a:p>
            <a:p>
              <a:r>
                <a:rPr lang="zh-CN" altLang="en-US" dirty="0">
                  <a:solidFill>
                    <a:srgbClr val="00FF66"/>
                  </a:solidFill>
                  <a:latin typeface="Bookman Old Style" pitchFamily="18" charset="0"/>
                </a:rPr>
                <a:t>面</a:t>
              </a:r>
              <a:endParaRPr lang="zh-CN" altLang="en-US" dirty="0">
                <a:solidFill>
                  <a:srgbClr val="00FF66"/>
                </a:solidFill>
                <a:latin typeface="Bookman Old Style" pitchFamily="18" charset="0"/>
              </a:endParaRPr>
            </a:p>
          </p:txBody>
        </p:sp>
        <p:sp>
          <p:nvSpPr>
            <p:cNvPr id="35864" name="Line 33"/>
            <p:cNvSpPr/>
            <p:nvPr/>
          </p:nvSpPr>
          <p:spPr>
            <a:xfrm flipH="1">
              <a:off x="4944" y="1921"/>
              <a:ext cx="432" cy="528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sm" len="sm"/>
              <a:tailEnd type="stealth" w="med" len="lg"/>
            </a:ln>
          </p:spPr>
        </p:sp>
        <p:grpSp>
          <p:nvGrpSpPr>
            <p:cNvPr id="35865" name="Group 34"/>
            <p:cNvGrpSpPr/>
            <p:nvPr/>
          </p:nvGrpSpPr>
          <p:grpSpPr>
            <a:xfrm>
              <a:off x="4080" y="2209"/>
              <a:ext cx="432" cy="768"/>
              <a:chOff x="3984" y="2352"/>
              <a:chExt cx="432" cy="768"/>
            </a:xfrm>
          </p:grpSpPr>
          <p:sp>
            <p:nvSpPr>
              <p:cNvPr id="35870" name="Line 35"/>
              <p:cNvSpPr/>
              <p:nvPr/>
            </p:nvSpPr>
            <p:spPr>
              <a:xfrm>
                <a:off x="3984" y="2352"/>
                <a:ext cx="432" cy="0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5871" name="Line 36"/>
              <p:cNvSpPr/>
              <p:nvPr/>
            </p:nvSpPr>
            <p:spPr>
              <a:xfrm>
                <a:off x="3984" y="3120"/>
                <a:ext cx="432" cy="0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5872" name="Line 37"/>
              <p:cNvSpPr/>
              <p:nvPr/>
            </p:nvSpPr>
            <p:spPr>
              <a:xfrm>
                <a:off x="4032" y="2352"/>
                <a:ext cx="0" cy="768"/>
              </a:xfrm>
              <a:prstGeom prst="line">
                <a:avLst/>
              </a:prstGeom>
              <a:ln w="12700" cap="flat" cmpd="sng">
                <a:solidFill>
                  <a:srgbClr val="FFFFFF"/>
                </a:solidFill>
                <a:prstDash val="solid"/>
                <a:headEnd type="stealth" w="med" len="lg"/>
                <a:tailEnd type="stealth" w="med" len="lg"/>
              </a:ln>
            </p:spPr>
          </p:sp>
        </p:grpSp>
        <p:sp>
          <p:nvSpPr>
            <p:cNvPr id="35866" name="Rectangle 38"/>
            <p:cNvSpPr/>
            <p:nvPr/>
          </p:nvSpPr>
          <p:spPr>
            <a:xfrm>
              <a:off x="4118" y="2352"/>
              <a:ext cx="1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3600" b="0" i="1" dirty="0">
                <a:solidFill>
                  <a:srgbClr val="FFFF00"/>
                </a:solidFill>
                <a:latin typeface="Bookman Old Style" pitchFamily="18" charset="0"/>
              </a:endParaRPr>
            </a:p>
          </p:txBody>
        </p:sp>
        <p:sp>
          <p:nvSpPr>
            <p:cNvPr id="35867" name="Line 39"/>
            <p:cNvSpPr/>
            <p:nvPr/>
          </p:nvSpPr>
          <p:spPr>
            <a:xfrm flipV="1">
              <a:off x="4704" y="2161"/>
              <a:ext cx="240" cy="48"/>
            </a:xfrm>
            <a:prstGeom prst="line">
              <a:avLst/>
            </a:prstGeom>
            <a:ln w="12700" cap="flat" cmpd="sng">
              <a:solidFill>
                <a:srgbClr val="00FF66"/>
              </a:solidFill>
              <a:prstDash val="solid"/>
              <a:headEnd type="none" w="sm" len="sm"/>
              <a:tailEnd type="stealth" w="med" len="med"/>
            </a:ln>
          </p:spPr>
        </p:sp>
        <p:sp>
          <p:nvSpPr>
            <p:cNvPr id="35868" name="Rectangle 40"/>
            <p:cNvSpPr/>
            <p:nvPr/>
          </p:nvSpPr>
          <p:spPr>
            <a:xfrm>
              <a:off x="4761" y="1833"/>
              <a:ext cx="23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>
              <a:spAutoFit/>
            </a:bodyPr>
            <a:p>
              <a:r>
                <a:rPr lang="en-US" altLang="zh-CN" sz="3600" b="0" i="1" dirty="0">
                  <a:solidFill>
                    <a:schemeClr val="accent2"/>
                  </a:solidFill>
                  <a:latin typeface="Bookman Old Style" pitchFamily="18" charset="0"/>
                </a:rPr>
                <a:t>r</a:t>
              </a:r>
              <a:endParaRPr lang="en-US" altLang="zh-CN" sz="3600" b="0" i="1" dirty="0">
                <a:solidFill>
                  <a:srgbClr val="00FF66"/>
                </a:solidFill>
                <a:latin typeface="Bookman Old Style" pitchFamily="18" charset="0"/>
              </a:endParaRPr>
            </a:p>
          </p:txBody>
        </p:sp>
        <p:graphicFrame>
          <p:nvGraphicFramePr>
            <p:cNvPr id="35869" name="Object 41"/>
            <p:cNvGraphicFramePr>
              <a:graphicFrameLocks noChangeAspect="1"/>
            </p:cNvGraphicFramePr>
            <p:nvPr/>
          </p:nvGraphicFramePr>
          <p:xfrm>
            <a:off x="5328" y="2065"/>
            <a:ext cx="34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6" imgW="121285" imgH="144780" progId="Equation.3">
                    <p:embed/>
                  </p:oleObj>
                </mc:Choice>
                <mc:Fallback>
                  <p:oleObj name="" r:id="rId6" imgW="121285" imgH="14478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8" y="2065"/>
                          <a:ext cx="340" cy="3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4058" name="Text Box 42"/>
          <p:cNvSpPr txBox="1"/>
          <p:nvPr/>
        </p:nvSpPr>
        <p:spPr>
          <a:xfrm>
            <a:off x="304800" y="1470025"/>
            <a:ext cx="6423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解：场具有轴对称          高斯面：圆柱面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6" name="Rectangle 43"/>
          <p:cNvSpPr/>
          <p:nvPr/>
        </p:nvSpPr>
        <p:spPr>
          <a:xfrm>
            <a:off x="304800" y="177800"/>
            <a:ext cx="5715000" cy="1117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例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rgbClr val="FFFF00"/>
                </a:solidFill>
                <a:latin typeface="Bookman Old Style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Bookman Old Style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均匀带电圆柱面的电场。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 沿轴线方向单位长度带电量为</a:t>
            </a:r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  <a:sym typeface="Symbol" panose="05050102010706020507" pitchFamily="18" charset="2"/>
              </a:rPr>
              <a:t></a:t>
            </a:r>
            <a:endParaRPr lang="zh-CN" altLang="en-US" sz="40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4060" name="Object 44"/>
          <p:cNvGraphicFramePr>
            <a:graphicFrameLocks noChangeAspect="1"/>
          </p:cNvGraphicFramePr>
          <p:nvPr/>
        </p:nvGraphicFramePr>
        <p:xfrm>
          <a:off x="228600" y="2922588"/>
          <a:ext cx="6296025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8" imgW="2598420" imgH="329565" progId="Equation.3">
                  <p:embed/>
                </p:oleObj>
              </mc:Choice>
              <mc:Fallback>
                <p:oleObj name="" r:id="rId8" imgW="2598420" imgH="32956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2922588"/>
                        <a:ext cx="6296025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61" name="Rectangle 45"/>
          <p:cNvSpPr/>
          <p:nvPr/>
        </p:nvSpPr>
        <p:spPr>
          <a:xfrm>
            <a:off x="533400" y="21478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en-US" altLang="zh-CN" i="1" dirty="0">
                <a:solidFill>
                  <a:srgbClr val="66FF33"/>
                </a:solidFill>
                <a:latin typeface="Times New Roman" panose="02020603050405020304" pitchFamily="18" charset="0"/>
              </a:rPr>
              <a:t>(1) r &lt;R</a:t>
            </a:r>
            <a:endParaRPr lang="en-US" altLang="zh-CN" i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4825" name="Object 46"/>
          <p:cNvGraphicFramePr>
            <a:graphicFrameLocks noChangeAspect="1"/>
          </p:cNvGraphicFramePr>
          <p:nvPr/>
        </p:nvGraphicFramePr>
        <p:xfrm>
          <a:off x="684213" y="4005263"/>
          <a:ext cx="3889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0" imgW="1523365" imgH="177800" progId="Equation.DSMT4">
                  <p:embed/>
                </p:oleObj>
              </mc:Choice>
              <mc:Fallback>
                <p:oleObj name="" r:id="rId10" imgW="1523365" imgH="1778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4005263"/>
                        <a:ext cx="38893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8" grpId="0"/>
      <p:bldP spid="2140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42" name="Rectangle 2"/>
          <p:cNvSpPr/>
          <p:nvPr/>
        </p:nvSpPr>
        <p:spPr>
          <a:xfrm>
            <a:off x="381000" y="3048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r>
              <a:rPr lang="en-US" altLang="zh-CN" i="1" dirty="0">
                <a:solidFill>
                  <a:srgbClr val="66FF33"/>
                </a:solidFill>
                <a:latin typeface="Times New Roman" panose="02020603050405020304" pitchFamily="18" charset="0"/>
              </a:rPr>
              <a:t>(2) r &gt;R</a:t>
            </a:r>
            <a:endParaRPr lang="en-US" altLang="zh-CN" i="1" dirty="0">
              <a:solidFill>
                <a:srgbClr val="66FF33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482600" y="2743200"/>
          <a:ext cx="26416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827405" imgH="202565" progId="Equation.3">
                  <p:embed/>
                </p:oleObj>
              </mc:Choice>
              <mc:Fallback>
                <p:oleObj name="" r:id="rId1" imgW="827405" imgH="2025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2600" y="2743200"/>
                        <a:ext cx="264160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457200" y="3733800"/>
          <a:ext cx="1600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503555" imgH="375920" progId="Equation.3">
                  <p:embed/>
                </p:oleObj>
              </mc:Choice>
              <mc:Fallback>
                <p:oleObj name="" r:id="rId3" imgW="503555" imgH="37592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3733800"/>
                        <a:ext cx="1600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 Box 7"/>
          <p:cNvSpPr txBox="1"/>
          <p:nvPr/>
        </p:nvSpPr>
        <p:spPr>
          <a:xfrm>
            <a:off x="2438400" y="402590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令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15048" name="Object 8"/>
          <p:cNvGraphicFramePr>
            <a:graphicFrameLocks noChangeAspect="1"/>
          </p:cNvGraphicFramePr>
          <p:nvPr/>
        </p:nvGraphicFramePr>
        <p:xfrm>
          <a:off x="628650" y="5029200"/>
          <a:ext cx="25511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5" imgW="619125" imgH="375920" progId="Equation.3">
                  <p:embed/>
                </p:oleObj>
              </mc:Choice>
              <mc:Fallback>
                <p:oleObj name="" r:id="rId5" imgW="619125" imgH="37592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66FF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8650" y="5029200"/>
                        <a:ext cx="2551113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>
          <a:xfrm>
            <a:off x="5105400" y="1524000"/>
            <a:ext cx="4037013" cy="5332413"/>
            <a:chOff x="3216" y="960"/>
            <a:chExt cx="2543" cy="3359"/>
          </a:xfrm>
        </p:grpSpPr>
        <p:sp>
          <p:nvSpPr>
            <p:cNvPr id="36875" name="Line 10"/>
            <p:cNvSpPr/>
            <p:nvPr/>
          </p:nvSpPr>
          <p:spPr>
            <a:xfrm>
              <a:off x="5472" y="2784"/>
              <a:ext cx="287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sm" len="sm"/>
              <a:tailEnd type="stealth" w="med" len="lg"/>
            </a:ln>
          </p:spPr>
        </p:sp>
        <p:grpSp>
          <p:nvGrpSpPr>
            <p:cNvPr id="36876" name="Group 11"/>
            <p:cNvGrpSpPr/>
            <p:nvPr/>
          </p:nvGrpSpPr>
          <p:grpSpPr>
            <a:xfrm>
              <a:off x="3216" y="960"/>
              <a:ext cx="2496" cy="3359"/>
              <a:chOff x="3216" y="960"/>
              <a:chExt cx="2496" cy="3359"/>
            </a:xfrm>
          </p:grpSpPr>
          <p:sp>
            <p:nvSpPr>
              <p:cNvPr id="36877" name="Line 12"/>
              <p:cNvSpPr/>
              <p:nvPr/>
            </p:nvSpPr>
            <p:spPr>
              <a:xfrm flipV="1">
                <a:off x="4608" y="1152"/>
                <a:ext cx="0" cy="67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36878" name="Rectangle 13"/>
              <p:cNvSpPr/>
              <p:nvPr/>
            </p:nvSpPr>
            <p:spPr>
              <a:xfrm>
                <a:off x="5232" y="960"/>
                <a:ext cx="337" cy="8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2075" tIns="46038" rIns="92075" bIns="46038">
                <a:spAutoFit/>
              </a:bodyPr>
              <a:p>
                <a:r>
                  <a:rPr lang="zh-CN" altLang="en-US" dirty="0">
                    <a:solidFill>
                      <a:srgbClr val="00FF66"/>
                    </a:solidFill>
                    <a:latin typeface="Bookman Old Style" pitchFamily="18" charset="0"/>
                  </a:rPr>
                  <a:t>高</a:t>
                </a:r>
                <a:endParaRPr lang="zh-CN" altLang="en-US" dirty="0">
                  <a:solidFill>
                    <a:srgbClr val="00FF66"/>
                  </a:solidFill>
                  <a:latin typeface="Bookman Old Style" pitchFamily="18" charset="0"/>
                </a:endParaRPr>
              </a:p>
              <a:p>
                <a:r>
                  <a:rPr lang="zh-CN" altLang="en-US" dirty="0">
                    <a:solidFill>
                      <a:srgbClr val="00FF66"/>
                    </a:solidFill>
                    <a:latin typeface="Bookman Old Style" pitchFamily="18" charset="0"/>
                  </a:rPr>
                  <a:t>斯</a:t>
                </a:r>
                <a:endParaRPr lang="zh-CN" altLang="en-US" dirty="0">
                  <a:solidFill>
                    <a:srgbClr val="00FF66"/>
                  </a:solidFill>
                  <a:latin typeface="Bookman Old Style" pitchFamily="18" charset="0"/>
                </a:endParaRPr>
              </a:p>
              <a:p>
                <a:r>
                  <a:rPr lang="zh-CN" altLang="en-US" dirty="0">
                    <a:solidFill>
                      <a:srgbClr val="00FF66"/>
                    </a:solidFill>
                    <a:latin typeface="Bookman Old Style" pitchFamily="18" charset="0"/>
                  </a:rPr>
                  <a:t>面</a:t>
                </a:r>
                <a:endParaRPr lang="zh-CN" altLang="en-US" dirty="0">
                  <a:solidFill>
                    <a:srgbClr val="00FF66"/>
                  </a:solidFill>
                  <a:latin typeface="Bookman Old Style" pitchFamily="18" charset="0"/>
                </a:endParaRPr>
              </a:p>
            </p:txBody>
          </p:sp>
          <p:grpSp>
            <p:nvGrpSpPr>
              <p:cNvPr id="36879" name="Group 14"/>
              <p:cNvGrpSpPr/>
              <p:nvPr/>
            </p:nvGrpSpPr>
            <p:grpSpPr>
              <a:xfrm>
                <a:off x="3360" y="1732"/>
                <a:ext cx="2352" cy="2587"/>
                <a:chOff x="3360" y="1732"/>
                <a:chExt cx="2352" cy="2587"/>
              </a:xfrm>
            </p:grpSpPr>
            <p:sp>
              <p:nvSpPr>
                <p:cNvPr id="36881" name="Oval 15"/>
                <p:cNvSpPr/>
                <p:nvPr/>
              </p:nvSpPr>
              <p:spPr>
                <a:xfrm>
                  <a:off x="3744" y="2832"/>
                  <a:ext cx="1728" cy="57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2" name="Oval 16"/>
                <p:cNvSpPr/>
                <p:nvPr/>
              </p:nvSpPr>
              <p:spPr>
                <a:xfrm>
                  <a:off x="3744" y="3024"/>
                  <a:ext cx="1728" cy="38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1F0A"/>
                    </a:gs>
                    <a:gs pos="50000">
                      <a:srgbClr val="339933"/>
                    </a:gs>
                    <a:gs pos="100000">
                      <a:srgbClr val="0A1F0A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3" name="Rectangle 17"/>
                <p:cNvSpPr/>
                <p:nvPr/>
              </p:nvSpPr>
              <p:spPr>
                <a:xfrm>
                  <a:off x="3744" y="2352"/>
                  <a:ext cx="1728" cy="816"/>
                </a:xfrm>
                <a:prstGeom prst="rect">
                  <a:avLst/>
                </a:prstGeom>
                <a:gradFill rotWithShape="0">
                  <a:gsLst>
                    <a:gs pos="0">
                      <a:srgbClr val="001F00"/>
                    </a:gs>
                    <a:gs pos="50000">
                      <a:srgbClr val="009900"/>
                    </a:gs>
                    <a:gs pos="100000">
                      <a:srgbClr val="001F00"/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4" name="Oval 18"/>
                <p:cNvSpPr/>
                <p:nvPr/>
              </p:nvSpPr>
              <p:spPr>
                <a:xfrm>
                  <a:off x="3748" y="2164"/>
                  <a:ext cx="1720" cy="47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339933"/>
                    </a:gs>
                    <a:gs pos="50000">
                      <a:srgbClr val="246B24"/>
                    </a:gs>
                    <a:gs pos="100000">
                      <a:srgbClr val="339933"/>
                    </a:gs>
                  </a:gsLst>
                  <a:lin ang="2700000" scaled="1"/>
                  <a:tileRect/>
                </a:gra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5" name="Oval 19" descr="10%"/>
                <p:cNvSpPr/>
                <p:nvPr/>
              </p:nvSpPr>
              <p:spPr>
                <a:xfrm>
                  <a:off x="4228" y="3700"/>
                  <a:ext cx="808" cy="376"/>
                </a:xfrm>
                <a:prstGeom prst="ellipse">
                  <a:avLst/>
                </a:prstGeom>
                <a:blipFill rotWithShape="0">
                  <a:blip r:embed="rId7"/>
                </a:blipFill>
                <a:ln w="127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6" name="Rectangle 20" descr="10%"/>
                <p:cNvSpPr/>
                <p:nvPr/>
              </p:nvSpPr>
              <p:spPr>
                <a:xfrm>
                  <a:off x="4224" y="3408"/>
                  <a:ext cx="816" cy="480"/>
                </a:xfrm>
                <a:prstGeom prst="rect">
                  <a:avLst/>
                </a:prstGeom>
                <a:blipFill rotWithShape="0">
                  <a:blip r:embed="rId7"/>
                </a:blip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7" name="Oval 21" descr="10%"/>
                <p:cNvSpPr/>
                <p:nvPr/>
              </p:nvSpPr>
              <p:spPr>
                <a:xfrm>
                  <a:off x="4228" y="2212"/>
                  <a:ext cx="808" cy="232"/>
                </a:xfrm>
                <a:prstGeom prst="ellipse">
                  <a:avLst/>
                </a:prstGeom>
                <a:blipFill rotWithShape="0">
                  <a:blip r:embed="rId7"/>
                </a:blipFill>
                <a:ln w="127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8" name="Rectangle 22" descr="10%"/>
                <p:cNvSpPr/>
                <p:nvPr/>
              </p:nvSpPr>
              <p:spPr>
                <a:xfrm>
                  <a:off x="4224" y="1824"/>
                  <a:ext cx="816" cy="480"/>
                </a:xfrm>
                <a:prstGeom prst="rect">
                  <a:avLst/>
                </a:prstGeom>
                <a:blipFill rotWithShape="0">
                  <a:blip r:embed="rId7"/>
                </a:blipFill>
                <a:ln w="9525">
                  <a:noFill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89" name="Oval 23"/>
                <p:cNvSpPr/>
                <p:nvPr/>
              </p:nvSpPr>
              <p:spPr>
                <a:xfrm>
                  <a:off x="4228" y="1732"/>
                  <a:ext cx="808" cy="232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890" name="Arc 24"/>
                <p:cNvSpPr/>
                <p:nvPr/>
              </p:nvSpPr>
              <p:spPr>
                <a:xfrm>
                  <a:off x="3745" y="2178"/>
                  <a:ext cx="1728" cy="462"/>
                </a:xfrm>
                <a:custGeom>
                  <a:avLst/>
                  <a:gdLst>
                    <a:gd name="txL" fmla="*/ 0 w 43200"/>
                    <a:gd name="txT" fmla="*/ 0 h 41106"/>
                    <a:gd name="txR" fmla="*/ 43200 w 43200"/>
                    <a:gd name="txB" fmla="*/ 41106 h 41106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200" h="41106" fill="none">
                      <a:moveTo>
                        <a:pt x="30877" y="-1"/>
                      </a:moveTo>
                      <a:cubicBezTo>
                        <a:pt x="38404" y="3579"/>
                        <a:pt x="43200" y="11170"/>
                        <a:pt x="43200" y="19506"/>
                      </a:cubicBezTo>
                      <a:cubicBezTo>
                        <a:pt x="43200" y="31435"/>
                        <a:pt x="33529" y="41106"/>
                        <a:pt x="21600" y="41106"/>
                      </a:cubicBezTo>
                      <a:cubicBezTo>
                        <a:pt x="9670" y="41106"/>
                        <a:pt x="0" y="31435"/>
                        <a:pt x="0" y="19506"/>
                      </a:cubicBezTo>
                      <a:cubicBezTo>
                        <a:pt x="0" y="12013"/>
                        <a:pt x="3882" y="5055"/>
                        <a:pt x="10260" y="1122"/>
                      </a:cubicBezTo>
                    </a:path>
                    <a:path w="43200" h="41106" stroke="0">
                      <a:moveTo>
                        <a:pt x="30877" y="-1"/>
                      </a:moveTo>
                      <a:cubicBezTo>
                        <a:pt x="38404" y="3579"/>
                        <a:pt x="43200" y="11170"/>
                        <a:pt x="43200" y="19506"/>
                      </a:cubicBezTo>
                      <a:cubicBezTo>
                        <a:pt x="43200" y="31435"/>
                        <a:pt x="33529" y="41106"/>
                        <a:pt x="21600" y="41106"/>
                      </a:cubicBezTo>
                      <a:cubicBezTo>
                        <a:pt x="9670" y="41106"/>
                        <a:pt x="0" y="31435"/>
                        <a:pt x="0" y="19506"/>
                      </a:cubicBezTo>
                      <a:cubicBezTo>
                        <a:pt x="0" y="12013"/>
                        <a:pt x="3882" y="5055"/>
                        <a:pt x="10260" y="1122"/>
                      </a:cubicBezTo>
                      <a:lnTo>
                        <a:pt x="21600" y="19506"/>
                      </a:lnTo>
                      <a:lnTo>
                        <a:pt x="30877" y="-1"/>
                      </a:lnTo>
                      <a:close/>
                    </a:path>
                  </a:pathLst>
                </a:custGeom>
                <a:noFill/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6891" name="Arc 25"/>
                <p:cNvSpPr/>
                <p:nvPr/>
              </p:nvSpPr>
              <p:spPr>
                <a:xfrm>
                  <a:off x="3745" y="3087"/>
                  <a:ext cx="1728" cy="322"/>
                </a:xfrm>
                <a:custGeom>
                  <a:avLst/>
                  <a:gdLst>
                    <a:gd name="txL" fmla="*/ 0 w 43197"/>
                    <a:gd name="txT" fmla="*/ 0 h 23661"/>
                    <a:gd name="txR" fmla="*/ 43197 w 43197"/>
                    <a:gd name="txB" fmla="*/ 23661 h 23661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43197" h="23661" fill="none">
                      <a:moveTo>
                        <a:pt x="43098" y="-1"/>
                      </a:moveTo>
                      <a:cubicBezTo>
                        <a:pt x="43164" y="685"/>
                        <a:pt x="43197" y="1372"/>
                        <a:pt x="43197" y="2061"/>
                      </a:cubicBezTo>
                      <a:cubicBezTo>
                        <a:pt x="43197" y="13990"/>
                        <a:pt x="33526" y="23661"/>
                        <a:pt x="21597" y="23661"/>
                      </a:cubicBezTo>
                      <a:cubicBezTo>
                        <a:pt x="9811" y="23661"/>
                        <a:pt x="200" y="14213"/>
                        <a:pt x="0" y="2428"/>
                      </a:cubicBezTo>
                    </a:path>
                    <a:path w="43197" h="23661" stroke="0">
                      <a:moveTo>
                        <a:pt x="43098" y="-1"/>
                      </a:moveTo>
                      <a:cubicBezTo>
                        <a:pt x="43164" y="685"/>
                        <a:pt x="43197" y="1372"/>
                        <a:pt x="43197" y="2061"/>
                      </a:cubicBezTo>
                      <a:cubicBezTo>
                        <a:pt x="43197" y="13990"/>
                        <a:pt x="33526" y="23661"/>
                        <a:pt x="21597" y="23661"/>
                      </a:cubicBezTo>
                      <a:cubicBezTo>
                        <a:pt x="9811" y="23661"/>
                        <a:pt x="200" y="14213"/>
                        <a:pt x="0" y="2428"/>
                      </a:cubicBezTo>
                      <a:lnTo>
                        <a:pt x="21597" y="2061"/>
                      </a:lnTo>
                      <a:lnTo>
                        <a:pt x="43098" y="-1"/>
                      </a:lnTo>
                      <a:close/>
                    </a:path>
                  </a:pathLst>
                </a:custGeom>
                <a:noFill/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6892" name="Line 26"/>
                <p:cNvSpPr/>
                <p:nvPr/>
              </p:nvSpPr>
              <p:spPr>
                <a:xfrm>
                  <a:off x="3744" y="2352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6893" name="Line 27"/>
                <p:cNvSpPr/>
                <p:nvPr/>
              </p:nvSpPr>
              <p:spPr>
                <a:xfrm>
                  <a:off x="5472" y="2352"/>
                  <a:ext cx="0" cy="67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6894" name="Line 28"/>
                <p:cNvSpPr/>
                <p:nvPr/>
              </p:nvSpPr>
              <p:spPr>
                <a:xfrm>
                  <a:off x="4608" y="3888"/>
                  <a:ext cx="0" cy="431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36895" name="Line 29"/>
                <p:cNvSpPr/>
                <p:nvPr/>
              </p:nvSpPr>
              <p:spPr>
                <a:xfrm>
                  <a:off x="4608" y="1824"/>
                  <a:ext cx="0" cy="2016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dashDot"/>
                  <a:headEnd type="none" w="sm" len="sm"/>
                  <a:tailEnd type="none" w="sm" len="sm"/>
                </a:ln>
              </p:spPr>
            </p:sp>
            <p:sp>
              <p:nvSpPr>
                <p:cNvPr id="36896" name="Line 30"/>
                <p:cNvSpPr/>
                <p:nvPr/>
              </p:nvSpPr>
              <p:spPr>
                <a:xfrm>
                  <a:off x="4896" y="3024"/>
                  <a:ext cx="384" cy="288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897" name="Line 31"/>
                <p:cNvSpPr/>
                <p:nvPr/>
              </p:nvSpPr>
              <p:spPr>
                <a:xfrm>
                  <a:off x="5280" y="2928"/>
                  <a:ext cx="432" cy="144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898" name="Line 32"/>
                <p:cNvSpPr/>
                <p:nvPr/>
              </p:nvSpPr>
              <p:spPr>
                <a:xfrm>
                  <a:off x="4656" y="3024"/>
                  <a:ext cx="0" cy="336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899" name="Line 33"/>
                <p:cNvSpPr/>
                <p:nvPr/>
              </p:nvSpPr>
              <p:spPr>
                <a:xfrm flipH="1">
                  <a:off x="3984" y="3024"/>
                  <a:ext cx="336" cy="288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900" name="Line 34"/>
                <p:cNvSpPr/>
                <p:nvPr/>
              </p:nvSpPr>
              <p:spPr>
                <a:xfrm flipH="1">
                  <a:off x="3600" y="2976"/>
                  <a:ext cx="384" cy="144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901" name="Line 35"/>
                <p:cNvSpPr/>
                <p:nvPr/>
              </p:nvSpPr>
              <p:spPr>
                <a:xfrm flipH="1">
                  <a:off x="3360" y="2832"/>
                  <a:ext cx="432" cy="0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902" name="Line 36"/>
                <p:cNvSpPr/>
                <p:nvPr/>
              </p:nvSpPr>
              <p:spPr>
                <a:xfrm>
                  <a:off x="3552" y="2592"/>
                  <a:ext cx="192" cy="48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stealth" w="med" len="lg"/>
                  <a:tailEnd type="none" w="sm" len="sm"/>
                </a:ln>
              </p:spPr>
            </p:sp>
            <p:sp>
              <p:nvSpPr>
                <p:cNvPr id="36903" name="Line 37"/>
                <p:cNvSpPr/>
                <p:nvPr/>
              </p:nvSpPr>
              <p:spPr>
                <a:xfrm flipV="1">
                  <a:off x="5472" y="2592"/>
                  <a:ext cx="191" cy="48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904" name="Line 38"/>
                <p:cNvSpPr/>
                <p:nvPr/>
              </p:nvSpPr>
              <p:spPr>
                <a:xfrm flipH="1">
                  <a:off x="5280" y="1872"/>
                  <a:ext cx="192" cy="480"/>
                </a:xfrm>
                <a:prstGeom prst="line">
                  <a:avLst/>
                </a:prstGeom>
                <a:ln w="25400" cap="flat" cmpd="sng">
                  <a:solidFill>
                    <a:srgbClr val="00FF66"/>
                  </a:solidFill>
                  <a:prstDash val="solid"/>
                  <a:headEnd type="none" w="sm" len="sm"/>
                  <a:tailEnd type="stealth" w="med" len="lg"/>
                </a:ln>
              </p:spPr>
            </p:sp>
            <p:sp>
              <p:nvSpPr>
                <p:cNvPr id="36905" name="Line 39"/>
                <p:cNvSpPr/>
                <p:nvPr/>
              </p:nvSpPr>
              <p:spPr>
                <a:xfrm>
                  <a:off x="4944" y="2640"/>
                  <a:ext cx="0" cy="768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stealth" w="med" len="lg"/>
                  <a:tailEnd type="stealth" w="med" len="lg"/>
                </a:ln>
              </p:spPr>
            </p:sp>
            <p:sp>
              <p:nvSpPr>
                <p:cNvPr id="36906" name="Rectangle 40"/>
                <p:cNvSpPr/>
                <p:nvPr/>
              </p:nvSpPr>
              <p:spPr>
                <a:xfrm>
                  <a:off x="5030" y="2756"/>
                  <a:ext cx="196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r>
                    <a:rPr lang="en-US" altLang="zh-CN" sz="36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l</a:t>
                  </a:r>
                  <a:endParaRPr lang="en-US" altLang="zh-CN" sz="3600" b="0" i="1" dirty="0">
                    <a:solidFill>
                      <a:schemeClr val="tx1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36907" name="Line 41"/>
                <p:cNvSpPr/>
                <p:nvPr/>
              </p:nvSpPr>
              <p:spPr>
                <a:xfrm>
                  <a:off x="3744" y="3120"/>
                  <a:ext cx="864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stealth" w="med" len="lg"/>
                  <a:tailEnd type="none" w="sm" len="sm"/>
                </a:ln>
              </p:spPr>
            </p:sp>
            <p:sp>
              <p:nvSpPr>
                <p:cNvPr id="36908" name="Rectangle 42"/>
                <p:cNvSpPr/>
                <p:nvPr/>
              </p:nvSpPr>
              <p:spPr>
                <a:xfrm>
                  <a:off x="4070" y="2745"/>
                  <a:ext cx="228" cy="4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>
                  <a:spAutoFit/>
                </a:bodyPr>
                <a:p>
                  <a:r>
                    <a:rPr lang="en-US" altLang="zh-CN" sz="3600" i="1" dirty="0">
                      <a:solidFill>
                        <a:srgbClr val="FFFFFF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3600" b="0" i="1" dirty="0">
                    <a:solidFill>
                      <a:srgbClr val="FFFFFF"/>
                    </a:solidFill>
                    <a:latin typeface="Bookman Old Style" pitchFamily="18" charset="0"/>
                  </a:endParaRPr>
                </a:p>
              </p:txBody>
            </p:sp>
          </p:grpSp>
          <p:graphicFrame>
            <p:nvGraphicFramePr>
              <p:cNvPr id="36880" name="Object 43"/>
              <p:cNvGraphicFramePr>
                <a:graphicFrameLocks noChangeAspect="1"/>
              </p:cNvGraphicFramePr>
              <p:nvPr/>
            </p:nvGraphicFramePr>
            <p:xfrm>
              <a:off x="3216" y="2928"/>
              <a:ext cx="381" cy="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8" imgW="121285" imgH="144780" progId="Equation.3">
                      <p:embed/>
                    </p:oleObj>
                  </mc:Choice>
                  <mc:Fallback>
                    <p:oleObj name="" r:id="rId8" imgW="121285" imgH="14478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16" y="2928"/>
                            <a:ext cx="381" cy="4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5085" name="Object 45"/>
          <p:cNvGraphicFramePr>
            <a:graphicFrameLocks noChangeAspect="1"/>
          </p:cNvGraphicFramePr>
          <p:nvPr/>
        </p:nvGraphicFramePr>
        <p:xfrm>
          <a:off x="457200" y="1093788"/>
          <a:ext cx="6934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0" imgW="2598420" imgH="329565" progId="Equation.3">
                  <p:embed/>
                </p:oleObj>
              </mc:Choice>
              <mc:Fallback>
                <p:oleObj name="" r:id="rId10" imgW="2598420" imgH="32956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1093788"/>
                        <a:ext cx="6934200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46"/>
          <p:cNvGraphicFramePr>
            <a:graphicFrameLocks noChangeAspect="1"/>
          </p:cNvGraphicFramePr>
          <p:nvPr/>
        </p:nvGraphicFramePr>
        <p:xfrm>
          <a:off x="827088" y="2060575"/>
          <a:ext cx="14319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2" imgW="558800" imgH="177800" progId="Equation.DSMT4">
                  <p:embed/>
                </p:oleObj>
              </mc:Choice>
              <mc:Fallback>
                <p:oleObj name="" r:id="rId12" imgW="558800" imgH="177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7088" y="2060575"/>
                        <a:ext cx="1431925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47"/>
          <p:cNvGraphicFramePr>
            <a:graphicFrameLocks noChangeAspect="1"/>
          </p:cNvGraphicFramePr>
          <p:nvPr/>
        </p:nvGraphicFramePr>
        <p:xfrm>
          <a:off x="3132138" y="4076700"/>
          <a:ext cx="163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4" imgW="672465" imgH="177800" progId="Equation.DSMT4">
                  <p:embed/>
                </p:oleObj>
              </mc:Choice>
              <mc:Fallback>
                <p:oleObj name="" r:id="rId14" imgW="672465" imgH="177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32138" y="4076700"/>
                        <a:ext cx="16319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/>
      <p:bldP spid="3584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7090" name="Text Box 2"/>
          <p:cNvSpPr txBox="1"/>
          <p:nvPr/>
        </p:nvSpPr>
        <p:spPr>
          <a:xfrm>
            <a:off x="304800" y="255588"/>
            <a:ext cx="7843838" cy="1203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课堂练习：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求均匀带电圆柱体的场强分布，已知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219200" y="3886200"/>
            <a:ext cx="4343400" cy="2479675"/>
            <a:chOff x="480" y="2352"/>
            <a:chExt cx="2736" cy="1562"/>
          </a:xfrm>
        </p:grpSpPr>
        <p:graphicFrame>
          <p:nvGraphicFramePr>
            <p:cNvPr id="37901" name="Object 4"/>
            <p:cNvGraphicFramePr>
              <a:graphicFrameLocks noChangeAspect="1"/>
            </p:cNvGraphicFramePr>
            <p:nvPr/>
          </p:nvGraphicFramePr>
          <p:xfrm>
            <a:off x="1296" y="2352"/>
            <a:ext cx="1019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468630" imgH="375920" progId="Equation.3">
                    <p:embed/>
                  </p:oleObj>
                </mc:Choice>
                <mc:Fallback>
                  <p:oleObj name="" r:id="rId1" imgW="468630" imgH="37592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2352"/>
                          <a:ext cx="1019" cy="7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5"/>
            <p:cNvGraphicFramePr>
              <a:graphicFrameLocks noChangeAspect="1"/>
            </p:cNvGraphicFramePr>
            <p:nvPr/>
          </p:nvGraphicFramePr>
          <p:xfrm>
            <a:off x="480" y="2915"/>
            <a:ext cx="51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3" imgW="237490" imgH="121285" progId="Equation.3">
                    <p:embed/>
                  </p:oleObj>
                </mc:Choice>
                <mc:Fallback>
                  <p:oleObj name="" r:id="rId3" imgW="237490" imgH="12128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2915"/>
                          <a:ext cx="519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AutoShape 6"/>
            <p:cNvSpPr/>
            <p:nvPr/>
          </p:nvSpPr>
          <p:spPr>
            <a:xfrm>
              <a:off x="1056" y="2640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904" name="Object 7"/>
            <p:cNvGraphicFramePr>
              <a:graphicFrameLocks noChangeAspect="1"/>
            </p:cNvGraphicFramePr>
            <p:nvPr/>
          </p:nvGraphicFramePr>
          <p:xfrm>
            <a:off x="2544" y="3397"/>
            <a:ext cx="67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5" imgW="318135" imgH="121285" progId="Equation.3">
                    <p:embed/>
                  </p:oleObj>
                </mc:Choice>
                <mc:Fallback>
                  <p:oleObj name="" r:id="rId5" imgW="318135" imgH="121285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3397"/>
                          <a:ext cx="672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8"/>
            <p:cNvGraphicFramePr>
              <a:graphicFrameLocks noChangeAspect="1"/>
            </p:cNvGraphicFramePr>
            <p:nvPr/>
          </p:nvGraphicFramePr>
          <p:xfrm>
            <a:off x="2544" y="2544"/>
            <a:ext cx="6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7" imgW="318135" imgH="121285" progId="Equation.3">
                    <p:embed/>
                  </p:oleObj>
                </mc:Choice>
                <mc:Fallback>
                  <p:oleObj name="" r:id="rId7" imgW="318135" imgH="121285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2544"/>
                          <a:ext cx="67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6" name="Object 9"/>
            <p:cNvGraphicFramePr>
              <a:graphicFrameLocks noChangeAspect="1"/>
            </p:cNvGraphicFramePr>
            <p:nvPr/>
          </p:nvGraphicFramePr>
          <p:xfrm>
            <a:off x="1296" y="3168"/>
            <a:ext cx="895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9" imgW="364490" imgH="375920" progId="Equation.3">
                    <p:embed/>
                  </p:oleObj>
                </mc:Choice>
                <mc:Fallback>
                  <p:oleObj name="" r:id="rId9" imgW="364490" imgH="37592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3168"/>
                          <a:ext cx="895" cy="7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098" name="Object 10"/>
          <p:cNvGraphicFramePr>
            <a:graphicFrameLocks noChangeAspect="1"/>
          </p:cNvGraphicFramePr>
          <p:nvPr/>
        </p:nvGraphicFramePr>
        <p:xfrm>
          <a:off x="2743200" y="2590800"/>
          <a:ext cx="2057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815975" imgH="457200" progId="Equation.3">
                  <p:embed/>
                </p:oleObj>
              </mc:Choice>
              <mc:Fallback>
                <p:oleObj name="" r:id="rId11" imgW="815975" imgH="457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2590800"/>
                        <a:ext cx="2057400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9" name="Object 11"/>
          <p:cNvGraphicFramePr>
            <a:graphicFrameLocks noChangeAspect="1"/>
          </p:cNvGraphicFramePr>
          <p:nvPr/>
        </p:nvGraphicFramePr>
        <p:xfrm>
          <a:off x="1219200" y="1752600"/>
          <a:ext cx="106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3" imgW="399415" imgH="144780" progId="Equation.3">
                  <p:embed/>
                </p:oleObj>
              </mc:Choice>
              <mc:Fallback>
                <p:oleObj name="" r:id="rId13" imgW="399415" imgH="14478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752600"/>
                        <a:ext cx="1066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0" name="Object 12"/>
          <p:cNvGraphicFramePr>
            <a:graphicFrameLocks noChangeAspect="1"/>
          </p:cNvGraphicFramePr>
          <p:nvPr/>
        </p:nvGraphicFramePr>
        <p:xfrm>
          <a:off x="1219200" y="2895600"/>
          <a:ext cx="1143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399415" imgH="144780" progId="Equation.3">
                  <p:embed/>
                </p:oleObj>
              </mc:Choice>
              <mc:Fallback>
                <p:oleObj name="" r:id="rId15" imgW="399415" imgH="14478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2895600"/>
                        <a:ext cx="11430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1" name="Object 13"/>
          <p:cNvGraphicFramePr>
            <a:graphicFrameLocks noChangeAspect="1"/>
          </p:cNvGraphicFramePr>
          <p:nvPr/>
        </p:nvGraphicFramePr>
        <p:xfrm>
          <a:off x="2819400" y="1506538"/>
          <a:ext cx="3276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1151890" imgH="375920" progId="Equation.3">
                  <p:embed/>
                </p:oleObj>
              </mc:Choice>
              <mc:Fallback>
                <p:oleObj name="" r:id="rId17" imgW="1151890" imgH="37592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1506538"/>
                        <a:ext cx="32766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02" name="AutoShape 14"/>
          <p:cNvSpPr/>
          <p:nvPr/>
        </p:nvSpPr>
        <p:spPr>
          <a:xfrm>
            <a:off x="7239000" y="3581400"/>
            <a:ext cx="838200" cy="762000"/>
          </a:xfrm>
          <a:prstGeom prst="can">
            <a:avLst>
              <a:gd name="adj" fmla="val 37917"/>
            </a:avLst>
          </a:prstGeom>
          <a:noFill/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7103" name="AutoShape 15"/>
          <p:cNvSpPr/>
          <p:nvPr/>
        </p:nvSpPr>
        <p:spPr>
          <a:xfrm>
            <a:off x="6477000" y="3505200"/>
            <a:ext cx="2286000" cy="1219200"/>
          </a:xfrm>
          <a:prstGeom prst="can">
            <a:avLst>
              <a:gd name="adj" fmla="val 42838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 eaLnBrk="1" hangingPunct="1"/>
            <a:endParaRPr lang="zh-CN" altLang="zh-CN" sz="2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6858000" y="2209800"/>
            <a:ext cx="1600200" cy="2819400"/>
            <a:chOff x="4464" y="1728"/>
            <a:chExt cx="1008" cy="1776"/>
          </a:xfrm>
        </p:grpSpPr>
        <p:sp>
          <p:nvSpPr>
            <p:cNvPr id="37899" name="AutoShape 17"/>
            <p:cNvSpPr/>
            <p:nvPr/>
          </p:nvSpPr>
          <p:spPr>
            <a:xfrm>
              <a:off x="4464" y="1728"/>
              <a:ext cx="1008" cy="1776"/>
            </a:xfrm>
            <a:prstGeom prst="can">
              <a:avLst>
                <a:gd name="adj" fmla="val 4404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7900" name="Line 18"/>
            <p:cNvSpPr/>
            <p:nvPr/>
          </p:nvSpPr>
          <p:spPr>
            <a:xfrm>
              <a:off x="4944" y="1968"/>
              <a:ext cx="0" cy="1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charRg st="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0">
                                            <p:txEl>
                                              <p:charRg st="6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 build="p"/>
      <p:bldP spid="217102" grpId="0" animBg="1"/>
      <p:bldP spid="217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/>
          <p:nvPr/>
        </p:nvSpPr>
        <p:spPr>
          <a:xfrm>
            <a:off x="2590800" y="457200"/>
            <a:ext cx="2684463" cy="51911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p>
            <a:r>
              <a:rPr lang="zh-CN" altLang="en-US" i="1" u="sng" dirty="0">
                <a:solidFill>
                  <a:srgbClr val="FFFFCC"/>
                </a:solidFill>
                <a:latin typeface="Bookman Old Style" pitchFamily="18" charset="0"/>
              </a:rPr>
              <a:t>点电荷的电</a:t>
            </a:r>
            <a:r>
              <a:rPr lang="zh-CN" altLang="en-US" u="sng" dirty="0">
                <a:solidFill>
                  <a:srgbClr val="FFFFCC"/>
                </a:solidFill>
                <a:latin typeface="Times New Roman" panose="02020603050405020304" pitchFamily="18" charset="0"/>
              </a:rPr>
              <a:t>场</a:t>
            </a:r>
            <a:r>
              <a:rPr lang="zh-CN" altLang="en-US" i="1" u="sng" dirty="0">
                <a:solidFill>
                  <a:srgbClr val="FFFFCC"/>
                </a:solidFill>
                <a:latin typeface="Bookman Old Style" pitchFamily="18" charset="0"/>
              </a:rPr>
              <a:t>线</a:t>
            </a:r>
            <a:endParaRPr lang="zh-CN" altLang="en-US" i="1" u="sng" dirty="0">
              <a:solidFill>
                <a:srgbClr val="FFFFCC"/>
              </a:solidFill>
              <a:latin typeface="Bookman Old Style" pitchFamily="18" charset="0"/>
            </a:endParaRPr>
          </a:p>
        </p:txBody>
      </p:sp>
      <p:sp>
        <p:nvSpPr>
          <p:cNvPr id="8195" name="Rectangle 3"/>
          <p:cNvSpPr/>
          <p:nvPr/>
        </p:nvSpPr>
        <p:spPr>
          <a:xfrm>
            <a:off x="5927725" y="1446213"/>
            <a:ext cx="1260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正电荷</a:t>
            </a:r>
            <a:endParaRPr lang="zh-CN" altLang="en-US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96" name="Rectangle 4"/>
          <p:cNvSpPr/>
          <p:nvPr/>
        </p:nvSpPr>
        <p:spPr>
          <a:xfrm>
            <a:off x="1279525" y="1446213"/>
            <a:ext cx="1260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zh-CN" altLang="en-US" dirty="0">
                <a:solidFill>
                  <a:srgbClr val="FFFF00"/>
                </a:solidFill>
                <a:latin typeface="Bookman Old Style" pitchFamily="18" charset="0"/>
              </a:rPr>
              <a:t>负电荷</a:t>
            </a:r>
            <a:endParaRPr lang="zh-CN" altLang="en-US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8197" name="Line 5"/>
          <p:cNvSpPr/>
          <p:nvPr/>
        </p:nvSpPr>
        <p:spPr>
          <a:xfrm flipH="1">
            <a:off x="5105400" y="4075113"/>
            <a:ext cx="38862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198" name="Line 6"/>
          <p:cNvSpPr/>
          <p:nvPr/>
        </p:nvSpPr>
        <p:spPr>
          <a:xfrm flipH="1" flipV="1">
            <a:off x="5170488" y="3346450"/>
            <a:ext cx="3603625" cy="1457325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199" name="Line 7"/>
          <p:cNvSpPr/>
          <p:nvPr/>
        </p:nvSpPr>
        <p:spPr>
          <a:xfrm flipH="1" flipV="1">
            <a:off x="5575300" y="2727325"/>
            <a:ext cx="2844800" cy="2681288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0" name="Line 8"/>
          <p:cNvSpPr/>
          <p:nvPr/>
        </p:nvSpPr>
        <p:spPr>
          <a:xfrm flipH="1">
            <a:off x="6257925" y="2241550"/>
            <a:ext cx="1536700" cy="3532188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1" name="Line 9"/>
          <p:cNvSpPr/>
          <p:nvPr/>
        </p:nvSpPr>
        <p:spPr>
          <a:xfrm flipH="1">
            <a:off x="5224463" y="3411538"/>
            <a:ext cx="3651250" cy="132715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2" name="Line 10"/>
          <p:cNvSpPr/>
          <p:nvPr/>
        </p:nvSpPr>
        <p:spPr>
          <a:xfrm flipV="1">
            <a:off x="5651500" y="2649538"/>
            <a:ext cx="2797175" cy="269875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3" name="Line 11"/>
          <p:cNvSpPr/>
          <p:nvPr/>
        </p:nvSpPr>
        <p:spPr>
          <a:xfrm flipV="1">
            <a:off x="6972300" y="2057400"/>
            <a:ext cx="0" cy="3886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4" name="Line 12"/>
          <p:cNvSpPr/>
          <p:nvPr/>
        </p:nvSpPr>
        <p:spPr>
          <a:xfrm flipH="1" flipV="1">
            <a:off x="6183313" y="2224088"/>
            <a:ext cx="1581150" cy="354965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stealth" w="med" len="lg"/>
          </a:ln>
        </p:spPr>
      </p:sp>
      <p:sp>
        <p:nvSpPr>
          <p:cNvPr id="8205" name="Oval 13"/>
          <p:cNvSpPr/>
          <p:nvPr/>
        </p:nvSpPr>
        <p:spPr>
          <a:xfrm>
            <a:off x="6826250" y="3890963"/>
            <a:ext cx="368300" cy="368300"/>
          </a:xfrm>
          <a:prstGeom prst="ellipse">
            <a:avLst/>
          </a:prstGeom>
          <a:solidFill>
            <a:srgbClr val="CC0066"/>
          </a:solidFill>
          <a:ln w="127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6" name="Rectangle 14"/>
          <p:cNvSpPr/>
          <p:nvPr/>
        </p:nvSpPr>
        <p:spPr>
          <a:xfrm>
            <a:off x="6804025" y="3806825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dirty="0">
                <a:solidFill>
                  <a:schemeClr val="tx1"/>
                </a:solidFill>
                <a:latin typeface="Bookman Old Style" pitchFamily="18" charset="0"/>
              </a:rPr>
              <a:t>+</a:t>
            </a:r>
            <a:endParaRPr lang="en-US" altLang="zh-CN" sz="3600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207" name="Line 15"/>
          <p:cNvSpPr/>
          <p:nvPr/>
        </p:nvSpPr>
        <p:spPr>
          <a:xfrm flipH="1">
            <a:off x="228600" y="4038600"/>
            <a:ext cx="8382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08" name="Line 16"/>
          <p:cNvSpPr/>
          <p:nvPr/>
        </p:nvSpPr>
        <p:spPr>
          <a:xfrm flipH="1" flipV="1">
            <a:off x="304800" y="3352800"/>
            <a:ext cx="7620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09" name="Line 17"/>
          <p:cNvSpPr/>
          <p:nvPr/>
        </p:nvSpPr>
        <p:spPr>
          <a:xfrm flipH="1" flipV="1">
            <a:off x="660400" y="2652713"/>
            <a:ext cx="635000" cy="623887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0" name="Line 18"/>
          <p:cNvSpPr/>
          <p:nvPr/>
        </p:nvSpPr>
        <p:spPr>
          <a:xfrm flipH="1">
            <a:off x="1343025" y="4953000"/>
            <a:ext cx="333375" cy="746125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1" name="Line 19"/>
          <p:cNvSpPr/>
          <p:nvPr/>
        </p:nvSpPr>
        <p:spPr>
          <a:xfrm flipH="1">
            <a:off x="309563" y="4419600"/>
            <a:ext cx="833437" cy="244475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2" name="Line 20"/>
          <p:cNvSpPr/>
          <p:nvPr/>
        </p:nvSpPr>
        <p:spPr>
          <a:xfrm flipV="1">
            <a:off x="736600" y="4724400"/>
            <a:ext cx="558800" cy="549275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8213" name="Line 21"/>
          <p:cNvSpPr/>
          <p:nvPr/>
        </p:nvSpPr>
        <p:spPr>
          <a:xfrm flipV="1">
            <a:off x="2057400" y="5029200"/>
            <a:ext cx="0" cy="839788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8214" name="Line 22"/>
          <p:cNvSpPr/>
          <p:nvPr/>
        </p:nvSpPr>
        <p:spPr>
          <a:xfrm flipH="1" flipV="1">
            <a:off x="1268413" y="2149475"/>
            <a:ext cx="331787" cy="822325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5" name="Oval 23"/>
          <p:cNvSpPr/>
          <p:nvPr/>
        </p:nvSpPr>
        <p:spPr>
          <a:xfrm>
            <a:off x="1911350" y="3816350"/>
            <a:ext cx="368300" cy="368300"/>
          </a:xfrm>
          <a:prstGeom prst="ellipse">
            <a:avLst/>
          </a:prstGeom>
          <a:solidFill>
            <a:srgbClr val="CC0066"/>
          </a:solidFill>
          <a:ln w="127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16" name="Line 24"/>
          <p:cNvSpPr/>
          <p:nvPr/>
        </p:nvSpPr>
        <p:spPr>
          <a:xfrm>
            <a:off x="3276600" y="4038600"/>
            <a:ext cx="8382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7" name="Line 25"/>
          <p:cNvSpPr/>
          <p:nvPr/>
        </p:nvSpPr>
        <p:spPr>
          <a:xfrm>
            <a:off x="2819400" y="4800600"/>
            <a:ext cx="60960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8" name="Line 26"/>
          <p:cNvSpPr/>
          <p:nvPr/>
        </p:nvSpPr>
        <p:spPr>
          <a:xfrm flipV="1">
            <a:off x="2057400" y="1905000"/>
            <a:ext cx="0" cy="914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19" name="Line 27"/>
          <p:cNvSpPr/>
          <p:nvPr/>
        </p:nvSpPr>
        <p:spPr>
          <a:xfrm flipV="1">
            <a:off x="2971800" y="2590800"/>
            <a:ext cx="685800" cy="609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20" name="Line 28"/>
          <p:cNvSpPr/>
          <p:nvPr/>
        </p:nvSpPr>
        <p:spPr>
          <a:xfrm flipV="1">
            <a:off x="3200400" y="3352800"/>
            <a:ext cx="8382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21" name="Line 29"/>
          <p:cNvSpPr/>
          <p:nvPr/>
        </p:nvSpPr>
        <p:spPr>
          <a:xfrm>
            <a:off x="2438400" y="4953000"/>
            <a:ext cx="304800" cy="838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22" name="Line 30"/>
          <p:cNvSpPr/>
          <p:nvPr/>
        </p:nvSpPr>
        <p:spPr>
          <a:xfrm>
            <a:off x="3124200" y="4495800"/>
            <a:ext cx="7620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23" name="Line 31"/>
          <p:cNvSpPr/>
          <p:nvPr/>
        </p:nvSpPr>
        <p:spPr>
          <a:xfrm>
            <a:off x="1981200" y="403860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4" name="Line 32"/>
          <p:cNvSpPr/>
          <p:nvPr/>
        </p:nvSpPr>
        <p:spPr>
          <a:xfrm flipV="1">
            <a:off x="2590800" y="2133600"/>
            <a:ext cx="381000" cy="7620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8225" name="Line 33"/>
          <p:cNvSpPr/>
          <p:nvPr/>
        </p:nvSpPr>
        <p:spPr>
          <a:xfrm>
            <a:off x="2286000" y="4038600"/>
            <a:ext cx="9906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6" name="Line 34"/>
          <p:cNvSpPr/>
          <p:nvPr/>
        </p:nvSpPr>
        <p:spPr>
          <a:xfrm flipH="1">
            <a:off x="2286000" y="3657600"/>
            <a:ext cx="9144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7" name="Line 35"/>
          <p:cNvSpPr/>
          <p:nvPr/>
        </p:nvSpPr>
        <p:spPr>
          <a:xfrm flipH="1">
            <a:off x="2209800" y="3200400"/>
            <a:ext cx="762000" cy="685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8" name="Line 36"/>
          <p:cNvSpPr/>
          <p:nvPr/>
        </p:nvSpPr>
        <p:spPr>
          <a:xfrm flipH="1">
            <a:off x="2133600" y="2971800"/>
            <a:ext cx="457200" cy="838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29" name="Line 37"/>
          <p:cNvSpPr/>
          <p:nvPr/>
        </p:nvSpPr>
        <p:spPr>
          <a:xfrm>
            <a:off x="2057400" y="2819400"/>
            <a:ext cx="0" cy="990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0" name="Line 38"/>
          <p:cNvSpPr/>
          <p:nvPr/>
        </p:nvSpPr>
        <p:spPr>
          <a:xfrm>
            <a:off x="1600200" y="2971800"/>
            <a:ext cx="381000" cy="838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1" name="Line 39"/>
          <p:cNvSpPr/>
          <p:nvPr/>
        </p:nvSpPr>
        <p:spPr>
          <a:xfrm>
            <a:off x="990600" y="4038600"/>
            <a:ext cx="9144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2" name="Line 40"/>
          <p:cNvSpPr/>
          <p:nvPr/>
        </p:nvSpPr>
        <p:spPr>
          <a:xfrm>
            <a:off x="1066800" y="3657600"/>
            <a:ext cx="8382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3" name="Line 41"/>
          <p:cNvSpPr/>
          <p:nvPr/>
        </p:nvSpPr>
        <p:spPr>
          <a:xfrm>
            <a:off x="1295400" y="3276600"/>
            <a:ext cx="609600" cy="609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4" name="Line 42"/>
          <p:cNvSpPr/>
          <p:nvPr/>
        </p:nvSpPr>
        <p:spPr>
          <a:xfrm flipV="1">
            <a:off x="1066800" y="4114800"/>
            <a:ext cx="838200" cy="304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5" name="Line 43"/>
          <p:cNvSpPr/>
          <p:nvPr/>
        </p:nvSpPr>
        <p:spPr>
          <a:xfrm flipV="1">
            <a:off x="1295400" y="4191000"/>
            <a:ext cx="60960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6" name="Line 44"/>
          <p:cNvSpPr/>
          <p:nvPr/>
        </p:nvSpPr>
        <p:spPr>
          <a:xfrm flipV="1">
            <a:off x="1676400" y="4191000"/>
            <a:ext cx="304800" cy="7620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7" name="Line 45"/>
          <p:cNvSpPr/>
          <p:nvPr/>
        </p:nvSpPr>
        <p:spPr>
          <a:xfrm flipV="1">
            <a:off x="2057400" y="4191000"/>
            <a:ext cx="0" cy="838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8" name="Line 46"/>
          <p:cNvSpPr/>
          <p:nvPr/>
        </p:nvSpPr>
        <p:spPr>
          <a:xfrm>
            <a:off x="2133600" y="4191000"/>
            <a:ext cx="304800" cy="838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39" name="Line 47"/>
          <p:cNvSpPr/>
          <p:nvPr/>
        </p:nvSpPr>
        <p:spPr>
          <a:xfrm>
            <a:off x="2209800" y="4191000"/>
            <a:ext cx="609600" cy="609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240" name="Line 48"/>
          <p:cNvSpPr/>
          <p:nvPr/>
        </p:nvSpPr>
        <p:spPr>
          <a:xfrm>
            <a:off x="2286000" y="4114800"/>
            <a:ext cx="838200" cy="3810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Arc 2"/>
          <p:cNvSpPr/>
          <p:nvPr/>
        </p:nvSpPr>
        <p:spPr>
          <a:xfrm>
            <a:off x="3417888" y="2973388"/>
            <a:ext cx="2390775" cy="2381250"/>
          </a:xfrm>
          <a:custGeom>
            <a:avLst/>
            <a:gdLst>
              <a:gd name="txL" fmla="*/ 0 w 25098"/>
              <a:gd name="txT" fmla="*/ 0 h 21600"/>
              <a:gd name="txR" fmla="*/ 25098 w 25098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5098" h="21600" fill="none">
                <a:moveTo>
                  <a:pt x="-1" y="4296"/>
                </a:moveTo>
                <a:cubicBezTo>
                  <a:pt x="3733" y="1507"/>
                  <a:pt x="8268" y="0"/>
                  <a:pt x="12929" y="0"/>
                </a:cubicBezTo>
                <a:cubicBezTo>
                  <a:pt x="17270" y="0"/>
                  <a:pt x="21511" y="1308"/>
                  <a:pt x="25097" y="3754"/>
                </a:cubicBezTo>
              </a:path>
              <a:path w="25098" h="21600" stroke="0">
                <a:moveTo>
                  <a:pt x="-1" y="4296"/>
                </a:moveTo>
                <a:cubicBezTo>
                  <a:pt x="3733" y="1507"/>
                  <a:pt x="8268" y="0"/>
                  <a:pt x="12929" y="0"/>
                </a:cubicBezTo>
                <a:cubicBezTo>
                  <a:pt x="17270" y="0"/>
                  <a:pt x="21511" y="1308"/>
                  <a:pt x="25097" y="3754"/>
                </a:cubicBezTo>
                <a:lnTo>
                  <a:pt x="12929" y="21600"/>
                </a:lnTo>
                <a:lnTo>
                  <a:pt x="-1" y="4296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19" name="Arc 3"/>
          <p:cNvSpPr/>
          <p:nvPr/>
        </p:nvSpPr>
        <p:spPr>
          <a:xfrm>
            <a:off x="2206625" y="381000"/>
            <a:ext cx="1681163" cy="3014663"/>
          </a:xfrm>
          <a:custGeom>
            <a:avLst/>
            <a:gdLst>
              <a:gd name="txL" fmla="*/ 0 w 15885"/>
              <a:gd name="txT" fmla="*/ 0 h 20348"/>
              <a:gd name="txR" fmla="*/ 15885 w 15885"/>
              <a:gd name="txB" fmla="*/ 20348 h 20348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5885" h="20348" fill="none">
                <a:moveTo>
                  <a:pt x="8638" y="20348"/>
                </a:moveTo>
                <a:cubicBezTo>
                  <a:pt x="5338" y="19173"/>
                  <a:pt x="2373" y="17212"/>
                  <a:pt x="-1" y="14636"/>
                </a:cubicBezTo>
              </a:path>
              <a:path w="15885" h="20348" stroke="0">
                <a:moveTo>
                  <a:pt x="8638" y="20348"/>
                </a:moveTo>
                <a:cubicBezTo>
                  <a:pt x="5338" y="19173"/>
                  <a:pt x="2373" y="17212"/>
                  <a:pt x="-1" y="14636"/>
                </a:cubicBezTo>
                <a:lnTo>
                  <a:pt x="15885" y="0"/>
                </a:lnTo>
                <a:lnTo>
                  <a:pt x="8638" y="2034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0" name="Arc 4"/>
          <p:cNvSpPr/>
          <p:nvPr/>
        </p:nvSpPr>
        <p:spPr>
          <a:xfrm>
            <a:off x="1847850" y="533400"/>
            <a:ext cx="1274763" cy="2895600"/>
          </a:xfrm>
          <a:custGeom>
            <a:avLst/>
            <a:gdLst>
              <a:gd name="txL" fmla="*/ 0 w 10723"/>
              <a:gd name="txT" fmla="*/ 0 h 21600"/>
              <a:gd name="txR" fmla="*/ 10723 w 1072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0723" h="21600" fill="none">
                <a:moveTo>
                  <a:pt x="10723" y="21600"/>
                </a:moveTo>
                <a:cubicBezTo>
                  <a:pt x="6961" y="21600"/>
                  <a:pt x="3265" y="20617"/>
                  <a:pt x="0" y="18750"/>
                </a:cubicBezTo>
              </a:path>
              <a:path w="10723" h="21600" stroke="0">
                <a:moveTo>
                  <a:pt x="10723" y="21600"/>
                </a:moveTo>
                <a:cubicBezTo>
                  <a:pt x="6961" y="21600"/>
                  <a:pt x="3265" y="20617"/>
                  <a:pt x="0" y="18750"/>
                </a:cubicBezTo>
                <a:lnTo>
                  <a:pt x="10723" y="0"/>
                </a:lnTo>
                <a:lnTo>
                  <a:pt x="10723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1" name="Arc 5"/>
          <p:cNvSpPr/>
          <p:nvPr/>
        </p:nvSpPr>
        <p:spPr>
          <a:xfrm>
            <a:off x="2852738" y="914400"/>
            <a:ext cx="654050" cy="2441575"/>
          </a:xfrm>
          <a:custGeom>
            <a:avLst/>
            <a:gdLst>
              <a:gd name="txL" fmla="*/ 0 w 18526"/>
              <a:gd name="txT" fmla="*/ 0 h 19738"/>
              <a:gd name="txR" fmla="*/ 18526 w 18526"/>
              <a:gd name="txB" fmla="*/ 19738 h 19738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8526" h="19738" fill="none">
                <a:moveTo>
                  <a:pt x="9752" y="19737"/>
                </a:moveTo>
                <a:cubicBezTo>
                  <a:pt x="5690" y="17932"/>
                  <a:pt x="2285" y="14918"/>
                  <a:pt x="-1" y="11106"/>
                </a:cubicBezTo>
              </a:path>
              <a:path w="18526" h="19738" stroke="0">
                <a:moveTo>
                  <a:pt x="9752" y="19737"/>
                </a:moveTo>
                <a:cubicBezTo>
                  <a:pt x="5690" y="17932"/>
                  <a:pt x="2285" y="14918"/>
                  <a:pt x="-1" y="11106"/>
                </a:cubicBezTo>
                <a:lnTo>
                  <a:pt x="18526" y="0"/>
                </a:lnTo>
                <a:lnTo>
                  <a:pt x="9752" y="1973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2" name="Arc 6"/>
          <p:cNvSpPr/>
          <p:nvPr/>
        </p:nvSpPr>
        <p:spPr>
          <a:xfrm rot="10800000">
            <a:off x="4235450" y="2516188"/>
            <a:ext cx="1835150" cy="1317625"/>
          </a:xfrm>
          <a:custGeom>
            <a:avLst/>
            <a:gdLst>
              <a:gd name="txL" fmla="*/ 0 w 16763"/>
              <a:gd name="txT" fmla="*/ 0 h 21600"/>
              <a:gd name="txR" fmla="*/ 16763 w 16763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6763" h="21600" fill="none">
                <a:moveTo>
                  <a:pt x="-1" y="2975"/>
                </a:moveTo>
                <a:cubicBezTo>
                  <a:pt x="3316" y="1027"/>
                  <a:pt x="7093" y="0"/>
                  <a:pt x="10940" y="0"/>
                </a:cubicBezTo>
                <a:cubicBezTo>
                  <a:pt x="12908" y="0"/>
                  <a:pt x="14867" y="269"/>
                  <a:pt x="16763" y="799"/>
                </a:cubicBezTo>
              </a:path>
              <a:path w="16763" h="21600" stroke="0">
                <a:moveTo>
                  <a:pt x="-1" y="2975"/>
                </a:moveTo>
                <a:cubicBezTo>
                  <a:pt x="3316" y="1027"/>
                  <a:pt x="7093" y="0"/>
                  <a:pt x="10940" y="0"/>
                </a:cubicBezTo>
                <a:cubicBezTo>
                  <a:pt x="12908" y="0"/>
                  <a:pt x="14867" y="269"/>
                  <a:pt x="16763" y="799"/>
                </a:cubicBezTo>
                <a:lnTo>
                  <a:pt x="10940" y="21600"/>
                </a:lnTo>
                <a:lnTo>
                  <a:pt x="-1" y="297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23" name="Arc 7"/>
          <p:cNvSpPr/>
          <p:nvPr/>
        </p:nvSpPr>
        <p:spPr>
          <a:xfrm>
            <a:off x="3422650" y="3684588"/>
            <a:ext cx="2598738" cy="2792412"/>
          </a:xfrm>
          <a:custGeom>
            <a:avLst/>
            <a:gdLst>
              <a:gd name="txL" fmla="*/ 0 w 40925"/>
              <a:gd name="txT" fmla="*/ 0 h 21988"/>
              <a:gd name="txR" fmla="*/ 40925 w 40925"/>
              <a:gd name="txB" fmla="*/ 21988 h 21988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40925" h="21988" fill="none">
                <a:moveTo>
                  <a:pt x="40921" y="0"/>
                </a:moveTo>
                <a:cubicBezTo>
                  <a:pt x="40923" y="129"/>
                  <a:pt x="40925" y="258"/>
                  <a:pt x="40925" y="388"/>
                </a:cubicBezTo>
                <a:cubicBezTo>
                  <a:pt x="40925" y="12317"/>
                  <a:pt x="31254" y="21988"/>
                  <a:pt x="19325" y="21988"/>
                </a:cubicBezTo>
                <a:cubicBezTo>
                  <a:pt x="11139" y="21988"/>
                  <a:pt x="3657" y="17361"/>
                  <a:pt x="0" y="10037"/>
                </a:cubicBezTo>
              </a:path>
              <a:path w="40925" h="21988" stroke="0">
                <a:moveTo>
                  <a:pt x="40921" y="0"/>
                </a:moveTo>
                <a:cubicBezTo>
                  <a:pt x="40923" y="129"/>
                  <a:pt x="40925" y="258"/>
                  <a:pt x="40925" y="388"/>
                </a:cubicBezTo>
                <a:cubicBezTo>
                  <a:pt x="40925" y="12317"/>
                  <a:pt x="31254" y="21988"/>
                  <a:pt x="19325" y="21988"/>
                </a:cubicBezTo>
                <a:cubicBezTo>
                  <a:pt x="11139" y="21988"/>
                  <a:pt x="3657" y="17361"/>
                  <a:pt x="0" y="10037"/>
                </a:cubicBezTo>
                <a:lnTo>
                  <a:pt x="19325" y="388"/>
                </a:lnTo>
                <a:lnTo>
                  <a:pt x="40921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24" name="Arc 8"/>
          <p:cNvSpPr/>
          <p:nvPr/>
        </p:nvSpPr>
        <p:spPr>
          <a:xfrm>
            <a:off x="5334000" y="1295400"/>
            <a:ext cx="2133600" cy="2084388"/>
          </a:xfrm>
          <a:custGeom>
            <a:avLst/>
            <a:gdLst>
              <a:gd name="txL" fmla="*/ 0 w 21600"/>
              <a:gd name="txT" fmla="*/ 0 h 20150"/>
              <a:gd name="txR" fmla="*/ 21600 w 21600"/>
              <a:gd name="txB" fmla="*/ 20150 h 2015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1600" h="20150" fill="none">
                <a:moveTo>
                  <a:pt x="21600" y="0"/>
                </a:moveTo>
                <a:cubicBezTo>
                  <a:pt x="21600" y="8926"/>
                  <a:pt x="16108" y="16933"/>
                  <a:pt x="7781" y="20149"/>
                </a:cubicBezTo>
              </a:path>
              <a:path w="21600" h="20150" stroke="0">
                <a:moveTo>
                  <a:pt x="21600" y="0"/>
                </a:moveTo>
                <a:cubicBezTo>
                  <a:pt x="21600" y="8926"/>
                  <a:pt x="16108" y="16933"/>
                  <a:pt x="7781" y="20149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5" name="Arc 9"/>
          <p:cNvSpPr/>
          <p:nvPr/>
        </p:nvSpPr>
        <p:spPr>
          <a:xfrm rot="10800000">
            <a:off x="5259388" y="3654425"/>
            <a:ext cx="2247900" cy="2952750"/>
          </a:xfrm>
          <a:custGeom>
            <a:avLst/>
            <a:gdLst>
              <a:gd name="txL" fmla="*/ 0 w 21239"/>
              <a:gd name="txT" fmla="*/ 0 h 19926"/>
              <a:gd name="txR" fmla="*/ 21239 w 21239"/>
              <a:gd name="txB" fmla="*/ 19926 h 19926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239" h="19926" fill="none">
                <a:moveTo>
                  <a:pt x="12900" y="19925"/>
                </a:moveTo>
                <a:cubicBezTo>
                  <a:pt x="6177" y="17111"/>
                  <a:pt x="1326" y="11098"/>
                  <a:pt x="-1" y="3932"/>
                </a:cubicBezTo>
              </a:path>
              <a:path w="21239" h="19926" stroke="0">
                <a:moveTo>
                  <a:pt x="12900" y="19925"/>
                </a:moveTo>
                <a:cubicBezTo>
                  <a:pt x="6177" y="17111"/>
                  <a:pt x="1326" y="11098"/>
                  <a:pt x="-1" y="3932"/>
                </a:cubicBezTo>
                <a:lnTo>
                  <a:pt x="21239" y="0"/>
                </a:lnTo>
                <a:lnTo>
                  <a:pt x="12900" y="1992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26" name="Arc 10"/>
          <p:cNvSpPr/>
          <p:nvPr/>
        </p:nvSpPr>
        <p:spPr>
          <a:xfrm>
            <a:off x="5791200" y="838200"/>
            <a:ext cx="762000" cy="2533650"/>
          </a:xfrm>
          <a:custGeom>
            <a:avLst/>
            <a:gdLst>
              <a:gd name="txL" fmla="*/ 0 w 21600"/>
              <a:gd name="txT" fmla="*/ 0 h 20487"/>
              <a:gd name="txR" fmla="*/ 21600 w 21600"/>
              <a:gd name="txB" fmla="*/ 20487 h 2048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1600" h="20487" fill="none">
                <a:moveTo>
                  <a:pt x="21600" y="0"/>
                </a:moveTo>
                <a:cubicBezTo>
                  <a:pt x="21600" y="9291"/>
                  <a:pt x="15657" y="17542"/>
                  <a:pt x="6844" y="20486"/>
                </a:cubicBezTo>
              </a:path>
              <a:path w="21600" h="20487" stroke="0">
                <a:moveTo>
                  <a:pt x="21600" y="0"/>
                </a:moveTo>
                <a:cubicBezTo>
                  <a:pt x="21600" y="9291"/>
                  <a:pt x="15657" y="17542"/>
                  <a:pt x="6844" y="20486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7" name="Arc 11"/>
          <p:cNvSpPr/>
          <p:nvPr/>
        </p:nvSpPr>
        <p:spPr>
          <a:xfrm rot="10800000">
            <a:off x="5868988" y="3711575"/>
            <a:ext cx="762000" cy="2552700"/>
          </a:xfrm>
          <a:custGeom>
            <a:avLst/>
            <a:gdLst>
              <a:gd name="txL" fmla="*/ 0 w 21600"/>
              <a:gd name="txT" fmla="*/ 0 h 20634"/>
              <a:gd name="txR" fmla="*/ 21600 w 21600"/>
              <a:gd name="txB" fmla="*/ 20634 h 20634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21600" h="20634" fill="none">
                <a:moveTo>
                  <a:pt x="15211" y="20633"/>
                </a:moveTo>
                <a:cubicBezTo>
                  <a:pt x="6166" y="17832"/>
                  <a:pt x="0" y="9468"/>
                  <a:pt x="0" y="0"/>
                </a:cubicBezTo>
              </a:path>
              <a:path w="21600" h="20634" stroke="0">
                <a:moveTo>
                  <a:pt x="15211" y="20633"/>
                </a:moveTo>
                <a:cubicBezTo>
                  <a:pt x="6166" y="17832"/>
                  <a:pt x="0" y="9468"/>
                  <a:pt x="0" y="0"/>
                </a:cubicBezTo>
                <a:lnTo>
                  <a:pt x="21600" y="0"/>
                </a:lnTo>
                <a:lnTo>
                  <a:pt x="15211" y="20633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28" name="Arc 12"/>
          <p:cNvSpPr/>
          <p:nvPr/>
        </p:nvSpPr>
        <p:spPr>
          <a:xfrm>
            <a:off x="6172200" y="533400"/>
            <a:ext cx="1827213" cy="2895600"/>
          </a:xfrm>
          <a:custGeom>
            <a:avLst/>
            <a:gdLst>
              <a:gd name="txL" fmla="*/ 0 w 15371"/>
              <a:gd name="txT" fmla="*/ 0 h 21600"/>
              <a:gd name="txR" fmla="*/ 15371 w 15371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15371" h="21600" fill="none">
                <a:moveTo>
                  <a:pt x="15371" y="15175"/>
                </a:moveTo>
                <a:cubicBezTo>
                  <a:pt x="11312" y="19286"/>
                  <a:pt x="5776" y="21600"/>
                  <a:pt x="0" y="21600"/>
                </a:cubicBezTo>
              </a:path>
              <a:path w="15371" h="21600" stroke="0">
                <a:moveTo>
                  <a:pt x="15371" y="15175"/>
                </a:moveTo>
                <a:cubicBezTo>
                  <a:pt x="11312" y="19286"/>
                  <a:pt x="5776" y="21600"/>
                  <a:pt x="0" y="21600"/>
                </a:cubicBezTo>
                <a:lnTo>
                  <a:pt x="0" y="0"/>
                </a:lnTo>
                <a:lnTo>
                  <a:pt x="15371" y="1517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29" name="Arc 13"/>
          <p:cNvSpPr/>
          <p:nvPr/>
        </p:nvSpPr>
        <p:spPr>
          <a:xfrm rot="10800000">
            <a:off x="6096000" y="3581400"/>
            <a:ext cx="1828800" cy="2895600"/>
          </a:xfrm>
          <a:custGeom>
            <a:avLst/>
            <a:gdLst>
              <a:gd name="txL" fmla="*/ 0 w 15378"/>
              <a:gd name="txT" fmla="*/ 0 h 21600"/>
              <a:gd name="txR" fmla="*/ 15378 w 15378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5378" h="21600" fill="none">
                <a:moveTo>
                  <a:pt x="15378" y="21600"/>
                </a:moveTo>
                <a:cubicBezTo>
                  <a:pt x="9598" y="21600"/>
                  <a:pt x="4059" y="19283"/>
                  <a:pt x="0" y="15168"/>
                </a:cubicBezTo>
              </a:path>
              <a:path w="15378" h="21600" stroke="0">
                <a:moveTo>
                  <a:pt x="15378" y="21600"/>
                </a:moveTo>
                <a:cubicBezTo>
                  <a:pt x="9598" y="21600"/>
                  <a:pt x="4059" y="19283"/>
                  <a:pt x="0" y="15168"/>
                </a:cubicBezTo>
                <a:lnTo>
                  <a:pt x="15378" y="0"/>
                </a:lnTo>
                <a:lnTo>
                  <a:pt x="15378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30" name="Line 14"/>
          <p:cNvSpPr/>
          <p:nvPr/>
        </p:nvSpPr>
        <p:spPr>
          <a:xfrm>
            <a:off x="6172200" y="3505200"/>
            <a:ext cx="22098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9231" name="Arc 15"/>
          <p:cNvSpPr/>
          <p:nvPr/>
        </p:nvSpPr>
        <p:spPr>
          <a:xfrm rot="10800000">
            <a:off x="4065588" y="1754188"/>
            <a:ext cx="1971675" cy="2381250"/>
          </a:xfrm>
          <a:custGeom>
            <a:avLst/>
            <a:gdLst>
              <a:gd name="txL" fmla="*/ 0 w 20695"/>
              <a:gd name="txT" fmla="*/ 0 h 21600"/>
              <a:gd name="txR" fmla="*/ 20695 w 20695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0695" h="21600" fill="none">
                <a:moveTo>
                  <a:pt x="0" y="3762"/>
                </a:moveTo>
                <a:cubicBezTo>
                  <a:pt x="3589" y="1311"/>
                  <a:pt x="7834" y="0"/>
                  <a:pt x="12181" y="0"/>
                </a:cubicBezTo>
                <a:cubicBezTo>
                  <a:pt x="15108" y="0"/>
                  <a:pt x="18004" y="594"/>
                  <a:pt x="20695" y="1748"/>
                </a:cubicBezTo>
              </a:path>
              <a:path w="20695" h="21600" stroke="0">
                <a:moveTo>
                  <a:pt x="0" y="3762"/>
                </a:moveTo>
                <a:cubicBezTo>
                  <a:pt x="3589" y="1311"/>
                  <a:pt x="7834" y="0"/>
                  <a:pt x="12181" y="0"/>
                </a:cubicBezTo>
                <a:cubicBezTo>
                  <a:pt x="15108" y="0"/>
                  <a:pt x="18004" y="594"/>
                  <a:pt x="20695" y="1748"/>
                </a:cubicBezTo>
                <a:lnTo>
                  <a:pt x="12181" y="21600"/>
                </a:lnTo>
                <a:lnTo>
                  <a:pt x="0" y="3762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32" name="Oval 16"/>
          <p:cNvSpPr/>
          <p:nvPr/>
        </p:nvSpPr>
        <p:spPr>
          <a:xfrm>
            <a:off x="5797550" y="3282950"/>
            <a:ext cx="444500" cy="444500"/>
          </a:xfrm>
          <a:prstGeom prst="ellipse">
            <a:avLst/>
          </a:prstGeom>
          <a:solidFill>
            <a:srgbClr val="CC0066"/>
          </a:solidFill>
          <a:ln w="12700" cap="flat" cmpd="sng">
            <a:solidFill>
              <a:srgbClr val="CC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33" name="Rectangle 17"/>
          <p:cNvSpPr/>
          <p:nvPr/>
        </p:nvSpPr>
        <p:spPr>
          <a:xfrm>
            <a:off x="5775325" y="3198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9234" name="Arc 18"/>
          <p:cNvSpPr/>
          <p:nvPr/>
        </p:nvSpPr>
        <p:spPr>
          <a:xfrm>
            <a:off x="3278188" y="838200"/>
            <a:ext cx="2667000" cy="2443163"/>
          </a:xfrm>
          <a:custGeom>
            <a:avLst/>
            <a:gdLst>
              <a:gd name="txL" fmla="*/ 0 w 43200"/>
              <a:gd name="txT" fmla="*/ 0 h 22972"/>
              <a:gd name="txR" fmla="*/ 43200 w 43200"/>
              <a:gd name="txB" fmla="*/ 22972 h 2297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3200" h="22972" fill="none">
                <a:moveTo>
                  <a:pt x="43" y="22972"/>
                </a:moveTo>
                <a:cubicBezTo>
                  <a:pt x="14" y="22515"/>
                  <a:pt x="0" y="2205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99"/>
                  <a:pt x="43197" y="21998"/>
                  <a:pt x="43191" y="22196"/>
                </a:cubicBezTo>
              </a:path>
              <a:path w="43200" h="22972" stroke="0">
                <a:moveTo>
                  <a:pt x="43" y="22972"/>
                </a:moveTo>
                <a:cubicBezTo>
                  <a:pt x="14" y="22515"/>
                  <a:pt x="0" y="22057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99"/>
                  <a:pt x="43197" y="21998"/>
                  <a:pt x="43191" y="22196"/>
                </a:cubicBezTo>
                <a:lnTo>
                  <a:pt x="21600" y="21600"/>
                </a:lnTo>
                <a:lnTo>
                  <a:pt x="43" y="22972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35" name="Arc 19"/>
          <p:cNvSpPr/>
          <p:nvPr/>
        </p:nvSpPr>
        <p:spPr>
          <a:xfrm>
            <a:off x="3375025" y="839788"/>
            <a:ext cx="2570163" cy="2362200"/>
          </a:xfrm>
          <a:custGeom>
            <a:avLst/>
            <a:gdLst>
              <a:gd name="txL" fmla="*/ 0 w 41624"/>
              <a:gd name="txT" fmla="*/ 0 h 22197"/>
              <a:gd name="txR" fmla="*/ 41624 w 41624"/>
              <a:gd name="txB" fmla="*/ 22197 h 22197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1624" h="22197" fill="none">
                <a:moveTo>
                  <a:pt x="0" y="13500"/>
                </a:moveTo>
                <a:cubicBezTo>
                  <a:pt x="3300" y="5340"/>
                  <a:pt x="11222" y="0"/>
                  <a:pt x="20024" y="0"/>
                </a:cubicBezTo>
                <a:cubicBezTo>
                  <a:pt x="31953" y="0"/>
                  <a:pt x="41624" y="9670"/>
                  <a:pt x="41624" y="21600"/>
                </a:cubicBezTo>
                <a:cubicBezTo>
                  <a:pt x="41624" y="21799"/>
                  <a:pt x="41621" y="21998"/>
                  <a:pt x="41615" y="22196"/>
                </a:cubicBezTo>
              </a:path>
              <a:path w="41624" h="22197" stroke="0">
                <a:moveTo>
                  <a:pt x="0" y="13500"/>
                </a:moveTo>
                <a:cubicBezTo>
                  <a:pt x="3300" y="5340"/>
                  <a:pt x="11222" y="0"/>
                  <a:pt x="20024" y="0"/>
                </a:cubicBezTo>
                <a:cubicBezTo>
                  <a:pt x="31953" y="0"/>
                  <a:pt x="41624" y="9670"/>
                  <a:pt x="41624" y="21600"/>
                </a:cubicBezTo>
                <a:cubicBezTo>
                  <a:pt x="41624" y="21799"/>
                  <a:pt x="41621" y="21998"/>
                  <a:pt x="41615" y="22196"/>
                </a:cubicBezTo>
                <a:lnTo>
                  <a:pt x="20024" y="21600"/>
                </a:lnTo>
                <a:lnTo>
                  <a:pt x="0" y="135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36" name="Rectangle 20"/>
          <p:cNvSpPr/>
          <p:nvPr/>
        </p:nvSpPr>
        <p:spPr>
          <a:xfrm>
            <a:off x="1905000" y="381000"/>
            <a:ext cx="4470400" cy="51911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Bookman Old Style" pitchFamily="18" charset="0"/>
              </a:rPr>
              <a:t>一对等量异号电荷的电场线</a:t>
            </a:r>
            <a:endParaRPr lang="zh-CN" altLang="en-US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237" name="Arc 21"/>
          <p:cNvSpPr/>
          <p:nvPr/>
        </p:nvSpPr>
        <p:spPr>
          <a:xfrm>
            <a:off x="3457575" y="3278188"/>
            <a:ext cx="2338388" cy="1317625"/>
          </a:xfrm>
          <a:custGeom>
            <a:avLst/>
            <a:gdLst>
              <a:gd name="txL" fmla="*/ 0 w 21365"/>
              <a:gd name="txT" fmla="*/ 0 h 21600"/>
              <a:gd name="txR" fmla="*/ 21365 w 21365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365" h="21600" fill="none">
                <a:moveTo>
                  <a:pt x="0" y="2937"/>
                </a:moveTo>
                <a:cubicBezTo>
                  <a:pt x="3301" y="1013"/>
                  <a:pt x="7054" y="0"/>
                  <a:pt x="10875" y="0"/>
                </a:cubicBezTo>
                <a:cubicBezTo>
                  <a:pt x="14545" y="0"/>
                  <a:pt x="18156" y="935"/>
                  <a:pt x="21364" y="2718"/>
                </a:cubicBezTo>
              </a:path>
              <a:path w="21365" h="21600" stroke="0">
                <a:moveTo>
                  <a:pt x="0" y="2937"/>
                </a:moveTo>
                <a:cubicBezTo>
                  <a:pt x="3301" y="1013"/>
                  <a:pt x="7054" y="0"/>
                  <a:pt x="10875" y="0"/>
                </a:cubicBezTo>
                <a:cubicBezTo>
                  <a:pt x="14545" y="0"/>
                  <a:pt x="18156" y="935"/>
                  <a:pt x="21364" y="2718"/>
                </a:cubicBezTo>
                <a:lnTo>
                  <a:pt x="10875" y="21600"/>
                </a:lnTo>
                <a:lnTo>
                  <a:pt x="0" y="293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38" name="Arc 22"/>
          <p:cNvSpPr/>
          <p:nvPr/>
        </p:nvSpPr>
        <p:spPr>
          <a:xfrm rot="10800000">
            <a:off x="3536950" y="2516188"/>
            <a:ext cx="1181100" cy="1276350"/>
          </a:xfrm>
          <a:custGeom>
            <a:avLst/>
            <a:gdLst>
              <a:gd name="txL" fmla="*/ 0 w 10798"/>
              <a:gd name="txT" fmla="*/ 0 h 20949"/>
              <a:gd name="txR" fmla="*/ 10798 w 10798"/>
              <a:gd name="txB" fmla="*/ 20949 h 20949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0798" h="20949" fill="none">
                <a:moveTo>
                  <a:pt x="5263" y="-1"/>
                </a:moveTo>
                <a:cubicBezTo>
                  <a:pt x="7202" y="487"/>
                  <a:pt x="9065" y="1241"/>
                  <a:pt x="10798" y="2241"/>
                </a:cubicBezTo>
              </a:path>
              <a:path w="10798" h="20949" stroke="0">
                <a:moveTo>
                  <a:pt x="5263" y="-1"/>
                </a:moveTo>
                <a:cubicBezTo>
                  <a:pt x="7202" y="487"/>
                  <a:pt x="9065" y="1241"/>
                  <a:pt x="10798" y="2241"/>
                </a:cubicBezTo>
                <a:lnTo>
                  <a:pt x="0" y="20949"/>
                </a:lnTo>
                <a:lnTo>
                  <a:pt x="5263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39" name="Oval 23"/>
          <p:cNvSpPr/>
          <p:nvPr/>
        </p:nvSpPr>
        <p:spPr>
          <a:xfrm>
            <a:off x="3048000" y="3276600"/>
            <a:ext cx="457200" cy="457200"/>
          </a:xfrm>
          <a:prstGeom prst="ellipse">
            <a:avLst/>
          </a:prstGeom>
          <a:solidFill>
            <a:srgbClr val="009900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40" name="Line 24"/>
          <p:cNvSpPr/>
          <p:nvPr/>
        </p:nvSpPr>
        <p:spPr>
          <a:xfrm>
            <a:off x="3200400" y="3505200"/>
            <a:ext cx="1524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241" name="Arc 25"/>
          <p:cNvSpPr/>
          <p:nvPr/>
        </p:nvSpPr>
        <p:spPr>
          <a:xfrm rot="10800000">
            <a:off x="3495675" y="1755775"/>
            <a:ext cx="1230313" cy="2243138"/>
          </a:xfrm>
          <a:custGeom>
            <a:avLst/>
            <a:gdLst>
              <a:gd name="txL" fmla="*/ 0 w 12918"/>
              <a:gd name="txT" fmla="*/ 0 h 20347"/>
              <a:gd name="txR" fmla="*/ 12918 w 12918"/>
              <a:gd name="txB" fmla="*/ 20347 h 2034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2918" h="20347" fill="none">
                <a:moveTo>
                  <a:pt x="7249" y="0"/>
                </a:moveTo>
                <a:cubicBezTo>
                  <a:pt x="9280" y="723"/>
                  <a:pt x="11190" y="1746"/>
                  <a:pt x="12918" y="3035"/>
                </a:cubicBezTo>
              </a:path>
              <a:path w="12918" h="20347" stroke="0">
                <a:moveTo>
                  <a:pt x="7249" y="0"/>
                </a:moveTo>
                <a:cubicBezTo>
                  <a:pt x="9280" y="723"/>
                  <a:pt x="11190" y="1746"/>
                  <a:pt x="12918" y="3035"/>
                </a:cubicBezTo>
                <a:lnTo>
                  <a:pt x="0" y="20347"/>
                </a:lnTo>
                <a:lnTo>
                  <a:pt x="7249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2" name="Arc 26"/>
          <p:cNvSpPr/>
          <p:nvPr/>
        </p:nvSpPr>
        <p:spPr>
          <a:xfrm>
            <a:off x="3987800" y="2973388"/>
            <a:ext cx="1820863" cy="2381250"/>
          </a:xfrm>
          <a:custGeom>
            <a:avLst/>
            <a:gdLst>
              <a:gd name="txL" fmla="*/ 0 w 19116"/>
              <a:gd name="txT" fmla="*/ 0 h 21600"/>
              <a:gd name="txR" fmla="*/ 19116 w 19116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116" h="21600" fill="none">
                <a:moveTo>
                  <a:pt x="-1" y="1147"/>
                </a:moveTo>
                <a:cubicBezTo>
                  <a:pt x="2237" y="387"/>
                  <a:pt x="4584" y="0"/>
                  <a:pt x="6947" y="0"/>
                </a:cubicBezTo>
                <a:cubicBezTo>
                  <a:pt x="11288" y="0"/>
                  <a:pt x="15529" y="1308"/>
                  <a:pt x="19115" y="3754"/>
                </a:cubicBezTo>
              </a:path>
              <a:path w="19116" h="21600" stroke="0">
                <a:moveTo>
                  <a:pt x="-1" y="1147"/>
                </a:moveTo>
                <a:cubicBezTo>
                  <a:pt x="2237" y="387"/>
                  <a:pt x="4584" y="0"/>
                  <a:pt x="6947" y="0"/>
                </a:cubicBezTo>
                <a:cubicBezTo>
                  <a:pt x="11288" y="0"/>
                  <a:pt x="15529" y="1308"/>
                  <a:pt x="19115" y="3754"/>
                </a:cubicBezTo>
                <a:lnTo>
                  <a:pt x="6947" y="21600"/>
                </a:lnTo>
                <a:lnTo>
                  <a:pt x="-1" y="114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3" name="Arc 27"/>
          <p:cNvSpPr/>
          <p:nvPr/>
        </p:nvSpPr>
        <p:spPr>
          <a:xfrm>
            <a:off x="4008438" y="3278188"/>
            <a:ext cx="1785937" cy="1317625"/>
          </a:xfrm>
          <a:custGeom>
            <a:avLst/>
            <a:gdLst>
              <a:gd name="txL" fmla="*/ 0 w 16326"/>
              <a:gd name="txT" fmla="*/ 0 h 21600"/>
              <a:gd name="txR" fmla="*/ 16326 w 16326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6326" h="21600" fill="none">
                <a:moveTo>
                  <a:pt x="0" y="803"/>
                </a:moveTo>
                <a:cubicBezTo>
                  <a:pt x="1899" y="270"/>
                  <a:pt x="3863" y="0"/>
                  <a:pt x="5836" y="0"/>
                </a:cubicBezTo>
                <a:cubicBezTo>
                  <a:pt x="9506" y="0"/>
                  <a:pt x="13117" y="935"/>
                  <a:pt x="16325" y="2718"/>
                </a:cubicBezTo>
              </a:path>
              <a:path w="16326" h="21600" stroke="0">
                <a:moveTo>
                  <a:pt x="0" y="803"/>
                </a:moveTo>
                <a:cubicBezTo>
                  <a:pt x="1899" y="270"/>
                  <a:pt x="3863" y="0"/>
                  <a:pt x="5836" y="0"/>
                </a:cubicBezTo>
                <a:cubicBezTo>
                  <a:pt x="9506" y="0"/>
                  <a:pt x="13117" y="935"/>
                  <a:pt x="16325" y="2718"/>
                </a:cubicBezTo>
                <a:lnTo>
                  <a:pt x="5836" y="21600"/>
                </a:lnTo>
                <a:lnTo>
                  <a:pt x="0" y="803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4" name="Arc 28"/>
          <p:cNvSpPr/>
          <p:nvPr/>
        </p:nvSpPr>
        <p:spPr>
          <a:xfrm>
            <a:off x="3440113" y="2439988"/>
            <a:ext cx="2430462" cy="1912937"/>
          </a:xfrm>
          <a:custGeom>
            <a:avLst/>
            <a:gdLst>
              <a:gd name="txL" fmla="*/ 0 w 36267"/>
              <a:gd name="txT" fmla="*/ 0 h 21600"/>
              <a:gd name="txR" fmla="*/ 36267 w 36267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6267" h="21600" fill="none">
                <a:moveTo>
                  <a:pt x="0" y="9708"/>
                </a:moveTo>
                <a:cubicBezTo>
                  <a:pt x="3997" y="3647"/>
                  <a:pt x="10771" y="0"/>
                  <a:pt x="18032" y="0"/>
                </a:cubicBezTo>
                <a:cubicBezTo>
                  <a:pt x="25424" y="0"/>
                  <a:pt x="32304" y="3780"/>
                  <a:pt x="36266" y="10022"/>
                </a:cubicBezTo>
              </a:path>
              <a:path w="36267" h="21600" stroke="0">
                <a:moveTo>
                  <a:pt x="0" y="9708"/>
                </a:moveTo>
                <a:cubicBezTo>
                  <a:pt x="3997" y="3647"/>
                  <a:pt x="10771" y="0"/>
                  <a:pt x="18032" y="0"/>
                </a:cubicBezTo>
                <a:cubicBezTo>
                  <a:pt x="25424" y="0"/>
                  <a:pt x="32304" y="3780"/>
                  <a:pt x="36266" y="10022"/>
                </a:cubicBezTo>
                <a:lnTo>
                  <a:pt x="18032" y="21600"/>
                </a:lnTo>
                <a:lnTo>
                  <a:pt x="0" y="970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5" name="Arc 29"/>
          <p:cNvSpPr/>
          <p:nvPr/>
        </p:nvSpPr>
        <p:spPr>
          <a:xfrm rot="10800000">
            <a:off x="3440113" y="2665413"/>
            <a:ext cx="1208087" cy="1725612"/>
          </a:xfrm>
          <a:custGeom>
            <a:avLst/>
            <a:gdLst>
              <a:gd name="txL" fmla="*/ 0 w 18024"/>
              <a:gd name="txT" fmla="*/ 0 h 19481"/>
              <a:gd name="txR" fmla="*/ 18024 w 18024"/>
              <a:gd name="txB" fmla="*/ 19481 h 19481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8024" h="19481" fill="none">
                <a:moveTo>
                  <a:pt x="9330" y="-1"/>
                </a:moveTo>
                <a:cubicBezTo>
                  <a:pt x="12861" y="1691"/>
                  <a:pt x="15866" y="4310"/>
                  <a:pt x="18024" y="7577"/>
                </a:cubicBezTo>
              </a:path>
              <a:path w="18024" h="19481" stroke="0">
                <a:moveTo>
                  <a:pt x="9330" y="-1"/>
                </a:moveTo>
                <a:cubicBezTo>
                  <a:pt x="12861" y="1691"/>
                  <a:pt x="15866" y="4310"/>
                  <a:pt x="18024" y="7577"/>
                </a:cubicBezTo>
                <a:lnTo>
                  <a:pt x="0" y="19481"/>
                </a:lnTo>
                <a:lnTo>
                  <a:pt x="9330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6" name="Arc 30"/>
          <p:cNvSpPr/>
          <p:nvPr/>
        </p:nvSpPr>
        <p:spPr>
          <a:xfrm>
            <a:off x="3846513" y="2439988"/>
            <a:ext cx="2024062" cy="1912937"/>
          </a:xfrm>
          <a:custGeom>
            <a:avLst/>
            <a:gdLst>
              <a:gd name="txL" fmla="*/ 0 w 30207"/>
              <a:gd name="txT" fmla="*/ 0 h 21600"/>
              <a:gd name="txR" fmla="*/ 30207 w 30207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0207" h="21600" fill="none">
                <a:moveTo>
                  <a:pt x="0" y="3621"/>
                </a:moveTo>
                <a:cubicBezTo>
                  <a:pt x="3546" y="1259"/>
                  <a:pt x="7711" y="0"/>
                  <a:pt x="11972" y="0"/>
                </a:cubicBezTo>
                <a:cubicBezTo>
                  <a:pt x="19364" y="0"/>
                  <a:pt x="26244" y="3780"/>
                  <a:pt x="30206" y="10022"/>
                </a:cubicBezTo>
              </a:path>
              <a:path w="30207" h="21600" stroke="0">
                <a:moveTo>
                  <a:pt x="0" y="3621"/>
                </a:moveTo>
                <a:cubicBezTo>
                  <a:pt x="3546" y="1259"/>
                  <a:pt x="7711" y="0"/>
                  <a:pt x="11972" y="0"/>
                </a:cubicBezTo>
                <a:cubicBezTo>
                  <a:pt x="19364" y="0"/>
                  <a:pt x="26244" y="3780"/>
                  <a:pt x="30206" y="10022"/>
                </a:cubicBezTo>
                <a:lnTo>
                  <a:pt x="11972" y="21600"/>
                </a:lnTo>
                <a:lnTo>
                  <a:pt x="0" y="362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7" name="Arc 31"/>
          <p:cNvSpPr/>
          <p:nvPr/>
        </p:nvSpPr>
        <p:spPr>
          <a:xfrm rot="10800000">
            <a:off x="4083050" y="2744788"/>
            <a:ext cx="2022475" cy="1912937"/>
          </a:xfrm>
          <a:custGeom>
            <a:avLst/>
            <a:gdLst>
              <a:gd name="txL" fmla="*/ 0 w 30178"/>
              <a:gd name="txT" fmla="*/ 0 h 21600"/>
              <a:gd name="txR" fmla="*/ 30178 w 30178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0178" h="21600" fill="none">
                <a:moveTo>
                  <a:pt x="-1" y="10226"/>
                </a:moveTo>
                <a:cubicBezTo>
                  <a:pt x="3937" y="3868"/>
                  <a:pt x="10884" y="0"/>
                  <a:pt x="18363" y="0"/>
                </a:cubicBezTo>
                <a:cubicBezTo>
                  <a:pt x="22559" y="0"/>
                  <a:pt x="26665" y="1222"/>
                  <a:pt x="30178" y="3517"/>
                </a:cubicBezTo>
              </a:path>
              <a:path w="30178" h="21600" stroke="0">
                <a:moveTo>
                  <a:pt x="-1" y="10226"/>
                </a:moveTo>
                <a:cubicBezTo>
                  <a:pt x="3937" y="3868"/>
                  <a:pt x="10884" y="0"/>
                  <a:pt x="18363" y="0"/>
                </a:cubicBezTo>
                <a:cubicBezTo>
                  <a:pt x="22559" y="0"/>
                  <a:pt x="26665" y="1222"/>
                  <a:pt x="30178" y="3517"/>
                </a:cubicBezTo>
                <a:lnTo>
                  <a:pt x="18363" y="21600"/>
                </a:lnTo>
                <a:lnTo>
                  <a:pt x="-1" y="10226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48" name="Arc 32"/>
          <p:cNvSpPr/>
          <p:nvPr/>
        </p:nvSpPr>
        <p:spPr>
          <a:xfrm>
            <a:off x="3308350" y="1677988"/>
            <a:ext cx="2609850" cy="2362200"/>
          </a:xfrm>
          <a:custGeom>
            <a:avLst/>
            <a:gdLst>
              <a:gd name="txL" fmla="*/ 0 w 40847"/>
              <a:gd name="txT" fmla="*/ 0 h 21600"/>
              <a:gd name="txR" fmla="*/ 40847 w 40847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40847" h="21600" fill="none">
                <a:moveTo>
                  <a:pt x="0" y="14699"/>
                </a:moveTo>
                <a:cubicBezTo>
                  <a:pt x="2961" y="5914"/>
                  <a:pt x="11198" y="0"/>
                  <a:pt x="20468" y="0"/>
                </a:cubicBezTo>
                <a:cubicBezTo>
                  <a:pt x="29637" y="0"/>
                  <a:pt x="37807" y="5789"/>
                  <a:pt x="40847" y="14440"/>
                </a:cubicBezTo>
              </a:path>
              <a:path w="40847" h="21600" stroke="0">
                <a:moveTo>
                  <a:pt x="0" y="14699"/>
                </a:moveTo>
                <a:cubicBezTo>
                  <a:pt x="2961" y="5914"/>
                  <a:pt x="11198" y="0"/>
                  <a:pt x="20468" y="0"/>
                </a:cubicBezTo>
                <a:cubicBezTo>
                  <a:pt x="29637" y="0"/>
                  <a:pt x="37807" y="5789"/>
                  <a:pt x="40847" y="14440"/>
                </a:cubicBezTo>
                <a:lnTo>
                  <a:pt x="20468" y="21600"/>
                </a:lnTo>
                <a:lnTo>
                  <a:pt x="0" y="1469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49" name="Arc 33"/>
          <p:cNvSpPr/>
          <p:nvPr/>
        </p:nvSpPr>
        <p:spPr>
          <a:xfrm rot="-10440000">
            <a:off x="3340100" y="3048000"/>
            <a:ext cx="1349375" cy="1649413"/>
          </a:xfrm>
          <a:custGeom>
            <a:avLst/>
            <a:gdLst>
              <a:gd name="txL" fmla="*/ 0 w 20673"/>
              <a:gd name="txT" fmla="*/ 0 h 15075"/>
              <a:gd name="txR" fmla="*/ 20673 w 20673"/>
              <a:gd name="txB" fmla="*/ 15075 h 1507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0673" h="15075" fill="none">
                <a:moveTo>
                  <a:pt x="15469" y="-1"/>
                </a:moveTo>
                <a:cubicBezTo>
                  <a:pt x="17885" y="2479"/>
                  <a:pt x="19670" y="5502"/>
                  <a:pt x="20673" y="8815"/>
                </a:cubicBezTo>
              </a:path>
              <a:path w="20673" h="15075" stroke="0">
                <a:moveTo>
                  <a:pt x="15469" y="-1"/>
                </a:moveTo>
                <a:cubicBezTo>
                  <a:pt x="17885" y="2479"/>
                  <a:pt x="19670" y="5502"/>
                  <a:pt x="20673" y="8815"/>
                </a:cubicBezTo>
                <a:lnTo>
                  <a:pt x="0" y="15075"/>
                </a:lnTo>
                <a:lnTo>
                  <a:pt x="15469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0" name="Arc 34"/>
          <p:cNvSpPr/>
          <p:nvPr/>
        </p:nvSpPr>
        <p:spPr>
          <a:xfrm>
            <a:off x="3276600" y="3733800"/>
            <a:ext cx="2743200" cy="2743200"/>
          </a:xfrm>
          <a:custGeom>
            <a:avLst/>
            <a:gdLst>
              <a:gd name="txL" fmla="*/ 0 w 43199"/>
              <a:gd name="txT" fmla="*/ 0 h 21600"/>
              <a:gd name="txR" fmla="*/ 43199 w 43199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43199" h="21600" fill="none">
                <a:moveTo>
                  <a:pt x="43198" y="224"/>
                </a:moveTo>
                <a:cubicBezTo>
                  <a:pt x="43075" y="12065"/>
                  <a:pt x="33441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43199" h="21600" stroke="0">
                <a:moveTo>
                  <a:pt x="43198" y="224"/>
                </a:moveTo>
                <a:cubicBezTo>
                  <a:pt x="43075" y="12065"/>
                  <a:pt x="33441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43198" y="22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1" name="Arc 35"/>
          <p:cNvSpPr/>
          <p:nvPr/>
        </p:nvSpPr>
        <p:spPr>
          <a:xfrm>
            <a:off x="1144588" y="609600"/>
            <a:ext cx="1981200" cy="2819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21600" h="21600" fill="none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2" name="Arc 36"/>
          <p:cNvSpPr/>
          <p:nvPr/>
        </p:nvSpPr>
        <p:spPr>
          <a:xfrm rot="10800000">
            <a:off x="2755900" y="3733800"/>
            <a:ext cx="673100" cy="2533650"/>
          </a:xfrm>
          <a:custGeom>
            <a:avLst/>
            <a:gdLst>
              <a:gd name="txL" fmla="*/ 0 w 19059"/>
              <a:gd name="txT" fmla="*/ 0 h 20487"/>
              <a:gd name="txR" fmla="*/ 19059 w 19059"/>
              <a:gd name="txB" fmla="*/ 20487 h 20487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9059" h="20487" fill="none">
                <a:moveTo>
                  <a:pt x="19058" y="10164"/>
                </a:moveTo>
                <a:cubicBezTo>
                  <a:pt x="16457" y="15041"/>
                  <a:pt x="12086" y="18735"/>
                  <a:pt x="6844" y="20486"/>
                </a:cubicBezTo>
              </a:path>
              <a:path w="19059" h="20487" stroke="0">
                <a:moveTo>
                  <a:pt x="19058" y="10164"/>
                </a:moveTo>
                <a:cubicBezTo>
                  <a:pt x="16457" y="15041"/>
                  <a:pt x="12086" y="18735"/>
                  <a:pt x="6844" y="20486"/>
                </a:cubicBezTo>
                <a:lnTo>
                  <a:pt x="0" y="0"/>
                </a:lnTo>
                <a:lnTo>
                  <a:pt x="19058" y="1016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3" name="Arc 37"/>
          <p:cNvSpPr/>
          <p:nvPr/>
        </p:nvSpPr>
        <p:spPr>
          <a:xfrm>
            <a:off x="2744788" y="838200"/>
            <a:ext cx="762000" cy="1493838"/>
          </a:xfrm>
          <a:custGeom>
            <a:avLst/>
            <a:gdLst>
              <a:gd name="txL" fmla="*/ 0 w 21600"/>
              <a:gd name="txT" fmla="*/ 0 h 12076"/>
              <a:gd name="txR" fmla="*/ 21600 w 21600"/>
              <a:gd name="txB" fmla="*/ 12076 h 12076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21600" h="12076" fill="none">
                <a:moveTo>
                  <a:pt x="3691" y="12075"/>
                </a:moveTo>
                <a:cubicBezTo>
                  <a:pt x="1285" y="8508"/>
                  <a:pt x="0" y="4303"/>
                  <a:pt x="0" y="0"/>
                </a:cubicBezTo>
              </a:path>
              <a:path w="21600" h="12076" stroke="0">
                <a:moveTo>
                  <a:pt x="3691" y="12075"/>
                </a:moveTo>
                <a:cubicBezTo>
                  <a:pt x="1285" y="8508"/>
                  <a:pt x="0" y="4303"/>
                  <a:pt x="0" y="0"/>
                </a:cubicBezTo>
                <a:lnTo>
                  <a:pt x="21600" y="0"/>
                </a:lnTo>
                <a:lnTo>
                  <a:pt x="3691" y="1207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4" name="Arc 38"/>
          <p:cNvSpPr/>
          <p:nvPr/>
        </p:nvSpPr>
        <p:spPr>
          <a:xfrm rot="10800000">
            <a:off x="2001838" y="3584575"/>
            <a:ext cx="1117600" cy="2894013"/>
          </a:xfrm>
          <a:custGeom>
            <a:avLst/>
            <a:gdLst>
              <a:gd name="txL" fmla="*/ 0 w 9400"/>
              <a:gd name="txT" fmla="*/ 0 h 21592"/>
              <a:gd name="txR" fmla="*/ 9400 w 9400"/>
              <a:gd name="txB" fmla="*/ 21592 h 2159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9400" h="21592" fill="none">
                <a:moveTo>
                  <a:pt x="9399" y="19447"/>
                </a:moveTo>
                <a:cubicBezTo>
                  <a:pt x="6651" y="20775"/>
                  <a:pt x="3652" y="21506"/>
                  <a:pt x="600" y="21591"/>
                </a:cubicBezTo>
              </a:path>
              <a:path w="9400" h="21592" stroke="0">
                <a:moveTo>
                  <a:pt x="9399" y="19447"/>
                </a:moveTo>
                <a:cubicBezTo>
                  <a:pt x="6651" y="20775"/>
                  <a:pt x="3652" y="21506"/>
                  <a:pt x="600" y="21591"/>
                </a:cubicBezTo>
                <a:lnTo>
                  <a:pt x="0" y="0"/>
                </a:lnTo>
                <a:lnTo>
                  <a:pt x="9399" y="1944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5" name="Line 39"/>
          <p:cNvSpPr/>
          <p:nvPr/>
        </p:nvSpPr>
        <p:spPr>
          <a:xfrm>
            <a:off x="3505200" y="3505200"/>
            <a:ext cx="22098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256" name="Line 40"/>
          <p:cNvSpPr/>
          <p:nvPr/>
        </p:nvSpPr>
        <p:spPr>
          <a:xfrm>
            <a:off x="1828800" y="3505200"/>
            <a:ext cx="11430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257" name="Line 41"/>
          <p:cNvSpPr/>
          <p:nvPr/>
        </p:nvSpPr>
        <p:spPr>
          <a:xfrm>
            <a:off x="914400" y="3505200"/>
            <a:ext cx="9144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9258" name="Arc 42"/>
          <p:cNvSpPr/>
          <p:nvPr/>
        </p:nvSpPr>
        <p:spPr>
          <a:xfrm>
            <a:off x="1293813" y="533400"/>
            <a:ext cx="1828800" cy="2551113"/>
          </a:xfrm>
          <a:custGeom>
            <a:avLst/>
            <a:gdLst>
              <a:gd name="txL" fmla="*/ 0 w 15378"/>
              <a:gd name="txT" fmla="*/ 0 h 19033"/>
              <a:gd name="txR" fmla="*/ 15378 w 15378"/>
              <a:gd name="txB" fmla="*/ 19033 h 19033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5378" h="19033" fill="none">
                <a:moveTo>
                  <a:pt x="5164" y="19032"/>
                </a:moveTo>
                <a:cubicBezTo>
                  <a:pt x="3259" y="18010"/>
                  <a:pt x="1518" y="16707"/>
                  <a:pt x="0" y="15168"/>
                </a:cubicBezTo>
              </a:path>
              <a:path w="15378" h="19033" stroke="0">
                <a:moveTo>
                  <a:pt x="5164" y="19032"/>
                </a:moveTo>
                <a:cubicBezTo>
                  <a:pt x="3259" y="18010"/>
                  <a:pt x="1518" y="16707"/>
                  <a:pt x="0" y="15168"/>
                </a:cubicBezTo>
                <a:lnTo>
                  <a:pt x="15378" y="0"/>
                </a:lnTo>
                <a:lnTo>
                  <a:pt x="5164" y="19032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59" name="Arc 43"/>
          <p:cNvSpPr/>
          <p:nvPr/>
        </p:nvSpPr>
        <p:spPr>
          <a:xfrm rot="10800000">
            <a:off x="2171700" y="3629025"/>
            <a:ext cx="1716088" cy="2981325"/>
          </a:xfrm>
          <a:custGeom>
            <a:avLst/>
            <a:gdLst>
              <a:gd name="txL" fmla="*/ 0 w 16208"/>
              <a:gd name="txT" fmla="*/ 0 h 20118"/>
              <a:gd name="txR" fmla="*/ 16208 w 16208"/>
              <a:gd name="txB" fmla="*/ 20118 h 2011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6208" h="20118" fill="none">
                <a:moveTo>
                  <a:pt x="16207" y="14277"/>
                </a:moveTo>
                <a:cubicBezTo>
                  <a:pt x="13931" y="16862"/>
                  <a:pt x="11070" y="18864"/>
                  <a:pt x="7862" y="20117"/>
                </a:cubicBezTo>
              </a:path>
              <a:path w="16208" h="20118" stroke="0">
                <a:moveTo>
                  <a:pt x="16207" y="14277"/>
                </a:moveTo>
                <a:cubicBezTo>
                  <a:pt x="13931" y="16862"/>
                  <a:pt x="11070" y="18864"/>
                  <a:pt x="7862" y="20117"/>
                </a:cubicBezTo>
                <a:lnTo>
                  <a:pt x="0" y="0"/>
                </a:lnTo>
                <a:lnTo>
                  <a:pt x="16207" y="1427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60" name="Arc 44"/>
          <p:cNvSpPr/>
          <p:nvPr/>
        </p:nvSpPr>
        <p:spPr>
          <a:xfrm>
            <a:off x="3624263" y="1677988"/>
            <a:ext cx="2293937" cy="2362200"/>
          </a:xfrm>
          <a:custGeom>
            <a:avLst/>
            <a:gdLst>
              <a:gd name="txL" fmla="*/ 0 w 35894"/>
              <a:gd name="txT" fmla="*/ 0 h 21600"/>
              <a:gd name="txR" fmla="*/ 35894 w 35894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5894" h="21600" fill="none">
                <a:moveTo>
                  <a:pt x="-1" y="6571"/>
                </a:moveTo>
                <a:cubicBezTo>
                  <a:pt x="4068" y="2371"/>
                  <a:pt x="9666" y="0"/>
                  <a:pt x="15515" y="0"/>
                </a:cubicBezTo>
                <a:cubicBezTo>
                  <a:pt x="24684" y="0"/>
                  <a:pt x="32854" y="5789"/>
                  <a:pt x="35894" y="14440"/>
                </a:cubicBezTo>
              </a:path>
              <a:path w="35894" h="21600" stroke="0">
                <a:moveTo>
                  <a:pt x="-1" y="6571"/>
                </a:moveTo>
                <a:cubicBezTo>
                  <a:pt x="4068" y="2371"/>
                  <a:pt x="9666" y="0"/>
                  <a:pt x="15515" y="0"/>
                </a:cubicBezTo>
                <a:cubicBezTo>
                  <a:pt x="24684" y="0"/>
                  <a:pt x="32854" y="5789"/>
                  <a:pt x="35894" y="14440"/>
                </a:cubicBezTo>
                <a:lnTo>
                  <a:pt x="15515" y="21600"/>
                </a:lnTo>
                <a:lnTo>
                  <a:pt x="-1" y="657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61" name="Line 45"/>
          <p:cNvSpPr/>
          <p:nvPr/>
        </p:nvSpPr>
        <p:spPr>
          <a:xfrm>
            <a:off x="4114800" y="3505200"/>
            <a:ext cx="16764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stealth" w="med" len="lg"/>
            <a:tailEnd type="none" w="sm" len="sm"/>
          </a:ln>
        </p:spPr>
      </p:sp>
      <p:sp>
        <p:nvSpPr>
          <p:cNvPr id="9262" name="Arc 46"/>
          <p:cNvSpPr/>
          <p:nvPr/>
        </p:nvSpPr>
        <p:spPr>
          <a:xfrm>
            <a:off x="1481138" y="76200"/>
            <a:ext cx="2178050" cy="2468563"/>
          </a:xfrm>
          <a:custGeom>
            <a:avLst/>
            <a:gdLst>
              <a:gd name="txL" fmla="*/ 0 w 20574"/>
              <a:gd name="txT" fmla="*/ 0 h 16664"/>
              <a:gd name="txR" fmla="*/ 20574 w 20574"/>
              <a:gd name="txB" fmla="*/ 16664 h 16664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0574" h="16664" fill="none">
                <a:moveTo>
                  <a:pt x="6830" y="16664"/>
                </a:moveTo>
                <a:cubicBezTo>
                  <a:pt x="3633" y="14026"/>
                  <a:pt x="1261" y="10525"/>
                  <a:pt x="-1" y="6577"/>
                </a:cubicBezTo>
              </a:path>
              <a:path w="20574" h="16664" stroke="0">
                <a:moveTo>
                  <a:pt x="6830" y="16664"/>
                </a:moveTo>
                <a:cubicBezTo>
                  <a:pt x="3633" y="14026"/>
                  <a:pt x="1261" y="10525"/>
                  <a:pt x="-1" y="6577"/>
                </a:cubicBezTo>
                <a:lnTo>
                  <a:pt x="20574" y="0"/>
                </a:lnTo>
                <a:lnTo>
                  <a:pt x="6830" y="1666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9263" name="Arc 47"/>
          <p:cNvSpPr/>
          <p:nvPr/>
        </p:nvSpPr>
        <p:spPr>
          <a:xfrm rot="10800000">
            <a:off x="1141413" y="3889375"/>
            <a:ext cx="1827212" cy="2740025"/>
          </a:xfrm>
          <a:custGeom>
            <a:avLst/>
            <a:gdLst>
              <a:gd name="txL" fmla="*/ 0 w 15371"/>
              <a:gd name="txT" fmla="*/ 0 h 20439"/>
              <a:gd name="txR" fmla="*/ 15371 w 15371"/>
              <a:gd name="txB" fmla="*/ 20439 h 2043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5371" h="20439" fill="none">
                <a:moveTo>
                  <a:pt x="15371" y="15175"/>
                </a:moveTo>
                <a:cubicBezTo>
                  <a:pt x="13021" y="17555"/>
                  <a:pt x="10150" y="19357"/>
                  <a:pt x="6986" y="20439"/>
                </a:cubicBezTo>
              </a:path>
              <a:path w="15371" h="20439" stroke="0">
                <a:moveTo>
                  <a:pt x="15371" y="15175"/>
                </a:moveTo>
                <a:cubicBezTo>
                  <a:pt x="13021" y="17555"/>
                  <a:pt x="10150" y="19357"/>
                  <a:pt x="6986" y="20439"/>
                </a:cubicBezTo>
                <a:lnTo>
                  <a:pt x="0" y="0"/>
                </a:lnTo>
                <a:lnTo>
                  <a:pt x="15371" y="1517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64" name="Arc 48"/>
          <p:cNvSpPr/>
          <p:nvPr/>
        </p:nvSpPr>
        <p:spPr>
          <a:xfrm rot="10800000">
            <a:off x="1676400" y="4668838"/>
            <a:ext cx="1906588" cy="2187575"/>
          </a:xfrm>
          <a:custGeom>
            <a:avLst/>
            <a:gdLst>
              <a:gd name="txL" fmla="*/ 0 w 20913"/>
              <a:gd name="txT" fmla="*/ 0 h 14765"/>
              <a:gd name="txR" fmla="*/ 20913 w 20913"/>
              <a:gd name="txB" fmla="*/ 14765 h 14765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0913" h="14765" fill="none">
                <a:moveTo>
                  <a:pt x="20913" y="5403"/>
                </a:moveTo>
                <a:cubicBezTo>
                  <a:pt x="20008" y="8905"/>
                  <a:pt x="18238" y="12124"/>
                  <a:pt x="15765" y="14765"/>
                </a:cubicBezTo>
              </a:path>
              <a:path w="20913" h="14765" stroke="0">
                <a:moveTo>
                  <a:pt x="20913" y="5403"/>
                </a:moveTo>
                <a:cubicBezTo>
                  <a:pt x="20008" y="8905"/>
                  <a:pt x="18238" y="12124"/>
                  <a:pt x="15765" y="14765"/>
                </a:cubicBezTo>
                <a:lnTo>
                  <a:pt x="0" y="0"/>
                </a:lnTo>
                <a:lnTo>
                  <a:pt x="20913" y="5403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65" name="Arc 49"/>
          <p:cNvSpPr/>
          <p:nvPr/>
        </p:nvSpPr>
        <p:spPr>
          <a:xfrm rot="10800000">
            <a:off x="2667000" y="5070475"/>
            <a:ext cx="762000" cy="1349375"/>
          </a:xfrm>
          <a:custGeom>
            <a:avLst/>
            <a:gdLst>
              <a:gd name="txL" fmla="*/ 0 w 21600"/>
              <a:gd name="txT" fmla="*/ 0 h 10905"/>
              <a:gd name="txR" fmla="*/ 21600 w 21600"/>
              <a:gd name="txB" fmla="*/ 10905 h 1090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1600" h="10905" fill="none">
                <a:moveTo>
                  <a:pt x="21600" y="0"/>
                </a:moveTo>
                <a:cubicBezTo>
                  <a:pt x="21600" y="3832"/>
                  <a:pt x="20580" y="7596"/>
                  <a:pt x="18645" y="10905"/>
                </a:cubicBezTo>
              </a:path>
              <a:path w="21600" h="10905" stroke="0">
                <a:moveTo>
                  <a:pt x="21600" y="0"/>
                </a:moveTo>
                <a:cubicBezTo>
                  <a:pt x="21600" y="3832"/>
                  <a:pt x="20580" y="7596"/>
                  <a:pt x="18645" y="10905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9266" name="Arc 50"/>
          <p:cNvSpPr/>
          <p:nvPr/>
        </p:nvSpPr>
        <p:spPr>
          <a:xfrm rot="10800000">
            <a:off x="3657600" y="3049588"/>
            <a:ext cx="2420938" cy="2362200"/>
          </a:xfrm>
          <a:custGeom>
            <a:avLst/>
            <a:gdLst>
              <a:gd name="txL" fmla="*/ 0 w 36819"/>
              <a:gd name="txT" fmla="*/ 0 h 21600"/>
              <a:gd name="txR" fmla="*/ 36819 w 36819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6819" h="21600" fill="none">
                <a:moveTo>
                  <a:pt x="-1" y="14898"/>
                </a:moveTo>
                <a:cubicBezTo>
                  <a:pt x="2899" y="6012"/>
                  <a:pt x="11186" y="0"/>
                  <a:pt x="20534" y="0"/>
                </a:cubicBezTo>
                <a:cubicBezTo>
                  <a:pt x="26778" y="0"/>
                  <a:pt x="32716" y="2702"/>
                  <a:pt x="36819" y="7409"/>
                </a:cubicBezTo>
              </a:path>
              <a:path w="36819" h="21600" stroke="0">
                <a:moveTo>
                  <a:pt x="-1" y="14898"/>
                </a:moveTo>
                <a:cubicBezTo>
                  <a:pt x="2899" y="6012"/>
                  <a:pt x="11186" y="0"/>
                  <a:pt x="20534" y="0"/>
                </a:cubicBezTo>
                <a:cubicBezTo>
                  <a:pt x="26778" y="0"/>
                  <a:pt x="32716" y="2702"/>
                  <a:pt x="36819" y="7409"/>
                </a:cubicBezTo>
                <a:lnTo>
                  <a:pt x="20534" y="21600"/>
                </a:lnTo>
                <a:lnTo>
                  <a:pt x="-1" y="1489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1752600" y="182563"/>
            <a:ext cx="5080000" cy="57943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p>
            <a:r>
              <a:rPr lang="zh-CN" altLang="en-US" sz="3200" i="1" dirty="0">
                <a:solidFill>
                  <a:schemeClr val="tx1"/>
                </a:solidFill>
                <a:latin typeface="Bookman Old Style" pitchFamily="18" charset="0"/>
              </a:rPr>
              <a:t>一对等量正点电荷的电场线</a:t>
            </a:r>
            <a:endParaRPr lang="zh-CN" altLang="en-US" sz="3200" i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243" name="Arc 3"/>
          <p:cNvSpPr/>
          <p:nvPr/>
        </p:nvSpPr>
        <p:spPr>
          <a:xfrm>
            <a:off x="3429000" y="1287463"/>
            <a:ext cx="838200" cy="2078037"/>
          </a:xfrm>
          <a:custGeom>
            <a:avLst/>
            <a:gdLst>
              <a:gd name="txL" fmla="*/ 0 w 21600"/>
              <a:gd name="txT" fmla="*/ 0 h 32719"/>
              <a:gd name="txR" fmla="*/ 21600 w 21600"/>
              <a:gd name="txB" fmla="*/ 32719 h 32719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32719" fill="none">
                <a:moveTo>
                  <a:pt x="17876" y="-1"/>
                </a:moveTo>
                <a:cubicBezTo>
                  <a:pt x="20302" y="3577"/>
                  <a:pt x="21600" y="7801"/>
                  <a:pt x="21600" y="12124"/>
                </a:cubicBezTo>
                <a:cubicBezTo>
                  <a:pt x="21600" y="21545"/>
                  <a:pt x="15493" y="29879"/>
                  <a:pt x="6511" y="32719"/>
                </a:cubicBezTo>
              </a:path>
              <a:path w="21600" h="32719" stroke="0">
                <a:moveTo>
                  <a:pt x="17876" y="-1"/>
                </a:moveTo>
                <a:cubicBezTo>
                  <a:pt x="20302" y="3577"/>
                  <a:pt x="21600" y="7801"/>
                  <a:pt x="21600" y="12124"/>
                </a:cubicBezTo>
                <a:cubicBezTo>
                  <a:pt x="21600" y="21545"/>
                  <a:pt x="15493" y="29879"/>
                  <a:pt x="6511" y="32719"/>
                </a:cubicBezTo>
                <a:lnTo>
                  <a:pt x="0" y="12124"/>
                </a:lnTo>
                <a:lnTo>
                  <a:pt x="17876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44" name="Arc 4"/>
          <p:cNvSpPr/>
          <p:nvPr/>
        </p:nvSpPr>
        <p:spPr>
          <a:xfrm rot="10800000">
            <a:off x="4876800" y="3455988"/>
            <a:ext cx="838200" cy="1957387"/>
          </a:xfrm>
          <a:custGeom>
            <a:avLst/>
            <a:gdLst>
              <a:gd name="txL" fmla="*/ 0 w 21600"/>
              <a:gd name="txT" fmla="*/ 0 h 30819"/>
              <a:gd name="txR" fmla="*/ 21600 w 21600"/>
              <a:gd name="txB" fmla="*/ 30819 h 30819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30819" fill="none">
                <a:moveTo>
                  <a:pt x="19311" y="-1"/>
                </a:moveTo>
                <a:cubicBezTo>
                  <a:pt x="20816" y="3003"/>
                  <a:pt x="21600" y="6316"/>
                  <a:pt x="21600" y="9676"/>
                </a:cubicBezTo>
                <a:cubicBezTo>
                  <a:pt x="21600" y="19901"/>
                  <a:pt x="14430" y="28725"/>
                  <a:pt x="4421" y="30818"/>
                </a:cubicBezTo>
              </a:path>
              <a:path w="21600" h="30819" stroke="0">
                <a:moveTo>
                  <a:pt x="19311" y="-1"/>
                </a:moveTo>
                <a:cubicBezTo>
                  <a:pt x="20816" y="3003"/>
                  <a:pt x="21600" y="6316"/>
                  <a:pt x="21600" y="9676"/>
                </a:cubicBezTo>
                <a:cubicBezTo>
                  <a:pt x="21600" y="19901"/>
                  <a:pt x="14430" y="28725"/>
                  <a:pt x="4421" y="30818"/>
                </a:cubicBezTo>
                <a:lnTo>
                  <a:pt x="0" y="9676"/>
                </a:lnTo>
                <a:lnTo>
                  <a:pt x="19311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45" name="Arc 5"/>
          <p:cNvSpPr/>
          <p:nvPr/>
        </p:nvSpPr>
        <p:spPr>
          <a:xfrm rot="10800000">
            <a:off x="3582988" y="3429000"/>
            <a:ext cx="838200" cy="2043113"/>
          </a:xfrm>
          <a:custGeom>
            <a:avLst/>
            <a:gdLst>
              <a:gd name="txL" fmla="*/ 0 w 21600"/>
              <a:gd name="txT" fmla="*/ 0 h 32164"/>
              <a:gd name="txR" fmla="*/ 21600 w 21600"/>
              <a:gd name="txB" fmla="*/ 32164 h 32164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32164" fill="none">
                <a:moveTo>
                  <a:pt x="21600" y="32164"/>
                </a:moveTo>
                <a:cubicBezTo>
                  <a:pt x="9670" y="32164"/>
                  <a:pt x="0" y="22493"/>
                  <a:pt x="0" y="10564"/>
                </a:cubicBezTo>
                <a:cubicBezTo>
                  <a:pt x="0" y="6864"/>
                  <a:pt x="950" y="3226"/>
                  <a:pt x="2759" y="-1"/>
                </a:cubicBezTo>
              </a:path>
              <a:path w="21600" h="32164" stroke="0">
                <a:moveTo>
                  <a:pt x="21600" y="32164"/>
                </a:moveTo>
                <a:cubicBezTo>
                  <a:pt x="9670" y="32164"/>
                  <a:pt x="0" y="22493"/>
                  <a:pt x="0" y="10564"/>
                </a:cubicBezTo>
                <a:cubicBezTo>
                  <a:pt x="0" y="6864"/>
                  <a:pt x="950" y="3226"/>
                  <a:pt x="2759" y="-1"/>
                </a:cubicBezTo>
                <a:lnTo>
                  <a:pt x="21600" y="10564"/>
                </a:lnTo>
                <a:lnTo>
                  <a:pt x="21600" y="3216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46" name="Arc 6"/>
          <p:cNvSpPr/>
          <p:nvPr/>
        </p:nvSpPr>
        <p:spPr>
          <a:xfrm>
            <a:off x="4954588" y="1212850"/>
            <a:ext cx="838200" cy="2143125"/>
          </a:xfrm>
          <a:custGeom>
            <a:avLst/>
            <a:gdLst>
              <a:gd name="txL" fmla="*/ 0 w 21600"/>
              <a:gd name="txT" fmla="*/ 0 h 33751"/>
              <a:gd name="txR" fmla="*/ 21600 w 21600"/>
              <a:gd name="txB" fmla="*/ 33751 h 33751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33751" fill="none">
                <a:moveTo>
                  <a:pt x="14601" y="33750"/>
                </a:moveTo>
                <a:cubicBezTo>
                  <a:pt x="5867" y="30759"/>
                  <a:pt x="0" y="22547"/>
                  <a:pt x="0" y="13316"/>
                </a:cubicBezTo>
                <a:cubicBezTo>
                  <a:pt x="0" y="8488"/>
                  <a:pt x="1616" y="3800"/>
                  <a:pt x="4592" y="-1"/>
                </a:cubicBezTo>
              </a:path>
              <a:path w="21600" h="33751" stroke="0">
                <a:moveTo>
                  <a:pt x="14601" y="33750"/>
                </a:moveTo>
                <a:cubicBezTo>
                  <a:pt x="5867" y="30759"/>
                  <a:pt x="0" y="22547"/>
                  <a:pt x="0" y="13316"/>
                </a:cubicBezTo>
                <a:cubicBezTo>
                  <a:pt x="0" y="8488"/>
                  <a:pt x="1616" y="3800"/>
                  <a:pt x="4592" y="-1"/>
                </a:cubicBezTo>
                <a:lnTo>
                  <a:pt x="21600" y="13316"/>
                </a:lnTo>
                <a:lnTo>
                  <a:pt x="14601" y="3375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47" name="Oval 7"/>
          <p:cNvSpPr/>
          <p:nvPr/>
        </p:nvSpPr>
        <p:spPr>
          <a:xfrm>
            <a:off x="3282950" y="3282950"/>
            <a:ext cx="368300" cy="368300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8" name="Oval 8"/>
          <p:cNvSpPr/>
          <p:nvPr/>
        </p:nvSpPr>
        <p:spPr>
          <a:xfrm>
            <a:off x="5568950" y="3282950"/>
            <a:ext cx="368300" cy="368300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rgbClr val="CC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9" name="Rectangle 9"/>
          <p:cNvSpPr/>
          <p:nvPr/>
        </p:nvSpPr>
        <p:spPr>
          <a:xfrm>
            <a:off x="3260725" y="3198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250" name="Rectangle 10"/>
          <p:cNvSpPr/>
          <p:nvPr/>
        </p:nvSpPr>
        <p:spPr>
          <a:xfrm>
            <a:off x="5546725" y="31988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0251" name="Arc 11"/>
          <p:cNvSpPr/>
          <p:nvPr/>
        </p:nvSpPr>
        <p:spPr>
          <a:xfrm rot="3360000">
            <a:off x="5402263" y="911225"/>
            <a:ext cx="1690687" cy="2359025"/>
          </a:xfrm>
          <a:custGeom>
            <a:avLst/>
            <a:gdLst>
              <a:gd name="txL" fmla="*/ 0 w 20847"/>
              <a:gd name="txT" fmla="*/ 0 h 21550"/>
              <a:gd name="txR" fmla="*/ 20847 w 20847"/>
              <a:gd name="txB" fmla="*/ 21550 h 2155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0847" h="21550" fill="none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</a:path>
              <a:path w="20847" h="21550" stroke="0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  <a:lnTo>
                  <a:pt x="20847" y="0"/>
                </a:lnTo>
                <a:lnTo>
                  <a:pt x="19378" y="2154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52" name="Arc 12"/>
          <p:cNvSpPr/>
          <p:nvPr/>
        </p:nvSpPr>
        <p:spPr>
          <a:xfrm rot="-7440000">
            <a:off x="2125663" y="3730625"/>
            <a:ext cx="1690687" cy="2359025"/>
          </a:xfrm>
          <a:custGeom>
            <a:avLst/>
            <a:gdLst>
              <a:gd name="txL" fmla="*/ 0 w 20847"/>
              <a:gd name="txT" fmla="*/ 0 h 21550"/>
              <a:gd name="txR" fmla="*/ 20847 w 20847"/>
              <a:gd name="txB" fmla="*/ 21550 h 2155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0847" h="21550" fill="none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</a:path>
              <a:path w="20847" h="21550" stroke="0">
                <a:moveTo>
                  <a:pt x="19378" y="21549"/>
                </a:moveTo>
                <a:cubicBezTo>
                  <a:pt x="10190" y="20923"/>
                  <a:pt x="2411" y="14542"/>
                  <a:pt x="0" y="5654"/>
                </a:cubicBezTo>
                <a:lnTo>
                  <a:pt x="20847" y="0"/>
                </a:lnTo>
                <a:lnTo>
                  <a:pt x="19378" y="2154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53" name="Arc 13"/>
          <p:cNvSpPr/>
          <p:nvPr/>
        </p:nvSpPr>
        <p:spPr>
          <a:xfrm rot="7440000">
            <a:off x="5402263" y="3732213"/>
            <a:ext cx="1689100" cy="2359025"/>
          </a:xfrm>
          <a:custGeom>
            <a:avLst/>
            <a:gdLst>
              <a:gd name="txL" fmla="*/ 0 w 20845"/>
              <a:gd name="txT" fmla="*/ 0 h 21551"/>
              <a:gd name="txR" fmla="*/ 20845 w 20845"/>
              <a:gd name="txB" fmla="*/ 21551 h 2155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0845" h="21551" fill="none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</a:path>
              <a:path w="20845" h="21551" stroke="0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  <a:lnTo>
                  <a:pt x="0" y="0"/>
                </a:lnTo>
                <a:lnTo>
                  <a:pt x="20845" y="566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54" name="Arc 14"/>
          <p:cNvSpPr/>
          <p:nvPr/>
        </p:nvSpPr>
        <p:spPr>
          <a:xfrm rot="-3360000">
            <a:off x="2125663" y="836613"/>
            <a:ext cx="1689100" cy="2359025"/>
          </a:xfrm>
          <a:custGeom>
            <a:avLst/>
            <a:gdLst>
              <a:gd name="txL" fmla="*/ 0 w 20845"/>
              <a:gd name="txT" fmla="*/ 0 h 21551"/>
              <a:gd name="txR" fmla="*/ 20845 w 20845"/>
              <a:gd name="txB" fmla="*/ 21551 h 21551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0845" h="21551" fill="none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</a:path>
              <a:path w="20845" h="21551" stroke="0">
                <a:moveTo>
                  <a:pt x="20845" y="5660"/>
                </a:moveTo>
                <a:cubicBezTo>
                  <a:pt x="18430" y="14551"/>
                  <a:pt x="10642" y="20932"/>
                  <a:pt x="1450" y="21551"/>
                </a:cubicBezTo>
                <a:lnTo>
                  <a:pt x="0" y="0"/>
                </a:lnTo>
                <a:lnTo>
                  <a:pt x="20845" y="566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55" name="Arc 15"/>
          <p:cNvSpPr/>
          <p:nvPr/>
        </p:nvSpPr>
        <p:spPr>
          <a:xfrm rot="1260000">
            <a:off x="5486400" y="3897313"/>
            <a:ext cx="2238375" cy="1192212"/>
          </a:xfrm>
          <a:custGeom>
            <a:avLst/>
            <a:gdLst>
              <a:gd name="txL" fmla="*/ 0 w 21363"/>
              <a:gd name="txT" fmla="*/ 0 h 21600"/>
              <a:gd name="txR" fmla="*/ 21363 w 2136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363" h="21600" fill="none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</a:path>
              <a:path w="21363" h="21600" stroke="0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  <a:lnTo>
                  <a:pt x="21363" y="0"/>
                </a:lnTo>
                <a:lnTo>
                  <a:pt x="21363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56" name="Arc 16"/>
          <p:cNvSpPr/>
          <p:nvPr/>
        </p:nvSpPr>
        <p:spPr>
          <a:xfrm rot="-9540000">
            <a:off x="1447800" y="1839913"/>
            <a:ext cx="2238375" cy="1192212"/>
          </a:xfrm>
          <a:custGeom>
            <a:avLst/>
            <a:gdLst>
              <a:gd name="txL" fmla="*/ 0 w 21363"/>
              <a:gd name="txT" fmla="*/ 0 h 21600"/>
              <a:gd name="txR" fmla="*/ 21363 w 2136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363" h="21600" fill="none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</a:path>
              <a:path w="21363" h="21600" stroke="0">
                <a:moveTo>
                  <a:pt x="21363" y="21600"/>
                </a:moveTo>
                <a:cubicBezTo>
                  <a:pt x="10666" y="21600"/>
                  <a:pt x="1580" y="13770"/>
                  <a:pt x="0" y="3190"/>
                </a:cubicBezTo>
                <a:lnTo>
                  <a:pt x="21363" y="0"/>
                </a:lnTo>
                <a:lnTo>
                  <a:pt x="21363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57" name="Arc 17"/>
          <p:cNvSpPr/>
          <p:nvPr/>
        </p:nvSpPr>
        <p:spPr>
          <a:xfrm rot="-1260000">
            <a:off x="1446213" y="3821113"/>
            <a:ext cx="2238375" cy="1192212"/>
          </a:xfrm>
          <a:custGeom>
            <a:avLst/>
            <a:gdLst>
              <a:gd name="txL" fmla="*/ 0 w 21363"/>
              <a:gd name="txT" fmla="*/ 0 h 21600"/>
              <a:gd name="txR" fmla="*/ 21363 w 2136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1363" h="21600" fill="none">
                <a:moveTo>
                  <a:pt x="21362" y="3192"/>
                </a:moveTo>
                <a:cubicBezTo>
                  <a:pt x="19781" y="13771"/>
                  <a:pt x="10696" y="21600"/>
                  <a:pt x="0" y="21600"/>
                </a:cubicBezTo>
              </a:path>
              <a:path w="21363" h="21600" stroke="0">
                <a:moveTo>
                  <a:pt x="21362" y="3192"/>
                </a:moveTo>
                <a:cubicBezTo>
                  <a:pt x="19781" y="13771"/>
                  <a:pt x="10696" y="21600"/>
                  <a:pt x="0" y="21600"/>
                </a:cubicBezTo>
                <a:lnTo>
                  <a:pt x="0" y="0"/>
                </a:lnTo>
                <a:lnTo>
                  <a:pt x="21362" y="3192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58" name="Arc 18"/>
          <p:cNvSpPr/>
          <p:nvPr/>
        </p:nvSpPr>
        <p:spPr>
          <a:xfrm rot="9540000">
            <a:off x="5561013" y="1916113"/>
            <a:ext cx="2238375" cy="1192212"/>
          </a:xfrm>
          <a:custGeom>
            <a:avLst/>
            <a:gdLst>
              <a:gd name="txL" fmla="*/ 0 w 21363"/>
              <a:gd name="txT" fmla="*/ 0 h 21600"/>
              <a:gd name="txR" fmla="*/ 21363 w 2136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1363" h="21600" fill="none">
                <a:moveTo>
                  <a:pt x="21362" y="3192"/>
                </a:moveTo>
                <a:cubicBezTo>
                  <a:pt x="19781" y="13771"/>
                  <a:pt x="10696" y="21600"/>
                  <a:pt x="0" y="21600"/>
                </a:cubicBezTo>
              </a:path>
              <a:path w="21363" h="21600" stroke="0">
                <a:moveTo>
                  <a:pt x="21362" y="3192"/>
                </a:moveTo>
                <a:cubicBezTo>
                  <a:pt x="19781" y="13771"/>
                  <a:pt x="10696" y="21600"/>
                  <a:pt x="0" y="21600"/>
                </a:cubicBezTo>
                <a:lnTo>
                  <a:pt x="0" y="0"/>
                </a:lnTo>
                <a:lnTo>
                  <a:pt x="21362" y="3192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59" name="Arc 19"/>
          <p:cNvSpPr/>
          <p:nvPr/>
        </p:nvSpPr>
        <p:spPr>
          <a:xfrm>
            <a:off x="5870575" y="2211388"/>
            <a:ext cx="2741613" cy="1905000"/>
          </a:xfrm>
          <a:custGeom>
            <a:avLst/>
            <a:gdLst>
              <a:gd name="txL" fmla="*/ 0 w 19424"/>
              <a:gd name="txT" fmla="*/ 0 h 21600"/>
              <a:gd name="txR" fmla="*/ 19424 w 19424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9424" h="21600" fill="none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</a:path>
              <a:path w="19424" h="21600" stroke="0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  <a:lnTo>
                  <a:pt x="19424" y="21600"/>
                </a:lnTo>
                <a:lnTo>
                  <a:pt x="-1" y="1215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60" name="Arc 20"/>
          <p:cNvSpPr/>
          <p:nvPr/>
        </p:nvSpPr>
        <p:spPr>
          <a:xfrm rot="10800000">
            <a:off x="5945188" y="2897188"/>
            <a:ext cx="2741612" cy="1905000"/>
          </a:xfrm>
          <a:custGeom>
            <a:avLst/>
            <a:gdLst>
              <a:gd name="txL" fmla="*/ 0 w 19433"/>
              <a:gd name="txT" fmla="*/ 0 h 21600"/>
              <a:gd name="txR" fmla="*/ 19433 w 19433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433" h="21600" fill="none">
                <a:moveTo>
                  <a:pt x="0" y="0"/>
                </a:moveTo>
                <a:cubicBezTo>
                  <a:pt x="3" y="0"/>
                  <a:pt x="7" y="0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</a:path>
              <a:path w="19433" h="21600" stroke="0">
                <a:moveTo>
                  <a:pt x="0" y="0"/>
                </a:moveTo>
                <a:cubicBezTo>
                  <a:pt x="3" y="0"/>
                  <a:pt x="7" y="0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  <a:lnTo>
                  <a:pt x="1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61" name="Arc 21"/>
          <p:cNvSpPr/>
          <p:nvPr/>
        </p:nvSpPr>
        <p:spPr>
          <a:xfrm>
            <a:off x="609600" y="2135188"/>
            <a:ext cx="2741613" cy="1905000"/>
          </a:xfrm>
          <a:custGeom>
            <a:avLst/>
            <a:gdLst>
              <a:gd name="txL" fmla="*/ 0 w 19433"/>
              <a:gd name="txT" fmla="*/ 0 h 21600"/>
              <a:gd name="txR" fmla="*/ 19433 w 19433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433" h="21600" fill="none">
                <a:moveTo>
                  <a:pt x="0" y="0"/>
                </a:moveTo>
                <a:cubicBezTo>
                  <a:pt x="3" y="0"/>
                  <a:pt x="7" y="0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</a:path>
              <a:path w="19433" h="21600" stroke="0">
                <a:moveTo>
                  <a:pt x="0" y="0"/>
                </a:moveTo>
                <a:cubicBezTo>
                  <a:pt x="3" y="0"/>
                  <a:pt x="7" y="0"/>
                  <a:pt x="11" y="0"/>
                </a:cubicBezTo>
                <a:cubicBezTo>
                  <a:pt x="8275" y="0"/>
                  <a:pt x="15816" y="4716"/>
                  <a:pt x="19433" y="12147"/>
                </a:cubicBezTo>
                <a:lnTo>
                  <a:pt x="1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62" name="Arc 22"/>
          <p:cNvSpPr/>
          <p:nvPr/>
        </p:nvSpPr>
        <p:spPr>
          <a:xfrm rot="10800000">
            <a:off x="611188" y="2820988"/>
            <a:ext cx="2741612" cy="1905000"/>
          </a:xfrm>
          <a:custGeom>
            <a:avLst/>
            <a:gdLst>
              <a:gd name="txL" fmla="*/ 0 w 19424"/>
              <a:gd name="txT" fmla="*/ 0 h 21600"/>
              <a:gd name="txR" fmla="*/ 19424 w 19424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9424" h="21600" fill="none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</a:path>
              <a:path w="19424" h="21600" stroke="0">
                <a:moveTo>
                  <a:pt x="-1" y="12151"/>
                </a:moveTo>
                <a:cubicBezTo>
                  <a:pt x="3614" y="4721"/>
                  <a:pt x="11150" y="4"/>
                  <a:pt x="19413" y="0"/>
                </a:cubicBezTo>
                <a:lnTo>
                  <a:pt x="19424" y="21600"/>
                </a:lnTo>
                <a:lnTo>
                  <a:pt x="-1" y="1215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63" name="Arc 23"/>
          <p:cNvSpPr/>
          <p:nvPr/>
        </p:nvSpPr>
        <p:spPr>
          <a:xfrm rot="-240000">
            <a:off x="5900738" y="2489200"/>
            <a:ext cx="3241675" cy="1706563"/>
          </a:xfrm>
          <a:custGeom>
            <a:avLst/>
            <a:gdLst>
              <a:gd name="txL" fmla="*/ 0 w 17682"/>
              <a:gd name="txT" fmla="*/ 0 h 21481"/>
              <a:gd name="txR" fmla="*/ 17682 w 17682"/>
              <a:gd name="txB" fmla="*/ 21481 h 2148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7682" h="21481" fill="none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</a:path>
              <a:path w="17682" h="21481" stroke="0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  <a:lnTo>
                  <a:pt x="17682" y="0"/>
                </a:lnTo>
                <a:lnTo>
                  <a:pt x="15421" y="2148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64" name="Arc 24"/>
          <p:cNvSpPr/>
          <p:nvPr/>
        </p:nvSpPr>
        <p:spPr>
          <a:xfrm rot="10560000">
            <a:off x="58738" y="2717800"/>
            <a:ext cx="3241675" cy="1706563"/>
          </a:xfrm>
          <a:custGeom>
            <a:avLst/>
            <a:gdLst>
              <a:gd name="txL" fmla="*/ 0 w 17682"/>
              <a:gd name="txT" fmla="*/ 0 h 21481"/>
              <a:gd name="txR" fmla="*/ 17682 w 17682"/>
              <a:gd name="txB" fmla="*/ 21481 h 21481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7682" h="21481" fill="none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</a:path>
              <a:path w="17682" h="21481" stroke="0">
                <a:moveTo>
                  <a:pt x="15421" y="21481"/>
                </a:moveTo>
                <a:cubicBezTo>
                  <a:pt x="9210" y="20827"/>
                  <a:pt x="3586" y="17518"/>
                  <a:pt x="-1" y="12405"/>
                </a:cubicBezTo>
                <a:lnTo>
                  <a:pt x="17682" y="0"/>
                </a:lnTo>
                <a:lnTo>
                  <a:pt x="15421" y="2148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0265" name="Arc 25"/>
          <p:cNvSpPr/>
          <p:nvPr/>
        </p:nvSpPr>
        <p:spPr>
          <a:xfrm rot="-10560000">
            <a:off x="5900738" y="2794000"/>
            <a:ext cx="3241675" cy="1706563"/>
          </a:xfrm>
          <a:custGeom>
            <a:avLst/>
            <a:gdLst>
              <a:gd name="txL" fmla="*/ 0 w 17680"/>
              <a:gd name="txT" fmla="*/ 0 h 21482"/>
              <a:gd name="txR" fmla="*/ 17680 w 17680"/>
              <a:gd name="txB" fmla="*/ 21482 h 2148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7680" h="21482" fill="none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</a:path>
              <a:path w="17680" h="21482" stroke="0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  <a:lnTo>
                  <a:pt x="0" y="0"/>
                </a:lnTo>
                <a:lnTo>
                  <a:pt x="17679" y="1240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66" name="Arc 26"/>
          <p:cNvSpPr/>
          <p:nvPr/>
        </p:nvSpPr>
        <p:spPr>
          <a:xfrm rot="240000">
            <a:off x="109538" y="2413000"/>
            <a:ext cx="3241675" cy="1706563"/>
          </a:xfrm>
          <a:custGeom>
            <a:avLst/>
            <a:gdLst>
              <a:gd name="txL" fmla="*/ 0 w 17680"/>
              <a:gd name="txT" fmla="*/ 0 h 21482"/>
              <a:gd name="txR" fmla="*/ 17680 w 17680"/>
              <a:gd name="txB" fmla="*/ 21482 h 2148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7680" h="21482" fill="none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</a:path>
              <a:path w="17680" h="21482" stroke="0">
                <a:moveTo>
                  <a:pt x="17679" y="12408"/>
                </a:moveTo>
                <a:cubicBezTo>
                  <a:pt x="14091" y="17522"/>
                  <a:pt x="8464" y="20831"/>
                  <a:pt x="2251" y="21482"/>
                </a:cubicBezTo>
                <a:lnTo>
                  <a:pt x="0" y="0"/>
                </a:lnTo>
                <a:lnTo>
                  <a:pt x="17679" y="1240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0267" name="Line 27"/>
          <p:cNvSpPr/>
          <p:nvPr/>
        </p:nvSpPr>
        <p:spPr>
          <a:xfrm>
            <a:off x="5943600" y="3429000"/>
            <a:ext cx="28956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0268" name="Line 28"/>
          <p:cNvSpPr/>
          <p:nvPr/>
        </p:nvSpPr>
        <p:spPr>
          <a:xfrm flipH="1">
            <a:off x="457200" y="3429000"/>
            <a:ext cx="27432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1295400" y="457200"/>
            <a:ext cx="5184775" cy="51911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p>
            <a:r>
              <a:rPr lang="zh-CN" altLang="en-US" i="1" dirty="0">
                <a:solidFill>
                  <a:schemeClr val="tx1"/>
                </a:solidFill>
                <a:latin typeface="Bookman Old Style" pitchFamily="18" charset="0"/>
              </a:rPr>
              <a:t>一对异号不等量点电荷的电场线</a:t>
            </a:r>
            <a:endParaRPr lang="zh-CN" altLang="en-US" i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267" name="Line 3"/>
          <p:cNvSpPr/>
          <p:nvPr/>
        </p:nvSpPr>
        <p:spPr>
          <a:xfrm>
            <a:off x="3200400" y="3200400"/>
            <a:ext cx="0" cy="6096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68" name="Line 4"/>
          <p:cNvSpPr/>
          <p:nvPr/>
        </p:nvSpPr>
        <p:spPr>
          <a:xfrm>
            <a:off x="5562600" y="3200400"/>
            <a:ext cx="0" cy="60960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69" name="Arc 5"/>
          <p:cNvSpPr/>
          <p:nvPr/>
        </p:nvSpPr>
        <p:spPr>
          <a:xfrm>
            <a:off x="1289050" y="2209800"/>
            <a:ext cx="1912938" cy="1295400"/>
          </a:xfrm>
          <a:custGeom>
            <a:avLst/>
            <a:gdLst>
              <a:gd name="txL" fmla="*/ 0 w 20087"/>
              <a:gd name="txT" fmla="*/ 0 h 21600"/>
              <a:gd name="txR" fmla="*/ 20087 w 20087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0087" h="21600" fill="none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</a:path>
              <a:path w="20087" h="21600" stroke="0">
                <a:moveTo>
                  <a:pt x="20087" y="21600"/>
                </a:moveTo>
                <a:cubicBezTo>
                  <a:pt x="11223" y="21600"/>
                  <a:pt x="3259" y="16185"/>
                  <a:pt x="0" y="7942"/>
                </a:cubicBezTo>
                <a:lnTo>
                  <a:pt x="20087" y="0"/>
                </a:lnTo>
                <a:lnTo>
                  <a:pt x="20087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70" name="Arc 6"/>
          <p:cNvSpPr/>
          <p:nvPr/>
        </p:nvSpPr>
        <p:spPr>
          <a:xfrm>
            <a:off x="1620838" y="457200"/>
            <a:ext cx="1581150" cy="3048000"/>
          </a:xfrm>
          <a:custGeom>
            <a:avLst/>
            <a:gdLst>
              <a:gd name="txL" fmla="*/ 0 w 20366"/>
              <a:gd name="txT" fmla="*/ 0 h 21600"/>
              <a:gd name="txR" fmla="*/ 20366 w 20366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0366" h="21600" fill="none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</a:path>
              <a:path w="20366" h="21600" stroke="0">
                <a:moveTo>
                  <a:pt x="20366" y="21600"/>
                </a:moveTo>
                <a:cubicBezTo>
                  <a:pt x="11211" y="21600"/>
                  <a:pt x="3050" y="15828"/>
                  <a:pt x="0" y="7196"/>
                </a:cubicBezTo>
                <a:lnTo>
                  <a:pt x="20366" y="0"/>
                </a:lnTo>
                <a:lnTo>
                  <a:pt x="20366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71" name="Arc 7"/>
          <p:cNvSpPr/>
          <p:nvPr/>
        </p:nvSpPr>
        <p:spPr>
          <a:xfrm rot="10800000">
            <a:off x="2225675" y="3505200"/>
            <a:ext cx="898525" cy="2743200"/>
          </a:xfrm>
          <a:custGeom>
            <a:avLst/>
            <a:gdLst>
              <a:gd name="txL" fmla="*/ 0 w 21209"/>
              <a:gd name="txT" fmla="*/ 0 h 21600"/>
              <a:gd name="txR" fmla="*/ 21209 w 21209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1209" h="21600" fill="none">
                <a:moveTo>
                  <a:pt x="21208" y="4091"/>
                </a:moveTo>
                <a:cubicBezTo>
                  <a:pt x="19247" y="14256"/>
                  <a:pt x="10351" y="21600"/>
                  <a:pt x="0" y="21600"/>
                </a:cubicBezTo>
              </a:path>
              <a:path w="21209" h="21600" stroke="0">
                <a:moveTo>
                  <a:pt x="21208" y="4091"/>
                </a:moveTo>
                <a:cubicBezTo>
                  <a:pt x="19247" y="14256"/>
                  <a:pt x="10351" y="21600"/>
                  <a:pt x="0" y="21600"/>
                </a:cubicBezTo>
                <a:lnTo>
                  <a:pt x="0" y="0"/>
                </a:lnTo>
                <a:lnTo>
                  <a:pt x="21208" y="409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72" name="Arc 8"/>
          <p:cNvSpPr/>
          <p:nvPr/>
        </p:nvSpPr>
        <p:spPr>
          <a:xfrm rot="1860000">
            <a:off x="2906713" y="917575"/>
            <a:ext cx="1219200" cy="2547938"/>
          </a:xfrm>
          <a:custGeom>
            <a:avLst/>
            <a:gdLst>
              <a:gd name="txL" fmla="*/ 0 w 21600"/>
              <a:gd name="txT" fmla="*/ 0 h 21248"/>
              <a:gd name="txR" fmla="*/ 21600 w 21600"/>
              <a:gd name="txB" fmla="*/ 21248 h 21248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21600" h="21248" fill="none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</a:path>
              <a:path w="21600" h="21248" stroke="0">
                <a:moveTo>
                  <a:pt x="17717" y="21248"/>
                </a:moveTo>
                <a:cubicBezTo>
                  <a:pt x="7455" y="19373"/>
                  <a:pt x="0" y="10432"/>
                  <a:pt x="0" y="0"/>
                </a:cubicBezTo>
                <a:lnTo>
                  <a:pt x="21600" y="0"/>
                </a:lnTo>
                <a:lnTo>
                  <a:pt x="17717" y="2124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73" name="Arc 9"/>
          <p:cNvSpPr/>
          <p:nvPr/>
        </p:nvSpPr>
        <p:spPr>
          <a:xfrm rot="-360000">
            <a:off x="3057525" y="1152525"/>
            <a:ext cx="3355975" cy="2362200"/>
          </a:xfrm>
          <a:custGeom>
            <a:avLst/>
            <a:gdLst>
              <a:gd name="txL" fmla="*/ 0 w 21600"/>
              <a:gd name="txT" fmla="*/ 0 h 19179"/>
              <a:gd name="txR" fmla="*/ 21600 w 21600"/>
              <a:gd name="txB" fmla="*/ 19179 h 19179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19179" fill="none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</a:path>
              <a:path w="21600" h="19179" stroke="0">
                <a:moveTo>
                  <a:pt x="0" y="19179"/>
                </a:moveTo>
                <a:cubicBezTo>
                  <a:pt x="0" y="11109"/>
                  <a:pt x="4498" y="3712"/>
                  <a:pt x="11663" y="-1"/>
                </a:cubicBezTo>
                <a:lnTo>
                  <a:pt x="21600" y="19179"/>
                </a:lnTo>
                <a:lnTo>
                  <a:pt x="0" y="1917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74" name="Arc 10"/>
          <p:cNvSpPr/>
          <p:nvPr/>
        </p:nvSpPr>
        <p:spPr>
          <a:xfrm rot="-1320000">
            <a:off x="4821238" y="698500"/>
            <a:ext cx="2192337" cy="990600"/>
          </a:xfrm>
          <a:custGeom>
            <a:avLst/>
            <a:gdLst>
              <a:gd name="txL" fmla="*/ 0 w 22194"/>
              <a:gd name="txT" fmla="*/ 0 h 21600"/>
              <a:gd name="txR" fmla="*/ 22194 w 22194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194" h="21600" fill="none">
                <a:moveTo>
                  <a:pt x="0" y="8"/>
                </a:moveTo>
                <a:cubicBezTo>
                  <a:pt x="197" y="2"/>
                  <a:pt x="395" y="0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</a:path>
              <a:path w="22194" h="21600" stroke="0">
                <a:moveTo>
                  <a:pt x="0" y="8"/>
                </a:moveTo>
                <a:cubicBezTo>
                  <a:pt x="197" y="2"/>
                  <a:pt x="395" y="0"/>
                  <a:pt x="594" y="0"/>
                </a:cubicBezTo>
                <a:cubicBezTo>
                  <a:pt x="12523" y="0"/>
                  <a:pt x="22194" y="9670"/>
                  <a:pt x="22194" y="21600"/>
                </a:cubicBezTo>
                <a:lnTo>
                  <a:pt x="594" y="21600"/>
                </a:lnTo>
                <a:lnTo>
                  <a:pt x="0" y="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75" name="Arc 11"/>
          <p:cNvSpPr/>
          <p:nvPr/>
        </p:nvSpPr>
        <p:spPr>
          <a:xfrm rot="-6780000">
            <a:off x="5503863" y="1190625"/>
            <a:ext cx="1562100" cy="2405063"/>
          </a:xfrm>
          <a:custGeom>
            <a:avLst/>
            <a:gdLst>
              <a:gd name="txL" fmla="*/ 0 w 21564"/>
              <a:gd name="txT" fmla="*/ 0 h 21600"/>
              <a:gd name="txR" fmla="*/ 21564 w 21564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564" h="21600" fill="none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</a:path>
              <a:path w="21564" h="21600" stroke="0">
                <a:moveTo>
                  <a:pt x="21564" y="21600"/>
                </a:moveTo>
                <a:cubicBezTo>
                  <a:pt x="10121" y="21600"/>
                  <a:pt x="664" y="12676"/>
                  <a:pt x="0" y="1253"/>
                </a:cubicBezTo>
                <a:lnTo>
                  <a:pt x="21564" y="0"/>
                </a:lnTo>
                <a:lnTo>
                  <a:pt x="21564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76" name="Arc 12"/>
          <p:cNvSpPr/>
          <p:nvPr/>
        </p:nvSpPr>
        <p:spPr>
          <a:xfrm>
            <a:off x="3230563" y="1525588"/>
            <a:ext cx="2514600" cy="2286000"/>
          </a:xfrm>
          <a:custGeom>
            <a:avLst/>
            <a:gdLst>
              <a:gd name="txL" fmla="*/ 0 w 21603"/>
              <a:gd name="txT" fmla="*/ 0 h 21600"/>
              <a:gd name="txR" fmla="*/ 21603 w 21603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3" h="21600" fill="none">
                <a:moveTo>
                  <a:pt x="-1" y="18286"/>
                </a:moveTo>
                <a:cubicBezTo>
                  <a:pt x="1633" y="7762"/>
                  <a:pt x="10693" y="0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</a:path>
              <a:path w="21603" h="21600" stroke="0">
                <a:moveTo>
                  <a:pt x="-1" y="18286"/>
                </a:moveTo>
                <a:cubicBezTo>
                  <a:pt x="1633" y="7762"/>
                  <a:pt x="10693" y="0"/>
                  <a:pt x="21344" y="0"/>
                </a:cubicBezTo>
                <a:cubicBezTo>
                  <a:pt x="21430" y="0"/>
                  <a:pt x="21516" y="0"/>
                  <a:pt x="21603" y="1"/>
                </a:cubicBezTo>
                <a:lnTo>
                  <a:pt x="21344" y="21600"/>
                </a:lnTo>
                <a:lnTo>
                  <a:pt x="-1" y="18286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77" name="Arc 13"/>
          <p:cNvSpPr/>
          <p:nvPr/>
        </p:nvSpPr>
        <p:spPr>
          <a:xfrm>
            <a:off x="5751513" y="1525588"/>
            <a:ext cx="552450" cy="685800"/>
          </a:xfrm>
          <a:custGeom>
            <a:avLst/>
            <a:gdLst>
              <a:gd name="txL" fmla="*/ 0 w 22375"/>
              <a:gd name="txT" fmla="*/ 0 h 21600"/>
              <a:gd name="txR" fmla="*/ 22375 w 22375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375" h="21600" fill="none">
                <a:moveTo>
                  <a:pt x="-1" y="64"/>
                </a:moveTo>
                <a:cubicBezTo>
                  <a:pt x="555" y="21"/>
                  <a:pt x="1112" y="0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</a:path>
              <a:path w="22375" h="21600" stroke="0">
                <a:moveTo>
                  <a:pt x="-1" y="64"/>
                </a:moveTo>
                <a:cubicBezTo>
                  <a:pt x="555" y="21"/>
                  <a:pt x="1112" y="0"/>
                  <a:pt x="1670" y="0"/>
                </a:cubicBezTo>
                <a:cubicBezTo>
                  <a:pt x="11229" y="0"/>
                  <a:pt x="19652" y="6284"/>
                  <a:pt x="22375" y="15447"/>
                </a:cubicBezTo>
                <a:lnTo>
                  <a:pt x="1670" y="21600"/>
                </a:lnTo>
                <a:lnTo>
                  <a:pt x="-1" y="6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78" name="Arc 14"/>
          <p:cNvSpPr/>
          <p:nvPr/>
        </p:nvSpPr>
        <p:spPr>
          <a:xfrm rot="10800000">
            <a:off x="3392488" y="2058988"/>
            <a:ext cx="2933700" cy="1473200"/>
          </a:xfrm>
          <a:custGeom>
            <a:avLst/>
            <a:gdLst>
              <a:gd name="txL" fmla="*/ 0 w 21600"/>
              <a:gd name="txT" fmla="*/ 0 h 14149"/>
              <a:gd name="txR" fmla="*/ 21600 w 21600"/>
              <a:gd name="txB" fmla="*/ 14149 h 14149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14149" fill="none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</a:path>
              <a:path w="21600" h="14149" stroke="0">
                <a:moveTo>
                  <a:pt x="0" y="14149"/>
                </a:moveTo>
                <a:cubicBezTo>
                  <a:pt x="0" y="8951"/>
                  <a:pt x="1874" y="3927"/>
                  <a:pt x="5279" y="0"/>
                </a:cubicBezTo>
                <a:lnTo>
                  <a:pt x="21600" y="14149"/>
                </a:lnTo>
                <a:lnTo>
                  <a:pt x="0" y="1414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79" name="Arc 15"/>
          <p:cNvSpPr/>
          <p:nvPr/>
        </p:nvSpPr>
        <p:spPr>
          <a:xfrm>
            <a:off x="3189288" y="2135188"/>
            <a:ext cx="1841500" cy="3429000"/>
          </a:xfrm>
          <a:custGeom>
            <a:avLst/>
            <a:gdLst>
              <a:gd name="txL" fmla="*/ 0 w 16833"/>
              <a:gd name="txT" fmla="*/ 0 h 21595"/>
              <a:gd name="txR" fmla="*/ 16833 w 16833"/>
              <a:gd name="txB" fmla="*/ 21595 h 21595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6833" h="21595" fill="none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</a:path>
              <a:path w="16833" h="21595" stroke="0">
                <a:moveTo>
                  <a:pt x="-1" y="8059"/>
                </a:moveTo>
                <a:cubicBezTo>
                  <a:pt x="4001" y="3083"/>
                  <a:pt x="9999" y="132"/>
                  <a:pt x="16382" y="-1"/>
                </a:cubicBezTo>
                <a:lnTo>
                  <a:pt x="16833" y="21595"/>
                </a:lnTo>
                <a:lnTo>
                  <a:pt x="-1" y="805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80" name="Arc 16"/>
          <p:cNvSpPr/>
          <p:nvPr/>
        </p:nvSpPr>
        <p:spPr>
          <a:xfrm>
            <a:off x="4875213" y="2135188"/>
            <a:ext cx="514350" cy="554037"/>
          </a:xfrm>
          <a:custGeom>
            <a:avLst/>
            <a:gdLst>
              <a:gd name="txL" fmla="*/ 0 w 13257"/>
              <a:gd name="txT" fmla="*/ 0 h 21600"/>
              <a:gd name="txR" fmla="*/ 13257 w 13257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3257" h="21600" fill="none">
                <a:moveTo>
                  <a:pt x="0" y="0"/>
                </a:moveTo>
                <a:cubicBezTo>
                  <a:pt x="13" y="0"/>
                  <a:pt x="27" y="0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</a:path>
              <a:path w="13257" h="21600" stroke="0">
                <a:moveTo>
                  <a:pt x="0" y="0"/>
                </a:moveTo>
                <a:cubicBezTo>
                  <a:pt x="13" y="0"/>
                  <a:pt x="27" y="0"/>
                  <a:pt x="41" y="0"/>
                </a:cubicBezTo>
                <a:cubicBezTo>
                  <a:pt x="4824" y="0"/>
                  <a:pt x="9473" y="1588"/>
                  <a:pt x="13257" y="4514"/>
                </a:cubicBezTo>
                <a:lnTo>
                  <a:pt x="41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1" name="Arc 17"/>
          <p:cNvSpPr/>
          <p:nvPr/>
        </p:nvSpPr>
        <p:spPr>
          <a:xfrm>
            <a:off x="3429000" y="2743200"/>
            <a:ext cx="1651000" cy="1290638"/>
          </a:xfrm>
          <a:custGeom>
            <a:avLst/>
            <a:gdLst>
              <a:gd name="txL" fmla="*/ 0 w 19503"/>
              <a:gd name="txT" fmla="*/ 0 h 21510"/>
              <a:gd name="txR" fmla="*/ 19503 w 19503"/>
              <a:gd name="txB" fmla="*/ 21510 h 21510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19503" h="21510" fill="none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</a:path>
              <a:path w="19503" h="21510" stroke="0">
                <a:moveTo>
                  <a:pt x="-1" y="12225"/>
                </a:moveTo>
                <a:cubicBezTo>
                  <a:pt x="3277" y="5341"/>
                  <a:pt x="9941" y="694"/>
                  <a:pt x="17534" y="-1"/>
                </a:cubicBezTo>
                <a:lnTo>
                  <a:pt x="19503" y="21510"/>
                </a:lnTo>
                <a:lnTo>
                  <a:pt x="-1" y="1222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82" name="Arc 18"/>
          <p:cNvSpPr/>
          <p:nvPr/>
        </p:nvSpPr>
        <p:spPr>
          <a:xfrm>
            <a:off x="4686300" y="2744788"/>
            <a:ext cx="877888" cy="838200"/>
          </a:xfrm>
          <a:custGeom>
            <a:avLst/>
            <a:gdLst>
              <a:gd name="txL" fmla="*/ 0 w 22622"/>
              <a:gd name="txT" fmla="*/ 0 h 21600"/>
              <a:gd name="txR" fmla="*/ 22622 w 22622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2622" h="21600" fill="none">
                <a:moveTo>
                  <a:pt x="0" y="24"/>
                </a:moveTo>
                <a:cubicBezTo>
                  <a:pt x="340" y="8"/>
                  <a:pt x="681" y="0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</a:path>
              <a:path w="22622" h="21600" stroke="0">
                <a:moveTo>
                  <a:pt x="0" y="24"/>
                </a:moveTo>
                <a:cubicBezTo>
                  <a:pt x="340" y="8"/>
                  <a:pt x="681" y="0"/>
                  <a:pt x="1022" y="0"/>
                </a:cubicBezTo>
                <a:cubicBezTo>
                  <a:pt x="12951" y="0"/>
                  <a:pt x="22622" y="9670"/>
                  <a:pt x="22622" y="21600"/>
                </a:cubicBezTo>
                <a:lnTo>
                  <a:pt x="1022" y="21600"/>
                </a:lnTo>
                <a:lnTo>
                  <a:pt x="0" y="2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3" name="Arc 19"/>
          <p:cNvSpPr/>
          <p:nvPr/>
        </p:nvSpPr>
        <p:spPr>
          <a:xfrm rot="-9060000">
            <a:off x="5129213" y="2368550"/>
            <a:ext cx="754062" cy="949325"/>
          </a:xfrm>
          <a:custGeom>
            <a:avLst/>
            <a:gdLst>
              <a:gd name="txL" fmla="*/ 0 w 24375"/>
              <a:gd name="txT" fmla="*/ 0 h 21600"/>
              <a:gd name="txR" fmla="*/ 24375 w 24375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0"/>
              </a:cxn>
              <a:cxn ang="0">
                <a:pos x="2147483646" y="0"/>
              </a:cxn>
            </a:cxnLst>
            <a:rect l="txL" t="txT" r="txR" b="txB"/>
            <a:pathLst>
              <a:path w="24375" h="21600" fill="none">
                <a:moveTo>
                  <a:pt x="24375" y="21421"/>
                </a:moveTo>
                <a:cubicBezTo>
                  <a:pt x="23454" y="21540"/>
                  <a:pt x="22527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</a:path>
              <a:path w="24375" h="21600" stroke="0">
                <a:moveTo>
                  <a:pt x="24375" y="21421"/>
                </a:moveTo>
                <a:cubicBezTo>
                  <a:pt x="23454" y="21540"/>
                  <a:pt x="22527" y="21600"/>
                  <a:pt x="21600" y="21600"/>
                </a:cubicBez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4375" y="2142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4" name="Arc 20"/>
          <p:cNvSpPr/>
          <p:nvPr/>
        </p:nvSpPr>
        <p:spPr>
          <a:xfrm rot="-10440000">
            <a:off x="3055938" y="3743325"/>
            <a:ext cx="3355975" cy="2362200"/>
          </a:xfrm>
          <a:custGeom>
            <a:avLst/>
            <a:gdLst>
              <a:gd name="txL" fmla="*/ 0 w 21600"/>
              <a:gd name="txT" fmla="*/ 0 h 19183"/>
              <a:gd name="txR" fmla="*/ 21600 w 21600"/>
              <a:gd name="txB" fmla="*/ 19183 h 19183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19183" fill="none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</a:path>
              <a:path w="21600" h="19183" stroke="0">
                <a:moveTo>
                  <a:pt x="9928" y="-1"/>
                </a:moveTo>
                <a:cubicBezTo>
                  <a:pt x="17097" y="3710"/>
                  <a:pt x="21600" y="11109"/>
                  <a:pt x="21600" y="19183"/>
                </a:cubicBezTo>
                <a:lnTo>
                  <a:pt x="0" y="19183"/>
                </a:lnTo>
                <a:lnTo>
                  <a:pt x="9928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5" name="Arc 21"/>
          <p:cNvSpPr/>
          <p:nvPr/>
        </p:nvSpPr>
        <p:spPr>
          <a:xfrm rot="-9900000">
            <a:off x="4795838" y="5586413"/>
            <a:ext cx="2238375" cy="854075"/>
          </a:xfrm>
          <a:custGeom>
            <a:avLst/>
            <a:gdLst>
              <a:gd name="txL" fmla="*/ 0 w 24732"/>
              <a:gd name="txT" fmla="*/ 0 h 21600"/>
              <a:gd name="txR" fmla="*/ 24732 w 24732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4732" h="21600" fill="none">
                <a:moveTo>
                  <a:pt x="0" y="20637"/>
                </a:moveTo>
                <a:cubicBezTo>
                  <a:pt x="515" y="9093"/>
                  <a:pt x="10024" y="0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</a:path>
              <a:path w="24732" h="21600" stroke="0">
                <a:moveTo>
                  <a:pt x="0" y="20637"/>
                </a:moveTo>
                <a:cubicBezTo>
                  <a:pt x="515" y="9093"/>
                  <a:pt x="10024" y="0"/>
                  <a:pt x="21579" y="0"/>
                </a:cubicBezTo>
                <a:cubicBezTo>
                  <a:pt x="22634" y="0"/>
                  <a:pt x="23688" y="77"/>
                  <a:pt x="24731" y="231"/>
                </a:cubicBezTo>
                <a:lnTo>
                  <a:pt x="21579" y="21600"/>
                </a:lnTo>
                <a:lnTo>
                  <a:pt x="0" y="2063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6" name="Arc 22"/>
          <p:cNvSpPr/>
          <p:nvPr/>
        </p:nvSpPr>
        <p:spPr>
          <a:xfrm rot="-4020000">
            <a:off x="5487988" y="3489325"/>
            <a:ext cx="1597025" cy="2424113"/>
          </a:xfrm>
          <a:custGeom>
            <a:avLst/>
            <a:gdLst>
              <a:gd name="txL" fmla="*/ 0 w 21671"/>
              <a:gd name="txT" fmla="*/ 0 h 21600"/>
              <a:gd name="txR" fmla="*/ 21671 w 21671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671" h="21600" fill="none">
                <a:moveTo>
                  <a:pt x="21671" y="1260"/>
                </a:moveTo>
                <a:cubicBezTo>
                  <a:pt x="21003" y="12680"/>
                  <a:pt x="11547" y="21600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</a:path>
              <a:path w="21671" h="21600" stroke="0">
                <a:moveTo>
                  <a:pt x="21671" y="1260"/>
                </a:moveTo>
                <a:cubicBezTo>
                  <a:pt x="21003" y="12680"/>
                  <a:pt x="11547" y="21600"/>
                  <a:pt x="108" y="21600"/>
                </a:cubicBezTo>
                <a:cubicBezTo>
                  <a:pt x="72" y="21600"/>
                  <a:pt x="36" y="21599"/>
                  <a:pt x="0" y="21599"/>
                </a:cubicBezTo>
                <a:lnTo>
                  <a:pt x="108" y="0"/>
                </a:lnTo>
                <a:lnTo>
                  <a:pt x="21671" y="126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7" name="Arc 23"/>
          <p:cNvSpPr/>
          <p:nvPr/>
        </p:nvSpPr>
        <p:spPr>
          <a:xfrm rot="10800000">
            <a:off x="3198813" y="3506788"/>
            <a:ext cx="2546350" cy="2286000"/>
          </a:xfrm>
          <a:custGeom>
            <a:avLst/>
            <a:gdLst>
              <a:gd name="txL" fmla="*/ 0 w 21873"/>
              <a:gd name="txT" fmla="*/ 0 h 21600"/>
              <a:gd name="txR" fmla="*/ 21873 w 21873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1873" h="21600" fill="none">
                <a:moveTo>
                  <a:pt x="-1" y="1"/>
                </a:moveTo>
                <a:cubicBezTo>
                  <a:pt x="90" y="0"/>
                  <a:pt x="181" y="0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</a:path>
              <a:path w="21873" h="21600" stroke="0">
                <a:moveTo>
                  <a:pt x="-1" y="1"/>
                </a:moveTo>
                <a:cubicBezTo>
                  <a:pt x="90" y="0"/>
                  <a:pt x="181" y="0"/>
                  <a:pt x="273" y="0"/>
                </a:cubicBezTo>
                <a:cubicBezTo>
                  <a:pt x="12202" y="0"/>
                  <a:pt x="21873" y="9670"/>
                  <a:pt x="21873" y="21600"/>
                </a:cubicBezTo>
                <a:lnTo>
                  <a:pt x="273" y="21600"/>
                </a:lnTo>
                <a:lnTo>
                  <a:pt x="-1" y="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8" name="Arc 24"/>
          <p:cNvSpPr/>
          <p:nvPr/>
        </p:nvSpPr>
        <p:spPr>
          <a:xfrm>
            <a:off x="3390900" y="3582988"/>
            <a:ext cx="2933700" cy="1473200"/>
          </a:xfrm>
          <a:custGeom>
            <a:avLst/>
            <a:gdLst>
              <a:gd name="txL" fmla="*/ 0 w 21600"/>
              <a:gd name="txT" fmla="*/ 0 h 14155"/>
              <a:gd name="txR" fmla="*/ 21600 w 21600"/>
              <a:gd name="txB" fmla="*/ 14155 h 1415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14155" fill="none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</a:path>
              <a:path w="21600" h="14155" stroke="0">
                <a:moveTo>
                  <a:pt x="16315" y="0"/>
                </a:moveTo>
                <a:cubicBezTo>
                  <a:pt x="19723" y="3928"/>
                  <a:pt x="21600" y="8954"/>
                  <a:pt x="21600" y="14155"/>
                </a:cubicBezTo>
                <a:lnTo>
                  <a:pt x="0" y="14155"/>
                </a:lnTo>
                <a:lnTo>
                  <a:pt x="16315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89" name="Arc 25"/>
          <p:cNvSpPr/>
          <p:nvPr/>
        </p:nvSpPr>
        <p:spPr>
          <a:xfrm rot="10800000">
            <a:off x="5753100" y="5030788"/>
            <a:ext cx="573088" cy="762000"/>
          </a:xfrm>
          <a:custGeom>
            <a:avLst/>
            <a:gdLst>
              <a:gd name="txL" fmla="*/ 0 w 23206"/>
              <a:gd name="txT" fmla="*/ 0 h 21600"/>
              <a:gd name="txR" fmla="*/ 23206 w 23206"/>
              <a:gd name="txB" fmla="*/ 21600 h 216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23206" h="21600" fill="none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</a:path>
              <a:path w="23206" h="21600" stroke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22135" y="0"/>
                  <a:pt x="22671" y="19"/>
                  <a:pt x="23206" y="59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0" name="Arc 26"/>
          <p:cNvSpPr/>
          <p:nvPr/>
        </p:nvSpPr>
        <p:spPr>
          <a:xfrm rot="10800000">
            <a:off x="3232150" y="1524000"/>
            <a:ext cx="2025650" cy="3503613"/>
          </a:xfrm>
          <a:custGeom>
            <a:avLst/>
            <a:gdLst>
              <a:gd name="txL" fmla="*/ 0 w 17144"/>
              <a:gd name="txT" fmla="*/ 0 h 21567"/>
              <a:gd name="txR" fmla="*/ 17144 w 17144"/>
              <a:gd name="txB" fmla="*/ 21567 h 2156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7144" h="21567" fill="none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</a:path>
              <a:path w="17144" h="21567" stroke="0">
                <a:moveTo>
                  <a:pt x="1194" y="0"/>
                </a:moveTo>
                <a:cubicBezTo>
                  <a:pt x="7486" y="348"/>
                  <a:pt x="13311" y="3426"/>
                  <a:pt x="17144" y="8427"/>
                </a:cubicBezTo>
                <a:lnTo>
                  <a:pt x="0" y="21567"/>
                </a:lnTo>
                <a:lnTo>
                  <a:pt x="1194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1" name="Arc 27"/>
          <p:cNvSpPr/>
          <p:nvPr/>
        </p:nvSpPr>
        <p:spPr>
          <a:xfrm rot="-1740000">
            <a:off x="5159375" y="3763963"/>
            <a:ext cx="782638" cy="1149350"/>
          </a:xfrm>
          <a:custGeom>
            <a:avLst/>
            <a:gdLst>
              <a:gd name="txL" fmla="*/ 0 w 24429"/>
              <a:gd name="txT" fmla="*/ 0 h 24788"/>
              <a:gd name="txR" fmla="*/ 24429 w 24429"/>
              <a:gd name="txB" fmla="*/ 24788 h 24788"/>
            </a:gdLst>
            <a:ahLst/>
            <a:cxnLst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24429" h="24788" fill="none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</a:path>
              <a:path w="24429" h="24788" stroke="0">
                <a:moveTo>
                  <a:pt x="24192" y="-1"/>
                </a:moveTo>
                <a:cubicBezTo>
                  <a:pt x="24349" y="1055"/>
                  <a:pt x="24429" y="2120"/>
                  <a:pt x="24429" y="3188"/>
                </a:cubicBezTo>
                <a:cubicBezTo>
                  <a:pt x="24429" y="15117"/>
                  <a:pt x="14758" y="24788"/>
                  <a:pt x="2829" y="24788"/>
                </a:cubicBezTo>
                <a:cubicBezTo>
                  <a:pt x="1882" y="24788"/>
                  <a:pt x="937" y="24725"/>
                  <a:pt x="0" y="24601"/>
                </a:cubicBezTo>
                <a:lnTo>
                  <a:pt x="2829" y="3188"/>
                </a:lnTo>
                <a:lnTo>
                  <a:pt x="24192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2" name="Arc 28"/>
          <p:cNvSpPr/>
          <p:nvPr/>
        </p:nvSpPr>
        <p:spPr>
          <a:xfrm rot="9540000">
            <a:off x="5002213" y="4289425"/>
            <a:ext cx="357187" cy="822325"/>
          </a:xfrm>
          <a:custGeom>
            <a:avLst/>
            <a:gdLst>
              <a:gd name="txL" fmla="*/ 0 w 11090"/>
              <a:gd name="txT" fmla="*/ 0 h 21600"/>
              <a:gd name="txR" fmla="*/ 11090 w 1109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1090" h="21600" fill="none">
                <a:moveTo>
                  <a:pt x="0" y="0"/>
                </a:moveTo>
                <a:cubicBezTo>
                  <a:pt x="16" y="0"/>
                  <a:pt x="32" y="0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</a:path>
              <a:path w="11090" h="21600" stroke="0">
                <a:moveTo>
                  <a:pt x="0" y="0"/>
                </a:moveTo>
                <a:cubicBezTo>
                  <a:pt x="16" y="0"/>
                  <a:pt x="32" y="0"/>
                  <a:pt x="49" y="0"/>
                </a:cubicBezTo>
                <a:cubicBezTo>
                  <a:pt x="3935" y="0"/>
                  <a:pt x="7749" y="1048"/>
                  <a:pt x="11089" y="3035"/>
                </a:cubicBezTo>
                <a:lnTo>
                  <a:pt x="49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3" name="Arc 29"/>
          <p:cNvSpPr/>
          <p:nvPr/>
        </p:nvSpPr>
        <p:spPr>
          <a:xfrm rot="10320000">
            <a:off x="3232150" y="3128963"/>
            <a:ext cx="1797050" cy="1290637"/>
          </a:xfrm>
          <a:custGeom>
            <a:avLst/>
            <a:gdLst>
              <a:gd name="txL" fmla="*/ 0 w 21227"/>
              <a:gd name="txT" fmla="*/ 0 h 21512"/>
              <a:gd name="txR" fmla="*/ 21227 w 21227"/>
              <a:gd name="txB" fmla="*/ 21512 h 21512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227" h="21512" fill="none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</a:path>
              <a:path w="21227" h="21512" stroke="0">
                <a:moveTo>
                  <a:pt x="1948" y="0"/>
                </a:moveTo>
                <a:cubicBezTo>
                  <a:pt x="11568" y="871"/>
                  <a:pt x="19439" y="8023"/>
                  <a:pt x="21226" y="17515"/>
                </a:cubicBezTo>
                <a:lnTo>
                  <a:pt x="0" y="21512"/>
                </a:lnTo>
                <a:lnTo>
                  <a:pt x="1948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4" name="Arc 30"/>
          <p:cNvSpPr/>
          <p:nvPr/>
        </p:nvSpPr>
        <p:spPr>
          <a:xfrm rot="10800000">
            <a:off x="4724400" y="3506788"/>
            <a:ext cx="838200" cy="822325"/>
          </a:xfrm>
          <a:custGeom>
            <a:avLst/>
            <a:gdLst>
              <a:gd name="txL" fmla="*/ 0 w 21600"/>
              <a:gd name="txT" fmla="*/ 0 h 21210"/>
              <a:gd name="txR" fmla="*/ 21600 w 21600"/>
              <a:gd name="txB" fmla="*/ 21210 h 21210"/>
            </a:gdLst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21210" fill="none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</a:path>
              <a:path w="21600" h="21210" stroke="0">
                <a:moveTo>
                  <a:pt x="0" y="21210"/>
                </a:moveTo>
                <a:cubicBezTo>
                  <a:pt x="0" y="10856"/>
                  <a:pt x="7346" y="1959"/>
                  <a:pt x="17513" y="0"/>
                </a:cubicBezTo>
                <a:lnTo>
                  <a:pt x="21600" y="21210"/>
                </a:lnTo>
                <a:lnTo>
                  <a:pt x="0" y="2121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5" name="Arc 31"/>
          <p:cNvSpPr/>
          <p:nvPr/>
        </p:nvSpPr>
        <p:spPr>
          <a:xfrm rot="9240000">
            <a:off x="2754313" y="3594100"/>
            <a:ext cx="1219200" cy="2541588"/>
          </a:xfrm>
          <a:custGeom>
            <a:avLst/>
            <a:gdLst>
              <a:gd name="txL" fmla="*/ 0 w 21600"/>
              <a:gd name="txT" fmla="*/ 0 h 21195"/>
              <a:gd name="txR" fmla="*/ 21600 w 21600"/>
              <a:gd name="txB" fmla="*/ 21195 h 2119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21600" h="21195" fill="none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</a:path>
              <a:path w="21600" h="21195" stroke="0">
                <a:moveTo>
                  <a:pt x="21600" y="0"/>
                </a:moveTo>
                <a:cubicBezTo>
                  <a:pt x="21600" y="10323"/>
                  <a:pt x="14294" y="19204"/>
                  <a:pt x="4163" y="21194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6" name="Arc 32"/>
          <p:cNvSpPr/>
          <p:nvPr/>
        </p:nvSpPr>
        <p:spPr>
          <a:xfrm>
            <a:off x="2439988" y="1239838"/>
            <a:ext cx="762000" cy="2265362"/>
          </a:xfrm>
          <a:custGeom>
            <a:avLst/>
            <a:gdLst>
              <a:gd name="txL" fmla="*/ 0 w 21600"/>
              <a:gd name="txT" fmla="*/ 0 h 29198"/>
              <a:gd name="txR" fmla="*/ 21600 w 21600"/>
              <a:gd name="txB" fmla="*/ 29198 h 29198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29198" fill="none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0" y="5003"/>
                  <a:pt x="467" y="2429"/>
                  <a:pt x="1380" y="0"/>
                </a:cubicBezTo>
              </a:path>
              <a:path w="21600" h="29198" stroke="0">
                <a:moveTo>
                  <a:pt x="21600" y="29198"/>
                </a:moveTo>
                <a:cubicBezTo>
                  <a:pt x="9670" y="29198"/>
                  <a:pt x="0" y="19527"/>
                  <a:pt x="0" y="7598"/>
                </a:cubicBezTo>
                <a:cubicBezTo>
                  <a:pt x="0" y="5003"/>
                  <a:pt x="467" y="2429"/>
                  <a:pt x="1380" y="0"/>
                </a:cubicBezTo>
                <a:lnTo>
                  <a:pt x="21600" y="7598"/>
                </a:lnTo>
                <a:lnTo>
                  <a:pt x="21600" y="2919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97" name="Arc 33"/>
          <p:cNvSpPr/>
          <p:nvPr/>
        </p:nvSpPr>
        <p:spPr>
          <a:xfrm rot="10800000">
            <a:off x="1544638" y="3505200"/>
            <a:ext cx="1581150" cy="3048000"/>
          </a:xfrm>
          <a:custGeom>
            <a:avLst/>
            <a:gdLst>
              <a:gd name="txL" fmla="*/ 0 w 20363"/>
              <a:gd name="txT" fmla="*/ 0 h 21600"/>
              <a:gd name="txR" fmla="*/ 20363 w 20363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0363" h="21600" fill="none">
                <a:moveTo>
                  <a:pt x="20363" y="7204"/>
                </a:moveTo>
                <a:cubicBezTo>
                  <a:pt x="17310" y="15832"/>
                  <a:pt x="9152" y="21600"/>
                  <a:pt x="0" y="21600"/>
                </a:cubicBezTo>
              </a:path>
              <a:path w="20363" h="21600" stroke="0">
                <a:moveTo>
                  <a:pt x="20363" y="7204"/>
                </a:moveTo>
                <a:cubicBezTo>
                  <a:pt x="17310" y="15832"/>
                  <a:pt x="9152" y="21600"/>
                  <a:pt x="0" y="21600"/>
                </a:cubicBezTo>
                <a:lnTo>
                  <a:pt x="0" y="0"/>
                </a:lnTo>
                <a:lnTo>
                  <a:pt x="20363" y="7204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8" name="Arc 34"/>
          <p:cNvSpPr/>
          <p:nvPr/>
        </p:nvSpPr>
        <p:spPr>
          <a:xfrm rot="10500000">
            <a:off x="1211263" y="3581400"/>
            <a:ext cx="2020887" cy="1295400"/>
          </a:xfrm>
          <a:custGeom>
            <a:avLst/>
            <a:gdLst>
              <a:gd name="txL" fmla="*/ 0 w 21219"/>
              <a:gd name="txT" fmla="*/ 0 h 21600"/>
              <a:gd name="txR" fmla="*/ 21219 w 21219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219" h="21600" fill="none">
                <a:moveTo>
                  <a:pt x="21219" y="7948"/>
                </a:moveTo>
                <a:cubicBezTo>
                  <a:pt x="17958" y="16187"/>
                  <a:pt x="9996" y="21600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</a:path>
              <a:path w="21219" h="21600" stroke="0">
                <a:moveTo>
                  <a:pt x="21219" y="7948"/>
                </a:moveTo>
                <a:cubicBezTo>
                  <a:pt x="17958" y="16187"/>
                  <a:pt x="9996" y="21600"/>
                  <a:pt x="1135" y="21600"/>
                </a:cubicBezTo>
                <a:cubicBezTo>
                  <a:pt x="756" y="21600"/>
                  <a:pt x="378" y="21590"/>
                  <a:pt x="-1" y="21570"/>
                </a:cubicBezTo>
                <a:lnTo>
                  <a:pt x="1135" y="0"/>
                </a:lnTo>
                <a:lnTo>
                  <a:pt x="21219" y="7948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299" name="Oval 35"/>
          <p:cNvSpPr/>
          <p:nvPr/>
        </p:nvSpPr>
        <p:spPr>
          <a:xfrm>
            <a:off x="2825750" y="3206750"/>
            <a:ext cx="673100" cy="6731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00" name="Oval 36"/>
          <p:cNvSpPr/>
          <p:nvPr/>
        </p:nvSpPr>
        <p:spPr>
          <a:xfrm>
            <a:off x="5264150" y="3206750"/>
            <a:ext cx="673100" cy="673100"/>
          </a:xfrm>
          <a:prstGeom prst="ellipse">
            <a:avLst/>
          </a:prstGeom>
          <a:solidFill>
            <a:srgbClr val="CC3300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01" name="Rectangle 37"/>
          <p:cNvSpPr/>
          <p:nvPr/>
        </p:nvSpPr>
        <p:spPr>
          <a:xfrm>
            <a:off x="2803525" y="3367088"/>
            <a:ext cx="603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b="0" dirty="0">
                <a:solidFill>
                  <a:srgbClr val="FFFF00"/>
                </a:solidFill>
                <a:latin typeface="Bookman Old Style" pitchFamily="18" charset="0"/>
              </a:rPr>
              <a:t>2</a:t>
            </a:r>
            <a:r>
              <a:rPr lang="en-US" altLang="zh-CN" b="0" i="1" dirty="0">
                <a:solidFill>
                  <a:srgbClr val="FFFF00"/>
                </a:solidFill>
                <a:latin typeface="Bookman Old Style" pitchFamily="18" charset="0"/>
              </a:rPr>
              <a:t>q</a:t>
            </a:r>
            <a:endParaRPr lang="en-US" altLang="zh-CN" b="0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302" name="Rectangle 38"/>
          <p:cNvSpPr/>
          <p:nvPr/>
        </p:nvSpPr>
        <p:spPr>
          <a:xfrm>
            <a:off x="5470525" y="3214688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b="0" i="1" dirty="0">
                <a:solidFill>
                  <a:srgbClr val="FFFF00"/>
                </a:solidFill>
                <a:latin typeface="Bookman Old Style" pitchFamily="18" charset="0"/>
              </a:rPr>
              <a:t>q</a:t>
            </a:r>
            <a:endParaRPr lang="en-US" altLang="zh-CN" b="0" i="1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303" name="Line 39"/>
          <p:cNvSpPr/>
          <p:nvPr/>
        </p:nvSpPr>
        <p:spPr>
          <a:xfrm>
            <a:off x="5334000" y="3505200"/>
            <a:ext cx="1524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4" name="Rectangle 40"/>
          <p:cNvSpPr/>
          <p:nvPr/>
        </p:nvSpPr>
        <p:spPr>
          <a:xfrm>
            <a:off x="2955925" y="304641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1305" name="Line 41"/>
          <p:cNvSpPr/>
          <p:nvPr/>
        </p:nvSpPr>
        <p:spPr>
          <a:xfrm>
            <a:off x="3505200" y="3581400"/>
            <a:ext cx="9144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1306" name="Line 42"/>
          <p:cNvSpPr/>
          <p:nvPr/>
        </p:nvSpPr>
        <p:spPr>
          <a:xfrm>
            <a:off x="4419600" y="3581400"/>
            <a:ext cx="914400" cy="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07" name="Arc 43"/>
          <p:cNvSpPr/>
          <p:nvPr/>
        </p:nvSpPr>
        <p:spPr>
          <a:xfrm>
            <a:off x="5943600" y="0"/>
            <a:ext cx="858838" cy="3505200"/>
          </a:xfrm>
          <a:custGeom>
            <a:avLst/>
            <a:gdLst>
              <a:gd name="txL" fmla="*/ 0 w 7609"/>
              <a:gd name="txT" fmla="*/ 0 h 21600"/>
              <a:gd name="txR" fmla="*/ 7609 w 7609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7609" h="21600" fill="none">
                <a:moveTo>
                  <a:pt x="7609" y="20215"/>
                </a:moveTo>
                <a:cubicBezTo>
                  <a:pt x="5176" y="21130"/>
                  <a:pt x="2599" y="21600"/>
                  <a:pt x="0" y="21600"/>
                </a:cubicBezTo>
              </a:path>
              <a:path w="7609" h="21600" stroke="0">
                <a:moveTo>
                  <a:pt x="7609" y="20215"/>
                </a:moveTo>
                <a:cubicBezTo>
                  <a:pt x="5176" y="21130"/>
                  <a:pt x="2599" y="21600"/>
                  <a:pt x="0" y="21600"/>
                </a:cubicBezTo>
                <a:lnTo>
                  <a:pt x="0" y="0"/>
                </a:lnTo>
                <a:lnTo>
                  <a:pt x="7609" y="20215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308" name="Arc 44"/>
          <p:cNvSpPr/>
          <p:nvPr/>
        </p:nvSpPr>
        <p:spPr>
          <a:xfrm>
            <a:off x="5867400" y="3582988"/>
            <a:ext cx="817563" cy="3275012"/>
          </a:xfrm>
          <a:custGeom>
            <a:avLst/>
            <a:gdLst>
              <a:gd name="txL" fmla="*/ 0 w 6816"/>
              <a:gd name="txT" fmla="*/ 0 h 21600"/>
              <a:gd name="txR" fmla="*/ 6816 w 6816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6816" h="21600" fill="none">
                <a:moveTo>
                  <a:pt x="0" y="0"/>
                </a:moveTo>
                <a:cubicBezTo>
                  <a:pt x="4" y="0"/>
                  <a:pt x="8" y="0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</a:path>
              <a:path w="6816" h="21600" stroke="0">
                <a:moveTo>
                  <a:pt x="0" y="0"/>
                </a:moveTo>
                <a:cubicBezTo>
                  <a:pt x="4" y="0"/>
                  <a:pt x="8" y="0"/>
                  <a:pt x="13" y="0"/>
                </a:cubicBezTo>
                <a:cubicBezTo>
                  <a:pt x="2324" y="0"/>
                  <a:pt x="4621" y="371"/>
                  <a:pt x="6815" y="1099"/>
                </a:cubicBezTo>
                <a:lnTo>
                  <a:pt x="13" y="21600"/>
                </a:lnTo>
                <a:lnTo>
                  <a:pt x="0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1309" name="Arc 45"/>
          <p:cNvSpPr/>
          <p:nvPr/>
        </p:nvSpPr>
        <p:spPr>
          <a:xfrm>
            <a:off x="5943600" y="0"/>
            <a:ext cx="2157413" cy="3294063"/>
          </a:xfrm>
          <a:custGeom>
            <a:avLst/>
            <a:gdLst>
              <a:gd name="txL" fmla="*/ 0 w 19104"/>
              <a:gd name="txT" fmla="*/ 0 h 20298"/>
              <a:gd name="txR" fmla="*/ 19104 w 19104"/>
              <a:gd name="txB" fmla="*/ 20298 h 20298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rect l="txL" t="txT" r="txR" b="txB"/>
            <a:pathLst>
              <a:path w="19104" h="20298" fill="none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</a:path>
              <a:path w="19104" h="20298" stroke="0">
                <a:moveTo>
                  <a:pt x="19103" y="10079"/>
                </a:moveTo>
                <a:cubicBezTo>
                  <a:pt x="16601" y="14822"/>
                  <a:pt x="12424" y="18464"/>
                  <a:pt x="7385" y="20297"/>
                </a:cubicBezTo>
                <a:lnTo>
                  <a:pt x="0" y="0"/>
                </a:lnTo>
                <a:lnTo>
                  <a:pt x="19103" y="10079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1310" name="Arc 46"/>
          <p:cNvSpPr/>
          <p:nvPr/>
        </p:nvSpPr>
        <p:spPr>
          <a:xfrm>
            <a:off x="6096000" y="3719513"/>
            <a:ext cx="2078038" cy="3216275"/>
          </a:xfrm>
          <a:custGeom>
            <a:avLst/>
            <a:gdLst>
              <a:gd name="txL" fmla="*/ 0 w 17330"/>
              <a:gd name="txT" fmla="*/ 0 h 21214"/>
              <a:gd name="txR" fmla="*/ 17330 w 17330"/>
              <a:gd name="txB" fmla="*/ 21214 h 21214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17330" h="21214" fill="none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</a:path>
              <a:path w="17330" h="21214" stroke="0">
                <a:moveTo>
                  <a:pt x="4064" y="-1"/>
                </a:moveTo>
                <a:cubicBezTo>
                  <a:pt x="9371" y="1016"/>
                  <a:pt x="14104" y="3985"/>
                  <a:pt x="17330" y="8320"/>
                </a:cubicBezTo>
                <a:lnTo>
                  <a:pt x="0" y="21214"/>
                </a:lnTo>
                <a:lnTo>
                  <a:pt x="4064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2"/>
          <p:cNvSpPr/>
          <p:nvPr/>
        </p:nvSpPr>
        <p:spPr>
          <a:xfrm>
            <a:off x="1795463" y="639763"/>
            <a:ext cx="5080000" cy="57943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p>
            <a:r>
              <a:rPr lang="zh-CN" altLang="en-US" sz="3200" i="1" dirty="0">
                <a:solidFill>
                  <a:schemeClr val="tx1"/>
                </a:solidFill>
                <a:latin typeface="Bookman Old Style" pitchFamily="18" charset="0"/>
              </a:rPr>
              <a:t>带电平行板电容器的电场线</a:t>
            </a:r>
            <a:endParaRPr lang="zh-CN" altLang="en-US" sz="3200" i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2291" name="Rectangle 3"/>
          <p:cNvSpPr/>
          <p:nvPr/>
        </p:nvSpPr>
        <p:spPr>
          <a:xfrm>
            <a:off x="2149475" y="3517900"/>
            <a:ext cx="4102100" cy="292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2149475" y="2222500"/>
            <a:ext cx="4102100" cy="292100"/>
          </a:xfrm>
          <a:prstGeom prst="rect">
            <a:avLst/>
          </a:prstGeom>
          <a:solidFill>
            <a:srgbClr val="CC0066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3" name="Rectangle 5"/>
          <p:cNvSpPr/>
          <p:nvPr/>
        </p:nvSpPr>
        <p:spPr>
          <a:xfrm>
            <a:off x="52514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4" name="Rectangle 6"/>
          <p:cNvSpPr/>
          <p:nvPr/>
        </p:nvSpPr>
        <p:spPr>
          <a:xfrm>
            <a:off x="30416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5" name="Rectangle 7"/>
          <p:cNvSpPr/>
          <p:nvPr/>
        </p:nvSpPr>
        <p:spPr>
          <a:xfrm>
            <a:off x="57086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6" name="Rectangle 8"/>
          <p:cNvSpPr/>
          <p:nvPr/>
        </p:nvSpPr>
        <p:spPr>
          <a:xfrm>
            <a:off x="47942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7" name="Rectangle 9"/>
          <p:cNvSpPr/>
          <p:nvPr/>
        </p:nvSpPr>
        <p:spPr>
          <a:xfrm>
            <a:off x="38798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8" name="Rectangle 10"/>
          <p:cNvSpPr/>
          <p:nvPr/>
        </p:nvSpPr>
        <p:spPr>
          <a:xfrm>
            <a:off x="22034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299" name="Rectangle 11"/>
          <p:cNvSpPr/>
          <p:nvPr/>
        </p:nvSpPr>
        <p:spPr>
          <a:xfrm>
            <a:off x="43370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300" name="Rectangle 12"/>
          <p:cNvSpPr/>
          <p:nvPr/>
        </p:nvSpPr>
        <p:spPr>
          <a:xfrm>
            <a:off x="34226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301" name="Rectangle 13"/>
          <p:cNvSpPr/>
          <p:nvPr/>
        </p:nvSpPr>
        <p:spPr>
          <a:xfrm>
            <a:off x="2584450" y="2062163"/>
            <a:ext cx="458788" cy="64135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p>
            <a:r>
              <a:rPr lang="en-US" altLang="zh-CN" sz="3600" b="0" dirty="0">
                <a:solidFill>
                  <a:srgbClr val="FFFF00"/>
                </a:solidFill>
                <a:latin typeface="Bookman Old Style" pitchFamily="18" charset="0"/>
              </a:rPr>
              <a:t>+</a:t>
            </a:r>
            <a:endParaRPr lang="en-US" altLang="zh-CN" sz="3600" b="0" dirty="0">
              <a:solidFill>
                <a:srgbClr val="FFFF00"/>
              </a:solidFill>
              <a:latin typeface="Bookman Old Style" pitchFamily="18" charset="0"/>
            </a:endParaRPr>
          </a:p>
        </p:txBody>
      </p:sp>
      <p:sp>
        <p:nvSpPr>
          <p:cNvPr id="12302" name="Line 14"/>
          <p:cNvSpPr/>
          <p:nvPr/>
        </p:nvSpPr>
        <p:spPr>
          <a:xfrm>
            <a:off x="27527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3" name="Line 15"/>
          <p:cNvSpPr/>
          <p:nvPr/>
        </p:nvSpPr>
        <p:spPr>
          <a:xfrm>
            <a:off x="35909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4" name="Line 16"/>
          <p:cNvSpPr/>
          <p:nvPr/>
        </p:nvSpPr>
        <p:spPr>
          <a:xfrm>
            <a:off x="45053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5" name="Line 17"/>
          <p:cNvSpPr/>
          <p:nvPr/>
        </p:nvSpPr>
        <p:spPr>
          <a:xfrm>
            <a:off x="54197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6" name="Line 18"/>
          <p:cNvSpPr/>
          <p:nvPr/>
        </p:nvSpPr>
        <p:spPr>
          <a:xfrm>
            <a:off x="31337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7" name="Line 19"/>
          <p:cNvSpPr/>
          <p:nvPr/>
        </p:nvSpPr>
        <p:spPr>
          <a:xfrm>
            <a:off x="49625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8" name="Line 20"/>
          <p:cNvSpPr/>
          <p:nvPr/>
        </p:nvSpPr>
        <p:spPr>
          <a:xfrm>
            <a:off x="40481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09" name="Line 21"/>
          <p:cNvSpPr/>
          <p:nvPr/>
        </p:nvSpPr>
        <p:spPr>
          <a:xfrm>
            <a:off x="58769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10" name="Line 22"/>
          <p:cNvSpPr/>
          <p:nvPr/>
        </p:nvSpPr>
        <p:spPr>
          <a:xfrm>
            <a:off x="2295525" y="3663950"/>
            <a:ext cx="228600" cy="0"/>
          </a:xfrm>
          <a:prstGeom prst="line">
            <a:avLst/>
          </a:prstGeom>
          <a:ln w="508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11" name="Line 23"/>
          <p:cNvSpPr/>
          <p:nvPr/>
        </p:nvSpPr>
        <p:spPr>
          <a:xfrm>
            <a:off x="4124325" y="2520950"/>
            <a:ext cx="0" cy="8382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12" name="Line 24"/>
          <p:cNvSpPr/>
          <p:nvPr/>
        </p:nvSpPr>
        <p:spPr>
          <a:xfrm>
            <a:off x="41243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3" name="Line 25"/>
          <p:cNvSpPr/>
          <p:nvPr/>
        </p:nvSpPr>
        <p:spPr>
          <a:xfrm>
            <a:off x="45815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4" name="Line 26"/>
          <p:cNvSpPr/>
          <p:nvPr/>
        </p:nvSpPr>
        <p:spPr>
          <a:xfrm>
            <a:off x="37433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5" name="Line 27"/>
          <p:cNvSpPr/>
          <p:nvPr/>
        </p:nvSpPr>
        <p:spPr>
          <a:xfrm>
            <a:off x="32861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6" name="Line 28"/>
          <p:cNvSpPr/>
          <p:nvPr/>
        </p:nvSpPr>
        <p:spPr>
          <a:xfrm>
            <a:off x="28289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7" name="Line 29"/>
          <p:cNvSpPr/>
          <p:nvPr/>
        </p:nvSpPr>
        <p:spPr>
          <a:xfrm>
            <a:off x="24479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8" name="Line 30"/>
          <p:cNvSpPr/>
          <p:nvPr/>
        </p:nvSpPr>
        <p:spPr>
          <a:xfrm>
            <a:off x="50387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19" name="Line 31"/>
          <p:cNvSpPr/>
          <p:nvPr/>
        </p:nvSpPr>
        <p:spPr>
          <a:xfrm>
            <a:off x="54959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20" name="Line 32"/>
          <p:cNvSpPr/>
          <p:nvPr/>
        </p:nvSpPr>
        <p:spPr>
          <a:xfrm>
            <a:off x="5953125" y="2520950"/>
            <a:ext cx="0" cy="4572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stealth" w="med" len="lg"/>
          </a:ln>
        </p:spPr>
      </p:sp>
      <p:sp>
        <p:nvSpPr>
          <p:cNvPr id="12321" name="Line 33"/>
          <p:cNvSpPr/>
          <p:nvPr/>
        </p:nvSpPr>
        <p:spPr>
          <a:xfrm>
            <a:off x="41243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2" name="Line 34"/>
          <p:cNvSpPr/>
          <p:nvPr/>
        </p:nvSpPr>
        <p:spPr>
          <a:xfrm>
            <a:off x="45815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3" name="Line 35"/>
          <p:cNvSpPr/>
          <p:nvPr/>
        </p:nvSpPr>
        <p:spPr>
          <a:xfrm>
            <a:off x="37433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4" name="Line 36"/>
          <p:cNvSpPr/>
          <p:nvPr/>
        </p:nvSpPr>
        <p:spPr>
          <a:xfrm>
            <a:off x="32861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5" name="Line 37"/>
          <p:cNvSpPr/>
          <p:nvPr/>
        </p:nvSpPr>
        <p:spPr>
          <a:xfrm>
            <a:off x="2828925" y="2901950"/>
            <a:ext cx="0" cy="609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6" name="Line 38"/>
          <p:cNvSpPr/>
          <p:nvPr/>
        </p:nvSpPr>
        <p:spPr>
          <a:xfrm>
            <a:off x="2447925" y="2825750"/>
            <a:ext cx="0" cy="6858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7" name="Line 39"/>
          <p:cNvSpPr/>
          <p:nvPr/>
        </p:nvSpPr>
        <p:spPr>
          <a:xfrm>
            <a:off x="5038725" y="2901950"/>
            <a:ext cx="0" cy="6096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8" name="Line 40"/>
          <p:cNvSpPr/>
          <p:nvPr/>
        </p:nvSpPr>
        <p:spPr>
          <a:xfrm>
            <a:off x="54959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29" name="Line 41"/>
          <p:cNvSpPr/>
          <p:nvPr/>
        </p:nvSpPr>
        <p:spPr>
          <a:xfrm>
            <a:off x="5953125" y="2978150"/>
            <a:ext cx="0" cy="533400"/>
          </a:xfrm>
          <a:prstGeom prst="line">
            <a:avLst/>
          </a:prstGeom>
          <a:ln w="12700" cap="flat" cmpd="sng">
            <a:solidFill>
              <a:srgbClr val="FFFF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30" name="Arc 42"/>
          <p:cNvSpPr/>
          <p:nvPr/>
        </p:nvSpPr>
        <p:spPr>
          <a:xfrm>
            <a:off x="5811838" y="2973388"/>
            <a:ext cx="609600" cy="727075"/>
          </a:xfrm>
          <a:custGeom>
            <a:avLst/>
            <a:gdLst>
              <a:gd name="txL" fmla="*/ 0 w 21600"/>
              <a:gd name="txT" fmla="*/ 0 h 14227"/>
              <a:gd name="txR" fmla="*/ 21600 w 21600"/>
              <a:gd name="txB" fmla="*/ 14227 h 14227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14227" fill="none">
                <a:moveTo>
                  <a:pt x="21591" y="-1"/>
                </a:moveTo>
                <a:cubicBezTo>
                  <a:pt x="21597" y="207"/>
                  <a:pt x="21600" y="414"/>
                  <a:pt x="21600" y="622"/>
                </a:cubicBezTo>
                <a:cubicBezTo>
                  <a:pt x="21600" y="5575"/>
                  <a:pt x="19897" y="10379"/>
                  <a:pt x="16776" y="14226"/>
                </a:cubicBezTo>
              </a:path>
              <a:path w="21600" h="14227" stroke="0">
                <a:moveTo>
                  <a:pt x="21591" y="-1"/>
                </a:moveTo>
                <a:cubicBezTo>
                  <a:pt x="21597" y="207"/>
                  <a:pt x="21600" y="414"/>
                  <a:pt x="21600" y="622"/>
                </a:cubicBezTo>
                <a:cubicBezTo>
                  <a:pt x="21600" y="5575"/>
                  <a:pt x="19897" y="10379"/>
                  <a:pt x="16776" y="14226"/>
                </a:cubicBezTo>
                <a:lnTo>
                  <a:pt x="0" y="622"/>
                </a:lnTo>
                <a:lnTo>
                  <a:pt x="21591" y="-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331" name="Arc 43"/>
          <p:cNvSpPr/>
          <p:nvPr/>
        </p:nvSpPr>
        <p:spPr>
          <a:xfrm>
            <a:off x="2005013" y="3081338"/>
            <a:ext cx="608012" cy="693737"/>
          </a:xfrm>
          <a:custGeom>
            <a:avLst/>
            <a:gdLst>
              <a:gd name="txL" fmla="*/ 0 w 21553"/>
              <a:gd name="txT" fmla="*/ 0 h 13577"/>
              <a:gd name="txR" fmla="*/ 21553 w 21553"/>
              <a:gd name="txB" fmla="*/ 13577 h 13577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1553" h="13577" fill="none">
                <a:moveTo>
                  <a:pt x="4753" y="13577"/>
                </a:moveTo>
                <a:cubicBezTo>
                  <a:pt x="1953" y="10113"/>
                  <a:pt x="293" y="5868"/>
                  <a:pt x="-1" y="1424"/>
                </a:cubicBezTo>
              </a:path>
              <a:path w="21553" h="13577" stroke="0">
                <a:moveTo>
                  <a:pt x="4753" y="13577"/>
                </a:moveTo>
                <a:cubicBezTo>
                  <a:pt x="1953" y="10113"/>
                  <a:pt x="293" y="5868"/>
                  <a:pt x="-1" y="1424"/>
                </a:cubicBezTo>
                <a:lnTo>
                  <a:pt x="21553" y="0"/>
                </a:lnTo>
                <a:lnTo>
                  <a:pt x="4753" y="1357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332" name="Arc 44"/>
          <p:cNvSpPr/>
          <p:nvPr/>
        </p:nvSpPr>
        <p:spPr>
          <a:xfrm>
            <a:off x="5811838" y="2401888"/>
            <a:ext cx="609600" cy="681037"/>
          </a:xfrm>
          <a:custGeom>
            <a:avLst/>
            <a:gdLst>
              <a:gd name="txL" fmla="*/ 0 w 21598"/>
              <a:gd name="txT" fmla="*/ 0 h 13305"/>
              <a:gd name="txR" fmla="*/ 21598 w 21598"/>
              <a:gd name="txB" fmla="*/ 13305 h 13305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598" h="13305" fill="none">
                <a:moveTo>
                  <a:pt x="17015" y="0"/>
                </a:moveTo>
                <a:cubicBezTo>
                  <a:pt x="19920" y="3715"/>
                  <a:pt x="21529" y="8278"/>
                  <a:pt x="21597" y="12994"/>
                </a:cubicBezTo>
              </a:path>
              <a:path w="21598" h="13305" stroke="0">
                <a:moveTo>
                  <a:pt x="17015" y="0"/>
                </a:moveTo>
                <a:cubicBezTo>
                  <a:pt x="19920" y="3715"/>
                  <a:pt x="21529" y="8278"/>
                  <a:pt x="21597" y="12994"/>
                </a:cubicBezTo>
                <a:lnTo>
                  <a:pt x="0" y="13305"/>
                </a:lnTo>
                <a:lnTo>
                  <a:pt x="17015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2333" name="Arc 45"/>
          <p:cNvSpPr/>
          <p:nvPr/>
        </p:nvSpPr>
        <p:spPr>
          <a:xfrm>
            <a:off x="2003425" y="2325688"/>
            <a:ext cx="609600" cy="785812"/>
          </a:xfrm>
          <a:custGeom>
            <a:avLst/>
            <a:gdLst>
              <a:gd name="txL" fmla="*/ 0 w 21600"/>
              <a:gd name="txT" fmla="*/ 0 h 15353"/>
              <a:gd name="txR" fmla="*/ 21600 w 21600"/>
              <a:gd name="txB" fmla="*/ 15353 h 15353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15353" fill="none">
                <a:moveTo>
                  <a:pt x="99" y="15353"/>
                </a:moveTo>
                <a:cubicBezTo>
                  <a:pt x="33" y="14663"/>
                  <a:pt x="0" y="13970"/>
                  <a:pt x="0" y="13278"/>
                </a:cubicBezTo>
                <a:cubicBezTo>
                  <a:pt x="0" y="8467"/>
                  <a:pt x="1605" y="3794"/>
                  <a:pt x="4563" y="0"/>
                </a:cubicBezTo>
              </a:path>
              <a:path w="21600" h="15353" stroke="0">
                <a:moveTo>
                  <a:pt x="99" y="15353"/>
                </a:moveTo>
                <a:cubicBezTo>
                  <a:pt x="33" y="14663"/>
                  <a:pt x="0" y="13970"/>
                  <a:pt x="0" y="13278"/>
                </a:cubicBezTo>
                <a:cubicBezTo>
                  <a:pt x="0" y="8467"/>
                  <a:pt x="1605" y="3794"/>
                  <a:pt x="4563" y="0"/>
                </a:cubicBezTo>
                <a:lnTo>
                  <a:pt x="21600" y="13278"/>
                </a:lnTo>
                <a:lnTo>
                  <a:pt x="99" y="15353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334" name="Arc 46"/>
          <p:cNvSpPr/>
          <p:nvPr/>
        </p:nvSpPr>
        <p:spPr>
          <a:xfrm>
            <a:off x="6246813" y="3059113"/>
            <a:ext cx="623887" cy="690562"/>
          </a:xfrm>
          <a:custGeom>
            <a:avLst/>
            <a:gdLst>
              <a:gd name="txL" fmla="*/ 0 w 22109"/>
              <a:gd name="txT" fmla="*/ 0 h 21600"/>
              <a:gd name="txR" fmla="*/ 22109 w 22109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2109" h="21600" fill="none">
                <a:moveTo>
                  <a:pt x="22108" y="2691"/>
                </a:moveTo>
                <a:cubicBezTo>
                  <a:pt x="20751" y="13495"/>
                  <a:pt x="11565" y="21600"/>
                  <a:pt x="677" y="21600"/>
                </a:cubicBezTo>
                <a:cubicBezTo>
                  <a:pt x="451" y="21600"/>
                  <a:pt x="225" y="21596"/>
                  <a:pt x="-1" y="21589"/>
                </a:cubicBezTo>
              </a:path>
              <a:path w="22109" h="21600" stroke="0">
                <a:moveTo>
                  <a:pt x="22108" y="2691"/>
                </a:moveTo>
                <a:cubicBezTo>
                  <a:pt x="20751" y="13495"/>
                  <a:pt x="11565" y="21600"/>
                  <a:pt x="677" y="21600"/>
                </a:cubicBezTo>
                <a:cubicBezTo>
                  <a:pt x="451" y="21600"/>
                  <a:pt x="225" y="21596"/>
                  <a:pt x="-1" y="21589"/>
                </a:cubicBezTo>
                <a:lnTo>
                  <a:pt x="677" y="0"/>
                </a:lnTo>
                <a:lnTo>
                  <a:pt x="22108" y="269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335" name="Arc 47"/>
          <p:cNvSpPr/>
          <p:nvPr/>
        </p:nvSpPr>
        <p:spPr>
          <a:xfrm>
            <a:off x="1524000" y="3059113"/>
            <a:ext cx="627063" cy="690562"/>
          </a:xfrm>
          <a:custGeom>
            <a:avLst/>
            <a:gdLst>
              <a:gd name="txL" fmla="*/ 0 w 22196"/>
              <a:gd name="txT" fmla="*/ 0 h 21600"/>
              <a:gd name="txR" fmla="*/ 22196 w 22196"/>
              <a:gd name="txB" fmla="*/ 21600 h 21600"/>
            </a:gdLst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22196" h="21600" fill="none">
                <a:moveTo>
                  <a:pt x="22196" y="21591"/>
                </a:moveTo>
                <a:cubicBezTo>
                  <a:pt x="21989" y="21597"/>
                  <a:pt x="21782" y="21600"/>
                  <a:pt x="21575" y="21600"/>
                </a:cubicBezTo>
                <a:cubicBezTo>
                  <a:pt x="10051" y="21600"/>
                  <a:pt x="556" y="12553"/>
                  <a:pt x="0" y="1042"/>
                </a:cubicBezTo>
              </a:path>
              <a:path w="22196" h="21600" stroke="0">
                <a:moveTo>
                  <a:pt x="22196" y="21591"/>
                </a:moveTo>
                <a:cubicBezTo>
                  <a:pt x="21989" y="21597"/>
                  <a:pt x="21782" y="21600"/>
                  <a:pt x="21575" y="21600"/>
                </a:cubicBezTo>
                <a:cubicBezTo>
                  <a:pt x="10051" y="21600"/>
                  <a:pt x="556" y="12553"/>
                  <a:pt x="0" y="1042"/>
                </a:cubicBezTo>
                <a:lnTo>
                  <a:pt x="21575" y="0"/>
                </a:lnTo>
                <a:lnTo>
                  <a:pt x="22196" y="21591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zh-CN" altLang="en-US"/>
          </a:p>
        </p:txBody>
      </p:sp>
      <p:sp>
        <p:nvSpPr>
          <p:cNvPr id="12336" name="Arc 48"/>
          <p:cNvSpPr/>
          <p:nvPr/>
        </p:nvSpPr>
        <p:spPr>
          <a:xfrm>
            <a:off x="6265863" y="2370138"/>
            <a:ext cx="609600" cy="815975"/>
          </a:xfrm>
          <a:custGeom>
            <a:avLst/>
            <a:gdLst>
              <a:gd name="txL" fmla="*/ 0 w 21600"/>
              <a:gd name="txT" fmla="*/ 0 h 25533"/>
              <a:gd name="txR" fmla="*/ 21600 w 21600"/>
              <a:gd name="txB" fmla="*/ 25533 h 25533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txL" t="txT" r="txR" b="txB"/>
            <a:pathLst>
              <a:path w="21600" h="25533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19"/>
                  <a:pt x="21479" y="24235"/>
                  <a:pt x="21238" y="25532"/>
                </a:cubicBezTo>
              </a:path>
              <a:path w="21600" h="25533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919"/>
                  <a:pt x="21479" y="24235"/>
                  <a:pt x="21238" y="2553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none" w="sm" len="sm"/>
            <a:tailEnd type="stealth" w="med" len="lg"/>
          </a:ln>
        </p:spPr>
        <p:txBody>
          <a:bodyPr/>
          <a:p>
            <a:endParaRPr lang="zh-CN" altLang="en-US"/>
          </a:p>
        </p:txBody>
      </p:sp>
      <p:sp>
        <p:nvSpPr>
          <p:cNvPr id="12337" name="Arc 49"/>
          <p:cNvSpPr/>
          <p:nvPr/>
        </p:nvSpPr>
        <p:spPr>
          <a:xfrm>
            <a:off x="1524000" y="2368550"/>
            <a:ext cx="609600" cy="749300"/>
          </a:xfrm>
          <a:custGeom>
            <a:avLst/>
            <a:gdLst>
              <a:gd name="txL" fmla="*/ 0 w 21600"/>
              <a:gd name="txT" fmla="*/ 0 h 23487"/>
              <a:gd name="txR" fmla="*/ 21600 w 21600"/>
              <a:gd name="txB" fmla="*/ 23487 h 23487"/>
            </a:gdLst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txL" t="txT" r="txR" b="txB"/>
            <a:pathLst>
              <a:path w="21600" h="23487" fill="none">
                <a:moveTo>
                  <a:pt x="82" y="23487"/>
                </a:moveTo>
                <a:cubicBezTo>
                  <a:pt x="27" y="22859"/>
                  <a:pt x="0" y="22229"/>
                  <a:pt x="0" y="21600"/>
                </a:cubicBezTo>
                <a:cubicBezTo>
                  <a:pt x="0" y="9692"/>
                  <a:pt x="9636" y="30"/>
                  <a:pt x="21544" y="0"/>
                </a:cubicBezTo>
              </a:path>
              <a:path w="21600" h="23487" stroke="0">
                <a:moveTo>
                  <a:pt x="82" y="23487"/>
                </a:moveTo>
                <a:cubicBezTo>
                  <a:pt x="27" y="22859"/>
                  <a:pt x="0" y="22229"/>
                  <a:pt x="0" y="21600"/>
                </a:cubicBezTo>
                <a:cubicBezTo>
                  <a:pt x="0" y="9692"/>
                  <a:pt x="9636" y="30"/>
                  <a:pt x="21544" y="0"/>
                </a:cubicBezTo>
                <a:lnTo>
                  <a:pt x="21600" y="21600"/>
                </a:lnTo>
                <a:lnTo>
                  <a:pt x="82" y="23487"/>
                </a:lnTo>
                <a:close/>
              </a:path>
            </a:pathLst>
          </a:custGeom>
          <a:noFill/>
          <a:ln w="12700" cap="rnd" cmpd="sng">
            <a:solidFill>
              <a:srgbClr val="FFFF00">
                <a:alpha val="100000"/>
              </a:srgbClr>
            </a:solidFill>
            <a:prstDash val="solid"/>
            <a:round/>
            <a:headEnd type="stealth" w="med" len="lg"/>
            <a:tailEnd type="none" w="sm" len="sm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1778" name="Rectangle 2"/>
          <p:cNvSpPr/>
          <p:nvPr/>
        </p:nvSpPr>
        <p:spPr>
          <a:xfrm>
            <a:off x="304800" y="2286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二、电通量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779" name="Text Box 3"/>
          <p:cNvSpPr txBox="1"/>
          <p:nvPr/>
        </p:nvSpPr>
        <p:spPr>
          <a:xfrm>
            <a:off x="304800" y="762000"/>
            <a:ext cx="87630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通过电场中某一面的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电场线数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通过该面的电通量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。用</a:t>
            </a:r>
            <a:r>
              <a:rPr lang="zh-CN" altLang="en-US" i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 i="1" baseline="-25000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表示。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1781" name="Object 5"/>
          <p:cNvGraphicFramePr>
            <a:graphicFrameLocks noChangeAspect="1"/>
          </p:cNvGraphicFramePr>
          <p:nvPr/>
        </p:nvGraphicFramePr>
        <p:xfrm>
          <a:off x="685800" y="2819400"/>
          <a:ext cx="20828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711835" imgH="179705" progId="Equation.3">
                  <p:embed/>
                </p:oleObj>
              </mc:Choice>
              <mc:Fallback>
                <p:oleObj name="" r:id="rId1" imgW="711835" imgH="17970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819400"/>
                        <a:ext cx="2082800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2" name="Object 6"/>
          <p:cNvGraphicFramePr>
            <a:graphicFrameLocks noChangeAspect="1"/>
          </p:cNvGraphicFramePr>
          <p:nvPr/>
        </p:nvGraphicFramePr>
        <p:xfrm>
          <a:off x="2667000" y="4267200"/>
          <a:ext cx="2438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758190" imgH="248920" progId="Equation.3">
                  <p:embed/>
                </p:oleObj>
              </mc:Choice>
              <mc:Fallback>
                <p:oleObj name="" r:id="rId3" imgW="758190" imgH="24892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243840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3" name="Object 7"/>
          <p:cNvGraphicFramePr>
            <a:graphicFrameLocks noChangeAspect="1"/>
          </p:cNvGraphicFramePr>
          <p:nvPr/>
        </p:nvGraphicFramePr>
        <p:xfrm>
          <a:off x="2667000" y="2895600"/>
          <a:ext cx="19843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676910" imgH="133350" progId="Equation.3">
                  <p:embed/>
                </p:oleObj>
              </mc:Choice>
              <mc:Fallback>
                <p:oleObj name="" r:id="rId5" imgW="676910" imgH="13335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2895600"/>
                        <a:ext cx="19843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4" name="Object 8"/>
          <p:cNvGraphicFramePr>
            <a:graphicFrameLocks noChangeAspect="1"/>
          </p:cNvGraphicFramePr>
          <p:nvPr/>
        </p:nvGraphicFramePr>
        <p:xfrm>
          <a:off x="1416050" y="3505200"/>
          <a:ext cx="14620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492125" imgH="156210" progId="Equation.3">
                  <p:embed/>
                </p:oleObj>
              </mc:Choice>
              <mc:Fallback>
                <p:oleObj name="" r:id="rId7" imgW="492125" imgH="15621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16050" y="3505200"/>
                        <a:ext cx="14620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5" name="Object 9"/>
          <p:cNvGraphicFramePr>
            <a:graphicFrameLocks noChangeAspect="1"/>
          </p:cNvGraphicFramePr>
          <p:nvPr/>
        </p:nvGraphicFramePr>
        <p:xfrm>
          <a:off x="533400" y="4319588"/>
          <a:ext cx="21748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630555" imgH="248920" progId="Equation.3">
                  <p:embed/>
                </p:oleObj>
              </mc:Choice>
              <mc:Fallback>
                <p:oleObj name="" r:id="rId9" imgW="630555" imgH="24892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319588"/>
                        <a:ext cx="217487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786" name="Object 10"/>
          <p:cNvGraphicFramePr>
            <a:graphicFrameLocks noChangeAspect="1"/>
          </p:cNvGraphicFramePr>
          <p:nvPr/>
        </p:nvGraphicFramePr>
        <p:xfrm>
          <a:off x="946150" y="5153025"/>
          <a:ext cx="3822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256030" imgH="318135" progId="Equation.3">
                  <p:embed/>
                </p:oleObj>
              </mc:Choice>
              <mc:Fallback>
                <p:oleObj name="" r:id="rId11" imgW="1256030" imgH="31813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46150" y="5153025"/>
                        <a:ext cx="38227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8" name="Text Box 12"/>
          <p:cNvSpPr txBox="1"/>
          <p:nvPr/>
        </p:nvSpPr>
        <p:spPr>
          <a:xfrm>
            <a:off x="685800" y="2057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i="1" u="sng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u="sng" dirty="0">
                <a:solidFill>
                  <a:srgbClr val="66FFFF"/>
                </a:solidFill>
                <a:latin typeface="Bookman Old Style" pitchFamily="18" charset="0"/>
              </a:rPr>
              <a:t>为任意曲面</a:t>
            </a:r>
            <a:endParaRPr lang="zh-CN" altLang="en-US" u="sng" dirty="0">
              <a:solidFill>
                <a:srgbClr val="66FFFF"/>
              </a:solidFill>
              <a:latin typeface="Bookman Old Style" pitchFamily="18" charset="0"/>
            </a:endParaRPr>
          </a:p>
        </p:txBody>
      </p:sp>
      <p:pic>
        <p:nvPicPr>
          <p:cNvPr id="331789" name="Picture 13" descr="pic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4450" y="2590800"/>
            <a:ext cx="3714750" cy="2046288"/>
          </a:xfrm>
          <a:prstGeom prst="rect">
            <a:avLst/>
          </a:prstGeom>
          <a:solidFill>
            <a:srgbClr val="FF9900"/>
          </a:solidFill>
          <a:ln w="9525">
            <a:noFill/>
          </a:ln>
        </p:spPr>
      </p:pic>
      <p:graphicFrame>
        <p:nvGraphicFramePr>
          <p:cNvPr id="331790" name="Object 14"/>
          <p:cNvGraphicFramePr>
            <a:graphicFrameLocks noChangeAspect="1"/>
          </p:cNvGraphicFramePr>
          <p:nvPr/>
        </p:nvGraphicFramePr>
        <p:xfrm>
          <a:off x="4787900" y="1412875"/>
          <a:ext cx="15843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4" imgW="596900" imgH="431800" progId="Equation.DSMT4">
                  <p:embed/>
                </p:oleObj>
              </mc:Choice>
              <mc:Fallback>
                <p:oleObj name="" r:id="rId14" imgW="596900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787900" y="1412875"/>
                        <a:ext cx="1584325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/>
      <p:bldP spid="331779" grpId="0"/>
      <p:bldP spid="331788" grpId="0"/>
    </p:bldLst>
  </p:timing>
</p:sld>
</file>

<file path=ppt/tags/tag1.xml><?xml version="1.0" encoding="utf-8"?>
<p:tagLst xmlns:p="http://schemas.openxmlformats.org/presentationml/2006/main">
  <p:tag name="commondata" val="eyJoZGlkIjoiNDZiM2NkYzM4ZjRmYzQwOTljZDYzMTdkN2Y5OTQ2ZWIifQ=="/>
</p:tagLst>
</file>

<file path=ppt/theme/theme1.xml><?xml version="1.0" encoding="utf-8"?>
<a:theme xmlns:a="http://schemas.openxmlformats.org/drawingml/2006/main" name="空演示文稿">
  <a:themeElements>
    <a:clrScheme name="空演示文稿 8">
      <a:dk1>
        <a:srgbClr val="000000"/>
      </a:dk1>
      <a:lt1>
        <a:srgbClr val="FFFFCC"/>
      </a:lt1>
      <a:dk2>
        <a:srgbClr val="000099"/>
      </a:dk2>
      <a:lt2>
        <a:srgbClr val="FFFF00"/>
      </a:lt2>
      <a:accent1>
        <a:srgbClr val="FF9900"/>
      </a:accent1>
      <a:accent2>
        <a:srgbClr val="66FF33"/>
      </a:accent2>
      <a:accent3>
        <a:srgbClr val="AAAACA"/>
      </a:accent3>
      <a:accent4>
        <a:srgbClr val="DADAAE"/>
      </a:accent4>
      <a:accent5>
        <a:srgbClr val="FFCAAA"/>
      </a:accent5>
      <a:accent6>
        <a:srgbClr val="5CE72D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8">
        <a:dk1>
          <a:srgbClr val="000000"/>
        </a:dk1>
        <a:lt1>
          <a:srgbClr val="FFFFCC"/>
        </a:lt1>
        <a:dk2>
          <a:srgbClr val="000099"/>
        </a:dk2>
        <a:lt2>
          <a:srgbClr val="FFFF00"/>
        </a:lt2>
        <a:accent1>
          <a:srgbClr val="FF9900"/>
        </a:accent1>
        <a:accent2>
          <a:srgbClr val="66FF33"/>
        </a:accent2>
        <a:accent3>
          <a:srgbClr val="AAAACA"/>
        </a:accent3>
        <a:accent4>
          <a:srgbClr val="DADAAE"/>
        </a:accent4>
        <a:accent5>
          <a:srgbClr val="FFCAAA"/>
        </a:accent5>
        <a:accent6>
          <a:srgbClr val="5CE72D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Office\Templates\空演示文稿.pot</Template>
  <TotalTime>0</TotalTime>
  <Words>1563</Words>
  <Application>WPS 演示</Application>
  <PresentationFormat>全屏显示(4:3)</PresentationFormat>
  <Paragraphs>406</Paragraphs>
  <Slides>33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159</vt:i4>
      </vt:variant>
      <vt:variant>
        <vt:lpstr>幻灯片标题</vt:lpstr>
      </vt:variant>
      <vt:variant>
        <vt:i4>33</vt:i4>
      </vt:variant>
      <vt:variant>
        <vt:lpstr>自定义放映</vt:lpstr>
      </vt:variant>
      <vt:variant>
        <vt:i4>3</vt:i4>
      </vt:variant>
    </vt:vector>
  </HeadingPairs>
  <TitlesOfParts>
    <vt:vector size="213" baseType="lpstr">
      <vt:lpstr>Arial</vt:lpstr>
      <vt:lpstr>宋体</vt:lpstr>
      <vt:lpstr>Wingdings</vt:lpstr>
      <vt:lpstr>Times New Roman</vt:lpstr>
      <vt:lpstr>华文新魏</vt:lpstr>
      <vt:lpstr>黑体</vt:lpstr>
      <vt:lpstr>华文琥珀</vt:lpstr>
      <vt:lpstr>Bookman Old Style</vt:lpstr>
      <vt:lpstr>Segoe Print</vt:lpstr>
      <vt:lpstr>楷体_GB2312</vt:lpstr>
      <vt:lpstr>幼圆</vt:lpstr>
      <vt:lpstr>Symbol</vt:lpstr>
      <vt:lpstr>微软雅黑</vt:lpstr>
      <vt:lpstr>Arial Unicode MS</vt:lpstr>
      <vt:lpstr>Monotype Sorts</vt:lpstr>
      <vt:lpstr>Wingdings</vt:lpstr>
      <vt:lpstr>新宋体</vt:lpstr>
      <vt:lpstr>空演示文稿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  <vt:lpstr>自定义放映 2</vt:lpstr>
      <vt:lpstr>自定义放映 3</vt:lpstr>
    </vt:vector>
  </TitlesOfParts>
  <Company>phys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wy</dc:creator>
  <cp:lastModifiedBy>lenovo</cp:lastModifiedBy>
  <cp:revision>311</cp:revision>
  <cp:lastPrinted>1999-08-19T02:00:00Z</cp:lastPrinted>
  <dcterms:created xsi:type="dcterms:W3CDTF">1999-08-12T01:36:00Z</dcterms:created>
  <dcterms:modified xsi:type="dcterms:W3CDTF">2024-09-24T01:01:35Z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E1ED9C0E2C9E497493E17FBFCBA0AC55_12</vt:lpwstr>
  </property>
  <property fmtid="{D5CDD505-2E9C-101B-9397-08002B2CF9AE}" pid="3" name="KSOProductBuildVer">
    <vt:lpwstr>2052-12.1.0.18276</vt:lpwstr>
  </property>
</Properties>
</file>