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50" r:id="rId3"/>
    <p:sldId id="258" r:id="rId4"/>
    <p:sldId id="327" r:id="rId6"/>
    <p:sldId id="450" r:id="rId7"/>
    <p:sldId id="444" r:id="rId8"/>
    <p:sldId id="351" r:id="rId9"/>
    <p:sldId id="436" r:id="rId10"/>
    <p:sldId id="438" r:id="rId11"/>
    <p:sldId id="439" r:id="rId12"/>
    <p:sldId id="440" r:id="rId13"/>
    <p:sldId id="441" r:id="rId14"/>
    <p:sldId id="442" r:id="rId15"/>
    <p:sldId id="445" r:id="rId16"/>
    <p:sldId id="447" r:id="rId17"/>
    <p:sldId id="451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52" r:id="rId26"/>
    <p:sldId id="435" r:id="rId27"/>
    <p:sldId id="449" r:id="rId28"/>
    <p:sldId id="453" r:id="rId29"/>
  </p:sldIdLst>
  <p:sldSz cx="9144000" cy="6858000" type="screen4x3"/>
  <p:notesSz cx="7099300" cy="10234295"/>
  <p:custDataLst>
    <p:tags r:id="rId3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006666"/>
    <a:srgbClr val="996600"/>
    <a:srgbClr val="009999"/>
    <a:srgbClr val="FF99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987" autoAdjust="0"/>
    <p:restoredTop sz="95852" autoAdjust="0"/>
  </p:normalViewPr>
  <p:slideViewPr>
    <p:cSldViewPr showGuides="1">
      <p:cViewPr varScale="1">
        <p:scale>
          <a:sx n="95" d="100"/>
          <a:sy n="95" d="100"/>
        </p:scale>
        <p:origin x="169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06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0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25FF431B-3079-443F-BF99-B7EF0DC1CCB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.163.com/special/cuvocw/shuxuejianmo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14A81C-8CB0-4C0B-9CFE-C5816D30AF7C}" type="slidenum">
              <a:rPr lang="en-US" altLang="zh-CN" sz="1300" smtClean="0">
                <a:latin typeface="Tahoma" panose="020B0604030504040204" pitchFamily="34" charset="0"/>
              </a:rPr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F431B-3079-443F-BF99-B7EF0DC1CCB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：一维数组，与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中的一维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array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类似。二者与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基本的数据结构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也很相近。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如今能保存不同种数据类型，字符串、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值、数字等都能保存在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中。</a:t>
            </a:r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Time- Series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：以时间为索引的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：二维的表格型数据结构。很多功能与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中的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data.frame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类似。可以将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理解为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的容器。</a:t>
            </a:r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Panel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：三维的数组，可以理解为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的容器。</a:t>
            </a:r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Panel4D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：是像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Panel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一样的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维数据容器。</a:t>
            </a:r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PanelND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：拥有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factory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集合，可以创建像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Panel4D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一样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维命名容器的模块。</a:t>
            </a:r>
            <a:endParaRPr lang="zh-CN" altLang="en-US" b="0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FF431B-3079-443F-BF99-B7EF0DC1CCB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FF431B-3079-443F-BF99-B7EF0DC1CCB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F431B-3079-443F-BF99-B7EF0DC1CCB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C28EB0-F475-464A-9775-F4AB98D83B55}" type="slidenum">
              <a:rPr lang="en-US" altLang="zh-CN" sz="1300" smtClean="0">
                <a:latin typeface="Tahoma" panose="020B0604030504040204" pitchFamily="34" charset="0"/>
              </a:rPr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C28EB0-F475-464A-9775-F4AB98D83B55}" type="slidenum">
              <a:rPr lang="en-US" altLang="zh-CN" sz="1300" smtClean="0">
                <a:latin typeface="Tahoma" panose="020B0604030504040204" pitchFamily="34" charset="0"/>
              </a:rPr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C28EB0-F475-464A-9775-F4AB98D83B55}" type="slidenum">
              <a:rPr lang="en-US" altLang="zh-CN" sz="1300" smtClean="0">
                <a:latin typeface="Tahoma" panose="020B0604030504040204" pitchFamily="34" charset="0"/>
              </a:rPr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、自我介绍、招生宣传；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、第二次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F431B-3079-443F-BF99-B7EF0DC1CCB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关于编程：最后一次机会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en-US" altLang="zh-CN" baseline="0" dirty="0"/>
              <a:t> </a:t>
            </a:r>
            <a:r>
              <a:rPr lang="zh-CN" altLang="en-US" dirty="0"/>
              <a:t>背诵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运用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F431B-3079-443F-BF99-B7EF0DC1CCB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Scrapy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F431B-3079-443F-BF99-B7EF0DC1CCB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F431B-3079-443F-BF99-B7EF0DC1CCB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F431B-3079-443F-BF99-B7EF0DC1CCB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F431B-3079-443F-BF99-B7EF0DC1CCB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3"/>
              </a:rPr>
              <a:t>国防科学技术大学公开课：数学建模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3"/>
              </a:rPr>
              <a:t>——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3"/>
              </a:rPr>
              <a:t>从自然走向理性之路</a:t>
            </a:r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计算机仿真与数学建模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数学建模大赛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F431B-3079-443F-BF99-B7EF0DC1CCB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如何将我的分析过程清晰地表述出来呢？</a:t>
            </a:r>
            <a:endParaRPr kumimoji="1" lang="en-US" altLang="zh-CN" sz="1200" b="0" i="1" kern="12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kumimoji="1" lang="zh-CN" alt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为了能与同行们有效沟通，你需要重现整个分析过程，并将说明文字、代码、图表、公式、结论都整合在一个文档中</a:t>
            </a:r>
            <a:endParaRPr kumimoji="1" lang="zh-CN" alt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FF431B-3079-443F-BF99-B7EF0DC1CCB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algn="ctr">
              <a:defRPr>
                <a:ea typeface="华文彩云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>
                <a:solidFill>
                  <a:srgbClr val="005566"/>
                </a:solidFill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67C51-D65F-4C89-93B9-728935D59A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6324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6324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0BFCA-109E-48E3-9AB4-08AAE64024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656" y="1343973"/>
            <a:ext cx="8305800" cy="4896544"/>
          </a:xfrm>
        </p:spPr>
        <p:txBody>
          <a:bodyPr/>
          <a:lstStyle>
            <a:lvl1pPr marL="355600" indent="-355600">
              <a:buClrTx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3400" indent="-342900">
              <a:buClrTx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 marL="723900" indent="-342900">
              <a:buClrTx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</a:defRPr>
            </a:lvl3pPr>
            <a:lvl4pPr marL="5715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62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D1AB4-67B7-4FB3-9F83-7B8C31B7C5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3C50F-B094-44DB-AC7B-A5F0C4F37F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767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0767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63246-009E-4083-9DF1-131AF9C035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BC650-100C-4B23-87BD-3D3B48D0E07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848E2-F6BC-43ED-B9AD-ABAC07F5F9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7BDF6-3108-40C3-8EF1-B6D563E4AC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55B8F-1A37-42B2-96B0-35D73A4F54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1D5EB-CB63-4306-9884-A05B073632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s://ss1.bdstatic.com/70cFuXSh_Q1YnxGkpoWK1HF6hhy/it/u=2925166174,671843509&amp;fm=27&amp;gp=0.jp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22743"/>
            <a:ext cx="1044521" cy="8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05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 </a:t>
            </a:r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 第二级</a:t>
            </a:r>
            <a:endParaRPr lang="zh-CN" altLang="en-US"/>
          </a:p>
          <a:p>
            <a:pPr lvl="2"/>
            <a:r>
              <a:rPr lang="zh-CN" altLang="en-US"/>
              <a:t> 第三级</a:t>
            </a:r>
            <a:endParaRPr lang="zh-CN" altLang="en-US"/>
          </a:p>
          <a:p>
            <a:pPr lvl="3"/>
            <a:r>
              <a:rPr lang="zh-CN" altLang="en-US"/>
              <a:t> 第四级</a:t>
            </a:r>
            <a:endParaRPr lang="zh-CN" altLang="en-US"/>
          </a:p>
          <a:p>
            <a:pPr lvl="4"/>
            <a:r>
              <a:rPr lang="zh-CN" altLang="en-US"/>
              <a:t> 第五级</a:t>
            </a:r>
            <a:endParaRPr lang="zh-CN" alt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6400800" y="1447800"/>
            <a:ext cx="2514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3429000" y="6400800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1">
                <a:solidFill>
                  <a:srgbClr val="005466"/>
                </a:solidFill>
                <a:latin typeface="Arial" panose="020B0604020202020204" pitchFamily="34" charset="0"/>
                <a:ea typeface="楷体_GB2312" pitchFamily="49" charset="-122"/>
              </a:rPr>
              <a:t>©</a:t>
            </a:r>
            <a:r>
              <a:rPr lang="zh-CN" altLang="en-US" sz="1200" b="1">
                <a:solidFill>
                  <a:srgbClr val="005466"/>
                </a:solidFill>
                <a:latin typeface="楷体_GB2312" pitchFamily="49" charset="-122"/>
                <a:ea typeface="楷体_GB2312" pitchFamily="49" charset="-122"/>
              </a:rPr>
              <a:t>版权所有</a:t>
            </a:r>
            <a:endParaRPr lang="zh-CN" altLang="en-US" sz="1200" b="1">
              <a:solidFill>
                <a:srgbClr val="0054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D61DA7E-E250-41C0-B14D-45534147138C}" type="slidenum">
              <a:rPr lang="en-US" altLang="zh-CN"/>
            </a:fld>
            <a:endParaRPr lang="en-US" altLang="zh-CN"/>
          </a:p>
        </p:txBody>
      </p:sp>
      <p:sp>
        <p:nvSpPr>
          <p:cNvPr id="15" name="矩形 14"/>
          <p:cNvSpPr/>
          <p:nvPr userDrawn="1"/>
        </p:nvSpPr>
        <p:spPr>
          <a:xfrm>
            <a:off x="468313" y="1230313"/>
            <a:ext cx="7886700" cy="57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005466"/>
        </a:buClr>
        <a:buSzPct val="70000"/>
        <a:buFont typeface="Wingdings" panose="05000000000000000000" pitchFamily="2" charset="2"/>
        <a:buChar char="Ø"/>
        <a:tabLst>
          <a:tab pos="766445" algn="l"/>
          <a:tab pos="1336675" algn="l"/>
        </a:tabLst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85000"/>
        <a:buFont typeface="Wingdings" panose="05000000000000000000" pitchFamily="2" charset="2"/>
        <a:buChar char="§"/>
        <a:tabLst>
          <a:tab pos="766445" algn="l"/>
          <a:tab pos="1336675" algn="l"/>
        </a:tabLst>
        <a:defRPr kumimoji="1" sz="2000" b="1">
          <a:solidFill>
            <a:schemeClr val="tx2"/>
          </a:solidFill>
          <a:latin typeface="+mj-lt"/>
          <a:ea typeface="宋体" panose="02010600030101010101" pitchFamily="2" charset="-122"/>
        </a:defRPr>
      </a:lvl2pPr>
      <a:lvl3pPr marL="381000" indent="5334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70000"/>
        <a:buFont typeface="Wingdings" panose="05000000000000000000" pitchFamily="2" charset="2"/>
        <a:buChar char="ü"/>
        <a:tabLst>
          <a:tab pos="766445" algn="l"/>
          <a:tab pos="1336675" algn="l"/>
        </a:tabLst>
        <a:defRPr kumimoji="1" sz="2400" b="1">
          <a:solidFill>
            <a:srgbClr val="996633"/>
          </a:solidFill>
          <a:latin typeface="+mn-lt"/>
          <a:ea typeface="华文新魏" panose="02010800040101010101" pitchFamily="2" charset="-122"/>
        </a:defRPr>
      </a:lvl3pPr>
      <a:lvl4pPr marL="571500" indent="8001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55000"/>
        <a:buFont typeface="Wingdings" panose="05000000000000000000" pitchFamily="2" charset="2"/>
        <a:buChar char="v"/>
        <a:tabLst>
          <a:tab pos="766445" algn="l"/>
          <a:tab pos="1336675" algn="l"/>
        </a:tabLst>
        <a:defRPr kumimoji="1" sz="1600" b="1">
          <a:solidFill>
            <a:srgbClr val="005566"/>
          </a:solidFill>
          <a:latin typeface="+mn-lt"/>
          <a:ea typeface="方正舒体" panose="02010601030101010101" pitchFamily="2" charset="-122"/>
        </a:defRPr>
      </a:lvl4pPr>
      <a:lvl5pPr marL="762000" indent="10668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5pPr>
      <a:lvl6pPr marL="1219200" algn="l" rtl="0" fontAlgn="base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6pPr>
      <a:lvl7pPr marL="1676400" algn="l" rtl="0" fontAlgn="base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7pPr>
      <a:lvl8pPr marL="2133600" algn="l" rtl="0" fontAlgn="base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8pPr>
      <a:lvl9pPr marL="2590800" algn="l" rtl="0" fontAlgn="base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2725" y="809625"/>
            <a:ext cx="6210300" cy="2162175"/>
          </a:xfrm>
        </p:spPr>
        <p:txBody>
          <a:bodyPr/>
          <a:lstStyle/>
          <a:p>
            <a:pPr>
              <a:defRPr/>
            </a:pPr>
            <a:r>
              <a:rPr lang="en-US" altLang="zh-CN" sz="4400" dirty="0">
                <a:ea typeface="微软雅黑" panose="020B0503020204020204" pitchFamily="34" charset="-122"/>
              </a:rPr>
              <a:t>Python</a:t>
            </a:r>
            <a:r>
              <a:rPr lang="zh-CN" altLang="en-US" sz="4400" dirty="0">
                <a:ea typeface="微软雅黑" panose="020B0503020204020204" pitchFamily="34" charset="-122"/>
              </a:rPr>
              <a:t>数据处理编程</a:t>
            </a:r>
            <a:endParaRPr lang="zh-CN" altLang="en-US" sz="4250" dirty="0"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717032"/>
            <a:ext cx="6210300" cy="1498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王斌 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15974258941  QQ: 51504101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wb_csut@csu.edu.cn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计算机学院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zh-CN" altLang="en-US" dirty="0"/>
              <a:t>安装和配置</a:t>
            </a:r>
            <a:endParaRPr lang="en-US" altLang="zh-CN" dirty="0"/>
          </a:p>
          <a:p>
            <a:pPr lvl="2"/>
            <a:r>
              <a:rPr lang="en-US" altLang="zh-CN" sz="2000" dirty="0"/>
              <a:t>IDLE (Path)</a:t>
            </a:r>
            <a:endParaRPr lang="en-US" altLang="zh-CN" sz="2000" dirty="0"/>
          </a:p>
          <a:p>
            <a:pPr lvl="2"/>
            <a:r>
              <a:rPr lang="zh-CN" altLang="en-US" dirty="0"/>
              <a:t>发行版</a:t>
            </a:r>
            <a:r>
              <a:rPr lang="en-US" altLang="zh-CN" dirty="0"/>
              <a:t>(</a:t>
            </a:r>
            <a:r>
              <a:rPr lang="zh-CN" altLang="en-US" dirty="0"/>
              <a:t>包管理器</a:t>
            </a:r>
            <a:r>
              <a:rPr lang="en-US" altLang="zh-CN" dirty="0"/>
              <a:t>)</a:t>
            </a:r>
            <a:endParaRPr lang="en-US" altLang="zh-CN" sz="1200" dirty="0">
              <a:solidFill>
                <a:srgbClr val="3E3E3E"/>
              </a:solidFill>
              <a:latin typeface="Calibri" panose="020F0502020204030204" pitchFamily="34" charset="0"/>
              <a:ea typeface="仿宋" panose="02010609060101010101" pitchFamily="49" charset="-122"/>
              <a:cs typeface="Helvetica" panose="020B0604020202020204" pitchFamily="34" charset="0"/>
            </a:endParaRPr>
          </a:p>
          <a:p>
            <a:pPr lvl="3"/>
            <a:r>
              <a:rPr lang="en-US" altLang="zh-CN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Anaconda</a:t>
            </a:r>
            <a:endParaRPr lang="en-US" altLang="zh-CN" dirty="0">
              <a:solidFill>
                <a:srgbClr val="3E3E3E"/>
              </a:solidFill>
              <a:latin typeface="Calibri" panose="020F0502020204030204" pitchFamily="34" charset="0"/>
              <a:ea typeface="仿宋" panose="02010609060101010101" pitchFamily="49" charset="-122"/>
              <a:cs typeface="Helvetica" panose="020B0604020202020204" pitchFamily="34" charset="0"/>
            </a:endParaRPr>
          </a:p>
          <a:p>
            <a:pPr lvl="3"/>
            <a:r>
              <a:rPr lang="en-US" altLang="zh-CN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Canopy</a:t>
            </a:r>
            <a:endParaRPr lang="en-US" altLang="zh-CN" dirty="0">
              <a:solidFill>
                <a:srgbClr val="3E3E3E"/>
              </a:solidFill>
              <a:latin typeface="Calibri" panose="020F0502020204030204" pitchFamily="34" charset="0"/>
              <a:ea typeface="仿宋" panose="02010609060101010101" pitchFamily="49" charset="-122"/>
              <a:cs typeface="Helvetica" panose="020B0604020202020204" pitchFamily="34" charset="0"/>
            </a:endParaRPr>
          </a:p>
          <a:p>
            <a:pPr lvl="3"/>
            <a:r>
              <a:rPr lang="en-US" altLang="zh-CN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Python(</a:t>
            </a:r>
            <a:r>
              <a:rPr lang="en-US" altLang="zh-CN" dirty="0" err="1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x,y</a:t>
            </a:r>
            <a:r>
              <a:rPr lang="en-US" altLang="zh-CN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)</a:t>
            </a:r>
            <a:endParaRPr lang="en-US" altLang="zh-CN" dirty="0">
              <a:solidFill>
                <a:srgbClr val="3E3E3E"/>
              </a:solidFill>
              <a:latin typeface="Calibri" panose="020F0502020204030204" pitchFamily="34" charset="0"/>
              <a:ea typeface="仿宋" panose="02010609060101010101" pitchFamily="49" charset="-122"/>
              <a:cs typeface="Helvetica" panose="020B0604020202020204" pitchFamily="34" charset="0"/>
            </a:endParaRPr>
          </a:p>
          <a:p>
            <a:pPr lvl="2"/>
            <a:r>
              <a:rPr lang="zh-CN" altLang="en-US" dirty="0"/>
              <a:t>其它编程环境</a:t>
            </a:r>
            <a:endParaRPr lang="en-US" altLang="zh-CN" dirty="0"/>
          </a:p>
          <a:p>
            <a:pPr lvl="3"/>
            <a:r>
              <a:rPr lang="en-US" altLang="zh-CN" dirty="0" err="1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Eclipse+PyDev</a:t>
            </a:r>
            <a:r>
              <a:rPr lang="zh-CN" altLang="en-US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，</a:t>
            </a:r>
            <a:r>
              <a:rPr lang="en-US" altLang="zh-CN" dirty="0" err="1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pyCharm</a:t>
            </a:r>
            <a:r>
              <a:rPr lang="zh-CN" altLang="en-US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，</a:t>
            </a:r>
            <a:r>
              <a:rPr lang="en-US" altLang="zh-CN" dirty="0" err="1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wingIDE</a:t>
            </a:r>
            <a:r>
              <a:rPr lang="zh-CN" altLang="en-US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，</a:t>
            </a:r>
            <a:r>
              <a:rPr lang="en-US" altLang="zh-CN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Eric</a:t>
            </a:r>
            <a:r>
              <a:rPr lang="zh-CN" altLang="en-US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，</a:t>
            </a:r>
            <a:r>
              <a:rPr lang="en-US" altLang="zh-CN" dirty="0" err="1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PythonWin</a:t>
            </a:r>
            <a:endParaRPr lang="en-US" altLang="zh-CN" dirty="0">
              <a:solidFill>
                <a:srgbClr val="3E3E3E"/>
              </a:solidFill>
              <a:latin typeface="Calibri" panose="020F0502020204030204" pitchFamily="34" charset="0"/>
              <a:ea typeface="仿宋" panose="02010609060101010101" pitchFamily="49" charset="-122"/>
              <a:cs typeface="Helvetica" panose="020B0604020202020204" pitchFamily="34" charset="0"/>
            </a:endParaRPr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059832" y="2564904"/>
            <a:ext cx="5190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https://www.python.org/downloads/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en-US" altLang="zh-CN" dirty="0" err="1"/>
              <a:t>IPython</a:t>
            </a:r>
            <a:r>
              <a:rPr lang="zh-CN" altLang="en-US" dirty="0"/>
              <a:t>交互式编程</a:t>
            </a:r>
            <a:endParaRPr lang="en-US" altLang="zh-CN" dirty="0"/>
          </a:p>
          <a:p>
            <a:pPr lvl="2"/>
            <a:r>
              <a:rPr lang="en-US" altLang="zh-CN" sz="2000" b="0" dirty="0"/>
              <a:t>2001, Fernando Pérez’s</a:t>
            </a:r>
            <a:endParaRPr lang="en-US" altLang="zh-CN" sz="2000" b="0" dirty="0"/>
          </a:p>
          <a:p>
            <a:pPr lvl="2"/>
            <a:r>
              <a:rPr lang="en-US" altLang="zh-CN" sz="2000" b="0" dirty="0" err="1"/>
              <a:t>IPython</a:t>
            </a:r>
            <a:r>
              <a:rPr lang="en-US" altLang="zh-CN" sz="2000" b="0" dirty="0"/>
              <a:t> Shell</a:t>
            </a:r>
            <a:endParaRPr lang="en-US" altLang="zh-CN" sz="2000" b="0" dirty="0"/>
          </a:p>
          <a:p>
            <a:pPr lvl="2"/>
            <a:r>
              <a:rPr lang="en-US" altLang="zh-CN" sz="2000" b="0" dirty="0" err="1"/>
              <a:t>IPyhon</a:t>
            </a:r>
            <a:r>
              <a:rPr lang="en-US" altLang="zh-CN" sz="2000" b="0" dirty="0"/>
              <a:t> Notebook(web)</a:t>
            </a:r>
            <a:endParaRPr lang="en-US" altLang="zh-CN" dirty="0"/>
          </a:p>
          <a:p>
            <a:pPr lvl="2"/>
            <a:r>
              <a:rPr lang="en-US" altLang="zh-CN" sz="2000" b="0" dirty="0" err="1"/>
              <a:t>Jupyter</a:t>
            </a:r>
            <a:r>
              <a:rPr lang="en-US" altLang="zh-CN" sz="2000" b="0" dirty="0"/>
              <a:t> </a:t>
            </a:r>
            <a:r>
              <a:rPr lang="en-US" altLang="zh-CN" sz="2000" b="0" dirty="0" err="1"/>
              <a:t>NoteBook</a:t>
            </a:r>
            <a:r>
              <a:rPr lang="en-US" altLang="zh-CN" sz="2000" b="0" dirty="0"/>
              <a:t> </a:t>
            </a:r>
            <a:endParaRPr lang="en-US" altLang="zh-CN" sz="20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8104" y="1365973"/>
            <a:ext cx="2880320" cy="38711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200" y="4509120"/>
            <a:ext cx="51229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333333"/>
                </a:solidFill>
                <a:latin typeface="+mj-lt"/>
              </a:rPr>
              <a:t>IPython</a:t>
            </a:r>
            <a:r>
              <a:rPr lang="en-US" altLang="zh-CN" sz="1600" dirty="0">
                <a:solidFill>
                  <a:srgbClr val="333333"/>
                </a:solidFill>
                <a:latin typeface="+mj-lt"/>
              </a:rPr>
              <a:t> is a growing project, with increasingly language-agnostic components… As of </a:t>
            </a:r>
            <a:r>
              <a:rPr lang="en-US" altLang="zh-CN" sz="1600" dirty="0" err="1">
                <a:solidFill>
                  <a:srgbClr val="333333"/>
                </a:solidFill>
                <a:latin typeface="+mj-lt"/>
              </a:rPr>
              <a:t>IPython</a:t>
            </a:r>
            <a:r>
              <a:rPr lang="en-US" altLang="zh-CN" sz="1600" dirty="0">
                <a:solidFill>
                  <a:srgbClr val="333333"/>
                </a:solidFill>
                <a:latin typeface="+mj-lt"/>
              </a:rPr>
              <a:t> 4.0, the language-agnostic parts of the project: the notebook format, message protocol, </a:t>
            </a:r>
            <a:r>
              <a:rPr lang="en-US" altLang="zh-CN" sz="1600" dirty="0" err="1">
                <a:solidFill>
                  <a:srgbClr val="333333"/>
                </a:solidFill>
                <a:latin typeface="+mj-lt"/>
              </a:rPr>
              <a:t>qtconsole</a:t>
            </a:r>
            <a:r>
              <a:rPr lang="en-US" altLang="zh-CN" sz="1600" dirty="0">
                <a:solidFill>
                  <a:srgbClr val="333333"/>
                </a:solidFill>
                <a:latin typeface="+mj-lt"/>
              </a:rPr>
              <a:t>, notebook web application, etc. have moved to new projects under the name </a:t>
            </a:r>
            <a:r>
              <a:rPr lang="en-US" altLang="zh-CN" sz="1600" dirty="0" err="1">
                <a:solidFill>
                  <a:srgbClr val="333333"/>
                </a:solidFill>
                <a:latin typeface="+mj-lt"/>
              </a:rPr>
              <a:t>Jupyter</a:t>
            </a:r>
            <a:r>
              <a:rPr lang="en-US" altLang="zh-CN" sz="1600" dirty="0">
                <a:solidFill>
                  <a:srgbClr val="333333"/>
                </a:solidFill>
                <a:latin typeface="+mj-lt"/>
              </a:rPr>
              <a:t>. </a:t>
            </a:r>
            <a:r>
              <a:rPr lang="en-US" altLang="zh-CN" sz="1600" dirty="0" err="1">
                <a:solidFill>
                  <a:srgbClr val="333333"/>
                </a:solidFill>
                <a:latin typeface="+mj-lt"/>
              </a:rPr>
              <a:t>IPython</a:t>
            </a:r>
            <a:r>
              <a:rPr lang="en-US" altLang="zh-CN" sz="1600" dirty="0">
                <a:solidFill>
                  <a:srgbClr val="333333"/>
                </a:solidFill>
                <a:latin typeface="+mj-lt"/>
              </a:rPr>
              <a:t> itself is focused on interactive Python, part of which is providing a Python kernel for </a:t>
            </a:r>
            <a:r>
              <a:rPr lang="en-US" altLang="zh-CN" sz="1600" dirty="0" err="1">
                <a:solidFill>
                  <a:srgbClr val="333333"/>
                </a:solidFill>
                <a:latin typeface="+mj-lt"/>
              </a:rPr>
              <a:t>Jupyter</a:t>
            </a:r>
            <a:r>
              <a:rPr lang="en-US" altLang="zh-CN" sz="1600" dirty="0">
                <a:solidFill>
                  <a:srgbClr val="333333"/>
                </a:solidFill>
                <a:latin typeface="+mj-lt"/>
              </a:rPr>
              <a:t>.</a:t>
            </a:r>
            <a:endParaRPr lang="zh-CN" altLang="en-US" sz="1600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2"/>
            <a:r>
              <a:rPr lang="en-US" altLang="zh-CN" sz="2000" b="0" dirty="0" err="1"/>
              <a:t>HelloWord</a:t>
            </a:r>
            <a:endParaRPr lang="en-US" altLang="zh-CN" sz="1200" dirty="0"/>
          </a:p>
          <a:p>
            <a:pPr lvl="2"/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852936"/>
            <a:ext cx="5686425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zh-CN" altLang="en-US" dirty="0"/>
              <a:t>比</a:t>
            </a:r>
            <a:r>
              <a:rPr lang="en-US" altLang="zh-CN" dirty="0"/>
              <a:t>Perl</a:t>
            </a:r>
            <a:r>
              <a:rPr lang="zh-CN" altLang="en-US" dirty="0"/>
              <a:t>的语法和设计更简单</a:t>
            </a:r>
            <a:endParaRPr lang="en-US" altLang="zh-CN" dirty="0"/>
          </a:p>
          <a:p>
            <a:pPr lvl="1"/>
            <a:r>
              <a:rPr lang="zh-CN" altLang="en-US" dirty="0"/>
              <a:t>比</a:t>
            </a:r>
            <a:r>
              <a:rPr lang="en-US" altLang="zh-CN" dirty="0"/>
              <a:t>Java</a:t>
            </a:r>
            <a:r>
              <a:rPr lang="zh-CN" altLang="en-US" dirty="0"/>
              <a:t>更简单、更易于使用</a:t>
            </a:r>
            <a:endParaRPr lang="en-US" altLang="zh-CN" dirty="0"/>
          </a:p>
          <a:p>
            <a:pPr lvl="1"/>
            <a:r>
              <a:rPr lang="zh-CN" altLang="en-US" dirty="0"/>
              <a:t>比</a:t>
            </a:r>
            <a:r>
              <a:rPr lang="en-US" altLang="zh-CN" dirty="0"/>
              <a:t>C++</a:t>
            </a:r>
            <a:r>
              <a:rPr lang="zh-CN" altLang="en-US" dirty="0"/>
              <a:t>更简单、更易于使用</a:t>
            </a:r>
            <a:endParaRPr lang="en-US" altLang="zh-CN" dirty="0"/>
          </a:p>
          <a:p>
            <a:pPr lvl="1"/>
            <a:r>
              <a:rPr lang="zh-CN" altLang="en-US" dirty="0"/>
              <a:t>比</a:t>
            </a:r>
            <a:r>
              <a:rPr lang="en-US" altLang="zh-CN" dirty="0"/>
              <a:t>Visual Basic</a:t>
            </a:r>
            <a:r>
              <a:rPr lang="zh-CN" altLang="en-US" dirty="0"/>
              <a:t>更强大也具备跨平台特性</a:t>
            </a:r>
            <a:endParaRPr lang="en-US" altLang="zh-CN" dirty="0"/>
          </a:p>
          <a:p>
            <a:pPr lvl="1"/>
            <a:r>
              <a:rPr lang="zh-CN" altLang="en-US" dirty="0"/>
              <a:t>比</a:t>
            </a:r>
            <a:r>
              <a:rPr lang="en-US" altLang="zh-CN" dirty="0"/>
              <a:t>Ruby</a:t>
            </a:r>
            <a:r>
              <a:rPr lang="zh-CN" altLang="en-US" dirty="0"/>
              <a:t>更成熟、语法更具有可读性</a:t>
            </a:r>
            <a:endParaRPr lang="en-US" altLang="zh-CN" dirty="0"/>
          </a:p>
          <a:p>
            <a:pPr lvl="1"/>
            <a:r>
              <a:rPr lang="zh-CN" altLang="en-US" dirty="0"/>
              <a:t>具备</a:t>
            </a:r>
            <a:r>
              <a:rPr lang="en-US" altLang="zh-CN" dirty="0" err="1"/>
              <a:t>SmallTalk</a:t>
            </a:r>
            <a:r>
              <a:rPr lang="zh-CN" altLang="en-US" dirty="0"/>
              <a:t>和</a:t>
            </a:r>
            <a:r>
              <a:rPr lang="en-US" altLang="zh-CN" dirty="0"/>
              <a:t>Lisp</a:t>
            </a:r>
            <a:r>
              <a:rPr lang="zh-CN" altLang="en-US" dirty="0"/>
              <a:t>等动态类型的特性，但是对于开发者定制系统的终端用户来说更简单，也更接近传统编程语言的语法。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zh-CN" altLang="en-US" dirty="0"/>
              <a:t>运行速度不够快</a:t>
            </a:r>
            <a:endParaRPr lang="en-US" altLang="zh-CN" dirty="0"/>
          </a:p>
          <a:p>
            <a:pPr lvl="2"/>
            <a:r>
              <a:rPr lang="en-US" altLang="zh-CN" dirty="0" err="1"/>
              <a:t>内置对象运行速度最快，标准库对象次之，用C或Fortran编写的扩展库速度也比较快，而纯Python的扩展库往往速度慢一些</a:t>
            </a:r>
            <a:r>
              <a:rPr lang="en-US" altLang="zh-CN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开发速度与运行速度之间的矛盾</a:t>
            </a:r>
            <a:endParaRPr lang="en-US" altLang="zh-CN" dirty="0"/>
          </a:p>
          <a:p>
            <a:pPr lvl="2"/>
            <a:r>
              <a:rPr lang="zh-CN" altLang="en-US" dirty="0"/>
              <a:t>至今还没有一门编程语言，开发速度比</a:t>
            </a:r>
            <a:r>
              <a:rPr lang="en-US" altLang="zh-CN" dirty="0"/>
              <a:t>Python</a:t>
            </a:r>
            <a:r>
              <a:rPr lang="zh-CN" altLang="en-US" dirty="0"/>
              <a:t>快，运行速度比</a:t>
            </a:r>
            <a:r>
              <a:rPr lang="en-US" altLang="zh-CN" dirty="0"/>
              <a:t>C</a:t>
            </a:r>
            <a:r>
              <a:rPr lang="zh-CN" altLang="en-US" dirty="0"/>
              <a:t>快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656" y="1343972"/>
            <a:ext cx="8305800" cy="5514027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/>
            <a:r>
              <a:rPr lang="zh-CN" altLang="en-US" sz="1800" dirty="0"/>
              <a:t>基础语法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IPython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NumPy</a:t>
            </a:r>
            <a:endParaRPr lang="en-US" altLang="zh-CN" sz="1800" dirty="0"/>
          </a:p>
          <a:p>
            <a:pPr lvl="1"/>
            <a:r>
              <a:rPr lang="en-US" altLang="zh-CN" sz="1800" dirty="0"/>
              <a:t>Pandas</a:t>
            </a:r>
            <a:endParaRPr lang="en-US" altLang="zh-CN" sz="1800" dirty="0"/>
          </a:p>
          <a:p>
            <a:pPr lvl="1"/>
            <a:r>
              <a:rPr lang="en-US" altLang="zh-CN" sz="1800" dirty="0"/>
              <a:t>Matplotlib</a:t>
            </a:r>
            <a:endParaRPr lang="en-US" altLang="zh-CN" sz="1800" dirty="0"/>
          </a:p>
          <a:p>
            <a:pPr lvl="1"/>
            <a:r>
              <a:rPr lang="zh-CN" altLang="en-US" sz="1800" dirty="0"/>
              <a:t>面向对象编程</a:t>
            </a:r>
            <a:endParaRPr lang="en-US" altLang="zh-CN" sz="1800" dirty="0"/>
          </a:p>
          <a:p>
            <a:pPr lvl="1"/>
            <a:r>
              <a:rPr lang="zh-CN" altLang="en-US" sz="1800" dirty="0"/>
              <a:t>网络爬虫的设计与开发</a:t>
            </a:r>
            <a:endParaRPr lang="en-US" altLang="zh-CN" sz="1800" dirty="0"/>
          </a:p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的数据分析</a:t>
            </a:r>
            <a:endParaRPr lang="en-US" altLang="zh-CN" dirty="0"/>
          </a:p>
          <a:p>
            <a:pPr lvl="1"/>
            <a:r>
              <a:rPr lang="zh-CN" altLang="en-US" sz="1800" dirty="0"/>
              <a:t>实验</a:t>
            </a:r>
            <a:r>
              <a:rPr lang="en-US" altLang="zh-CN" sz="1800" dirty="0"/>
              <a:t>1: Python</a:t>
            </a:r>
            <a:r>
              <a:rPr lang="zh-CN" altLang="en-US" sz="1800" dirty="0"/>
              <a:t>爬虫及数据可视化</a:t>
            </a:r>
            <a:endParaRPr lang="en-US" altLang="zh-CN" sz="1800" dirty="0"/>
          </a:p>
          <a:p>
            <a:pPr lvl="1"/>
            <a:r>
              <a:rPr lang="zh-CN" altLang="en-US" sz="1800" dirty="0"/>
              <a:t>实验</a:t>
            </a:r>
            <a:r>
              <a:rPr lang="en-US" altLang="zh-CN" sz="1800" dirty="0"/>
              <a:t>2</a:t>
            </a:r>
            <a:r>
              <a:rPr lang="zh-CN" altLang="en-US" sz="1800" dirty="0"/>
              <a:t>：航空公司客户价值分析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数据分析常用类库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656" y="1343972"/>
            <a:ext cx="8305800" cy="5514027"/>
          </a:xfrm>
        </p:spPr>
        <p:txBody>
          <a:bodyPr/>
          <a:lstStyle/>
          <a:p>
            <a:r>
              <a:rPr lang="en-US" altLang="zh-CN" dirty="0" err="1"/>
              <a:t>IPython</a:t>
            </a:r>
            <a:r>
              <a:rPr lang="en-US" altLang="zh-CN" dirty="0"/>
              <a:t>——</a:t>
            </a:r>
            <a:r>
              <a:rPr lang="zh-CN" altLang="en-US" dirty="0"/>
              <a:t>科学计算标准工具集的组成部分</a:t>
            </a:r>
            <a:endParaRPr lang="zh-CN" altLang="en-US" dirty="0"/>
          </a:p>
          <a:p>
            <a:pPr marL="463550" lvl="1" indent="-285750">
              <a:spcBef>
                <a:spcPts val="750"/>
              </a:spcBef>
            </a:pPr>
            <a:r>
              <a:rPr lang="zh-CN" altLang="en-US" sz="1400" b="0" dirty="0"/>
              <a:t>是一个增强的</a:t>
            </a:r>
            <a:r>
              <a:rPr lang="en-US" altLang="zh-CN" sz="1400" b="0" dirty="0"/>
              <a:t>Python shell</a:t>
            </a:r>
            <a:r>
              <a:rPr lang="zh-CN" altLang="en-US" sz="1400" b="0" dirty="0"/>
              <a:t>，目的是提高编写、测试、调试</a:t>
            </a:r>
            <a:r>
              <a:rPr lang="en-US" altLang="zh-CN" sz="1400" b="0" dirty="0"/>
              <a:t>Python</a:t>
            </a:r>
            <a:r>
              <a:rPr lang="zh-CN" altLang="en-US" sz="1400" b="0" dirty="0"/>
              <a:t>代码的速度。</a:t>
            </a:r>
            <a:endParaRPr lang="en-US" altLang="zh-CN" sz="1400" b="0" dirty="0"/>
          </a:p>
          <a:p>
            <a:pPr marL="463550" lvl="1" indent="-285750">
              <a:spcBef>
                <a:spcPts val="750"/>
              </a:spcBef>
            </a:pPr>
            <a:r>
              <a:rPr lang="zh-CN" altLang="en-US" sz="1400" b="0" dirty="0"/>
              <a:t>主要用于交互式数据并行处理，是分布式计算的基础架构。</a:t>
            </a:r>
            <a:endParaRPr lang="en-US" altLang="zh-CN" sz="1400" b="0" dirty="0"/>
          </a:p>
          <a:p>
            <a:pPr marL="463550" lvl="1" indent="-285750">
              <a:spcBef>
                <a:spcPts val="750"/>
              </a:spcBef>
            </a:pPr>
            <a:r>
              <a:rPr lang="zh-CN" altLang="en-US" sz="1400" b="0" dirty="0"/>
              <a:t>提供了一个类似于</a:t>
            </a:r>
            <a:r>
              <a:rPr lang="en-US" altLang="zh-CN" sz="1400" b="0" dirty="0"/>
              <a:t>Mathematica</a:t>
            </a:r>
            <a:r>
              <a:rPr lang="zh-CN" altLang="en-US" sz="1400" b="0" dirty="0"/>
              <a:t>的</a:t>
            </a:r>
            <a:r>
              <a:rPr lang="en-US" altLang="zh-CN" sz="1400" b="0" dirty="0"/>
              <a:t>HTML</a:t>
            </a:r>
            <a:r>
              <a:rPr lang="zh-CN" altLang="en-US" sz="1400" b="0" dirty="0"/>
              <a:t>笔记本，一个基于</a:t>
            </a:r>
            <a:r>
              <a:rPr lang="en-US" altLang="zh-CN" sz="1400" b="0" dirty="0"/>
              <a:t>Qt</a:t>
            </a:r>
            <a:r>
              <a:rPr lang="zh-CN" altLang="en-US" sz="1400" b="0" dirty="0"/>
              <a:t>框架的</a:t>
            </a:r>
            <a:r>
              <a:rPr lang="en-US" altLang="zh-CN" sz="1400" b="0" dirty="0"/>
              <a:t>GUI</a:t>
            </a:r>
            <a:r>
              <a:rPr lang="zh-CN" altLang="en-US" sz="1400" b="0" dirty="0"/>
              <a:t>控制台，具有绘图、多行编辑以及语法高亮显示等功能</a:t>
            </a:r>
            <a:r>
              <a:rPr lang="zh-CN" altLang="en-US" sz="700" b="0" dirty="0"/>
              <a:t>。</a:t>
            </a:r>
            <a:endParaRPr lang="zh-CN" altLang="en-US" sz="700" b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数据分析常用类库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656" y="1343972"/>
            <a:ext cx="8305800" cy="5514027"/>
          </a:xfrm>
        </p:spPr>
        <p:txBody>
          <a:bodyPr/>
          <a:lstStyle/>
          <a:p>
            <a:r>
              <a:rPr lang="en-US" altLang="zh-CN" dirty="0"/>
              <a:t>NumPy(Numerical Python)—— Python </a:t>
            </a:r>
            <a:r>
              <a:rPr lang="zh-CN" altLang="en-US" dirty="0"/>
              <a:t>科学计算的基础包</a:t>
            </a:r>
            <a:endParaRPr lang="en-US" altLang="zh-CN" dirty="0"/>
          </a:p>
          <a:p>
            <a:pPr marL="463550" lvl="1" indent="-285750">
              <a:spcBef>
                <a:spcPts val="750"/>
              </a:spcBef>
            </a:pPr>
            <a:r>
              <a:rPr lang="zh-CN" altLang="en-US" sz="1800" b="0" dirty="0"/>
              <a:t>快速高效的多维数组对象 </a:t>
            </a:r>
            <a:r>
              <a:rPr lang="en-US" altLang="zh-CN" sz="1800" b="0" dirty="0" err="1"/>
              <a:t>ndarray</a:t>
            </a:r>
            <a:r>
              <a:rPr lang="zh-CN" altLang="en-US" sz="1800" b="0" dirty="0"/>
              <a:t>。</a:t>
            </a:r>
            <a:endParaRPr lang="zh-CN" altLang="en-US" sz="1800" b="0" dirty="0"/>
          </a:p>
          <a:p>
            <a:pPr marL="463550" lvl="1" indent="-285750">
              <a:spcBef>
                <a:spcPts val="750"/>
              </a:spcBef>
            </a:pPr>
            <a:r>
              <a:rPr lang="zh-CN" altLang="en-US" sz="1800" b="0" dirty="0"/>
              <a:t>对数组执行元素级的计算以及直接对数组执行数学运算的函数。</a:t>
            </a:r>
            <a:endParaRPr lang="zh-CN" altLang="en-US" sz="1800" b="0" dirty="0"/>
          </a:p>
          <a:p>
            <a:pPr marL="463550" lvl="1" indent="-285750">
              <a:spcBef>
                <a:spcPts val="750"/>
              </a:spcBef>
            </a:pPr>
            <a:r>
              <a:rPr lang="zh-CN" altLang="en-US" sz="1800" b="0" dirty="0"/>
              <a:t>读写硬盘上基于数组的数据集的工具。</a:t>
            </a:r>
            <a:endParaRPr lang="zh-CN" altLang="en-US" sz="1800" b="0" dirty="0"/>
          </a:p>
          <a:p>
            <a:pPr marL="463550" lvl="1" indent="-285750">
              <a:spcBef>
                <a:spcPts val="750"/>
              </a:spcBef>
            </a:pPr>
            <a:r>
              <a:rPr lang="zh-CN" altLang="en-US" sz="1800" b="0" dirty="0"/>
              <a:t>线性代数运算、傅里叶变换，以及随机数生成的功能。</a:t>
            </a:r>
            <a:endParaRPr lang="zh-CN" altLang="en-US" sz="1800" b="0" dirty="0"/>
          </a:p>
          <a:p>
            <a:pPr marL="463550" lvl="1" indent="-285750">
              <a:spcBef>
                <a:spcPts val="750"/>
              </a:spcBef>
            </a:pPr>
            <a:r>
              <a:rPr lang="zh-CN" altLang="en-US" sz="1800" b="0" dirty="0"/>
              <a:t>将 </a:t>
            </a:r>
            <a:r>
              <a:rPr lang="en-US" altLang="zh-CN" sz="1800" b="0" dirty="0"/>
              <a:t>C</a:t>
            </a:r>
            <a:r>
              <a:rPr lang="zh-CN" altLang="en-US" sz="1800" b="0" dirty="0"/>
              <a:t>、</a:t>
            </a:r>
            <a:r>
              <a:rPr lang="en-US" altLang="zh-CN" sz="1800" b="0" dirty="0"/>
              <a:t>C++</a:t>
            </a:r>
            <a:r>
              <a:rPr lang="zh-CN" altLang="en-US" sz="1800" b="0" dirty="0"/>
              <a:t>、</a:t>
            </a:r>
            <a:r>
              <a:rPr lang="en-US" altLang="zh-CN" sz="1800" b="0" dirty="0"/>
              <a:t>Fortran </a:t>
            </a:r>
            <a:r>
              <a:rPr lang="zh-CN" altLang="en-US" sz="1800" b="0" dirty="0"/>
              <a:t>代码集成到 </a:t>
            </a:r>
            <a:r>
              <a:rPr lang="en-US" altLang="zh-CN" sz="1800" b="0" dirty="0"/>
              <a:t>Python </a:t>
            </a:r>
            <a:r>
              <a:rPr lang="zh-CN" altLang="en-US" sz="1800" b="0" dirty="0"/>
              <a:t>的工具。</a:t>
            </a:r>
            <a:endParaRPr lang="en-US" altLang="zh-CN" sz="1800" b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数据分析常用类库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656" y="1124744"/>
            <a:ext cx="8305800" cy="5514027"/>
          </a:xfrm>
        </p:spPr>
        <p:txBody>
          <a:bodyPr/>
          <a:lstStyle/>
          <a:p>
            <a:r>
              <a:rPr lang="en-US" altLang="zh-CN" dirty="0">
                <a:ea typeface="+mj-ea"/>
              </a:rPr>
              <a:t>SciPy——</a:t>
            </a:r>
            <a:r>
              <a:rPr lang="zh-CN" altLang="en-US" dirty="0">
                <a:ea typeface="+mj-ea"/>
              </a:rPr>
              <a:t>专门解决科学计算中各种标准问题域的模块的集合</a:t>
            </a:r>
            <a:endParaRPr lang="en-US" altLang="zh-CN" dirty="0">
              <a:ea typeface="+mj-ea"/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zh-CN" sz="1600" b="0" dirty="0">
                <a:ea typeface="+mj-ea"/>
              </a:rPr>
              <a:t>      SciPy </a:t>
            </a:r>
            <a:r>
              <a:rPr lang="zh-CN" altLang="en-US" sz="1600" b="0" dirty="0">
                <a:ea typeface="+mj-ea"/>
              </a:rPr>
              <a:t>主要包含了 </a:t>
            </a:r>
            <a:r>
              <a:rPr lang="en-US" altLang="zh-CN" sz="1600" b="0" dirty="0">
                <a:ea typeface="+mj-ea"/>
              </a:rPr>
              <a:t>8 </a:t>
            </a:r>
            <a:r>
              <a:rPr lang="zh-CN" altLang="en-US" sz="1600" b="0" dirty="0">
                <a:ea typeface="+mj-ea"/>
              </a:rPr>
              <a:t>个模块，不同的子模块有不同的应用，如插值、积分、优化、图像处理和特殊函数等。</a:t>
            </a:r>
            <a:endParaRPr lang="en-US" altLang="zh-CN" sz="1600" b="0" dirty="0">
              <a:ea typeface="+mj-ea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sz="1400" b="0" dirty="0" err="1">
                <a:ea typeface="+mj-ea"/>
              </a:rPr>
              <a:t>scipy.integrate</a:t>
            </a:r>
            <a:r>
              <a:rPr lang="en-US" altLang="zh-CN" sz="1400" b="0" dirty="0">
                <a:ea typeface="+mj-ea"/>
              </a:rPr>
              <a:t>     </a:t>
            </a:r>
            <a:r>
              <a:rPr lang="zh-CN" altLang="en-US" sz="1400" b="0" dirty="0">
                <a:ea typeface="+mj-ea"/>
              </a:rPr>
              <a:t>数值积分例程和微分方程求解器</a:t>
            </a:r>
            <a:endParaRPr lang="zh-CN" altLang="en-US" sz="1400" b="0" dirty="0">
              <a:ea typeface="+mj-ea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sz="1400" b="0" dirty="0" err="1">
                <a:ea typeface="+mj-ea"/>
              </a:rPr>
              <a:t>scipy.linalg</a:t>
            </a:r>
            <a:r>
              <a:rPr lang="en-US" altLang="zh-CN" sz="1400" b="0" dirty="0">
                <a:ea typeface="+mj-ea"/>
              </a:rPr>
              <a:t>        </a:t>
            </a:r>
            <a:r>
              <a:rPr lang="zh-CN" altLang="en-US" sz="1400" b="0" dirty="0">
                <a:ea typeface="+mj-ea"/>
              </a:rPr>
              <a:t>扩展了由 </a:t>
            </a:r>
            <a:r>
              <a:rPr lang="en-US" altLang="zh-CN" sz="1400" b="0" dirty="0" err="1">
                <a:ea typeface="+mj-ea"/>
              </a:rPr>
              <a:t>numpy.linalg</a:t>
            </a:r>
            <a:r>
              <a:rPr lang="en-US" altLang="zh-CN" sz="1400" b="0" dirty="0">
                <a:ea typeface="+mj-ea"/>
              </a:rPr>
              <a:t> </a:t>
            </a:r>
            <a:r>
              <a:rPr lang="zh-CN" altLang="en-US" sz="1400" b="0" dirty="0">
                <a:ea typeface="+mj-ea"/>
              </a:rPr>
              <a:t>提供的线性代数例程和矩阵分解功能</a:t>
            </a:r>
            <a:endParaRPr lang="zh-CN" altLang="en-US" sz="1400" b="0" dirty="0">
              <a:ea typeface="+mj-ea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sz="1400" b="0" dirty="0" err="1">
                <a:ea typeface="+mj-ea"/>
              </a:rPr>
              <a:t>scipy.optimize</a:t>
            </a:r>
            <a:r>
              <a:rPr lang="en-US" altLang="zh-CN" sz="1400" b="0" dirty="0">
                <a:ea typeface="+mj-ea"/>
              </a:rPr>
              <a:t>      </a:t>
            </a:r>
            <a:r>
              <a:rPr lang="zh-CN" altLang="en-US" sz="1400" b="0" dirty="0">
                <a:ea typeface="+mj-ea"/>
              </a:rPr>
              <a:t>函数优化器（最小化器）以及根查找算法</a:t>
            </a:r>
            <a:endParaRPr lang="zh-CN" altLang="en-US" sz="1400" b="0" dirty="0">
              <a:ea typeface="+mj-ea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sz="1400" b="0" dirty="0" err="1">
                <a:ea typeface="+mj-ea"/>
              </a:rPr>
              <a:t>scipy.signal</a:t>
            </a:r>
            <a:r>
              <a:rPr lang="en-US" altLang="zh-CN" sz="1400" b="0" dirty="0">
                <a:ea typeface="+mj-ea"/>
              </a:rPr>
              <a:t>        </a:t>
            </a:r>
            <a:r>
              <a:rPr lang="zh-CN" altLang="en-US" sz="1400" b="0" dirty="0">
                <a:ea typeface="+mj-ea"/>
              </a:rPr>
              <a:t>信号处理工具</a:t>
            </a:r>
            <a:endParaRPr lang="zh-CN" altLang="en-US" sz="1400" b="0" dirty="0">
              <a:ea typeface="+mj-ea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sz="1400" b="0" dirty="0" err="1">
                <a:ea typeface="+mj-ea"/>
              </a:rPr>
              <a:t>scipy.sparse</a:t>
            </a:r>
            <a:r>
              <a:rPr lang="en-US" altLang="zh-CN" sz="1400" b="0" dirty="0">
                <a:ea typeface="+mj-ea"/>
              </a:rPr>
              <a:t>        </a:t>
            </a:r>
            <a:r>
              <a:rPr lang="zh-CN" altLang="en-US" sz="1400" b="0" dirty="0">
                <a:ea typeface="+mj-ea"/>
              </a:rPr>
              <a:t>稀疏矩阵和稀疏线性系统求解器</a:t>
            </a:r>
            <a:endParaRPr lang="zh-CN" altLang="en-US" sz="1400" b="0" dirty="0">
              <a:ea typeface="+mj-ea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sz="1400" b="0" dirty="0" err="1">
                <a:ea typeface="+mj-ea"/>
              </a:rPr>
              <a:t>scipy.special</a:t>
            </a:r>
            <a:r>
              <a:rPr lang="en-US" altLang="zh-CN" sz="1400" b="0" dirty="0">
                <a:ea typeface="+mj-ea"/>
              </a:rPr>
              <a:t>       SPECFUN</a:t>
            </a:r>
            <a:r>
              <a:rPr lang="zh-CN" altLang="en-US" sz="1400" b="0" dirty="0">
                <a:ea typeface="+mj-ea"/>
              </a:rPr>
              <a:t>（这是一个实现了许多常用数学函数的 </a:t>
            </a:r>
            <a:r>
              <a:rPr lang="en-US" altLang="zh-CN" sz="1400" b="0" dirty="0">
                <a:ea typeface="+mj-ea"/>
              </a:rPr>
              <a:t>Fortran </a:t>
            </a:r>
            <a:r>
              <a:rPr lang="zh-CN" altLang="en-US" sz="1400" b="0" dirty="0">
                <a:ea typeface="+mj-ea"/>
              </a:rPr>
              <a:t>库）的包装器</a:t>
            </a:r>
            <a:endParaRPr lang="zh-CN" altLang="en-US" sz="1400" b="0" dirty="0">
              <a:ea typeface="+mj-ea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sz="1400" b="0" dirty="0" err="1">
                <a:ea typeface="+mj-ea"/>
              </a:rPr>
              <a:t>scipy.stats</a:t>
            </a:r>
            <a:r>
              <a:rPr lang="en-US" altLang="zh-CN" sz="1400" b="0" dirty="0">
                <a:ea typeface="+mj-ea"/>
              </a:rPr>
              <a:t>         </a:t>
            </a:r>
            <a:r>
              <a:rPr lang="zh-CN" altLang="en-US" sz="1400" b="0" dirty="0">
                <a:ea typeface="+mj-ea"/>
              </a:rPr>
              <a:t>检验连续和离散概率分布、各种统计检验方法，</a:t>
            </a:r>
            <a:r>
              <a:rPr lang="zh-CN" altLang="en-US" sz="1400" b="0" dirty="0"/>
              <a:t>以及更好的描述统计法</a:t>
            </a:r>
            <a:endParaRPr lang="zh-CN" altLang="en-US" sz="1400" b="0" dirty="0"/>
          </a:p>
          <a:p>
            <a:pPr lvl="1">
              <a:spcBef>
                <a:spcPts val="600"/>
              </a:spcBef>
              <a:defRPr/>
            </a:pPr>
            <a:r>
              <a:rPr lang="en-US" altLang="zh-CN" sz="1400" b="0" dirty="0" err="1">
                <a:ea typeface="+mj-ea"/>
              </a:rPr>
              <a:t>scipy.weave</a:t>
            </a:r>
            <a:r>
              <a:rPr lang="en-US" altLang="zh-CN" sz="1400" b="0" dirty="0">
                <a:ea typeface="+mj-ea"/>
              </a:rPr>
              <a:t>         </a:t>
            </a:r>
            <a:r>
              <a:rPr lang="zh-CN" altLang="en-US" sz="1400" b="0" dirty="0">
                <a:ea typeface="+mj-ea"/>
              </a:rPr>
              <a:t>利用内联 </a:t>
            </a:r>
            <a:r>
              <a:rPr lang="en-US" altLang="zh-CN" sz="1400" b="0" dirty="0">
                <a:ea typeface="+mj-ea"/>
              </a:rPr>
              <a:t>C++</a:t>
            </a:r>
            <a:r>
              <a:rPr lang="zh-CN" altLang="en-US" sz="1400" b="0" dirty="0">
                <a:ea typeface="+mj-ea"/>
              </a:rPr>
              <a:t>代码加速数组计算的工具</a:t>
            </a:r>
            <a:endParaRPr lang="zh-CN" altLang="en-US" sz="1400" b="0" dirty="0">
              <a:ea typeface="+mj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数据分析常用类库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656" y="1124744"/>
            <a:ext cx="8305800" cy="5514027"/>
          </a:xfrm>
        </p:spPr>
        <p:txBody>
          <a:bodyPr/>
          <a:lstStyle/>
          <a:p>
            <a:r>
              <a:rPr lang="en-US" altLang="zh-CN" dirty="0"/>
              <a:t>Pandas——</a:t>
            </a:r>
            <a:r>
              <a:rPr lang="zh-CN" altLang="en-US" dirty="0"/>
              <a:t>数据分析核心库</a:t>
            </a:r>
            <a:endParaRPr lang="en-US" altLang="zh-CN" dirty="0"/>
          </a:p>
          <a:p>
            <a:pPr>
              <a:spcBef>
                <a:spcPts val="675"/>
              </a:spcBef>
              <a:buFont typeface="Wingdings" panose="05000000000000000000" pitchFamily="2" charset="2"/>
              <a:buChar char="n"/>
            </a:pPr>
            <a:r>
              <a:rPr lang="zh-CN" altLang="en-US" sz="1800" b="0" dirty="0"/>
              <a:t>提供了一系列能够快速、便捷地处理结构化数据的数据结构和函数。</a:t>
            </a:r>
            <a:endParaRPr lang="en-US" altLang="zh-CN" sz="1800" b="0" dirty="0"/>
          </a:p>
          <a:p>
            <a:pPr>
              <a:spcBef>
                <a:spcPts val="675"/>
              </a:spcBef>
              <a:buFont typeface="Wingdings" panose="05000000000000000000" pitchFamily="2" charset="2"/>
              <a:buChar char="n"/>
            </a:pPr>
            <a:r>
              <a:rPr lang="zh-CN" altLang="en-US" sz="1800" b="0" dirty="0"/>
              <a:t>高性能的数组计算功能以及电子表格和关系型数据库（如 </a:t>
            </a:r>
            <a:r>
              <a:rPr lang="en-US" altLang="zh-CN" sz="1800" b="0" dirty="0"/>
              <a:t>SQL</a:t>
            </a:r>
            <a:r>
              <a:rPr lang="zh-CN" altLang="en-US" sz="1800" b="0" dirty="0"/>
              <a:t>）灵活的数据处理功能。</a:t>
            </a:r>
            <a:endParaRPr lang="en-US" altLang="zh-CN" sz="1800" b="0" dirty="0"/>
          </a:p>
          <a:p>
            <a:pPr>
              <a:spcBef>
                <a:spcPts val="675"/>
              </a:spcBef>
              <a:buFont typeface="Wingdings" panose="05000000000000000000" pitchFamily="2" charset="2"/>
              <a:buChar char="n"/>
            </a:pPr>
            <a:r>
              <a:rPr lang="zh-CN" altLang="en-US" sz="1800" b="0" dirty="0"/>
              <a:t>复杂精细的索引功能，以便便捷地完成重塑、切片和切块、聚合及选取数据子集等操作。</a:t>
            </a:r>
            <a:endParaRPr lang="zh-CN" altLang="en-US" sz="18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提纲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8" y="1344613"/>
            <a:ext cx="8305800" cy="4895850"/>
          </a:xfrm>
        </p:spPr>
        <p:txBody>
          <a:bodyPr/>
          <a:lstStyle/>
          <a:p>
            <a:pPr marL="0" indent="0" eaLnBrk="1" hangingPunct="1"/>
            <a:r>
              <a:rPr lang="en-US" altLang="zh-CN" dirty="0"/>
              <a:t> </a:t>
            </a:r>
            <a:r>
              <a:rPr lang="zh-CN" altLang="en-US" dirty="0"/>
              <a:t>课程基本情况 </a:t>
            </a:r>
            <a:endParaRPr lang="zh-CN" altLang="en-US" dirty="0"/>
          </a:p>
          <a:p>
            <a:pPr marL="0" indent="0" eaLnBrk="1" hangingPunct="1"/>
            <a:r>
              <a:rPr lang="zh-CN" altLang="en-US" dirty="0"/>
              <a:t> 课程主要内容 </a:t>
            </a:r>
            <a:endParaRPr lang="zh-CN" altLang="en-US" dirty="0"/>
          </a:p>
          <a:p>
            <a:pPr marL="0" indent="0" eaLnBrk="1" hangingPunct="1"/>
            <a:r>
              <a:rPr lang="zh-CN" altLang="en-US" dirty="0"/>
              <a:t> 课程基本要求</a:t>
            </a:r>
            <a:endParaRPr lang="en-US" altLang="zh-CN" dirty="0"/>
          </a:p>
          <a:p>
            <a:pPr marL="0" indent="0" eaLnBrk="1" hangingPunct="1"/>
            <a:r>
              <a:rPr lang="en-US" altLang="zh-CN" dirty="0"/>
              <a:t> </a:t>
            </a:r>
            <a:r>
              <a:rPr lang="zh-CN" altLang="en-US" dirty="0"/>
              <a:t>课程参考资料</a:t>
            </a:r>
            <a:endParaRPr lang="en-US" altLang="zh-CN" dirty="0"/>
          </a:p>
          <a:p>
            <a:pPr marL="0" indent="0" eaLnBrk="1" hangingPunct="1"/>
            <a:r>
              <a:rPr lang="en-US" altLang="zh-CN" dirty="0"/>
              <a:t> </a:t>
            </a:r>
            <a:r>
              <a:rPr lang="zh-CN" altLang="en-US" dirty="0"/>
              <a:t>课程</a:t>
            </a:r>
            <a:r>
              <a:rPr lang="en-US" altLang="zh-CN" dirty="0"/>
              <a:t>QQ</a:t>
            </a:r>
            <a:r>
              <a:rPr lang="zh-CN" altLang="en-US" dirty="0"/>
              <a:t>群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数据分析常用类库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656" y="1371357"/>
            <a:ext cx="8305800" cy="5514027"/>
          </a:xfrm>
        </p:spPr>
        <p:txBody>
          <a:bodyPr/>
          <a:lstStyle/>
          <a:p>
            <a:r>
              <a:rPr lang="en-US" altLang="zh-CN" dirty="0"/>
              <a:t>Matplotlib——</a:t>
            </a:r>
            <a:r>
              <a:rPr lang="zh-CN" altLang="en-US" dirty="0"/>
              <a:t>绘制数据图表的 </a:t>
            </a:r>
            <a:r>
              <a:rPr lang="en-US" altLang="zh-CN" dirty="0"/>
              <a:t>Python </a:t>
            </a:r>
            <a:r>
              <a:rPr lang="zh-CN" altLang="en-US" dirty="0"/>
              <a:t>库</a:t>
            </a:r>
            <a:endParaRPr lang="en-US" altLang="zh-CN" dirty="0"/>
          </a:p>
          <a:p>
            <a:pPr>
              <a:spcBef>
                <a:spcPts val="675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/>
              <a:t>Python</a:t>
            </a:r>
            <a:r>
              <a:rPr lang="zh-CN" altLang="en-US" sz="1800" b="0" dirty="0"/>
              <a:t>的</a:t>
            </a:r>
            <a:r>
              <a:rPr lang="en-US" altLang="zh-CN" sz="1800" b="0" dirty="0"/>
              <a:t>2D</a:t>
            </a:r>
            <a:r>
              <a:rPr lang="zh-CN" altLang="en-US" sz="1800" b="0" dirty="0"/>
              <a:t>绘图库，非常适合创建出版物上用的图表。</a:t>
            </a:r>
            <a:endParaRPr lang="en-US" altLang="zh-CN" sz="1800" b="0" dirty="0"/>
          </a:p>
          <a:p>
            <a:pPr>
              <a:spcBef>
                <a:spcPts val="675"/>
              </a:spcBef>
              <a:buFont typeface="Wingdings" panose="05000000000000000000" pitchFamily="2" charset="2"/>
              <a:buChar char="n"/>
            </a:pPr>
            <a:r>
              <a:rPr lang="zh-CN" altLang="en-US" sz="1800" b="0" dirty="0"/>
              <a:t>操作比较容易，只需几行代码即可生成直方图、功率谱图、条形图、错误图和散点图等图形。</a:t>
            </a:r>
            <a:endParaRPr lang="en-US" altLang="zh-CN" sz="1800" b="0" dirty="0"/>
          </a:p>
          <a:p>
            <a:pPr>
              <a:spcBef>
                <a:spcPts val="675"/>
              </a:spcBef>
              <a:buFont typeface="Wingdings" panose="05000000000000000000" pitchFamily="2" charset="2"/>
              <a:buChar char="n"/>
            </a:pPr>
            <a:r>
              <a:rPr lang="zh-CN" altLang="en-US" sz="1800" b="0" dirty="0"/>
              <a:t>提供了</a:t>
            </a:r>
            <a:r>
              <a:rPr lang="en-US" altLang="zh-CN" sz="1800" b="0" dirty="0" err="1"/>
              <a:t>pylab</a:t>
            </a:r>
            <a:r>
              <a:rPr lang="zh-CN" altLang="en-US" sz="1800" b="0" dirty="0"/>
              <a:t>的模块，其中包括了</a:t>
            </a:r>
            <a:r>
              <a:rPr lang="en-US" altLang="zh-CN" sz="1800" b="0" dirty="0"/>
              <a:t>NumPy</a:t>
            </a:r>
            <a:r>
              <a:rPr lang="zh-CN" altLang="en-US" sz="1800" b="0" dirty="0"/>
              <a:t>和</a:t>
            </a:r>
            <a:r>
              <a:rPr lang="en-US" altLang="zh-CN" sz="1800" b="0" dirty="0" err="1"/>
              <a:t>pyplot</a:t>
            </a:r>
            <a:r>
              <a:rPr lang="zh-CN" altLang="en-US" sz="1800" b="0" dirty="0"/>
              <a:t>中许多常用的函数，方便用户快速进行计算和绘图。</a:t>
            </a:r>
            <a:endParaRPr lang="en-US" altLang="zh-CN" sz="1800" b="0" dirty="0"/>
          </a:p>
          <a:p>
            <a:pPr>
              <a:spcBef>
                <a:spcPts val="675"/>
              </a:spcBef>
              <a:buFont typeface="Wingdings" panose="05000000000000000000" pitchFamily="2" charset="2"/>
              <a:buChar char="n"/>
            </a:pPr>
            <a:r>
              <a:rPr lang="zh-CN" altLang="en-US" sz="1800" b="0" dirty="0"/>
              <a:t>交互式的数据绘图环境，绘制的图表也是交互式的。</a:t>
            </a:r>
            <a:endParaRPr lang="en-US" altLang="zh-CN" sz="1800" b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数据分析常用类库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656" y="1371357"/>
            <a:ext cx="8305800" cy="5514027"/>
          </a:xfrm>
        </p:spPr>
        <p:txBody>
          <a:bodyPr/>
          <a:lstStyle/>
          <a:p>
            <a:r>
              <a:rPr lang="en-US" altLang="zh-CN" dirty="0"/>
              <a:t>scikit-learn——</a:t>
            </a:r>
            <a:r>
              <a:rPr lang="zh-CN" altLang="en-US" dirty="0"/>
              <a:t>数据挖掘和数据分析工具</a:t>
            </a:r>
            <a:endParaRPr lang="en-US" altLang="zh-CN" dirty="0"/>
          </a:p>
          <a:p>
            <a:pPr>
              <a:spcBef>
                <a:spcPts val="675"/>
              </a:spcBef>
              <a:buFont typeface="Wingdings" panose="05000000000000000000" pitchFamily="2" charset="2"/>
              <a:buChar char="n"/>
            </a:pPr>
            <a:r>
              <a:rPr lang="zh-CN" altLang="en-US" sz="1800" b="0" dirty="0"/>
              <a:t>简单有效，可以供用户在各种环境下重复使用。</a:t>
            </a:r>
            <a:endParaRPr lang="en-US" altLang="zh-CN" sz="1800" b="0" dirty="0"/>
          </a:p>
          <a:p>
            <a:pPr>
              <a:spcBef>
                <a:spcPts val="675"/>
              </a:spcBef>
              <a:buFont typeface="Wingdings" panose="05000000000000000000" pitchFamily="2" charset="2"/>
              <a:buChar char="n"/>
            </a:pPr>
            <a:r>
              <a:rPr lang="zh-CN" altLang="en-US" sz="1800" b="0" dirty="0"/>
              <a:t>封装了一些常用的算法方法。</a:t>
            </a:r>
            <a:endParaRPr lang="en-US" altLang="zh-CN" sz="1800" b="0" dirty="0"/>
          </a:p>
          <a:p>
            <a:pPr>
              <a:spcBef>
                <a:spcPts val="675"/>
              </a:spcBef>
              <a:buFont typeface="Wingdings" panose="05000000000000000000" pitchFamily="2" charset="2"/>
              <a:buChar char="n"/>
            </a:pPr>
            <a:r>
              <a:rPr lang="zh-CN" altLang="en-US" sz="1800" b="0" dirty="0"/>
              <a:t>基本模块主要有数据预处理、模型选择、分类、聚类、数据降维和回归 </a:t>
            </a:r>
            <a:r>
              <a:rPr lang="en-US" altLang="zh-CN" sz="1800" b="0" dirty="0"/>
              <a:t>6 </a:t>
            </a:r>
            <a:r>
              <a:rPr lang="zh-CN" altLang="en-US" sz="1800" b="0" dirty="0"/>
              <a:t>个，在数据量不大的情况下，</a:t>
            </a:r>
            <a:r>
              <a:rPr lang="en-US" altLang="zh-CN" sz="1800" b="0" dirty="0"/>
              <a:t>scikit-learn</a:t>
            </a:r>
            <a:r>
              <a:rPr lang="zh-CN" altLang="en-US" sz="1800" b="0" dirty="0"/>
              <a:t>可以解决大部分问题。</a:t>
            </a:r>
            <a:endParaRPr lang="zh-CN" altLang="en-US" sz="1800" b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数据分析常用类库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656" y="1371357"/>
            <a:ext cx="8305800" cy="5514027"/>
          </a:xfrm>
        </p:spPr>
        <p:txBody>
          <a:bodyPr/>
          <a:lstStyle/>
          <a:p>
            <a:r>
              <a:rPr lang="en-US" altLang="zh-CN" dirty="0"/>
              <a:t>Spyder——</a:t>
            </a:r>
            <a:r>
              <a:rPr lang="zh-CN" altLang="en-US" dirty="0"/>
              <a:t>交互式 </a:t>
            </a:r>
            <a:r>
              <a:rPr lang="en-US" altLang="zh-CN" dirty="0"/>
              <a:t>Python </a:t>
            </a:r>
            <a:r>
              <a:rPr lang="zh-CN" altLang="en-US" dirty="0"/>
              <a:t>语言开发环境</a:t>
            </a:r>
            <a:endParaRPr lang="en-US" altLang="zh-CN" dirty="0"/>
          </a:p>
          <a:p>
            <a:pPr>
              <a:spcBef>
                <a:spcPts val="675"/>
              </a:spcBef>
              <a:buFont typeface="Wingdings" panose="05000000000000000000" pitchFamily="2" charset="2"/>
              <a:buChar char="n"/>
            </a:pPr>
            <a:r>
              <a:rPr lang="zh-CN" altLang="en-US" sz="1800" b="0" dirty="0"/>
              <a:t>提供高级的代码编辑、交互测试和调试等特性。</a:t>
            </a:r>
            <a:endParaRPr lang="en-US" altLang="zh-CN" sz="1800" b="0" dirty="0"/>
          </a:p>
          <a:p>
            <a:pPr>
              <a:spcBef>
                <a:spcPts val="675"/>
              </a:spcBef>
              <a:buFont typeface="Wingdings" panose="05000000000000000000" pitchFamily="2" charset="2"/>
              <a:buChar char="n"/>
            </a:pPr>
            <a:r>
              <a:rPr lang="zh-CN" altLang="en-US" sz="1800" b="0" dirty="0"/>
              <a:t>包含数值计算环境。</a:t>
            </a:r>
            <a:endParaRPr lang="en-US" altLang="zh-CN" sz="1800" b="0" dirty="0"/>
          </a:p>
          <a:p>
            <a:pPr>
              <a:spcBef>
                <a:spcPts val="675"/>
              </a:spcBef>
              <a:buFont typeface="Wingdings" panose="05000000000000000000" pitchFamily="2" charset="2"/>
              <a:buChar char="n"/>
            </a:pPr>
            <a:r>
              <a:rPr lang="zh-CN" altLang="en-US" sz="1800" b="0" dirty="0"/>
              <a:t>可用于将调试控制台直接集成到图形用户界面的布局中。</a:t>
            </a:r>
            <a:endParaRPr lang="en-US" altLang="zh-CN" sz="1800" b="0" dirty="0"/>
          </a:p>
          <a:p>
            <a:pPr>
              <a:spcBef>
                <a:spcPts val="675"/>
              </a:spcBef>
              <a:buFont typeface="Wingdings" panose="05000000000000000000" pitchFamily="2" charset="2"/>
              <a:buChar char="n"/>
            </a:pPr>
            <a:r>
              <a:rPr lang="zh-CN" altLang="en-US" sz="1800" b="0" dirty="0"/>
              <a:t>模仿</a:t>
            </a:r>
            <a:r>
              <a:rPr lang="en-US" altLang="zh-CN" sz="1800" b="0" dirty="0"/>
              <a:t>MATLAB</a:t>
            </a:r>
            <a:r>
              <a:rPr lang="zh-CN" altLang="en-US" sz="1800" b="0" dirty="0"/>
              <a:t>的“工作空间”，可以很方便地观察和修改数组的值。</a:t>
            </a:r>
            <a:endParaRPr lang="zh-CN" altLang="en-US" sz="1800" b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平时成绩 </a:t>
            </a:r>
            <a:r>
              <a:rPr lang="en-US" altLang="zh-CN" dirty="0"/>
              <a:t>50%</a:t>
            </a:r>
            <a:endParaRPr lang="en-US" altLang="zh-CN" dirty="0"/>
          </a:p>
          <a:p>
            <a:pPr lvl="1"/>
            <a:r>
              <a:rPr lang="zh-CN" altLang="en-US" dirty="0"/>
              <a:t>课堂考勤及表现：</a:t>
            </a:r>
            <a:r>
              <a:rPr lang="en-US" altLang="zh-CN" dirty="0"/>
              <a:t>5</a:t>
            </a:r>
            <a:endParaRPr lang="en-US" altLang="zh-CN" dirty="0"/>
          </a:p>
          <a:p>
            <a:pPr lvl="1"/>
            <a:r>
              <a:rPr lang="zh-CN" altLang="en-US" dirty="0"/>
              <a:t>作业：</a:t>
            </a:r>
            <a:r>
              <a:rPr lang="en-US" altLang="zh-CN" dirty="0"/>
              <a:t>30</a:t>
            </a:r>
            <a:endParaRPr lang="en-US" altLang="zh-CN" dirty="0"/>
          </a:p>
          <a:p>
            <a:pPr lvl="1"/>
            <a:r>
              <a:rPr lang="zh-CN" altLang="en-US" dirty="0"/>
              <a:t>实验：</a:t>
            </a:r>
            <a:r>
              <a:rPr lang="en-US" altLang="zh-CN" dirty="0"/>
              <a:t>15</a:t>
            </a:r>
            <a:endParaRPr lang="en-US" altLang="zh-CN" dirty="0"/>
          </a:p>
          <a:p>
            <a:r>
              <a:rPr lang="zh-CN" altLang="en-US" dirty="0"/>
              <a:t>期末考试 </a:t>
            </a:r>
            <a:r>
              <a:rPr lang="en-US" altLang="zh-CN" dirty="0"/>
              <a:t>50%</a:t>
            </a:r>
            <a:endParaRPr lang="en-US" altLang="zh-CN" dirty="0"/>
          </a:p>
          <a:p>
            <a:pPr lvl="1"/>
            <a:r>
              <a:rPr lang="zh-CN" altLang="en-US" dirty="0"/>
              <a:t>基础语法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参考资料</a:t>
            </a:r>
            <a:endParaRPr lang="zh-C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25550"/>
            <a:ext cx="8305800" cy="5105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zh-CN" altLang="en-US" dirty="0"/>
              <a:t>教材</a:t>
            </a:r>
            <a:endParaRPr lang="en-US" altLang="zh-CN" dirty="0"/>
          </a:p>
          <a:p>
            <a:pPr marL="177800" lvl="1" indent="0" eaLnBrk="1" hangingPunct="1">
              <a:defRPr/>
            </a:pPr>
            <a:r>
              <a:rPr lang="zh-CN" altLang="en-US" sz="2000" dirty="0"/>
              <a:t>黄红梅，</a:t>
            </a:r>
            <a:r>
              <a:rPr lang="en-US" altLang="zh-CN" sz="2000" dirty="0"/>
              <a:t>Python</a:t>
            </a:r>
            <a:r>
              <a:rPr lang="zh-CN" altLang="en-US" sz="2000" dirty="0"/>
              <a:t>数据分析与应用</a:t>
            </a:r>
            <a:r>
              <a:rPr lang="en-US" altLang="zh-CN" sz="2000" dirty="0"/>
              <a:t>[M]</a:t>
            </a:r>
            <a:r>
              <a:rPr lang="zh-CN" altLang="en-US" sz="2000" dirty="0"/>
              <a:t>．北京：人民邮电出版社．</a:t>
            </a:r>
            <a:r>
              <a:rPr lang="en-US" altLang="zh-CN" sz="2000" dirty="0"/>
              <a:t>2018</a:t>
            </a:r>
            <a:r>
              <a:rPr lang="zh-CN" altLang="en-US" sz="2000" dirty="0"/>
              <a:t>．</a:t>
            </a:r>
            <a:endParaRPr lang="en-US" altLang="zh-CN" sz="2000" dirty="0"/>
          </a:p>
          <a:p>
            <a:pPr marL="177800" lvl="1" indent="0" eaLnBrk="1" hangingPunct="1">
              <a:defRPr/>
            </a:pPr>
            <a:r>
              <a:rPr lang="en-US" altLang="zh-CN" sz="2000" dirty="0"/>
              <a:t> Python</a:t>
            </a:r>
            <a:r>
              <a:rPr lang="zh-CN" altLang="en-US" sz="2000" dirty="0"/>
              <a:t>从小白到大牛， 清华大学出版社，</a:t>
            </a:r>
            <a:r>
              <a:rPr lang="en-US" altLang="zh-CN" sz="2000" dirty="0"/>
              <a:t>2018</a:t>
            </a:r>
            <a:endParaRPr lang="en-US" altLang="zh-CN" sz="2000" dirty="0"/>
          </a:p>
          <a:p>
            <a:pPr marL="177800" lvl="1" indent="0" eaLnBrk="1" hangingPunct="1">
              <a:defRPr/>
            </a:pPr>
            <a:r>
              <a:rPr lang="zh-CN" altLang="en-US" sz="2000" dirty="0"/>
              <a:t>张良均．</a:t>
            </a:r>
            <a:r>
              <a:rPr lang="en-US" altLang="zh-CN" sz="2000" dirty="0"/>
              <a:t>Python</a:t>
            </a:r>
            <a:r>
              <a:rPr lang="zh-CN" altLang="en-US" sz="2000" dirty="0"/>
              <a:t>数据分析与挖掘实战</a:t>
            </a:r>
            <a:r>
              <a:rPr lang="en-US" altLang="zh-CN" sz="2000" dirty="0"/>
              <a:t>[M]</a:t>
            </a:r>
            <a:r>
              <a:rPr lang="zh-CN" altLang="en-US" sz="2000" dirty="0"/>
              <a:t>．北京：机械工业出版社．</a:t>
            </a:r>
            <a:r>
              <a:rPr lang="en-US" altLang="zh-CN" sz="2000" dirty="0"/>
              <a:t>2015</a:t>
            </a:r>
            <a:endParaRPr lang="en-US" altLang="zh-CN" sz="2000" dirty="0"/>
          </a:p>
          <a:p>
            <a:pPr marL="177800" lvl="1" indent="0" eaLnBrk="1" hangingPunct="1">
              <a:defRPr/>
            </a:pPr>
            <a:r>
              <a:rPr lang="en-US" altLang="zh-CN" sz="2000" dirty="0"/>
              <a:t>Fabio </a:t>
            </a:r>
            <a:r>
              <a:rPr lang="en-US" altLang="zh-CN" sz="2000" dirty="0" err="1"/>
              <a:t>Nelli</a:t>
            </a:r>
            <a:r>
              <a:rPr lang="en-US" altLang="zh-CN" sz="2000" dirty="0"/>
              <a:t>, Python Data Analytics(Python</a:t>
            </a:r>
            <a:r>
              <a:rPr lang="zh-CN" altLang="en-US" sz="2000" dirty="0"/>
              <a:t>数据分析实践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177800" lvl="1" indent="0" eaLnBrk="1" hangingPunct="1">
              <a:defRPr/>
            </a:pPr>
            <a:r>
              <a:rPr lang="en-US" altLang="zh-CN" sz="2000" dirty="0"/>
              <a:t>Wes </a:t>
            </a:r>
            <a:r>
              <a:rPr lang="en-US" altLang="zh-CN" sz="2000" dirty="0" err="1"/>
              <a:t>Mckinney</a:t>
            </a:r>
            <a:r>
              <a:rPr lang="en-US" altLang="zh-CN" sz="2000" dirty="0"/>
              <a:t>, Python for Data Analysis</a:t>
            </a:r>
            <a:r>
              <a:rPr lang="zh-CN" altLang="en-US" sz="2000" dirty="0"/>
              <a:t>（利用</a:t>
            </a:r>
            <a:r>
              <a:rPr lang="en-US" altLang="zh-CN" sz="2000" dirty="0"/>
              <a:t>Python</a:t>
            </a:r>
            <a:r>
              <a:rPr lang="zh-CN" altLang="en-US" sz="2000" dirty="0"/>
              <a:t>进行数据分析）</a:t>
            </a:r>
            <a:endParaRPr lang="en-US" altLang="zh-CN" sz="2000" dirty="0"/>
          </a:p>
          <a:p>
            <a:pPr marL="177800" lvl="1" indent="0" eaLnBrk="1" hangingPunct="1">
              <a:defRPr/>
            </a:pPr>
            <a:r>
              <a:rPr lang="en-US" altLang="zh-CN" sz="2000" dirty="0"/>
              <a:t>Ivan </a:t>
            </a:r>
            <a:r>
              <a:rPr lang="en-US" altLang="zh-CN" sz="2000" dirty="0" err="1"/>
              <a:t>Idris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Beginner’s Guide</a:t>
            </a:r>
            <a:r>
              <a:rPr lang="zh-CN" altLang="en-US" sz="2000" dirty="0"/>
              <a:t>（</a:t>
            </a:r>
            <a:r>
              <a:rPr lang="en-US" altLang="zh-CN" sz="2000" dirty="0"/>
              <a:t>Python</a:t>
            </a:r>
            <a:r>
              <a:rPr lang="zh-CN" altLang="en-US" sz="2000" dirty="0"/>
              <a:t>数据分析基础教程</a:t>
            </a:r>
            <a:r>
              <a:rPr lang="en-US" altLang="zh-CN" sz="2000" dirty="0"/>
              <a:t>——</a:t>
            </a:r>
            <a:r>
              <a:rPr lang="en-US" altLang="zh-CN" sz="2000" dirty="0" err="1"/>
              <a:t>Numpy</a:t>
            </a:r>
            <a:r>
              <a:rPr lang="zh-CN" altLang="en-US" sz="2000" dirty="0"/>
              <a:t>学习指南）</a:t>
            </a:r>
            <a:endParaRPr lang="en-US" altLang="zh-CN" sz="2000" dirty="0"/>
          </a:p>
          <a:p>
            <a:pPr marL="177800" lvl="1" indent="0"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参考资料</a:t>
            </a:r>
            <a:endParaRPr lang="zh-C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25550"/>
            <a:ext cx="8305800" cy="5105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zh-CN" altLang="en-US" dirty="0"/>
              <a:t>其它</a:t>
            </a:r>
            <a:endParaRPr lang="en-US" altLang="zh-CN" dirty="0"/>
          </a:p>
          <a:p>
            <a:pPr marL="177800" lvl="1" indent="0" eaLnBrk="1" hangingPunct="1">
              <a:defRPr/>
            </a:pPr>
            <a:r>
              <a:rPr lang="zh-CN" altLang="en-US" dirty="0"/>
              <a:t>官方网站，</a:t>
            </a:r>
            <a:r>
              <a:rPr lang="en-US" altLang="zh-CN" dirty="0"/>
              <a:t>https://www.python.org/</a:t>
            </a:r>
            <a:endParaRPr lang="en-US" altLang="zh-CN" dirty="0"/>
          </a:p>
          <a:p>
            <a:pPr marL="368300" lvl="2" indent="0" eaLnBrk="1" hangingPunct="1">
              <a:defRPr/>
            </a:pPr>
            <a:r>
              <a:rPr lang="en-US" altLang="zh-CN" dirty="0"/>
              <a:t>Tutorial, </a:t>
            </a:r>
            <a:r>
              <a:rPr lang="en-US" altLang="zh-CN" dirty="0" err="1"/>
              <a:t>BeginnersGuide</a:t>
            </a:r>
            <a:r>
              <a:rPr lang="en-US" altLang="zh-CN" dirty="0"/>
              <a:t>, Developer’s Guide…</a:t>
            </a:r>
            <a:endParaRPr lang="en-US" altLang="zh-CN" dirty="0"/>
          </a:p>
          <a:p>
            <a:pPr marL="177800" lvl="1" indent="0" eaLnBrk="1" hangingPunct="1">
              <a:defRPr/>
            </a:pPr>
            <a:r>
              <a:rPr lang="zh-CN" altLang="en-US" dirty="0"/>
              <a:t>其它</a:t>
            </a:r>
            <a:endParaRPr lang="en-US" altLang="zh-CN" dirty="0"/>
          </a:p>
          <a:p>
            <a:pPr marL="368300" lvl="2" indent="0" eaLnBrk="1" hangingPunct="1">
              <a:defRPr/>
            </a:pPr>
            <a:r>
              <a:rPr lang="en-US" altLang="zh-CN" dirty="0"/>
              <a:t>Google</a:t>
            </a:r>
            <a:r>
              <a:rPr lang="zh-CN" altLang="en-US" dirty="0"/>
              <a:t>、</a:t>
            </a:r>
            <a:r>
              <a:rPr lang="en-US" altLang="zh-CN" dirty="0" err="1"/>
              <a:t>baidu</a:t>
            </a:r>
            <a:endParaRPr lang="en-US" altLang="zh-CN" dirty="0"/>
          </a:p>
          <a:p>
            <a:pPr marL="368300" lvl="2" indent="0" eaLnBrk="1" hangingPunct="1">
              <a:defRPr/>
            </a:pPr>
            <a:r>
              <a:rPr lang="en-US" altLang="zh-CN" dirty="0" err="1"/>
              <a:t>StackOverflow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课程群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630" y="1557020"/>
            <a:ext cx="4109720" cy="45269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课程基本情况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201613" y="1341438"/>
            <a:ext cx="8305800" cy="51054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zh-CN" altLang="en-US" dirty="0"/>
              <a:t>课程名称</a:t>
            </a:r>
            <a:endParaRPr lang="en-US" altLang="zh-CN" dirty="0"/>
          </a:p>
          <a:p>
            <a:pPr marL="177800" lvl="1" indent="0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6699FF"/>
                </a:solidFill>
              </a:rPr>
              <a:t>Python</a:t>
            </a:r>
            <a:r>
              <a:rPr lang="zh-CN" altLang="en-US" dirty="0">
                <a:solidFill>
                  <a:srgbClr val="6699FF"/>
                </a:solidFill>
              </a:rPr>
              <a:t>数据处理编程，</a:t>
            </a:r>
            <a:r>
              <a:rPr lang="en-US" altLang="zh-CN" dirty="0">
                <a:solidFill>
                  <a:srgbClr val="6699FF"/>
                </a:solidFill>
              </a:rPr>
              <a:t>24+8</a:t>
            </a:r>
            <a:endParaRPr lang="zh-CN" altLang="en-US" dirty="0">
              <a:solidFill>
                <a:srgbClr val="6699FF"/>
              </a:solidFill>
            </a:endParaRPr>
          </a:p>
          <a:p>
            <a:pPr marL="0" indent="0" eaLnBrk="1" hangingPunct="1">
              <a:lnSpc>
                <a:spcPct val="130000"/>
              </a:lnSpc>
            </a:pPr>
            <a:r>
              <a:rPr lang="zh-CN" altLang="en-US" dirty="0"/>
              <a:t> 任课教师</a:t>
            </a:r>
            <a:endParaRPr lang="en-US" altLang="zh-CN" dirty="0"/>
          </a:p>
          <a:p>
            <a:pPr marL="177800" lvl="1" indent="0"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6699FF"/>
                </a:solidFill>
              </a:rPr>
              <a:t>王斌</a:t>
            </a:r>
            <a:endParaRPr lang="zh-CN" altLang="en-US" dirty="0">
              <a:solidFill>
                <a:srgbClr val="6699FF"/>
              </a:solidFill>
            </a:endParaRPr>
          </a:p>
          <a:p>
            <a:pPr lvl="2" indent="0" eaLnBrk="1" hangingPunct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   箱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 wb_csut@csu.edu.cn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0" eaLnBrk="1" hangingPunct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   话：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15974258941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0" eaLnBrk="1" hangingPunct="1">
              <a:lnSpc>
                <a:spcPct val="13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QQ: 51504101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0" eaLnBrk="1" hangingPunct="1">
              <a:lnSpc>
                <a:spcPct val="130000"/>
              </a:lnSpc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30000"/>
              </a:lnSpc>
            </a:pPr>
            <a:r>
              <a:rPr lang="zh-CN" altLang="en-US" dirty="0"/>
              <a:t> </a:t>
            </a:r>
            <a:r>
              <a:rPr lang="en-US" altLang="zh-CN" dirty="0"/>
              <a:t>QQ</a:t>
            </a:r>
            <a:r>
              <a:rPr lang="zh-CN" altLang="en-US" dirty="0"/>
              <a:t>群和可视化平台：发布实验课时间、考试时间、课件以及作业等信息。</a:t>
            </a:r>
            <a:endParaRPr lang="en-US" altLang="zh-CN" dirty="0"/>
          </a:p>
          <a:p>
            <a:pPr lvl="2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</a:t>
            </a:r>
            <a:endParaRPr lang="en-US" altLang="zh-CN" dirty="0"/>
          </a:p>
          <a:p>
            <a:pPr lvl="1"/>
            <a:r>
              <a:rPr lang="zh-CN" altLang="en-US" dirty="0"/>
              <a:t>编程语言表达能力</a:t>
            </a:r>
            <a:endParaRPr lang="en-US" altLang="zh-CN" dirty="0"/>
          </a:p>
          <a:p>
            <a:pPr lvl="2"/>
            <a:r>
              <a:rPr lang="zh-CN" altLang="en-US" dirty="0"/>
              <a:t>语法规则、表达方式</a:t>
            </a:r>
            <a:r>
              <a:rPr lang="en-US" altLang="zh-CN" dirty="0"/>
              <a:t>(</a:t>
            </a:r>
            <a:r>
              <a:rPr lang="zh-CN" altLang="en-US" dirty="0"/>
              <a:t>循环、函数、递归、对象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zh-CN" altLang="en-US" dirty="0"/>
              <a:t>熟练程度</a:t>
            </a:r>
            <a:endParaRPr lang="en-US" altLang="zh-CN" dirty="0"/>
          </a:p>
          <a:p>
            <a:pPr lvl="1"/>
            <a:r>
              <a:rPr lang="zh-CN" altLang="en-US" dirty="0"/>
              <a:t>分析、解决问题的能力</a:t>
            </a:r>
            <a:endParaRPr lang="en-US" altLang="zh-CN" dirty="0"/>
          </a:p>
          <a:p>
            <a:pPr lvl="2"/>
            <a:r>
              <a:rPr lang="zh-CN" altLang="en-US" dirty="0"/>
              <a:t>思考方式</a:t>
            </a:r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4" y="5013176"/>
            <a:ext cx="7553164" cy="1010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课程设置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29" y="1556792"/>
            <a:ext cx="7215709" cy="4948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与数据分析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2197" y="2132856"/>
            <a:ext cx="5342718" cy="3941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en-US" altLang="zh-CN" dirty="0"/>
              <a:t>1991</a:t>
            </a:r>
            <a:r>
              <a:rPr lang="zh-CN" altLang="en-US" dirty="0"/>
              <a:t>年</a:t>
            </a:r>
            <a:r>
              <a:rPr lang="en-US" altLang="zh-CN" dirty="0"/>
              <a:t>Guido van </a:t>
            </a:r>
            <a:r>
              <a:rPr lang="en-US" altLang="zh-CN" dirty="0" err="1"/>
              <a:t>Rossum</a:t>
            </a:r>
            <a:r>
              <a:rPr lang="zh-CN" altLang="en-US" dirty="0"/>
              <a:t>发明</a:t>
            </a:r>
            <a:endParaRPr lang="en-US" altLang="zh-CN" dirty="0"/>
          </a:p>
          <a:p>
            <a:pPr lvl="1"/>
            <a:r>
              <a:rPr lang="zh-CN" altLang="en-US" dirty="0"/>
              <a:t>特点</a:t>
            </a:r>
            <a:endParaRPr lang="en-US" altLang="zh-CN" dirty="0"/>
          </a:p>
          <a:p>
            <a:pPr lvl="2" algn="just"/>
            <a:r>
              <a:rPr lang="zh-CN" altLang="en-US" sz="2000" dirty="0"/>
              <a:t>解释型、可移植</a:t>
            </a:r>
            <a:endParaRPr lang="en-US" altLang="zh-CN" sz="2000" dirty="0"/>
          </a:p>
          <a:p>
            <a:pPr lvl="2" algn="just"/>
            <a:r>
              <a:rPr lang="zh-CN" altLang="en-US" sz="2000" dirty="0"/>
              <a:t>面向对象，支持函数式、向量式编程</a:t>
            </a:r>
            <a:endParaRPr lang="en-US" altLang="zh-CN" sz="2000" dirty="0"/>
          </a:p>
          <a:p>
            <a:pPr lvl="2" algn="just"/>
            <a:r>
              <a:rPr lang="zh-CN" altLang="en-US" sz="2000" dirty="0"/>
              <a:t>交互式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IPython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2" algn="just"/>
            <a:r>
              <a:rPr lang="zh-CN" altLang="en-US" sz="2000" dirty="0"/>
              <a:t>胶水</a:t>
            </a:r>
            <a:endParaRPr lang="en-US" altLang="zh-CN" sz="2000" dirty="0"/>
          </a:p>
          <a:p>
            <a:pPr lvl="2" algn="just"/>
            <a:r>
              <a:rPr lang="zh-CN" altLang="en-US" sz="2000" dirty="0"/>
              <a:t>开源</a:t>
            </a:r>
            <a:endParaRPr lang="en-US" altLang="zh-CN" sz="2000" dirty="0"/>
          </a:p>
          <a:p>
            <a:pPr lvl="2" algn="just"/>
            <a:r>
              <a:rPr lang="zh-CN" altLang="en-US" sz="2000" dirty="0"/>
              <a:t>便于理解和使用</a:t>
            </a:r>
            <a:endParaRPr lang="en-US" altLang="zh-CN" sz="2000" dirty="0"/>
          </a:p>
          <a:p>
            <a:pPr lvl="2" algn="just"/>
            <a:r>
              <a:rPr lang="zh-CN" altLang="en-US" sz="2000" dirty="0">
                <a:solidFill>
                  <a:srgbClr val="FF0000"/>
                </a:solidFill>
              </a:rPr>
              <a:t>大量的成熟扩展库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63888" y="5876208"/>
            <a:ext cx="2429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https://pypi.org/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zh-CN" altLang="en-US" dirty="0"/>
              <a:t>解释执行：代码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en-US" altLang="zh-CN" dirty="0"/>
              <a:t>-&gt;.</a:t>
            </a:r>
            <a:r>
              <a:rPr lang="en-US" altLang="zh-CN" dirty="0" err="1"/>
              <a:t>pyc</a:t>
            </a:r>
            <a:r>
              <a:rPr lang="en-US" altLang="zh-CN" dirty="0"/>
              <a:t>-&gt;PVM</a:t>
            </a:r>
            <a:endParaRPr lang="en-US" altLang="zh-CN" dirty="0"/>
          </a:p>
          <a:p>
            <a:pPr lvl="1"/>
            <a:r>
              <a:rPr lang="zh-CN" altLang="en-US" dirty="0"/>
              <a:t>解释器</a:t>
            </a:r>
            <a:endParaRPr lang="en-US" altLang="zh-CN" dirty="0"/>
          </a:p>
          <a:p>
            <a:pPr lvl="2" algn="just"/>
            <a:r>
              <a:rPr lang="en-US" altLang="zh-CN" sz="2000" dirty="0"/>
              <a:t>C</a:t>
            </a:r>
            <a:r>
              <a:rPr lang="zh-CN" altLang="en-US" sz="2000" dirty="0">
                <a:latin typeface="+mn-lt"/>
                <a:ea typeface="华文新魏" panose="02010800040101010101" pitchFamily="2" charset="-122"/>
              </a:rPr>
              <a:t>ython：默认</a:t>
            </a:r>
            <a:endParaRPr lang="en-US" altLang="zh-CN" sz="2000" dirty="0">
              <a:latin typeface="+mn-lt"/>
              <a:ea typeface="华文新魏" panose="02010800040101010101" pitchFamily="2" charset="-122"/>
            </a:endParaRPr>
          </a:p>
          <a:p>
            <a:pPr lvl="2" algn="just"/>
            <a:r>
              <a:rPr lang="en-US" altLang="zh-CN" sz="2000" dirty="0" err="1"/>
              <a:t>Jython</a:t>
            </a:r>
            <a:r>
              <a:rPr lang="zh-CN" altLang="en-US" sz="2000" dirty="0"/>
              <a:t>：</a:t>
            </a:r>
            <a:r>
              <a:rPr lang="en-US" altLang="zh-CN" sz="2000" dirty="0"/>
              <a:t>Jim </a:t>
            </a:r>
            <a:r>
              <a:rPr lang="en-US" altLang="zh-CN" sz="2000" dirty="0" err="1"/>
              <a:t>Hugunin</a:t>
            </a:r>
            <a:r>
              <a:rPr lang="zh-CN" altLang="en-US" sz="2000" dirty="0"/>
              <a:t>，</a:t>
            </a:r>
            <a:r>
              <a:rPr lang="en-US" altLang="zh-CN" sz="2000" dirty="0"/>
              <a:t>1997</a:t>
            </a:r>
            <a:endParaRPr lang="en-US" altLang="zh-CN" sz="2000" dirty="0"/>
          </a:p>
          <a:p>
            <a:pPr lvl="2" algn="just"/>
            <a:r>
              <a:rPr lang="en-US" altLang="zh-CN" sz="2000" dirty="0" err="1">
                <a:latin typeface="+mn-lt"/>
                <a:ea typeface="华文新魏" panose="02010800040101010101" pitchFamily="2" charset="-122"/>
              </a:rPr>
              <a:t>PyPy</a:t>
            </a:r>
            <a:r>
              <a:rPr lang="zh-CN" altLang="en-US" sz="2000" dirty="0">
                <a:latin typeface="+mn-lt"/>
                <a:ea typeface="华文新魏" panose="02010800040101010101" pitchFamily="2" charset="-122"/>
              </a:rPr>
              <a:t>：即时编译器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4048" y="4725144"/>
            <a:ext cx="3248694" cy="11076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653136"/>
            <a:ext cx="3960440" cy="11799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zh-CN" altLang="en-US" dirty="0"/>
              <a:t>版本</a:t>
            </a:r>
            <a:endParaRPr lang="en-US" altLang="zh-CN" dirty="0"/>
          </a:p>
          <a:p>
            <a:pPr lvl="2" algn="just"/>
            <a:r>
              <a:rPr lang="zh-CN" altLang="en-US" sz="2000" dirty="0">
                <a:latin typeface="+mn-lt"/>
                <a:ea typeface="华文新魏" panose="02010800040101010101" pitchFamily="2" charset="-122"/>
              </a:rPr>
              <a:t>Python</a:t>
            </a:r>
            <a:r>
              <a:rPr lang="en-US" altLang="zh-CN" sz="2000" dirty="0">
                <a:latin typeface="+mn-lt"/>
                <a:ea typeface="华文新魏" panose="02010800040101010101" pitchFamily="2" charset="-122"/>
              </a:rPr>
              <a:t>2.7</a:t>
            </a:r>
            <a:r>
              <a:rPr lang="en-US" altLang="zh-CN" sz="2000" dirty="0"/>
              <a:t>(2010</a:t>
            </a:r>
            <a:r>
              <a:rPr lang="zh-CN" altLang="en-US" sz="2000" dirty="0"/>
              <a:t>年</a:t>
            </a:r>
            <a:r>
              <a:rPr lang="en-US" altLang="zh-CN" sz="2000" dirty="0"/>
              <a:t>)</a:t>
            </a:r>
            <a:endParaRPr lang="en-US" altLang="zh-CN" sz="2000" dirty="0">
              <a:latin typeface="+mn-lt"/>
              <a:ea typeface="华文新魏" panose="02010800040101010101" pitchFamily="2" charset="-122"/>
            </a:endParaRPr>
          </a:p>
          <a:p>
            <a:pPr lvl="2" algn="just"/>
            <a:r>
              <a:rPr lang="en-US" altLang="zh-CN" sz="2000" dirty="0"/>
              <a:t>Python3.0(2008</a:t>
            </a:r>
            <a:r>
              <a:rPr lang="zh-CN" altLang="en-US" sz="2000" dirty="0"/>
              <a:t>年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Python3.X</a:t>
            </a:r>
            <a:endParaRPr lang="en-US" altLang="zh-CN" dirty="0"/>
          </a:p>
          <a:p>
            <a:pPr lvl="3" algn="just"/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1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）去除了不等号</a:t>
            </a:r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&lt;&gt;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，全部改用</a:t>
            </a:r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!=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。</a:t>
            </a:r>
            <a:endParaRPr lang="zh-CN" altLang="zh-CN" sz="1200" dirty="0">
              <a:solidFill>
                <a:srgbClr val="3E3E3E"/>
              </a:solidFill>
              <a:latin typeface="Calibri" panose="020F0502020204030204" pitchFamily="34" charset="0"/>
              <a:ea typeface="仿宋" panose="02010609060101010101" pitchFamily="49" charset="-122"/>
              <a:cs typeface="Helvetica" panose="020B0604020202020204" pitchFamily="34" charset="0"/>
            </a:endParaRPr>
          </a:p>
          <a:p>
            <a:pPr lvl="3" algn="just"/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2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）关键词加入</a:t>
            </a:r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as 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和</a:t>
            </a:r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with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，还有</a:t>
            </a:r>
            <a:r>
              <a:rPr lang="en-US" altLang="zh-CN" sz="1200" dirty="0" err="1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True,False,None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。</a:t>
            </a:r>
            <a:endParaRPr lang="zh-CN" altLang="zh-CN" sz="1200" dirty="0">
              <a:solidFill>
                <a:srgbClr val="3E3E3E"/>
              </a:solidFill>
              <a:latin typeface="Calibri" panose="020F0502020204030204" pitchFamily="34" charset="0"/>
              <a:ea typeface="仿宋" panose="02010609060101010101" pitchFamily="49" charset="-122"/>
              <a:cs typeface="Helvetica" panose="020B0604020202020204" pitchFamily="34" charset="0"/>
            </a:endParaRPr>
          </a:p>
          <a:p>
            <a:pPr lvl="3" algn="just"/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3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）整型除法返回浮点数，要得到整型结果，请使用</a:t>
            </a:r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//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。</a:t>
            </a:r>
            <a:endParaRPr lang="zh-CN" altLang="zh-CN" sz="1200" dirty="0">
              <a:solidFill>
                <a:srgbClr val="3E3E3E"/>
              </a:solidFill>
              <a:latin typeface="Calibri" panose="020F0502020204030204" pitchFamily="34" charset="0"/>
              <a:ea typeface="仿宋" panose="02010609060101010101" pitchFamily="49" charset="-122"/>
              <a:cs typeface="Helvetica" panose="020B0604020202020204" pitchFamily="34" charset="0"/>
            </a:endParaRPr>
          </a:p>
          <a:p>
            <a:pPr lvl="3" algn="just"/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4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）去除</a:t>
            </a:r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print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语句，加入</a:t>
            </a:r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print()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函数实现相同的功能。同样的还有</a:t>
            </a:r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 exec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语句，已经改为</a:t>
            </a:r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exec()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函数。例如： </a:t>
            </a:r>
            <a:endParaRPr lang="zh-CN" altLang="zh-CN" sz="1200" dirty="0">
              <a:solidFill>
                <a:srgbClr val="3E3E3E"/>
              </a:solidFill>
              <a:latin typeface="Calibri" panose="020F0502020204030204" pitchFamily="34" charset="0"/>
              <a:ea typeface="仿宋" panose="02010609060101010101" pitchFamily="49" charset="-122"/>
              <a:cs typeface="Helvetica" panose="020B0604020202020204" pitchFamily="34" charset="0"/>
            </a:endParaRPr>
          </a:p>
          <a:p>
            <a:pPr lvl="3" algn="just"/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        2.X: print "The answer is", 2*2 </a:t>
            </a:r>
            <a:endParaRPr lang="zh-CN" altLang="zh-CN" sz="1200" dirty="0">
              <a:solidFill>
                <a:srgbClr val="3E3E3E"/>
              </a:solidFill>
              <a:latin typeface="Calibri" panose="020F0502020204030204" pitchFamily="34" charset="0"/>
              <a:ea typeface="仿宋" panose="02010609060101010101" pitchFamily="49" charset="-122"/>
              <a:cs typeface="Helvetica" panose="020B0604020202020204" pitchFamily="34" charset="0"/>
            </a:endParaRPr>
          </a:p>
          <a:p>
            <a:pPr lvl="3" algn="just"/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        3.X: print("The answer is", 2*2) </a:t>
            </a:r>
            <a:endParaRPr lang="zh-CN" altLang="zh-CN" sz="1200" dirty="0">
              <a:solidFill>
                <a:srgbClr val="3E3E3E"/>
              </a:solidFill>
              <a:latin typeface="Calibri" panose="020F0502020204030204" pitchFamily="34" charset="0"/>
              <a:ea typeface="仿宋" panose="02010609060101010101" pitchFamily="49" charset="-122"/>
              <a:cs typeface="Helvetica" panose="020B0604020202020204" pitchFamily="34" charset="0"/>
            </a:endParaRPr>
          </a:p>
          <a:p>
            <a:pPr lvl="3" algn="just"/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5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）改变了顺序操作符的行为，例如</a:t>
            </a:r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x&lt;y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，当</a:t>
            </a:r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x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和</a:t>
            </a:r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y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类型不匹配时抛出</a:t>
            </a:r>
            <a:r>
              <a:rPr lang="en-US" altLang="zh-CN" sz="1200" dirty="0" err="1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TypeError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而不是返回随即的</a:t>
            </a:r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bool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值。</a:t>
            </a:r>
            <a:endParaRPr lang="zh-CN" altLang="zh-CN" sz="1200" dirty="0">
              <a:solidFill>
                <a:srgbClr val="3E3E3E"/>
              </a:solidFill>
              <a:latin typeface="Calibri" panose="020F0502020204030204" pitchFamily="34" charset="0"/>
              <a:ea typeface="仿宋" panose="02010609060101010101" pitchFamily="49" charset="-122"/>
              <a:cs typeface="Helvetica" panose="020B0604020202020204" pitchFamily="34" charset="0"/>
            </a:endParaRPr>
          </a:p>
          <a:p>
            <a:pPr lvl="3" algn="just"/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6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）输入函数改变了，删除了</a:t>
            </a:r>
            <a:r>
              <a:rPr lang="en-US" altLang="zh-CN" sz="1200" dirty="0" err="1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raw_input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，用</a:t>
            </a:r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input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代替： </a:t>
            </a:r>
            <a:endParaRPr lang="zh-CN" altLang="zh-CN" sz="1200" dirty="0">
              <a:solidFill>
                <a:srgbClr val="3E3E3E"/>
              </a:solidFill>
              <a:latin typeface="Calibri" panose="020F0502020204030204" pitchFamily="34" charset="0"/>
              <a:ea typeface="仿宋" panose="02010609060101010101" pitchFamily="49" charset="-122"/>
              <a:cs typeface="Helvetica" panose="020B0604020202020204" pitchFamily="34" charset="0"/>
            </a:endParaRPr>
          </a:p>
          <a:p>
            <a:pPr lvl="3" algn="just"/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7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）删除了</a:t>
            </a:r>
            <a:r>
              <a:rPr lang="en-US" altLang="zh-CN" sz="1200" dirty="0" err="1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cmp</a:t>
            </a:r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()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比较函数</a:t>
            </a:r>
            <a:endParaRPr lang="en-US" altLang="zh-CN" sz="1200" dirty="0">
              <a:solidFill>
                <a:srgbClr val="3E3E3E"/>
              </a:solidFill>
              <a:latin typeface="Calibri" panose="020F0502020204030204" pitchFamily="34" charset="0"/>
              <a:ea typeface="仿宋" panose="02010609060101010101" pitchFamily="49" charset="-122"/>
              <a:cs typeface="Helvetica" panose="020B0604020202020204" pitchFamily="34" charset="0"/>
            </a:endParaRPr>
          </a:p>
          <a:p>
            <a:pPr lvl="3" algn="just"/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8</a:t>
            </a:r>
            <a:r>
              <a:rPr lang="zh-CN" altLang="en-US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）</a:t>
            </a:r>
            <a:r>
              <a:rPr lang="en-US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utf-8</a:t>
            </a:r>
            <a:r>
              <a:rPr lang="zh-CN" altLang="zh-CN" sz="120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anose="020B0604020202020204" pitchFamily="34" charset="0"/>
              </a:rPr>
              <a:t>编码</a:t>
            </a:r>
            <a:endParaRPr lang="en-US" altLang="zh-CN" sz="1200" dirty="0">
              <a:solidFill>
                <a:srgbClr val="3E3E3E"/>
              </a:solidFill>
              <a:latin typeface="Calibri" panose="020F0502020204030204" pitchFamily="34" charset="0"/>
              <a:ea typeface="仿宋" panose="02010609060101010101" pitchFamily="49" charset="-122"/>
              <a:cs typeface="Helvetica" panose="020B0604020202020204" pitchFamily="34" charset="0"/>
            </a:endParaRPr>
          </a:p>
          <a:p>
            <a:pPr lvl="3" algn="just"/>
            <a:endParaRPr lang="en-US" altLang="zh-CN" sz="1200" dirty="0">
              <a:solidFill>
                <a:srgbClr val="3E3E3E"/>
              </a:solidFill>
              <a:latin typeface="Calibri" panose="020F0502020204030204" pitchFamily="34" charset="0"/>
              <a:ea typeface="仿宋" panose="02010609060101010101" pitchFamily="49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U2N2Q3N2FlNDI2MzAxZDBhNmMxODAwNmRlOTc3NjYifQ=="/>
</p:tagLst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模板">
      <a:majorFont>
        <a:latin typeface="Times New Roman"/>
        <a:ea typeface="隶书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模板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E:\doc\模板.pot</Template>
  <TotalTime>0</TotalTime>
  <Words>3747</Words>
  <Application>WPS 演示</Application>
  <PresentationFormat>全屏显示(4:3)</PresentationFormat>
  <Paragraphs>247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5" baseType="lpstr">
      <vt:lpstr>Arial</vt:lpstr>
      <vt:lpstr>宋体</vt:lpstr>
      <vt:lpstr>Wingdings</vt:lpstr>
      <vt:lpstr>Tahoma</vt:lpstr>
      <vt:lpstr>楷体_GB2312</vt:lpstr>
      <vt:lpstr>新宋体</vt:lpstr>
      <vt:lpstr>微软雅黑</vt:lpstr>
      <vt:lpstr>Times New Roman</vt:lpstr>
      <vt:lpstr>隶书</vt:lpstr>
      <vt:lpstr>华文新魏</vt:lpstr>
      <vt:lpstr>方正舒体</vt:lpstr>
      <vt:lpstr>华文彩云</vt:lpstr>
      <vt:lpstr>华文中宋</vt:lpstr>
      <vt:lpstr>Calibri</vt:lpstr>
      <vt:lpstr>仿宋</vt:lpstr>
      <vt:lpstr>Helvetica</vt:lpstr>
      <vt:lpstr>Arial Unicode MS</vt:lpstr>
      <vt:lpstr>黑体</vt:lpstr>
      <vt:lpstr>模板</vt:lpstr>
      <vt:lpstr>Python数据处理编程</vt:lpstr>
      <vt:lpstr>提纲</vt:lpstr>
      <vt:lpstr>课程基本情况</vt:lpstr>
      <vt:lpstr>课程设置</vt:lpstr>
      <vt:lpstr>课程设置</vt:lpstr>
      <vt:lpstr>课程设置</vt:lpstr>
      <vt:lpstr>课程基本内容</vt:lpstr>
      <vt:lpstr>课程基本内容</vt:lpstr>
      <vt:lpstr>课程基本内容</vt:lpstr>
      <vt:lpstr>课程基本内容</vt:lpstr>
      <vt:lpstr>课程基本内容</vt:lpstr>
      <vt:lpstr>课程基本内容</vt:lpstr>
      <vt:lpstr>课程基本内容</vt:lpstr>
      <vt:lpstr>课程基本内容</vt:lpstr>
      <vt:lpstr>课程基本内容</vt:lpstr>
      <vt:lpstr>了解Python数据分析常用类库</vt:lpstr>
      <vt:lpstr>了解Python数据分析常用类库</vt:lpstr>
      <vt:lpstr>了解Python数据分析常用类库</vt:lpstr>
      <vt:lpstr>了解Python数据分析常用类库</vt:lpstr>
      <vt:lpstr>了解Python数据分析常用类库</vt:lpstr>
      <vt:lpstr>了解Python数据分析常用类库</vt:lpstr>
      <vt:lpstr>了解Python数据分析常用类库</vt:lpstr>
      <vt:lpstr>考核方式</vt:lpstr>
      <vt:lpstr>参考资料</vt:lpstr>
      <vt:lpstr>参考资料</vt:lpstr>
      <vt:lpstr>课程群</vt:lpstr>
    </vt:vector>
  </TitlesOfParts>
  <Company>cs@tsinghua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排队论基础</dc:title>
  <dc:creator>renfy</dc:creator>
  <cp:lastModifiedBy>HAPPY</cp:lastModifiedBy>
  <cp:revision>456</cp:revision>
  <dcterms:created xsi:type="dcterms:W3CDTF">2004-07-14T16:13:00Z</dcterms:created>
  <dcterms:modified xsi:type="dcterms:W3CDTF">2024-08-30T09:23:49Z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C1753711407F4173BCB0EA1F956DA3A3_12</vt:lpwstr>
  </property>
  <property fmtid="{D5CDD505-2E9C-101B-9397-08002B2CF9AE}" pid="3" name="KSOProductBuildVer">
    <vt:lpwstr>2052-12.1.0.18166</vt:lpwstr>
  </property>
</Properties>
</file>