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0"/>
  </p:notesMasterIdLst>
  <p:handoutMasterIdLst>
    <p:handoutMasterId r:id="rId81"/>
  </p:handoutMasterIdLst>
  <p:sldIdLst>
    <p:sldId id="1795" r:id="rId2"/>
    <p:sldId id="1796" r:id="rId3"/>
    <p:sldId id="1888" r:id="rId4"/>
    <p:sldId id="1890" r:id="rId5"/>
    <p:sldId id="1891" r:id="rId6"/>
    <p:sldId id="2013" r:id="rId7"/>
    <p:sldId id="1892" r:id="rId8"/>
    <p:sldId id="1893" r:id="rId9"/>
    <p:sldId id="2014" r:id="rId10"/>
    <p:sldId id="1898" r:id="rId11"/>
    <p:sldId id="1899" r:id="rId12"/>
    <p:sldId id="1900" r:id="rId13"/>
    <p:sldId id="2015" r:id="rId14"/>
    <p:sldId id="1895" r:id="rId15"/>
    <p:sldId id="1902" r:id="rId16"/>
    <p:sldId id="1904" r:id="rId17"/>
    <p:sldId id="1905" r:id="rId18"/>
    <p:sldId id="1919" r:id="rId19"/>
    <p:sldId id="1920" r:id="rId20"/>
    <p:sldId id="1921" r:id="rId21"/>
    <p:sldId id="1922" r:id="rId22"/>
    <p:sldId id="1925" r:id="rId23"/>
    <p:sldId id="1928" r:id="rId24"/>
    <p:sldId id="2029" r:id="rId25"/>
    <p:sldId id="1967" r:id="rId26"/>
    <p:sldId id="1968" r:id="rId27"/>
    <p:sldId id="2016" r:id="rId28"/>
    <p:sldId id="1903" r:id="rId29"/>
    <p:sldId id="1951" r:id="rId30"/>
    <p:sldId id="1950" r:id="rId31"/>
    <p:sldId id="1952" r:id="rId32"/>
    <p:sldId id="1953" r:id="rId33"/>
    <p:sldId id="1954" r:id="rId34"/>
    <p:sldId id="1955" r:id="rId35"/>
    <p:sldId id="1956" r:id="rId36"/>
    <p:sldId id="1957" r:id="rId37"/>
    <p:sldId id="1958" r:id="rId38"/>
    <p:sldId id="1959" r:id="rId39"/>
    <p:sldId id="1960" r:id="rId40"/>
    <p:sldId id="1961" r:id="rId41"/>
    <p:sldId id="1969" r:id="rId42"/>
    <p:sldId id="1970" r:id="rId43"/>
    <p:sldId id="1971" r:id="rId44"/>
    <p:sldId id="1972" r:id="rId45"/>
    <p:sldId id="1973" r:id="rId46"/>
    <p:sldId id="1974" r:id="rId47"/>
    <p:sldId id="2017" r:id="rId48"/>
    <p:sldId id="2019" r:id="rId49"/>
    <p:sldId id="2018" r:id="rId50"/>
    <p:sldId id="2020" r:id="rId51"/>
    <p:sldId id="2021" r:id="rId52"/>
    <p:sldId id="2022" r:id="rId53"/>
    <p:sldId id="2023" r:id="rId54"/>
    <p:sldId id="2024" r:id="rId55"/>
    <p:sldId id="2025" r:id="rId56"/>
    <p:sldId id="1918" r:id="rId57"/>
    <p:sldId id="1978" r:id="rId58"/>
    <p:sldId id="1979" r:id="rId59"/>
    <p:sldId id="2026" r:id="rId60"/>
    <p:sldId id="2027" r:id="rId61"/>
    <p:sldId id="2031" r:id="rId62"/>
    <p:sldId id="2032" r:id="rId63"/>
    <p:sldId id="2033" r:id="rId64"/>
    <p:sldId id="2034" r:id="rId65"/>
    <p:sldId id="2035" r:id="rId66"/>
    <p:sldId id="2036" r:id="rId67"/>
    <p:sldId id="2037" r:id="rId68"/>
    <p:sldId id="2038" r:id="rId69"/>
    <p:sldId id="2039" r:id="rId70"/>
    <p:sldId id="2040" r:id="rId71"/>
    <p:sldId id="2041" r:id="rId72"/>
    <p:sldId id="2043" r:id="rId73"/>
    <p:sldId id="2044" r:id="rId74"/>
    <p:sldId id="2046" r:id="rId75"/>
    <p:sldId id="2047" r:id="rId76"/>
    <p:sldId id="2048" r:id="rId77"/>
    <p:sldId id="2049" r:id="rId78"/>
    <p:sldId id="2051"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D4955DAE-2597-4F50-A5DB-8A123B6C4456}">
          <p14:sldIdLst>
            <p14:sldId id="1795"/>
            <p14:sldId id="1796"/>
            <p14:sldId id="1888"/>
            <p14:sldId id="1890"/>
            <p14:sldId id="1891"/>
            <p14:sldId id="2013"/>
            <p14:sldId id="1892"/>
            <p14:sldId id="1893"/>
            <p14:sldId id="2014"/>
            <p14:sldId id="1898"/>
            <p14:sldId id="1899"/>
            <p14:sldId id="1900"/>
            <p14:sldId id="2015"/>
            <p14:sldId id="1895"/>
            <p14:sldId id="1902"/>
            <p14:sldId id="1904"/>
            <p14:sldId id="1905"/>
            <p14:sldId id="1919"/>
            <p14:sldId id="1920"/>
            <p14:sldId id="1921"/>
            <p14:sldId id="1922"/>
            <p14:sldId id="1925"/>
            <p14:sldId id="1928"/>
            <p14:sldId id="2029"/>
            <p14:sldId id="1967"/>
            <p14:sldId id="1968"/>
            <p14:sldId id="2016"/>
            <p14:sldId id="1903"/>
            <p14:sldId id="1951"/>
            <p14:sldId id="1950"/>
            <p14:sldId id="1952"/>
            <p14:sldId id="1953"/>
            <p14:sldId id="1954"/>
            <p14:sldId id="1955"/>
            <p14:sldId id="1956"/>
            <p14:sldId id="1957"/>
            <p14:sldId id="1958"/>
            <p14:sldId id="1959"/>
            <p14:sldId id="1960"/>
            <p14:sldId id="1961"/>
            <p14:sldId id="1969"/>
            <p14:sldId id="1970"/>
            <p14:sldId id="1971"/>
            <p14:sldId id="1972"/>
            <p14:sldId id="1973"/>
            <p14:sldId id="1974"/>
            <p14:sldId id="2017"/>
            <p14:sldId id="2019"/>
            <p14:sldId id="2018"/>
            <p14:sldId id="2020"/>
            <p14:sldId id="2021"/>
            <p14:sldId id="2022"/>
            <p14:sldId id="2023"/>
            <p14:sldId id="2024"/>
            <p14:sldId id="2025"/>
            <p14:sldId id="1918"/>
            <p14:sldId id="1978"/>
            <p14:sldId id="1979"/>
            <p14:sldId id="2026"/>
            <p14:sldId id="2027"/>
            <p14:sldId id="2031"/>
            <p14:sldId id="2032"/>
            <p14:sldId id="2033"/>
            <p14:sldId id="2034"/>
            <p14:sldId id="2035"/>
            <p14:sldId id="2036"/>
            <p14:sldId id="2037"/>
            <p14:sldId id="2038"/>
            <p14:sldId id="2039"/>
            <p14:sldId id="2040"/>
            <p14:sldId id="2041"/>
            <p14:sldId id="2043"/>
            <p14:sldId id="2044"/>
            <p14:sldId id="2046"/>
            <p14:sldId id="2047"/>
            <p14:sldId id="2048"/>
            <p14:sldId id="2049"/>
            <p14:sldId id="205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987" autoAdjust="0"/>
    <p:restoredTop sz="90175" autoAdjust="0"/>
  </p:normalViewPr>
  <p:slideViewPr>
    <p:cSldViewPr snapToGrid="0">
      <p:cViewPr>
        <p:scale>
          <a:sx n="95" d="100"/>
          <a:sy n="95" d="100"/>
        </p:scale>
        <p:origin x="78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72291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93962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IPO</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1764152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77</a:t>
            </a:fld>
            <a:endParaRPr lang="en-US"/>
          </a:p>
        </p:txBody>
      </p:sp>
    </p:spTree>
    <p:extLst>
      <p:ext uri="{BB962C8B-B14F-4D97-AF65-F5344CB8AC3E}">
        <p14:creationId xmlns:p14="http://schemas.microsoft.com/office/powerpoint/2010/main" val="421853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78</a:t>
            </a:fld>
            <a:endParaRPr lang="en-US"/>
          </a:p>
        </p:txBody>
      </p:sp>
    </p:spTree>
    <p:extLst>
      <p:ext uri="{BB962C8B-B14F-4D97-AF65-F5344CB8AC3E}">
        <p14:creationId xmlns:p14="http://schemas.microsoft.com/office/powerpoint/2010/main" val="356301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24</a:t>
            </a:fld>
            <a:endParaRPr lang="en-US"/>
          </a:p>
        </p:txBody>
      </p:sp>
    </p:spTree>
    <p:extLst>
      <p:ext uri="{BB962C8B-B14F-4D97-AF65-F5344CB8AC3E}">
        <p14:creationId xmlns:p14="http://schemas.microsoft.com/office/powerpoint/2010/main" val="75423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34</a:t>
            </a:fld>
            <a:endParaRPr lang="en-US"/>
          </a:p>
        </p:txBody>
      </p:sp>
    </p:spTree>
    <p:extLst>
      <p:ext uri="{BB962C8B-B14F-4D97-AF65-F5344CB8AC3E}">
        <p14:creationId xmlns:p14="http://schemas.microsoft.com/office/powerpoint/2010/main" val="343471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71</a:t>
            </a:fld>
            <a:endParaRPr lang="en-US"/>
          </a:p>
        </p:txBody>
      </p:sp>
    </p:spTree>
    <p:extLst>
      <p:ext uri="{BB962C8B-B14F-4D97-AF65-F5344CB8AC3E}">
        <p14:creationId xmlns:p14="http://schemas.microsoft.com/office/powerpoint/2010/main" val="292362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72</a:t>
            </a:fld>
            <a:endParaRPr lang="en-US"/>
          </a:p>
        </p:txBody>
      </p:sp>
    </p:spTree>
    <p:extLst>
      <p:ext uri="{BB962C8B-B14F-4D97-AF65-F5344CB8AC3E}">
        <p14:creationId xmlns:p14="http://schemas.microsoft.com/office/powerpoint/2010/main" val="418844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73</a:t>
            </a:fld>
            <a:endParaRPr lang="en-US"/>
          </a:p>
        </p:txBody>
      </p:sp>
    </p:spTree>
    <p:extLst>
      <p:ext uri="{BB962C8B-B14F-4D97-AF65-F5344CB8AC3E}">
        <p14:creationId xmlns:p14="http://schemas.microsoft.com/office/powerpoint/2010/main" val="93687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74</a:t>
            </a:fld>
            <a:endParaRPr lang="en-US"/>
          </a:p>
        </p:txBody>
      </p:sp>
    </p:spTree>
    <p:extLst>
      <p:ext uri="{BB962C8B-B14F-4D97-AF65-F5344CB8AC3E}">
        <p14:creationId xmlns:p14="http://schemas.microsoft.com/office/powerpoint/2010/main" val="176307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75</a:t>
            </a:fld>
            <a:endParaRPr lang="en-US"/>
          </a:p>
        </p:txBody>
      </p:sp>
    </p:spTree>
    <p:extLst>
      <p:ext uri="{BB962C8B-B14F-4D97-AF65-F5344CB8AC3E}">
        <p14:creationId xmlns:p14="http://schemas.microsoft.com/office/powerpoint/2010/main" val="291508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76</a:t>
            </a:fld>
            <a:endParaRPr lang="en-US"/>
          </a:p>
        </p:txBody>
      </p:sp>
    </p:spTree>
    <p:extLst>
      <p:ext uri="{BB962C8B-B14F-4D97-AF65-F5344CB8AC3E}">
        <p14:creationId xmlns:p14="http://schemas.microsoft.com/office/powerpoint/2010/main" val="246453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1027"/>
          <p:cNvSpPr>
            <a:spLocks noGrp="1" noChangeArrowheads="1"/>
          </p:cNvSpPr>
          <p:nvPr>
            <p:ph type="ctrTitle"/>
          </p:nvPr>
        </p:nvSpPr>
        <p:spPr>
          <a:xfrm>
            <a:off x="1320800" y="1828800"/>
            <a:ext cx="10363200" cy="1143000"/>
          </a:xfrm>
        </p:spPr>
        <p:txBody>
          <a:bodyPr/>
          <a:lstStyle>
            <a:lvl1pPr algn="ctr">
              <a:defRPr>
                <a:ea typeface="华文彩云" pitchFamily="2" charset="-122"/>
              </a:defRPr>
            </a:lvl1pPr>
          </a:lstStyle>
          <a:p>
            <a:r>
              <a:rPr lang="zh-CN" altLang="en-US"/>
              <a:t>单击此处编辑母版标题样式</a:t>
            </a:r>
          </a:p>
        </p:txBody>
      </p:sp>
      <p:sp>
        <p:nvSpPr>
          <p:cNvPr id="5124" name="Rectangle 1028"/>
          <p:cNvSpPr>
            <a:spLocks noGrp="1" noChangeArrowheads="1"/>
          </p:cNvSpPr>
          <p:nvPr>
            <p:ph type="subTitle" idx="1"/>
          </p:nvPr>
        </p:nvSpPr>
        <p:spPr>
          <a:xfrm>
            <a:off x="1828800" y="3886200"/>
            <a:ext cx="8534400" cy="1752600"/>
          </a:xfrm>
        </p:spPr>
        <p:txBody>
          <a:bodyPr/>
          <a:lstStyle>
            <a:lvl1pPr algn="ctr">
              <a:buFont typeface="Wingdings" pitchFamily="2" charset="2"/>
              <a:buNone/>
              <a:defRPr>
                <a:solidFill>
                  <a:srgbClr val="005566"/>
                </a:solidFill>
                <a:ea typeface="隶书" pitchFamily="49" charset="-122"/>
              </a:defRPr>
            </a:lvl1pPr>
          </a:lstStyle>
          <a:p>
            <a:r>
              <a:rPr lang="zh-CN" altLang="en-US"/>
              <a:t>单击此处编辑母版副标题样式</a:t>
            </a:r>
          </a:p>
        </p:txBody>
      </p:sp>
    </p:spTree>
    <p:extLst>
      <p:ext uri="{BB962C8B-B14F-4D97-AF65-F5344CB8AC3E}">
        <p14:creationId xmlns:p14="http://schemas.microsoft.com/office/powerpoint/2010/main" val="4906159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5"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096659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76200"/>
            <a:ext cx="2768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6200"/>
            <a:ext cx="81026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5"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60634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94208" y="1343973"/>
            <a:ext cx="11074400" cy="4896544"/>
          </a:xfrm>
        </p:spPr>
        <p:txBody>
          <a:bodyPr/>
          <a:lstStyle>
            <a:lvl1pPr marL="355600" indent="-355600">
              <a:buClrTx/>
              <a:buFont typeface="Wingdings" panose="05000000000000000000" pitchFamily="2" charset="2"/>
              <a:buChar char="Ø"/>
              <a:defRPr sz="2800">
                <a:solidFill>
                  <a:schemeClr val="tx1"/>
                </a:solidFill>
                <a:latin typeface="+mn-ea"/>
                <a:ea typeface="+mn-ea"/>
              </a:defRPr>
            </a:lvl1pPr>
            <a:lvl2pPr marL="533400" indent="-342900">
              <a:buClrTx/>
              <a:buFont typeface="Wingdings" panose="05000000000000000000" pitchFamily="2" charset="2"/>
              <a:buChar char="n"/>
              <a:defRPr sz="2400">
                <a:solidFill>
                  <a:schemeClr val="tx1"/>
                </a:solidFill>
                <a:latin typeface="+mn-ea"/>
                <a:ea typeface="+mn-ea"/>
              </a:defRPr>
            </a:lvl2pPr>
            <a:lvl3pPr marL="723900" indent="-342900">
              <a:buClrTx/>
              <a:buFont typeface="Wingdings" panose="05000000000000000000" pitchFamily="2" charset="2"/>
              <a:buChar char="p"/>
              <a:defRPr>
                <a:solidFill>
                  <a:schemeClr val="tx1"/>
                </a:solidFill>
              </a:defRPr>
            </a:lvl3pPr>
            <a:lvl4pPr marL="571500" indent="0">
              <a:buFontTx/>
              <a:buNone/>
              <a:defRPr>
                <a:solidFill>
                  <a:schemeClr val="tx1"/>
                </a:solidFill>
              </a:defRPr>
            </a:lvl4pPr>
            <a:lvl5pPr marL="762000" indent="0">
              <a:buFontTx/>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p:txBody>
      </p:sp>
      <p:sp>
        <p:nvSpPr>
          <p:cNvPr id="4"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5"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360555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5"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548490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6"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320146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8"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32559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4"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485902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3"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56502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6"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3820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fld id="{D997B5FA-0921-464F-AAE1-844C04324D75}" type="datetimeFigureOut">
              <a:rPr lang="zh-CN" altLang="en-US" smtClean="0"/>
              <a:t>2022/3/1</a:t>
            </a:fld>
            <a:endParaRPr lang="zh-CN" altLang="en-US"/>
          </a:p>
        </p:txBody>
      </p:sp>
      <p:sp>
        <p:nvSpPr>
          <p:cNvPr id="6" name="Rectangle 12"/>
          <p:cNvSpPr>
            <a:spLocks noGrp="1" noChangeArrowheads="1"/>
          </p:cNvSpPr>
          <p:nvPr>
            <p:ph type="sldNum" sz="quarter" idx="11"/>
          </p:nvPr>
        </p:nvSpPr>
        <p:spPr>
          <a:ln/>
        </p:spPr>
        <p:txBody>
          <a:bodyPr/>
          <a:lstStyle>
            <a:lvl1pPr>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314943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https://ss1.bdstatic.com/70cFuXSh_Q1YnxGkpoWK1HF6hhy/it/u=2925166174,671843509&amp;fm=27&amp;gp=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28449" y="322744"/>
            <a:ext cx="1392695" cy="848151"/>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76200"/>
            <a:ext cx="103907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295400"/>
            <a:ext cx="1107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 </a:t>
            </a:r>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1028" name="Line 4"/>
          <p:cNvSpPr>
            <a:spLocks noChangeShapeType="1"/>
          </p:cNvSpPr>
          <p:nvPr/>
        </p:nvSpPr>
        <p:spPr bwMode="auto">
          <a:xfrm>
            <a:off x="8534400" y="1447800"/>
            <a:ext cx="335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4107" name="Rectangle 11"/>
          <p:cNvSpPr>
            <a:spLocks noGrp="1" noChangeArrowheads="1"/>
          </p:cNvSpPr>
          <p:nvPr>
            <p:ph type="dt" sz="half" idx="2"/>
          </p:nvPr>
        </p:nvSpPr>
        <p:spPr bwMode="auto">
          <a:xfrm>
            <a:off x="203200" y="64008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ea typeface="宋体" pitchFamily="2" charset="-122"/>
              </a:defRPr>
            </a:lvl1pPr>
          </a:lstStyle>
          <a:p>
            <a:fld id="{D997B5FA-0921-464F-AAE1-844C04324D75}" type="datetimeFigureOut">
              <a:rPr lang="zh-CN" altLang="en-US" smtClean="0"/>
              <a:t>2022/3/1</a:t>
            </a:fld>
            <a:endParaRPr lang="zh-CN" altLang="en-US"/>
          </a:p>
        </p:txBody>
      </p:sp>
      <p:sp>
        <p:nvSpPr>
          <p:cNvPr id="4108" name="Rectangle 12"/>
          <p:cNvSpPr>
            <a:spLocks noGrp="1" noChangeArrowheads="1"/>
          </p:cNvSpPr>
          <p:nvPr>
            <p:ph type="sldNum" sz="quarter" idx="4"/>
          </p:nvPr>
        </p:nvSpPr>
        <p:spPr bwMode="auto">
          <a:xfrm>
            <a:off x="9245600" y="64008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65CE74E-AB26-4998-AD42-012C4C1AD076}" type="slidenum">
              <a:rPr lang="zh-CN" altLang="en-US" smtClean="0"/>
              <a:t>‹#›</a:t>
            </a:fld>
            <a:endParaRPr lang="zh-CN" altLang="en-US"/>
          </a:p>
        </p:txBody>
      </p:sp>
      <p:sp>
        <p:nvSpPr>
          <p:cNvPr id="15" name="矩形 14"/>
          <p:cNvSpPr/>
          <p:nvPr/>
        </p:nvSpPr>
        <p:spPr>
          <a:xfrm>
            <a:off x="624417" y="1230313"/>
            <a:ext cx="10515600" cy="57150"/>
          </a:xfrm>
          <a:prstGeom prst="rect">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Tree>
    <p:extLst>
      <p:ext uri="{BB962C8B-B14F-4D97-AF65-F5344CB8AC3E}">
        <p14:creationId xmlns:p14="http://schemas.microsoft.com/office/powerpoint/2010/main" val="2239066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kumimoji="1" sz="3600" b="1">
          <a:solidFill>
            <a:srgbClr val="005566"/>
          </a:solidFill>
          <a:latin typeface="Times New Roman" pitchFamily="18" charset="0"/>
          <a:ea typeface="隶书" pitchFamily="49" charset="-122"/>
        </a:defRPr>
      </a:lvl6pPr>
      <a:lvl7pPr marL="914400" algn="l" rtl="0" eaLnBrk="1" fontAlgn="base" hangingPunct="1">
        <a:spcBef>
          <a:spcPct val="0"/>
        </a:spcBef>
        <a:spcAft>
          <a:spcPct val="0"/>
        </a:spcAft>
        <a:defRPr kumimoji="1" sz="3600" b="1">
          <a:solidFill>
            <a:srgbClr val="005566"/>
          </a:solidFill>
          <a:latin typeface="Times New Roman" pitchFamily="18" charset="0"/>
          <a:ea typeface="隶书" pitchFamily="49" charset="-122"/>
        </a:defRPr>
      </a:lvl7pPr>
      <a:lvl8pPr marL="1371600" algn="l" rtl="0" eaLnBrk="1" fontAlgn="base" hangingPunct="1">
        <a:spcBef>
          <a:spcPct val="0"/>
        </a:spcBef>
        <a:spcAft>
          <a:spcPct val="0"/>
        </a:spcAft>
        <a:defRPr kumimoji="1" sz="3600" b="1">
          <a:solidFill>
            <a:srgbClr val="005566"/>
          </a:solidFill>
          <a:latin typeface="Times New Roman" pitchFamily="18" charset="0"/>
          <a:ea typeface="隶书" pitchFamily="49" charset="-122"/>
        </a:defRPr>
      </a:lvl8pPr>
      <a:lvl9pPr marL="1828800" algn="l" rtl="0" eaLnBrk="1" fontAlgn="base" hangingPunct="1">
        <a:spcBef>
          <a:spcPct val="0"/>
        </a:spcBef>
        <a:spcAft>
          <a:spcPct val="0"/>
        </a:spcAft>
        <a:defRPr kumimoji="1" sz="3600" b="1">
          <a:solidFill>
            <a:srgbClr val="005566"/>
          </a:solidFill>
          <a:latin typeface="Times New Roman" pitchFamily="18" charset="0"/>
          <a:ea typeface="隶书" pitchFamily="49" charset="-122"/>
        </a:defRPr>
      </a:lvl9pPr>
    </p:titleStyle>
    <p:bodyStyle>
      <a:lvl1pPr marL="342900" indent="-342900" algn="l" rtl="0" eaLnBrk="1" fontAlgn="base" hangingPunct="1">
        <a:lnSpc>
          <a:spcPct val="150000"/>
        </a:lnSpc>
        <a:spcBef>
          <a:spcPct val="0"/>
        </a:spcBef>
        <a:spcAft>
          <a:spcPct val="0"/>
        </a:spcAft>
        <a:buClr>
          <a:srgbClr val="005466"/>
        </a:buClr>
        <a:buSzPct val="70000"/>
        <a:buFont typeface="Wingdings" pitchFamily="2" charset="2"/>
        <a:buChar char="Ø"/>
        <a:tabLst>
          <a:tab pos="766763" algn="l"/>
          <a:tab pos="1336675" algn="l"/>
        </a:tabLst>
        <a:defRPr kumimoji="1" sz="2800" b="1">
          <a:solidFill>
            <a:schemeClr val="tx1"/>
          </a:solidFill>
          <a:latin typeface="+mn-ea"/>
          <a:ea typeface="+mn-ea"/>
          <a:cs typeface="+mn-cs"/>
        </a:defRPr>
      </a:lvl1pPr>
      <a:lvl2pPr marL="190500" indent="266700" algn="l" rtl="0" eaLnBrk="1" fontAlgn="base" hangingPunct="1">
        <a:lnSpc>
          <a:spcPct val="150000"/>
        </a:lnSpc>
        <a:spcBef>
          <a:spcPct val="0"/>
        </a:spcBef>
        <a:spcAft>
          <a:spcPct val="0"/>
        </a:spcAft>
        <a:buClr>
          <a:srgbClr val="005566"/>
        </a:buClr>
        <a:buSzPct val="85000"/>
        <a:buFont typeface="Wingdings" pitchFamily="2" charset="2"/>
        <a:buChar char="§"/>
        <a:tabLst>
          <a:tab pos="766763" algn="l"/>
          <a:tab pos="1336675" algn="l"/>
        </a:tabLst>
        <a:defRPr kumimoji="1" sz="2400" b="1">
          <a:solidFill>
            <a:schemeClr val="tx2"/>
          </a:solidFill>
          <a:latin typeface="+mn-ea"/>
          <a:ea typeface="宋体" pitchFamily="2" charset="-122"/>
        </a:defRPr>
      </a:lvl2pPr>
      <a:lvl3pPr marL="381000" indent="533400" algn="l" rtl="0" eaLnBrk="1" fontAlgn="base" hangingPunct="1">
        <a:lnSpc>
          <a:spcPct val="150000"/>
        </a:lnSpc>
        <a:spcBef>
          <a:spcPct val="0"/>
        </a:spcBef>
        <a:spcAft>
          <a:spcPct val="0"/>
        </a:spcAft>
        <a:buClr>
          <a:srgbClr val="005566"/>
        </a:buClr>
        <a:buSzPct val="70000"/>
        <a:buFont typeface="Wingdings" pitchFamily="2" charset="2"/>
        <a:buChar char="ü"/>
        <a:tabLst>
          <a:tab pos="766763" algn="l"/>
          <a:tab pos="1336675" algn="l"/>
        </a:tabLst>
        <a:defRPr kumimoji="1" sz="2000" b="1">
          <a:solidFill>
            <a:srgbClr val="996633"/>
          </a:solidFill>
          <a:latin typeface="+mn-ea"/>
          <a:ea typeface="+mn-ea"/>
        </a:defRPr>
      </a:lvl3pPr>
      <a:lvl4pPr marL="571500" indent="800100" algn="l" rtl="0" eaLnBrk="1" fontAlgn="base" hangingPunct="1">
        <a:lnSpc>
          <a:spcPct val="150000"/>
        </a:lnSpc>
        <a:spcBef>
          <a:spcPct val="0"/>
        </a:spcBef>
        <a:spcAft>
          <a:spcPct val="0"/>
        </a:spcAft>
        <a:buClr>
          <a:srgbClr val="005566"/>
        </a:buClr>
        <a:buSzPct val="55000"/>
        <a:buFont typeface="Wingdings" pitchFamily="2" charset="2"/>
        <a:buChar char="v"/>
        <a:tabLst>
          <a:tab pos="766763" algn="l"/>
          <a:tab pos="1336675" algn="l"/>
        </a:tabLst>
        <a:defRPr kumimoji="1" sz="1600" b="1">
          <a:solidFill>
            <a:srgbClr val="005566"/>
          </a:solidFill>
          <a:latin typeface="+mn-ea"/>
          <a:ea typeface="+mn-ea"/>
        </a:defRPr>
      </a:lvl4pPr>
      <a:lvl5pPr marL="762000" indent="1066800" algn="l" rtl="0" eaLnBrk="1" fontAlgn="base" hangingPunct="1">
        <a:lnSpc>
          <a:spcPct val="150000"/>
        </a:lnSpc>
        <a:spcBef>
          <a:spcPct val="0"/>
        </a:spcBef>
        <a:spcAft>
          <a:spcPct val="0"/>
        </a:spcAft>
        <a:buClr>
          <a:srgbClr val="005566"/>
        </a:buClr>
        <a:buSzPct val="65000"/>
        <a:buChar char="•"/>
        <a:tabLst>
          <a:tab pos="766763" algn="l"/>
          <a:tab pos="1336675" algn="l"/>
        </a:tabLst>
        <a:defRPr kumimoji="1" sz="1400" b="1">
          <a:solidFill>
            <a:srgbClr val="A5002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763" algn="l"/>
          <a:tab pos="1336675" algn="l"/>
        </a:tabLst>
        <a:defRPr kumimoji="1" sz="1400" b="1">
          <a:solidFill>
            <a:srgbClr val="A50021"/>
          </a:solidFill>
          <a:latin typeface="+mn-lt"/>
          <a:ea typeface="宋体"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763" algn="l"/>
          <a:tab pos="1336675" algn="l"/>
        </a:tabLst>
        <a:defRPr kumimoji="1" sz="1400" b="1">
          <a:solidFill>
            <a:srgbClr val="A50021"/>
          </a:solidFill>
          <a:latin typeface="+mn-lt"/>
          <a:ea typeface="宋体"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763" algn="l"/>
          <a:tab pos="1336675" algn="l"/>
        </a:tabLst>
        <a:defRPr kumimoji="1" sz="1400" b="1">
          <a:solidFill>
            <a:srgbClr val="A50021"/>
          </a:solidFill>
          <a:latin typeface="+mn-lt"/>
          <a:ea typeface="宋体"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763" algn="l"/>
          <a:tab pos="1336675" algn="l"/>
        </a:tabLst>
        <a:defRPr kumimoji="1" sz="1400" b="1">
          <a:solidFill>
            <a:srgbClr val="A5002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6725" y="809626"/>
            <a:ext cx="6210300" cy="2162175"/>
          </a:xfrm>
        </p:spPr>
        <p:txBody>
          <a:bodyPr/>
          <a:lstStyle/>
          <a:p>
            <a:pPr>
              <a:defRPr/>
            </a:pPr>
            <a:r>
              <a:rPr lang="en-US" altLang="zh-CN" sz="4400" dirty="0">
                <a:ea typeface="微软雅黑" panose="020B0503020204020204" pitchFamily="34" charset="-122"/>
              </a:rPr>
              <a:t>Python</a:t>
            </a:r>
            <a:r>
              <a:rPr lang="zh-CN" altLang="en-US" sz="4400" dirty="0">
                <a:ea typeface="微软雅黑" panose="020B0503020204020204" pitchFamily="34" charset="-122"/>
              </a:rPr>
              <a:t>数据处理编程</a:t>
            </a:r>
            <a:endParaRPr lang="zh-CN" altLang="en-US" sz="4252" dirty="0">
              <a:ea typeface="微软雅黑" panose="020B0503020204020204" pitchFamily="34" charset="-122"/>
            </a:endParaRPr>
          </a:p>
        </p:txBody>
      </p:sp>
      <p:sp>
        <p:nvSpPr>
          <p:cNvPr id="3" name="副标题 2"/>
          <p:cNvSpPr>
            <a:spLocks noGrp="1"/>
          </p:cNvSpPr>
          <p:nvPr>
            <p:ph type="subTitle" idx="1"/>
          </p:nvPr>
        </p:nvSpPr>
        <p:spPr>
          <a:xfrm>
            <a:off x="2855640" y="3717032"/>
            <a:ext cx="6210300" cy="1498600"/>
          </a:xfrm>
        </p:spPr>
        <p:txBody>
          <a:bodyPr>
            <a:normAutofit fontScale="85000" lnSpcReduction="20000"/>
          </a:bodyPr>
          <a:lstStyle/>
          <a:p>
            <a:pPr>
              <a:defRPr/>
            </a:pPr>
            <a:r>
              <a:rPr lang="zh-CN" altLang="en-US" dirty="0">
                <a:solidFill>
                  <a:schemeClr val="tx1"/>
                </a:solidFill>
                <a:latin typeface="华文中宋" panose="02010600040101010101" pitchFamily="2" charset="-122"/>
                <a:ea typeface="华文中宋" panose="02010600040101010101" pitchFamily="2" charset="-122"/>
              </a:rPr>
              <a:t>王斌  </a:t>
            </a:r>
            <a:r>
              <a:rPr lang="en-US" altLang="zh-CN" dirty="0">
                <a:solidFill>
                  <a:schemeClr val="tx1"/>
                </a:solidFill>
                <a:latin typeface="华文中宋" panose="02010600040101010101" pitchFamily="2" charset="-122"/>
                <a:ea typeface="华文中宋" panose="02010600040101010101" pitchFamily="2" charset="-122"/>
              </a:rPr>
              <a:t>15974258941  QQ: 51504101</a:t>
            </a:r>
          </a:p>
          <a:p>
            <a:pPr>
              <a:defRPr/>
            </a:pPr>
            <a:r>
              <a:rPr lang="en-US" altLang="zh-CN" dirty="0">
                <a:solidFill>
                  <a:schemeClr val="tx1"/>
                </a:solidFill>
                <a:latin typeface="华文中宋" panose="02010600040101010101" pitchFamily="2" charset="-122"/>
                <a:ea typeface="华文中宋" panose="02010600040101010101" pitchFamily="2" charset="-122"/>
              </a:rPr>
              <a:t>wb_csut@csu.edu.cn</a:t>
            </a:r>
          </a:p>
          <a:p>
            <a:pPr>
              <a:defRPr/>
            </a:pPr>
            <a:r>
              <a:rPr lang="zh-CN" altLang="en-US" dirty="0">
                <a:solidFill>
                  <a:schemeClr val="tx1"/>
                </a:solidFill>
                <a:latin typeface="华文中宋" panose="02010600040101010101" pitchFamily="2" charset="-122"/>
                <a:ea typeface="华文中宋" panose="02010600040101010101" pitchFamily="2" charset="-122"/>
              </a:rPr>
              <a:t>计算机学院</a:t>
            </a:r>
            <a:endParaRPr lang="zh-CN" altLang="en-US" sz="2535"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3698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dirty="0">
                <a:cs typeface="+mn-cs"/>
                <a:sym typeface="+mn-ea"/>
              </a:rPr>
              <a:t>保留字和命名</a:t>
            </a:r>
            <a:endParaRPr lang="zh-CN" altLang="en-US" b="0" dirty="0"/>
          </a:p>
          <a:p>
            <a:pPr lvl="1"/>
            <a:r>
              <a:rPr lang="zh-CN" altLang="en-US" b="0" dirty="0"/>
              <a:t>保留字，也称为关键字，指被编程语言内部定义并保留使用的标识符。</a:t>
            </a:r>
          </a:p>
          <a:p>
            <a:pPr lvl="2"/>
            <a:r>
              <a:rPr lang="zh-CN" altLang="en-US" b="0" dirty="0"/>
              <a:t>程序员编写程序不能定义与保留字相同的标识符。</a:t>
            </a:r>
          </a:p>
          <a:p>
            <a:pPr lvl="2"/>
            <a:r>
              <a:rPr lang="zh-CN" altLang="en-US" b="0" dirty="0"/>
              <a:t>保留字一般用来构成程序整体框架、表达关键值和具有结构性的复杂语义等。</a:t>
            </a:r>
          </a:p>
          <a:p>
            <a:pPr lvl="2"/>
            <a:r>
              <a:rPr lang="zh-CN" altLang="en-US" b="0" dirty="0"/>
              <a:t>掌握一门编程语言首先要熟记其所对应的保留字。</a:t>
            </a:r>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10</a:t>
            </a:fld>
            <a:endParaRPr lang="zh-CN" altLang="en-US"/>
          </a:p>
        </p:txBody>
      </p:sp>
    </p:spTree>
    <p:extLst>
      <p:ext uri="{BB962C8B-B14F-4D97-AF65-F5344CB8AC3E}">
        <p14:creationId xmlns:p14="http://schemas.microsoft.com/office/powerpoint/2010/main" val="421233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dirty="0">
                <a:cs typeface="+mn-cs"/>
                <a:sym typeface="+mn-ea"/>
              </a:rPr>
              <a:t>保留字和命名</a:t>
            </a:r>
            <a:endParaRPr lang="zh-CN" altLang="en-US" b="0" dirty="0"/>
          </a:p>
          <a:p>
            <a:pPr lvl="1"/>
            <a:r>
              <a:rPr lang="en-US" altLang="zh-CN" dirty="0"/>
              <a:t>Python3.x</a:t>
            </a:r>
            <a:r>
              <a:rPr lang="zh-CN" altLang="en-US" dirty="0"/>
              <a:t>保留字列表</a:t>
            </a:r>
            <a:r>
              <a:rPr lang="en-US" altLang="zh-CN" dirty="0"/>
              <a:t>(33</a:t>
            </a:r>
            <a:r>
              <a:rPr lang="zh-CN" altLang="en-US" dirty="0"/>
              <a:t>个</a:t>
            </a:r>
            <a:r>
              <a:rPr lang="en-US" altLang="zh-CN" dirty="0"/>
              <a:t>)</a:t>
            </a:r>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191265" y="2627870"/>
            <a:ext cx="5619436" cy="3192162"/>
          </a:xfrm>
          <a:prstGeom prst="rect">
            <a:avLst/>
          </a:prstGeom>
        </p:spPr>
      </p:pic>
    </p:spTree>
    <p:extLst>
      <p:ext uri="{BB962C8B-B14F-4D97-AF65-F5344CB8AC3E}">
        <p14:creationId xmlns:p14="http://schemas.microsoft.com/office/powerpoint/2010/main" val="134134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dirty="0">
                <a:cs typeface="+mn-cs"/>
                <a:sym typeface="+mn-ea"/>
              </a:rPr>
              <a:t>保留字和命名</a:t>
            </a:r>
            <a:endParaRPr lang="zh-CN" altLang="en-US" b="0" dirty="0"/>
          </a:p>
          <a:p>
            <a:pPr lvl="1"/>
            <a:r>
              <a:rPr lang="zh-CN" altLang="en-US" dirty="0"/>
              <a:t>变量命名规则</a:t>
            </a:r>
            <a:endParaRPr lang="en-US" altLang="zh-CN" dirty="0"/>
          </a:p>
          <a:p>
            <a:pPr lvl="2"/>
            <a:r>
              <a:rPr lang="zh-CN" altLang="en-US" dirty="0"/>
              <a:t>不与关键字重名</a:t>
            </a:r>
            <a:endParaRPr lang="en-US" altLang="zh-CN" dirty="0"/>
          </a:p>
          <a:p>
            <a:pPr lvl="2"/>
            <a:r>
              <a:rPr lang="zh-CN" altLang="en-US" dirty="0"/>
              <a:t>大写字母、小写字母、数字、下划线</a:t>
            </a:r>
            <a:r>
              <a:rPr lang="en-US" altLang="zh-CN" dirty="0"/>
              <a:t>(_)</a:t>
            </a:r>
            <a:r>
              <a:rPr lang="zh-CN" altLang="en-US" dirty="0"/>
              <a:t>和汉字等字符及其组合</a:t>
            </a:r>
            <a:endParaRPr lang="en-US" altLang="zh-CN" dirty="0"/>
          </a:p>
          <a:p>
            <a:pPr lvl="2"/>
            <a:r>
              <a:rPr lang="zh-CN" altLang="en-US" dirty="0"/>
              <a:t>首字符不能是数字</a:t>
            </a:r>
            <a:endParaRPr lang="en-US" altLang="zh-CN" dirty="0"/>
          </a:p>
          <a:p>
            <a:pPr lvl="2"/>
            <a:r>
              <a:rPr lang="zh-CN" altLang="en-US" dirty="0"/>
              <a:t>中间不能出现空格</a:t>
            </a:r>
            <a:endParaRPr lang="en-US" altLang="zh-CN" dirty="0"/>
          </a:p>
          <a:p>
            <a:pPr lvl="2"/>
            <a:r>
              <a:rPr lang="zh-CN" altLang="en-US" dirty="0"/>
              <a:t>长度没有限制</a:t>
            </a:r>
            <a:endParaRPr lang="en-US" altLang="zh-CN" dirty="0"/>
          </a:p>
          <a:p>
            <a:pPr lvl="2"/>
            <a:r>
              <a:rPr lang="zh-CN" altLang="en-US" dirty="0"/>
              <a:t>大小写敏感</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12</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374" y="3684501"/>
            <a:ext cx="5743575" cy="2009775"/>
          </a:xfrm>
          <a:prstGeom prst="rect">
            <a:avLst/>
          </a:prstGeom>
        </p:spPr>
      </p:pic>
    </p:spTree>
    <p:extLst>
      <p:ext uri="{BB962C8B-B14F-4D97-AF65-F5344CB8AC3E}">
        <p14:creationId xmlns:p14="http://schemas.microsoft.com/office/powerpoint/2010/main" val="161317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t>示例</a:t>
            </a:r>
            <a:endParaRPr lang="en-US" altLang="zh-CN" dirty="0"/>
          </a:p>
          <a:p>
            <a:pPr lvl="1"/>
            <a:r>
              <a:rPr lang="en-US" altLang="zh-CN" dirty="0"/>
              <a:t>Python</a:t>
            </a:r>
            <a:r>
              <a:rPr lang="zh-CN" altLang="en-US" dirty="0"/>
              <a:t>编程规范</a:t>
            </a:r>
            <a:endParaRPr lang="en-US" altLang="zh-CN" dirty="0"/>
          </a:p>
          <a:p>
            <a:pPr lvl="1"/>
            <a:r>
              <a:rPr lang="zh-CN" altLang="en-US" dirty="0"/>
              <a:t>保留字和命名</a:t>
            </a:r>
            <a:endParaRPr lang="en-US" altLang="zh-CN" dirty="0"/>
          </a:p>
          <a:p>
            <a:pPr lvl="1"/>
            <a:r>
              <a:rPr lang="en-US" altLang="zh-CN" dirty="0">
                <a:solidFill>
                  <a:srgbClr val="FF0000"/>
                </a:solidFill>
              </a:rPr>
              <a:t>Python</a:t>
            </a:r>
            <a:r>
              <a:rPr lang="zh-CN" altLang="en-US" dirty="0">
                <a:solidFill>
                  <a:srgbClr val="FF0000"/>
                </a:solidFill>
              </a:rPr>
              <a:t>内置对象</a:t>
            </a:r>
            <a:endParaRPr lang="en-US" altLang="zh-CN" dirty="0">
              <a:solidFill>
                <a:srgbClr val="FF0000"/>
              </a:solidFill>
            </a:endParaRPr>
          </a:p>
          <a:p>
            <a:pPr lvl="1"/>
            <a:r>
              <a:rPr lang="zh-CN" altLang="en-US" dirty="0"/>
              <a:t>运算符和表达式</a:t>
            </a:r>
            <a:endParaRPr lang="en-US" altLang="zh-CN" dirty="0"/>
          </a:p>
          <a:p>
            <a:pPr lvl="1"/>
            <a:r>
              <a:rPr lang="en-US" altLang="zh-CN" dirty="0"/>
              <a:t>Python</a:t>
            </a:r>
            <a:r>
              <a:rPr lang="zh-CN" altLang="en-US" dirty="0"/>
              <a:t>内置函数</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13</a:t>
            </a:fld>
            <a:endParaRPr lang="zh-CN" altLang="en-US"/>
          </a:p>
        </p:txBody>
      </p:sp>
    </p:spTree>
    <p:extLst>
      <p:ext uri="{BB962C8B-B14F-4D97-AF65-F5344CB8AC3E}">
        <p14:creationId xmlns:p14="http://schemas.microsoft.com/office/powerpoint/2010/main" val="21494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fontAlgn="auto"/>
            <a:r>
              <a:rPr lang="en-US" altLang="x-none" sz="2000" dirty="0">
                <a:solidFill>
                  <a:srgbClr val="FF0000"/>
                </a:solidFill>
                <a:sym typeface="+mn-ea"/>
              </a:rPr>
              <a:t>python</a:t>
            </a:r>
            <a:r>
              <a:rPr lang="zh-CN" altLang="en-US" sz="2000" dirty="0">
                <a:solidFill>
                  <a:srgbClr val="FF0000"/>
                </a:solidFill>
                <a:sym typeface="+mn-ea"/>
              </a:rPr>
              <a:t>中处理的一切都是对象</a:t>
            </a:r>
            <a:r>
              <a:rPr lang="zh-CN" altLang="en-US" sz="2000" dirty="0">
                <a:sym typeface="+mn-ea"/>
              </a:rPr>
              <a:t>。</a:t>
            </a:r>
          </a:p>
          <a:p>
            <a:pPr lvl="1" fontAlgn="auto"/>
            <a:r>
              <a:rPr lang="zh-CN" altLang="en-US" sz="2000" dirty="0">
                <a:sym typeface="+mn-ea"/>
              </a:rPr>
              <a:t>内置对象可直接使用，如数字、字符串、列表、</a:t>
            </a:r>
            <a:r>
              <a:rPr lang="en-US" altLang="x-none" sz="2000" dirty="0">
                <a:sym typeface="+mn-ea"/>
              </a:rPr>
              <a:t>del</a:t>
            </a:r>
            <a:r>
              <a:rPr lang="zh-CN" altLang="en-US" sz="2000" dirty="0">
                <a:sym typeface="+mn-ea"/>
              </a:rPr>
              <a:t>等。</a:t>
            </a:r>
            <a:endParaRPr lang="en-US" altLang="zh-CN" sz="2000" dirty="0">
              <a:sym typeface="+mn-ea"/>
            </a:endParaRPr>
          </a:p>
          <a:p>
            <a:pPr lvl="1" fontAlgn="auto"/>
            <a:r>
              <a:rPr lang="zh-CN" altLang="en-US" sz="2000" dirty="0">
                <a:sym typeface="+mn-ea"/>
              </a:rPr>
              <a:t>非</a:t>
            </a:r>
            <a:r>
              <a:rPr lang="en-US" altLang="x-none" sz="2000" dirty="0" err="1">
                <a:sym typeface="+mn-ea"/>
              </a:rPr>
              <a:t>内置对象需要导入模块才能使用，如正弦函数sin</a:t>
            </a:r>
            <a:r>
              <a:rPr lang="en-US" altLang="x-none" sz="2000" dirty="0">
                <a:sym typeface="+mn-ea"/>
              </a:rPr>
              <a:t>(x)</a:t>
            </a:r>
            <a:r>
              <a:rPr lang="zh-CN" altLang="en-US" sz="2000" dirty="0">
                <a:sym typeface="+mn-ea"/>
              </a:rPr>
              <a:t>，随机数产生函数</a:t>
            </a:r>
            <a:r>
              <a:rPr lang="en-US" altLang="x-none" sz="2000" dirty="0">
                <a:sym typeface="+mn-ea"/>
              </a:rPr>
              <a:t>random( )</a:t>
            </a:r>
            <a:r>
              <a:rPr lang="zh-CN" altLang="en-US" sz="2000" dirty="0">
                <a:sym typeface="+mn-ea"/>
              </a:rPr>
              <a:t>等。</a:t>
            </a:r>
            <a:endParaRPr lang="en-US" altLang="zh-CN" sz="2000" dirty="0"/>
          </a:p>
          <a:p>
            <a:pPr lvl="3"/>
            <a:endParaRPr lang="zh-CN" altLang="en-US"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14</a:t>
            </a:fld>
            <a:endParaRPr lang="zh-CN" altLang="en-US"/>
          </a:p>
        </p:txBody>
      </p:sp>
    </p:spTree>
    <p:extLst>
      <p:ext uri="{BB962C8B-B14F-4D97-AF65-F5344CB8AC3E}">
        <p14:creationId xmlns:p14="http://schemas.microsoft.com/office/powerpoint/2010/main" val="395646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15</a:t>
            </a:fld>
            <a:endParaRPr lang="zh-CN" altLang="en-US"/>
          </a:p>
        </p:txBody>
      </p:sp>
      <p:graphicFrame>
        <p:nvGraphicFramePr>
          <p:cNvPr id="3" name="Table -1"/>
          <p:cNvGraphicFramePr/>
          <p:nvPr>
            <p:extLst>
              <p:ext uri="{D42A27DB-BD31-4B8C-83A1-F6EECF244321}">
                <p14:modId xmlns:p14="http://schemas.microsoft.com/office/powerpoint/2010/main" val="308919415"/>
              </p:ext>
            </p:extLst>
          </p:nvPr>
        </p:nvGraphicFramePr>
        <p:xfrm>
          <a:off x="1069237" y="1980253"/>
          <a:ext cx="9615805" cy="4389128"/>
        </p:xfrm>
        <a:graphic>
          <a:graphicData uri="http://schemas.openxmlformats.org/drawingml/2006/table">
            <a:tbl>
              <a:tblPr firstRow="1" bandRow="1">
                <a:tableStyleId>{5940675A-B579-460E-94D1-54222C63F5DA}</a:tableStyleId>
              </a:tblPr>
              <a:tblGrid>
                <a:gridCol w="1081405">
                  <a:extLst>
                    <a:ext uri="{9D8B030D-6E8A-4147-A177-3AD203B41FA5}">
                      <a16:colId xmlns:a16="http://schemas.microsoft.com/office/drawing/2014/main" val="20000"/>
                    </a:ext>
                  </a:extLst>
                </a:gridCol>
                <a:gridCol w="1170305">
                  <a:extLst>
                    <a:ext uri="{9D8B030D-6E8A-4147-A177-3AD203B41FA5}">
                      <a16:colId xmlns:a16="http://schemas.microsoft.com/office/drawing/2014/main" val="20001"/>
                    </a:ext>
                  </a:extLst>
                </a:gridCol>
                <a:gridCol w="3049270">
                  <a:extLst>
                    <a:ext uri="{9D8B030D-6E8A-4147-A177-3AD203B41FA5}">
                      <a16:colId xmlns:a16="http://schemas.microsoft.com/office/drawing/2014/main" val="20002"/>
                    </a:ext>
                  </a:extLst>
                </a:gridCol>
                <a:gridCol w="4314825">
                  <a:extLst>
                    <a:ext uri="{9D8B030D-6E8A-4147-A177-3AD203B41FA5}">
                      <a16:colId xmlns:a16="http://schemas.microsoft.com/office/drawing/2014/main" val="20003"/>
                    </a:ext>
                  </a:extLst>
                </a:gridCol>
              </a:tblGrid>
              <a:tr h="152400">
                <a:tc>
                  <a:txBody>
                    <a:bodyPr/>
                    <a:lstStyle/>
                    <a:p>
                      <a:pPr marL="0" indent="0" algn="ctr">
                        <a:buNone/>
                      </a:pPr>
                      <a:r>
                        <a:rPr lang="zh-CN" altLang="en-US" sz="1600" b="1" u="none" dirty="0">
                          <a:latin typeface="+mj-lt"/>
                          <a:ea typeface="+mn-ea"/>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dirty="0">
                          <a:latin typeface="+mj-lt"/>
                          <a:ea typeface="+mn-ea"/>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mj-lt"/>
                          <a:ea typeface="+mn-ea"/>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795">
                <a:tc>
                  <a:txBody>
                    <a:bodyPr/>
                    <a:lstStyle/>
                    <a:p>
                      <a:pPr marL="0" indent="0" algn="l">
                        <a:buNone/>
                      </a:pPr>
                      <a:r>
                        <a:rPr lang="zh-CN" altLang="en-US" sz="1600" b="0" u="none" dirty="0">
                          <a:latin typeface="+mj-lt"/>
                          <a:ea typeface="+mn-ea"/>
                          <a:cs typeface="Calibri" panose="020F0502020204030204" charset="0"/>
                        </a:rPr>
                        <a:t>数字</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int</a:t>
                      </a:r>
                      <a:endParaRPr lang="en-US" altLang="zh-CN" sz="1600" b="0" u="none" dirty="0">
                        <a:latin typeface="+mj-lt"/>
                        <a:ea typeface="+mn-ea"/>
                        <a:cs typeface="宋体" panose="02010600030101010101" pitchFamily="2" charset="-122"/>
                      </a:endParaRPr>
                    </a:p>
                    <a:p>
                      <a:pPr marL="0" indent="0" algn="l">
                        <a:buNone/>
                      </a:pPr>
                      <a:r>
                        <a:rPr lang="en-US" altLang="zh-CN" sz="1600" b="0" u="none" dirty="0">
                          <a:latin typeface="+mj-lt"/>
                          <a:ea typeface="+mn-ea"/>
                          <a:cs typeface="宋体" panose="02010600030101010101" pitchFamily="2" charset="-122"/>
                        </a:rPr>
                        <a:t>float</a:t>
                      </a:r>
                    </a:p>
                    <a:p>
                      <a:pPr marL="0" indent="0" algn="l">
                        <a:buNone/>
                      </a:pPr>
                      <a:r>
                        <a:rPr lang="en-US" altLang="zh-CN" sz="1600" b="0" u="none" dirty="0">
                          <a:latin typeface="+mj-lt"/>
                          <a:ea typeface="+mn-ea"/>
                          <a:cs typeface="宋体" panose="02010600030101010101" pitchFamily="2" charset="-122"/>
                        </a:rPr>
                        <a:t>complex</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1234</a:t>
                      </a:r>
                    </a:p>
                    <a:p>
                      <a:pPr marL="0" indent="0" algn="l">
                        <a:buNone/>
                      </a:pPr>
                      <a:r>
                        <a:rPr lang="en-US" altLang="zh-CN" sz="1600" b="0" u="none" dirty="0">
                          <a:latin typeface="+mj-lt"/>
                          <a:ea typeface="+mn-ea"/>
                          <a:cs typeface="Calibri" panose="020F0502020204030204" charset="0"/>
                        </a:rPr>
                        <a:t>3.14, </a:t>
                      </a:r>
                      <a:r>
                        <a:rPr lang="en-US" altLang="zh-CN" sz="1600" b="0" u="none" dirty="0">
                          <a:latin typeface="+mj-lt"/>
                          <a:ea typeface="+mn-ea"/>
                          <a:cs typeface="宋体" panose="02010600030101010101" pitchFamily="2" charset="-122"/>
                        </a:rPr>
                        <a:t>1.3e5</a:t>
                      </a:r>
                    </a:p>
                    <a:p>
                      <a:pPr marL="0" indent="0" algn="l">
                        <a:buNone/>
                      </a:pPr>
                      <a:r>
                        <a:rPr lang="en-US" altLang="zh-CN" sz="1600" b="0" u="none" dirty="0">
                          <a:latin typeface="+mj-lt"/>
                          <a:ea typeface="+mn-ea"/>
                          <a:cs typeface="Calibri" panose="020F0502020204030204" charset="0"/>
                        </a:rPr>
                        <a:t>3+4j</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indent="0" algn="l">
                        <a:buNone/>
                      </a:pPr>
                      <a:r>
                        <a:rPr lang="zh-CN" altLang="en-US" sz="1600" b="0" u="none" dirty="0">
                          <a:latin typeface="+mj-lt"/>
                          <a:ea typeface="+mn-ea"/>
                          <a:cs typeface="Calibri" panose="020F0502020204030204" charset="0"/>
                        </a:rPr>
                        <a:t>字符串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str</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a:t>
                      </a:r>
                      <a:r>
                        <a:rPr lang="en-US" altLang="zh-CN" sz="1600" b="0" u="none" dirty="0" err="1">
                          <a:latin typeface="+mj-lt"/>
                          <a:ea typeface="+mn-ea"/>
                          <a:cs typeface="Calibri" panose="020F0502020204030204" charset="0"/>
                        </a:rPr>
                        <a:t>swfu</a:t>
                      </a:r>
                      <a:r>
                        <a:rPr lang="en-US" altLang="zh-CN" sz="1600" b="0" u="none" dirty="0">
                          <a:latin typeface="+mj-lt"/>
                          <a:ea typeface="+mn-ea"/>
                          <a:cs typeface="Calibri" panose="020F0502020204030204" charset="0"/>
                        </a:rPr>
                        <a:t>', "I'm student", '''Python '''</a:t>
                      </a:r>
                      <a:r>
                        <a:rPr lang="en-US" altLang="zh-CN" sz="1600" b="0" u="none" dirty="0">
                          <a:latin typeface="+mj-lt"/>
                          <a:ea typeface="+mn-ea"/>
                          <a:cs typeface="宋体" panose="02010600030101010101" pitchFamily="2" charset="-122"/>
                        </a:rPr>
                        <a:t>,</a:t>
                      </a:r>
                    </a:p>
                    <a:p>
                      <a:pPr marL="0" indent="0" algn="l">
                        <a:buNone/>
                      </a:pPr>
                      <a:r>
                        <a:rPr lang="en-US" altLang="zh-CN" sz="1600" b="0" u="none" dirty="0" err="1">
                          <a:latin typeface="+mj-lt"/>
                          <a:ea typeface="+mn-ea"/>
                          <a:cs typeface="宋体" panose="02010600030101010101" pitchFamily="2" charset="-122"/>
                        </a:rPr>
                        <a:t>r'abc</a:t>
                      </a:r>
                      <a:r>
                        <a:rPr lang="en-US" altLang="zh-CN" sz="1600" b="0" u="none" dirty="0">
                          <a:latin typeface="+mj-lt"/>
                          <a:ea typeface="+mn-ea"/>
                          <a:cs typeface="宋体" panose="02010600030101010101" pitchFamily="2" charset="-122"/>
                        </a:rPr>
                        <a:t>', </a:t>
                      </a:r>
                      <a:r>
                        <a:rPr lang="en-US" altLang="zh-CN" sz="1600" b="0" u="none" dirty="0" err="1">
                          <a:latin typeface="+mj-lt"/>
                          <a:ea typeface="+mn-ea"/>
                          <a:cs typeface="宋体" panose="02010600030101010101" pitchFamily="2" charset="-122"/>
                        </a:rPr>
                        <a:t>R'bcd</a:t>
                      </a:r>
                      <a:r>
                        <a:rPr lang="en-US" altLang="zh-CN" sz="1600" b="0" u="none" dirty="0">
                          <a:latin typeface="+mj-lt"/>
                          <a:ea typeface="+mn-ea"/>
                          <a:cs typeface="宋体" panose="02010600030101010101" pitchFamily="2" charset="-122"/>
                        </a:rPr>
                        <a:t>'</a:t>
                      </a:r>
                      <a:endParaRPr lang="en-US" altLang="zh-CN" sz="1600" b="0" u="none" dirty="0">
                        <a:latin typeface="+mj-lt"/>
                        <a:ea typeface="+mn-ea"/>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0" u="none" dirty="0">
                          <a:latin typeface="宋体" panose="02010600030101010101" pitchFamily="2" charset="-122"/>
                          <a:ea typeface="宋体" panose="02010600030101010101" pitchFamily="2" charset="-122"/>
                          <a:cs typeface="宋体" panose="02010600030101010101" pitchFamily="2" charset="-122"/>
                        </a:rPr>
                        <a:t>r</a:t>
                      </a:r>
                      <a:r>
                        <a:rPr lang="zh-CN" altLang="en-US" sz="16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600" b="0" u="none" dirty="0">
                          <a:latin typeface="宋体" panose="02010600030101010101" pitchFamily="2" charset="-122"/>
                          <a:ea typeface="宋体" panose="02010600030101010101" pitchFamily="2" charset="-122"/>
                          <a:cs typeface="宋体" panose="02010600030101010101" pitchFamily="2" charset="-122"/>
                        </a:rPr>
                        <a:t>R</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312">
                <a:tc>
                  <a:txBody>
                    <a:bodyPr/>
                    <a:lstStyle/>
                    <a:p>
                      <a:pPr marL="0" indent="0" algn="l">
                        <a:buNone/>
                      </a:pPr>
                      <a:r>
                        <a:rPr lang="zh-CN" altLang="en-US" sz="1600" b="0" u="none" dirty="0">
                          <a:latin typeface="+mj-lt"/>
                          <a:ea typeface="+mn-ea"/>
                          <a:cs typeface="宋体" panose="02010600030101010101" pitchFamily="2" charset="-122"/>
                        </a:rPr>
                        <a:t>字节串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bytes</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b</a:t>
                      </a:r>
                      <a:r>
                        <a:rPr lang="en-US" altLang="zh-CN" sz="1600" b="0" u="none" dirty="0" err="1">
                          <a:latin typeface="+mj-lt"/>
                          <a:ea typeface="+mn-ea"/>
                          <a:cs typeface="Calibri" panose="020F0502020204030204" charset="0"/>
                        </a:rPr>
                        <a:t>’</a:t>
                      </a:r>
                      <a:r>
                        <a:rPr lang="en-US" altLang="zh-CN" sz="1600" b="0" u="none" dirty="0" err="1">
                          <a:latin typeface="+mj-lt"/>
                          <a:ea typeface="+mn-ea"/>
                          <a:cs typeface="宋体" panose="02010600030101010101" pitchFamily="2" charset="-122"/>
                        </a:rPr>
                        <a:t>hello</a:t>
                      </a:r>
                      <a:r>
                        <a:rPr lang="en-US" altLang="zh-CN" sz="1600" b="0" u="none" dirty="0">
                          <a:latin typeface="+mj-lt"/>
                          <a:ea typeface="+mn-ea"/>
                          <a:cs typeface="宋体" panose="02010600030101010101" pitchFamily="2" charset="-122"/>
                        </a:rPr>
                        <a:t> world</a:t>
                      </a:r>
                      <a:r>
                        <a:rPr lang="en-US" altLang="zh-CN" sz="1600" b="0" u="none" dirty="0">
                          <a:latin typeface="+mj-lt"/>
                          <a:ea typeface="+mn-ea"/>
                          <a:cs typeface="Calibri" panose="020F0502020204030204" charset="0"/>
                        </a:rPr>
                        <a:t>’</a:t>
                      </a:r>
                      <a:endParaRPr lang="en-US" altLang="zh-CN" sz="1600" b="0" u="none" dirty="0">
                        <a:latin typeface="+mj-lt"/>
                        <a:ea typeface="+mn-ea"/>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以字母</a:t>
                      </a:r>
                      <a:r>
                        <a:rPr lang="en-US" altLang="zh-CN" sz="1600" b="0" u="none" dirty="0">
                          <a:latin typeface="宋体" panose="02010600030101010101" pitchFamily="2" charset="-122"/>
                          <a:ea typeface="宋体" panose="02010600030101010101" pitchFamily="2" charset="-122"/>
                          <a:cs typeface="宋体" panose="02010600030101010101" pitchFamily="2" charset="-122"/>
                        </a:rPr>
                        <a:t>b</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145">
                <a:tc>
                  <a:txBody>
                    <a:bodyPr/>
                    <a:lstStyle/>
                    <a:p>
                      <a:pPr marL="0" indent="0" algn="l">
                        <a:buNone/>
                      </a:pPr>
                      <a:r>
                        <a:rPr lang="zh-CN" altLang="en-US" sz="1600" b="0" u="none" dirty="0">
                          <a:latin typeface="+mj-lt"/>
                          <a:ea typeface="+mn-ea"/>
                          <a:cs typeface="Calibri" panose="020F0502020204030204" charset="0"/>
                        </a:rPr>
                        <a:t>列表</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list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[1, 2, 3]</a:t>
                      </a:r>
                      <a:r>
                        <a:rPr lang="zh-CN" altLang="en-US" sz="1600" b="0" u="none" dirty="0">
                          <a:latin typeface="+mj-lt"/>
                          <a:ea typeface="+mn-ea"/>
                          <a:cs typeface="宋体" panose="02010600030101010101" pitchFamily="2" charset="-122"/>
                        </a:rPr>
                        <a:t>，</a:t>
                      </a:r>
                      <a:r>
                        <a:rPr lang="en-US" altLang="zh-CN" sz="1600" b="0" u="none" dirty="0">
                          <a:latin typeface="+mj-lt"/>
                          <a:ea typeface="+mn-ea"/>
                          <a:cs typeface="宋体" panose="02010600030101010101" pitchFamily="2" charset="-122"/>
                        </a:rPr>
                        <a:t>['a', 'b', ['c', 2]]</a:t>
                      </a:r>
                      <a:endParaRPr lang="en-US" sz="1600" b="0" u="none" dirty="0">
                        <a:latin typeface="+mj-lt"/>
                        <a:ea typeface="+mn-ea"/>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indent="0" algn="l">
                        <a:buNone/>
                      </a:pPr>
                      <a:r>
                        <a:rPr lang="zh-CN" altLang="en-US" sz="1600" b="0" u="none" dirty="0">
                          <a:latin typeface="+mj-lt"/>
                          <a:ea typeface="+mn-ea"/>
                          <a:cs typeface="Calibri" panose="020F0502020204030204" charset="0"/>
                        </a:rPr>
                        <a:t>字典</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dict</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{1:'food' ,2:'taste', 3:'import'}</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590">
                <a:tc>
                  <a:txBody>
                    <a:bodyPr/>
                    <a:lstStyle/>
                    <a:p>
                      <a:pPr marL="0" indent="0" algn="l">
                        <a:buNone/>
                      </a:pPr>
                      <a:r>
                        <a:rPr lang="zh-CN" altLang="en-US" sz="1600" b="0" u="none" dirty="0">
                          <a:latin typeface="+mj-lt"/>
                          <a:ea typeface="+mn-ea"/>
                          <a:cs typeface="Calibri" panose="020F0502020204030204" charset="0"/>
                        </a:rPr>
                        <a:t>元组</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tuple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(2, -5, 6)</a:t>
                      </a:r>
                      <a:r>
                        <a:rPr lang="en-US" altLang="zh-CN" sz="1600" b="0" u="none" dirty="0">
                          <a:latin typeface="+mj-lt"/>
                          <a:ea typeface="+mn-ea"/>
                          <a:cs typeface="宋体" panose="02010600030101010101" pitchFamily="2" charset="-122"/>
                        </a:rPr>
                        <a:t>, (3,))</a:t>
                      </a:r>
                      <a:endParaRPr lang="en-US" altLang="zh-CN" sz="1600" b="0" u="none" dirty="0">
                        <a:latin typeface="+mj-lt"/>
                        <a:ea typeface="+mn-ea"/>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0" u="none" dirty="0">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590">
                <a:tc>
                  <a:txBody>
                    <a:bodyPr/>
                    <a:lstStyle/>
                    <a:p>
                      <a:pPr marL="0" indent="0" algn="l">
                        <a:buNone/>
                      </a:pPr>
                      <a:r>
                        <a:rPr lang="zh-CN" altLang="en-US" sz="1600" b="0" u="none" dirty="0">
                          <a:latin typeface="+mj-lt"/>
                          <a:ea typeface="+mn-ea"/>
                          <a:cs typeface="Calibri" panose="020F0502020204030204" charset="0"/>
                        </a:rPr>
                        <a:t>集合</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set</a:t>
                      </a:r>
                    </a:p>
                    <a:p>
                      <a:pPr marL="0" indent="0" algn="l">
                        <a:buNone/>
                      </a:pPr>
                      <a:r>
                        <a:rPr lang="en-US" altLang="zh-CN" sz="1600" b="0" u="none" dirty="0" err="1">
                          <a:latin typeface="+mj-lt"/>
                          <a:ea typeface="+mn-ea"/>
                          <a:cs typeface="宋体" panose="02010600030101010101" pitchFamily="2" charset="-122"/>
                        </a:rPr>
                        <a:t>frozenset</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{'a', 'b', 'c'}</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另外，</a:t>
                      </a:r>
                      <a:r>
                        <a:rPr lang="en-US" altLang="zh-CN" sz="1600" b="0" u="none" dirty="0">
                          <a:latin typeface="宋体" panose="02010600030101010101" pitchFamily="2" charset="-122"/>
                          <a:ea typeface="宋体" panose="02010600030101010101" pitchFamily="2" charset="-122"/>
                          <a:cs typeface="宋体" panose="02010600030101010101" pitchFamily="2" charset="-122"/>
                        </a:rPr>
                        <a:t>set</a:t>
                      </a:r>
                      <a:r>
                        <a:rPr lang="zh-CN" altLang="en-US" sz="1600" b="0" u="none" dirty="0">
                          <a:latin typeface="宋体" panose="02010600030101010101" pitchFamily="2" charset="-122"/>
                          <a:ea typeface="宋体" panose="02010600030101010101" pitchFamily="2" charset="-122"/>
                          <a:cs typeface="宋体" panose="02010600030101010101" pitchFamily="2" charset="-122"/>
                        </a:rPr>
                        <a:t>是可变的，而</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frozenset</a:t>
                      </a:r>
                      <a:r>
                        <a:rPr lang="zh-CN" altLang="en-US" sz="1600" b="0" u="none" dirty="0">
                          <a:latin typeface="宋体" panose="02010600030101010101" pitchFamily="2" charset="-122"/>
                          <a:ea typeface="宋体" panose="02010600030101010101" pitchFamily="2" charset="-122"/>
                          <a:cs typeface="宋体" panose="02010600030101010101" pitchFamily="2" charset="-122"/>
                        </a:rPr>
                        <a:t>是不可变的</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77" name="Text Box 4"/>
          <p:cNvSpPr txBox="1"/>
          <p:nvPr/>
        </p:nvSpPr>
        <p:spPr>
          <a:xfrm>
            <a:off x="3768820" y="1457033"/>
            <a:ext cx="2928542" cy="523220"/>
          </a:xfrm>
          <a:prstGeom prst="rect">
            <a:avLst/>
          </a:prstGeom>
          <a:noFill/>
          <a:ln w="9525">
            <a:noFill/>
          </a:ln>
        </p:spPr>
        <p:txBody>
          <a:bodyPr wrap="square" anchor="t">
            <a:spAutoFit/>
          </a:bodyPr>
          <a:lstStyle/>
          <a:p>
            <a:pPr algn="r"/>
            <a:r>
              <a:rPr lang="zh-CN" altLang="en-US" sz="2800" b="1" dirty="0">
                <a:latin typeface="Arial" panose="020B0604020202020204" pitchFamily="34" charset="0"/>
                <a:ea typeface="宋体" panose="02010600030101010101" pitchFamily="2" charset="-122"/>
              </a:rPr>
              <a:t>常用内置对象</a:t>
            </a:r>
          </a:p>
        </p:txBody>
      </p:sp>
    </p:spTree>
    <p:extLst>
      <p:ext uri="{BB962C8B-B14F-4D97-AF65-F5344CB8AC3E}">
        <p14:creationId xmlns:p14="http://schemas.microsoft.com/office/powerpoint/2010/main" val="378954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16</a:t>
            </a:fld>
            <a:endParaRPr lang="zh-CN" altLang="en-US"/>
          </a:p>
        </p:txBody>
      </p:sp>
      <p:sp>
        <p:nvSpPr>
          <p:cNvPr id="22577" name="Text Box 4"/>
          <p:cNvSpPr txBox="1"/>
          <p:nvPr/>
        </p:nvSpPr>
        <p:spPr>
          <a:xfrm>
            <a:off x="3760194" y="1457033"/>
            <a:ext cx="2928542" cy="523220"/>
          </a:xfrm>
          <a:prstGeom prst="rect">
            <a:avLst/>
          </a:prstGeom>
          <a:noFill/>
          <a:ln w="9525">
            <a:noFill/>
          </a:ln>
        </p:spPr>
        <p:txBody>
          <a:bodyPr wrap="square" anchor="t">
            <a:spAutoFit/>
          </a:bodyPr>
          <a:lstStyle/>
          <a:p>
            <a:pPr algn="r"/>
            <a:r>
              <a:rPr lang="zh-CN" altLang="en-US" sz="2800" b="1" dirty="0">
                <a:latin typeface="Arial" panose="020B0604020202020204" pitchFamily="34" charset="0"/>
                <a:ea typeface="宋体" panose="02010600030101010101" pitchFamily="2" charset="-122"/>
              </a:rPr>
              <a:t>常用内置对象</a:t>
            </a:r>
          </a:p>
        </p:txBody>
      </p:sp>
      <p:graphicFrame>
        <p:nvGraphicFramePr>
          <p:cNvPr id="6" name="Content Placeholder -1"/>
          <p:cNvGraphicFramePr>
            <a:graphicFrameLocks noGrp="1"/>
          </p:cNvGraphicFramePr>
          <p:nvPr>
            <p:ph idx="1"/>
            <p:extLst>
              <p:ext uri="{D42A27DB-BD31-4B8C-83A1-F6EECF244321}">
                <p14:modId xmlns:p14="http://schemas.microsoft.com/office/powerpoint/2010/main" val="4091891819"/>
              </p:ext>
            </p:extLst>
          </p:nvPr>
        </p:nvGraphicFramePr>
        <p:xfrm>
          <a:off x="925110" y="2327699"/>
          <a:ext cx="9610090" cy="3657607"/>
        </p:xfrm>
        <a:graphic>
          <a:graphicData uri="http://schemas.openxmlformats.org/drawingml/2006/table">
            <a:tbl>
              <a:tblPr firstRow="1" bandRow="1">
                <a:tableStyleId>{5940675A-B579-460E-94D1-54222C63F5DA}</a:tableStyleId>
              </a:tblPr>
              <a:tblGrid>
                <a:gridCol w="1056005">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gridCol w="2722880">
                  <a:extLst>
                    <a:ext uri="{9D8B030D-6E8A-4147-A177-3AD203B41FA5}">
                      <a16:colId xmlns:a16="http://schemas.microsoft.com/office/drawing/2014/main" val="20002"/>
                    </a:ext>
                  </a:extLst>
                </a:gridCol>
                <a:gridCol w="4576445">
                  <a:extLst>
                    <a:ext uri="{9D8B030D-6E8A-4147-A177-3AD203B41FA5}">
                      <a16:colId xmlns:a16="http://schemas.microsoft.com/office/drawing/2014/main" val="20003"/>
                    </a:ext>
                  </a:extLst>
                </a:gridCol>
              </a:tblGrid>
              <a:tr h="161290">
                <a:tc>
                  <a:txBody>
                    <a:bodyPr/>
                    <a:lstStyle/>
                    <a:p>
                      <a:pPr marL="0" indent="0" algn="ctr">
                        <a:buNone/>
                      </a:pPr>
                      <a:r>
                        <a:rPr lang="zh-CN" altLang="en-US" sz="1600" b="1" u="none" dirty="0">
                          <a:latin typeface="+mj-lt"/>
                          <a:ea typeface="+mn-ea"/>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dirty="0">
                          <a:latin typeface="+mj-lt"/>
                          <a:ea typeface="+mn-ea"/>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dirty="0">
                          <a:latin typeface="+mj-lt"/>
                          <a:ea typeface="+mn-ea"/>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215">
                <a:tc>
                  <a:txBody>
                    <a:bodyPr/>
                    <a:lstStyle/>
                    <a:p>
                      <a:pPr marL="0" indent="0" algn="l">
                        <a:buNone/>
                      </a:pPr>
                      <a:r>
                        <a:rPr lang="zh-CN" altLang="en-US" sz="1600" b="0" u="none" dirty="0">
                          <a:latin typeface="+mj-lt"/>
                          <a:ea typeface="+mn-ea"/>
                          <a:cs typeface="Calibri" panose="020F0502020204030204" charset="0"/>
                        </a:rPr>
                        <a:t>布尔型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bool</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True, False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195">
                <a:tc>
                  <a:txBody>
                    <a:bodyPr/>
                    <a:lstStyle/>
                    <a:p>
                      <a:pPr marL="0" indent="0" algn="l">
                        <a:buNone/>
                      </a:pPr>
                      <a:r>
                        <a:rPr lang="zh-CN" altLang="en-US" sz="1600" b="0" u="none" dirty="0">
                          <a:latin typeface="+mj-lt"/>
                          <a:ea typeface="+mn-ea"/>
                          <a:cs typeface="Calibri" panose="020F0502020204030204" charset="0"/>
                        </a:rPr>
                        <a:t>空类型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err="1">
                          <a:latin typeface="+mj-lt"/>
                          <a:ea typeface="+mn-ea"/>
                          <a:cs typeface="宋体" panose="02010600030101010101" pitchFamily="2" charset="-122"/>
                        </a:rPr>
                        <a:t>NoneType</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None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空值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indent="0" algn="l">
                        <a:buNone/>
                      </a:pPr>
                      <a:r>
                        <a:rPr lang="zh-CN" altLang="en-US" sz="1600" b="0" u="none" dirty="0">
                          <a:latin typeface="+mj-lt"/>
                          <a:ea typeface="+mn-ea"/>
                          <a:cs typeface="宋体" panose="02010600030101010101" pitchFamily="2" charset="-122"/>
                        </a:rPr>
                        <a:t>异常</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Exception</a:t>
                      </a:r>
                    </a:p>
                    <a:p>
                      <a:pPr marL="0" indent="0" algn="l">
                        <a:buNone/>
                      </a:pPr>
                      <a:r>
                        <a:rPr lang="en-US" altLang="zh-CN" sz="1600" b="0" u="none" dirty="0" err="1">
                          <a:latin typeface="+mj-lt"/>
                          <a:ea typeface="+mn-ea"/>
                          <a:cs typeface="宋体" panose="02010600030101010101" pitchFamily="2" charset="-122"/>
                        </a:rPr>
                        <a:t>ValueError</a:t>
                      </a:r>
                      <a:endParaRPr lang="en-US" altLang="zh-CN" sz="1600" b="0" u="none" dirty="0">
                        <a:latin typeface="+mj-lt"/>
                        <a:ea typeface="+mn-ea"/>
                        <a:cs typeface="宋体" panose="02010600030101010101" pitchFamily="2" charset="-122"/>
                      </a:endParaRPr>
                    </a:p>
                    <a:p>
                      <a:pPr marL="0" indent="0" algn="l">
                        <a:buNone/>
                      </a:pPr>
                      <a:r>
                        <a:rPr lang="en-US" altLang="zh-CN" sz="1600" b="0" u="none" dirty="0" err="1">
                          <a:latin typeface="+mj-lt"/>
                          <a:ea typeface="+mn-ea"/>
                          <a:cs typeface="宋体" panose="02010600030101010101" pitchFamily="2" charset="-122"/>
                        </a:rPr>
                        <a:t>TypeError</a:t>
                      </a:r>
                      <a:endParaRPr lang="en-US" altLang="zh-CN" sz="1600" b="0" u="none" dirty="0">
                        <a:latin typeface="+mj-lt"/>
                        <a:ea typeface="+mn-ea"/>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 </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Python</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09">
                <a:tc>
                  <a:txBody>
                    <a:bodyPr/>
                    <a:lstStyle/>
                    <a:p>
                      <a:pPr marL="0" indent="0" algn="l">
                        <a:buNone/>
                      </a:pPr>
                      <a:r>
                        <a:rPr lang="zh-CN" altLang="en-US" sz="1600" b="0" u="none" dirty="0">
                          <a:latin typeface="+mj-lt"/>
                          <a:ea typeface="+mn-ea"/>
                          <a:cs typeface="Calibri" panose="020F0502020204030204" charset="0"/>
                        </a:rPr>
                        <a:t>文件</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f </a:t>
                      </a:r>
                      <a:r>
                        <a:rPr lang="en-US" altLang="zh-CN" sz="1600" b="0" u="none" dirty="0">
                          <a:latin typeface="+mj-lt"/>
                          <a:ea typeface="+mn-ea"/>
                          <a:cs typeface="Calibri" panose="020F0502020204030204" charset="0"/>
                        </a:rPr>
                        <a:t>=</a:t>
                      </a:r>
                      <a:r>
                        <a:rPr lang="en-US" altLang="zh-CN" sz="1600" b="0" u="none" dirty="0">
                          <a:latin typeface="+mj-lt"/>
                          <a:ea typeface="+mn-ea"/>
                          <a:cs typeface="宋体" panose="02010600030101010101" pitchFamily="2" charset="-122"/>
                        </a:rPr>
                        <a:t> </a:t>
                      </a:r>
                      <a:r>
                        <a:rPr lang="en-US" altLang="zh-CN" sz="1600" b="0" u="none" dirty="0">
                          <a:latin typeface="+mj-lt"/>
                          <a:ea typeface="+mn-ea"/>
                          <a:cs typeface="Calibri" panose="020F0502020204030204" charset="0"/>
                        </a:rPr>
                        <a:t>open('data.dat', '</a:t>
                      </a:r>
                      <a:r>
                        <a:rPr lang="en-US" altLang="zh-CN" sz="1600" b="0" u="none" dirty="0" err="1">
                          <a:latin typeface="+mj-lt"/>
                          <a:ea typeface="+mn-ea"/>
                          <a:cs typeface="Calibri" panose="020F0502020204030204" charset="0"/>
                        </a:rPr>
                        <a:t>r</a:t>
                      </a:r>
                      <a:r>
                        <a:rPr lang="en-US" altLang="zh-CN" sz="1600" b="0" u="none" dirty="0" err="1">
                          <a:latin typeface="+mj-lt"/>
                          <a:ea typeface="+mn-ea"/>
                          <a:cs typeface="宋体" panose="02010600030101010101" pitchFamily="2" charset="-122"/>
                        </a:rPr>
                        <a:t>b</a:t>
                      </a:r>
                      <a:r>
                        <a:rPr lang="en-US" altLang="zh-CN" sz="1600" b="0" u="none" dirty="0">
                          <a:latin typeface="+mj-lt"/>
                          <a:ea typeface="+mn-ea"/>
                          <a:cs typeface="Calibri" panose="020F0502020204030204" charset="0"/>
                        </a:rPr>
                        <a:t>')</a:t>
                      </a:r>
                      <a:endParaRPr lang="en-US" altLang="zh-CN" sz="1600" b="0" u="none" dirty="0">
                        <a:latin typeface="+mj-lt"/>
                        <a:ea typeface="+mn-ea"/>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open</a:t>
                      </a:r>
                      <a:r>
                        <a:rPr lang="zh-CN" altLang="en-US" sz="1600" b="0" u="none" dirty="0">
                          <a:latin typeface="宋体" panose="02010600030101010101" pitchFamily="2" charset="-122"/>
                          <a:ea typeface="宋体" panose="02010600030101010101" pitchFamily="2" charset="-122"/>
                          <a:cs typeface="宋体" panose="02010600030101010101" pitchFamily="2" charset="-122"/>
                        </a:rPr>
                        <a:t>是</a:t>
                      </a:r>
                      <a:r>
                        <a:rPr lang="en-US" altLang="zh-CN" sz="1600" b="0" u="none" dirty="0">
                          <a:latin typeface="宋体" panose="02010600030101010101" pitchFamily="2" charset="-122"/>
                          <a:ea typeface="宋体" panose="02010600030101010101" pitchFamily="2" charset="-122"/>
                          <a:cs typeface="宋体" panose="02010600030101010101" pitchFamily="2" charset="-122"/>
                        </a:rPr>
                        <a:t>Python</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215">
                <a:tc>
                  <a:txBody>
                    <a:bodyPr/>
                    <a:lstStyle/>
                    <a:p>
                      <a:pPr marL="0" indent="0" algn="l">
                        <a:buNone/>
                      </a:pPr>
                      <a:r>
                        <a:rPr lang="zh-CN" altLang="en-US" sz="1600" b="0" u="none" dirty="0">
                          <a:latin typeface="+mj-lt"/>
                          <a:ea typeface="+mn-ea"/>
                          <a:cs typeface="宋体" panose="02010600030101010101" pitchFamily="2" charset="-122"/>
                        </a:rPr>
                        <a:t>其他可迭代对象</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mj-lt"/>
                          <a:ea typeface="+mn-ea"/>
                          <a:cs typeface="宋体" panose="02010600030101010101" pitchFamily="2" charset="-122"/>
                        </a:rPr>
                        <a:t>生成器对象、</a:t>
                      </a:r>
                      <a:r>
                        <a:rPr lang="en-US" altLang="zh-CN" sz="1600" b="0" u="none" dirty="0">
                          <a:latin typeface="+mj-lt"/>
                          <a:ea typeface="+mn-ea"/>
                          <a:cs typeface="宋体" panose="02010600030101010101" pitchFamily="2" charset="-122"/>
                        </a:rPr>
                        <a:t>range</a:t>
                      </a:r>
                      <a:r>
                        <a:rPr lang="zh-CN" altLang="en-US" sz="1600" b="0" u="none" dirty="0">
                          <a:latin typeface="+mj-lt"/>
                          <a:ea typeface="+mn-ea"/>
                          <a:cs typeface="宋体" panose="02010600030101010101" pitchFamily="2" charset="-122"/>
                        </a:rPr>
                        <a:t>对象、</a:t>
                      </a:r>
                      <a:r>
                        <a:rPr lang="en-US" altLang="zh-CN" sz="1600" b="0" u="none" dirty="0">
                          <a:latin typeface="+mj-lt"/>
                          <a:ea typeface="+mn-ea"/>
                          <a:cs typeface="宋体" panose="02010600030101010101" pitchFamily="2" charset="-122"/>
                        </a:rPr>
                        <a:t>zip</a:t>
                      </a:r>
                      <a:r>
                        <a:rPr lang="zh-CN" altLang="en-US" sz="1600" b="0" u="none" dirty="0">
                          <a:latin typeface="+mj-lt"/>
                          <a:ea typeface="+mn-ea"/>
                          <a:cs typeface="宋体" panose="02010600030101010101" pitchFamily="2" charset="-122"/>
                        </a:rPr>
                        <a:t>对象、</a:t>
                      </a:r>
                      <a:r>
                        <a:rPr lang="en-US" altLang="zh-CN" sz="1600" b="0" u="none" dirty="0">
                          <a:latin typeface="+mj-lt"/>
                          <a:ea typeface="+mn-ea"/>
                          <a:cs typeface="宋体" panose="02010600030101010101" pitchFamily="2" charset="-122"/>
                        </a:rPr>
                        <a:t>enumerate</a:t>
                      </a:r>
                      <a:r>
                        <a:rPr lang="zh-CN" altLang="en-US" sz="1600" b="0" u="none" dirty="0">
                          <a:latin typeface="+mj-lt"/>
                          <a:ea typeface="+mn-ea"/>
                          <a:cs typeface="宋体" panose="02010600030101010101" pitchFamily="2" charset="-122"/>
                        </a:rPr>
                        <a:t>对象、</a:t>
                      </a:r>
                      <a:r>
                        <a:rPr lang="en-US" altLang="zh-CN" sz="1600" b="0" u="none" dirty="0">
                          <a:latin typeface="+mj-lt"/>
                          <a:ea typeface="+mn-ea"/>
                          <a:cs typeface="宋体" panose="02010600030101010101" pitchFamily="2" charset="-122"/>
                        </a:rPr>
                        <a:t>map</a:t>
                      </a:r>
                      <a:r>
                        <a:rPr lang="zh-CN" altLang="en-US" sz="1600" b="0" u="none" dirty="0">
                          <a:latin typeface="+mj-lt"/>
                          <a:ea typeface="+mn-ea"/>
                          <a:cs typeface="宋体" panose="02010600030101010101" pitchFamily="2" charset="-122"/>
                        </a:rPr>
                        <a:t>对象、</a:t>
                      </a:r>
                      <a:r>
                        <a:rPr lang="en-US" altLang="zh-CN" sz="1600" b="0" u="none" dirty="0">
                          <a:latin typeface="+mj-lt"/>
                          <a:ea typeface="+mn-ea"/>
                          <a:cs typeface="宋体" panose="02010600030101010101" pitchFamily="2" charset="-122"/>
                        </a:rPr>
                        <a:t>filter</a:t>
                      </a:r>
                      <a:r>
                        <a:rPr lang="zh-CN" altLang="en-US" sz="1600" b="0" u="none" dirty="0">
                          <a:latin typeface="+mj-lt"/>
                          <a:ea typeface="+mn-ea"/>
                          <a:cs typeface="宋体" panose="02010600030101010101" pitchFamily="2" charset="-122"/>
                        </a:rPr>
                        <a:t>对象等等</a:t>
                      </a:r>
                      <a:endParaRPr lang="en-US" sz="1600" b="0" u="none" dirty="0">
                        <a:latin typeface="+mj-lt"/>
                        <a:ea typeface="+mn-ea"/>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具有</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0" u="none" dirty="0">
                          <a:latin typeface="宋体" panose="02010600030101010101" pitchFamily="2" charset="-122"/>
                          <a:ea typeface="宋体" panose="02010600030101010101" pitchFamily="2" charset="-122"/>
                          <a:cs typeface="宋体" panose="02010600030101010101" pitchFamily="2" charset="-122"/>
                        </a:rPr>
                        <a:t>的特点，除</a:t>
                      </a:r>
                      <a:r>
                        <a:rPr lang="en-US" altLang="zh-CN" sz="16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对象之外，其他对象中的元素只能看一次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388">
                <a:tc>
                  <a:txBody>
                    <a:bodyPr/>
                    <a:lstStyle/>
                    <a:p>
                      <a:pPr marL="0" indent="0" algn="l">
                        <a:buNone/>
                      </a:pPr>
                      <a:r>
                        <a:rPr lang="zh-CN" altLang="en-US" sz="1600" b="0" u="none" dirty="0">
                          <a:latin typeface="+mj-lt"/>
                          <a:ea typeface="+mn-ea"/>
                          <a:cs typeface="Calibri" panose="020F0502020204030204" charset="0"/>
                        </a:rPr>
                        <a:t>编程单元</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mj-lt"/>
                          <a:ea typeface="+mn-ea"/>
                          <a:cs typeface="Calibri" panose="020F0502020204030204" charset="0"/>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mj-lt"/>
                          <a:ea typeface="+mn-ea"/>
                          <a:cs typeface="Calibri" panose="020F0502020204030204" charset="0"/>
                        </a:rPr>
                        <a:t>函数</a:t>
                      </a:r>
                      <a:r>
                        <a:rPr lang="zh-CN" altLang="en-US" sz="1600" b="0" u="none" dirty="0">
                          <a:latin typeface="+mj-lt"/>
                          <a:ea typeface="+mn-ea"/>
                          <a:cs typeface="宋体" panose="02010600030101010101" pitchFamily="2" charset="-122"/>
                        </a:rPr>
                        <a:t>（使用</a:t>
                      </a:r>
                      <a:r>
                        <a:rPr lang="en-US" altLang="zh-CN" sz="1600" b="0" u="none" dirty="0" err="1">
                          <a:latin typeface="+mj-lt"/>
                          <a:ea typeface="+mn-ea"/>
                          <a:cs typeface="宋体" panose="02010600030101010101" pitchFamily="2" charset="-122"/>
                        </a:rPr>
                        <a:t>def</a:t>
                      </a:r>
                      <a:r>
                        <a:rPr lang="zh-CN" altLang="en-US" sz="1600" b="0" u="none" dirty="0">
                          <a:latin typeface="+mj-lt"/>
                          <a:ea typeface="+mn-ea"/>
                          <a:cs typeface="宋体" panose="02010600030101010101" pitchFamily="2" charset="-122"/>
                        </a:rPr>
                        <a:t>定义）</a:t>
                      </a:r>
                    </a:p>
                    <a:p>
                      <a:pPr marL="0" indent="0" algn="l">
                        <a:buNone/>
                      </a:pPr>
                      <a:r>
                        <a:rPr lang="zh-CN" altLang="en-US" sz="1600" b="0" u="none" dirty="0">
                          <a:latin typeface="+mj-lt"/>
                          <a:ea typeface="+mn-ea"/>
                          <a:cs typeface="Calibri" panose="020F0502020204030204" charset="0"/>
                        </a:rPr>
                        <a:t>类</a:t>
                      </a:r>
                      <a:r>
                        <a:rPr lang="zh-CN" altLang="en-US" sz="1600" b="0" u="none" dirty="0">
                          <a:latin typeface="+mj-lt"/>
                          <a:ea typeface="+mn-ea"/>
                          <a:cs typeface="宋体" panose="02010600030101010101" pitchFamily="2" charset="-122"/>
                        </a:rPr>
                        <a:t>（使用</a:t>
                      </a:r>
                      <a:r>
                        <a:rPr lang="en-US" altLang="zh-CN" sz="1600" b="0" u="none" dirty="0">
                          <a:latin typeface="+mj-lt"/>
                          <a:ea typeface="+mn-ea"/>
                          <a:cs typeface="宋体" panose="02010600030101010101" pitchFamily="2" charset="-122"/>
                        </a:rPr>
                        <a:t>class</a:t>
                      </a:r>
                      <a:r>
                        <a:rPr lang="zh-CN" altLang="en-US" sz="1600" b="0" u="none" dirty="0">
                          <a:latin typeface="+mj-lt"/>
                          <a:ea typeface="+mn-ea"/>
                          <a:cs typeface="宋体" panose="02010600030101010101" pitchFamily="2" charset="-122"/>
                        </a:rPr>
                        <a:t>定义）</a:t>
                      </a:r>
                    </a:p>
                    <a:p>
                      <a:pPr marL="0" indent="0" algn="l">
                        <a:buNone/>
                      </a:pPr>
                      <a:r>
                        <a:rPr lang="zh-CN" altLang="en-US" sz="1600" b="0" u="none" dirty="0">
                          <a:latin typeface="+mj-lt"/>
                          <a:ea typeface="+mn-ea"/>
                          <a:cs typeface="宋体" panose="02010600030101010101" pitchFamily="2" charset="-122"/>
                        </a:rPr>
                        <a:t>模块（类型为</a:t>
                      </a:r>
                      <a:r>
                        <a:rPr lang="en-US" altLang="zh-CN" sz="1600" b="0" u="none" dirty="0">
                          <a:latin typeface="+mj-lt"/>
                          <a:ea typeface="+mn-ea"/>
                          <a:cs typeface="宋体" panose="02010600030101010101" pitchFamily="2" charset="-122"/>
                        </a:rPr>
                        <a:t>module</a:t>
                      </a:r>
                      <a:r>
                        <a:rPr lang="zh-CN" altLang="en-US" sz="1600" b="0" u="none" dirty="0">
                          <a:latin typeface="+mj-lt"/>
                          <a:ea typeface="+mn-ea"/>
                          <a:cs typeface="宋体" panose="02010600030101010101" pitchFamily="2" charset="-122"/>
                        </a:rPr>
                        <a:t>）</a:t>
                      </a:r>
                      <a:endParaRPr lang="en-US" sz="1600" b="0" u="none" dirty="0">
                        <a:latin typeface="+mj-lt"/>
                        <a:ea typeface="+mn-ea"/>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0" u="none" dirty="0">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Text Box 4"/>
          <p:cNvSpPr txBox="1"/>
          <p:nvPr/>
        </p:nvSpPr>
        <p:spPr>
          <a:xfrm>
            <a:off x="8415701" y="1982384"/>
            <a:ext cx="2097087" cy="365125"/>
          </a:xfrm>
          <a:prstGeom prst="rect">
            <a:avLst/>
          </a:prstGeom>
          <a:noFill/>
          <a:ln w="9525">
            <a:noFill/>
          </a:ln>
        </p:spPr>
        <p:txBody>
          <a:bodyPr wrap="square" anchor="t">
            <a:spAutoFit/>
          </a:bodyPr>
          <a:lstStyle/>
          <a:p>
            <a:pPr algn="r"/>
            <a:r>
              <a:rPr lang="zh-CN" altLang="en-US" dirty="0">
                <a:latin typeface="Arial" panose="020B0604020202020204" pitchFamily="34" charset="0"/>
                <a:ea typeface="宋体" panose="02010600030101010101" pitchFamily="2" charset="-122"/>
              </a:rPr>
              <a:t>续表</a:t>
            </a:r>
          </a:p>
        </p:txBody>
      </p:sp>
    </p:spTree>
    <p:extLst>
      <p:ext uri="{BB962C8B-B14F-4D97-AF65-F5344CB8AC3E}">
        <p14:creationId xmlns:p14="http://schemas.microsoft.com/office/powerpoint/2010/main" val="7326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a:xfrm>
            <a:off x="494208" y="1343973"/>
            <a:ext cx="11074400" cy="5271980"/>
          </a:xfrm>
        </p:spPr>
        <p:txBody>
          <a:bodyPr/>
          <a:lstStyle/>
          <a:p>
            <a:r>
              <a:rPr lang="en-US" altLang="zh-CN" dirty="0"/>
              <a:t>Python</a:t>
            </a:r>
            <a:r>
              <a:rPr lang="zh-CN" altLang="en-US" dirty="0"/>
              <a:t>内置对象</a:t>
            </a:r>
            <a:endParaRPr lang="en-US" altLang="zh-CN" dirty="0"/>
          </a:p>
          <a:p>
            <a:pPr lvl="1"/>
            <a:r>
              <a:rPr lang="en-US" altLang="zh-CN" dirty="0"/>
              <a:t>1.</a:t>
            </a:r>
            <a:r>
              <a:rPr lang="zh-CN" altLang="en-US" dirty="0"/>
              <a:t>变量</a:t>
            </a:r>
            <a:endParaRPr lang="en-US" altLang="zh-CN" dirty="0"/>
          </a:p>
          <a:p>
            <a:pPr lvl="2"/>
            <a:r>
              <a:rPr lang="zh-CN" altLang="en-US" dirty="0">
                <a:latin typeface="宋体" panose="02010600030101010101" pitchFamily="2" charset="-122"/>
              </a:rPr>
              <a:t>不需要事先声明变量名及其类型</a:t>
            </a:r>
            <a:endParaRPr lang="en-US" altLang="zh-CN" dirty="0">
              <a:latin typeface="宋体" panose="02010600030101010101" pitchFamily="2" charset="-122"/>
            </a:endParaRPr>
          </a:p>
          <a:p>
            <a:pPr lvl="3"/>
            <a:r>
              <a:rPr lang="en-US" altLang="zh-CN" dirty="0">
                <a:latin typeface="宋体" panose="02010600030101010101" pitchFamily="2" charset="-122"/>
              </a:rPr>
              <a:t>&gt;&gt;&gt; x = 3  #</a:t>
            </a:r>
            <a:r>
              <a:rPr lang="zh-CN" altLang="en-US" dirty="0">
                <a:latin typeface="宋体" panose="02010600030101010101" pitchFamily="2" charset="-122"/>
              </a:rPr>
              <a:t>直接赋值即可创建各种类型的对象变量</a:t>
            </a:r>
            <a:endParaRPr lang="en-US" altLang="zh-CN" dirty="0">
              <a:latin typeface="宋体" panose="02010600030101010101" pitchFamily="2" charset="-122"/>
            </a:endParaRPr>
          </a:p>
          <a:p>
            <a:pPr lvl="3"/>
            <a:r>
              <a:rPr lang="en-US" altLang="zh-CN" dirty="0">
                <a:latin typeface="宋体" panose="02010600030101010101" pitchFamily="2" charset="-122"/>
              </a:rPr>
              <a:t>&gt;&gt;&gt; x = “Hello World”</a:t>
            </a:r>
          </a:p>
          <a:p>
            <a:pPr lvl="2"/>
            <a:r>
              <a:rPr lang="zh-CN" altLang="en-US" dirty="0">
                <a:latin typeface="宋体" panose="02010600030101010101" pitchFamily="2" charset="-122"/>
                <a:sym typeface="+mn-ea"/>
              </a:rPr>
              <a:t>基于值的内存管理方式</a:t>
            </a:r>
            <a:endParaRPr lang="en-US" altLang="zh-CN" dirty="0">
              <a:latin typeface="宋体" panose="02010600030101010101" pitchFamily="2" charset="-122"/>
              <a:sym typeface="+mn-ea"/>
            </a:endParaRPr>
          </a:p>
          <a:p>
            <a:pPr lvl="3"/>
            <a:r>
              <a:rPr lang="en-US" altLang="zh-CN" sz="1600" dirty="0">
                <a:latin typeface="Consolas" panose="020B0609020204030204" charset="0"/>
                <a:sym typeface="+mn-ea"/>
              </a:rPr>
              <a:t>&gt;&gt;&gt; x = 3</a:t>
            </a:r>
            <a:endParaRPr lang="en-US" altLang="zh-CN" sz="1600" dirty="0">
              <a:latin typeface="Consolas" panose="020B0609020204030204" charset="0"/>
            </a:endParaRPr>
          </a:p>
          <a:p>
            <a:pPr lvl="3"/>
            <a:r>
              <a:rPr lang="en-US" altLang="zh-CN" dirty="0">
                <a:latin typeface="Consolas" panose="020B0609020204030204" charset="0"/>
                <a:sym typeface="+mn-ea"/>
              </a:rPr>
              <a:t>&gt;&gt;&gt; id(x)</a:t>
            </a:r>
            <a:endParaRPr lang="en-US" altLang="zh-CN" dirty="0">
              <a:latin typeface="Consolas" panose="020B0609020204030204" charset="0"/>
            </a:endParaRPr>
          </a:p>
          <a:p>
            <a:pPr lvl="3"/>
            <a:r>
              <a:rPr lang="en-US" altLang="zh-CN" dirty="0">
                <a:latin typeface="Consolas" panose="020B0609020204030204" charset="0"/>
                <a:sym typeface="+mn-ea"/>
              </a:rPr>
              <a:t>10417624</a:t>
            </a:r>
            <a:endParaRPr lang="en-US" altLang="zh-CN" dirty="0">
              <a:latin typeface="Consolas" panose="020B0609020204030204" charset="0"/>
            </a:endParaRPr>
          </a:p>
          <a:p>
            <a:pPr lvl="3"/>
            <a:r>
              <a:rPr lang="en-US" altLang="zh-CN" dirty="0">
                <a:latin typeface="Consolas" panose="020B0609020204030204" charset="0"/>
                <a:sym typeface="+mn-ea"/>
              </a:rPr>
              <a:t>&gt;&gt;&gt; y = 3</a:t>
            </a:r>
            <a:endParaRPr lang="en-US" altLang="zh-CN" dirty="0">
              <a:latin typeface="Consolas" panose="020B0609020204030204" charset="0"/>
            </a:endParaRPr>
          </a:p>
          <a:p>
            <a:pPr lvl="3"/>
            <a:r>
              <a:rPr lang="en-US" altLang="zh-CN" dirty="0">
                <a:latin typeface="Consolas" panose="020B0609020204030204" charset="0"/>
                <a:sym typeface="+mn-ea"/>
              </a:rPr>
              <a:t>&gt;&gt;&gt; id(y)</a:t>
            </a:r>
            <a:endParaRPr lang="en-US" altLang="zh-CN" dirty="0">
              <a:latin typeface="Consolas" panose="020B0609020204030204" charset="0"/>
            </a:endParaRPr>
          </a:p>
          <a:p>
            <a:pPr lvl="3"/>
            <a:r>
              <a:rPr lang="en-US" altLang="zh-CN" dirty="0">
                <a:latin typeface="Consolas" panose="020B0609020204030204" charset="0"/>
                <a:sym typeface="+mn-ea"/>
              </a:rPr>
              <a:t>10417624</a:t>
            </a:r>
            <a:endParaRPr lang="zh-CN" altLang="en-US"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17</a:t>
            </a:fld>
            <a:endParaRPr lang="zh-CN" altLang="en-US"/>
          </a:p>
        </p:txBody>
      </p:sp>
    </p:spTree>
    <p:extLst>
      <p:ext uri="{BB962C8B-B14F-4D97-AF65-F5344CB8AC3E}">
        <p14:creationId xmlns:p14="http://schemas.microsoft.com/office/powerpoint/2010/main" val="118504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1.</a:t>
            </a:r>
            <a:r>
              <a:rPr lang="zh-CN" altLang="en-US" dirty="0"/>
              <a:t>变量</a:t>
            </a:r>
            <a:endParaRPr lang="en-US" altLang="zh-CN" dirty="0"/>
          </a:p>
          <a:p>
            <a:pPr lvl="2"/>
            <a:r>
              <a:rPr lang="en-US" altLang="zh-CN" dirty="0" err="1">
                <a:sym typeface="+mn-ea"/>
              </a:rPr>
              <a:t>变量并不直接存储值，而是存储了值的内存地址或者引用，变量类型随时可以改变</a:t>
            </a:r>
            <a:r>
              <a:rPr lang="en-US" altLang="zh-CN" dirty="0">
                <a:sym typeface="+mn-ea"/>
              </a:rPr>
              <a:t>。</a:t>
            </a:r>
          </a:p>
          <a:p>
            <a:pPr lvl="2"/>
            <a:r>
              <a:rPr lang="zh-CN" altLang="en-US" dirty="0"/>
              <a:t>接着上面的代码再继续执行下面的代码：</a:t>
            </a:r>
          </a:p>
          <a:p>
            <a:pPr lvl="3"/>
            <a:r>
              <a:rPr lang="en-US" altLang="zh-CN" dirty="0">
                <a:latin typeface="Consolas" panose="020B0609020204030204" charset="0"/>
              </a:rPr>
              <a:t>&gt;&gt;&gt; x += 6</a:t>
            </a:r>
          </a:p>
          <a:p>
            <a:pPr lvl="3"/>
            <a:r>
              <a:rPr lang="en-US" altLang="zh-CN" dirty="0">
                <a:latin typeface="Consolas" panose="020B0609020204030204" charset="0"/>
              </a:rPr>
              <a:t>&gt;&gt;&gt; id(x)</a:t>
            </a:r>
          </a:p>
          <a:p>
            <a:pPr lvl="3"/>
            <a:r>
              <a:rPr lang="en-US" altLang="zh-CN" dirty="0">
                <a:latin typeface="Consolas" panose="020B0609020204030204" charset="0"/>
              </a:rPr>
              <a:t>1786684752</a:t>
            </a:r>
          </a:p>
          <a:p>
            <a:pPr lvl="3"/>
            <a:r>
              <a:rPr lang="en-US" altLang="zh-CN" dirty="0">
                <a:latin typeface="Consolas" panose="020B0609020204030204" charset="0"/>
              </a:rPr>
              <a:t>&gt;&gt;&gt; y</a:t>
            </a:r>
          </a:p>
          <a:p>
            <a:pPr lvl="3"/>
            <a:r>
              <a:rPr lang="en-US" altLang="zh-CN" dirty="0">
                <a:latin typeface="Consolas" panose="020B0609020204030204" charset="0"/>
              </a:rPr>
              <a:t>3</a:t>
            </a:r>
          </a:p>
          <a:p>
            <a:pPr lvl="3"/>
            <a:r>
              <a:rPr lang="en-US" altLang="zh-CN" dirty="0">
                <a:latin typeface="Consolas" panose="020B0609020204030204" charset="0"/>
              </a:rPr>
              <a:t>&gt;&gt;&gt; id(y)</a:t>
            </a:r>
          </a:p>
          <a:p>
            <a:pPr lvl="3"/>
            <a:r>
              <a:rPr lang="en-US" altLang="zh-CN" dirty="0">
                <a:latin typeface="Consolas" panose="020B0609020204030204" charset="0"/>
                <a:sym typeface="+mn-ea"/>
              </a:rPr>
              <a:t>10417624</a:t>
            </a:r>
            <a:endParaRPr lang="zh-CN" altLang="en-US"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18</a:t>
            </a:fld>
            <a:endParaRPr lang="zh-CN" altLang="en-US"/>
          </a:p>
        </p:txBody>
      </p:sp>
      <p:graphicFrame>
        <p:nvGraphicFramePr>
          <p:cNvPr id="5" name="图片 83"/>
          <p:cNvGraphicFramePr>
            <a:graphicFrameLocks noChangeAspect="1"/>
          </p:cNvGraphicFramePr>
          <p:nvPr>
            <p:extLst>
              <p:ext uri="{D42A27DB-BD31-4B8C-83A1-F6EECF244321}">
                <p14:modId xmlns:p14="http://schemas.microsoft.com/office/powerpoint/2010/main" val="697078531"/>
              </p:ext>
            </p:extLst>
          </p:nvPr>
        </p:nvGraphicFramePr>
        <p:xfrm>
          <a:off x="4727258" y="3972878"/>
          <a:ext cx="3738562" cy="2282825"/>
        </p:xfrm>
        <a:graphic>
          <a:graphicData uri="http://schemas.openxmlformats.org/presentationml/2006/ole">
            <mc:AlternateContent xmlns:mc="http://schemas.openxmlformats.org/markup-compatibility/2006">
              <mc:Choice xmlns:v="urn:schemas-microsoft-com:vml" Requires="v">
                <p:oleObj spid="_x0000_s1028" r:id="rId3" imgW="2546350" imgH="1555115" progId="Visio.Drawing.11">
                  <p:embed/>
                </p:oleObj>
              </mc:Choice>
              <mc:Fallback>
                <p:oleObj r:id="rId3" imgW="2546350" imgH="1555115" progId="Visio.Drawing.11">
                  <p:embed/>
                  <p:pic>
                    <p:nvPicPr>
                      <p:cNvPr id="0" name=""/>
                      <p:cNvPicPr/>
                      <p:nvPr/>
                    </p:nvPicPr>
                    <p:blipFill>
                      <a:blip r:embed="rId4"/>
                      <a:stretch>
                        <a:fillRect/>
                      </a:stretch>
                    </p:blipFill>
                    <p:spPr>
                      <a:xfrm>
                        <a:off x="4727258" y="3972878"/>
                        <a:ext cx="3738562" cy="22828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6721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1.</a:t>
            </a:r>
            <a:r>
              <a:rPr lang="zh-CN" altLang="en-US" dirty="0"/>
              <a:t>变量</a:t>
            </a:r>
            <a:endParaRPr lang="en-US" altLang="zh-CN" dirty="0"/>
          </a:p>
          <a:p>
            <a:pPr lvl="2"/>
            <a:r>
              <a:rPr lang="zh-CN" altLang="en-US" dirty="0">
                <a:latin typeface="宋体" panose="02010600030101010101" pitchFamily="2" charset="-122"/>
                <a:sym typeface="+mn-ea"/>
              </a:rPr>
              <a:t>强类型编程语言</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解释器会根据赋值或运算来自动推断变量类型。</a:t>
            </a:r>
            <a:endParaRPr lang="en-US" altLang="zh-CN" dirty="0">
              <a:latin typeface="宋体" panose="02010600030101010101" pitchFamily="2" charset="-122"/>
              <a:sym typeface="+mn-ea"/>
            </a:endParaRPr>
          </a:p>
          <a:p>
            <a:pPr lvl="2"/>
            <a:r>
              <a:rPr lang="zh-CN" altLang="en-US" dirty="0">
                <a:latin typeface="宋体" panose="02010600030101010101" pitchFamily="2" charset="-122"/>
                <a:sym typeface="+mn-ea"/>
              </a:rPr>
              <a:t>动态类型语言</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变量的类型也是可以随时变化的。</a:t>
            </a:r>
            <a:endParaRPr lang="en-US" altLang="zh-CN" dirty="0">
              <a:latin typeface="宋体" panose="02010600030101010101" pitchFamily="2" charset="-122"/>
              <a:sym typeface="+mn-ea"/>
            </a:endParaRPr>
          </a:p>
          <a:p>
            <a:pPr lvl="3"/>
            <a:r>
              <a:rPr lang="en-US" altLang="zh-CN" sz="1200" dirty="0">
                <a:latin typeface="Consolas" panose="020B0609020204030204" charset="0"/>
                <a:sym typeface="+mn-ea"/>
              </a:rPr>
              <a:t>&gt;&gt;&gt; x = 3</a:t>
            </a:r>
            <a:endParaRPr lang="en-US" altLang="zh-CN" sz="1200" dirty="0">
              <a:latin typeface="Consolas" panose="020B0609020204030204" charset="0"/>
            </a:endParaRPr>
          </a:p>
          <a:p>
            <a:pPr lvl="3"/>
            <a:r>
              <a:rPr lang="en-US" altLang="zh-CN" sz="1200" dirty="0">
                <a:latin typeface="Consolas" panose="020B0609020204030204" charset="0"/>
                <a:sym typeface="+mn-ea"/>
              </a:rPr>
              <a:t>&gt;&gt;&gt; print(type(x))</a:t>
            </a:r>
            <a:endParaRPr lang="en-US" altLang="zh-CN" sz="1200" dirty="0">
              <a:latin typeface="Consolas" panose="020B0609020204030204" charset="0"/>
            </a:endParaRPr>
          </a:p>
          <a:p>
            <a:pPr lvl="3"/>
            <a:r>
              <a:rPr lang="en-US" altLang="zh-CN" sz="1200" dirty="0">
                <a:latin typeface="Consolas" panose="020B0609020204030204" charset="0"/>
                <a:sym typeface="+mn-ea"/>
              </a:rPr>
              <a:t>&lt;class '</a:t>
            </a:r>
            <a:r>
              <a:rPr lang="en-US" altLang="zh-CN" sz="1200" dirty="0" err="1">
                <a:latin typeface="Consolas" panose="020B0609020204030204" charset="0"/>
                <a:sym typeface="+mn-ea"/>
              </a:rPr>
              <a:t>int</a:t>
            </a:r>
            <a:r>
              <a:rPr lang="en-US" altLang="zh-CN" sz="1200" dirty="0">
                <a:latin typeface="Consolas" panose="020B0609020204030204" charset="0"/>
                <a:sym typeface="+mn-ea"/>
              </a:rPr>
              <a:t>'&gt;</a:t>
            </a:r>
            <a:endParaRPr lang="en-US" altLang="zh-CN" sz="1200" dirty="0">
              <a:latin typeface="Consolas" panose="020B0609020204030204" charset="0"/>
            </a:endParaRPr>
          </a:p>
          <a:p>
            <a:pPr lvl="3"/>
            <a:r>
              <a:rPr lang="en-US" altLang="zh-CN" sz="1200" dirty="0">
                <a:latin typeface="Consolas" panose="020B0609020204030204" charset="0"/>
                <a:sym typeface="+mn-ea"/>
              </a:rPr>
              <a:t>&gt;&gt;&gt; x = 'Hello world.'</a:t>
            </a:r>
            <a:endParaRPr lang="en-US" altLang="zh-CN" sz="1200" dirty="0">
              <a:latin typeface="Consolas" panose="020B0609020204030204" charset="0"/>
            </a:endParaRPr>
          </a:p>
          <a:p>
            <a:pPr lvl="3"/>
            <a:r>
              <a:rPr lang="en-US" altLang="zh-CN" sz="1200" dirty="0">
                <a:latin typeface="Consolas" panose="020B0609020204030204" charset="0"/>
                <a:sym typeface="+mn-ea"/>
              </a:rPr>
              <a:t>&gt;&gt;&gt; print(type(x))                 #</a:t>
            </a:r>
            <a:r>
              <a:rPr lang="zh-CN" altLang="en-US" sz="1200" dirty="0">
                <a:latin typeface="Consolas" panose="020B0609020204030204" charset="0"/>
                <a:sym typeface="+mn-ea"/>
              </a:rPr>
              <a:t>查看变量类型</a:t>
            </a:r>
            <a:endParaRPr lang="zh-CN" altLang="en-US" sz="1200" dirty="0">
              <a:latin typeface="Consolas" panose="020B0609020204030204" charset="0"/>
            </a:endParaRPr>
          </a:p>
          <a:p>
            <a:pPr lvl="3"/>
            <a:r>
              <a:rPr lang="en-US" altLang="zh-CN" sz="1200" dirty="0">
                <a:latin typeface="Consolas" panose="020B0609020204030204" charset="0"/>
                <a:sym typeface="+mn-ea"/>
              </a:rPr>
              <a:t>&lt;class '</a:t>
            </a:r>
            <a:r>
              <a:rPr lang="en-US" altLang="zh-CN" sz="1200" dirty="0" err="1">
                <a:latin typeface="Consolas" panose="020B0609020204030204" charset="0"/>
                <a:sym typeface="+mn-ea"/>
              </a:rPr>
              <a:t>str</a:t>
            </a:r>
            <a:r>
              <a:rPr lang="en-US" altLang="zh-CN" sz="1200" dirty="0">
                <a:latin typeface="Consolas" panose="020B0609020204030204" charset="0"/>
                <a:sym typeface="+mn-ea"/>
              </a:rPr>
              <a:t>'&gt;</a:t>
            </a:r>
            <a:endParaRPr lang="en-US" altLang="zh-CN" sz="1200" dirty="0">
              <a:latin typeface="Consolas" panose="020B0609020204030204" charset="0"/>
            </a:endParaRPr>
          </a:p>
          <a:p>
            <a:pPr lvl="3"/>
            <a:r>
              <a:rPr lang="en-US" altLang="zh-CN" sz="1200" dirty="0">
                <a:latin typeface="Consolas" panose="020B0609020204030204" charset="0"/>
                <a:sym typeface="+mn-ea"/>
              </a:rPr>
              <a:t>&gt;&gt;&gt; x = [1,2,3]</a:t>
            </a:r>
            <a:endParaRPr lang="en-US" altLang="zh-CN" sz="1200" dirty="0">
              <a:latin typeface="Consolas" panose="020B0609020204030204" charset="0"/>
            </a:endParaRPr>
          </a:p>
          <a:p>
            <a:pPr lvl="3"/>
            <a:r>
              <a:rPr lang="en-US" altLang="zh-CN" sz="1200" dirty="0">
                <a:latin typeface="Consolas" panose="020B0609020204030204" charset="0"/>
                <a:sym typeface="+mn-ea"/>
              </a:rPr>
              <a:t>&gt;&gt;&gt; print(type(x))</a:t>
            </a:r>
            <a:endParaRPr lang="en-US" altLang="zh-CN" sz="1200" dirty="0">
              <a:latin typeface="Consolas" panose="020B0609020204030204" charset="0"/>
            </a:endParaRPr>
          </a:p>
          <a:p>
            <a:pPr lvl="3"/>
            <a:r>
              <a:rPr lang="en-US" altLang="zh-CN" sz="1200" dirty="0">
                <a:latin typeface="Consolas" panose="020B0609020204030204" charset="0"/>
                <a:sym typeface="+mn-ea"/>
              </a:rPr>
              <a:t>&lt;class 'list'&gt;</a:t>
            </a:r>
            <a:endParaRPr lang="en-US" altLang="zh-CN" sz="1200" dirty="0">
              <a:latin typeface="Consolas" panose="020B0609020204030204" charset="0"/>
            </a:endParaRPr>
          </a:p>
          <a:p>
            <a:pPr lvl="3"/>
            <a:r>
              <a:rPr lang="en-US" altLang="zh-CN" sz="1200" dirty="0">
                <a:latin typeface="Consolas" panose="020B0609020204030204" charset="0"/>
                <a:sym typeface="+mn-ea"/>
              </a:rPr>
              <a:t>&gt;&gt;&gt; </a:t>
            </a:r>
            <a:r>
              <a:rPr lang="en-US" altLang="zh-CN" sz="1200" dirty="0" err="1">
                <a:latin typeface="Consolas" panose="020B0609020204030204" charset="0"/>
                <a:sym typeface="+mn-ea"/>
              </a:rPr>
              <a:t>isinstance</a:t>
            </a:r>
            <a:r>
              <a:rPr lang="en-US" altLang="zh-CN" sz="1200" dirty="0">
                <a:latin typeface="Consolas" panose="020B0609020204030204" charset="0"/>
                <a:sym typeface="+mn-ea"/>
              </a:rPr>
              <a:t>(3, </a:t>
            </a:r>
            <a:r>
              <a:rPr lang="en-US" altLang="zh-CN" sz="1200" dirty="0" err="1">
                <a:latin typeface="Consolas" panose="020B0609020204030204" charset="0"/>
                <a:sym typeface="+mn-ea"/>
              </a:rPr>
              <a:t>int</a:t>
            </a:r>
            <a:r>
              <a:rPr lang="en-US" altLang="zh-CN" sz="1200" dirty="0">
                <a:latin typeface="Consolas" panose="020B0609020204030204" charset="0"/>
                <a:sym typeface="+mn-ea"/>
              </a:rPr>
              <a:t>)             #</a:t>
            </a:r>
            <a:r>
              <a:rPr lang="zh-CN" altLang="en-US" sz="1200" dirty="0">
                <a:latin typeface="Consolas" panose="020B0609020204030204" charset="0"/>
                <a:sym typeface="+mn-ea"/>
              </a:rPr>
              <a:t>测试对象是否是某个类型的实例</a:t>
            </a:r>
            <a:endParaRPr lang="zh-CN" altLang="en-US" sz="1200" dirty="0">
              <a:latin typeface="Consolas" panose="020B0609020204030204" charset="0"/>
            </a:endParaRPr>
          </a:p>
          <a:p>
            <a:pPr lvl="3"/>
            <a:r>
              <a:rPr lang="en-US" altLang="zh-CN" sz="1200" dirty="0">
                <a:latin typeface="Consolas" panose="020B0609020204030204" charset="0"/>
                <a:sym typeface="+mn-ea"/>
              </a:rPr>
              <a:t>True</a:t>
            </a:r>
            <a:endParaRPr lang="en-US" altLang="zh-CN" sz="1200" dirty="0">
              <a:latin typeface="Consolas" panose="020B0609020204030204" charset="0"/>
            </a:endParaRPr>
          </a:p>
          <a:p>
            <a:pPr lvl="3"/>
            <a:endParaRPr lang="zh-CN" altLang="en-US" dirty="0">
              <a:latin typeface="Consolas" panose="020B0609020204030204"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19</a:t>
            </a:fld>
            <a:endParaRPr lang="zh-CN" altLang="en-US"/>
          </a:p>
        </p:txBody>
      </p:sp>
    </p:spTree>
    <p:extLst>
      <p:ext uri="{BB962C8B-B14F-4D97-AF65-F5344CB8AC3E}">
        <p14:creationId xmlns:p14="http://schemas.microsoft.com/office/powerpoint/2010/main" val="264697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solidFill>
                  <a:srgbClr val="FF0000"/>
                </a:solidFill>
              </a:rPr>
              <a:t>示例</a:t>
            </a:r>
            <a:endParaRPr lang="en-US" altLang="zh-CN" dirty="0">
              <a:solidFill>
                <a:srgbClr val="FF0000"/>
              </a:solidFill>
            </a:endParaRPr>
          </a:p>
          <a:p>
            <a:pPr lvl="1"/>
            <a:r>
              <a:rPr lang="en-US" altLang="zh-CN" dirty="0"/>
              <a:t>Python</a:t>
            </a:r>
            <a:r>
              <a:rPr lang="zh-CN" altLang="en-US" dirty="0"/>
              <a:t>编程规范</a:t>
            </a:r>
            <a:endParaRPr lang="en-US" altLang="zh-CN" dirty="0"/>
          </a:p>
          <a:p>
            <a:pPr lvl="1"/>
            <a:r>
              <a:rPr lang="zh-CN" altLang="en-US" dirty="0"/>
              <a:t>保留字和命名</a:t>
            </a:r>
            <a:endParaRPr lang="en-US" altLang="zh-CN" dirty="0"/>
          </a:p>
          <a:p>
            <a:pPr lvl="1"/>
            <a:r>
              <a:rPr lang="en-US" altLang="zh-CN" dirty="0"/>
              <a:t>Python</a:t>
            </a:r>
            <a:r>
              <a:rPr lang="zh-CN" altLang="en-US" dirty="0"/>
              <a:t>内置对象</a:t>
            </a:r>
            <a:endParaRPr lang="en-US" altLang="zh-CN" dirty="0"/>
          </a:p>
          <a:p>
            <a:pPr lvl="1"/>
            <a:r>
              <a:rPr lang="zh-CN" altLang="en-US" dirty="0"/>
              <a:t>运算符和表达式</a:t>
            </a:r>
            <a:endParaRPr lang="en-US" altLang="zh-CN" dirty="0"/>
          </a:p>
          <a:p>
            <a:pPr lvl="1"/>
            <a:r>
              <a:rPr lang="en-US" altLang="zh-CN" dirty="0"/>
              <a:t>Python</a:t>
            </a:r>
            <a:r>
              <a:rPr lang="zh-CN" altLang="en-US" dirty="0"/>
              <a:t>内置函数</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2903103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2.</a:t>
            </a:r>
            <a:r>
              <a:rPr lang="zh-CN" altLang="en-US" dirty="0"/>
              <a:t>常量：数字</a:t>
            </a:r>
            <a:endParaRPr lang="en-US" altLang="zh-CN" dirty="0"/>
          </a:p>
          <a:p>
            <a:pPr lvl="2"/>
            <a:r>
              <a:rPr lang="zh-CN" altLang="en-US" dirty="0"/>
              <a:t>整数：</a:t>
            </a:r>
            <a:r>
              <a:rPr lang="en-US" altLang="zh-CN" dirty="0" err="1"/>
              <a:t>任意大</a:t>
            </a:r>
            <a:r>
              <a:rPr lang="zh-CN" altLang="en-US" dirty="0"/>
              <a:t>，不超过内存限制</a:t>
            </a:r>
            <a:endParaRPr lang="en-US" altLang="zh-CN" dirty="0"/>
          </a:p>
          <a:p>
            <a:pPr lvl="3"/>
            <a:r>
              <a:rPr lang="en-US" altLang="zh-CN" b="0" dirty="0"/>
              <a:t>1010,99,-217</a:t>
            </a:r>
          </a:p>
          <a:p>
            <a:pPr lvl="3"/>
            <a:r>
              <a:rPr lang="en-US" altLang="zh-CN" b="0" dirty="0"/>
              <a:t>0x9a,-0X89(0x,0X</a:t>
            </a:r>
            <a:r>
              <a:rPr lang="zh-CN" altLang="en-US" b="0" dirty="0"/>
              <a:t>开头表示</a:t>
            </a:r>
            <a:r>
              <a:rPr lang="en-US" altLang="zh-CN" b="0" dirty="0"/>
              <a:t>16</a:t>
            </a:r>
            <a:r>
              <a:rPr lang="zh-CN" altLang="en-US" b="0" dirty="0"/>
              <a:t>进制数</a:t>
            </a:r>
            <a:r>
              <a:rPr lang="en-US" altLang="zh-CN" b="0" dirty="0"/>
              <a:t>)</a:t>
            </a:r>
          </a:p>
          <a:p>
            <a:pPr lvl="3"/>
            <a:r>
              <a:rPr lang="en-US" altLang="zh-CN" b="0" dirty="0"/>
              <a:t>0b010,-0B101(0b,0B</a:t>
            </a:r>
            <a:r>
              <a:rPr lang="zh-CN" altLang="en-US" b="0" dirty="0"/>
              <a:t>开头表示</a:t>
            </a:r>
            <a:r>
              <a:rPr lang="en-US" altLang="zh-CN" b="0" dirty="0"/>
              <a:t>2</a:t>
            </a:r>
            <a:r>
              <a:rPr lang="zh-CN" altLang="en-US" b="0" dirty="0"/>
              <a:t>进制数</a:t>
            </a:r>
            <a:r>
              <a:rPr lang="en-US" altLang="zh-CN" b="0" dirty="0"/>
              <a:t>)</a:t>
            </a:r>
          </a:p>
          <a:p>
            <a:pPr lvl="3"/>
            <a:r>
              <a:rPr lang="en-US" altLang="zh-CN" b="0" dirty="0"/>
              <a:t>0o123,-0O456(0o,0O</a:t>
            </a:r>
            <a:r>
              <a:rPr lang="zh-CN" altLang="en-US" b="0" dirty="0"/>
              <a:t>开头表示</a:t>
            </a:r>
            <a:r>
              <a:rPr lang="en-US" altLang="zh-CN" b="0" dirty="0"/>
              <a:t>8</a:t>
            </a:r>
            <a:r>
              <a:rPr lang="zh-CN" altLang="en-US" b="0" dirty="0"/>
              <a:t>进制数</a:t>
            </a:r>
            <a:r>
              <a:rPr lang="en-US" altLang="zh-CN" b="0" dirty="0"/>
              <a:t>)</a:t>
            </a:r>
            <a:endParaRPr lang="en-US" altLang="zh-CN" dirty="0"/>
          </a:p>
          <a:p>
            <a:pPr lvl="2"/>
            <a:r>
              <a:rPr lang="zh-CN" altLang="en-US" dirty="0"/>
              <a:t>浮点数</a:t>
            </a:r>
            <a:endParaRPr lang="en-US" altLang="zh-CN" dirty="0"/>
          </a:p>
          <a:p>
            <a:pPr lvl="3"/>
            <a:r>
              <a:rPr lang="zh-CN" altLang="en-US" sz="1600" dirty="0"/>
              <a:t>精度和大小限制，和系统有关</a:t>
            </a:r>
            <a:endParaRPr lang="en-US" altLang="zh-CN" sz="1600" dirty="0"/>
          </a:p>
          <a:p>
            <a:pPr lvl="3"/>
            <a:r>
              <a:rPr lang="zh-CN" altLang="en-US" dirty="0"/>
              <a:t>存在误差，</a:t>
            </a:r>
            <a:r>
              <a:rPr lang="en-US" altLang="zh-CN" dirty="0" err="1"/>
              <a:t>应尽量避免直接进行相等性测试</a:t>
            </a:r>
            <a:endParaRPr lang="en-US" altLang="zh-CN" dirty="0"/>
          </a:p>
          <a:p>
            <a:pPr lvl="2"/>
            <a:r>
              <a:rPr lang="zh-CN" altLang="en-US" dirty="0"/>
              <a:t>复数：</a:t>
            </a:r>
            <a:r>
              <a:rPr lang="en-US" altLang="zh-CN" dirty="0" err="1"/>
              <a:t>a+bj</a:t>
            </a:r>
            <a:endParaRPr lang="en-US" altLang="zh-CN" dirty="0"/>
          </a:p>
          <a:p>
            <a:pPr lvl="3"/>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20</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930" y="2519628"/>
            <a:ext cx="5686425" cy="17049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930" y="4349376"/>
            <a:ext cx="5638800" cy="1828800"/>
          </a:xfrm>
          <a:prstGeom prst="rect">
            <a:avLst/>
          </a:prstGeom>
        </p:spPr>
      </p:pic>
    </p:spTree>
    <p:extLst>
      <p:ext uri="{BB962C8B-B14F-4D97-AF65-F5344CB8AC3E}">
        <p14:creationId xmlns:p14="http://schemas.microsoft.com/office/powerpoint/2010/main" val="3173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2.</a:t>
            </a:r>
            <a:r>
              <a:rPr lang="zh-CN" altLang="en-US" dirty="0"/>
              <a:t>常量：数字</a:t>
            </a:r>
            <a:endParaRPr lang="en-US" altLang="zh-CN" dirty="0"/>
          </a:p>
          <a:p>
            <a:pPr lvl="2"/>
            <a:r>
              <a:rPr lang="zh-CN" altLang="en-US" dirty="0"/>
              <a:t>隐式类型转换</a:t>
            </a:r>
            <a:endParaRPr lang="en-US" altLang="zh-CN" dirty="0"/>
          </a:p>
          <a:p>
            <a:pPr lvl="3"/>
            <a:r>
              <a:rPr lang="zh-CN" altLang="en-US" b="0" dirty="0"/>
              <a:t>整数</a:t>
            </a:r>
            <a:r>
              <a:rPr lang="en-US" altLang="zh-CN" b="0" dirty="0"/>
              <a:t>-&gt; </a:t>
            </a:r>
            <a:r>
              <a:rPr lang="zh-CN" altLang="en-US" b="0" dirty="0"/>
              <a:t>浮点数</a:t>
            </a:r>
            <a:r>
              <a:rPr lang="en-US" altLang="zh-CN" b="0" dirty="0"/>
              <a:t>-&gt; </a:t>
            </a:r>
            <a:r>
              <a:rPr lang="zh-CN" altLang="en-US" b="0" dirty="0"/>
              <a:t>复数</a:t>
            </a:r>
            <a:endParaRPr lang="en-US" altLang="zh-CN" b="0" dirty="0"/>
          </a:p>
          <a:p>
            <a:pPr lvl="3"/>
            <a:r>
              <a:rPr lang="zh-CN" altLang="en-US" b="0" dirty="0"/>
              <a:t>整数是浮点数特例，浮点数是复数特例</a:t>
            </a:r>
            <a:endParaRPr lang="en-US" altLang="zh-CN" b="0" dirty="0"/>
          </a:p>
          <a:p>
            <a:pPr lvl="3"/>
            <a:r>
              <a:rPr lang="zh-CN" altLang="en-US" b="0" dirty="0"/>
              <a:t>除法</a:t>
            </a:r>
            <a:endParaRPr lang="en-US" altLang="zh-CN" b="0" dirty="0"/>
          </a:p>
          <a:p>
            <a:pPr lvl="2"/>
            <a:r>
              <a:rPr lang="zh-CN" altLang="en-US" dirty="0"/>
              <a:t>强制类型转换函数</a:t>
            </a:r>
            <a:endParaRPr lang="en-US" altLang="zh-CN" dirty="0"/>
          </a:p>
          <a:p>
            <a:pPr lvl="2"/>
            <a:r>
              <a:rPr lang="zh-CN" altLang="en-US" dirty="0"/>
              <a:t>类型判断函数：</a:t>
            </a:r>
            <a:r>
              <a:rPr lang="en-US" altLang="zh-CN" dirty="0"/>
              <a:t>type()</a:t>
            </a:r>
            <a:r>
              <a:rPr lang="zh-CN" altLang="en-US" dirty="0"/>
              <a:t> </a:t>
            </a:r>
            <a:endParaRPr lang="en-US" altLang="zh-CN" dirty="0"/>
          </a:p>
          <a:p>
            <a:pPr lvl="2"/>
            <a:r>
              <a:rPr lang="zh-CN" altLang="en-US" dirty="0"/>
              <a:t>下划线作为分隔符</a:t>
            </a:r>
            <a:endParaRPr lang="en-US" altLang="zh-CN" dirty="0"/>
          </a:p>
          <a:p>
            <a:pPr lvl="3"/>
            <a:r>
              <a:rPr lang="zh-CN" altLang="en-US" dirty="0"/>
              <a:t>类似于数学中</a:t>
            </a:r>
            <a:r>
              <a:rPr lang="en-US" altLang="zh-CN" dirty="0" err="1"/>
              <a:t>使用逗号作为千位分隔符</a:t>
            </a:r>
            <a:endParaRPr lang="en-US" altLang="zh-CN" dirty="0"/>
          </a:p>
          <a:p>
            <a:pPr lvl="3"/>
            <a:endParaRPr lang="en-US" altLang="zh-CN" dirty="0"/>
          </a:p>
          <a:p>
            <a:pPr lvl="3"/>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21</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20" y="1472901"/>
            <a:ext cx="4471267" cy="3053002"/>
          </a:xfrm>
          <a:prstGeom prst="rect">
            <a:avLst/>
          </a:prstGeom>
        </p:spPr>
      </p:pic>
      <p:pic>
        <p:nvPicPr>
          <p:cNvPr id="9" name="图片 8"/>
          <p:cNvPicPr>
            <a:picLocks noChangeAspect="1"/>
          </p:cNvPicPr>
          <p:nvPr/>
        </p:nvPicPr>
        <p:blipFill>
          <a:blip r:embed="rId3"/>
          <a:stretch>
            <a:fillRect/>
          </a:stretch>
        </p:blipFill>
        <p:spPr>
          <a:xfrm>
            <a:off x="5113020" y="4665860"/>
            <a:ext cx="5587966" cy="1567300"/>
          </a:xfrm>
          <a:prstGeom prst="rect">
            <a:avLst/>
          </a:prstGeom>
        </p:spPr>
      </p:pic>
    </p:spTree>
    <p:extLst>
      <p:ext uri="{BB962C8B-B14F-4D97-AF65-F5344CB8AC3E}">
        <p14:creationId xmlns:p14="http://schemas.microsoft.com/office/powerpoint/2010/main" val="228299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3.</a:t>
            </a:r>
            <a:r>
              <a:rPr lang="zh-CN" altLang="en-US" dirty="0"/>
              <a:t>字符串</a:t>
            </a:r>
            <a:endParaRPr lang="en-US" altLang="zh-CN" dirty="0"/>
          </a:p>
          <a:p>
            <a:pPr lvl="2"/>
            <a:r>
              <a:rPr lang="en-US" altLang="zh-CN" dirty="0" err="1"/>
              <a:t>使用</a:t>
            </a:r>
            <a:r>
              <a:rPr lang="en-US" altLang="zh-CN" dirty="0" err="1">
                <a:solidFill>
                  <a:srgbClr val="FF0000"/>
                </a:solidFill>
              </a:rPr>
              <a:t>单引号</a:t>
            </a:r>
            <a:r>
              <a:rPr lang="en-US" altLang="zh-CN" dirty="0" err="1"/>
              <a:t>、</a:t>
            </a:r>
            <a:r>
              <a:rPr lang="en-US" altLang="zh-CN" dirty="0" err="1">
                <a:solidFill>
                  <a:srgbClr val="FF0000"/>
                </a:solidFill>
              </a:rPr>
              <a:t>双引号</a:t>
            </a:r>
            <a:r>
              <a:rPr lang="en-US" altLang="zh-CN" dirty="0" err="1"/>
              <a:t>、</a:t>
            </a:r>
            <a:r>
              <a:rPr lang="en-US" altLang="zh-CN" dirty="0" err="1">
                <a:solidFill>
                  <a:srgbClr val="FF0000"/>
                </a:solidFill>
              </a:rPr>
              <a:t>三单引号</a:t>
            </a:r>
            <a:r>
              <a:rPr lang="en-US" altLang="zh-CN" dirty="0" err="1"/>
              <a:t>、</a:t>
            </a:r>
            <a:r>
              <a:rPr lang="en-US" altLang="zh-CN" dirty="0" err="1">
                <a:solidFill>
                  <a:srgbClr val="FF0000"/>
                </a:solidFill>
              </a:rPr>
              <a:t>三双引号</a:t>
            </a:r>
            <a:r>
              <a:rPr lang="en-US" altLang="zh-CN" dirty="0" err="1"/>
              <a:t>作为定界符</a:t>
            </a:r>
            <a:r>
              <a:rPr lang="zh-CN" altLang="en-US" dirty="0"/>
              <a:t>，</a:t>
            </a:r>
            <a:r>
              <a:rPr lang="en-US" altLang="zh-CN" dirty="0" err="1"/>
              <a:t>不同的定界符之间可以互相嵌套</a:t>
            </a:r>
            <a:endParaRPr lang="en-US" altLang="zh-CN" dirty="0"/>
          </a:p>
          <a:p>
            <a:pPr marL="0" indent="0" fontAlgn="auto">
              <a:lnSpc>
                <a:spcPct val="100000"/>
              </a:lnSpc>
              <a:spcBef>
                <a:spcPts val="0"/>
              </a:spcBef>
              <a:buNone/>
            </a:pPr>
            <a:r>
              <a:rPr lang="en-US" altLang="zh-CN" sz="1800" dirty="0">
                <a:latin typeface="Consolas" panose="020B0609020204030204" charset="0"/>
              </a:rPr>
              <a:t>	&gt;&gt;&gt; x = 'Hello world.'                  #</a:t>
            </a:r>
            <a:r>
              <a:rPr lang="en-US" altLang="zh-CN" sz="1800" dirty="0" err="1">
                <a:latin typeface="Consolas" panose="020B0609020204030204" charset="0"/>
              </a:rPr>
              <a:t>使用单引号作为定界符</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latin typeface="Consolas" panose="020B0609020204030204" charset="0"/>
              </a:rPr>
              <a:t>	&gt;&gt;&gt; x = "Python is a great language."   #</a:t>
            </a:r>
            <a:r>
              <a:rPr lang="en-US" altLang="zh-CN" sz="1800" dirty="0" err="1">
                <a:latin typeface="Consolas" panose="020B0609020204030204" charset="0"/>
              </a:rPr>
              <a:t>使用双引号作为定界符</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latin typeface="Consolas" panose="020B0609020204030204" charset="0"/>
              </a:rPr>
              <a:t>	&gt;&gt;&gt; x = '''Tom said, "Let's go."'''     #</a:t>
            </a:r>
            <a:r>
              <a:rPr lang="en-US" altLang="zh-CN" sz="1800" dirty="0" err="1">
                <a:latin typeface="Consolas" panose="020B0609020204030204" charset="0"/>
              </a:rPr>
              <a:t>不同定界符之间可以互相嵌套</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latin typeface="Consolas" panose="020B0609020204030204" charset="0"/>
              </a:rPr>
              <a:t>	&gt;&gt;&gt; print(x)</a:t>
            </a:r>
          </a:p>
          <a:p>
            <a:pPr marL="0" indent="0" fontAlgn="auto">
              <a:lnSpc>
                <a:spcPct val="100000"/>
              </a:lnSpc>
              <a:spcBef>
                <a:spcPts val="0"/>
              </a:spcBef>
              <a:buNone/>
            </a:pPr>
            <a:r>
              <a:rPr lang="en-US" altLang="zh-CN" sz="1800" dirty="0">
                <a:solidFill>
                  <a:srgbClr val="00B0F0"/>
                </a:solidFill>
                <a:latin typeface="Consolas" panose="020B0609020204030204" charset="0"/>
              </a:rPr>
              <a:t>	Tom said, "Let's go."</a:t>
            </a:r>
            <a:endParaRPr lang="en-US" altLang="zh-CN" sz="1800" dirty="0"/>
          </a:p>
          <a:p>
            <a:pPr lvl="2"/>
            <a:r>
              <a:rPr lang="en-US" altLang="zh-CN" dirty="0" err="1"/>
              <a:t>单个字符也是字符串</a:t>
            </a:r>
            <a:endParaRPr lang="en-US" altLang="zh-CN" dirty="0"/>
          </a:p>
          <a:p>
            <a:pPr lvl="2"/>
            <a:r>
              <a:rPr lang="en-US" altLang="zh-CN" dirty="0" err="1"/>
              <a:t>中文和英文字母都作为一个字符对待</a:t>
            </a:r>
            <a:endParaRPr lang="en-US" altLang="zh-CN" dirty="0"/>
          </a:p>
          <a:p>
            <a:pPr lvl="3"/>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22</a:t>
            </a:fld>
            <a:endParaRPr lang="zh-CN" altLang="en-US"/>
          </a:p>
        </p:txBody>
      </p:sp>
    </p:spTree>
    <p:extLst>
      <p:ext uri="{BB962C8B-B14F-4D97-AF65-F5344CB8AC3E}">
        <p14:creationId xmlns:p14="http://schemas.microsoft.com/office/powerpoint/2010/main" val="230972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3.</a:t>
            </a:r>
            <a:r>
              <a:rPr lang="zh-CN" altLang="en-US" dirty="0"/>
              <a:t>字符串</a:t>
            </a:r>
            <a:endParaRPr lang="en-US" altLang="zh-CN" dirty="0"/>
          </a:p>
          <a:p>
            <a:pPr lvl="2"/>
            <a:r>
              <a:rPr lang="en-US" altLang="zh-CN" dirty="0" err="1"/>
              <a:t>支持使用加号运算符连接字符串</a:t>
            </a:r>
            <a:endParaRPr lang="en-US" altLang="zh-CN" dirty="0"/>
          </a:p>
          <a:p>
            <a:pPr marL="0" indent="0" fontAlgn="auto">
              <a:lnSpc>
                <a:spcPct val="100000"/>
              </a:lnSpc>
              <a:spcBef>
                <a:spcPts val="0"/>
              </a:spcBef>
              <a:buNone/>
            </a:pPr>
            <a:r>
              <a:rPr lang="en-US" altLang="zh-CN" sz="1800" dirty="0">
                <a:latin typeface="Consolas" panose="020B0609020204030204" charset="0"/>
              </a:rPr>
              <a:t>	&gt;&gt;&gt; x = 'good ' + 'morning'             #</a:t>
            </a:r>
            <a:r>
              <a:rPr lang="en-US" altLang="zh-CN" sz="1800" dirty="0" err="1">
                <a:latin typeface="Consolas" panose="020B0609020204030204" charset="0"/>
              </a:rPr>
              <a:t>连接字符串</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latin typeface="Consolas" panose="020B0609020204030204" charset="0"/>
              </a:rPr>
              <a:t>	&gt;&gt;&gt; x</a:t>
            </a:r>
          </a:p>
          <a:p>
            <a:pPr marL="0" indent="0" fontAlgn="auto">
              <a:lnSpc>
                <a:spcPct val="100000"/>
              </a:lnSpc>
              <a:spcBef>
                <a:spcPts val="0"/>
              </a:spcBef>
              <a:buNone/>
            </a:pPr>
            <a:r>
              <a:rPr lang="en-US" altLang="zh-CN" sz="1800" dirty="0">
                <a:solidFill>
                  <a:srgbClr val="00B0F0"/>
                </a:solidFill>
                <a:latin typeface="Consolas" panose="020B0609020204030204" charset="0"/>
              </a:rPr>
              <a:t>	'good morning'</a:t>
            </a:r>
          </a:p>
          <a:p>
            <a:pPr marL="0" indent="0" fontAlgn="auto">
              <a:lnSpc>
                <a:spcPct val="100000"/>
              </a:lnSpc>
              <a:spcBef>
                <a:spcPts val="0"/>
              </a:spcBef>
              <a:buNone/>
            </a:pPr>
            <a:r>
              <a:rPr lang="en-US" altLang="zh-CN" sz="1800" dirty="0">
                <a:latin typeface="Consolas" panose="020B0609020204030204" charset="0"/>
              </a:rPr>
              <a:t>	&gt;&gt;&gt; x = 'good ''morning'                #</a:t>
            </a:r>
            <a:r>
              <a:rPr lang="en-US" altLang="zh-CN" sz="1800" dirty="0" err="1">
                <a:latin typeface="Consolas" panose="020B0609020204030204" charset="0"/>
              </a:rPr>
              <a:t>连接字符串，仅适用于字符串常量</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latin typeface="Consolas" panose="020B0609020204030204" charset="0"/>
              </a:rPr>
              <a:t>	&gt;&gt;&gt; x</a:t>
            </a:r>
          </a:p>
          <a:p>
            <a:pPr marL="0" indent="0" fontAlgn="auto">
              <a:lnSpc>
                <a:spcPct val="100000"/>
              </a:lnSpc>
              <a:spcBef>
                <a:spcPts val="0"/>
              </a:spcBef>
              <a:buNone/>
            </a:pPr>
            <a:r>
              <a:rPr lang="en-US" altLang="zh-CN" sz="1800" dirty="0">
                <a:solidFill>
                  <a:srgbClr val="00B0F0"/>
                </a:solidFill>
                <a:latin typeface="Consolas" panose="020B0609020204030204" charset="0"/>
              </a:rPr>
              <a:t>	'good morning'</a:t>
            </a:r>
          </a:p>
          <a:p>
            <a:pPr marL="0" indent="0" fontAlgn="auto">
              <a:lnSpc>
                <a:spcPct val="100000"/>
              </a:lnSpc>
              <a:spcBef>
                <a:spcPts val="0"/>
              </a:spcBef>
              <a:buNone/>
            </a:pPr>
            <a:r>
              <a:rPr lang="en-US" altLang="zh-CN" sz="1800" dirty="0">
                <a:latin typeface="Consolas" panose="020B0609020204030204" charset="0"/>
              </a:rPr>
              <a:t>	&gt;&gt;&gt; x = 'good '</a:t>
            </a:r>
          </a:p>
          <a:p>
            <a:pPr marL="0" indent="0" fontAlgn="auto">
              <a:lnSpc>
                <a:spcPct val="100000"/>
              </a:lnSpc>
              <a:spcBef>
                <a:spcPts val="0"/>
              </a:spcBef>
              <a:buNone/>
            </a:pPr>
            <a:r>
              <a:rPr lang="en-US" altLang="zh-CN" sz="1800" dirty="0">
                <a:latin typeface="Consolas" panose="020B0609020204030204" charset="0"/>
              </a:rPr>
              <a:t>	&gt;&gt;&gt; x = </a:t>
            </a:r>
            <a:r>
              <a:rPr lang="en-US" altLang="zh-CN" sz="1800" dirty="0" err="1">
                <a:latin typeface="Consolas" panose="020B0609020204030204" charset="0"/>
              </a:rPr>
              <a:t>x'morning</a:t>
            </a:r>
            <a:r>
              <a:rPr lang="en-US" altLang="zh-CN" sz="1800" dirty="0">
                <a:latin typeface="Consolas" panose="020B0609020204030204" charset="0"/>
              </a:rPr>
              <a:t>'                      #</a:t>
            </a:r>
            <a:r>
              <a:rPr lang="en-US" altLang="zh-CN" sz="1800" dirty="0" err="1">
                <a:latin typeface="Consolas" panose="020B0609020204030204" charset="0"/>
              </a:rPr>
              <a:t>不适用于字符串变量</a:t>
            </a:r>
            <a:endParaRPr lang="en-US" altLang="zh-CN" sz="1800" dirty="0">
              <a:latin typeface="Consolas" panose="020B0609020204030204" charset="0"/>
            </a:endParaRPr>
          </a:p>
          <a:p>
            <a:pPr marL="0" indent="0" fontAlgn="auto">
              <a:lnSpc>
                <a:spcPct val="100000"/>
              </a:lnSpc>
              <a:spcBef>
                <a:spcPts val="0"/>
              </a:spcBef>
              <a:buNone/>
            </a:pPr>
            <a:r>
              <a:rPr lang="en-US" altLang="zh-CN" sz="1800" dirty="0">
                <a:solidFill>
                  <a:srgbClr val="FF0000"/>
                </a:solidFill>
                <a:latin typeface="Consolas" panose="020B0609020204030204" charset="0"/>
              </a:rPr>
              <a:t>	</a:t>
            </a:r>
            <a:r>
              <a:rPr lang="en-US" altLang="zh-CN" sz="1800" dirty="0" err="1">
                <a:solidFill>
                  <a:srgbClr val="FF0000"/>
                </a:solidFill>
                <a:latin typeface="Consolas" panose="020B0609020204030204" charset="0"/>
              </a:rPr>
              <a:t>SyntaxError</a:t>
            </a:r>
            <a:r>
              <a:rPr lang="en-US" altLang="zh-CN" sz="1800" dirty="0">
                <a:solidFill>
                  <a:srgbClr val="FF0000"/>
                </a:solidFill>
                <a:latin typeface="Consolas" panose="020B0609020204030204" charset="0"/>
              </a:rPr>
              <a:t>: invalid syntax</a:t>
            </a:r>
          </a:p>
          <a:p>
            <a:pPr marL="0" indent="0" fontAlgn="auto">
              <a:lnSpc>
                <a:spcPct val="100000"/>
              </a:lnSpc>
              <a:spcBef>
                <a:spcPts val="0"/>
              </a:spcBef>
              <a:buNone/>
            </a:pPr>
            <a:endParaRPr lang="en-US" altLang="zh-CN" sz="1800" dirty="0">
              <a:solidFill>
                <a:srgbClr val="FF0000"/>
              </a:solidFill>
              <a:latin typeface="Consolas" panose="020B0609020204030204" charset="0"/>
            </a:endParaRPr>
          </a:p>
          <a:p>
            <a:pPr lvl="2"/>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23</a:t>
            </a:fld>
            <a:endParaRPr lang="zh-CN" altLang="en-US"/>
          </a:p>
        </p:txBody>
      </p:sp>
    </p:spTree>
    <p:extLst>
      <p:ext uri="{BB962C8B-B14F-4D97-AF65-F5344CB8AC3E}">
        <p14:creationId xmlns:p14="http://schemas.microsoft.com/office/powerpoint/2010/main" val="394801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3.</a:t>
            </a:r>
            <a:r>
              <a:rPr lang="zh-CN" altLang="en-US" dirty="0"/>
              <a:t>字符串</a:t>
            </a:r>
            <a:endParaRPr lang="en-US" altLang="zh-CN" dirty="0"/>
          </a:p>
          <a:p>
            <a:pPr lvl="2"/>
            <a:r>
              <a:rPr lang="zh-CN" altLang="en-US" dirty="0"/>
              <a:t>字节</a:t>
            </a:r>
            <a:r>
              <a:rPr lang="en-US" altLang="zh-CN" dirty="0"/>
              <a:t>串</a:t>
            </a:r>
            <a:r>
              <a:rPr lang="zh-CN" altLang="en-US" dirty="0"/>
              <a:t>：</a:t>
            </a:r>
            <a:r>
              <a:rPr lang="en-US" altLang="zh-CN" dirty="0"/>
              <a:t> </a:t>
            </a:r>
            <a:r>
              <a:rPr lang="en-US" altLang="zh-CN" dirty="0" err="1"/>
              <a:t>对str类型的字符串调用其</a:t>
            </a:r>
            <a:r>
              <a:rPr lang="en-US" altLang="zh-CN" dirty="0" err="1">
                <a:solidFill>
                  <a:srgbClr val="FF0000"/>
                </a:solidFill>
              </a:rPr>
              <a:t>encode</a:t>
            </a:r>
            <a:r>
              <a:rPr lang="en-US" altLang="zh-CN" dirty="0">
                <a:solidFill>
                  <a:srgbClr val="FF0000"/>
                </a:solidFill>
              </a:rPr>
              <a:t>()</a:t>
            </a:r>
            <a:r>
              <a:rPr lang="en-US" altLang="zh-CN" dirty="0" err="1"/>
              <a:t>方法进行编码</a:t>
            </a:r>
            <a:r>
              <a:rPr lang="zh-CN" altLang="en-US" dirty="0"/>
              <a:t>获得</a:t>
            </a:r>
            <a:endParaRPr lang="en-US" altLang="zh-CN" dirty="0"/>
          </a:p>
          <a:p>
            <a:pPr lvl="2"/>
            <a:r>
              <a:rPr lang="en-US" altLang="zh-CN" dirty="0" err="1"/>
              <a:t>对bytes字节串调用其</a:t>
            </a:r>
            <a:r>
              <a:rPr lang="en-US" altLang="zh-CN" dirty="0" err="1">
                <a:solidFill>
                  <a:srgbClr val="FF0000"/>
                </a:solidFill>
              </a:rPr>
              <a:t>decode</a:t>
            </a:r>
            <a:r>
              <a:rPr lang="en-US" altLang="zh-CN" dirty="0">
                <a:solidFill>
                  <a:srgbClr val="FF0000"/>
                </a:solidFill>
              </a:rPr>
              <a:t>()</a:t>
            </a:r>
            <a:r>
              <a:rPr lang="en-US" altLang="zh-CN" dirty="0" err="1"/>
              <a:t>方法并指定正确的编码格式则得到str字符串</a:t>
            </a:r>
            <a:endParaRPr lang="en-US" altLang="zh-CN" dirty="0"/>
          </a:p>
          <a:p>
            <a:pPr marL="368300" lvl="2" indent="0" fontAlgn="auto">
              <a:lnSpc>
                <a:spcPct val="100000"/>
              </a:lnSpc>
              <a:spcBef>
                <a:spcPts val="0"/>
              </a:spcBef>
              <a:buNone/>
            </a:pPr>
            <a:r>
              <a:rPr lang="en-US" altLang="zh-CN" sz="1600" dirty="0">
                <a:latin typeface="Consolas" panose="020B0609020204030204" charset="0"/>
              </a:rPr>
              <a:t>&gt;&gt;&gt; type('Hello world')                  #</a:t>
            </a:r>
            <a:r>
              <a:rPr lang="en-US" altLang="zh-CN" sz="1600" dirty="0" err="1">
                <a:latin typeface="Consolas" panose="020B0609020204030204" charset="0"/>
              </a:rPr>
              <a:t>默认字符串类型为str</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str</a:t>
            </a:r>
            <a:r>
              <a:rPr lang="en-US" altLang="zh-CN" sz="1600" dirty="0">
                <a:solidFill>
                  <a:srgbClr val="00B0F0"/>
                </a:solidFill>
                <a:latin typeface="Consolas" panose="020B0609020204030204" charset="0"/>
              </a:rPr>
              <a:t>'&gt;</a:t>
            </a:r>
          </a:p>
          <a:p>
            <a:pPr marL="368300" lvl="2" indent="0" fontAlgn="auto">
              <a:lnSpc>
                <a:spcPct val="100000"/>
              </a:lnSpc>
              <a:spcBef>
                <a:spcPts val="0"/>
              </a:spcBef>
              <a:buNone/>
            </a:pPr>
            <a:r>
              <a:rPr lang="en-US" altLang="zh-CN" sz="1600" dirty="0">
                <a:latin typeface="Consolas" panose="020B0609020204030204" charset="0"/>
              </a:rPr>
              <a:t>&gt;&gt;&gt; type(</a:t>
            </a:r>
            <a:r>
              <a:rPr lang="en-US" altLang="zh-CN" sz="1600" dirty="0" err="1">
                <a:latin typeface="Consolas" panose="020B0609020204030204" charset="0"/>
              </a:rPr>
              <a:t>b'Hello</a:t>
            </a:r>
            <a:r>
              <a:rPr lang="en-US" altLang="zh-CN" sz="1600" dirty="0">
                <a:latin typeface="Consolas" panose="020B0609020204030204" charset="0"/>
              </a:rPr>
              <a:t> world')                 #</a:t>
            </a:r>
            <a:r>
              <a:rPr lang="en-US" altLang="zh-CN" sz="1600" dirty="0" err="1">
                <a:latin typeface="Consolas" panose="020B0609020204030204" charset="0"/>
              </a:rPr>
              <a:t>在定界符前加上字母b表示字节串</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&lt;class 'bytes'&gt;</a:t>
            </a:r>
          </a:p>
          <a:p>
            <a:pPr marL="368300" lvl="2" indent="0" fontAlgn="auto">
              <a:lnSpc>
                <a:spcPct val="100000"/>
              </a:lnSpc>
              <a:spcBef>
                <a:spcPts val="0"/>
              </a:spcBef>
              <a:buNone/>
            </a:pPr>
            <a:r>
              <a:rPr lang="en-US" altLang="zh-CN" sz="1600" dirty="0">
                <a:latin typeface="Consolas" panose="020B0609020204030204" charset="0"/>
              </a:rPr>
              <a:t>&gt;&gt;&gt; 'Hello </a:t>
            </a:r>
            <a:r>
              <a:rPr lang="en-US" altLang="zh-CN" sz="1600" dirty="0" err="1">
                <a:latin typeface="Consolas" panose="020B0609020204030204" charset="0"/>
              </a:rPr>
              <a:t>world'.encode</a:t>
            </a:r>
            <a:r>
              <a:rPr lang="en-US" altLang="zh-CN" sz="1600" dirty="0">
                <a:latin typeface="Consolas" panose="020B0609020204030204" charset="0"/>
              </a:rPr>
              <a:t>('utf8')         #使用utf8编码格式进行编码</a:t>
            </a:r>
          </a:p>
          <a:p>
            <a:pPr marL="368300" lvl="2" indent="0" fontAlgn="auto">
              <a:lnSpc>
                <a:spcPct val="100000"/>
              </a:lnSpc>
              <a:spcBef>
                <a:spcPts val="0"/>
              </a:spcBef>
              <a:buNone/>
            </a:pPr>
            <a:r>
              <a:rPr lang="en-US" altLang="zh-CN" sz="1600" dirty="0" err="1">
                <a:solidFill>
                  <a:srgbClr val="00B0F0"/>
                </a:solidFill>
                <a:latin typeface="Consolas" panose="020B0609020204030204" charset="0"/>
              </a:rPr>
              <a:t>b'Hello</a:t>
            </a:r>
            <a:r>
              <a:rPr lang="en-US" altLang="zh-CN" sz="1600" dirty="0">
                <a:solidFill>
                  <a:srgbClr val="00B0F0"/>
                </a:solidFill>
                <a:latin typeface="Consolas" panose="020B0609020204030204" charset="0"/>
              </a:rPr>
              <a:t> world'</a:t>
            </a:r>
          </a:p>
          <a:p>
            <a:pPr marL="368300" lvl="2" indent="0" fontAlgn="auto">
              <a:lnSpc>
                <a:spcPct val="100000"/>
              </a:lnSpc>
              <a:spcBef>
                <a:spcPts val="0"/>
              </a:spcBef>
              <a:buNone/>
            </a:pPr>
            <a:r>
              <a:rPr lang="en-US" altLang="zh-CN" sz="1600" dirty="0">
                <a:latin typeface="Consolas" panose="020B0609020204030204" charset="0"/>
              </a:rPr>
              <a:t>&gt;&gt;&gt; 'Hello </a:t>
            </a:r>
            <a:r>
              <a:rPr lang="en-US" altLang="zh-CN" sz="1600" dirty="0" err="1">
                <a:latin typeface="Consolas" panose="020B0609020204030204" charset="0"/>
              </a:rPr>
              <a:t>world'.encode</a:t>
            </a:r>
            <a:r>
              <a:rPr lang="en-US" altLang="zh-CN" sz="1600" dirty="0">
                <a:latin typeface="Consolas" panose="020B0609020204030204" charset="0"/>
              </a:rPr>
              <a:t>('</a:t>
            </a:r>
            <a:r>
              <a:rPr lang="en-US" altLang="zh-CN" sz="1600" dirty="0" err="1">
                <a:latin typeface="Consolas" panose="020B0609020204030204" charset="0"/>
              </a:rPr>
              <a:t>gbk</a:t>
            </a:r>
            <a:r>
              <a:rPr lang="en-US" altLang="zh-CN" sz="1600" dirty="0">
                <a:latin typeface="Consolas" panose="020B0609020204030204" charset="0"/>
              </a:rPr>
              <a:t>')          #</a:t>
            </a:r>
            <a:r>
              <a:rPr lang="en-US" altLang="zh-CN" sz="1600" dirty="0" err="1">
                <a:latin typeface="Consolas" panose="020B0609020204030204" charset="0"/>
              </a:rPr>
              <a:t>使用gbk编码格式进行编码</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err="1">
                <a:solidFill>
                  <a:srgbClr val="00B0F0"/>
                </a:solidFill>
                <a:latin typeface="Consolas" panose="020B0609020204030204" charset="0"/>
              </a:rPr>
              <a:t>b'Hello</a:t>
            </a:r>
            <a:r>
              <a:rPr lang="en-US" altLang="zh-CN" sz="1600" dirty="0">
                <a:solidFill>
                  <a:srgbClr val="00B0F0"/>
                </a:solidFill>
                <a:latin typeface="Consolas" panose="020B0609020204030204" charset="0"/>
              </a:rPr>
              <a:t> world'</a:t>
            </a:r>
          </a:p>
          <a:p>
            <a:pPr marL="368300" lvl="2" indent="0" fontAlgn="auto">
              <a:lnSpc>
                <a:spcPct val="100000"/>
              </a:lnSpc>
              <a:spcBef>
                <a:spcPts val="0"/>
              </a:spcBef>
              <a:buNone/>
            </a:pPr>
            <a:r>
              <a:rPr lang="en-US" altLang="zh-CN" sz="1600" dirty="0">
                <a:latin typeface="Consolas" panose="020B0609020204030204" charset="0"/>
              </a:rPr>
              <a:t>&gt;&gt;&gt; '</a:t>
            </a:r>
            <a:r>
              <a:rPr lang="zh-CN" altLang="en-US" sz="1600" dirty="0">
                <a:latin typeface="Consolas" panose="020B0609020204030204" charset="0"/>
              </a:rPr>
              <a:t>你好</a:t>
            </a:r>
            <a:r>
              <a:rPr lang="en-US" altLang="zh-CN" sz="1600" dirty="0">
                <a:latin typeface="Consolas" panose="020B0609020204030204" charset="0"/>
              </a:rPr>
              <a:t>'.encode('utf8')                 #</a:t>
            </a:r>
            <a:r>
              <a:rPr lang="en-US" altLang="zh-CN" sz="1600" dirty="0" err="1">
                <a:latin typeface="Consolas" panose="020B0609020204030204" charset="0"/>
              </a:rPr>
              <a:t>对中文进行编码</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b'\xe4\</a:t>
            </a:r>
            <a:r>
              <a:rPr lang="en-US" altLang="zh-CN" sz="1600" dirty="0" err="1">
                <a:solidFill>
                  <a:srgbClr val="00B0F0"/>
                </a:solidFill>
                <a:latin typeface="Consolas" panose="020B0609020204030204" charset="0"/>
              </a:rPr>
              <a:t>xbd</a:t>
            </a:r>
            <a:r>
              <a:rPr lang="en-US" altLang="zh-CN" sz="1600" dirty="0">
                <a:solidFill>
                  <a:srgbClr val="00B0F0"/>
                </a:solidFill>
                <a:latin typeface="Consolas" panose="020B0609020204030204" charset="0"/>
              </a:rPr>
              <a:t>\xa0\xe5\xa5\</a:t>
            </a:r>
            <a:r>
              <a:rPr lang="en-US" altLang="zh-CN" sz="1600" dirty="0" err="1">
                <a:solidFill>
                  <a:srgbClr val="00B0F0"/>
                </a:solidFill>
                <a:latin typeface="Consolas" panose="020B0609020204030204" charset="0"/>
              </a:rPr>
              <a:t>xbd</a:t>
            </a:r>
            <a:r>
              <a:rPr lang="en-US" altLang="zh-CN" sz="1600" dirty="0">
                <a:solidFill>
                  <a:srgbClr val="00B0F0"/>
                </a:solidFill>
                <a:latin typeface="Consolas" panose="020B0609020204030204" charset="0"/>
              </a:rPr>
              <a:t>' </a:t>
            </a:r>
          </a:p>
          <a:p>
            <a:pPr marL="368300" lvl="2" indent="0" fontAlgn="auto">
              <a:lnSpc>
                <a:spcPct val="100000"/>
              </a:lnSpc>
              <a:spcBef>
                <a:spcPts val="0"/>
              </a:spcBef>
              <a:buNone/>
            </a:pPr>
            <a:r>
              <a:rPr lang="en-US" altLang="zh-CN" sz="1600" dirty="0">
                <a:latin typeface="Consolas" panose="020B0609020204030204" charset="0"/>
              </a:rPr>
              <a:t>&gt;&gt;&gt; _.decode('utf8')                      #</a:t>
            </a:r>
            <a:r>
              <a:rPr lang="en-US" altLang="zh-CN" sz="1600" dirty="0" err="1">
                <a:latin typeface="Consolas" panose="020B0609020204030204" charset="0"/>
              </a:rPr>
              <a:t>一个下划线表示最后一次正确输出结果</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你好</a:t>
            </a:r>
            <a:r>
              <a:rPr lang="en-US" altLang="zh-CN" sz="1600" dirty="0">
                <a:solidFill>
                  <a:srgbClr val="00B0F0"/>
                </a:solidFill>
                <a:latin typeface="Consolas" panose="020B0609020204030204" charset="0"/>
              </a:rPr>
              <a:t>'</a:t>
            </a:r>
          </a:p>
          <a:p>
            <a:pPr marL="0" indent="0" fontAlgn="auto">
              <a:lnSpc>
                <a:spcPct val="100000"/>
              </a:lnSpc>
              <a:spcBef>
                <a:spcPts val="0"/>
              </a:spcBef>
              <a:buNone/>
            </a:pPr>
            <a:endParaRPr lang="en-US" altLang="zh-CN" sz="1800" dirty="0">
              <a:solidFill>
                <a:srgbClr val="FF0000"/>
              </a:solidFill>
              <a:latin typeface="Consolas" panose="020B0609020204030204" charset="0"/>
            </a:endParaRPr>
          </a:p>
          <a:p>
            <a:pPr lvl="2"/>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24</a:t>
            </a:fld>
            <a:endParaRPr lang="zh-CN" altLang="en-US"/>
          </a:p>
        </p:txBody>
      </p:sp>
    </p:spTree>
    <p:extLst>
      <p:ext uri="{BB962C8B-B14F-4D97-AF65-F5344CB8AC3E}">
        <p14:creationId xmlns:p14="http://schemas.microsoft.com/office/powerpoint/2010/main" val="856570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4.</a:t>
            </a:r>
            <a:r>
              <a:rPr lang="zh-CN" altLang="en-US" dirty="0"/>
              <a:t>序列：列表、元组、字典、集合</a:t>
            </a:r>
            <a:endParaRPr lang="en-US" altLang="zh-CN" sz="1800" dirty="0">
              <a:solidFill>
                <a:srgbClr val="FF0000"/>
              </a:solidFill>
              <a:latin typeface="Consolas" panose="020B0609020204030204" charset="0"/>
            </a:endParaRPr>
          </a:p>
          <a:p>
            <a:pPr lvl="2"/>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25</a:t>
            </a:fld>
            <a:endParaRPr lang="zh-CN" altLang="en-US"/>
          </a:p>
        </p:txBody>
      </p:sp>
      <p:graphicFrame>
        <p:nvGraphicFramePr>
          <p:cNvPr id="5" name="表格 -1"/>
          <p:cNvGraphicFramePr>
            <a:graphicFrameLocks/>
          </p:cNvGraphicFramePr>
          <p:nvPr>
            <p:extLst>
              <p:ext uri="{D42A27DB-BD31-4B8C-83A1-F6EECF244321}">
                <p14:modId xmlns:p14="http://schemas.microsoft.com/office/powerpoint/2010/main" val="876718937"/>
              </p:ext>
            </p:extLst>
          </p:nvPr>
        </p:nvGraphicFramePr>
        <p:xfrm>
          <a:off x="700216" y="2557111"/>
          <a:ext cx="10767592" cy="3780155"/>
        </p:xfrm>
        <a:graphic>
          <a:graphicData uri="http://schemas.openxmlformats.org/drawingml/2006/table">
            <a:tbl>
              <a:tblPr firstRow="1" bandRow="1">
                <a:tableStyleId>{5940675A-B579-460E-94D1-54222C63F5DA}</a:tableStyleId>
              </a:tblPr>
              <a:tblGrid>
                <a:gridCol w="2111907">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2748915">
                  <a:extLst>
                    <a:ext uri="{9D8B030D-6E8A-4147-A177-3AD203B41FA5}">
                      <a16:colId xmlns:a16="http://schemas.microsoft.com/office/drawing/2014/main" val="20003"/>
                    </a:ext>
                  </a:extLst>
                </a:gridCol>
                <a:gridCol w="1863090">
                  <a:extLst>
                    <a:ext uri="{9D8B030D-6E8A-4147-A177-3AD203B41FA5}">
                      <a16:colId xmlns:a16="http://schemas.microsoft.com/office/drawing/2014/main" val="20004"/>
                    </a:ext>
                  </a:extLst>
                </a:gridCol>
              </a:tblGrid>
              <a:tr h="341630">
                <a:tc>
                  <a:txBody>
                    <a:bodyPr/>
                    <a:lstStyle/>
                    <a:p>
                      <a:pPr>
                        <a:buNone/>
                      </a:pPr>
                      <a:r>
                        <a:rPr lang="en-US" altLang="zh-CN" sz="1800" b="1" dirty="0">
                          <a:latin typeface="宋体" panose="02010600030101010101" pitchFamily="2" charset="-122"/>
                          <a:ea typeface="宋体" panose="02010600030101010101" pitchFamily="2" charset="-122"/>
                          <a:cs typeface="宋体" panose="02010600030101010101" pitchFamily="2" charset="-122"/>
                        </a:rPr>
                        <a:t> </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列表</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10">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rPr>
                        <a:t>list</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rPr>
                        <a:t>tuple</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err="1">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rPr>
                        <a:t>set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方括号</a:t>
                      </a:r>
                      <a:r>
                        <a:rPr lang="en-US" altLang="zh-CN" sz="1800" dirty="0">
                          <a:latin typeface="宋体" panose="02010600030101010101" pitchFamily="2" charset="-122"/>
                          <a:ea typeface="宋体" panose="02010600030101010101" pitchFamily="2" charset="-122"/>
                          <a:cs typeface="宋体" panose="02010600030101010101" pitchFamily="2" charset="-122"/>
                        </a:rPr>
                        <a:t>[]</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圆括号</a:t>
                      </a:r>
                      <a:r>
                        <a:rPr lang="en-US" altLang="zh-CN" sz="1800" dirty="0">
                          <a:latin typeface="宋体" panose="02010600030101010101" pitchFamily="2" charset="-122"/>
                          <a:ea typeface="宋体" panose="02010600030101010101" pitchFamily="2" charset="-122"/>
                          <a:cs typeface="宋体" panose="02010600030101010101" pitchFamily="2" charset="-122"/>
                        </a:rPr>
                        <a:t>()</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大括号</a:t>
                      </a:r>
                      <a:r>
                        <a:rPr lang="en-US" altLang="zh-CN" sz="1800" dirty="0">
                          <a:latin typeface="宋体" panose="02010600030101010101" pitchFamily="2" charset="-122"/>
                          <a:ea typeface="宋体" panose="02010600030101010101" pitchFamily="2" charset="-122"/>
                          <a:cs typeface="宋体" panose="02010600030101010101" pitchFamily="2" charset="-122"/>
                        </a:rPr>
                        <a:t>{}</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大括号</a:t>
                      </a:r>
                      <a:r>
                        <a:rPr lang="en-US" altLang="zh-CN" sz="1800" dirty="0">
                          <a:latin typeface="宋体" panose="02010600030101010101" pitchFamily="2" charset="-122"/>
                          <a:ea typeface="宋体" panose="02010600030101010101" pitchFamily="2" charset="-122"/>
                          <a:cs typeface="宋体" panose="02010600030101010101" pitchFamily="2" charset="-122"/>
                        </a:rPr>
                        <a:t>{}</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8770">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是否有序</a:t>
                      </a:r>
                    </a:p>
                  </a:txBody>
                  <a:tcPr marL="0" marR="0" marT="36195" marB="36195">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470">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05">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值</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83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a:latin typeface="宋体" panose="02010600030101010101" pitchFamily="2" charset="-122"/>
                          <a:ea typeface="宋体" panose="02010600030101010101" pitchFamily="2" charset="-122"/>
                          <a:cs typeface="宋体" panose="02010600030101010101" pitchFamily="2" charset="-122"/>
                        </a:rPr>
                        <a:t>“</a:t>
                      </a:r>
                      <a:r>
                        <a:rPr lang="zh-CN" altLang="en-US" sz="1800"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7535">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dirty="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61822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内置对象</a:t>
            </a:r>
            <a:endParaRPr lang="en-US" altLang="zh-CN" dirty="0"/>
          </a:p>
          <a:p>
            <a:pPr lvl="1"/>
            <a:r>
              <a:rPr lang="en-US" altLang="zh-CN" dirty="0"/>
              <a:t>4.</a:t>
            </a:r>
            <a:r>
              <a:rPr lang="zh-CN" altLang="en-US" dirty="0"/>
              <a:t>序列：列表、元组、字典、集合</a:t>
            </a:r>
            <a:endParaRPr lang="en-US" altLang="zh-CN" dirty="0"/>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x_list</a:t>
            </a:r>
            <a:r>
              <a:rPr lang="en-US" altLang="zh-CN" sz="1800" dirty="0">
                <a:latin typeface="Consolas" panose="020B0609020204030204" charset="0"/>
              </a:rPr>
              <a:t> = [1, 2, 3]                 #创建列表对象</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x_tuple</a:t>
            </a:r>
            <a:r>
              <a:rPr lang="en-US" altLang="zh-CN" sz="1800" dirty="0">
                <a:latin typeface="Consolas" panose="020B0609020204030204" charset="0"/>
              </a:rPr>
              <a:t> = (1, 2, 3)                #创建元组对象</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x_dict</a:t>
            </a:r>
            <a:r>
              <a:rPr lang="en-US" altLang="zh-CN" sz="1800" dirty="0">
                <a:latin typeface="Consolas" panose="020B0609020204030204" charset="0"/>
              </a:rPr>
              <a:t> = {'a':97, 'b':98, 'c':99}  #创建字典对象</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x_set</a:t>
            </a:r>
            <a:r>
              <a:rPr lang="en-US" altLang="zh-CN" sz="1800" dirty="0">
                <a:latin typeface="Consolas" panose="020B0609020204030204" charset="0"/>
              </a:rPr>
              <a:t> = {1, 2, 3}                  #创建集合对象</a:t>
            </a:r>
          </a:p>
          <a:p>
            <a:pPr marL="177800" lvl="1" indent="0" fontAlgn="auto">
              <a:lnSpc>
                <a:spcPct val="100000"/>
              </a:lnSpc>
              <a:spcBef>
                <a:spcPts val="0"/>
              </a:spcBef>
              <a:buNone/>
            </a:pPr>
            <a:r>
              <a:rPr lang="en-US" altLang="zh-CN" sz="1800" dirty="0">
                <a:latin typeface="Consolas" panose="020B0609020204030204" charset="0"/>
              </a:rPr>
              <a:t>&gt;&gt;&gt; print(</a:t>
            </a:r>
            <a:r>
              <a:rPr lang="en-US" altLang="zh-CN" sz="1800" dirty="0" err="1">
                <a:latin typeface="Consolas" panose="020B0609020204030204" charset="0"/>
              </a:rPr>
              <a:t>x_list</a:t>
            </a:r>
            <a:r>
              <a:rPr lang="en-US" altLang="zh-CN" sz="1800" dirty="0">
                <a:latin typeface="Consolas" panose="020B0609020204030204" charset="0"/>
              </a:rPr>
              <a:t>[1])                   #</a:t>
            </a:r>
            <a:r>
              <a:rPr lang="en-US" altLang="zh-CN" sz="1800" dirty="0" err="1">
                <a:latin typeface="Consolas" panose="020B0609020204030204" charset="0"/>
              </a:rPr>
              <a:t>使用下标访问指定位置的元素</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2</a:t>
            </a:r>
          </a:p>
          <a:p>
            <a:pPr marL="177800" lvl="1" indent="0" fontAlgn="auto">
              <a:lnSpc>
                <a:spcPct val="100000"/>
              </a:lnSpc>
              <a:spcBef>
                <a:spcPts val="0"/>
              </a:spcBef>
              <a:buNone/>
            </a:pPr>
            <a:r>
              <a:rPr lang="en-US" altLang="zh-CN" sz="1800" dirty="0">
                <a:latin typeface="Consolas" panose="020B0609020204030204" charset="0"/>
              </a:rPr>
              <a:t>&gt;&gt;&gt; print(</a:t>
            </a:r>
            <a:r>
              <a:rPr lang="en-US" altLang="zh-CN" sz="1800" dirty="0" err="1">
                <a:latin typeface="Consolas" panose="020B0609020204030204" charset="0"/>
              </a:rPr>
              <a:t>x_tuple</a:t>
            </a:r>
            <a:r>
              <a:rPr lang="en-US" altLang="zh-CN" sz="1800" dirty="0">
                <a:latin typeface="Consolas" panose="020B0609020204030204" charset="0"/>
              </a:rPr>
              <a:t>[1])                  #</a:t>
            </a:r>
            <a:r>
              <a:rPr lang="en-US" altLang="zh-CN" sz="1800" dirty="0" err="1">
                <a:latin typeface="Consolas" panose="020B0609020204030204" charset="0"/>
              </a:rPr>
              <a:t>元组也支持使用序号作为下标</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2</a:t>
            </a:r>
          </a:p>
          <a:p>
            <a:pPr marL="177800" lvl="1" indent="0" fontAlgn="auto">
              <a:lnSpc>
                <a:spcPct val="100000"/>
              </a:lnSpc>
              <a:spcBef>
                <a:spcPts val="0"/>
              </a:spcBef>
              <a:buNone/>
            </a:pPr>
            <a:r>
              <a:rPr lang="en-US" altLang="zh-CN" sz="1800" dirty="0">
                <a:latin typeface="Consolas" panose="020B0609020204030204" charset="0"/>
              </a:rPr>
              <a:t>&gt;&gt;&gt; print(</a:t>
            </a:r>
            <a:r>
              <a:rPr lang="en-US" altLang="zh-CN" sz="1800" dirty="0" err="1">
                <a:latin typeface="Consolas" panose="020B0609020204030204" charset="0"/>
              </a:rPr>
              <a:t>x_dict</a:t>
            </a:r>
            <a:r>
              <a:rPr lang="en-US" altLang="zh-CN" sz="1800" dirty="0">
                <a:latin typeface="Consolas" panose="020B0609020204030204" charset="0"/>
              </a:rPr>
              <a:t>['a'])                 #</a:t>
            </a:r>
            <a:r>
              <a:rPr lang="en-US" altLang="zh-CN" sz="1800" dirty="0" err="1">
                <a:latin typeface="Consolas" panose="020B0609020204030204" charset="0"/>
              </a:rPr>
              <a:t>字典对象的下标是“键</a:t>
            </a:r>
            <a:r>
              <a:rPr lang="en-US" altLang="zh-CN" sz="1800" dirty="0">
                <a:latin typeface="Consolas" panose="020B0609020204030204" charset="0"/>
              </a:rPr>
              <a:t>”</a:t>
            </a:r>
          </a:p>
          <a:p>
            <a:pPr marL="177800" lvl="1" indent="0" fontAlgn="auto">
              <a:lnSpc>
                <a:spcPct val="100000"/>
              </a:lnSpc>
              <a:spcBef>
                <a:spcPts val="0"/>
              </a:spcBef>
              <a:buNone/>
            </a:pPr>
            <a:r>
              <a:rPr lang="en-US" altLang="zh-CN" sz="1800" dirty="0">
                <a:solidFill>
                  <a:srgbClr val="00B0F0"/>
                </a:solidFill>
                <a:latin typeface="Consolas" panose="020B0609020204030204" charset="0"/>
              </a:rPr>
              <a:t>97</a:t>
            </a:r>
          </a:p>
          <a:p>
            <a:pPr marL="177800" lvl="1" indent="0" fontAlgn="auto">
              <a:lnSpc>
                <a:spcPct val="100000"/>
              </a:lnSpc>
              <a:spcBef>
                <a:spcPts val="0"/>
              </a:spcBef>
              <a:buNone/>
            </a:pPr>
            <a:r>
              <a:rPr lang="en-US" altLang="zh-CN" sz="1800" dirty="0">
                <a:latin typeface="Consolas" panose="020B0609020204030204" charset="0"/>
              </a:rPr>
              <a:t>&gt;&gt;&gt; 3 in </a:t>
            </a:r>
            <a:r>
              <a:rPr lang="en-US" altLang="zh-CN" sz="1800" dirty="0" err="1">
                <a:latin typeface="Consolas" panose="020B0609020204030204" charset="0"/>
              </a:rPr>
              <a:t>x_set</a:t>
            </a:r>
            <a:r>
              <a:rPr lang="en-US" altLang="zh-CN" sz="1800" dirty="0">
                <a:latin typeface="Consolas" panose="020B0609020204030204" charset="0"/>
              </a:rPr>
              <a:t>                         #</a:t>
            </a:r>
            <a:r>
              <a:rPr lang="en-US" altLang="zh-CN" sz="1800" dirty="0" err="1">
                <a:latin typeface="Consolas" panose="020B0609020204030204" charset="0"/>
              </a:rPr>
              <a:t>成员测试</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True</a:t>
            </a:r>
          </a:p>
          <a:p>
            <a:pPr marL="190500" lvl="1" indent="0">
              <a:buNone/>
            </a:pPr>
            <a:endParaRPr lang="en-US" altLang="zh-CN" sz="1800" dirty="0">
              <a:solidFill>
                <a:srgbClr val="FF0000"/>
              </a:solidFill>
              <a:latin typeface="Consolas" panose="020B0609020204030204" charset="0"/>
            </a:endParaRPr>
          </a:p>
          <a:p>
            <a:pPr lvl="2"/>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26</a:t>
            </a:fld>
            <a:endParaRPr lang="zh-CN" altLang="en-US"/>
          </a:p>
        </p:txBody>
      </p:sp>
    </p:spTree>
    <p:extLst>
      <p:ext uri="{BB962C8B-B14F-4D97-AF65-F5344CB8AC3E}">
        <p14:creationId xmlns:p14="http://schemas.microsoft.com/office/powerpoint/2010/main" val="683203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t>示例</a:t>
            </a:r>
            <a:endParaRPr lang="en-US" altLang="zh-CN" dirty="0"/>
          </a:p>
          <a:p>
            <a:pPr lvl="1"/>
            <a:r>
              <a:rPr lang="en-US" altLang="zh-CN" dirty="0"/>
              <a:t>Python</a:t>
            </a:r>
            <a:r>
              <a:rPr lang="zh-CN" altLang="en-US" dirty="0"/>
              <a:t>编程规范</a:t>
            </a:r>
            <a:endParaRPr lang="en-US" altLang="zh-CN" dirty="0"/>
          </a:p>
          <a:p>
            <a:pPr lvl="1"/>
            <a:r>
              <a:rPr lang="zh-CN" altLang="en-US" dirty="0"/>
              <a:t>保留字和命名</a:t>
            </a:r>
            <a:endParaRPr lang="en-US" altLang="zh-CN" dirty="0"/>
          </a:p>
          <a:p>
            <a:pPr lvl="1"/>
            <a:r>
              <a:rPr lang="en-US" altLang="zh-CN" dirty="0"/>
              <a:t>Python</a:t>
            </a:r>
            <a:r>
              <a:rPr lang="zh-CN" altLang="en-US" dirty="0"/>
              <a:t>内置对象</a:t>
            </a:r>
            <a:endParaRPr lang="en-US" altLang="zh-CN" dirty="0"/>
          </a:p>
          <a:p>
            <a:pPr lvl="1"/>
            <a:r>
              <a:rPr lang="zh-CN" altLang="en-US" dirty="0">
                <a:solidFill>
                  <a:srgbClr val="FF0000"/>
                </a:solidFill>
              </a:rPr>
              <a:t>运算符和表达式</a:t>
            </a:r>
            <a:endParaRPr lang="en-US" altLang="zh-CN" dirty="0">
              <a:solidFill>
                <a:srgbClr val="FF0000"/>
              </a:solidFill>
            </a:endParaRPr>
          </a:p>
          <a:p>
            <a:pPr lvl="1"/>
            <a:r>
              <a:rPr lang="en-US" altLang="zh-CN" dirty="0"/>
              <a:t>Python</a:t>
            </a:r>
            <a:r>
              <a:rPr lang="zh-CN" altLang="en-US" dirty="0"/>
              <a:t>内置函数</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27</a:t>
            </a:fld>
            <a:endParaRPr lang="zh-CN" altLang="en-US"/>
          </a:p>
        </p:txBody>
      </p:sp>
    </p:spTree>
    <p:extLst>
      <p:ext uri="{BB962C8B-B14F-4D97-AF65-F5344CB8AC3E}">
        <p14:creationId xmlns:p14="http://schemas.microsoft.com/office/powerpoint/2010/main" val="218790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28</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err="1">
                <a:solidFill>
                  <a:srgbClr val="FF0000"/>
                </a:solidFill>
              </a:rPr>
              <a:t>Python中一切都是对象</a:t>
            </a:r>
            <a:r>
              <a:rPr lang="zh-CN" altLang="en-US" dirty="0">
                <a:solidFill>
                  <a:srgbClr val="FF0000"/>
                </a:solidFill>
              </a:rPr>
              <a:t>，</a:t>
            </a:r>
            <a:r>
              <a:rPr lang="en-US" altLang="zh-CN" dirty="0" err="1"/>
              <a:t>对象由数据和行为两部分组成</a:t>
            </a:r>
            <a:endParaRPr lang="en-US" altLang="zh-CN" dirty="0"/>
          </a:p>
          <a:p>
            <a:pPr lvl="1"/>
            <a:r>
              <a:rPr lang="en-US" altLang="zh-CN" dirty="0" err="1"/>
              <a:t>行为主要通过方法来实现，通过一些特殊方法的重写，可以实现运算符重载</a:t>
            </a:r>
            <a:endParaRPr lang="en-US" altLang="zh-CN" dirty="0"/>
          </a:p>
          <a:p>
            <a:pPr lvl="1"/>
            <a:r>
              <a:rPr lang="en-US" altLang="zh-CN" dirty="0" err="1"/>
              <a:t>同一种运算符作用于不同的对象时也可能会表现出不同的行为，这正是“多态”的体现</a:t>
            </a:r>
            <a:endParaRPr lang="en-US" altLang="zh-CN" dirty="0">
              <a:latin typeface="宋体" panose="02010600030101010101" pitchFamily="2" charset="-122"/>
              <a:sym typeface="+mn-ea"/>
            </a:endParaRPr>
          </a:p>
          <a:p>
            <a:pPr lvl="1"/>
            <a:r>
              <a:rPr lang="en-US" altLang="zh-CN" dirty="0" err="1"/>
              <a:t>单个常量或变量可以看作最简单的表达式，使用除赋值运算符之外的其他任意运算符和函数调用连接的式子也属于表达式</a:t>
            </a:r>
            <a:r>
              <a:rPr lang="en-US" altLang="zh-CN" dirty="0">
                <a:latin typeface="宋体" panose="02010600030101010101" pitchFamily="2" charset="-122"/>
                <a:sym typeface="+mn-ea"/>
              </a:rPr>
              <a:t>。</a:t>
            </a:r>
          </a:p>
          <a:p>
            <a:endParaRPr lang="zh-CN" altLang="en-US" dirty="0"/>
          </a:p>
        </p:txBody>
      </p:sp>
    </p:spTree>
    <p:extLst>
      <p:ext uri="{BB962C8B-B14F-4D97-AF65-F5344CB8AC3E}">
        <p14:creationId xmlns:p14="http://schemas.microsoft.com/office/powerpoint/2010/main" val="4121338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29</a:t>
            </a:fld>
            <a:endParaRPr lang="zh-CN" altLang="en-US"/>
          </a:p>
        </p:txBody>
      </p:sp>
      <p:graphicFrame>
        <p:nvGraphicFramePr>
          <p:cNvPr id="6" name="Content Placeholder -1"/>
          <p:cNvGraphicFramePr>
            <a:graphicFrameLocks/>
          </p:cNvGraphicFramePr>
          <p:nvPr>
            <p:extLst>
              <p:ext uri="{D42A27DB-BD31-4B8C-83A1-F6EECF244321}">
                <p14:modId xmlns:p14="http://schemas.microsoft.com/office/powerpoint/2010/main" val="640613900"/>
              </p:ext>
            </p:extLst>
          </p:nvPr>
        </p:nvGraphicFramePr>
        <p:xfrm>
          <a:off x="681355" y="1364615"/>
          <a:ext cx="10291445" cy="5181617"/>
        </p:xfrm>
        <a:graphic>
          <a:graphicData uri="http://schemas.openxmlformats.org/drawingml/2006/table">
            <a:tbl>
              <a:tblPr firstRow="1" bandRow="1">
                <a:tableStyleId>{5940675A-B579-460E-94D1-54222C63F5DA}</a:tableStyleId>
              </a:tblPr>
              <a:tblGrid>
                <a:gridCol w="2796540">
                  <a:extLst>
                    <a:ext uri="{9D8B030D-6E8A-4147-A177-3AD203B41FA5}">
                      <a16:colId xmlns:a16="http://schemas.microsoft.com/office/drawing/2014/main" val="20000"/>
                    </a:ext>
                  </a:extLst>
                </a:gridCol>
                <a:gridCol w="7494905">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真除法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幂运算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逻辑或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逻辑与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逻辑非</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集合交集、并集、对称差集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矩阵相乘运算符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18768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zh-CN" altLang="en-US" dirty="0"/>
              <a:t>示例</a:t>
            </a:r>
            <a:endParaRPr lang="en-US" altLang="zh-CN" dirty="0"/>
          </a:p>
          <a:p>
            <a:pPr lvl="1"/>
            <a:r>
              <a:rPr lang="zh-CN" altLang="en-US" dirty="0"/>
              <a:t>温度转换：</a:t>
            </a:r>
            <a:r>
              <a:rPr lang="zh-CN" altLang="en-US" sz="2000" b="0" dirty="0"/>
              <a:t>温度刻画存在不同体系，摄氏度以</a:t>
            </a:r>
            <a:r>
              <a:rPr lang="en-US" altLang="zh-CN" sz="2000" b="0" dirty="0"/>
              <a:t>1</a:t>
            </a:r>
            <a:r>
              <a:rPr lang="zh-CN" altLang="en-US" sz="2000" b="0" dirty="0"/>
              <a:t>标准大气压下水的结冰点为</a:t>
            </a:r>
            <a:r>
              <a:rPr lang="en-US" altLang="zh-CN" sz="2000" b="0" dirty="0"/>
              <a:t>0</a:t>
            </a:r>
            <a:r>
              <a:rPr lang="zh-CN" altLang="en-US" sz="2000" b="0" dirty="0"/>
              <a:t>度，沸点为</a:t>
            </a:r>
            <a:r>
              <a:rPr lang="en-US" altLang="zh-CN" sz="2000" b="0" dirty="0"/>
              <a:t>100</a:t>
            </a:r>
            <a:r>
              <a:rPr lang="zh-CN" altLang="en-US" sz="2000" b="0" dirty="0"/>
              <a:t>度，将温度进行等分刻画。华氏度以</a:t>
            </a:r>
            <a:r>
              <a:rPr lang="en-US" altLang="zh-CN" sz="2000" b="0" dirty="0"/>
              <a:t>1</a:t>
            </a:r>
            <a:r>
              <a:rPr lang="zh-CN" altLang="en-US" sz="2000" b="0" dirty="0"/>
              <a:t>标准大气压下水的结冰点为</a:t>
            </a:r>
            <a:r>
              <a:rPr lang="en-US" altLang="zh-CN" sz="2000" b="0" dirty="0"/>
              <a:t>32</a:t>
            </a:r>
            <a:r>
              <a:rPr lang="zh-CN" altLang="en-US" sz="2000" b="0" dirty="0"/>
              <a:t>度，沸点为</a:t>
            </a:r>
            <a:r>
              <a:rPr lang="en-US" altLang="zh-CN" sz="2000" b="0" dirty="0"/>
              <a:t>212</a:t>
            </a:r>
            <a:r>
              <a:rPr lang="zh-CN" altLang="en-US" sz="2000" b="0" dirty="0"/>
              <a:t>度，将温度进行等分刻画。如何利用</a:t>
            </a:r>
            <a:r>
              <a:rPr lang="en-US" altLang="zh-CN" sz="2000" b="0" dirty="0"/>
              <a:t>Python</a:t>
            </a:r>
            <a:r>
              <a:rPr lang="zh-CN" altLang="en-US" sz="2000" b="0" dirty="0"/>
              <a:t>程序进行摄氏度和华氏度之间的转换？</a:t>
            </a:r>
            <a:endParaRPr lang="en-US" altLang="zh-CN" sz="2000" dirty="0"/>
          </a:p>
          <a:p>
            <a:pPr lvl="2"/>
            <a:r>
              <a:rPr lang="zh-CN" altLang="en-US" b="0" dirty="0"/>
              <a:t>输入：华氏或者摄氏温度值、温度标识</a:t>
            </a:r>
          </a:p>
          <a:p>
            <a:pPr lvl="2"/>
            <a:r>
              <a:rPr lang="zh-CN" altLang="en-US" b="0" dirty="0"/>
              <a:t>处理：温度转化算法</a:t>
            </a:r>
            <a:endParaRPr lang="en-US" altLang="zh-CN" b="0" dirty="0"/>
          </a:p>
          <a:p>
            <a:pPr lvl="3"/>
            <a:r>
              <a:rPr lang="en-US" altLang="zh-CN" b="0" dirty="0"/>
              <a:t>C = ( F –32 ) / 1.8</a:t>
            </a:r>
          </a:p>
          <a:p>
            <a:pPr lvl="3"/>
            <a:r>
              <a:rPr lang="en-US" altLang="zh-CN" b="0" dirty="0"/>
              <a:t>F = C * 1.8 + 32</a:t>
            </a:r>
          </a:p>
          <a:p>
            <a:pPr lvl="3"/>
            <a:r>
              <a:rPr lang="zh-CN" altLang="en-US" b="0" dirty="0"/>
              <a:t>其中，</a:t>
            </a:r>
            <a:r>
              <a:rPr lang="en-US" altLang="zh-CN" b="0" dirty="0"/>
              <a:t>C</a:t>
            </a:r>
            <a:r>
              <a:rPr lang="zh-CN" altLang="en-US" b="0" dirty="0"/>
              <a:t>表示摄氏温度，</a:t>
            </a:r>
            <a:r>
              <a:rPr lang="en-US" altLang="zh-CN" b="0" dirty="0"/>
              <a:t>F</a:t>
            </a:r>
            <a:r>
              <a:rPr lang="zh-CN" altLang="en-US" b="0" dirty="0"/>
              <a:t>表示华氏温度</a:t>
            </a:r>
          </a:p>
          <a:p>
            <a:pPr lvl="2"/>
            <a:r>
              <a:rPr lang="zh-CN" altLang="en-US" b="0" dirty="0"/>
              <a:t>输出：华氏或者摄氏温度值、温度标识</a:t>
            </a:r>
            <a:endParaRPr lang="zh-CN"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a:t>
            </a:fld>
            <a:endParaRPr lang="zh-CN" altLang="en-US"/>
          </a:p>
        </p:txBody>
      </p:sp>
    </p:spTree>
    <p:extLst>
      <p:ext uri="{BB962C8B-B14F-4D97-AF65-F5344CB8AC3E}">
        <p14:creationId xmlns:p14="http://schemas.microsoft.com/office/powerpoint/2010/main" val="2834239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30</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t>优先级规则：算术运算符优先级最高，其次是位运算符、成员测试运算符、关系运算符、逻辑运算符等，算术运算符遵循“先乘除，后加减”的基本运算原则。</a:t>
            </a:r>
          </a:p>
          <a:p>
            <a:pPr lvl="1"/>
            <a:r>
              <a:rPr lang="en-US" altLang="zh-CN" dirty="0" err="1"/>
              <a:t>用圆括号来明确说明其中的逻辑</a:t>
            </a:r>
            <a:r>
              <a:rPr lang="zh-CN" altLang="en-US" dirty="0">
                <a:latin typeface="宋体" panose="02010600030101010101" pitchFamily="2" charset="-122"/>
                <a:sym typeface="+mn-ea"/>
              </a:rPr>
              <a:t>。</a:t>
            </a:r>
            <a:endParaRPr lang="en-US" altLang="zh-CN" dirty="0">
              <a:latin typeface="宋体" panose="02010600030101010101" pitchFamily="2" charset="-122"/>
              <a:sym typeface="+mn-ea"/>
            </a:endParaRPr>
          </a:p>
          <a:p>
            <a:endParaRPr lang="zh-CN" altLang="en-US" dirty="0"/>
          </a:p>
        </p:txBody>
      </p:sp>
    </p:spTree>
    <p:extLst>
      <p:ext uri="{BB962C8B-B14F-4D97-AF65-F5344CB8AC3E}">
        <p14:creationId xmlns:p14="http://schemas.microsoft.com/office/powerpoint/2010/main" val="41781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31</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1.赋值</a:t>
            </a:r>
            <a:r>
              <a:rPr lang="zh-CN" altLang="en-US" dirty="0">
                <a:latin typeface="宋体" panose="02010600030101010101" pitchFamily="2" charset="-122"/>
                <a:sym typeface="+mn-ea"/>
              </a:rPr>
              <a:t>：</a:t>
            </a:r>
            <a:r>
              <a:rPr lang="en-US" altLang="zh-CN" dirty="0" err="1">
                <a:latin typeface="宋体" panose="02010600030101010101" pitchFamily="2" charset="-122"/>
                <a:sym typeface="+mn-ea"/>
              </a:rPr>
              <a:t>首先把等号右侧表达式的值计算出来，然后在内存中寻找一个位置把值存放进去，最后创建变量并</a:t>
            </a:r>
            <a:r>
              <a:rPr lang="en-US" altLang="zh-CN" dirty="0" err="1">
                <a:solidFill>
                  <a:srgbClr val="FF0000"/>
                </a:solidFill>
                <a:latin typeface="宋体" panose="02010600030101010101" pitchFamily="2" charset="-122"/>
                <a:sym typeface="+mn-ea"/>
              </a:rPr>
              <a:t>指向</a:t>
            </a:r>
            <a:r>
              <a:rPr lang="en-US" altLang="zh-CN" dirty="0" err="1">
                <a:latin typeface="宋体" panose="02010600030101010101" pitchFamily="2" charset="-122"/>
                <a:sym typeface="+mn-ea"/>
              </a:rPr>
              <a:t>这个内存地址</a:t>
            </a:r>
            <a:r>
              <a:rPr lang="en-US" altLang="zh-CN" dirty="0">
                <a:latin typeface="宋体" panose="02010600030101010101" pitchFamily="2" charset="-122"/>
                <a:sym typeface="+mn-ea"/>
              </a:rPr>
              <a:t>。</a:t>
            </a:r>
          </a:p>
          <a:p>
            <a:pPr lvl="1"/>
            <a:r>
              <a:rPr lang="en-US" altLang="zh-CN" dirty="0">
                <a:latin typeface="宋体" panose="02010600030101010101" pitchFamily="2" charset="-122"/>
                <a:sym typeface="+mn-ea"/>
              </a:rPr>
              <a:t>2.</a:t>
            </a:r>
            <a:r>
              <a:rPr lang="zh-CN" altLang="en-US" dirty="0">
                <a:latin typeface="宋体" panose="02010600030101010101" pitchFamily="2" charset="-122"/>
                <a:sym typeface="+mn-ea"/>
              </a:rPr>
              <a:t>算术运算符</a:t>
            </a:r>
            <a:endParaRPr lang="en-US" altLang="zh-CN" dirty="0">
              <a:latin typeface="宋体" panose="02010600030101010101" pitchFamily="2" charset="-122"/>
              <a:sym typeface="+mn-ea"/>
            </a:endParaRPr>
          </a:p>
          <a:p>
            <a:pPr lvl="2"/>
            <a:r>
              <a:rPr lang="en-US" altLang="zh-CN" dirty="0">
                <a:solidFill>
                  <a:srgbClr val="FF0000"/>
                </a:solidFill>
                <a:latin typeface="宋体" panose="02010600030101010101" pitchFamily="2" charset="-122"/>
              </a:rPr>
              <a:t>+</a:t>
            </a:r>
            <a:r>
              <a:rPr lang="en-US" altLang="zh-CN" dirty="0" err="1">
                <a:solidFill>
                  <a:srgbClr val="FF0000"/>
                </a:solidFill>
                <a:latin typeface="宋体" panose="02010600030101010101" pitchFamily="2" charset="-122"/>
              </a:rPr>
              <a:t>运算符</a:t>
            </a:r>
            <a:r>
              <a:rPr lang="zh-CN" altLang="en-US" dirty="0">
                <a:solidFill>
                  <a:srgbClr val="FF0000"/>
                </a:solidFill>
                <a:latin typeface="宋体" panose="02010600030101010101" pitchFamily="2" charset="-122"/>
              </a:rPr>
              <a:t>：</a:t>
            </a:r>
            <a:r>
              <a:rPr lang="en-US" altLang="zh-CN" dirty="0" err="1">
                <a:latin typeface="宋体" panose="02010600030101010101" pitchFamily="2" charset="-122"/>
              </a:rPr>
              <a:t>算术加法，列表、元组、字符串的连接，不支持不同类型的对象之间相加或连接</a:t>
            </a:r>
            <a:r>
              <a:rPr lang="en-US" altLang="zh-CN" dirty="0">
                <a:latin typeface="宋体" panose="02010600030101010101" pitchFamily="2" charset="-122"/>
              </a:rPr>
              <a:t>。</a:t>
            </a:r>
          </a:p>
          <a:p>
            <a:pPr marL="406400" lvl="4" fontAlgn="auto">
              <a:lnSpc>
                <a:spcPct val="100000"/>
              </a:lnSpc>
              <a:spcBef>
                <a:spcPts val="0"/>
              </a:spcBef>
            </a:pPr>
            <a:r>
              <a:rPr lang="en-US" altLang="zh-CN" sz="1800" dirty="0">
                <a:latin typeface="Consolas" panose="020B0609020204030204" charset="0"/>
              </a:rPr>
              <a:t>&gt;&gt;&gt; [1, 2, 3] + [4, 5, 6]          #</a:t>
            </a:r>
            <a:r>
              <a:rPr lang="en-US" altLang="zh-CN" sz="1800" dirty="0" err="1">
                <a:latin typeface="Consolas" panose="020B0609020204030204" charset="0"/>
              </a:rPr>
              <a:t>连接两个列表</a:t>
            </a:r>
            <a:endParaRPr lang="en-US" altLang="zh-CN" sz="1800" dirty="0">
              <a:latin typeface="Consolas" panose="020B0609020204030204" charset="0"/>
            </a:endParaRPr>
          </a:p>
          <a:p>
            <a:pPr marL="406400" lvl="4" fontAlgn="auto">
              <a:lnSpc>
                <a:spcPct val="100000"/>
              </a:lnSpc>
              <a:spcBef>
                <a:spcPts val="0"/>
              </a:spcBef>
            </a:pPr>
            <a:r>
              <a:rPr lang="en-US" altLang="zh-CN" sz="1800" dirty="0">
                <a:solidFill>
                  <a:srgbClr val="00B0F0"/>
                </a:solidFill>
                <a:latin typeface="Consolas" panose="020B0609020204030204" charset="0"/>
              </a:rPr>
              <a:t>[1, 2, 3, 4, 5, 6]</a:t>
            </a:r>
          </a:p>
          <a:p>
            <a:pPr marL="406400" lvl="4" fontAlgn="auto">
              <a:lnSpc>
                <a:spcPct val="100000"/>
              </a:lnSpc>
              <a:spcBef>
                <a:spcPts val="0"/>
              </a:spcBef>
            </a:pPr>
            <a:r>
              <a:rPr lang="en-US" altLang="zh-CN" sz="1800" dirty="0">
                <a:latin typeface="Consolas" panose="020B0609020204030204" charset="0"/>
              </a:rPr>
              <a:t>&gt;&gt;&gt; (1, 2, 3) + (4,)               #</a:t>
            </a:r>
            <a:r>
              <a:rPr lang="en-US" altLang="zh-CN" sz="1800" dirty="0" err="1">
                <a:latin typeface="Consolas" panose="020B0609020204030204" charset="0"/>
              </a:rPr>
              <a:t>连接两个元组</a:t>
            </a:r>
            <a:endParaRPr lang="en-US" altLang="zh-CN" sz="1800" dirty="0">
              <a:latin typeface="Consolas" panose="020B0609020204030204" charset="0"/>
            </a:endParaRPr>
          </a:p>
          <a:p>
            <a:pPr marL="406400" lvl="4" fontAlgn="auto">
              <a:lnSpc>
                <a:spcPct val="100000"/>
              </a:lnSpc>
              <a:spcBef>
                <a:spcPts val="0"/>
              </a:spcBef>
            </a:pPr>
            <a:r>
              <a:rPr lang="en-US" altLang="zh-CN" sz="1800" dirty="0">
                <a:solidFill>
                  <a:srgbClr val="00B0F0"/>
                </a:solidFill>
                <a:latin typeface="Consolas" panose="020B0609020204030204" charset="0"/>
              </a:rPr>
              <a:t>(1, 2, 3, 4)</a:t>
            </a:r>
          </a:p>
          <a:p>
            <a:pPr marL="406400" lvl="4" fontAlgn="auto">
              <a:lnSpc>
                <a:spcPct val="100000"/>
              </a:lnSpc>
              <a:spcBef>
                <a:spcPts val="0"/>
              </a:spcBef>
            </a:pPr>
            <a:r>
              <a:rPr lang="en-US" altLang="zh-CN" sz="1800" dirty="0">
                <a:latin typeface="Consolas" panose="020B0609020204030204" charset="0"/>
              </a:rPr>
              <a:t>&gt;&gt;&gt; '</a:t>
            </a:r>
            <a:r>
              <a:rPr lang="en-US" altLang="zh-CN" sz="1800" dirty="0" err="1">
                <a:latin typeface="Consolas" panose="020B0609020204030204" charset="0"/>
              </a:rPr>
              <a:t>abcd</a:t>
            </a:r>
            <a:r>
              <a:rPr lang="en-US" altLang="zh-CN" sz="1800" dirty="0">
                <a:latin typeface="Consolas" panose="020B0609020204030204" charset="0"/>
              </a:rPr>
              <a:t>' + '1234'                #</a:t>
            </a:r>
            <a:r>
              <a:rPr lang="en-US" altLang="zh-CN" sz="1800" dirty="0" err="1">
                <a:latin typeface="Consolas" panose="020B0609020204030204" charset="0"/>
              </a:rPr>
              <a:t>连接两个字符串</a:t>
            </a:r>
            <a:endParaRPr lang="en-US" altLang="zh-CN" sz="1800" dirty="0">
              <a:latin typeface="Consolas" panose="020B0609020204030204" charset="0"/>
            </a:endParaRPr>
          </a:p>
          <a:p>
            <a:pPr marL="406400" lvl="4" fontAlgn="auto">
              <a:lnSpc>
                <a:spcPct val="100000"/>
              </a:lnSpc>
              <a:spcBef>
                <a:spcPts val="0"/>
              </a:spcBef>
            </a:pPr>
            <a:r>
              <a:rPr lang="en-US" altLang="zh-CN" sz="1800" dirty="0">
                <a:solidFill>
                  <a:srgbClr val="00B0F0"/>
                </a:solidFill>
                <a:latin typeface="Consolas" panose="020B0609020204030204" charset="0"/>
              </a:rPr>
              <a:t>'abcd1234'</a:t>
            </a:r>
          </a:p>
          <a:p>
            <a:pPr marL="406400" lvl="4" fontAlgn="auto">
              <a:lnSpc>
                <a:spcPct val="100000"/>
              </a:lnSpc>
              <a:spcBef>
                <a:spcPts val="0"/>
              </a:spcBef>
            </a:pPr>
            <a:r>
              <a:rPr lang="en-US" altLang="zh-CN" sz="1800" dirty="0">
                <a:latin typeface="Consolas" panose="020B0609020204030204" charset="0"/>
              </a:rPr>
              <a:t>&gt;&gt;&gt; 'A' + 1                        #</a:t>
            </a:r>
            <a:r>
              <a:rPr lang="en-US" altLang="zh-CN" sz="1800" dirty="0" err="1">
                <a:latin typeface="Consolas" panose="020B0609020204030204" charset="0"/>
              </a:rPr>
              <a:t>不支持字符与数字相加，抛出异常</a:t>
            </a:r>
            <a:endParaRPr lang="en-US" altLang="zh-CN" sz="1800" dirty="0">
              <a:latin typeface="Consolas" panose="020B0609020204030204" charset="0"/>
            </a:endParaRPr>
          </a:p>
          <a:p>
            <a:pPr marL="406400" lvl="4" fontAlgn="auto">
              <a:lnSpc>
                <a:spcPct val="100000"/>
              </a:lnSpc>
              <a:spcBef>
                <a:spcPts val="0"/>
              </a:spcBef>
            </a:pPr>
            <a:r>
              <a:rPr lang="en-US" altLang="zh-CN" sz="1800" dirty="0" err="1">
                <a:solidFill>
                  <a:srgbClr val="FF0000"/>
                </a:solidFill>
                <a:latin typeface="Consolas" panose="020B0609020204030204" charset="0"/>
              </a:rPr>
              <a:t>TypeError</a:t>
            </a:r>
            <a:r>
              <a:rPr lang="en-US" altLang="zh-CN" sz="1800" dirty="0">
                <a:solidFill>
                  <a:srgbClr val="FF0000"/>
                </a:solidFill>
                <a:latin typeface="Consolas" panose="020B0609020204030204" charset="0"/>
              </a:rPr>
              <a:t>: Can't convert '</a:t>
            </a:r>
            <a:r>
              <a:rPr lang="en-US" altLang="zh-CN" sz="1800" dirty="0" err="1">
                <a:solidFill>
                  <a:srgbClr val="FF0000"/>
                </a:solidFill>
                <a:latin typeface="Consolas" panose="020B0609020204030204" charset="0"/>
              </a:rPr>
              <a:t>int</a:t>
            </a:r>
            <a:r>
              <a:rPr lang="en-US" altLang="zh-CN" sz="1800" dirty="0">
                <a:solidFill>
                  <a:srgbClr val="FF0000"/>
                </a:solidFill>
                <a:latin typeface="Consolas" panose="020B0609020204030204" charset="0"/>
              </a:rPr>
              <a:t>' object to </a:t>
            </a:r>
            <a:r>
              <a:rPr lang="en-US" altLang="zh-CN" sz="1800" dirty="0" err="1">
                <a:solidFill>
                  <a:srgbClr val="FF0000"/>
                </a:solidFill>
                <a:latin typeface="Consolas" panose="020B0609020204030204" charset="0"/>
              </a:rPr>
              <a:t>str</a:t>
            </a:r>
            <a:r>
              <a:rPr lang="en-US" altLang="zh-CN" sz="1800" dirty="0">
                <a:solidFill>
                  <a:srgbClr val="FF0000"/>
                </a:solidFill>
                <a:latin typeface="Consolas" panose="020B0609020204030204" charset="0"/>
              </a:rPr>
              <a:t> implicitly</a:t>
            </a:r>
          </a:p>
        </p:txBody>
      </p:sp>
    </p:spTree>
    <p:extLst>
      <p:ext uri="{BB962C8B-B14F-4D97-AF65-F5344CB8AC3E}">
        <p14:creationId xmlns:p14="http://schemas.microsoft.com/office/powerpoint/2010/main" val="1842401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32</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2.</a:t>
            </a:r>
            <a:r>
              <a:rPr lang="zh-CN" altLang="en-US" dirty="0">
                <a:latin typeface="宋体" panose="02010600030101010101" pitchFamily="2" charset="-122"/>
                <a:sym typeface="+mn-ea"/>
              </a:rPr>
              <a:t>算术运算符</a:t>
            </a:r>
            <a:endParaRPr lang="en-US" altLang="zh-CN" dirty="0">
              <a:latin typeface="宋体" panose="02010600030101010101" pitchFamily="2" charset="-122"/>
              <a:sym typeface="+mn-ea"/>
            </a:endParaRPr>
          </a:p>
          <a:p>
            <a:pPr lvl="2"/>
            <a:r>
              <a:rPr lang="en-US" altLang="zh-CN" dirty="0">
                <a:solidFill>
                  <a:srgbClr val="FF0000"/>
                </a:solidFill>
              </a:rPr>
              <a:t>*</a:t>
            </a:r>
            <a:r>
              <a:rPr lang="en-US" altLang="zh-CN" dirty="0" err="1">
                <a:solidFill>
                  <a:srgbClr val="FF0000"/>
                </a:solidFill>
              </a:rPr>
              <a:t>运算符</a:t>
            </a:r>
            <a:r>
              <a:rPr lang="zh-CN" altLang="en-US" dirty="0">
                <a:solidFill>
                  <a:srgbClr val="FF0000"/>
                </a:solidFill>
              </a:rPr>
              <a:t>：</a:t>
            </a:r>
            <a:r>
              <a:rPr lang="en-US" altLang="zh-CN" dirty="0" err="1"/>
              <a:t>算术乘法，列表、元组、字符串类型与整数的乘法，表示序列元素的重复，生成新的序列对象</a:t>
            </a:r>
            <a:r>
              <a:rPr lang="en-US" altLang="zh-CN" dirty="0"/>
              <a:t>。</a:t>
            </a:r>
          </a:p>
          <a:p>
            <a:pPr lvl="2"/>
            <a:r>
              <a:rPr lang="en-US" altLang="zh-CN" dirty="0" err="1"/>
              <a:t>字典和集合不支持与整数的相乘，因为其中的元素是不允许重复的</a:t>
            </a:r>
            <a:r>
              <a:rPr lang="en-US" altLang="zh-CN" dirty="0"/>
              <a:t>。</a:t>
            </a:r>
            <a:endParaRPr lang="en-US" altLang="zh-CN" dirty="0">
              <a:latin typeface="宋体" panose="02010600030101010101" pitchFamily="2" charset="-122"/>
            </a:endParaRPr>
          </a:p>
          <a:p>
            <a:pPr marL="368300" lvl="2" indent="0" fontAlgn="auto">
              <a:lnSpc>
                <a:spcPct val="100000"/>
              </a:lnSpc>
              <a:spcBef>
                <a:spcPts val="0"/>
              </a:spcBef>
              <a:buNone/>
            </a:pPr>
            <a:r>
              <a:rPr lang="en-US" altLang="zh-CN" sz="1800" dirty="0"/>
              <a:t>&gt;&gt;&gt; [1, 2, 3] * 3</a:t>
            </a:r>
          </a:p>
          <a:p>
            <a:pPr marL="368300" lvl="2" indent="0" fontAlgn="auto">
              <a:lnSpc>
                <a:spcPct val="100000"/>
              </a:lnSpc>
              <a:spcBef>
                <a:spcPts val="0"/>
              </a:spcBef>
              <a:buNone/>
            </a:pPr>
            <a:r>
              <a:rPr lang="en-US" altLang="zh-CN" sz="1800" dirty="0">
                <a:solidFill>
                  <a:srgbClr val="00B0F0"/>
                </a:solidFill>
              </a:rPr>
              <a:t>[1, 2, 3, 1, 2, 3, 1, 2, 3]</a:t>
            </a:r>
          </a:p>
          <a:p>
            <a:pPr marL="368300" lvl="2" indent="0" fontAlgn="auto">
              <a:lnSpc>
                <a:spcPct val="100000"/>
              </a:lnSpc>
              <a:spcBef>
                <a:spcPts val="0"/>
              </a:spcBef>
              <a:buNone/>
            </a:pPr>
            <a:r>
              <a:rPr lang="en-US" altLang="zh-CN" sz="1800" dirty="0"/>
              <a:t>&gt;&gt;&gt; (1, 2, 3) * 3</a:t>
            </a:r>
          </a:p>
          <a:p>
            <a:pPr marL="368300" lvl="2" indent="0" fontAlgn="auto">
              <a:lnSpc>
                <a:spcPct val="100000"/>
              </a:lnSpc>
              <a:spcBef>
                <a:spcPts val="0"/>
              </a:spcBef>
              <a:buNone/>
            </a:pPr>
            <a:r>
              <a:rPr lang="en-US" altLang="zh-CN" sz="1800" dirty="0">
                <a:solidFill>
                  <a:srgbClr val="00B0F0"/>
                </a:solidFill>
              </a:rPr>
              <a:t>(1, 2, 3, 1, 2, 3, 1, 2, 3)</a:t>
            </a:r>
          </a:p>
          <a:p>
            <a:pPr marL="368300" lvl="2" indent="0" fontAlgn="auto">
              <a:lnSpc>
                <a:spcPct val="100000"/>
              </a:lnSpc>
              <a:spcBef>
                <a:spcPts val="0"/>
              </a:spcBef>
              <a:buNone/>
            </a:pPr>
            <a:r>
              <a:rPr lang="en-US" altLang="zh-CN" sz="1800" dirty="0"/>
              <a:t>&gt;&gt;&gt; '</a:t>
            </a:r>
            <a:r>
              <a:rPr lang="en-US" altLang="zh-CN" sz="1800" dirty="0" err="1"/>
              <a:t>abc</a:t>
            </a:r>
            <a:r>
              <a:rPr lang="en-US" altLang="zh-CN" sz="1800" dirty="0"/>
              <a:t>' * 3</a:t>
            </a:r>
          </a:p>
          <a:p>
            <a:pPr marL="368300" lvl="2" indent="0" fontAlgn="auto">
              <a:lnSpc>
                <a:spcPct val="100000"/>
              </a:lnSpc>
              <a:spcBef>
                <a:spcPts val="0"/>
              </a:spcBef>
              <a:buNone/>
            </a:pPr>
            <a:r>
              <a:rPr lang="en-US" altLang="zh-CN" sz="1800" dirty="0">
                <a:solidFill>
                  <a:srgbClr val="00B0F0"/>
                </a:solidFill>
              </a:rPr>
              <a:t>'</a:t>
            </a:r>
            <a:r>
              <a:rPr lang="en-US" altLang="zh-CN" sz="1800" dirty="0" err="1">
                <a:solidFill>
                  <a:srgbClr val="00B0F0"/>
                </a:solidFill>
              </a:rPr>
              <a:t>abcabcabc</a:t>
            </a:r>
            <a:r>
              <a:rPr lang="en-US" altLang="zh-CN" sz="1800" dirty="0">
                <a:solidFill>
                  <a:srgbClr val="00B0F0"/>
                </a:solidFill>
              </a:rPr>
              <a:t>'</a:t>
            </a:r>
          </a:p>
          <a:p>
            <a:pPr marL="406400" lvl="4" fontAlgn="auto">
              <a:lnSpc>
                <a:spcPct val="100000"/>
              </a:lnSpc>
              <a:spcBef>
                <a:spcPts val="0"/>
              </a:spcBef>
            </a:pPr>
            <a:endParaRPr lang="en-US" altLang="zh-CN" sz="1800" dirty="0">
              <a:solidFill>
                <a:srgbClr val="FF0000"/>
              </a:solidFill>
              <a:latin typeface="Consolas" panose="020B0609020204030204" charset="0"/>
            </a:endParaRPr>
          </a:p>
        </p:txBody>
      </p:sp>
    </p:spTree>
    <p:extLst>
      <p:ext uri="{BB962C8B-B14F-4D97-AF65-F5344CB8AC3E}">
        <p14:creationId xmlns:p14="http://schemas.microsoft.com/office/powerpoint/2010/main" val="164811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33</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2.</a:t>
            </a:r>
            <a:r>
              <a:rPr lang="zh-CN" altLang="en-US" dirty="0">
                <a:latin typeface="宋体" panose="02010600030101010101" pitchFamily="2" charset="-122"/>
                <a:sym typeface="+mn-ea"/>
              </a:rPr>
              <a:t>算术运算符</a:t>
            </a:r>
            <a:endParaRPr lang="en-US" altLang="zh-CN" dirty="0">
              <a:latin typeface="宋体" panose="02010600030101010101" pitchFamily="2" charset="-122"/>
              <a:sym typeface="+mn-ea"/>
            </a:endParaRPr>
          </a:p>
          <a:p>
            <a:pPr lvl="2"/>
            <a:r>
              <a:rPr lang="en-US" altLang="zh-CN" dirty="0" err="1">
                <a:solidFill>
                  <a:srgbClr val="FF0000"/>
                </a:solidFill>
              </a:rPr>
              <a:t>运算符</a:t>
            </a:r>
            <a:r>
              <a:rPr lang="en-US" altLang="zh-CN" dirty="0">
                <a:solidFill>
                  <a:srgbClr val="FF0000"/>
                </a:solidFill>
              </a:rPr>
              <a:t>/和//</a:t>
            </a:r>
            <a:r>
              <a:rPr lang="zh-CN" altLang="en-US" dirty="0">
                <a:solidFill>
                  <a:srgbClr val="FF0000"/>
                </a:solidFill>
              </a:rPr>
              <a:t>：</a:t>
            </a:r>
            <a:r>
              <a:rPr lang="en-US" altLang="zh-CN" dirty="0" err="1"/>
              <a:t>分别表示算术除法和算术求整商</a:t>
            </a:r>
            <a:r>
              <a:rPr lang="en-US" altLang="zh-CN" dirty="0"/>
              <a:t> </a:t>
            </a:r>
          </a:p>
          <a:p>
            <a:pPr marL="368300" lvl="2" indent="0" fontAlgn="auto">
              <a:lnSpc>
                <a:spcPct val="100000"/>
              </a:lnSpc>
              <a:spcBef>
                <a:spcPts val="600"/>
              </a:spcBef>
              <a:buNone/>
            </a:pPr>
            <a:r>
              <a:rPr lang="en-US" altLang="zh-CN" sz="1800" dirty="0">
                <a:latin typeface="Consolas" panose="020B0609020204030204" charset="0"/>
              </a:rPr>
              <a:t>&gt;&gt;&gt; 3 / 2                    #</a:t>
            </a:r>
            <a:r>
              <a:rPr lang="en-US" altLang="zh-CN" sz="1800" dirty="0" err="1">
                <a:latin typeface="Consolas" panose="020B0609020204030204" charset="0"/>
              </a:rPr>
              <a:t>数学意义上的除法</a:t>
            </a:r>
            <a:endParaRPr lang="en-US" altLang="zh-CN" sz="1800" dirty="0">
              <a:latin typeface="Consolas" panose="020B0609020204030204" charset="0"/>
            </a:endParaRPr>
          </a:p>
          <a:p>
            <a:pPr marL="368300" lvl="2" indent="0" fontAlgn="auto">
              <a:lnSpc>
                <a:spcPct val="100000"/>
              </a:lnSpc>
              <a:spcBef>
                <a:spcPts val="600"/>
              </a:spcBef>
              <a:buNone/>
            </a:pPr>
            <a:r>
              <a:rPr lang="en-US" altLang="zh-CN" sz="1800" dirty="0">
                <a:solidFill>
                  <a:srgbClr val="00B0F0"/>
                </a:solidFill>
                <a:latin typeface="Consolas" panose="020B0609020204030204" charset="0"/>
              </a:rPr>
              <a:t>1.5</a:t>
            </a:r>
          </a:p>
          <a:p>
            <a:pPr marL="368300" lvl="2" indent="0" fontAlgn="auto">
              <a:lnSpc>
                <a:spcPct val="100000"/>
              </a:lnSpc>
              <a:spcBef>
                <a:spcPts val="600"/>
              </a:spcBef>
              <a:buNone/>
            </a:pPr>
            <a:r>
              <a:rPr lang="en-US" altLang="zh-CN" sz="1800" dirty="0">
                <a:latin typeface="Consolas" panose="020B0609020204030204" charset="0"/>
              </a:rPr>
              <a:t>&gt;&gt;&gt; 15 // 4                  #</a:t>
            </a:r>
            <a:r>
              <a:rPr lang="en-US" altLang="zh-CN" sz="1800" dirty="0" err="1">
                <a:latin typeface="Consolas" panose="020B0609020204030204" charset="0"/>
              </a:rPr>
              <a:t>如果两个操作数都是整数，结果为整数</a:t>
            </a:r>
            <a:endParaRPr lang="en-US" altLang="zh-CN" sz="1800" dirty="0">
              <a:latin typeface="Consolas" panose="020B0609020204030204" charset="0"/>
            </a:endParaRPr>
          </a:p>
          <a:p>
            <a:pPr marL="368300" lvl="2" indent="0" fontAlgn="auto">
              <a:lnSpc>
                <a:spcPct val="100000"/>
              </a:lnSpc>
              <a:spcBef>
                <a:spcPts val="600"/>
              </a:spcBef>
              <a:buNone/>
            </a:pPr>
            <a:r>
              <a:rPr lang="en-US" altLang="zh-CN" sz="1800" dirty="0">
                <a:solidFill>
                  <a:srgbClr val="00B0F0"/>
                </a:solidFill>
                <a:latin typeface="Consolas" panose="020B0609020204030204" charset="0"/>
              </a:rPr>
              <a:t>3</a:t>
            </a:r>
          </a:p>
          <a:p>
            <a:pPr marL="368300" lvl="2" indent="0" fontAlgn="auto">
              <a:lnSpc>
                <a:spcPct val="100000"/>
              </a:lnSpc>
              <a:spcBef>
                <a:spcPts val="600"/>
              </a:spcBef>
              <a:buNone/>
            </a:pPr>
            <a:r>
              <a:rPr lang="en-US" altLang="zh-CN" sz="1800" dirty="0">
                <a:latin typeface="Consolas" panose="020B0609020204030204" charset="0"/>
              </a:rPr>
              <a:t>&gt;&gt;&gt; 15.0 // 4                #</a:t>
            </a:r>
            <a:r>
              <a:rPr lang="en-US" altLang="zh-CN" sz="1800" dirty="0" err="1">
                <a:latin typeface="Consolas" panose="020B0609020204030204" charset="0"/>
              </a:rPr>
              <a:t>如果操作数中有实数，结果为实数形式的整数值</a:t>
            </a:r>
            <a:endParaRPr lang="en-US" altLang="zh-CN" sz="1800" dirty="0">
              <a:latin typeface="Consolas" panose="020B0609020204030204" charset="0"/>
            </a:endParaRPr>
          </a:p>
          <a:p>
            <a:pPr marL="368300" lvl="2" indent="0" fontAlgn="auto">
              <a:lnSpc>
                <a:spcPct val="100000"/>
              </a:lnSpc>
              <a:spcBef>
                <a:spcPts val="600"/>
              </a:spcBef>
              <a:buNone/>
            </a:pPr>
            <a:r>
              <a:rPr lang="en-US" altLang="zh-CN" sz="1800" dirty="0">
                <a:solidFill>
                  <a:srgbClr val="00B0F0"/>
                </a:solidFill>
                <a:latin typeface="Consolas" panose="020B0609020204030204" charset="0"/>
              </a:rPr>
              <a:t>3.0</a:t>
            </a:r>
          </a:p>
          <a:p>
            <a:pPr marL="368300" lvl="2" indent="0" fontAlgn="auto">
              <a:lnSpc>
                <a:spcPct val="100000"/>
              </a:lnSpc>
              <a:spcBef>
                <a:spcPts val="600"/>
              </a:spcBef>
              <a:buNone/>
            </a:pPr>
            <a:r>
              <a:rPr lang="en-US" altLang="zh-CN" sz="1800" dirty="0">
                <a:latin typeface="Consolas" panose="020B0609020204030204" charset="0"/>
              </a:rPr>
              <a:t>&gt;&gt;&gt; -15//4                   #</a:t>
            </a:r>
            <a:r>
              <a:rPr lang="en-US" altLang="zh-CN" sz="1800" dirty="0" err="1">
                <a:latin typeface="Consolas" panose="020B0609020204030204" charset="0"/>
              </a:rPr>
              <a:t>向下取整</a:t>
            </a:r>
            <a:endParaRPr lang="en-US" altLang="zh-CN" sz="1800" dirty="0">
              <a:latin typeface="Consolas" panose="020B0609020204030204" charset="0"/>
            </a:endParaRPr>
          </a:p>
          <a:p>
            <a:pPr marL="368300" lvl="2" indent="0" fontAlgn="auto">
              <a:lnSpc>
                <a:spcPct val="100000"/>
              </a:lnSpc>
              <a:spcBef>
                <a:spcPts val="600"/>
              </a:spcBef>
              <a:buNone/>
            </a:pPr>
            <a:r>
              <a:rPr lang="en-US" altLang="zh-CN" sz="1800" dirty="0">
                <a:solidFill>
                  <a:srgbClr val="00B0F0"/>
                </a:solidFill>
                <a:latin typeface="Consolas" panose="020B0609020204030204" charset="0"/>
              </a:rPr>
              <a:t>-4</a:t>
            </a:r>
          </a:p>
          <a:p>
            <a:pPr marL="406400" lvl="4" fontAlgn="auto">
              <a:lnSpc>
                <a:spcPct val="100000"/>
              </a:lnSpc>
              <a:spcBef>
                <a:spcPts val="0"/>
              </a:spcBef>
            </a:pPr>
            <a:endParaRPr lang="en-US" altLang="zh-CN" sz="1800" dirty="0">
              <a:solidFill>
                <a:srgbClr val="FF0000"/>
              </a:solidFill>
              <a:latin typeface="Consolas" panose="020B0609020204030204" charset="0"/>
            </a:endParaRPr>
          </a:p>
        </p:txBody>
      </p:sp>
    </p:spTree>
    <p:extLst>
      <p:ext uri="{BB962C8B-B14F-4D97-AF65-F5344CB8AC3E}">
        <p14:creationId xmlns:p14="http://schemas.microsoft.com/office/powerpoint/2010/main" val="2806072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34</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2.</a:t>
            </a:r>
            <a:r>
              <a:rPr lang="zh-CN" altLang="en-US" dirty="0">
                <a:latin typeface="宋体" panose="02010600030101010101" pitchFamily="2" charset="-122"/>
                <a:sym typeface="+mn-ea"/>
              </a:rPr>
              <a:t>算术运算符</a:t>
            </a:r>
            <a:endParaRPr lang="en-US" altLang="zh-CN" dirty="0">
              <a:latin typeface="宋体" panose="02010600030101010101" pitchFamily="2" charset="-122"/>
              <a:sym typeface="+mn-ea"/>
            </a:endParaRPr>
          </a:p>
          <a:p>
            <a:pPr lvl="2"/>
            <a:r>
              <a:rPr lang="en-US" altLang="zh-CN" sz="2000" dirty="0">
                <a:solidFill>
                  <a:srgbClr val="FF0000"/>
                </a:solidFill>
              </a:rPr>
              <a:t>%</a:t>
            </a:r>
            <a:r>
              <a:rPr lang="en-US" altLang="zh-CN" sz="2000" dirty="0" err="1">
                <a:solidFill>
                  <a:srgbClr val="FF0000"/>
                </a:solidFill>
              </a:rPr>
              <a:t>运算符</a:t>
            </a:r>
            <a:r>
              <a:rPr lang="zh-CN" altLang="en-US" sz="2000" dirty="0">
                <a:solidFill>
                  <a:srgbClr val="FF0000"/>
                </a:solidFill>
              </a:rPr>
              <a:t>：</a:t>
            </a:r>
            <a:r>
              <a:rPr lang="en-US" altLang="zh-CN" sz="2000" dirty="0" err="1"/>
              <a:t>整数或实数的求余数运算，字符串格式化</a:t>
            </a:r>
            <a:r>
              <a:rPr lang="zh-CN" altLang="en-US" sz="2000" dirty="0"/>
              <a:t>。</a:t>
            </a:r>
          </a:p>
          <a:p>
            <a:pPr marL="368300" lvl="2" indent="0" fontAlgn="auto">
              <a:spcBef>
                <a:spcPts val="0"/>
              </a:spcBef>
              <a:buNone/>
            </a:pPr>
            <a:r>
              <a:rPr lang="en-US" altLang="zh-CN" sz="1800" dirty="0"/>
              <a:t>&gt;&gt;&gt; 789 % 23               #</a:t>
            </a:r>
            <a:r>
              <a:rPr lang="en-US" altLang="zh-CN" sz="1800" dirty="0" err="1"/>
              <a:t>余数</a:t>
            </a:r>
            <a:endParaRPr lang="en-US" altLang="zh-CN" sz="1800" dirty="0"/>
          </a:p>
          <a:p>
            <a:pPr marL="368300" lvl="2" indent="0" fontAlgn="auto">
              <a:spcBef>
                <a:spcPts val="0"/>
              </a:spcBef>
              <a:buNone/>
            </a:pPr>
            <a:r>
              <a:rPr lang="en-US" altLang="zh-CN" sz="1800" dirty="0">
                <a:solidFill>
                  <a:srgbClr val="00B0F0"/>
                </a:solidFill>
              </a:rPr>
              <a:t>7</a:t>
            </a:r>
          </a:p>
          <a:p>
            <a:pPr marL="368300" lvl="2" indent="0" fontAlgn="auto">
              <a:spcBef>
                <a:spcPts val="0"/>
              </a:spcBef>
              <a:buNone/>
            </a:pPr>
            <a:r>
              <a:rPr lang="en-US" altLang="zh-CN" sz="1800" dirty="0"/>
              <a:t>&gt;&gt;&gt; 123.45 % 3.2            #</a:t>
            </a:r>
            <a:r>
              <a:rPr lang="en-US" altLang="zh-CN" sz="1800" dirty="0" err="1"/>
              <a:t>可以对实数进行余数运算，</a:t>
            </a:r>
            <a:r>
              <a:rPr lang="en-US" altLang="zh-CN" sz="1800" dirty="0" err="1">
                <a:solidFill>
                  <a:srgbClr val="FF0000"/>
                </a:solidFill>
              </a:rPr>
              <a:t>注意精度问题</a:t>
            </a:r>
            <a:endParaRPr lang="en-US" altLang="zh-CN" sz="1800" dirty="0">
              <a:solidFill>
                <a:srgbClr val="FF0000"/>
              </a:solidFill>
            </a:endParaRPr>
          </a:p>
          <a:p>
            <a:pPr marL="368300" lvl="2" indent="0" fontAlgn="auto">
              <a:spcBef>
                <a:spcPts val="0"/>
              </a:spcBef>
              <a:buNone/>
            </a:pPr>
            <a:r>
              <a:rPr lang="en-US" altLang="zh-CN" sz="1800" dirty="0">
                <a:solidFill>
                  <a:srgbClr val="00B0F0"/>
                </a:solidFill>
              </a:rPr>
              <a:t>1.849999999999996</a:t>
            </a:r>
          </a:p>
          <a:p>
            <a:pPr marL="368300" lvl="2" indent="0" fontAlgn="auto">
              <a:spcBef>
                <a:spcPts val="0"/>
              </a:spcBef>
              <a:buNone/>
            </a:pPr>
            <a:r>
              <a:rPr lang="en-US" altLang="zh-CN" sz="1800" dirty="0"/>
              <a:t>&gt;&gt;&gt; </a:t>
            </a:r>
            <a:r>
              <a:rPr lang="pt-BR" altLang="zh-CN" sz="1800" dirty="0"/>
              <a:t>'%c, %d, %o, %x'% (65, 65, 65, 65) </a:t>
            </a:r>
            <a:r>
              <a:rPr lang="en-US" altLang="zh-CN" sz="1800" dirty="0"/>
              <a:t>#把65分别格式化为字符</a:t>
            </a:r>
            <a:r>
              <a:rPr lang="zh-CN" altLang="en-US" sz="1800" dirty="0"/>
              <a:t>，</a:t>
            </a:r>
            <a:r>
              <a:rPr lang="en-US" altLang="zh-CN" sz="1800" dirty="0" err="1"/>
              <a:t>整数</a:t>
            </a:r>
            <a:r>
              <a:rPr lang="zh-CN" altLang="en-US" sz="1800" dirty="0"/>
              <a:t>，八进制、十六进制</a:t>
            </a:r>
            <a:endParaRPr lang="en-US" altLang="zh-CN" sz="1800" dirty="0"/>
          </a:p>
          <a:p>
            <a:pPr marL="368300" lvl="2" indent="0" fontAlgn="auto">
              <a:spcBef>
                <a:spcPts val="0"/>
              </a:spcBef>
              <a:buNone/>
            </a:pPr>
            <a:r>
              <a:rPr lang="en-US" altLang="zh-CN" sz="1800" dirty="0">
                <a:solidFill>
                  <a:srgbClr val="00B0F0"/>
                </a:solidFill>
              </a:rPr>
              <a:t>‘A, 65</a:t>
            </a:r>
            <a:r>
              <a:rPr lang="zh-CN" altLang="en-US" sz="1800" dirty="0">
                <a:solidFill>
                  <a:srgbClr val="00B0F0"/>
                </a:solidFill>
              </a:rPr>
              <a:t>，</a:t>
            </a:r>
            <a:r>
              <a:rPr lang="en-US" altLang="zh-CN" sz="1800" dirty="0">
                <a:solidFill>
                  <a:srgbClr val="00B0F0"/>
                </a:solidFill>
              </a:rPr>
              <a:t>101</a:t>
            </a:r>
            <a:r>
              <a:rPr lang="zh-CN" altLang="en-US" sz="1800" dirty="0">
                <a:solidFill>
                  <a:srgbClr val="00B0F0"/>
                </a:solidFill>
              </a:rPr>
              <a:t>，</a:t>
            </a:r>
            <a:r>
              <a:rPr lang="en-US" altLang="zh-CN" sz="1800" dirty="0">
                <a:solidFill>
                  <a:srgbClr val="00B0F0"/>
                </a:solidFill>
              </a:rPr>
              <a:t>41'</a:t>
            </a:r>
          </a:p>
          <a:p>
            <a:pPr marL="368300" lvl="2" indent="0" fontAlgn="auto">
              <a:spcBef>
                <a:spcPts val="0"/>
              </a:spcBef>
              <a:buNone/>
            </a:pPr>
            <a:r>
              <a:rPr lang="en-US" altLang="zh-CN" sz="1800" dirty="0"/>
              <a:t>&gt;&gt;&gt; '%.10f,%s'% (65, 65)     #把65分别格式化为实数和字符串</a:t>
            </a:r>
          </a:p>
          <a:p>
            <a:pPr marL="368300" lvl="2" indent="0" fontAlgn="auto">
              <a:spcBef>
                <a:spcPts val="0"/>
              </a:spcBef>
              <a:buNone/>
            </a:pPr>
            <a:r>
              <a:rPr lang="en-US" altLang="zh-CN" sz="1800" dirty="0">
                <a:solidFill>
                  <a:srgbClr val="00B0F0"/>
                </a:solidFill>
              </a:rPr>
              <a:t>'65.0000000000,65'</a:t>
            </a:r>
          </a:p>
          <a:p>
            <a:pPr marL="406400" lvl="4" fontAlgn="auto">
              <a:lnSpc>
                <a:spcPct val="100000"/>
              </a:lnSpc>
              <a:spcBef>
                <a:spcPts val="0"/>
              </a:spcBef>
            </a:pPr>
            <a:endParaRPr lang="en-US" altLang="zh-CN" sz="1800" dirty="0">
              <a:solidFill>
                <a:srgbClr val="FF0000"/>
              </a:solidFill>
              <a:latin typeface="Consolas" panose="020B0609020204030204" charset="0"/>
            </a:endParaRPr>
          </a:p>
        </p:txBody>
      </p:sp>
    </p:spTree>
    <p:extLst>
      <p:ext uri="{BB962C8B-B14F-4D97-AF65-F5344CB8AC3E}">
        <p14:creationId xmlns:p14="http://schemas.microsoft.com/office/powerpoint/2010/main" val="677726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35</a:t>
            </a:fld>
            <a:endParaRPr lang="zh-CN" altLang="en-US" dirty="0"/>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2.</a:t>
            </a:r>
            <a:r>
              <a:rPr lang="zh-CN" altLang="en-US" dirty="0">
                <a:latin typeface="宋体" panose="02010600030101010101" pitchFamily="2" charset="-122"/>
                <a:sym typeface="+mn-ea"/>
              </a:rPr>
              <a:t>算术运算符</a:t>
            </a:r>
            <a:endParaRPr lang="en-US" altLang="zh-CN" dirty="0">
              <a:latin typeface="宋体" panose="02010600030101010101" pitchFamily="2" charset="-122"/>
              <a:sym typeface="+mn-ea"/>
            </a:endParaRPr>
          </a:p>
          <a:p>
            <a:pPr lvl="2"/>
            <a:r>
              <a:rPr lang="en-US" altLang="zh-CN" sz="2000" dirty="0">
                <a:solidFill>
                  <a:srgbClr val="FF0000"/>
                </a:solidFill>
              </a:rPr>
              <a:t>**</a:t>
            </a:r>
            <a:r>
              <a:rPr lang="en-US" altLang="zh-CN" sz="2000" dirty="0" err="1">
                <a:solidFill>
                  <a:srgbClr val="FF0000"/>
                </a:solidFill>
              </a:rPr>
              <a:t>运算符</a:t>
            </a:r>
            <a:r>
              <a:rPr lang="zh-CN" altLang="en-US" dirty="0">
                <a:solidFill>
                  <a:srgbClr val="FF0000"/>
                </a:solidFill>
              </a:rPr>
              <a:t>：</a:t>
            </a:r>
            <a:r>
              <a:rPr lang="en-US" altLang="zh-CN" sz="2000" dirty="0" err="1"/>
              <a:t>幂乘</a:t>
            </a:r>
            <a:endParaRPr lang="en-US" altLang="zh-CN" sz="2000" dirty="0"/>
          </a:p>
          <a:p>
            <a:pPr marL="368300" lvl="2" indent="0" fontAlgn="auto">
              <a:lnSpc>
                <a:spcPct val="100000"/>
              </a:lnSpc>
              <a:spcBef>
                <a:spcPts val="400"/>
              </a:spcBef>
              <a:buNone/>
            </a:pPr>
            <a:r>
              <a:rPr lang="en-US" altLang="zh-CN" sz="1800" dirty="0">
                <a:latin typeface="Consolas" panose="020B0609020204030204" charset="0"/>
              </a:rPr>
              <a:t>&gt;&gt;&gt; 3 ** 2                    #3的2次方，等价于pow(3, 2)</a:t>
            </a:r>
          </a:p>
          <a:p>
            <a:pPr marL="368300" lvl="2" indent="0" fontAlgn="auto">
              <a:lnSpc>
                <a:spcPct val="100000"/>
              </a:lnSpc>
              <a:spcBef>
                <a:spcPts val="400"/>
              </a:spcBef>
              <a:buNone/>
            </a:pPr>
            <a:r>
              <a:rPr lang="en-US" altLang="zh-CN" sz="1800" dirty="0">
                <a:solidFill>
                  <a:srgbClr val="00B0F0"/>
                </a:solidFill>
                <a:latin typeface="Consolas" panose="020B0609020204030204" charset="0"/>
              </a:rPr>
              <a:t>9</a:t>
            </a:r>
          </a:p>
          <a:p>
            <a:pPr marL="368300" lvl="2" indent="0" fontAlgn="auto">
              <a:lnSpc>
                <a:spcPct val="100000"/>
              </a:lnSpc>
              <a:spcBef>
                <a:spcPts val="400"/>
              </a:spcBef>
              <a:buNone/>
            </a:pPr>
            <a:r>
              <a:rPr lang="en-US" altLang="zh-CN" sz="1800" dirty="0">
                <a:latin typeface="Consolas" panose="020B0609020204030204" charset="0"/>
              </a:rPr>
              <a:t>&gt;&gt;&gt; pow(3, 2, 8)              #</a:t>
            </a:r>
            <a:r>
              <a:rPr lang="en-US" altLang="zh-CN" sz="1800" dirty="0" err="1">
                <a:latin typeface="Consolas" panose="020B0609020204030204" charset="0"/>
              </a:rPr>
              <a:t>等价于</a:t>
            </a:r>
            <a:r>
              <a:rPr lang="en-US" altLang="zh-CN" sz="1800" dirty="0">
                <a:latin typeface="Consolas" panose="020B0609020204030204" charset="0"/>
              </a:rPr>
              <a:t>(3**2) % 8</a:t>
            </a:r>
          </a:p>
          <a:p>
            <a:pPr marL="368300" lvl="2" indent="0" fontAlgn="auto">
              <a:lnSpc>
                <a:spcPct val="100000"/>
              </a:lnSpc>
              <a:spcBef>
                <a:spcPts val="400"/>
              </a:spcBef>
              <a:buNone/>
            </a:pPr>
            <a:r>
              <a:rPr lang="en-US" altLang="zh-CN" sz="1800" dirty="0">
                <a:solidFill>
                  <a:srgbClr val="00B0F0"/>
                </a:solidFill>
                <a:latin typeface="Consolas" panose="020B0609020204030204" charset="0"/>
              </a:rPr>
              <a:t>1</a:t>
            </a:r>
          </a:p>
          <a:p>
            <a:pPr marL="368300" lvl="2" indent="0" fontAlgn="auto">
              <a:lnSpc>
                <a:spcPct val="100000"/>
              </a:lnSpc>
              <a:spcBef>
                <a:spcPts val="400"/>
              </a:spcBef>
              <a:buNone/>
            </a:pPr>
            <a:r>
              <a:rPr lang="en-US" altLang="zh-CN" sz="1800" dirty="0">
                <a:latin typeface="Consolas" panose="020B0609020204030204" charset="0"/>
              </a:rPr>
              <a:t>&gt;&gt;&gt; 9 ** 0.5                  #9的0.5次方，平方根</a:t>
            </a:r>
          </a:p>
          <a:p>
            <a:pPr marL="368300" lvl="2" indent="0" fontAlgn="auto">
              <a:lnSpc>
                <a:spcPct val="100000"/>
              </a:lnSpc>
              <a:spcBef>
                <a:spcPts val="400"/>
              </a:spcBef>
              <a:buNone/>
            </a:pPr>
            <a:r>
              <a:rPr lang="en-US" altLang="zh-CN" sz="1800" dirty="0">
                <a:solidFill>
                  <a:srgbClr val="00B0F0"/>
                </a:solidFill>
                <a:latin typeface="Consolas" panose="020B0609020204030204" charset="0"/>
              </a:rPr>
              <a:t>3.0</a:t>
            </a:r>
          </a:p>
          <a:p>
            <a:pPr marL="368300" lvl="2" indent="0" fontAlgn="auto">
              <a:lnSpc>
                <a:spcPct val="100000"/>
              </a:lnSpc>
              <a:spcBef>
                <a:spcPts val="400"/>
              </a:spcBef>
              <a:buNone/>
            </a:pPr>
            <a:r>
              <a:rPr lang="en-US" altLang="zh-CN" sz="1800" dirty="0">
                <a:latin typeface="Consolas" panose="020B0609020204030204" charset="0"/>
              </a:rPr>
              <a:t>&gt;&gt;&gt; (-9) ** 0.5               #</a:t>
            </a:r>
            <a:r>
              <a:rPr lang="en-US" altLang="zh-CN" sz="1800" dirty="0" err="1">
                <a:latin typeface="Consolas" panose="020B0609020204030204" charset="0"/>
              </a:rPr>
              <a:t>可以计算负数的平方根</a:t>
            </a:r>
            <a:endParaRPr lang="en-US" altLang="zh-CN" sz="1800" dirty="0">
              <a:latin typeface="Consolas" panose="020B0609020204030204" charset="0"/>
            </a:endParaRPr>
          </a:p>
          <a:p>
            <a:pPr marL="368300" lvl="2" indent="0" fontAlgn="auto">
              <a:lnSpc>
                <a:spcPct val="100000"/>
              </a:lnSpc>
              <a:spcBef>
                <a:spcPts val="400"/>
              </a:spcBef>
              <a:buNone/>
            </a:pPr>
            <a:r>
              <a:rPr lang="en-US" altLang="zh-CN" sz="1800" dirty="0">
                <a:solidFill>
                  <a:srgbClr val="00B0F0"/>
                </a:solidFill>
                <a:latin typeface="Consolas" panose="020B0609020204030204" charset="0"/>
              </a:rPr>
              <a:t>(1.8369701987210297e-16+3j)</a:t>
            </a:r>
          </a:p>
        </p:txBody>
      </p:sp>
    </p:spTree>
    <p:extLst>
      <p:ext uri="{BB962C8B-B14F-4D97-AF65-F5344CB8AC3E}">
        <p14:creationId xmlns:p14="http://schemas.microsoft.com/office/powerpoint/2010/main" val="3316853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36</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3.</a:t>
            </a:r>
            <a:r>
              <a:rPr lang="zh-CN" altLang="en-US" dirty="0">
                <a:latin typeface="宋体" panose="02010600030101010101" pitchFamily="2" charset="-122"/>
                <a:sym typeface="+mn-ea"/>
              </a:rPr>
              <a:t>关系运算符</a:t>
            </a:r>
            <a:endParaRPr lang="en-US" altLang="zh-CN" dirty="0">
              <a:latin typeface="宋体" panose="02010600030101010101" pitchFamily="2" charset="-122"/>
              <a:sym typeface="+mn-ea"/>
            </a:endParaRPr>
          </a:p>
          <a:p>
            <a:pPr lvl="2"/>
            <a:r>
              <a:rPr lang="en-US" altLang="zh-CN" dirty="0" err="1"/>
              <a:t>操作数之间必须可比较</a:t>
            </a:r>
            <a:endParaRPr lang="en-US" altLang="zh-CN" dirty="0"/>
          </a:p>
          <a:p>
            <a:pPr marL="406400" lvl="4" fontAlgn="auto">
              <a:lnSpc>
                <a:spcPct val="100000"/>
              </a:lnSpc>
              <a:spcBef>
                <a:spcPts val="400"/>
              </a:spcBef>
            </a:pPr>
            <a:r>
              <a:rPr lang="en-US" altLang="zh-CN" sz="1800" dirty="0">
                <a:latin typeface="Consolas" panose="020B0609020204030204" charset="0"/>
              </a:rPr>
              <a:t>&gt;&gt;&gt; 1 &lt; 'a'</a:t>
            </a:r>
          </a:p>
          <a:p>
            <a:pPr marL="406400" lvl="4" fontAlgn="auto">
              <a:lnSpc>
                <a:spcPct val="100000"/>
              </a:lnSpc>
              <a:spcBef>
                <a:spcPts val="400"/>
              </a:spcBef>
            </a:pPr>
            <a:r>
              <a:rPr lang="en-US" altLang="zh-CN" sz="1800" dirty="0" err="1">
                <a:solidFill>
                  <a:srgbClr val="00B0F0"/>
                </a:solidFill>
                <a:latin typeface="Consolas" panose="020B0609020204030204" charset="0"/>
              </a:rPr>
              <a:t>TypeError</a:t>
            </a:r>
            <a:r>
              <a:rPr lang="en-US" altLang="zh-CN" sz="1800" dirty="0">
                <a:solidFill>
                  <a:srgbClr val="00B0F0"/>
                </a:solidFill>
                <a:latin typeface="Consolas" panose="020B0609020204030204" charset="0"/>
              </a:rPr>
              <a:t>: '&lt;' not supported between instances of '</a:t>
            </a:r>
            <a:r>
              <a:rPr lang="en-US" altLang="zh-CN" sz="1800" dirty="0" err="1">
                <a:solidFill>
                  <a:srgbClr val="00B0F0"/>
                </a:solidFill>
                <a:latin typeface="Consolas" panose="020B0609020204030204" charset="0"/>
              </a:rPr>
              <a:t>int</a:t>
            </a:r>
            <a:r>
              <a:rPr lang="en-US" altLang="zh-CN" sz="1800" dirty="0">
                <a:solidFill>
                  <a:srgbClr val="00B0F0"/>
                </a:solidFill>
                <a:latin typeface="Consolas" panose="020B0609020204030204" charset="0"/>
              </a:rPr>
              <a:t>' and '</a:t>
            </a:r>
            <a:r>
              <a:rPr lang="en-US" altLang="zh-CN" sz="1800" dirty="0" err="1">
                <a:solidFill>
                  <a:srgbClr val="00B0F0"/>
                </a:solidFill>
                <a:latin typeface="Consolas" panose="020B0609020204030204" charset="0"/>
              </a:rPr>
              <a:t>str</a:t>
            </a:r>
            <a:r>
              <a:rPr lang="en-US" altLang="zh-CN" sz="1800" dirty="0">
                <a:solidFill>
                  <a:srgbClr val="00B0F0"/>
                </a:solidFill>
                <a:latin typeface="Consolas" panose="020B0609020204030204" charset="0"/>
              </a:rPr>
              <a:t>’</a:t>
            </a:r>
          </a:p>
          <a:p>
            <a:pPr marL="368300" lvl="2" indent="0" fontAlgn="auto">
              <a:lnSpc>
                <a:spcPct val="100000"/>
              </a:lnSpc>
              <a:spcBef>
                <a:spcPts val="0"/>
              </a:spcBef>
              <a:buNone/>
            </a:pPr>
            <a:r>
              <a:rPr lang="en-US" altLang="zh-CN" sz="1800" dirty="0">
                <a:latin typeface="Consolas" panose="020B0609020204030204" charset="0"/>
              </a:rPr>
              <a:t>&gt;&gt;&gt; 'Hello' &gt; 'world'              #</a:t>
            </a:r>
            <a:r>
              <a:rPr lang="en-US" altLang="zh-CN" sz="1800" dirty="0" err="1">
                <a:latin typeface="Consolas" panose="020B0609020204030204" charset="0"/>
              </a:rPr>
              <a:t>比较字符串大小</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800" dirty="0">
                <a:latin typeface="Consolas" panose="020B0609020204030204" charset="0"/>
              </a:rPr>
              <a:t>&gt;&gt;&gt; [1, 2, 3] &lt; [1, 2, 4]          #</a:t>
            </a:r>
            <a:r>
              <a:rPr lang="en-US" altLang="zh-CN" sz="1800" dirty="0" err="1">
                <a:latin typeface="Consolas" panose="020B0609020204030204" charset="0"/>
              </a:rPr>
              <a:t>比较列表大小</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{1, 2, 3} &lt; {1, 2, 3, 4}       #</a:t>
            </a:r>
            <a:r>
              <a:rPr lang="en-US" altLang="zh-CN" sz="1800" dirty="0" err="1">
                <a:latin typeface="Consolas" panose="020B0609020204030204" charset="0"/>
              </a:rPr>
              <a:t>测试是否子集</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{1, 2, 3} == {3, 2, 1}         #</a:t>
            </a:r>
            <a:r>
              <a:rPr lang="en-US" altLang="zh-CN" sz="1800" dirty="0" err="1">
                <a:latin typeface="Consolas" panose="020B0609020204030204" charset="0"/>
              </a:rPr>
              <a:t>测试两个集合是否相等</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81000" lvl="2" indent="0">
              <a:buNone/>
            </a:pPr>
            <a:endParaRPr lang="en-US" altLang="zh-CN" dirty="0"/>
          </a:p>
        </p:txBody>
      </p:sp>
    </p:spTree>
    <p:extLst>
      <p:ext uri="{BB962C8B-B14F-4D97-AF65-F5344CB8AC3E}">
        <p14:creationId xmlns:p14="http://schemas.microsoft.com/office/powerpoint/2010/main" val="1715272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37</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3.</a:t>
            </a:r>
            <a:r>
              <a:rPr lang="zh-CN" altLang="en-US" dirty="0">
                <a:latin typeface="宋体" panose="02010600030101010101" pitchFamily="2" charset="-122"/>
                <a:sym typeface="+mn-ea"/>
              </a:rPr>
              <a:t>关系运算符</a:t>
            </a:r>
            <a:endParaRPr lang="en-US" altLang="zh-CN" dirty="0">
              <a:latin typeface="宋体" panose="02010600030101010101" pitchFamily="2" charset="-122"/>
              <a:sym typeface="+mn-ea"/>
            </a:endParaRPr>
          </a:p>
          <a:p>
            <a:pPr lvl="2"/>
            <a:r>
              <a:rPr lang="en-US" altLang="zh-CN" dirty="0" err="1"/>
              <a:t>操作数之间必须可比较</a:t>
            </a:r>
            <a:endParaRPr lang="en-US" altLang="zh-CN" sz="1200" dirty="0">
              <a:latin typeface="Consolas" panose="020B0609020204030204" charset="0"/>
            </a:endParaRPr>
          </a:p>
          <a:p>
            <a:pPr marL="368300" lvl="2" indent="0" fontAlgn="auto">
              <a:lnSpc>
                <a:spcPct val="100000"/>
              </a:lnSpc>
              <a:spcBef>
                <a:spcPts val="0"/>
              </a:spcBef>
              <a:buNone/>
            </a:pPr>
            <a:r>
              <a:rPr lang="en-US" altLang="zh-CN" sz="1600" dirty="0">
                <a:latin typeface="Consolas" panose="020B0609020204030204" charset="0"/>
              </a:rPr>
              <a:t>&gt;&gt;&gt; {1, 2, 4} &gt; {1, 2, 3}          #</a:t>
            </a:r>
            <a:r>
              <a:rPr lang="en-US" altLang="zh-CN" sz="1600" dirty="0" err="1">
                <a:latin typeface="Consolas" panose="020B0609020204030204" charset="0"/>
              </a:rPr>
              <a:t>集合之间的包含测试</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600" dirty="0">
                <a:latin typeface="Consolas" panose="020B0609020204030204" charset="0"/>
              </a:rPr>
              <a:t>&gt;&gt;&gt; {1, 2, 4} &lt; {1, 2, 3}</a:t>
            </a: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600" dirty="0">
                <a:latin typeface="Consolas" panose="020B0609020204030204" charset="0"/>
              </a:rPr>
              <a:t>&gt;&gt;&gt; {1, 2, 4} == {1, 2, 3}</a:t>
            </a: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lvl="2"/>
            <a:r>
              <a:rPr lang="en-US" altLang="zh-CN" dirty="0" err="1"/>
              <a:t>可以连用</a:t>
            </a:r>
            <a:endParaRPr lang="en-US" altLang="zh-CN" dirty="0"/>
          </a:p>
          <a:p>
            <a:pPr marL="368300" lvl="2" indent="0" fontAlgn="auto">
              <a:lnSpc>
                <a:spcPct val="100000"/>
              </a:lnSpc>
              <a:spcBef>
                <a:spcPts val="0"/>
              </a:spcBef>
              <a:buNone/>
            </a:pPr>
            <a:r>
              <a:rPr lang="en-US" altLang="zh-CN" sz="1600" dirty="0">
                <a:latin typeface="Consolas" panose="020B0609020204030204" charset="0"/>
              </a:rPr>
              <a:t>&gt;&gt;&gt; 1 &lt; 3 &lt; 5                    #等价于1 &lt; 3 and 3 &lt; 5</a:t>
            </a: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3 &lt; 5 &gt; 2</a:t>
            </a: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1 &gt; 6 &lt; 8</a:t>
            </a: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81000" lvl="2" indent="0">
              <a:buNone/>
            </a:pPr>
            <a:endParaRPr lang="en-US" altLang="zh-CN" dirty="0"/>
          </a:p>
        </p:txBody>
      </p:sp>
    </p:spTree>
    <p:extLst>
      <p:ext uri="{BB962C8B-B14F-4D97-AF65-F5344CB8AC3E}">
        <p14:creationId xmlns:p14="http://schemas.microsoft.com/office/powerpoint/2010/main" val="3536640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38</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4.</a:t>
            </a:r>
            <a:r>
              <a:rPr lang="en-US" altLang="zh-CN" dirty="0"/>
              <a:t>成员测试运算符in与同一性测试运算符is</a:t>
            </a:r>
          </a:p>
          <a:p>
            <a:pPr lvl="2"/>
            <a:r>
              <a:rPr lang="en-US" altLang="zh-CN" sz="2000" dirty="0" err="1">
                <a:solidFill>
                  <a:srgbClr val="FF0000"/>
                </a:solidFill>
              </a:rPr>
              <a:t>运算符in</a:t>
            </a:r>
            <a:r>
              <a:rPr lang="zh-CN" altLang="en-US" sz="2000" dirty="0">
                <a:solidFill>
                  <a:srgbClr val="FF0000"/>
                </a:solidFill>
              </a:rPr>
              <a:t>：</a:t>
            </a:r>
            <a:r>
              <a:rPr lang="en-US" altLang="zh-CN" sz="2000" dirty="0" err="1"/>
              <a:t>成员测试，即测试一个对象是否为另一个对象的元素</a:t>
            </a:r>
            <a:r>
              <a:rPr lang="en-US" altLang="zh-CN" sz="2000" dirty="0"/>
              <a:t>。</a:t>
            </a:r>
            <a:endParaRPr lang="en-US" altLang="zh-CN" sz="20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3 in [1, 2, 3]                #测试3是否存在于列表[1, 2, 3]中</a:t>
            </a: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5 in range(1, 10, 1)          #range()</a:t>
            </a:r>
            <a:r>
              <a:rPr lang="en-US" altLang="zh-CN" sz="1800" dirty="0" err="1">
                <a:latin typeface="Consolas" panose="020B0609020204030204" charset="0"/>
              </a:rPr>
              <a:t>是用来生成指定范围数字的内置函数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abc</a:t>
            </a:r>
            <a:r>
              <a:rPr lang="en-US" altLang="zh-CN" sz="1800" dirty="0">
                <a:latin typeface="Consolas" panose="020B0609020204030204" charset="0"/>
              </a:rPr>
              <a:t>' in '</a:t>
            </a:r>
            <a:r>
              <a:rPr lang="en-US" altLang="zh-CN" sz="1800" dirty="0" err="1">
                <a:latin typeface="Consolas" panose="020B0609020204030204" charset="0"/>
              </a:rPr>
              <a:t>abcdefg</a:t>
            </a:r>
            <a:r>
              <a:rPr lang="en-US" altLang="zh-CN" sz="1800" dirty="0">
                <a:latin typeface="Consolas" panose="020B0609020204030204" charset="0"/>
              </a:rPr>
              <a:t>'            #</a:t>
            </a:r>
            <a:r>
              <a:rPr lang="en-US" altLang="zh-CN" sz="1800" dirty="0" err="1">
                <a:latin typeface="Consolas" panose="020B0609020204030204" charset="0"/>
              </a:rPr>
              <a:t>子字符串测试</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for </a:t>
            </a:r>
            <a:r>
              <a:rPr lang="en-US" altLang="zh-CN" sz="1800" dirty="0" err="1">
                <a:latin typeface="Consolas" panose="020B0609020204030204" charset="0"/>
              </a:rPr>
              <a:t>i</a:t>
            </a:r>
            <a:r>
              <a:rPr lang="en-US" altLang="zh-CN" sz="1800" dirty="0">
                <a:latin typeface="Consolas" panose="020B0609020204030204" charset="0"/>
              </a:rPr>
              <a:t> in (3, 5, 7):           #</a:t>
            </a:r>
            <a:r>
              <a:rPr lang="en-US" altLang="zh-CN" sz="1800" dirty="0" err="1">
                <a:latin typeface="Consolas" panose="020B0609020204030204" charset="0"/>
              </a:rPr>
              <a:t>循环，成员遍历</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    print(</a:t>
            </a:r>
            <a:r>
              <a:rPr lang="en-US" altLang="zh-CN" sz="1800" dirty="0" err="1">
                <a:latin typeface="Consolas" panose="020B0609020204030204" charset="0"/>
              </a:rPr>
              <a:t>i</a:t>
            </a:r>
            <a:r>
              <a:rPr lang="en-US" altLang="zh-CN" sz="1800" dirty="0">
                <a:latin typeface="Consolas" panose="020B0609020204030204" charset="0"/>
              </a:rPr>
              <a:t>, end='\t')</a:t>
            </a:r>
          </a:p>
          <a:p>
            <a:pPr marL="368300" lvl="2" indent="0" fontAlgn="auto">
              <a:lnSpc>
                <a:spcPct val="100000"/>
              </a:lnSpc>
              <a:spcBef>
                <a:spcPts val="0"/>
              </a:spcBef>
              <a:buNone/>
            </a:pPr>
            <a:r>
              <a:rPr lang="en-US" altLang="zh-CN" sz="1800" dirty="0">
                <a:solidFill>
                  <a:srgbClr val="00B0F0"/>
                </a:solidFill>
                <a:latin typeface="Consolas" panose="020B0609020204030204" charset="0"/>
              </a:rPr>
              <a:t>3	5	7</a:t>
            </a:r>
            <a:r>
              <a:rPr lang="en-US" altLang="zh-CN" sz="1800" dirty="0">
                <a:latin typeface="Consolas" panose="020B0609020204030204" charset="0"/>
              </a:rPr>
              <a:t>	</a:t>
            </a:r>
          </a:p>
          <a:p>
            <a:pPr lvl="2"/>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4189496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39</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4.</a:t>
            </a:r>
            <a:r>
              <a:rPr lang="en-US" altLang="zh-CN" dirty="0"/>
              <a:t>成员测试运算符in与同一性测试运算符is</a:t>
            </a:r>
          </a:p>
          <a:p>
            <a:pPr lvl="2"/>
            <a:r>
              <a:rPr lang="en-US" altLang="zh-CN" sz="2000" dirty="0" err="1">
                <a:solidFill>
                  <a:srgbClr val="FF0000"/>
                </a:solidFill>
              </a:rPr>
              <a:t>运算符is</a:t>
            </a:r>
            <a:r>
              <a:rPr lang="zh-CN" altLang="en-US" sz="2000" dirty="0">
                <a:solidFill>
                  <a:srgbClr val="FF0000"/>
                </a:solidFill>
              </a:rPr>
              <a:t>：</a:t>
            </a:r>
            <a:r>
              <a:rPr lang="en-US" altLang="zh-CN" sz="2000" dirty="0" err="1"/>
              <a:t>测试两个对象是否是同一个。如果两个对象是同一个</a:t>
            </a:r>
            <a:r>
              <a:rPr lang="en-US" altLang="zh-CN" sz="2000" dirty="0"/>
              <a:t>，</a:t>
            </a:r>
            <a:r>
              <a:rPr lang="zh-CN" altLang="en-US" sz="2000" dirty="0"/>
              <a:t>则</a:t>
            </a:r>
            <a:r>
              <a:rPr lang="en-US" altLang="zh-CN" sz="2000" dirty="0" err="1"/>
              <a:t>具有相同的内存地址</a:t>
            </a:r>
            <a:r>
              <a:rPr lang="en-US" altLang="zh-CN" sz="2000" dirty="0"/>
              <a:t>。</a:t>
            </a:r>
            <a:endParaRPr lang="en-US" altLang="zh-CN" sz="20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3 is 3</a:t>
            </a: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x = [300, 300, 300]</a:t>
            </a:r>
          </a:p>
          <a:p>
            <a:pPr marL="368300" lvl="2" indent="0" fontAlgn="auto">
              <a:lnSpc>
                <a:spcPct val="100000"/>
              </a:lnSpc>
              <a:spcBef>
                <a:spcPts val="0"/>
              </a:spcBef>
              <a:buNone/>
            </a:pPr>
            <a:r>
              <a:rPr lang="en-US" altLang="zh-CN" sz="1800" dirty="0">
                <a:latin typeface="Consolas" panose="020B0609020204030204" charset="0"/>
              </a:rPr>
              <a:t>&gt;&gt;&gt; x[0] is x[1]                #</a:t>
            </a:r>
            <a:r>
              <a:rPr lang="en-US" altLang="zh-CN" sz="1800" dirty="0" err="1">
                <a:latin typeface="Consolas" panose="020B0609020204030204" charset="0"/>
              </a:rPr>
              <a:t>基于值的内存管理，同一个值在内存中只有一份</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800" dirty="0">
                <a:latin typeface="Consolas" panose="020B0609020204030204" charset="0"/>
              </a:rPr>
              <a:t>&gt;&gt;&gt; x = [1, 2, 3]</a:t>
            </a:r>
          </a:p>
          <a:p>
            <a:pPr marL="368300" lvl="2" indent="0" fontAlgn="auto">
              <a:lnSpc>
                <a:spcPct val="100000"/>
              </a:lnSpc>
              <a:spcBef>
                <a:spcPts val="0"/>
              </a:spcBef>
              <a:buNone/>
            </a:pPr>
            <a:r>
              <a:rPr lang="en-US" altLang="zh-CN" sz="1800" dirty="0">
                <a:latin typeface="Consolas" panose="020B0609020204030204" charset="0"/>
              </a:rPr>
              <a:t>&gt;&gt;&gt; y = [1, 2, 3]</a:t>
            </a:r>
          </a:p>
          <a:p>
            <a:pPr marL="368300" lvl="2" indent="0" fontAlgn="auto">
              <a:lnSpc>
                <a:spcPct val="100000"/>
              </a:lnSpc>
              <a:spcBef>
                <a:spcPts val="0"/>
              </a:spcBef>
              <a:buNone/>
            </a:pPr>
            <a:r>
              <a:rPr lang="en-US" altLang="zh-CN" sz="1800" dirty="0">
                <a:latin typeface="Consolas" panose="020B0609020204030204" charset="0"/>
              </a:rPr>
              <a:t>&gt;&gt;&gt; x is y                     #</a:t>
            </a:r>
            <a:r>
              <a:rPr lang="en-US" altLang="zh-CN" sz="1800" dirty="0" err="1">
                <a:latin typeface="Consolas" panose="020B0609020204030204" charset="0"/>
              </a:rPr>
              <a:t>上面形式创建的x和y不是同一个列表对象</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800" dirty="0">
                <a:latin typeface="Consolas" panose="020B0609020204030204" charset="0"/>
              </a:rPr>
              <a:t>&gt;&gt;&gt; x[0] is y[0]</a:t>
            </a: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lvl="2"/>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3757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zh-CN" altLang="en-US" dirty="0"/>
              <a:t>示例</a:t>
            </a:r>
            <a:endParaRPr lang="en-US" altLang="zh-CN" dirty="0"/>
          </a:p>
          <a:p>
            <a:pPr marL="0" indent="0">
              <a:buNone/>
            </a:pPr>
            <a:r>
              <a:rPr lang="en-US" altLang="zh-CN" sz="1600" b="0" i="0" dirty="0" err="1">
                <a:solidFill>
                  <a:srgbClr val="ABB2BF"/>
                </a:solidFill>
                <a:effectLst/>
                <a:latin typeface="Consolas" panose="020B0609020204030204" pitchFamily="49" charset="0"/>
              </a:rPr>
              <a:t>TempStr</a:t>
            </a:r>
            <a:r>
              <a:rPr lang="en-US" altLang="zh-CN" sz="1600" b="0" i="0" dirty="0">
                <a:solidFill>
                  <a:srgbClr val="ABB2BF"/>
                </a:solidFill>
                <a:effectLst/>
                <a:latin typeface="Consolas" panose="020B0609020204030204" pitchFamily="49" charset="0"/>
              </a:rPr>
              <a:t> = input("</a:t>
            </a:r>
            <a:r>
              <a:rPr lang="zh-CN" altLang="en-US" sz="1600" b="0" i="0" dirty="0">
                <a:solidFill>
                  <a:srgbClr val="ABB2BF"/>
                </a:solidFill>
                <a:effectLst/>
                <a:latin typeface="Consolas" panose="020B0609020204030204" pitchFamily="49" charset="0"/>
              </a:rPr>
              <a:t>请输入带有符号的温度值：</a:t>
            </a:r>
            <a:r>
              <a:rPr lang="en-US" altLang="zh-CN" sz="1600" b="0" i="0" dirty="0">
                <a:solidFill>
                  <a:srgbClr val="ABB2BF"/>
                </a:solidFill>
                <a:effectLst/>
                <a:latin typeface="Consolas" panose="020B0609020204030204" pitchFamily="49" charset="0"/>
              </a:rPr>
              <a:t>")</a:t>
            </a:r>
          </a:p>
          <a:p>
            <a:pPr marL="0" indent="0">
              <a:buNone/>
            </a:pPr>
            <a:r>
              <a:rPr lang="en-US" altLang="zh-CN" sz="1600" b="0" i="0" dirty="0">
                <a:solidFill>
                  <a:srgbClr val="ABB2BF"/>
                </a:solidFill>
                <a:effectLst/>
                <a:latin typeface="Consolas" panose="020B0609020204030204" pitchFamily="49" charset="0"/>
              </a:rPr>
              <a:t>if </a:t>
            </a:r>
            <a:r>
              <a:rPr lang="en-US" altLang="zh-CN" sz="1600" b="0" i="0" dirty="0" err="1">
                <a:solidFill>
                  <a:srgbClr val="ABB2BF"/>
                </a:solidFill>
                <a:effectLst/>
                <a:latin typeface="Consolas" panose="020B0609020204030204" pitchFamily="49" charset="0"/>
              </a:rPr>
              <a:t>TempStr</a:t>
            </a:r>
            <a:r>
              <a:rPr lang="en-US" altLang="zh-CN" sz="1600" b="0" i="0" dirty="0">
                <a:solidFill>
                  <a:srgbClr val="ABB2BF"/>
                </a:solidFill>
                <a:effectLst/>
                <a:latin typeface="Consolas" panose="020B0609020204030204" pitchFamily="49" charset="0"/>
              </a:rPr>
              <a:t>[-1] in ['</a:t>
            </a:r>
            <a:r>
              <a:rPr lang="en-US" altLang="zh-CN" sz="1600" b="0" i="0" dirty="0" err="1">
                <a:solidFill>
                  <a:srgbClr val="ABB2BF"/>
                </a:solidFill>
                <a:effectLst/>
                <a:latin typeface="Consolas" panose="020B0609020204030204" pitchFamily="49" charset="0"/>
              </a:rPr>
              <a:t>F','f</a:t>
            </a:r>
            <a:r>
              <a:rPr lang="en-US" altLang="zh-CN" sz="1600" b="0" i="0" dirty="0">
                <a:solidFill>
                  <a:srgbClr val="ABB2BF"/>
                </a:solidFill>
                <a:effectLst/>
                <a:latin typeface="Consolas" panose="020B0609020204030204" pitchFamily="49" charset="0"/>
              </a:rPr>
              <a:t>']:</a:t>
            </a:r>
          </a:p>
          <a:p>
            <a:pPr marL="0" indent="0">
              <a:buNone/>
            </a:pPr>
            <a:r>
              <a:rPr lang="en-US" altLang="zh-CN" sz="1600" b="0" i="0" dirty="0">
                <a:solidFill>
                  <a:srgbClr val="ABB2BF"/>
                </a:solidFill>
                <a:effectLst/>
                <a:latin typeface="Consolas" panose="020B0609020204030204" pitchFamily="49" charset="0"/>
              </a:rPr>
              <a:t>	C = (eval(</a:t>
            </a:r>
            <a:r>
              <a:rPr lang="en-US" altLang="zh-CN" sz="1600" b="0" i="0" dirty="0" err="1">
                <a:solidFill>
                  <a:srgbClr val="ABB2BF"/>
                </a:solidFill>
                <a:effectLst/>
                <a:latin typeface="Consolas" panose="020B0609020204030204" pitchFamily="49" charset="0"/>
              </a:rPr>
              <a:t>TempStr</a:t>
            </a:r>
            <a:r>
              <a:rPr lang="en-US" altLang="zh-CN" sz="1600" b="0" i="0" dirty="0">
                <a:solidFill>
                  <a:srgbClr val="ABB2BF"/>
                </a:solidFill>
                <a:effectLst/>
                <a:latin typeface="Consolas" panose="020B0609020204030204" pitchFamily="49" charset="0"/>
              </a:rPr>
              <a:t>[0:-1]) - 32)/1.8</a:t>
            </a:r>
          </a:p>
          <a:p>
            <a:pPr marL="0" indent="0">
              <a:buNone/>
            </a:pPr>
            <a:r>
              <a:rPr lang="en-US" altLang="zh-CN" sz="1600" b="0" i="0" dirty="0">
                <a:solidFill>
                  <a:srgbClr val="ABB2BF"/>
                </a:solidFill>
                <a:effectLst/>
                <a:latin typeface="Consolas" panose="020B0609020204030204" pitchFamily="49" charset="0"/>
              </a:rPr>
              <a:t>	print("</a:t>
            </a:r>
            <a:r>
              <a:rPr lang="zh-CN" altLang="en-US" sz="1600" b="0" i="0" dirty="0">
                <a:solidFill>
                  <a:srgbClr val="ABB2BF"/>
                </a:solidFill>
                <a:effectLst/>
                <a:latin typeface="Consolas" panose="020B0609020204030204" pitchFamily="49" charset="0"/>
              </a:rPr>
              <a:t>转换后的温度是</a:t>
            </a:r>
            <a:r>
              <a:rPr lang="en-US" altLang="zh-CN" sz="1600" b="0" i="0" dirty="0">
                <a:solidFill>
                  <a:srgbClr val="ABB2BF"/>
                </a:solidFill>
                <a:effectLst/>
                <a:latin typeface="Consolas" panose="020B0609020204030204" pitchFamily="49" charset="0"/>
              </a:rPr>
              <a:t>{:.2f}</a:t>
            </a:r>
            <a:r>
              <a:rPr lang="en-US" altLang="zh-CN" sz="1600" b="0" i="0" dirty="0" err="1">
                <a:solidFill>
                  <a:srgbClr val="ABB2BF"/>
                </a:solidFill>
                <a:effectLst/>
                <a:latin typeface="Consolas" panose="020B0609020204030204" pitchFamily="49" charset="0"/>
              </a:rPr>
              <a:t>C".format</a:t>
            </a:r>
            <a:r>
              <a:rPr lang="en-US" altLang="zh-CN" sz="1600" b="0" i="0" dirty="0">
                <a:solidFill>
                  <a:srgbClr val="ABB2BF"/>
                </a:solidFill>
                <a:effectLst/>
                <a:latin typeface="Consolas" panose="020B0609020204030204" pitchFamily="49" charset="0"/>
              </a:rPr>
              <a:t>(C))</a:t>
            </a:r>
          </a:p>
          <a:p>
            <a:pPr marL="0" indent="0">
              <a:buNone/>
            </a:pPr>
            <a:r>
              <a:rPr lang="en-US" altLang="zh-CN" sz="1600" b="0" i="0" dirty="0" err="1">
                <a:solidFill>
                  <a:srgbClr val="ABB2BF"/>
                </a:solidFill>
                <a:effectLst/>
                <a:latin typeface="Consolas" panose="020B0609020204030204" pitchFamily="49" charset="0"/>
              </a:rPr>
              <a:t>elif</a:t>
            </a:r>
            <a:r>
              <a:rPr lang="en-US" altLang="zh-CN" sz="1600" b="0" i="0" dirty="0">
                <a:solidFill>
                  <a:srgbClr val="ABB2BF"/>
                </a:solidFill>
                <a:effectLst/>
                <a:latin typeface="Consolas" panose="020B0609020204030204" pitchFamily="49" charset="0"/>
              </a:rPr>
              <a:t> </a:t>
            </a:r>
            <a:r>
              <a:rPr lang="en-US" altLang="zh-CN" sz="1600" b="0" i="0" dirty="0" err="1">
                <a:solidFill>
                  <a:srgbClr val="ABB2BF"/>
                </a:solidFill>
                <a:effectLst/>
                <a:latin typeface="Consolas" panose="020B0609020204030204" pitchFamily="49" charset="0"/>
              </a:rPr>
              <a:t>TempStr</a:t>
            </a:r>
            <a:r>
              <a:rPr lang="en-US" altLang="zh-CN" sz="1600" b="0" i="0" dirty="0">
                <a:solidFill>
                  <a:srgbClr val="ABB2BF"/>
                </a:solidFill>
                <a:effectLst/>
                <a:latin typeface="Consolas" panose="020B0609020204030204" pitchFamily="49" charset="0"/>
              </a:rPr>
              <a:t>[-1] in ['</a:t>
            </a:r>
            <a:r>
              <a:rPr lang="en-US" altLang="zh-CN" sz="1600" b="0" i="0" dirty="0" err="1">
                <a:solidFill>
                  <a:srgbClr val="ABB2BF"/>
                </a:solidFill>
                <a:effectLst/>
                <a:latin typeface="Consolas" panose="020B0609020204030204" pitchFamily="49" charset="0"/>
              </a:rPr>
              <a:t>C','c</a:t>
            </a:r>
            <a:r>
              <a:rPr lang="en-US" altLang="zh-CN" sz="1600" b="0" i="0" dirty="0">
                <a:solidFill>
                  <a:srgbClr val="ABB2BF"/>
                </a:solidFill>
                <a:effectLst/>
                <a:latin typeface="Consolas" panose="020B0609020204030204" pitchFamily="49" charset="0"/>
              </a:rPr>
              <a:t>']:</a:t>
            </a:r>
          </a:p>
          <a:p>
            <a:pPr marL="0" indent="0">
              <a:buNone/>
            </a:pPr>
            <a:r>
              <a:rPr lang="en-US" altLang="zh-CN" sz="1600" b="0" i="0" dirty="0">
                <a:solidFill>
                  <a:srgbClr val="ABB2BF"/>
                </a:solidFill>
                <a:effectLst/>
                <a:latin typeface="Consolas" panose="020B0609020204030204" pitchFamily="49" charset="0"/>
              </a:rPr>
              <a:t>	F = 1.8*eval(</a:t>
            </a:r>
            <a:r>
              <a:rPr lang="en-US" altLang="zh-CN" sz="1600" b="0" i="0" dirty="0" err="1">
                <a:solidFill>
                  <a:srgbClr val="ABB2BF"/>
                </a:solidFill>
                <a:effectLst/>
                <a:latin typeface="Consolas" panose="020B0609020204030204" pitchFamily="49" charset="0"/>
              </a:rPr>
              <a:t>TempStr</a:t>
            </a:r>
            <a:r>
              <a:rPr lang="en-US" altLang="zh-CN" sz="1600" b="0" i="0" dirty="0">
                <a:solidFill>
                  <a:srgbClr val="ABB2BF"/>
                </a:solidFill>
                <a:effectLst/>
                <a:latin typeface="Consolas" panose="020B0609020204030204" pitchFamily="49" charset="0"/>
              </a:rPr>
              <a:t>[0:-1])+32</a:t>
            </a:r>
          </a:p>
          <a:p>
            <a:pPr marL="0" indent="0">
              <a:buNone/>
            </a:pPr>
            <a:r>
              <a:rPr lang="en-US" altLang="zh-CN" sz="1600" b="0" i="0" dirty="0">
                <a:solidFill>
                  <a:srgbClr val="ABB2BF"/>
                </a:solidFill>
                <a:effectLst/>
                <a:latin typeface="Consolas" panose="020B0609020204030204" pitchFamily="49" charset="0"/>
              </a:rPr>
              <a:t>	print("</a:t>
            </a:r>
            <a:r>
              <a:rPr lang="zh-CN" altLang="en-US" sz="1600" b="0" i="0" dirty="0">
                <a:solidFill>
                  <a:srgbClr val="ABB2BF"/>
                </a:solidFill>
                <a:effectLst/>
                <a:latin typeface="Consolas" panose="020B0609020204030204" pitchFamily="49" charset="0"/>
              </a:rPr>
              <a:t>转换后的温度是</a:t>
            </a:r>
            <a:r>
              <a:rPr lang="en-US" altLang="zh-CN" sz="1600" b="0" i="0" dirty="0">
                <a:solidFill>
                  <a:srgbClr val="ABB2BF"/>
                </a:solidFill>
                <a:effectLst/>
                <a:latin typeface="Consolas" panose="020B0609020204030204" pitchFamily="49" charset="0"/>
              </a:rPr>
              <a:t>{:.2f}</a:t>
            </a:r>
            <a:r>
              <a:rPr lang="en-US" altLang="zh-CN" sz="1600" b="0" i="0" dirty="0" err="1">
                <a:solidFill>
                  <a:srgbClr val="ABB2BF"/>
                </a:solidFill>
                <a:effectLst/>
                <a:latin typeface="Consolas" panose="020B0609020204030204" pitchFamily="49" charset="0"/>
              </a:rPr>
              <a:t>F".format</a:t>
            </a:r>
            <a:r>
              <a:rPr lang="en-US" altLang="zh-CN" sz="1600" b="0" i="0" dirty="0">
                <a:solidFill>
                  <a:srgbClr val="ABB2BF"/>
                </a:solidFill>
                <a:effectLst/>
                <a:latin typeface="Consolas" panose="020B0609020204030204" pitchFamily="49" charset="0"/>
              </a:rPr>
              <a:t>(F))</a:t>
            </a:r>
          </a:p>
          <a:p>
            <a:pPr marL="0" indent="0">
              <a:buNone/>
            </a:pPr>
            <a:r>
              <a:rPr lang="en-US" altLang="zh-CN" sz="1600" b="0" i="0" dirty="0">
                <a:solidFill>
                  <a:srgbClr val="ABB2BF"/>
                </a:solidFill>
                <a:effectLst/>
                <a:latin typeface="Consolas" panose="020B0609020204030204" pitchFamily="49" charset="0"/>
              </a:rPr>
              <a:t>else:</a:t>
            </a:r>
          </a:p>
          <a:p>
            <a:pPr marL="0" indent="0">
              <a:buNone/>
            </a:pPr>
            <a:r>
              <a:rPr lang="en-US" altLang="zh-CN" sz="1600" b="0" i="0" dirty="0">
                <a:solidFill>
                  <a:srgbClr val="ABB2BF"/>
                </a:solidFill>
                <a:effectLst/>
                <a:latin typeface="Consolas" panose="020B0609020204030204" pitchFamily="49" charset="0"/>
              </a:rPr>
              <a:t>	print("</a:t>
            </a:r>
            <a:r>
              <a:rPr lang="zh-CN" altLang="en-US" sz="1600" b="0" i="0" dirty="0">
                <a:solidFill>
                  <a:srgbClr val="ABB2BF"/>
                </a:solidFill>
                <a:effectLst/>
                <a:latin typeface="Consolas" panose="020B0609020204030204" pitchFamily="49" charset="0"/>
              </a:rPr>
              <a:t>格式输入错误</a:t>
            </a:r>
            <a:r>
              <a:rPr lang="en-US" altLang="zh-CN" sz="1600" b="0" i="0" dirty="0">
                <a:solidFill>
                  <a:srgbClr val="ABB2BF"/>
                </a:solidFill>
                <a:effectLst/>
                <a:latin typeface="Consolas" panose="020B0609020204030204" pitchFamily="49" charset="0"/>
              </a:rPr>
              <a: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a:t>
            </a:fld>
            <a:endParaRPr lang="zh-CN" altLang="en-US"/>
          </a:p>
        </p:txBody>
      </p:sp>
    </p:spTree>
    <p:extLst>
      <p:ext uri="{BB962C8B-B14F-4D97-AF65-F5344CB8AC3E}">
        <p14:creationId xmlns:p14="http://schemas.microsoft.com/office/powerpoint/2010/main" val="3736368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40</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4.</a:t>
            </a:r>
            <a:r>
              <a:rPr lang="en-US" altLang="zh-CN" dirty="0"/>
              <a:t>位运算符</a:t>
            </a:r>
          </a:p>
          <a:p>
            <a:pPr lvl="2"/>
            <a:r>
              <a:rPr lang="en-US" altLang="zh-CN" sz="2000" dirty="0">
                <a:solidFill>
                  <a:srgbClr val="FF0000"/>
                </a:solidFill>
              </a:rPr>
              <a:t>用于整数</a:t>
            </a:r>
            <a:r>
              <a:rPr lang="en-US" altLang="zh-CN" sz="2000" dirty="0"/>
              <a:t>，首先将整数转换为二进制数，然后右对齐，必要的时候左侧补0，按位进行运算，最后再把计算结果转换为十进制数字返回。</a:t>
            </a:r>
          </a:p>
          <a:p>
            <a:pPr lvl="2"/>
            <a:r>
              <a:rPr lang="en-US" altLang="zh-CN" dirty="0" err="1"/>
              <a:t>位与运算</a:t>
            </a:r>
            <a:r>
              <a:rPr lang="zh-CN" altLang="en-US" dirty="0"/>
              <a:t>：</a:t>
            </a:r>
            <a:r>
              <a:rPr lang="en-US" altLang="zh-CN" dirty="0"/>
              <a:t>1&amp;1=1、1&amp;0=0&amp;1=0&amp;0=0</a:t>
            </a:r>
          </a:p>
          <a:p>
            <a:pPr lvl="2"/>
            <a:r>
              <a:rPr lang="en-US" altLang="zh-CN" dirty="0" err="1"/>
              <a:t>位或运算</a:t>
            </a:r>
            <a:r>
              <a:rPr lang="zh-CN" altLang="en-US" dirty="0"/>
              <a:t>：</a:t>
            </a:r>
            <a:r>
              <a:rPr lang="en-US" altLang="zh-CN" dirty="0"/>
              <a:t>1|1=1|0=0|1=1、0|0=0</a:t>
            </a:r>
          </a:p>
          <a:p>
            <a:pPr lvl="2"/>
            <a:r>
              <a:rPr lang="en-US" altLang="zh-CN" dirty="0" err="1"/>
              <a:t>位异或运算</a:t>
            </a:r>
            <a:r>
              <a:rPr lang="zh-CN" altLang="en-US" dirty="0"/>
              <a:t>：</a:t>
            </a:r>
            <a:r>
              <a:rPr lang="en-US" altLang="zh-CN" dirty="0"/>
              <a:t>1^1=0^0=0、1^0=0^1=1</a:t>
            </a:r>
          </a:p>
          <a:p>
            <a:pPr lvl="2"/>
            <a:r>
              <a:rPr lang="zh-CN" altLang="en-US" dirty="0"/>
              <a:t>位非运算：对数据的每个二进制位取反。</a:t>
            </a:r>
            <a:r>
              <a:rPr lang="en-US" altLang="zh-CN" dirty="0"/>
              <a:t>~x</a:t>
            </a:r>
            <a:r>
              <a:rPr lang="zh-CN" altLang="en-US" dirty="0"/>
              <a:t>类似于 </a:t>
            </a:r>
            <a:r>
              <a:rPr lang="en-US" altLang="zh-CN" dirty="0"/>
              <a:t>-x-1</a:t>
            </a:r>
          </a:p>
          <a:p>
            <a:pPr lvl="2"/>
            <a:r>
              <a:rPr lang="en-US" altLang="zh-CN" dirty="0" err="1"/>
              <a:t>左移位</a:t>
            </a:r>
            <a:r>
              <a:rPr lang="zh-CN" altLang="en-US" dirty="0"/>
              <a:t>：</a:t>
            </a:r>
            <a:r>
              <a:rPr lang="en-US" altLang="zh-CN" dirty="0"/>
              <a:t>右侧补0，左移一位相当于乘以2；</a:t>
            </a:r>
          </a:p>
          <a:p>
            <a:pPr lvl="2"/>
            <a:r>
              <a:rPr lang="en-US" altLang="zh-CN" dirty="0" err="1"/>
              <a:t>右移位</a:t>
            </a:r>
            <a:r>
              <a:rPr lang="zh-CN" altLang="en-US" dirty="0"/>
              <a:t>：</a:t>
            </a:r>
            <a:r>
              <a:rPr lang="en-US" altLang="zh-CN" dirty="0"/>
              <a:t>左侧补0，右移一位相当于整除以2。</a:t>
            </a:r>
          </a:p>
          <a:p>
            <a:pPr lvl="2"/>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2373560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41</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4.</a:t>
            </a:r>
            <a:r>
              <a:rPr lang="en-US" altLang="zh-CN" dirty="0"/>
              <a:t>位运算符</a:t>
            </a:r>
          </a:p>
          <a:p>
            <a:pPr marL="177800" lvl="1" indent="0" fontAlgn="auto">
              <a:lnSpc>
                <a:spcPct val="100000"/>
              </a:lnSpc>
              <a:spcBef>
                <a:spcPts val="0"/>
              </a:spcBef>
              <a:buNone/>
            </a:pPr>
            <a:r>
              <a:rPr lang="en-US" altLang="zh-CN" sz="1800" dirty="0">
                <a:latin typeface="Consolas" panose="020B0609020204030204" charset="0"/>
              </a:rPr>
              <a:t>&gt;&gt;&gt; 3 &amp; 7                    #</a:t>
            </a:r>
            <a:r>
              <a:rPr lang="en-US" altLang="zh-CN" sz="1800" dirty="0" err="1">
                <a:latin typeface="Consolas" panose="020B0609020204030204" charset="0"/>
              </a:rPr>
              <a:t>位与运算</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3</a:t>
            </a:r>
          </a:p>
          <a:p>
            <a:pPr marL="177800" lvl="1" indent="0" fontAlgn="auto">
              <a:lnSpc>
                <a:spcPct val="100000"/>
              </a:lnSpc>
              <a:spcBef>
                <a:spcPts val="0"/>
              </a:spcBef>
              <a:buNone/>
            </a:pPr>
            <a:r>
              <a:rPr lang="en-US" altLang="zh-CN" sz="1800" dirty="0">
                <a:latin typeface="Consolas" panose="020B0609020204030204" charset="0"/>
              </a:rPr>
              <a:t>&gt;&gt;&gt; 3 | 8                    #</a:t>
            </a:r>
            <a:r>
              <a:rPr lang="en-US" altLang="zh-CN" sz="1800" dirty="0" err="1">
                <a:latin typeface="Consolas" panose="020B0609020204030204" charset="0"/>
              </a:rPr>
              <a:t>位或运算</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11</a:t>
            </a:r>
          </a:p>
          <a:p>
            <a:pPr marL="177800" lvl="1" indent="0" fontAlgn="auto">
              <a:lnSpc>
                <a:spcPct val="100000"/>
              </a:lnSpc>
              <a:spcBef>
                <a:spcPts val="0"/>
              </a:spcBef>
              <a:buNone/>
            </a:pPr>
            <a:r>
              <a:rPr lang="en-US" altLang="zh-CN" sz="1800" dirty="0">
                <a:latin typeface="Consolas" panose="020B0609020204030204" charset="0"/>
              </a:rPr>
              <a:t>&gt;&gt;&gt; 3 ^ 5                    #</a:t>
            </a:r>
            <a:r>
              <a:rPr lang="en-US" altLang="zh-CN" sz="1800" dirty="0" err="1">
                <a:latin typeface="Consolas" panose="020B0609020204030204" charset="0"/>
              </a:rPr>
              <a:t>位异或运算</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6</a:t>
            </a:r>
          </a:p>
          <a:p>
            <a:pPr marL="177800" lvl="1" indent="0" fontAlgn="auto">
              <a:lnSpc>
                <a:spcPct val="100000"/>
              </a:lnSpc>
              <a:spcBef>
                <a:spcPts val="0"/>
              </a:spcBef>
              <a:buNone/>
            </a:pPr>
            <a:r>
              <a:rPr lang="en-US" altLang="zh-CN" sz="1800" dirty="0">
                <a:latin typeface="Consolas" panose="020B0609020204030204" charset="0"/>
              </a:rPr>
              <a:t>&gt;&gt;&gt; ~3</a:t>
            </a:r>
          </a:p>
          <a:p>
            <a:pPr marL="177800" lvl="1" indent="0" fontAlgn="auto">
              <a:lnSpc>
                <a:spcPct val="100000"/>
              </a:lnSpc>
              <a:spcBef>
                <a:spcPts val="0"/>
              </a:spcBef>
              <a:buNone/>
            </a:pPr>
            <a:r>
              <a:rPr lang="en-US" altLang="zh-CN" sz="1800" dirty="0">
                <a:solidFill>
                  <a:srgbClr val="00B0F0"/>
                </a:solidFill>
                <a:latin typeface="Consolas" panose="020B0609020204030204" charset="0"/>
              </a:rPr>
              <a:t>-4</a:t>
            </a:r>
          </a:p>
          <a:p>
            <a:pPr marL="177800" lvl="1" indent="0" fontAlgn="auto">
              <a:lnSpc>
                <a:spcPct val="100000"/>
              </a:lnSpc>
              <a:spcBef>
                <a:spcPts val="0"/>
              </a:spcBef>
              <a:buNone/>
            </a:pPr>
            <a:r>
              <a:rPr lang="en-US" altLang="zh-CN" sz="1800" dirty="0">
                <a:latin typeface="Consolas" panose="020B0609020204030204" charset="0"/>
              </a:rPr>
              <a:t>&gt;&gt;&gt; 3 &lt;&lt; 2                   #把3左移2位</a:t>
            </a:r>
          </a:p>
          <a:p>
            <a:pPr marL="177800" lvl="1" indent="0" fontAlgn="auto">
              <a:lnSpc>
                <a:spcPct val="100000"/>
              </a:lnSpc>
              <a:spcBef>
                <a:spcPts val="0"/>
              </a:spcBef>
              <a:buNone/>
            </a:pPr>
            <a:r>
              <a:rPr lang="en-US" altLang="zh-CN" sz="1800" dirty="0">
                <a:solidFill>
                  <a:srgbClr val="00B0F0"/>
                </a:solidFill>
                <a:latin typeface="Consolas" panose="020B0609020204030204" charset="0"/>
              </a:rPr>
              <a:t>12</a:t>
            </a:r>
          </a:p>
          <a:p>
            <a:pPr marL="177800" lvl="1" indent="0" fontAlgn="auto">
              <a:lnSpc>
                <a:spcPct val="100000"/>
              </a:lnSpc>
              <a:spcBef>
                <a:spcPts val="0"/>
              </a:spcBef>
              <a:buNone/>
            </a:pPr>
            <a:r>
              <a:rPr lang="en-US" altLang="zh-CN" sz="1800" dirty="0">
                <a:latin typeface="Consolas" panose="020B0609020204030204" charset="0"/>
              </a:rPr>
              <a:t>&gt;&gt;&gt; 3 &lt;&lt; 2                   #把3</a:t>
            </a:r>
            <a:r>
              <a:rPr lang="zh-CN" altLang="en-US" sz="1800" dirty="0">
                <a:latin typeface="Consolas" panose="020B0609020204030204" charset="0"/>
              </a:rPr>
              <a:t>右</a:t>
            </a:r>
            <a:r>
              <a:rPr lang="en-US" altLang="zh-CN" sz="1800" dirty="0">
                <a:latin typeface="Consolas" panose="020B0609020204030204" charset="0"/>
              </a:rPr>
              <a:t>移2位</a:t>
            </a:r>
          </a:p>
          <a:p>
            <a:pPr marL="177800" lvl="1" indent="0" fontAlgn="auto">
              <a:lnSpc>
                <a:spcPct val="100000"/>
              </a:lnSpc>
              <a:spcBef>
                <a:spcPts val="0"/>
              </a:spcBef>
              <a:buNone/>
            </a:pPr>
            <a:r>
              <a:rPr lang="en-US" altLang="zh-CN" sz="2000" dirty="0">
                <a:solidFill>
                  <a:srgbClr val="00B0F0"/>
                </a:solidFill>
                <a:latin typeface="Consolas" panose="020B0609020204030204" charset="0"/>
              </a:rPr>
              <a:t>0</a:t>
            </a:r>
          </a:p>
          <a:p>
            <a:pPr lvl="2"/>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151512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42</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5.</a:t>
            </a:r>
            <a:r>
              <a:rPr lang="en-US" altLang="zh-CN" dirty="0">
                <a:sym typeface="+mn-ea"/>
              </a:rPr>
              <a:t>集合运算符</a:t>
            </a:r>
          </a:p>
          <a:p>
            <a:pPr lvl="2"/>
            <a:r>
              <a:rPr lang="en-US" altLang="zh-CN" dirty="0" err="1"/>
              <a:t>集合的交集、并集、对称差集等运算借助于位运算符来实现</a:t>
            </a:r>
            <a:endParaRPr lang="en-US" altLang="zh-CN" dirty="0"/>
          </a:p>
          <a:p>
            <a:pPr lvl="2"/>
            <a:r>
              <a:rPr lang="en-US" altLang="zh-CN" dirty="0" err="1"/>
              <a:t>差集则使用减号运算符实现</a:t>
            </a:r>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{1, 2, 3} | {3, 4, 5}          #并集，自动去除重复元素</a:t>
            </a:r>
          </a:p>
          <a:p>
            <a:pPr marL="368300" lvl="2" indent="0" fontAlgn="auto">
              <a:lnSpc>
                <a:spcPct val="100000"/>
              </a:lnSpc>
              <a:spcBef>
                <a:spcPts val="0"/>
              </a:spcBef>
              <a:buNone/>
            </a:pPr>
            <a:r>
              <a:rPr lang="en-US" altLang="zh-CN" sz="1800" dirty="0">
                <a:solidFill>
                  <a:srgbClr val="00B0F0"/>
                </a:solidFill>
                <a:latin typeface="Consolas" panose="020B0609020204030204" charset="0"/>
              </a:rPr>
              <a:t>{1, 2, 3, 4, 5}</a:t>
            </a:r>
          </a:p>
          <a:p>
            <a:pPr marL="368300" lvl="2" indent="0" fontAlgn="auto">
              <a:lnSpc>
                <a:spcPct val="100000"/>
              </a:lnSpc>
              <a:spcBef>
                <a:spcPts val="0"/>
              </a:spcBef>
              <a:buNone/>
            </a:pPr>
            <a:r>
              <a:rPr lang="en-US" altLang="zh-CN" sz="1800" dirty="0">
                <a:latin typeface="Consolas" panose="020B0609020204030204" charset="0"/>
              </a:rPr>
              <a:t>&gt;&gt;&gt; {1, 2, 3} &amp; {3, 4, 5}          #交集</a:t>
            </a:r>
          </a:p>
          <a:p>
            <a:pPr marL="368300" lvl="2" indent="0" fontAlgn="auto">
              <a:lnSpc>
                <a:spcPct val="100000"/>
              </a:lnSpc>
              <a:spcBef>
                <a:spcPts val="0"/>
              </a:spcBef>
              <a:buNone/>
            </a:pPr>
            <a:r>
              <a:rPr lang="en-US" altLang="zh-CN" sz="1800" dirty="0">
                <a:solidFill>
                  <a:srgbClr val="00B0F0"/>
                </a:solidFill>
                <a:latin typeface="Consolas" panose="020B0609020204030204" charset="0"/>
              </a:rPr>
              <a:t>{3}</a:t>
            </a:r>
          </a:p>
          <a:p>
            <a:pPr marL="368300" lvl="2" indent="0" fontAlgn="auto">
              <a:lnSpc>
                <a:spcPct val="100000"/>
              </a:lnSpc>
              <a:spcBef>
                <a:spcPts val="0"/>
              </a:spcBef>
              <a:buNone/>
            </a:pPr>
            <a:r>
              <a:rPr lang="en-US" altLang="zh-CN" sz="1800" dirty="0">
                <a:latin typeface="Consolas" panose="020B0609020204030204" charset="0"/>
              </a:rPr>
              <a:t>&gt;&gt;&gt; {1, 2, 3} ^ {3, 4, 5}          #</a:t>
            </a:r>
            <a:r>
              <a:rPr lang="en-US" altLang="zh-CN" sz="1800" dirty="0" err="1">
                <a:latin typeface="Consolas" panose="020B0609020204030204" charset="0"/>
              </a:rPr>
              <a:t>对称差集</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{1, 2, 4, 5}</a:t>
            </a:r>
          </a:p>
          <a:p>
            <a:pPr marL="368300" lvl="2" indent="0" fontAlgn="auto">
              <a:lnSpc>
                <a:spcPct val="100000"/>
              </a:lnSpc>
              <a:spcBef>
                <a:spcPts val="0"/>
              </a:spcBef>
              <a:buNone/>
            </a:pPr>
            <a:r>
              <a:rPr lang="en-US" altLang="zh-CN" sz="1800" dirty="0">
                <a:latin typeface="Consolas" panose="020B0609020204030204" charset="0"/>
              </a:rPr>
              <a:t>&gt;&gt;&gt; {1, 2, 3} - {3, 4, 5}          #</a:t>
            </a:r>
            <a:r>
              <a:rPr lang="en-US" altLang="zh-CN" sz="1800" dirty="0" err="1">
                <a:latin typeface="Consolas" panose="020B0609020204030204" charset="0"/>
              </a:rPr>
              <a:t>差集</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{1, 2}</a:t>
            </a:r>
          </a:p>
          <a:p>
            <a:pPr lvl="2"/>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1252455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43</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6.</a:t>
            </a:r>
            <a:r>
              <a:rPr lang="zh-CN" altLang="en-US" dirty="0">
                <a:latin typeface="宋体" panose="02010600030101010101" pitchFamily="2" charset="-122"/>
                <a:sym typeface="+mn-ea"/>
              </a:rPr>
              <a:t>逻辑</a:t>
            </a:r>
            <a:r>
              <a:rPr lang="en-US" altLang="zh-CN" dirty="0" err="1">
                <a:sym typeface="+mn-ea"/>
              </a:rPr>
              <a:t>运算符</a:t>
            </a:r>
            <a:r>
              <a:rPr lang="en-US" altLang="zh-CN" dirty="0"/>
              <a:t> </a:t>
            </a:r>
          </a:p>
          <a:p>
            <a:pPr lvl="2"/>
            <a:r>
              <a:rPr lang="en-US" altLang="zh-CN" dirty="0" err="1"/>
              <a:t>and、or、not</a:t>
            </a:r>
            <a:endParaRPr lang="en-US" altLang="zh-CN" dirty="0">
              <a:sym typeface="+mn-ea"/>
            </a:endParaRPr>
          </a:p>
          <a:p>
            <a:pPr lvl="2"/>
            <a:r>
              <a:rPr lang="zh-CN" altLang="en-US" dirty="0">
                <a:latin typeface="宋体" panose="02010600030101010101" pitchFamily="2" charset="-122"/>
                <a:sym typeface="+mn-ea"/>
              </a:rPr>
              <a:t>惰性求值：</a:t>
            </a:r>
            <a:r>
              <a:rPr lang="en-US" altLang="zh-CN" dirty="0" err="1"/>
              <a:t>只计算必须要计算的值</a:t>
            </a:r>
            <a:endParaRPr lang="en-US" altLang="zh-CN" dirty="0"/>
          </a:p>
          <a:p>
            <a:pPr lvl="3"/>
            <a:r>
              <a:rPr lang="en-US" altLang="zh-CN" dirty="0" err="1">
                <a:solidFill>
                  <a:srgbClr val="FF0000"/>
                </a:solidFill>
              </a:rPr>
              <a:t>合理安排不同条件的先后顺序，在一定程度上可以提高代码运行速度</a:t>
            </a:r>
            <a:r>
              <a:rPr lang="en-US" altLang="zh-CN" dirty="0"/>
              <a:t>。</a:t>
            </a:r>
          </a:p>
          <a:p>
            <a:pPr lvl="3"/>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3&gt;5 and a&gt;3              #</a:t>
            </a:r>
            <a:r>
              <a:rPr lang="en-US" altLang="zh-CN" sz="1800" dirty="0" err="1">
                <a:latin typeface="Consolas" panose="020B0609020204030204" charset="0"/>
              </a:rPr>
              <a:t>注意，此时并没有定义变量a</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800" dirty="0">
                <a:latin typeface="Consolas" panose="020B0609020204030204" charset="0"/>
              </a:rPr>
              <a:t>&gt;&gt;&gt; 3&gt;5 or a&gt;3               #3&gt;5的值为False，所以需要计算后面表达式</a:t>
            </a:r>
          </a:p>
          <a:p>
            <a:pPr marL="368300" lvl="2" indent="0" fontAlgn="auto">
              <a:lnSpc>
                <a:spcPct val="100000"/>
              </a:lnSpc>
              <a:spcBef>
                <a:spcPts val="0"/>
              </a:spcBef>
              <a:buNone/>
            </a:pPr>
            <a:r>
              <a:rPr lang="en-US" altLang="zh-CN" sz="1800" dirty="0" err="1">
                <a:solidFill>
                  <a:srgbClr val="FF0000"/>
                </a:solidFill>
                <a:latin typeface="Consolas" panose="020B0609020204030204" charset="0"/>
              </a:rPr>
              <a:t>NameError</a:t>
            </a:r>
            <a:r>
              <a:rPr lang="en-US" altLang="zh-CN" sz="1800" dirty="0">
                <a:solidFill>
                  <a:srgbClr val="FF0000"/>
                </a:solidFill>
                <a:latin typeface="Consolas" panose="020B0609020204030204" charset="0"/>
              </a:rPr>
              <a:t>: name 'a' is not defined</a:t>
            </a:r>
          </a:p>
          <a:p>
            <a:pPr marL="368300" lvl="2" indent="0" fontAlgn="auto">
              <a:lnSpc>
                <a:spcPct val="100000"/>
              </a:lnSpc>
              <a:spcBef>
                <a:spcPts val="0"/>
              </a:spcBef>
              <a:buNone/>
            </a:pPr>
            <a:r>
              <a:rPr lang="en-US" altLang="zh-CN" sz="1800" dirty="0">
                <a:latin typeface="Consolas" panose="020B0609020204030204" charset="0"/>
              </a:rPr>
              <a:t>&gt;&gt;&gt; 3&lt;5 or a&gt;3               #3&lt;5的值为True，不需要计算后面表达式</a:t>
            </a:r>
          </a:p>
          <a:p>
            <a:pPr marL="368300" lvl="2" indent="0" fontAlgn="auto">
              <a:lnSpc>
                <a:spcPct val="100000"/>
              </a:lnSpc>
              <a:spcBef>
                <a:spcPts val="0"/>
              </a:spcBef>
              <a:buNone/>
            </a:pPr>
            <a:r>
              <a:rPr lang="en-US" altLang="zh-CN" sz="1800" dirty="0">
                <a:solidFill>
                  <a:srgbClr val="00B0F0"/>
                </a:solidFill>
                <a:latin typeface="Consolas" panose="020B0609020204030204" charset="0"/>
              </a:rPr>
              <a:t>True</a:t>
            </a:r>
          </a:p>
          <a:p>
            <a:pPr lvl="3"/>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40401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44</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6.</a:t>
            </a:r>
            <a:r>
              <a:rPr lang="zh-CN" altLang="en-US" dirty="0">
                <a:latin typeface="宋体" panose="02010600030101010101" pitchFamily="2" charset="-122"/>
                <a:sym typeface="+mn-ea"/>
              </a:rPr>
              <a:t>逻辑</a:t>
            </a:r>
            <a:r>
              <a:rPr lang="en-US" altLang="zh-CN" dirty="0" err="1">
                <a:sym typeface="+mn-ea"/>
              </a:rPr>
              <a:t>运算符</a:t>
            </a:r>
            <a:r>
              <a:rPr lang="en-US" altLang="zh-CN" dirty="0"/>
              <a:t> </a:t>
            </a:r>
          </a:p>
          <a:p>
            <a:pPr lvl="2"/>
            <a:r>
              <a:rPr lang="en-US" altLang="zh-CN" dirty="0" err="1"/>
              <a:t>运算符and和or并不一定会返回True或False，而是得到最后一个被计算的表达式的值</a:t>
            </a:r>
            <a:endParaRPr lang="en-US" altLang="zh-CN" dirty="0"/>
          </a:p>
          <a:p>
            <a:pPr lvl="2"/>
            <a:r>
              <a:rPr lang="en-US" altLang="zh-CN" dirty="0" err="1"/>
              <a:t>运算符not一定会返回True或False</a:t>
            </a:r>
            <a:endParaRPr lang="en-US" altLang="zh-CN" dirty="0"/>
          </a:p>
          <a:p>
            <a:pPr marL="368300" lvl="2" indent="0" fontAlgn="auto">
              <a:lnSpc>
                <a:spcPct val="100000"/>
              </a:lnSpc>
              <a:spcBef>
                <a:spcPts val="0"/>
              </a:spcBef>
              <a:buNone/>
            </a:pPr>
            <a:r>
              <a:rPr lang="en-US" altLang="zh-CN" sz="1600" dirty="0">
                <a:latin typeface="Consolas" panose="020B0609020204030204" charset="0"/>
              </a:rPr>
              <a:t>&gt;&gt;&gt; 3 and 5                  #</a:t>
            </a:r>
            <a:r>
              <a:rPr lang="en-US" altLang="zh-CN" sz="1600" dirty="0" err="1">
                <a:latin typeface="Consolas" panose="020B0609020204030204" charset="0"/>
              </a:rPr>
              <a:t>最后一个计算的表达式的值作为整个表达式的值</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5</a:t>
            </a:r>
          </a:p>
          <a:p>
            <a:pPr marL="368300" lvl="2" indent="0" fontAlgn="auto">
              <a:lnSpc>
                <a:spcPct val="100000"/>
              </a:lnSpc>
              <a:spcBef>
                <a:spcPts val="0"/>
              </a:spcBef>
              <a:buNone/>
            </a:pPr>
            <a:r>
              <a:rPr lang="en-US" altLang="zh-CN" sz="1600" dirty="0">
                <a:latin typeface="Consolas" panose="020B0609020204030204" charset="0"/>
              </a:rPr>
              <a:t>&gt;&gt;&gt; 3 and 5&gt;2</a:t>
            </a: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3 not in [1, 2, 3]       #</a:t>
            </a:r>
            <a:r>
              <a:rPr lang="en-US" altLang="zh-CN" sz="1600" dirty="0" err="1">
                <a:latin typeface="Consolas" panose="020B0609020204030204" charset="0"/>
              </a:rPr>
              <a:t>逻辑非运算not</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600" dirty="0">
                <a:latin typeface="Consolas" panose="020B0609020204030204" charset="0"/>
              </a:rPr>
              <a:t>&gt;&gt;&gt; 3 is not 5               #</a:t>
            </a:r>
            <a:r>
              <a:rPr lang="en-US" altLang="zh-CN" sz="1600" dirty="0" err="1">
                <a:latin typeface="Consolas" panose="020B0609020204030204" charset="0"/>
              </a:rPr>
              <a:t>not的计算结果只能是True或False之一</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not 3</a:t>
            </a: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600" dirty="0">
                <a:latin typeface="Consolas" panose="020B0609020204030204" charset="0"/>
              </a:rPr>
              <a:t>&gt;&gt;&gt; not 0</a:t>
            </a: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lvl="3"/>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215147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45</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7.</a:t>
            </a:r>
            <a:r>
              <a:rPr lang="en-US" altLang="zh-CN" dirty="0"/>
              <a:t> </a:t>
            </a:r>
            <a:r>
              <a:rPr lang="en-US" altLang="zh-CN" dirty="0" err="1"/>
              <a:t>矩阵乘法运算符</a:t>
            </a:r>
            <a:r>
              <a:rPr lang="en-US" altLang="zh-CN" dirty="0"/>
              <a:t>@ </a:t>
            </a:r>
          </a:p>
          <a:p>
            <a:pPr lvl="2"/>
            <a:r>
              <a:rPr lang="en-US" altLang="zh-CN" dirty="0"/>
              <a:t>Python3.5开始增加了一个新的矩阵相乘运算符@，</a:t>
            </a:r>
            <a:r>
              <a:rPr lang="en-US" altLang="zh-CN" dirty="0" err="1"/>
              <a:t>不过由于</a:t>
            </a:r>
            <a:r>
              <a:rPr lang="en-US" altLang="zh-CN" dirty="0"/>
              <a:t> Python</a:t>
            </a:r>
          </a:p>
          <a:p>
            <a:pPr marL="381000" lvl="2" indent="0">
              <a:buNone/>
            </a:pPr>
            <a:r>
              <a:rPr lang="en-US" altLang="zh-CN" dirty="0" err="1"/>
              <a:t>没有内置的矩阵类型，所以该运算符常与扩展库numpy一起使用</a:t>
            </a:r>
            <a:r>
              <a:rPr lang="en-US" altLang="zh-CN" dirty="0"/>
              <a:t>。 </a:t>
            </a:r>
          </a:p>
          <a:p>
            <a:pPr marL="381000" lvl="2" indent="0">
              <a:buNone/>
            </a:pPr>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import </a:t>
            </a:r>
            <a:r>
              <a:rPr lang="en-US" altLang="zh-CN" sz="1800" dirty="0" err="1">
                <a:latin typeface="Consolas" panose="020B0609020204030204" charset="0"/>
              </a:rPr>
              <a:t>numpy</a:t>
            </a:r>
            <a:r>
              <a:rPr lang="en-US" altLang="zh-CN" sz="1800" dirty="0">
                <a:latin typeface="Consolas" panose="020B0609020204030204" charset="0"/>
              </a:rPr>
              <a:t>             #</a:t>
            </a:r>
            <a:r>
              <a:rPr lang="en-US" altLang="zh-CN" sz="1800" dirty="0" err="1">
                <a:latin typeface="Consolas" panose="020B0609020204030204" charset="0"/>
              </a:rPr>
              <a:t>numpy是用于科学计算的Python扩展库</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x = </a:t>
            </a:r>
            <a:r>
              <a:rPr lang="en-US" altLang="zh-CN" sz="1800" dirty="0" err="1">
                <a:latin typeface="Consolas" panose="020B0609020204030204" charset="0"/>
              </a:rPr>
              <a:t>numpy.ones</a:t>
            </a:r>
            <a:r>
              <a:rPr lang="en-US" altLang="zh-CN" sz="1800" dirty="0">
                <a:latin typeface="Consolas" panose="020B0609020204030204" charset="0"/>
              </a:rPr>
              <a:t>(3)        #ones()函数用于生成全1矩阵</a:t>
            </a:r>
          </a:p>
          <a:p>
            <a:pPr marL="368300" lvl="2" indent="0" fontAlgn="auto">
              <a:lnSpc>
                <a:spcPct val="100000"/>
              </a:lnSpc>
              <a:spcBef>
                <a:spcPts val="0"/>
              </a:spcBef>
              <a:buNone/>
            </a:pPr>
            <a:r>
              <a:rPr lang="en-US" altLang="zh-CN" sz="1800" dirty="0">
                <a:latin typeface="Consolas" panose="020B0609020204030204" charset="0"/>
              </a:rPr>
              <a:t>&gt;&gt;&gt; m = </a:t>
            </a:r>
            <a:r>
              <a:rPr lang="en-US" altLang="zh-CN" sz="1800" dirty="0" err="1">
                <a:latin typeface="Consolas" panose="020B0609020204030204" charset="0"/>
              </a:rPr>
              <a:t>numpy.eye</a:t>
            </a:r>
            <a:r>
              <a:rPr lang="en-US" altLang="zh-CN" sz="1800" dirty="0">
                <a:latin typeface="Consolas" panose="020B0609020204030204" charset="0"/>
              </a:rPr>
              <a:t>(3)*3       #eye()</a:t>
            </a:r>
            <a:r>
              <a:rPr lang="en-US" altLang="zh-CN" sz="1800" dirty="0" err="1">
                <a:latin typeface="Consolas" panose="020B0609020204030204" charset="0"/>
              </a:rPr>
              <a:t>函数用于生成单位矩阵</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m[0,2] = 5               #</a:t>
            </a:r>
            <a:r>
              <a:rPr lang="en-US" altLang="zh-CN" sz="1800" dirty="0" err="1">
                <a:latin typeface="Consolas" panose="020B0609020204030204" charset="0"/>
              </a:rPr>
              <a:t>设置矩阵指定位置上元素的值</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m[2, 0] =3</a:t>
            </a:r>
          </a:p>
          <a:p>
            <a:pPr marL="368300" lvl="2" indent="0" fontAlgn="auto">
              <a:lnSpc>
                <a:spcPct val="100000"/>
              </a:lnSpc>
              <a:spcBef>
                <a:spcPts val="0"/>
              </a:spcBef>
              <a:buNone/>
            </a:pPr>
            <a:r>
              <a:rPr lang="en-US" altLang="zh-CN" sz="1800" dirty="0">
                <a:latin typeface="Consolas" panose="020B0609020204030204" charset="0"/>
              </a:rPr>
              <a:t>&gt;&gt;&gt; x @ m                    #</a:t>
            </a:r>
            <a:r>
              <a:rPr lang="en-US" altLang="zh-CN" sz="1800" dirty="0" err="1">
                <a:latin typeface="Consolas" panose="020B0609020204030204" charset="0"/>
              </a:rPr>
              <a:t>矩阵相乘</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array([ 6.,  3.,  8.])</a:t>
            </a:r>
          </a:p>
          <a:p>
            <a:pPr lvl="3"/>
            <a:endParaRPr lang="en-US" altLang="zh-CN" dirty="0">
              <a:latin typeface="宋体" panose="02010600030101010101" pitchFamily="2" charset="-122"/>
              <a:sym typeface="+mn-ea"/>
            </a:endParaRPr>
          </a:p>
          <a:p>
            <a:pPr marL="381000" lvl="2" indent="0">
              <a:buNone/>
            </a:pP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017" y="1625307"/>
            <a:ext cx="2466975" cy="4333875"/>
          </a:xfrm>
          <a:prstGeom prst="rect">
            <a:avLst/>
          </a:prstGeom>
        </p:spPr>
      </p:pic>
    </p:spTree>
    <p:extLst>
      <p:ext uri="{BB962C8B-B14F-4D97-AF65-F5344CB8AC3E}">
        <p14:creationId xmlns:p14="http://schemas.microsoft.com/office/powerpoint/2010/main" val="4021624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46</a:t>
            </a:fld>
            <a:endParaRPr lang="zh-CN" altLang="en-US"/>
          </a:p>
        </p:txBody>
      </p:sp>
      <p:sp>
        <p:nvSpPr>
          <p:cNvPr id="5" name="内容占位符 4"/>
          <p:cNvSpPr>
            <a:spLocks noGrp="1"/>
          </p:cNvSpPr>
          <p:nvPr>
            <p:ph idx="1"/>
          </p:nvPr>
        </p:nvSpPr>
        <p:spPr/>
        <p:txBody>
          <a:bodyPr/>
          <a:lstStyle/>
          <a:p>
            <a:r>
              <a:rPr lang="zh-CN" altLang="en-US" dirty="0"/>
              <a:t>运算符与表达式</a:t>
            </a:r>
            <a:endParaRPr lang="en-US" altLang="zh-CN" dirty="0"/>
          </a:p>
          <a:p>
            <a:pPr lvl="1"/>
            <a:r>
              <a:rPr lang="en-US" altLang="zh-CN" dirty="0">
                <a:latin typeface="宋体" panose="02010600030101010101" pitchFamily="2" charset="-122"/>
                <a:sym typeface="+mn-ea"/>
              </a:rPr>
              <a:t>8.</a:t>
            </a:r>
            <a:r>
              <a:rPr lang="en-US" altLang="zh-CN" dirty="0"/>
              <a:t> </a:t>
            </a:r>
            <a:r>
              <a:rPr lang="en-US" altLang="zh-CN" dirty="0" err="1"/>
              <a:t>Python不支持</a:t>
            </a:r>
            <a:r>
              <a:rPr lang="en-US" altLang="zh-CN" dirty="0"/>
              <a:t>++和--</a:t>
            </a:r>
            <a:r>
              <a:rPr lang="en-US" altLang="zh-CN" dirty="0" err="1"/>
              <a:t>运算符</a:t>
            </a:r>
            <a:endParaRPr lang="en-US" altLang="zh-CN" dirty="0"/>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 3</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a:t>
            </a:r>
            <a:r>
              <a:rPr lang="en-US" altLang="zh-CN" sz="1800" dirty="0" err="1">
                <a:latin typeface="Consolas" panose="020B0609020204030204" charset="0"/>
              </a:rPr>
              <a:t>正正得正</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3</a:t>
            </a:r>
          </a:p>
          <a:p>
            <a:pPr marL="177800" lvl="1" indent="0" fontAlgn="auto">
              <a:lnSpc>
                <a:spcPct val="100000"/>
              </a:lnSpc>
              <a:spcBef>
                <a:spcPts val="0"/>
              </a:spcBef>
              <a:buNone/>
            </a:pPr>
            <a:r>
              <a:rPr lang="en-US" altLang="zh-CN" sz="1800" dirty="0">
                <a:latin typeface="Consolas" panose="020B0609020204030204" charset="0"/>
              </a:rPr>
              <a:t>&gt;&gt;&gt; +(+3)                          #与++</a:t>
            </a:r>
            <a:r>
              <a:rPr lang="en-US" altLang="zh-CN" sz="1800" dirty="0" err="1">
                <a:latin typeface="Consolas" panose="020B0609020204030204" charset="0"/>
              </a:rPr>
              <a:t>i等价</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a:solidFill>
                  <a:srgbClr val="00B0F0"/>
                </a:solidFill>
                <a:latin typeface="Consolas" panose="020B0609020204030204" charset="0"/>
              </a:rPr>
              <a:t>3</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a:t>
            </a:r>
            <a:r>
              <a:rPr lang="en-US" altLang="zh-CN" sz="1800" dirty="0" err="1">
                <a:latin typeface="Consolas" panose="020B0609020204030204" charset="0"/>
              </a:rPr>
              <a:t>Python不支持</a:t>
            </a:r>
            <a:r>
              <a:rPr lang="en-US" altLang="zh-CN" sz="1800" dirty="0">
                <a:latin typeface="Consolas" panose="020B0609020204030204" charset="0"/>
              </a:rPr>
              <a:t>++</a:t>
            </a:r>
            <a:r>
              <a:rPr lang="en-US" altLang="zh-CN" sz="1800" dirty="0" err="1">
                <a:latin typeface="Consolas" panose="020B0609020204030204" charset="0"/>
              </a:rPr>
              <a:t>运算符，语法错误</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err="1">
                <a:solidFill>
                  <a:srgbClr val="FF0000"/>
                </a:solidFill>
                <a:latin typeface="Consolas" panose="020B0609020204030204" charset="0"/>
              </a:rPr>
              <a:t>SyntaxError</a:t>
            </a:r>
            <a:r>
              <a:rPr lang="en-US" altLang="zh-CN" sz="1800" dirty="0">
                <a:solidFill>
                  <a:srgbClr val="FF0000"/>
                </a:solidFill>
                <a:latin typeface="Consolas" panose="020B0609020204030204" charset="0"/>
              </a:rPr>
              <a:t>: invalid syntax</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a:t>
            </a:r>
            <a:r>
              <a:rPr lang="en-US" altLang="zh-CN" sz="1800" dirty="0" err="1">
                <a:latin typeface="Consolas" panose="020B0609020204030204" charset="0"/>
              </a:rPr>
              <a:t>负负得正，等价于</a:t>
            </a:r>
            <a:r>
              <a:rPr lang="en-US" altLang="zh-CN" sz="1800" dirty="0">
                <a:latin typeface="Consolas" panose="020B0609020204030204" charset="0"/>
              </a:rPr>
              <a:t>-(-</a:t>
            </a:r>
            <a:r>
              <a:rPr lang="en-US" altLang="zh-CN" sz="1800" dirty="0" err="1">
                <a:latin typeface="Consolas" panose="020B0609020204030204" charset="0"/>
              </a:rPr>
              <a:t>i</a:t>
            </a:r>
            <a:r>
              <a:rPr lang="en-US" altLang="zh-CN" sz="1800" dirty="0">
                <a:latin typeface="Consolas" panose="020B0609020204030204" charset="0"/>
              </a:rPr>
              <a:t>)</a:t>
            </a:r>
          </a:p>
          <a:p>
            <a:pPr marL="177800" lvl="1" indent="0" fontAlgn="auto">
              <a:lnSpc>
                <a:spcPct val="100000"/>
              </a:lnSpc>
              <a:spcBef>
                <a:spcPts val="0"/>
              </a:spcBef>
              <a:buNone/>
            </a:pPr>
            <a:r>
              <a:rPr lang="en-US" altLang="zh-CN" sz="1800" dirty="0">
                <a:solidFill>
                  <a:srgbClr val="00B0F0"/>
                </a:solidFill>
                <a:latin typeface="Consolas" panose="020B0609020204030204" charset="0"/>
              </a:rPr>
              <a:t>3</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a:t>
            </a:r>
            <a:r>
              <a:rPr lang="en-US" altLang="zh-CN" sz="1800" dirty="0" err="1">
                <a:latin typeface="Consolas" panose="020B0609020204030204" charset="0"/>
              </a:rPr>
              <a:t>等价于</a:t>
            </a:r>
            <a:r>
              <a:rPr lang="en-US" altLang="zh-CN" sz="1800" dirty="0">
                <a:latin typeface="Consolas" panose="020B0609020204030204" charset="0"/>
              </a:rPr>
              <a:t>-(-(-</a:t>
            </a:r>
            <a:r>
              <a:rPr lang="en-US" altLang="zh-CN" sz="1800" dirty="0" err="1">
                <a:latin typeface="Consolas" panose="020B0609020204030204" charset="0"/>
              </a:rPr>
              <a:t>i</a:t>
            </a:r>
            <a:r>
              <a:rPr lang="en-US" altLang="zh-CN" sz="1800" dirty="0">
                <a:latin typeface="Consolas" panose="020B0609020204030204" charset="0"/>
              </a:rPr>
              <a:t>))</a:t>
            </a:r>
          </a:p>
          <a:p>
            <a:pPr marL="177800" lvl="1" indent="0" fontAlgn="auto">
              <a:lnSpc>
                <a:spcPct val="100000"/>
              </a:lnSpc>
              <a:spcBef>
                <a:spcPts val="0"/>
              </a:spcBef>
              <a:buNone/>
            </a:pPr>
            <a:r>
              <a:rPr lang="en-US" altLang="zh-CN" sz="1800" dirty="0">
                <a:solidFill>
                  <a:srgbClr val="00B0F0"/>
                </a:solidFill>
                <a:latin typeface="Consolas" panose="020B0609020204030204" charset="0"/>
              </a:rPr>
              <a:t>-3</a:t>
            </a:r>
          </a:p>
          <a:p>
            <a:pPr marL="177800" lvl="1"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a:t>
            </a:r>
            <a:r>
              <a:rPr lang="en-US" altLang="zh-CN" sz="1800" dirty="0">
                <a:latin typeface="Consolas" panose="020B0609020204030204" charset="0"/>
              </a:rPr>
              <a:t>--                            #</a:t>
            </a:r>
            <a:r>
              <a:rPr lang="en-US" altLang="zh-CN" sz="1800" dirty="0" err="1">
                <a:latin typeface="Consolas" panose="020B0609020204030204" charset="0"/>
              </a:rPr>
              <a:t>Python不支持</a:t>
            </a:r>
            <a:r>
              <a:rPr lang="en-US" altLang="zh-CN" sz="1800" dirty="0">
                <a:latin typeface="Consolas" panose="020B0609020204030204" charset="0"/>
              </a:rPr>
              <a:t>--</a:t>
            </a:r>
            <a:r>
              <a:rPr lang="en-US" altLang="zh-CN" sz="1800" dirty="0" err="1">
                <a:latin typeface="Consolas" panose="020B0609020204030204" charset="0"/>
              </a:rPr>
              <a:t>运算符，语法错误</a:t>
            </a:r>
            <a:endParaRPr lang="en-US" altLang="zh-CN" sz="1800" dirty="0">
              <a:latin typeface="Consolas" panose="020B0609020204030204" charset="0"/>
            </a:endParaRPr>
          </a:p>
          <a:p>
            <a:pPr marL="177800" lvl="1" indent="0" fontAlgn="auto">
              <a:lnSpc>
                <a:spcPct val="100000"/>
              </a:lnSpc>
              <a:spcBef>
                <a:spcPts val="0"/>
              </a:spcBef>
              <a:buNone/>
            </a:pPr>
            <a:r>
              <a:rPr lang="en-US" altLang="zh-CN" sz="1800" dirty="0" err="1">
                <a:solidFill>
                  <a:srgbClr val="FF0000"/>
                </a:solidFill>
                <a:latin typeface="Consolas" panose="020B0609020204030204" charset="0"/>
              </a:rPr>
              <a:t>SyntaxError</a:t>
            </a:r>
            <a:r>
              <a:rPr lang="en-US" altLang="zh-CN" sz="1800" dirty="0">
                <a:solidFill>
                  <a:srgbClr val="FF0000"/>
                </a:solidFill>
                <a:latin typeface="Consolas" panose="020B0609020204030204" charset="0"/>
              </a:rPr>
              <a:t>: invalid syntax</a:t>
            </a:r>
            <a:endParaRPr lang="en-US" altLang="zh-CN" sz="1800" dirty="0"/>
          </a:p>
          <a:p>
            <a:pPr lvl="3"/>
            <a:endParaRPr lang="en-US" altLang="zh-CN" dirty="0">
              <a:latin typeface="宋体" panose="02010600030101010101" pitchFamily="2" charset="-122"/>
              <a:sym typeface="+mn-ea"/>
            </a:endParaRPr>
          </a:p>
          <a:p>
            <a:pPr marL="381000" lvl="2" indent="0">
              <a:buNone/>
            </a:pPr>
            <a:endParaRPr lang="en-US" altLang="zh-CN" dirty="0"/>
          </a:p>
        </p:txBody>
      </p:sp>
    </p:spTree>
    <p:extLst>
      <p:ext uri="{BB962C8B-B14F-4D97-AF65-F5344CB8AC3E}">
        <p14:creationId xmlns:p14="http://schemas.microsoft.com/office/powerpoint/2010/main" val="28145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t>示例</a:t>
            </a:r>
            <a:endParaRPr lang="en-US" altLang="zh-CN" dirty="0"/>
          </a:p>
          <a:p>
            <a:pPr lvl="1"/>
            <a:r>
              <a:rPr lang="en-US" altLang="zh-CN" dirty="0"/>
              <a:t>Python</a:t>
            </a:r>
            <a:r>
              <a:rPr lang="zh-CN" altLang="en-US" dirty="0"/>
              <a:t>编程规范</a:t>
            </a:r>
            <a:endParaRPr lang="en-US" altLang="zh-CN" dirty="0"/>
          </a:p>
          <a:p>
            <a:pPr lvl="1"/>
            <a:r>
              <a:rPr lang="zh-CN" altLang="en-US" dirty="0"/>
              <a:t>保留字和命名</a:t>
            </a:r>
            <a:endParaRPr lang="en-US" altLang="zh-CN" dirty="0"/>
          </a:p>
          <a:p>
            <a:pPr lvl="1"/>
            <a:r>
              <a:rPr lang="en-US" altLang="zh-CN" dirty="0"/>
              <a:t>Python</a:t>
            </a:r>
            <a:r>
              <a:rPr lang="zh-CN" altLang="en-US" dirty="0"/>
              <a:t>内置对象</a:t>
            </a:r>
            <a:endParaRPr lang="en-US" altLang="zh-CN" dirty="0"/>
          </a:p>
          <a:p>
            <a:pPr lvl="1"/>
            <a:r>
              <a:rPr lang="zh-CN" altLang="en-US" dirty="0"/>
              <a:t>运算符和表达式</a:t>
            </a:r>
            <a:endParaRPr lang="en-US" altLang="zh-CN" dirty="0"/>
          </a:p>
          <a:p>
            <a:pPr lvl="1"/>
            <a:r>
              <a:rPr lang="en-US" altLang="zh-CN" dirty="0">
                <a:solidFill>
                  <a:srgbClr val="FF0000"/>
                </a:solidFill>
              </a:rPr>
              <a:t>Python</a:t>
            </a:r>
            <a:r>
              <a:rPr lang="zh-CN" altLang="en-US" dirty="0">
                <a:solidFill>
                  <a:srgbClr val="FF0000"/>
                </a:solidFill>
              </a:rPr>
              <a:t>内置函数</a:t>
            </a:r>
            <a:endParaRPr lang="en-US" altLang="zh-CN" dirty="0">
              <a:solidFill>
                <a:srgbClr val="FF0000"/>
              </a:solidFill>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47</a:t>
            </a:fld>
            <a:endParaRPr lang="zh-CN" altLang="en-US"/>
          </a:p>
        </p:txBody>
      </p:sp>
    </p:spTree>
    <p:extLst>
      <p:ext uri="{BB962C8B-B14F-4D97-AF65-F5344CB8AC3E}">
        <p14:creationId xmlns:p14="http://schemas.microsoft.com/office/powerpoint/2010/main" val="2667355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48</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err="1"/>
              <a:t>内置函数（BIF，built-in</a:t>
            </a:r>
            <a:r>
              <a:rPr lang="en-US" altLang="zh-CN" dirty="0"/>
              <a:t> functions）是Python内置对象类型之一，不需要额外导入任何模块即可直接使用，这些内置对象都封装在内置模块__builtins__之中，用C语言实现并且进行了大量优化，具有非常快的运行速度，推荐优先使用。</a:t>
            </a:r>
          </a:p>
          <a:p>
            <a:pPr lvl="2"/>
            <a:r>
              <a:rPr lang="en-US" altLang="zh-CN" dirty="0" err="1"/>
              <a:t>使用内置函数dir</a:t>
            </a:r>
            <a:r>
              <a:rPr lang="en-US" altLang="zh-CN" dirty="0"/>
              <a:t>()</a:t>
            </a:r>
            <a:r>
              <a:rPr lang="en-US" altLang="zh-CN" dirty="0" err="1"/>
              <a:t>可以查看所有内置函数和内置对象</a:t>
            </a:r>
            <a:endParaRPr lang="en-US" altLang="zh-CN" dirty="0"/>
          </a:p>
          <a:p>
            <a:pPr lvl="3"/>
            <a:r>
              <a:rPr lang="en-US" altLang="zh-CN" dirty="0" err="1"/>
              <a:t>dir</a:t>
            </a:r>
            <a:r>
              <a:rPr lang="en-US" altLang="zh-CN" dirty="0"/>
              <a:t>(__</a:t>
            </a:r>
            <a:r>
              <a:rPr lang="en-US" altLang="zh-CN" dirty="0" err="1"/>
              <a:t>builtins</a:t>
            </a:r>
            <a:r>
              <a:rPr lang="en-US" altLang="zh-CN" dirty="0"/>
              <a:t>__)</a:t>
            </a:r>
          </a:p>
          <a:p>
            <a:pPr lvl="2"/>
            <a:r>
              <a:rPr lang="en-US" altLang="zh-CN" dirty="0" err="1"/>
              <a:t>使用help</a:t>
            </a:r>
            <a:r>
              <a:rPr lang="en-US" altLang="zh-CN" dirty="0"/>
              <a:t>(</a:t>
            </a:r>
            <a:r>
              <a:rPr lang="en-US" altLang="zh-CN" dirty="0" err="1"/>
              <a:t>函数名</a:t>
            </a:r>
            <a:r>
              <a:rPr lang="en-US" altLang="zh-CN" dirty="0"/>
              <a:t>)</a:t>
            </a:r>
            <a:r>
              <a:rPr lang="en-US" altLang="zh-CN" dirty="0" err="1"/>
              <a:t>可以查看某个函数的用法</a:t>
            </a:r>
            <a:r>
              <a:rPr lang="en-US" altLang="zh-CN" dirty="0"/>
              <a:t>。</a:t>
            </a:r>
          </a:p>
          <a:p>
            <a:pPr lvl="3"/>
            <a:r>
              <a:rPr lang="en-US" altLang="zh-CN" dirty="0"/>
              <a:t>&gt;&gt;&gt; help(pow)</a:t>
            </a:r>
          </a:p>
          <a:p>
            <a:pPr lvl="1"/>
            <a:endParaRPr lang="en-US" altLang="zh-CN" sz="1800" dirty="0">
              <a:solidFill>
                <a:srgbClr val="00B0F0"/>
              </a:solidFill>
              <a:latin typeface="Consolas" panose="020B0609020204030204" charset="0"/>
            </a:endParaRPr>
          </a:p>
        </p:txBody>
      </p:sp>
    </p:spTree>
    <p:extLst>
      <p:ext uri="{BB962C8B-B14F-4D97-AF65-F5344CB8AC3E}">
        <p14:creationId xmlns:p14="http://schemas.microsoft.com/office/powerpoint/2010/main" val="2660954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49</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208" y="2005012"/>
            <a:ext cx="7734300" cy="4533900"/>
          </a:xfrm>
          <a:prstGeom prst="rect">
            <a:avLst/>
          </a:prstGeom>
        </p:spPr>
      </p:pic>
    </p:spTree>
    <p:extLst>
      <p:ext uri="{BB962C8B-B14F-4D97-AF65-F5344CB8AC3E}">
        <p14:creationId xmlns:p14="http://schemas.microsoft.com/office/powerpoint/2010/main" val="8824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zh-CN" altLang="en-US" dirty="0"/>
              <a:t>示例</a:t>
            </a:r>
            <a:endParaRPr lang="en-US" altLang="zh-CN" dirty="0"/>
          </a:p>
          <a:p>
            <a:pPr lvl="1"/>
            <a:r>
              <a:rPr lang="zh-CN" altLang="en-US" dirty="0"/>
              <a:t>调试、运行</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979821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50</a:t>
            </a:fld>
            <a:endParaRPr lang="zh-CN" altLang="en-US"/>
          </a:p>
        </p:txBody>
      </p:sp>
      <p:sp>
        <p:nvSpPr>
          <p:cNvPr id="3" name="内容占位符 2"/>
          <p:cNvSpPr>
            <a:spLocks noGrp="1"/>
          </p:cNvSpPr>
          <p:nvPr>
            <p:ph idx="1"/>
          </p:nvPr>
        </p:nvSpPr>
        <p:spPr/>
        <p:txBody>
          <a:bodyPr/>
          <a:lstStyle/>
          <a:p>
            <a:r>
              <a:rPr lang="en-US" altLang="zh-CN" dirty="0"/>
              <a:t>Python</a:t>
            </a:r>
            <a:r>
              <a:rPr lang="zh-CN" altLang="en-US" dirty="0"/>
              <a:t>内置函数</a:t>
            </a:r>
          </a:p>
        </p:txBody>
      </p:sp>
      <p:graphicFrame>
        <p:nvGraphicFramePr>
          <p:cNvPr id="6" name="表格 -1"/>
          <p:cNvGraphicFramePr>
            <a:graphicFrameLocks/>
          </p:cNvGraphicFramePr>
          <p:nvPr>
            <p:extLst>
              <p:ext uri="{D42A27DB-BD31-4B8C-83A1-F6EECF244321}">
                <p14:modId xmlns:p14="http://schemas.microsoft.com/office/powerpoint/2010/main" val="1808480991"/>
              </p:ext>
            </p:extLst>
          </p:nvPr>
        </p:nvGraphicFramePr>
        <p:xfrm>
          <a:off x="962025" y="2102485"/>
          <a:ext cx="10516235" cy="4177729"/>
        </p:xfrm>
        <a:graphic>
          <a:graphicData uri="http://schemas.openxmlformats.org/drawingml/2006/table">
            <a:tbl>
              <a:tblPr firstRow="1" bandRow="1">
                <a:tableStyleId>{5940675A-B579-460E-94D1-54222C63F5DA}</a:tableStyleId>
              </a:tblPr>
              <a:tblGrid>
                <a:gridCol w="2527300">
                  <a:extLst>
                    <a:ext uri="{9D8B030D-6E8A-4147-A177-3AD203B41FA5}">
                      <a16:colId xmlns:a16="http://schemas.microsoft.com/office/drawing/2014/main" val="20000"/>
                    </a:ext>
                  </a:extLst>
                </a:gridCol>
                <a:gridCol w="7988935">
                  <a:extLst>
                    <a:ext uri="{9D8B030D-6E8A-4147-A177-3AD203B41FA5}">
                      <a16:colId xmlns:a16="http://schemas.microsoft.com/office/drawing/2014/main" val="20001"/>
                    </a:ext>
                  </a:extLst>
                </a:gridCol>
              </a:tblGrid>
              <a:tr h="24320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abs(x)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43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all(</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都等价于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都有</a:t>
                      </a:r>
                      <a:r>
                        <a:rPr lang="en-US" altLang="zh-CN" sz="1800" b="0" u="none" dirty="0">
                          <a:latin typeface="宋体" panose="02010600030101010101" pitchFamily="2" charset="-122"/>
                          <a:ea typeface="宋体" panose="02010600030101010101" pitchFamily="2" charset="-122"/>
                          <a:cs typeface="宋体" panose="02010600030101010101" pitchFamily="2" charset="-122"/>
                        </a:rPr>
                        <a:t>bool(x)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等于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04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any(</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中存在元素</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使得</a:t>
                      </a:r>
                      <a:r>
                        <a:rPr lang="en-US" altLang="zh-CN" sz="1800" b="0" u="none" dirty="0">
                          <a:latin typeface="宋体" panose="02010600030101010101" pitchFamily="2" charset="-122"/>
                          <a:ea typeface="宋体" panose="02010600030101010101" pitchFamily="2" charset="-122"/>
                          <a:cs typeface="宋体" panose="02010600030101010101" pitchFamily="2" charset="-122"/>
                        </a:rPr>
                        <a:t>bool(x)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ascii(obj)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ASCII</a:t>
                      </a:r>
                      <a:r>
                        <a:rPr lang="zh-CN" altLang="en-US" sz="1800" b="0" u="none" dirty="0">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bin(x)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564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bool(x)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bytes(x)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转换为字节串表示形式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641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callable(obj)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__call__()</a:t>
                      </a:r>
                      <a:r>
                        <a:rPr lang="zh-CN" altLang="en-US" sz="1800" b="0" u="none" dirty="0">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compile()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用于把</a:t>
                      </a:r>
                      <a:r>
                        <a:rPr lang="en-US" altLang="zh-CN" sz="1800" b="0" u="none" dirty="0">
                          <a:latin typeface="宋体" panose="02010600030101010101" pitchFamily="2" charset="-122"/>
                          <a:ea typeface="宋体" panose="02010600030101010101" pitchFamily="2" charset="-122"/>
                          <a:cs typeface="宋体" panose="02010600030101010101" pitchFamily="2" charset="-122"/>
                        </a:rPr>
                        <a:t>Python</a:t>
                      </a:r>
                      <a:r>
                        <a:rPr lang="zh-CN" altLang="en-US" sz="1800" b="0" u="none" dirty="0">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0" u="none" dirty="0">
                          <a:latin typeface="宋体" panose="02010600030101010101" pitchFamily="2" charset="-122"/>
                          <a:ea typeface="宋体" panose="02010600030101010101" pitchFamily="2" charset="-122"/>
                          <a:cs typeface="宋体" panose="02010600030101010101" pitchFamily="2" charset="-122"/>
                        </a:rPr>
                        <a:t>exec()</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eval()</a:t>
                      </a:r>
                      <a:r>
                        <a:rPr lang="zh-CN" altLang="en-US" sz="1800" b="0" u="none" dirty="0">
                          <a:latin typeface="宋体" panose="02010600030101010101" pitchFamily="2" charset="-122"/>
                          <a:ea typeface="宋体" panose="02010600030101010101" pitchFamily="2" charset="-122"/>
                          <a:cs typeface="宋体" panose="02010600030101010101" pitchFamily="2" charset="-122"/>
                        </a:rPr>
                        <a:t>函数执行的代码对象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complex(real,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imag</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返回复数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20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chr</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0" u="none" dirty="0">
                          <a:latin typeface="宋体" panose="02010600030101010101" pitchFamily="2" charset="-122"/>
                          <a:ea typeface="宋体" panose="02010600030101010101" pitchFamily="2" charset="-122"/>
                          <a:cs typeface="宋体" panose="02010600030101010101" pitchFamily="2" charset="-122"/>
                        </a:rPr>
                        <a:t>编码为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6724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51</a:t>
            </a:fld>
            <a:endParaRPr lang="zh-CN" altLang="en-US"/>
          </a:p>
        </p:txBody>
      </p:sp>
      <p:graphicFrame>
        <p:nvGraphicFramePr>
          <p:cNvPr id="3" name="表格 -1"/>
          <p:cNvGraphicFramePr/>
          <p:nvPr/>
        </p:nvGraphicFramePr>
        <p:xfrm>
          <a:off x="876300" y="1520825"/>
          <a:ext cx="9860280" cy="4965711"/>
        </p:xfrm>
        <a:graphic>
          <a:graphicData uri="http://schemas.openxmlformats.org/drawingml/2006/table">
            <a:tbl>
              <a:tblPr firstRow="1" bandRow="1">
                <a:tableStyleId>{5940675A-B579-460E-94D1-54222C63F5DA}</a:tableStyleId>
              </a:tblPr>
              <a:tblGrid>
                <a:gridCol w="3427095">
                  <a:extLst>
                    <a:ext uri="{9D8B030D-6E8A-4147-A177-3AD203B41FA5}">
                      <a16:colId xmlns:a16="http://schemas.microsoft.com/office/drawing/2014/main" val="20000"/>
                    </a:ext>
                  </a:extLst>
                </a:gridCol>
                <a:gridCol w="6433185">
                  <a:extLst>
                    <a:ext uri="{9D8B030D-6E8A-4147-A177-3AD203B41FA5}">
                      <a16:colId xmlns:a16="http://schemas.microsoft.com/office/drawing/2014/main" val="20001"/>
                    </a:ext>
                  </a:extLst>
                </a:gridCol>
              </a:tblGrid>
              <a:tr h="24384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delattr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31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divmod</a:t>
                      </a:r>
                      <a:r>
                        <a:rPr lang="en-US" altLang="zh-CN" sz="1800" b="0" u="none" dirty="0">
                          <a:latin typeface="宋体" panose="02010600030101010101" pitchFamily="2" charset="-122"/>
                          <a:ea typeface="宋体" panose="02010600030101010101" pitchFamily="2" charset="-122"/>
                          <a:cs typeface="宋体" panose="02010600030101010101" pitchFamily="2" charset="-122"/>
                        </a:rPr>
                        <a:t>(x, y)</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8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31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enumerate(</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 start])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(0,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[0]), (1,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[1]), (2,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[2]), ...</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26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eval(s[,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globals</a:t>
                      </a:r>
                      <a:r>
                        <a:rPr lang="en-US" altLang="zh-CN" sz="1800" b="0" u="none" dirty="0">
                          <a:latin typeface="宋体" panose="02010600030101010101" pitchFamily="2" charset="-122"/>
                          <a:ea typeface="宋体" panose="02010600030101010101" pitchFamily="2" charset="-122"/>
                          <a:cs typeface="宋体" panose="02010600030101010101" pitchFamily="2" charset="-122"/>
                        </a:rPr>
                        <a:t>[, locals]])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0" u="none" dirty="0">
                          <a:latin typeface="宋体" panose="02010600030101010101" pitchFamily="2" charset="-122"/>
                          <a:ea typeface="宋体" panose="02010600030101010101" pitchFamily="2" charset="-122"/>
                          <a:cs typeface="宋体" panose="02010600030101010101" pitchFamily="2" charset="-122"/>
                        </a:rPr>
                        <a:t>s</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中表达式的值</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exec(x)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exit()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279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filter(</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en-US" altLang="zh-CN" sz="1800" b="0" u="none" dirty="0">
                          <a:latin typeface="宋体" panose="02010600030101010101" pitchFamily="2" charset="-122"/>
                          <a:ea typeface="宋体" panose="02010600030101010101" pitchFamily="2" charset="-122"/>
                          <a:cs typeface="宋体" panose="02010600030101010101" pitchFamily="2" charset="-122"/>
                        </a:rPr>
                        <a:t>, 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filter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返回值为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None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则返回包含</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中等价于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的元素的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filter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float(x)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转换为浮点数并返回</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frozenset</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创建不可变的集合对象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3215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 name[, default])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obj.name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0"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1482" name="文本框 1"/>
          <p:cNvSpPr txBox="1"/>
          <p:nvPr/>
        </p:nvSpPr>
        <p:spPr>
          <a:xfrm>
            <a:off x="10202863" y="1515745"/>
            <a:ext cx="1320800" cy="366713"/>
          </a:xfrm>
          <a:prstGeom prst="rect">
            <a:avLst/>
          </a:prstGeom>
          <a:noFill/>
          <a:ln w="9525">
            <a:noFill/>
          </a:ln>
        </p:spPr>
        <p:txBody>
          <a:bodyPr wrap="square" anchor="t">
            <a:spAutoFit/>
          </a:bodyPr>
          <a:lstStyle/>
          <a:p>
            <a:pPr algn="r"/>
            <a:r>
              <a:rPr lang="zh-CN" altLang="en-US" dirty="0">
                <a:solidFill>
                  <a:srgbClr val="FF0000"/>
                </a:solidFill>
                <a:latin typeface="Arial" panose="020B0604020202020204" pitchFamily="34" charset="0"/>
                <a:ea typeface="宋体" panose="02010600030101010101" pitchFamily="2" charset="-122"/>
              </a:rPr>
              <a:t>续表</a:t>
            </a:r>
            <a:r>
              <a:rPr lang="en-US" altLang="zh-CN" dirty="0">
                <a:solidFill>
                  <a:srgbClr val="FF0000"/>
                </a:solidFill>
                <a:latin typeface="Arial" panose="020B0604020202020204" pitchFamily="34" charset="0"/>
                <a:ea typeface="宋体" panose="02010600030101010101" pitchFamily="2" charset="-122"/>
              </a:rPr>
              <a:t>1</a:t>
            </a:r>
          </a:p>
        </p:txBody>
      </p:sp>
    </p:spTree>
    <p:extLst>
      <p:ext uri="{BB962C8B-B14F-4D97-AF65-F5344CB8AC3E}">
        <p14:creationId xmlns:p14="http://schemas.microsoft.com/office/powerpoint/2010/main" val="2817755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52</a:t>
            </a:fld>
            <a:endParaRPr lang="zh-CN" altLang="en-US"/>
          </a:p>
        </p:txBody>
      </p:sp>
      <p:graphicFrame>
        <p:nvGraphicFramePr>
          <p:cNvPr id="3" name="表格 -1"/>
          <p:cNvGraphicFramePr/>
          <p:nvPr>
            <p:extLst>
              <p:ext uri="{D42A27DB-BD31-4B8C-83A1-F6EECF244321}">
                <p14:modId xmlns:p14="http://schemas.microsoft.com/office/powerpoint/2010/main" val="4057021320"/>
              </p:ext>
            </p:extLst>
          </p:nvPr>
        </p:nvGraphicFramePr>
        <p:xfrm>
          <a:off x="895350" y="1547813"/>
          <a:ext cx="9749790" cy="4542157"/>
        </p:xfrm>
        <a:graphic>
          <a:graphicData uri="http://schemas.openxmlformats.org/drawingml/2006/table">
            <a:tbl>
              <a:tblPr firstRow="1" bandRow="1">
                <a:tableStyleId>{5940675A-B579-460E-94D1-54222C63F5DA}</a:tableStyleId>
              </a:tblPr>
              <a:tblGrid>
                <a:gridCol w="2551430">
                  <a:extLst>
                    <a:ext uri="{9D8B030D-6E8A-4147-A177-3AD203B41FA5}">
                      <a16:colId xmlns:a16="http://schemas.microsoft.com/office/drawing/2014/main" val="20000"/>
                    </a:ext>
                  </a:extLst>
                </a:gridCol>
                <a:gridCol w="7198360">
                  <a:extLst>
                    <a:ext uri="{9D8B030D-6E8A-4147-A177-3AD203B41FA5}">
                      <a16:colId xmlns:a16="http://schemas.microsoft.com/office/drawing/2014/main" val="20001"/>
                    </a:ext>
                  </a:extLst>
                </a:gridCol>
              </a:tblGrid>
              <a:tr h="25336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globals</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65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hasattr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65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hash(x)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不可哈希则抛出异常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help(obj)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的帮助信息</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29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hex(x)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转换为十六进制串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65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id(obj)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的标识（内存地址）</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29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input([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提示</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324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int(x[, d])</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返回实数（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）、分数（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Fraction</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Decimal</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0" u="none" dirty="0">
                          <a:latin typeface="宋体" panose="02010600030101010101" pitchFamily="2" charset="-122"/>
                          <a:ea typeface="宋体" panose="02010600030101010101" pitchFamily="2" charset="-122"/>
                          <a:cs typeface="宋体" panose="02010600030101010101" pitchFamily="2" charset="-122"/>
                        </a:rPr>
                        <a:t>d</a:t>
                      </a:r>
                      <a:r>
                        <a:rPr lang="zh-CN" altLang="en-US" sz="1800" b="0" u="none" dirty="0">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d</a:t>
                      </a:r>
                      <a:r>
                        <a:rPr lang="zh-CN" altLang="en-US" sz="1800" b="0" u="none" dirty="0">
                          <a:latin typeface="宋体" panose="02010600030101010101" pitchFamily="2" charset="-122"/>
                          <a:ea typeface="宋体" panose="02010600030101010101" pitchFamily="2" charset="-122"/>
                          <a:cs typeface="宋体" panose="02010600030101010101" pitchFamily="2" charset="-122"/>
                        </a:rPr>
                        <a:t>默认为十进制</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570">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isinstance</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 class-or-type-or-tuple)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7655">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76580">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8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对象和其他可迭代对象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2506" name="文本框 1"/>
          <p:cNvSpPr txBox="1"/>
          <p:nvPr/>
        </p:nvSpPr>
        <p:spPr>
          <a:xfrm>
            <a:off x="10339917" y="1485900"/>
            <a:ext cx="1320800" cy="366713"/>
          </a:xfrm>
          <a:prstGeom prst="rect">
            <a:avLst/>
          </a:prstGeom>
          <a:noFill/>
          <a:ln w="9525">
            <a:noFill/>
          </a:ln>
        </p:spPr>
        <p:txBody>
          <a:bodyPr wrap="square" anchor="t">
            <a:spAutoFit/>
          </a:bodyPr>
          <a:lstStyle/>
          <a:p>
            <a:pPr algn="r"/>
            <a:r>
              <a:rPr lang="zh-CN" altLang="en-US" dirty="0">
                <a:solidFill>
                  <a:srgbClr val="FF0000"/>
                </a:solidFill>
                <a:latin typeface="Arial" panose="020B0604020202020204" pitchFamily="34" charset="0"/>
                <a:ea typeface="宋体" panose="02010600030101010101" pitchFamily="2" charset="-122"/>
              </a:rPr>
              <a:t>续表</a:t>
            </a:r>
            <a:r>
              <a:rPr lang="en-US" altLang="zh-CN" dirty="0">
                <a:solidFill>
                  <a:srgbClr val="FF0000"/>
                </a:solidFill>
                <a:latin typeface="Arial" panose="020B0604020202020204" pitchFamily="34" charset="0"/>
                <a:ea typeface="宋体" panose="02010600030101010101" pitchFamily="2" charset="-122"/>
              </a:rPr>
              <a:t>2</a:t>
            </a:r>
          </a:p>
        </p:txBody>
      </p:sp>
    </p:spTree>
    <p:extLst>
      <p:ext uri="{BB962C8B-B14F-4D97-AF65-F5344CB8AC3E}">
        <p14:creationId xmlns:p14="http://schemas.microsoft.com/office/powerpoint/2010/main" val="3067000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53</a:t>
            </a:fld>
            <a:endParaRPr lang="zh-CN" altLang="en-US"/>
          </a:p>
        </p:txBody>
      </p:sp>
      <p:graphicFrame>
        <p:nvGraphicFramePr>
          <p:cNvPr id="3" name="表格 -1"/>
          <p:cNvGraphicFramePr/>
          <p:nvPr/>
        </p:nvGraphicFramePr>
        <p:xfrm>
          <a:off x="862330" y="1516380"/>
          <a:ext cx="9739630" cy="4174494"/>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6539230">
                  <a:extLst>
                    <a:ext uri="{9D8B030D-6E8A-4147-A177-3AD203B41FA5}">
                      <a16:colId xmlns:a16="http://schemas.microsoft.com/office/drawing/2014/main" val="20001"/>
                    </a:ext>
                  </a:extLst>
                </a:gridCol>
              </a:tblGrid>
              <a:tr h="34099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list([x])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tuple([x])</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dict</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66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locals()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59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map(</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en-US" altLang="zh-CN" sz="1800" b="0" u="none" dirty="0">
                          <a:latin typeface="宋体" panose="02010600030101010101" pitchFamily="2" charset="-122"/>
                          <a:ea typeface="宋体" panose="02010600030101010101" pitchFamily="2" charset="-122"/>
                          <a:cs typeface="宋体" panose="02010600030101010101" pitchFamily="2" charset="-122"/>
                        </a:rPr>
                        <a:t>,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iterables</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map</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iterables</a:t>
                      </a:r>
                      <a:r>
                        <a:rPr lang="zh-CN" altLang="en-US" sz="1800" b="0" u="none" dirty="0">
                          <a:latin typeface="宋体" panose="02010600030101010101" pitchFamily="2" charset="-122"/>
                          <a:ea typeface="宋体" panose="02010600030101010101" pitchFamily="2" charset="-122"/>
                          <a:cs typeface="宋体" panose="02010600030101010101" pitchFamily="2" charset="-122"/>
                        </a:rPr>
                        <a:t>指定的每个迭代对象，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02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max(x)</a:t>
                      </a:r>
                      <a:r>
                        <a:rPr lang="zh-CN" altLang="en-US" sz="1800" b="0" u="none" dirty="0">
                          <a:latin typeface="宋体" panose="02010600030101010101" pitchFamily="2" charset="-122"/>
                          <a:ea typeface="宋体" panose="02010600030101010101" pitchFamily="2" charset="-122"/>
                          <a:cs typeface="宋体" panose="02010600030101010101" pitchFamily="2" charset="-122"/>
                        </a:rPr>
                        <a:t>、 </a:t>
                      </a:r>
                      <a:r>
                        <a:rPr lang="en-US" altLang="zh-CN" sz="1800" b="0" u="none" dirty="0">
                          <a:latin typeface="宋体" panose="02010600030101010101" pitchFamily="2" charset="-122"/>
                          <a:ea typeface="宋体" panose="02010600030101010101" pitchFamily="2" charset="-122"/>
                          <a:cs typeface="宋体" panose="02010600030101010101" pitchFamily="2" charset="-122"/>
                        </a:rPr>
                        <a:t>min(x)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为空时返回的默认值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86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next(iterator[, default])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0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oct(x)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转换为八进制串</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66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open(name[, mode])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以指定模式</a:t>
                      </a:r>
                      <a:r>
                        <a:rPr lang="en-US" altLang="zh-CN" sz="1800" b="0" u="none" dirty="0">
                          <a:latin typeface="宋体" panose="02010600030101010101" pitchFamily="2" charset="-122"/>
                          <a:ea typeface="宋体" panose="02010600030101010101" pitchFamily="2" charset="-122"/>
                          <a:cs typeface="宋体" panose="02010600030101010101" pitchFamily="2" charset="-122"/>
                        </a:rPr>
                        <a:t>mode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打开文件</a:t>
                      </a:r>
                      <a:r>
                        <a:rPr lang="en-US" altLang="zh-CN" sz="1800" b="0" u="none" dirty="0">
                          <a:latin typeface="宋体" panose="02010600030101010101" pitchFamily="2" charset="-122"/>
                          <a:ea typeface="宋体" panose="02010600030101010101" pitchFamily="2" charset="-122"/>
                          <a:cs typeface="宋体" panose="02010600030101010101" pitchFamily="2" charset="-122"/>
                        </a:rPr>
                        <a:t>name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并返回文件对象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930">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ord</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1</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个字符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0" u="none" dirty="0">
                          <a:latin typeface="宋体" panose="02010600030101010101" pitchFamily="2" charset="-122"/>
                          <a:ea typeface="宋体" panose="02010600030101010101" pitchFamily="2" charset="-122"/>
                          <a:cs typeface="宋体" panose="02010600030101010101" pitchFamily="2" charset="-122"/>
                        </a:rPr>
                        <a:t>编码</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66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pow(x, y, z=None)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y</a:t>
                      </a:r>
                      <a:r>
                        <a:rPr lang="zh-CN" altLang="en-US" sz="1800" b="0" u="none" dirty="0">
                          <a:latin typeface="宋体" panose="02010600030101010101" pitchFamily="2" charset="-122"/>
                          <a:ea typeface="宋体" panose="02010600030101010101" pitchFamily="2" charset="-122"/>
                          <a:cs typeface="宋体" panose="02010600030101010101" pitchFamily="2" charset="-122"/>
                        </a:rPr>
                        <a:t>次方，等价于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x ** y</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(x ** y) % z</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524" name="文本框 1"/>
          <p:cNvSpPr txBox="1"/>
          <p:nvPr/>
        </p:nvSpPr>
        <p:spPr>
          <a:xfrm>
            <a:off x="10176193" y="1406525"/>
            <a:ext cx="1320800" cy="366713"/>
          </a:xfrm>
          <a:prstGeom prst="rect">
            <a:avLst/>
          </a:prstGeom>
          <a:noFill/>
          <a:ln w="9525">
            <a:noFill/>
          </a:ln>
        </p:spPr>
        <p:txBody>
          <a:bodyPr wrap="square" anchor="t">
            <a:spAutoFit/>
          </a:bodyPr>
          <a:lstStyle/>
          <a:p>
            <a:pPr algn="r"/>
            <a:r>
              <a:rPr lang="zh-CN" altLang="en-US" dirty="0">
                <a:solidFill>
                  <a:srgbClr val="FF0000"/>
                </a:solidFill>
                <a:latin typeface="Arial" panose="020B0604020202020204" pitchFamily="34" charset="0"/>
                <a:ea typeface="宋体" panose="02010600030101010101" pitchFamily="2" charset="-122"/>
              </a:rPr>
              <a:t>续表</a:t>
            </a:r>
            <a:r>
              <a:rPr lang="en-US" altLang="zh-CN" dirty="0">
                <a:solidFill>
                  <a:srgbClr val="FF0000"/>
                </a:solidFill>
                <a:latin typeface="Arial" panose="020B0604020202020204" pitchFamily="34" charset="0"/>
                <a:ea typeface="宋体" panose="02010600030101010101" pitchFamily="2" charset="-122"/>
              </a:rPr>
              <a:t>3</a:t>
            </a:r>
          </a:p>
        </p:txBody>
      </p:sp>
    </p:spTree>
    <p:extLst>
      <p:ext uri="{BB962C8B-B14F-4D97-AF65-F5344CB8AC3E}">
        <p14:creationId xmlns:p14="http://schemas.microsoft.com/office/powerpoint/2010/main" val="2727412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54</a:t>
            </a:fld>
            <a:endParaRPr lang="zh-CN" altLang="en-US"/>
          </a:p>
        </p:txBody>
      </p:sp>
      <p:graphicFrame>
        <p:nvGraphicFramePr>
          <p:cNvPr id="3" name="表格 -1"/>
          <p:cNvGraphicFramePr/>
          <p:nvPr>
            <p:extLst>
              <p:ext uri="{D42A27DB-BD31-4B8C-83A1-F6EECF244321}">
                <p14:modId xmlns:p14="http://schemas.microsoft.com/office/powerpoint/2010/main" val="3920756054"/>
              </p:ext>
            </p:extLst>
          </p:nvPr>
        </p:nvGraphicFramePr>
        <p:xfrm>
          <a:off x="916305" y="1530350"/>
          <a:ext cx="9722485" cy="4279243"/>
        </p:xfrm>
        <a:graphic>
          <a:graphicData uri="http://schemas.openxmlformats.org/drawingml/2006/table">
            <a:tbl>
              <a:tblPr firstRow="1" bandRow="1">
                <a:tableStyleId>{5940675A-B579-460E-94D1-54222C63F5DA}</a:tableStyleId>
              </a:tblPr>
              <a:tblGrid>
                <a:gridCol w="3465830">
                  <a:extLst>
                    <a:ext uri="{9D8B030D-6E8A-4147-A177-3AD203B41FA5}">
                      <a16:colId xmlns:a16="http://schemas.microsoft.com/office/drawing/2014/main" val="20000"/>
                    </a:ext>
                  </a:extLst>
                </a:gridCol>
                <a:gridCol w="6256655">
                  <a:extLst>
                    <a:ext uri="{9D8B030D-6E8A-4147-A177-3AD203B41FA5}">
                      <a16:colId xmlns:a16="http://schemas.microsoft.com/office/drawing/2014/main" val="20001"/>
                    </a:ext>
                  </a:extLst>
                </a:gridCol>
              </a:tblGrid>
              <a:tr h="3359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77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print(value, ..., </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sep</a:t>
                      </a:r>
                      <a:r>
                        <a:rPr lang="en-US" altLang="zh-CN" sz="1800" b="0" u="none" dirty="0">
                          <a:latin typeface="宋体" panose="02010600030101010101" pitchFamily="2" charset="-122"/>
                          <a:ea typeface="宋体" panose="02010600030101010101" pitchFamily="2" charset="-122"/>
                          <a:cs typeface="宋体" panose="02010600030101010101" pitchFamily="2" charset="-122"/>
                        </a:rPr>
                        <a:t>=' ', end='\n', file=</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sys.stdout</a:t>
                      </a:r>
                      <a:r>
                        <a:rPr lang="en-US" altLang="zh-CN" sz="1800" b="0" u="none" dirty="0">
                          <a:latin typeface="宋体" panose="02010600030101010101" pitchFamily="2" charset="-122"/>
                          <a:ea typeface="宋体" panose="02010600030101010101" pitchFamily="2" charset="-122"/>
                          <a:cs typeface="宋体" panose="02010600030101010101" pitchFamily="2" charset="-122"/>
                        </a:rPr>
                        <a:t>, flush=False)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基本输出函数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76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quit()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53">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range([start,] end [, step]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start,end</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内以</a:t>
                      </a:r>
                      <a:r>
                        <a:rPr lang="en-US" altLang="zh-CN" sz="1800" b="0" u="none" dirty="0">
                          <a:latin typeface="宋体" panose="02010600030101010101" pitchFamily="2" charset="-122"/>
                          <a:ea typeface="宋体" panose="02010600030101010101" pitchFamily="2" charset="-122"/>
                          <a:cs typeface="宋体" panose="02010600030101010101" pitchFamily="2" charset="-122"/>
                        </a:rPr>
                        <a:t>step</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为步长的整数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144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reduce(</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en-US" altLang="zh-CN" sz="1800" b="0" u="none" dirty="0">
                          <a:latin typeface="宋体" panose="02010600030101010101" pitchFamily="2" charset="-122"/>
                          <a:ea typeface="宋体" panose="02010600030101010101" pitchFamily="2" charset="-122"/>
                          <a:cs typeface="宋体" panose="02010600030101010101" pitchFamily="2" charset="-122"/>
                        </a:rPr>
                        <a:t>, sequence[, initial])</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0" u="none" dirty="0">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0" u="none" dirty="0">
                          <a:latin typeface="宋体" panose="02010600030101010101" pitchFamily="2" charset="-122"/>
                          <a:ea typeface="宋体" panose="02010600030101010101" pitchFamily="2" charset="-122"/>
                          <a:cs typeface="宋体" panose="02010600030101010101" pitchFamily="2" charset="-122"/>
                        </a:rPr>
                        <a:t>Python 2.x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中需要从</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functools</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中导入</a:t>
                      </a:r>
                      <a:r>
                        <a:rPr lang="en-US" altLang="zh-CN" sz="18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函数再使用</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530">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0" u="none" dirty="0">
                          <a:latin typeface="宋体" panose="02010600030101010101" pitchFamily="2" charset="-122"/>
                          <a:ea typeface="宋体" panose="02010600030101010101" pitchFamily="2" charset="-122"/>
                          <a:cs typeface="宋体" panose="02010600030101010101" pitchFamily="2" charset="-122"/>
                        </a:rPr>
                        <a:t>eval(</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(obj))==obj</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53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reversed(seq)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800" b="0" u="none" dirty="0">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0" u="none" dirty="0">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39" name="文本框 2"/>
          <p:cNvSpPr txBox="1"/>
          <p:nvPr/>
        </p:nvSpPr>
        <p:spPr>
          <a:xfrm>
            <a:off x="10264458" y="1487170"/>
            <a:ext cx="1320800" cy="366713"/>
          </a:xfrm>
          <a:prstGeom prst="rect">
            <a:avLst/>
          </a:prstGeom>
          <a:noFill/>
          <a:ln w="9525">
            <a:noFill/>
          </a:ln>
        </p:spPr>
        <p:txBody>
          <a:bodyPr wrap="square" anchor="t">
            <a:spAutoFit/>
          </a:bodyPr>
          <a:lstStyle/>
          <a:p>
            <a:pPr algn="r"/>
            <a:r>
              <a:rPr lang="zh-CN" altLang="en-US" dirty="0">
                <a:solidFill>
                  <a:srgbClr val="FF0000"/>
                </a:solidFill>
                <a:latin typeface="Arial" panose="020B0604020202020204" pitchFamily="34" charset="0"/>
                <a:ea typeface="宋体" panose="02010600030101010101" pitchFamily="2" charset="-122"/>
              </a:rPr>
              <a:t>续表</a:t>
            </a:r>
            <a:r>
              <a:rPr lang="en-US" altLang="zh-CN" dirty="0">
                <a:solidFill>
                  <a:srgbClr val="FF0000"/>
                </a:solidFill>
                <a:latin typeface="Arial" panose="020B0604020202020204" pitchFamily="34" charset="0"/>
                <a:ea typeface="宋体" panose="02010600030101010101" pitchFamily="2" charset="-122"/>
              </a:rPr>
              <a:t>4</a:t>
            </a:r>
          </a:p>
        </p:txBody>
      </p:sp>
    </p:spTree>
    <p:extLst>
      <p:ext uri="{BB962C8B-B14F-4D97-AF65-F5344CB8AC3E}">
        <p14:creationId xmlns:p14="http://schemas.microsoft.com/office/powerpoint/2010/main" val="753712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55</a:t>
            </a:fld>
            <a:endParaRPr lang="zh-CN" altLang="en-US"/>
          </a:p>
        </p:txBody>
      </p:sp>
      <p:graphicFrame>
        <p:nvGraphicFramePr>
          <p:cNvPr id="3" name="表格 -1"/>
          <p:cNvGraphicFramePr/>
          <p:nvPr/>
        </p:nvGraphicFramePr>
        <p:xfrm>
          <a:off x="876300" y="1548130"/>
          <a:ext cx="9676765" cy="3299461"/>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6496685">
                  <a:extLst>
                    <a:ext uri="{9D8B030D-6E8A-4147-A177-3AD203B41FA5}">
                      <a16:colId xmlns:a16="http://schemas.microsoft.com/office/drawing/2014/main" val="20001"/>
                    </a:ext>
                  </a:extLst>
                </a:gridCol>
              </a:tblGrid>
              <a:tr h="2978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01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round(x [, </a:t>
                      </a:r>
                      <a:r>
                        <a:rPr lang="zh-CN" altLang="en-US" sz="1800" b="0" u="none" dirty="0">
                          <a:latin typeface="宋体" panose="02010600030101010101" pitchFamily="2" charset="-122"/>
                          <a:ea typeface="宋体" panose="02010600030101010101" pitchFamily="2" charset="-122"/>
                          <a:cs typeface="宋体" panose="02010600030101010101" pitchFamily="2" charset="-122"/>
                        </a:rPr>
                        <a:t>小数位数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78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sorted(</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0" u="none" dirty="0">
                          <a:latin typeface="宋体" panose="02010600030101010101" pitchFamily="2" charset="-122"/>
                          <a:ea typeface="宋体" panose="02010600030101010101" pitchFamily="2" charset="-122"/>
                          <a:cs typeface="宋体" panose="02010600030101010101" pitchFamily="2" charset="-122"/>
                        </a:rPr>
                        <a:t>, key=None, reverse=False)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dirty="0">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key</a:t>
                      </a:r>
                      <a:r>
                        <a:rPr lang="zh-CN" altLang="en-US" sz="1800" b="0" u="none" dirty="0">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0" u="none" dirty="0">
                          <a:latin typeface="宋体" panose="02010600030101010101" pitchFamily="2" charset="-122"/>
                          <a:ea typeface="宋体" panose="02010600030101010101" pitchFamily="2" charset="-122"/>
                          <a:cs typeface="宋体" panose="02010600030101010101" pitchFamily="2" charset="-122"/>
                        </a:rPr>
                        <a:t>reverse</a:t>
                      </a:r>
                      <a:r>
                        <a:rPr lang="zh-CN" altLang="en-US" sz="1800" b="0" u="none" dirty="0">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内任何元素的顺序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str(obj)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直接转换为字符串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47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sum(x, start=0)</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返回序列</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start+sum</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4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type(obj)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的类型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772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zip(seq1 [, seq2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zip</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(seq1[</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0" u="none" dirty="0">
                          <a:latin typeface="宋体" panose="02010600030101010101" pitchFamily="2" charset="-122"/>
                          <a:ea typeface="宋体" panose="02010600030101010101" pitchFamily="2" charset="-122"/>
                          <a:cs typeface="宋体" panose="02010600030101010101" pitchFamily="2" charset="-122"/>
                        </a:rPr>
                        <a:t>], seq2[</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0" u="none" dirty="0">
                          <a:latin typeface="宋体" panose="02010600030101010101" pitchFamily="2" charset="-122"/>
                          <a:ea typeface="宋体" panose="02010600030101010101" pitchFamily="2" charset="-122"/>
                          <a:cs typeface="宋体" panose="02010600030101010101" pitchFamily="2" charset="-122"/>
                        </a:rPr>
                        <a:t>], ...)</a:t>
                      </a:r>
                      <a:r>
                        <a:rPr lang="zh-CN" altLang="en-US" sz="1800" b="0" u="none" dirty="0">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63" name="文本框 2"/>
          <p:cNvSpPr txBox="1"/>
          <p:nvPr/>
        </p:nvSpPr>
        <p:spPr>
          <a:xfrm>
            <a:off x="10136823" y="1476375"/>
            <a:ext cx="1320800" cy="366713"/>
          </a:xfrm>
          <a:prstGeom prst="rect">
            <a:avLst/>
          </a:prstGeom>
          <a:noFill/>
          <a:ln w="9525">
            <a:noFill/>
          </a:ln>
        </p:spPr>
        <p:txBody>
          <a:bodyPr wrap="square" anchor="t">
            <a:spAutoFit/>
          </a:bodyPr>
          <a:lstStyle/>
          <a:p>
            <a:pPr algn="r"/>
            <a:r>
              <a:rPr lang="zh-CN" altLang="en-US" dirty="0">
                <a:solidFill>
                  <a:srgbClr val="FF0000"/>
                </a:solidFill>
                <a:latin typeface="Arial" panose="020B0604020202020204" pitchFamily="34" charset="0"/>
                <a:ea typeface="宋体" panose="02010600030101010101" pitchFamily="2" charset="-122"/>
              </a:rPr>
              <a:t>续表</a:t>
            </a:r>
            <a:r>
              <a:rPr lang="en-US" altLang="zh-CN" dirty="0">
                <a:solidFill>
                  <a:srgbClr val="FF0000"/>
                </a:solidFill>
                <a:latin typeface="Arial" panose="020B0604020202020204" pitchFamily="34" charset="0"/>
                <a:ea typeface="宋体" panose="02010600030101010101" pitchFamily="2" charset="-122"/>
              </a:rPr>
              <a:t>5</a:t>
            </a:r>
          </a:p>
        </p:txBody>
      </p:sp>
    </p:spTree>
    <p:extLst>
      <p:ext uri="{BB962C8B-B14F-4D97-AF65-F5344CB8AC3E}">
        <p14:creationId xmlns:p14="http://schemas.microsoft.com/office/powerpoint/2010/main" val="1898751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56</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1.</a:t>
            </a:r>
            <a:r>
              <a:rPr lang="en-US" altLang="zh-CN" dirty="0">
                <a:sym typeface="+mn-ea"/>
              </a:rPr>
              <a:t> </a:t>
            </a:r>
            <a:r>
              <a:rPr lang="en-US" altLang="zh-CN" dirty="0" err="1">
                <a:sym typeface="+mn-ea"/>
              </a:rPr>
              <a:t>基本输入输出</a:t>
            </a:r>
            <a:r>
              <a:rPr lang="zh-CN" altLang="en-US" dirty="0">
                <a:sym typeface="+mn-ea"/>
              </a:rPr>
              <a:t>函数</a:t>
            </a:r>
            <a:endParaRPr lang="en-US" altLang="zh-CN" dirty="0">
              <a:sym typeface="+mn-ea"/>
            </a:endParaRPr>
          </a:p>
          <a:p>
            <a:pPr lvl="2"/>
            <a:r>
              <a:rPr lang="en-US" altLang="zh-CN" dirty="0"/>
              <a:t>input()</a:t>
            </a:r>
            <a:r>
              <a:rPr lang="zh-CN" altLang="en-US" dirty="0"/>
              <a:t>：</a:t>
            </a:r>
            <a:r>
              <a:rPr lang="en-US" altLang="zh-CN" dirty="0" err="1"/>
              <a:t>接收用户的键盘输入</a:t>
            </a:r>
            <a:r>
              <a:rPr lang="zh-CN" altLang="en-US" dirty="0"/>
              <a:t>，返回</a:t>
            </a:r>
            <a:r>
              <a:rPr lang="en-US" altLang="zh-CN" dirty="0" err="1"/>
              <a:t>字符串</a:t>
            </a:r>
            <a:r>
              <a:rPr lang="zh-CN" altLang="en-US" dirty="0"/>
              <a:t>。</a:t>
            </a:r>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x = input('Please input: ')</a:t>
            </a:r>
          </a:p>
          <a:p>
            <a:pPr marL="368300" lvl="2" indent="0" fontAlgn="auto">
              <a:lnSpc>
                <a:spcPct val="100000"/>
              </a:lnSpc>
              <a:spcBef>
                <a:spcPts val="0"/>
              </a:spcBef>
              <a:buNone/>
            </a:pPr>
            <a:r>
              <a:rPr lang="en-US" altLang="zh-CN" sz="1800" dirty="0">
                <a:solidFill>
                  <a:srgbClr val="00B0F0"/>
                </a:solidFill>
                <a:latin typeface="Consolas" panose="020B0609020204030204" charset="0"/>
              </a:rPr>
              <a:t>Please input: 345</a:t>
            </a:r>
          </a:p>
          <a:p>
            <a:pPr marL="368300" lvl="2" indent="0" fontAlgn="auto">
              <a:lnSpc>
                <a:spcPct val="100000"/>
              </a:lnSpc>
              <a:spcBef>
                <a:spcPts val="0"/>
              </a:spcBef>
              <a:buNone/>
            </a:pPr>
            <a:r>
              <a:rPr lang="en-US" altLang="zh-CN" sz="1800" dirty="0">
                <a:latin typeface="Consolas" panose="020B0609020204030204" charset="0"/>
              </a:rPr>
              <a:t>&gt;&gt;&gt; x</a:t>
            </a:r>
          </a:p>
          <a:p>
            <a:pPr marL="368300" lvl="2" indent="0" fontAlgn="auto">
              <a:lnSpc>
                <a:spcPct val="100000"/>
              </a:lnSpc>
              <a:spcBef>
                <a:spcPts val="0"/>
              </a:spcBef>
              <a:buNone/>
            </a:pPr>
            <a:r>
              <a:rPr lang="en-US" altLang="zh-CN" sz="1800" dirty="0">
                <a:solidFill>
                  <a:srgbClr val="00B0F0"/>
                </a:solidFill>
                <a:latin typeface="Consolas" panose="020B0609020204030204" charset="0"/>
              </a:rPr>
              <a:t>'345'</a:t>
            </a:r>
          </a:p>
          <a:p>
            <a:pPr marL="368300" lvl="2" indent="0" fontAlgn="auto">
              <a:lnSpc>
                <a:spcPct val="100000"/>
              </a:lnSpc>
              <a:spcBef>
                <a:spcPts val="0"/>
              </a:spcBef>
              <a:buNone/>
            </a:pPr>
            <a:r>
              <a:rPr lang="en-US" altLang="zh-CN" sz="1800" dirty="0">
                <a:latin typeface="Consolas" panose="020B0609020204030204" charset="0"/>
              </a:rPr>
              <a:t>&gt;&gt;&gt; type(x)                     #</a:t>
            </a:r>
            <a:r>
              <a:rPr lang="en-US" altLang="zh-CN" sz="1800" dirty="0" err="1">
                <a:latin typeface="Consolas" panose="020B0609020204030204" charset="0"/>
              </a:rPr>
              <a:t>把用户的输入作为字符串对待</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&lt;class '</a:t>
            </a:r>
            <a:r>
              <a:rPr lang="en-US" altLang="zh-CN" sz="1800" dirty="0" err="1">
                <a:solidFill>
                  <a:srgbClr val="00B0F0"/>
                </a:solidFill>
                <a:latin typeface="Consolas" panose="020B0609020204030204" charset="0"/>
              </a:rPr>
              <a:t>str</a:t>
            </a:r>
            <a:r>
              <a:rPr lang="en-US" altLang="zh-CN" sz="1800" dirty="0">
                <a:solidFill>
                  <a:srgbClr val="00B0F0"/>
                </a:solidFill>
                <a:latin typeface="Consolas" panose="020B0609020204030204" charset="0"/>
              </a:rPr>
              <a:t>'&gt;</a:t>
            </a:r>
          </a:p>
          <a:p>
            <a:pPr marL="368300" lvl="2" indent="0" fontAlgn="auto">
              <a:lnSpc>
                <a:spcPct val="100000"/>
              </a:lnSpc>
              <a:spcBef>
                <a:spcPts val="0"/>
              </a:spcBef>
              <a:buNone/>
            </a:pPr>
            <a:r>
              <a:rPr lang="en-US" altLang="zh-CN" sz="1800" dirty="0">
                <a:latin typeface="Consolas" panose="020B0609020204030204" charset="0"/>
              </a:rPr>
              <a:t>&gt;&gt;&gt; x = input('Please input: ')</a:t>
            </a:r>
          </a:p>
          <a:p>
            <a:pPr marL="368300" lvl="2" indent="0" fontAlgn="auto">
              <a:lnSpc>
                <a:spcPct val="100000"/>
              </a:lnSpc>
              <a:spcBef>
                <a:spcPts val="0"/>
              </a:spcBef>
              <a:buNone/>
            </a:pPr>
            <a:r>
              <a:rPr lang="en-US" altLang="zh-CN" sz="1800" dirty="0">
                <a:solidFill>
                  <a:srgbClr val="00B0F0"/>
                </a:solidFill>
                <a:latin typeface="Consolas" panose="020B0609020204030204" charset="0"/>
              </a:rPr>
              <a:t>Please input: [1, 2, 3]</a:t>
            </a:r>
          </a:p>
          <a:p>
            <a:pPr marL="368300" lvl="2" indent="0" fontAlgn="auto">
              <a:lnSpc>
                <a:spcPct val="100000"/>
              </a:lnSpc>
              <a:spcBef>
                <a:spcPts val="0"/>
              </a:spcBef>
              <a:buNone/>
            </a:pPr>
            <a:r>
              <a:rPr lang="en-US" altLang="zh-CN" sz="1800" dirty="0">
                <a:latin typeface="Consolas" panose="020B0609020204030204" charset="0"/>
              </a:rPr>
              <a:t>&gt;&gt;&gt; x</a:t>
            </a:r>
          </a:p>
          <a:p>
            <a:pPr marL="368300" lvl="2" indent="0" fontAlgn="auto">
              <a:lnSpc>
                <a:spcPct val="100000"/>
              </a:lnSpc>
              <a:spcBef>
                <a:spcPts val="0"/>
              </a:spcBef>
              <a:buNone/>
            </a:pPr>
            <a:r>
              <a:rPr lang="en-US" altLang="zh-CN" sz="1800" dirty="0">
                <a:solidFill>
                  <a:srgbClr val="00B0F0"/>
                </a:solidFill>
                <a:latin typeface="Consolas" panose="020B0609020204030204" charset="0"/>
              </a:rPr>
              <a:t>'[1, 2, 3]'</a:t>
            </a:r>
          </a:p>
          <a:p>
            <a:pPr marL="368300" lvl="2" indent="0" fontAlgn="auto">
              <a:lnSpc>
                <a:spcPct val="100000"/>
              </a:lnSpc>
              <a:spcBef>
                <a:spcPts val="0"/>
              </a:spcBef>
              <a:buNone/>
            </a:pPr>
            <a:r>
              <a:rPr lang="en-US" altLang="zh-CN" sz="1800" dirty="0">
                <a:latin typeface="Consolas" panose="020B0609020204030204" charset="0"/>
              </a:rPr>
              <a:t>&gt;&gt;&gt; type(x)</a:t>
            </a:r>
          </a:p>
          <a:p>
            <a:pPr marL="368300" lvl="2" indent="0" fontAlgn="auto">
              <a:lnSpc>
                <a:spcPct val="100000"/>
              </a:lnSpc>
              <a:spcBef>
                <a:spcPts val="0"/>
              </a:spcBef>
              <a:buNone/>
            </a:pPr>
            <a:r>
              <a:rPr lang="en-US" altLang="zh-CN" sz="1800" dirty="0">
                <a:solidFill>
                  <a:srgbClr val="00B0F0"/>
                </a:solidFill>
                <a:latin typeface="Consolas" panose="020B0609020204030204" charset="0"/>
              </a:rPr>
              <a:t>&lt;class '</a:t>
            </a:r>
            <a:r>
              <a:rPr lang="en-US" altLang="zh-CN" sz="1800" dirty="0" err="1">
                <a:solidFill>
                  <a:srgbClr val="00B0F0"/>
                </a:solidFill>
                <a:latin typeface="Consolas" panose="020B0609020204030204" charset="0"/>
              </a:rPr>
              <a:t>str</a:t>
            </a:r>
            <a:r>
              <a:rPr lang="en-US" altLang="zh-CN" sz="1800" dirty="0">
                <a:solidFill>
                  <a:srgbClr val="00B0F0"/>
                </a:solidFill>
                <a:latin typeface="Consolas" panose="020B0609020204030204" charset="0"/>
              </a:rPr>
              <a:t>'&gt;</a:t>
            </a:r>
          </a:p>
        </p:txBody>
      </p:sp>
    </p:spTree>
    <p:extLst>
      <p:ext uri="{BB962C8B-B14F-4D97-AF65-F5344CB8AC3E}">
        <p14:creationId xmlns:p14="http://schemas.microsoft.com/office/powerpoint/2010/main" val="3857655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57</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1.</a:t>
            </a:r>
            <a:r>
              <a:rPr lang="en-US" altLang="zh-CN" dirty="0">
                <a:sym typeface="+mn-ea"/>
              </a:rPr>
              <a:t> </a:t>
            </a:r>
            <a:r>
              <a:rPr lang="en-US" altLang="zh-CN" dirty="0" err="1">
                <a:sym typeface="+mn-ea"/>
              </a:rPr>
              <a:t>基本输入输出</a:t>
            </a:r>
            <a:r>
              <a:rPr lang="zh-CN" altLang="en-US" dirty="0">
                <a:sym typeface="+mn-ea"/>
              </a:rPr>
              <a:t>函数</a:t>
            </a:r>
            <a:endParaRPr lang="en-US" altLang="zh-CN" dirty="0">
              <a:sym typeface="+mn-ea"/>
            </a:endParaRPr>
          </a:p>
          <a:p>
            <a:pPr lvl="2"/>
            <a:r>
              <a:rPr lang="en-US" altLang="zh-CN" dirty="0"/>
              <a:t>print()</a:t>
            </a:r>
            <a:r>
              <a:rPr lang="zh-CN" altLang="en-US" dirty="0"/>
              <a:t>：</a:t>
            </a:r>
            <a:r>
              <a:rPr lang="en-US" altLang="zh-CN" dirty="0" err="1"/>
              <a:t>以指定的格式输出到标准控制台或指定的文件对象</a:t>
            </a:r>
            <a:r>
              <a:rPr lang="en-US" altLang="zh-CN" dirty="0"/>
              <a:t>。</a:t>
            </a:r>
          </a:p>
          <a:p>
            <a:pPr lvl="3"/>
            <a:r>
              <a:rPr lang="en-US" altLang="zh-CN" dirty="0">
                <a:latin typeface="Consolas" panose="020B0609020204030204" charset="0"/>
              </a:rPr>
              <a:t>print(value1, value2, ..., </a:t>
            </a:r>
            <a:r>
              <a:rPr lang="en-US" altLang="zh-CN" dirty="0" err="1">
                <a:latin typeface="Consolas" panose="020B0609020204030204" charset="0"/>
              </a:rPr>
              <a:t>sep</a:t>
            </a:r>
            <a:r>
              <a:rPr lang="en-US" altLang="zh-CN" dirty="0">
                <a:latin typeface="Consolas" panose="020B0609020204030204" charset="0"/>
              </a:rPr>
              <a:t>=' ', end='\n', file=</a:t>
            </a:r>
            <a:r>
              <a:rPr lang="en-US" altLang="zh-CN" dirty="0" err="1">
                <a:latin typeface="Consolas" panose="020B0609020204030204" charset="0"/>
              </a:rPr>
              <a:t>sys.stdout</a:t>
            </a:r>
            <a:r>
              <a:rPr lang="en-US" altLang="zh-CN" dirty="0">
                <a:latin typeface="Consolas" panose="020B0609020204030204" charset="0"/>
              </a:rPr>
              <a:t>, flush=False)</a:t>
            </a:r>
          </a:p>
          <a:p>
            <a:pPr lvl="2" fontAlgn="auto">
              <a:spcBef>
                <a:spcPts val="0"/>
              </a:spcBef>
              <a:buFont typeface="Wingdings" panose="05000000000000000000" charset="0"/>
              <a:buChar char=""/>
            </a:pPr>
            <a:r>
              <a:rPr lang="en-US" altLang="zh-CN" sz="1600" dirty="0" err="1"/>
              <a:t>sep参数之前为需要输出的内容（可以有多个</a:t>
            </a:r>
            <a:r>
              <a:rPr lang="en-US" altLang="zh-CN" sz="1600" dirty="0"/>
              <a:t>）；</a:t>
            </a:r>
          </a:p>
          <a:p>
            <a:pPr lvl="2" fontAlgn="auto">
              <a:spcBef>
                <a:spcPts val="0"/>
              </a:spcBef>
              <a:buFont typeface="Wingdings" panose="05000000000000000000" charset="0"/>
              <a:buChar char=""/>
            </a:pPr>
            <a:r>
              <a:rPr lang="en-US" altLang="zh-CN" sz="1600" dirty="0" err="1"/>
              <a:t>sep参数用于指定数据之间的分隔符，默认为空格</a:t>
            </a:r>
            <a:r>
              <a:rPr lang="en-US" altLang="zh-CN" sz="1600" dirty="0"/>
              <a:t>；</a:t>
            </a:r>
          </a:p>
          <a:p>
            <a:pPr lvl="2" fontAlgn="auto">
              <a:spcBef>
                <a:spcPts val="0"/>
              </a:spcBef>
              <a:buFont typeface="Wingdings" panose="05000000000000000000" charset="0"/>
              <a:buChar char=""/>
            </a:pPr>
            <a:r>
              <a:rPr lang="en-US" altLang="zh-CN" sz="1600" dirty="0" err="1"/>
              <a:t>file参数用于指定输出位置，默认为标准控制台，也可以重定向输出到文件</a:t>
            </a:r>
            <a:r>
              <a:rPr lang="en-US" altLang="zh-CN" sz="1600" dirty="0"/>
              <a:t>。</a:t>
            </a:r>
          </a:p>
          <a:p>
            <a:pPr lvl="2" fontAlgn="auto">
              <a:spcBef>
                <a:spcPts val="0"/>
              </a:spcBef>
              <a:buFont typeface="Wingdings" panose="05000000000000000000" charset="0"/>
              <a:buChar char=""/>
            </a:pPr>
            <a:r>
              <a:rPr lang="en-US" altLang="zh-CN" sz="1600" dirty="0"/>
              <a:t>flush</a:t>
            </a:r>
            <a:r>
              <a:rPr lang="zh-CN" altLang="en-US" sz="1600" dirty="0"/>
              <a:t>参数指明是否即时输出缓冲区内容</a:t>
            </a:r>
            <a:endParaRPr lang="en-US" altLang="zh-CN" sz="1600" dirty="0"/>
          </a:p>
          <a:p>
            <a:pPr lvl="3"/>
            <a:endParaRPr lang="en-US" altLang="zh-CN" dirty="0"/>
          </a:p>
        </p:txBody>
      </p:sp>
    </p:spTree>
    <p:extLst>
      <p:ext uri="{BB962C8B-B14F-4D97-AF65-F5344CB8AC3E}">
        <p14:creationId xmlns:p14="http://schemas.microsoft.com/office/powerpoint/2010/main" val="126546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58</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1.</a:t>
            </a:r>
            <a:r>
              <a:rPr lang="en-US" altLang="zh-CN" dirty="0">
                <a:sym typeface="+mn-ea"/>
              </a:rPr>
              <a:t> </a:t>
            </a:r>
            <a:r>
              <a:rPr lang="en-US" altLang="zh-CN" dirty="0" err="1">
                <a:sym typeface="+mn-ea"/>
              </a:rPr>
              <a:t>基本输入输出</a:t>
            </a:r>
            <a:r>
              <a:rPr lang="zh-CN" altLang="en-US" dirty="0">
                <a:sym typeface="+mn-ea"/>
              </a:rPr>
              <a:t>函数</a:t>
            </a:r>
            <a:endParaRPr lang="en-US" altLang="zh-CN" dirty="0">
              <a:sym typeface="+mn-ea"/>
            </a:endParaRPr>
          </a:p>
          <a:p>
            <a:pPr lvl="2"/>
            <a:r>
              <a:rPr lang="en-US" altLang="zh-CN" dirty="0"/>
              <a:t>print()</a:t>
            </a:r>
            <a:r>
              <a:rPr lang="zh-CN" altLang="en-US" dirty="0"/>
              <a:t>：</a:t>
            </a:r>
            <a:r>
              <a:rPr lang="en-US" altLang="zh-CN" dirty="0" err="1"/>
              <a:t>以指定的格式输出到标准控制台或指定的文件对象</a:t>
            </a:r>
            <a:r>
              <a:rPr lang="en-US" altLang="zh-CN" dirty="0"/>
              <a:t>。</a:t>
            </a:r>
          </a:p>
          <a:p>
            <a:pPr marL="368300" lvl="2" indent="0" fontAlgn="auto">
              <a:lnSpc>
                <a:spcPct val="100000"/>
              </a:lnSpc>
              <a:spcBef>
                <a:spcPts val="0"/>
              </a:spcBef>
              <a:buNone/>
            </a:pPr>
            <a:r>
              <a:rPr lang="en-US" altLang="zh-CN" sz="1800" dirty="0">
                <a:latin typeface="Consolas" panose="020B0609020204030204" charset="0"/>
              </a:rPr>
              <a:t>&gt;&gt;&gt; print(1, 3, 5, 7, </a:t>
            </a:r>
            <a:r>
              <a:rPr lang="en-US" altLang="zh-CN" sz="1800" dirty="0" err="1">
                <a:latin typeface="Consolas" panose="020B0609020204030204" charset="0"/>
              </a:rPr>
              <a:t>sep</a:t>
            </a:r>
            <a:r>
              <a:rPr lang="en-US" altLang="zh-CN" sz="1800" dirty="0">
                <a:latin typeface="Consolas" panose="020B0609020204030204" charset="0"/>
              </a:rPr>
              <a:t>='\t')       #</a:t>
            </a:r>
            <a:r>
              <a:rPr lang="en-US" altLang="zh-CN" sz="1800" dirty="0" err="1">
                <a:latin typeface="Consolas" panose="020B0609020204030204" charset="0"/>
              </a:rPr>
              <a:t>修改默认分隔符</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1	3	5	7</a:t>
            </a:r>
          </a:p>
          <a:p>
            <a:pPr marL="368300" lvl="2" indent="0" fontAlgn="auto">
              <a:lnSpc>
                <a:spcPct val="100000"/>
              </a:lnSpc>
              <a:spcBef>
                <a:spcPts val="0"/>
              </a:spcBef>
              <a:buNone/>
            </a:pPr>
            <a:r>
              <a:rPr lang="en-US" altLang="zh-CN" sz="1800" dirty="0">
                <a:latin typeface="Consolas" panose="020B0609020204030204" charset="0"/>
              </a:rPr>
              <a:t>&gt;&gt;&gt; for </a:t>
            </a:r>
            <a:r>
              <a:rPr lang="en-US" altLang="zh-CN" sz="1800" dirty="0" err="1">
                <a:latin typeface="Consolas" panose="020B0609020204030204" charset="0"/>
              </a:rPr>
              <a:t>i</a:t>
            </a:r>
            <a:r>
              <a:rPr lang="en-US" altLang="zh-CN" sz="1800" dirty="0">
                <a:latin typeface="Consolas" panose="020B0609020204030204" charset="0"/>
              </a:rPr>
              <a:t> in range(10):               #</a:t>
            </a:r>
            <a:r>
              <a:rPr lang="en-US" altLang="zh-CN" sz="1800" dirty="0" err="1">
                <a:latin typeface="Consolas" panose="020B0609020204030204" charset="0"/>
              </a:rPr>
              <a:t>修改end参数，每个输出之后不换行</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    print(</a:t>
            </a:r>
            <a:r>
              <a:rPr lang="en-US" altLang="zh-CN" sz="1800" dirty="0" err="1">
                <a:latin typeface="Consolas" panose="020B0609020204030204" charset="0"/>
              </a:rPr>
              <a:t>i</a:t>
            </a:r>
            <a:r>
              <a:rPr lang="en-US" altLang="zh-CN" sz="1800" dirty="0">
                <a:latin typeface="Consolas" panose="020B0609020204030204" charset="0"/>
              </a:rPr>
              <a:t>, end=' ')</a:t>
            </a:r>
          </a:p>
          <a:p>
            <a:pPr marL="368300" lvl="2" indent="0" fontAlgn="auto">
              <a:lnSpc>
                <a:spcPct val="100000"/>
              </a:lnSpc>
              <a:spcBef>
                <a:spcPts val="0"/>
              </a:spcBef>
              <a:buNone/>
            </a:pPr>
            <a:r>
              <a:rPr lang="en-US" altLang="zh-CN" sz="1800" dirty="0">
                <a:solidFill>
                  <a:srgbClr val="00B0F0"/>
                </a:solidFill>
                <a:latin typeface="Consolas" panose="020B0609020204030204" charset="0"/>
              </a:rPr>
              <a:t>0 1 2 3 4 5 6 7 8 9 </a:t>
            </a:r>
          </a:p>
          <a:p>
            <a:pPr marL="368300" lvl="2" indent="0" fontAlgn="auto">
              <a:lnSpc>
                <a:spcPct val="100000"/>
              </a:lnSpc>
              <a:spcBef>
                <a:spcPts val="0"/>
              </a:spcBef>
              <a:buNone/>
            </a:pPr>
            <a:r>
              <a:rPr lang="en-US" altLang="zh-CN" sz="1800" dirty="0">
                <a:latin typeface="Consolas" panose="020B0609020204030204" charset="0"/>
              </a:rPr>
              <a:t>&gt;&gt;&gt; with open('test.txt', 'a+') as </a:t>
            </a:r>
            <a:r>
              <a:rPr lang="en-US" altLang="zh-CN" sz="1800" dirty="0" err="1">
                <a:latin typeface="Consolas" panose="020B0609020204030204" charset="0"/>
              </a:rPr>
              <a:t>fp</a:t>
            </a:r>
            <a:r>
              <a:rPr lang="en-US" altLang="zh-CN" sz="1800" dirty="0">
                <a:latin typeface="Consolas" panose="020B0609020204030204" charset="0"/>
              </a:rPr>
              <a:t>:</a:t>
            </a:r>
          </a:p>
          <a:p>
            <a:pPr marL="368300" lvl="2" indent="0" fontAlgn="auto">
              <a:lnSpc>
                <a:spcPct val="100000"/>
              </a:lnSpc>
              <a:spcBef>
                <a:spcPts val="0"/>
              </a:spcBef>
              <a:buNone/>
            </a:pPr>
            <a:r>
              <a:rPr lang="en-US" altLang="zh-CN" sz="1800" dirty="0">
                <a:latin typeface="Consolas" panose="020B0609020204030204" charset="0"/>
              </a:rPr>
              <a:t>    print('Hello world!', file=</a:t>
            </a:r>
            <a:r>
              <a:rPr lang="en-US" altLang="zh-CN" sz="1800" dirty="0" err="1">
                <a:latin typeface="Consolas" panose="020B0609020204030204" charset="0"/>
              </a:rPr>
              <a:t>fp</a:t>
            </a:r>
            <a:r>
              <a:rPr lang="en-US" altLang="zh-CN" sz="1800" dirty="0">
                <a:latin typeface="Consolas" panose="020B0609020204030204" charset="0"/>
              </a:rPr>
              <a:t>)    #</a:t>
            </a:r>
            <a:r>
              <a:rPr lang="en-US" altLang="zh-CN" sz="1800" dirty="0" err="1">
                <a:latin typeface="Consolas" panose="020B0609020204030204" charset="0"/>
              </a:rPr>
              <a:t>重定向，将内容输出到文件中</a:t>
            </a:r>
            <a:endParaRPr lang="en-US" altLang="zh-CN" sz="1800" dirty="0">
              <a:latin typeface="Consolas" panose="020B0609020204030204" charset="0"/>
            </a:endParaRPr>
          </a:p>
        </p:txBody>
      </p:sp>
    </p:spTree>
    <p:extLst>
      <p:ext uri="{BB962C8B-B14F-4D97-AF65-F5344CB8AC3E}">
        <p14:creationId xmlns:p14="http://schemas.microsoft.com/office/powerpoint/2010/main" val="335122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59</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sym typeface="+mn-ea"/>
            </a:endParaRPr>
          </a:p>
          <a:p>
            <a:pPr lvl="2"/>
            <a:r>
              <a:rPr lang="en-US" altLang="zh-CN" sz="2000" dirty="0"/>
              <a:t>bin()、</a:t>
            </a:r>
            <a:r>
              <a:rPr lang="en-US" altLang="zh-CN" sz="2000" dirty="0" err="1"/>
              <a:t>oct</a:t>
            </a:r>
            <a:r>
              <a:rPr lang="en-US" altLang="zh-CN" sz="2000" dirty="0"/>
              <a:t>()、hex()</a:t>
            </a:r>
            <a:r>
              <a:rPr lang="en-US" altLang="zh-CN" sz="2000" dirty="0" err="1"/>
              <a:t>用来将整数转换为二进制、八进制和十六进制形式</a:t>
            </a:r>
            <a:endParaRPr lang="en-US" altLang="zh-CN" sz="2000" dirty="0"/>
          </a:p>
          <a:p>
            <a:pPr lvl="2"/>
            <a:r>
              <a:rPr lang="en-US" altLang="zh-CN" sz="2000" dirty="0" err="1"/>
              <a:t>参数必须为整数</a:t>
            </a:r>
            <a:r>
              <a:rPr lang="en-US" altLang="zh-CN" sz="2000" dirty="0"/>
              <a:t>。</a:t>
            </a:r>
            <a:endParaRPr lang="en-US" altLang="zh-CN" sz="2000" dirty="0">
              <a:latin typeface="Consolas" panose="020B0609020204030204" charset="0"/>
            </a:endParaRPr>
          </a:p>
          <a:p>
            <a:pPr marL="368300" lvl="2" indent="0">
              <a:buNone/>
            </a:pPr>
            <a:r>
              <a:rPr lang="en-US" altLang="zh-CN" sz="1800" dirty="0">
                <a:latin typeface="Consolas" panose="020B0609020204030204" charset="0"/>
              </a:rPr>
              <a:t>&gt;&gt;&gt; bin(555)                      #</a:t>
            </a:r>
            <a:r>
              <a:rPr lang="en-US" altLang="zh-CN" sz="1800" dirty="0" err="1">
                <a:latin typeface="Consolas" panose="020B0609020204030204" charset="0"/>
              </a:rPr>
              <a:t>把数字转换为二进制串</a:t>
            </a:r>
            <a:endParaRPr lang="en-US" altLang="zh-CN" sz="1800" dirty="0">
              <a:latin typeface="Consolas" panose="020B0609020204030204" charset="0"/>
            </a:endParaRPr>
          </a:p>
          <a:p>
            <a:pPr marL="368300" lvl="2" indent="0">
              <a:buNone/>
            </a:pPr>
            <a:r>
              <a:rPr lang="en-US" altLang="zh-CN" sz="1800" dirty="0">
                <a:solidFill>
                  <a:srgbClr val="00B0F0"/>
                </a:solidFill>
                <a:latin typeface="Consolas" panose="020B0609020204030204" charset="0"/>
              </a:rPr>
              <a:t>'0b1000101011'</a:t>
            </a:r>
          </a:p>
          <a:p>
            <a:pPr marL="368300" lvl="2" indent="0">
              <a:buNone/>
            </a:pPr>
            <a:r>
              <a:rPr lang="en-US" altLang="zh-CN" sz="1800" dirty="0">
                <a:latin typeface="Consolas" panose="020B0609020204030204" charset="0"/>
              </a:rPr>
              <a:t>&gt;&gt;&gt; </a:t>
            </a:r>
            <a:r>
              <a:rPr lang="en-US" altLang="zh-CN" sz="1800" dirty="0" err="1">
                <a:latin typeface="Consolas" panose="020B0609020204030204" charset="0"/>
              </a:rPr>
              <a:t>oct</a:t>
            </a:r>
            <a:r>
              <a:rPr lang="en-US" altLang="zh-CN" sz="1800" dirty="0">
                <a:latin typeface="Consolas" panose="020B0609020204030204" charset="0"/>
              </a:rPr>
              <a:t>(555)                      #</a:t>
            </a:r>
            <a:r>
              <a:rPr lang="en-US" altLang="zh-CN" sz="1800" dirty="0" err="1">
                <a:latin typeface="Consolas" panose="020B0609020204030204" charset="0"/>
              </a:rPr>
              <a:t>转换为八进制串</a:t>
            </a:r>
            <a:endParaRPr lang="en-US" altLang="zh-CN" sz="1800" dirty="0">
              <a:latin typeface="Consolas" panose="020B0609020204030204" charset="0"/>
            </a:endParaRPr>
          </a:p>
          <a:p>
            <a:pPr marL="368300" lvl="2" indent="0">
              <a:buNone/>
            </a:pPr>
            <a:r>
              <a:rPr lang="en-US" altLang="zh-CN" sz="1800" dirty="0">
                <a:solidFill>
                  <a:srgbClr val="00B0F0"/>
                </a:solidFill>
                <a:latin typeface="Consolas" panose="020B0609020204030204" charset="0"/>
              </a:rPr>
              <a:t>'0o1053'</a:t>
            </a:r>
          </a:p>
          <a:p>
            <a:pPr marL="368300" lvl="2" indent="0">
              <a:buNone/>
            </a:pPr>
            <a:r>
              <a:rPr lang="en-US" altLang="zh-CN" sz="1800" dirty="0">
                <a:latin typeface="Consolas" panose="020B0609020204030204" charset="0"/>
              </a:rPr>
              <a:t>&gt;&gt;&gt; hex(555)                      #</a:t>
            </a:r>
            <a:r>
              <a:rPr lang="en-US" altLang="zh-CN" sz="1800" dirty="0" err="1">
                <a:latin typeface="Consolas" panose="020B0609020204030204" charset="0"/>
              </a:rPr>
              <a:t>转换为十六进制串</a:t>
            </a:r>
            <a:endParaRPr lang="en-US" altLang="zh-CN" sz="1800" dirty="0">
              <a:latin typeface="Consolas" panose="020B0609020204030204" charset="0"/>
            </a:endParaRPr>
          </a:p>
          <a:p>
            <a:pPr marL="368300" lvl="2" indent="0">
              <a:buNone/>
            </a:pPr>
            <a:r>
              <a:rPr lang="en-US" altLang="zh-CN" sz="1800" dirty="0">
                <a:solidFill>
                  <a:srgbClr val="00B0F0"/>
                </a:solidFill>
                <a:latin typeface="Consolas" panose="020B0609020204030204" charset="0"/>
              </a:rPr>
              <a:t>'0x22b'</a:t>
            </a:r>
          </a:p>
        </p:txBody>
      </p:sp>
    </p:spTree>
    <p:extLst>
      <p:ext uri="{BB962C8B-B14F-4D97-AF65-F5344CB8AC3E}">
        <p14:creationId xmlns:p14="http://schemas.microsoft.com/office/powerpoint/2010/main" val="371506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t>示例</a:t>
            </a:r>
            <a:endParaRPr lang="en-US" altLang="zh-CN" dirty="0"/>
          </a:p>
          <a:p>
            <a:pPr lvl="1"/>
            <a:r>
              <a:rPr lang="en-US" altLang="zh-CN" dirty="0">
                <a:solidFill>
                  <a:srgbClr val="FF0000"/>
                </a:solidFill>
              </a:rPr>
              <a:t>Python</a:t>
            </a:r>
            <a:r>
              <a:rPr lang="zh-CN" altLang="en-US" dirty="0">
                <a:solidFill>
                  <a:srgbClr val="FF0000"/>
                </a:solidFill>
              </a:rPr>
              <a:t>编程规范</a:t>
            </a:r>
            <a:endParaRPr lang="en-US" altLang="zh-CN" dirty="0">
              <a:solidFill>
                <a:srgbClr val="FF0000"/>
              </a:solidFill>
            </a:endParaRPr>
          </a:p>
          <a:p>
            <a:pPr lvl="1"/>
            <a:r>
              <a:rPr lang="zh-CN" altLang="en-US" dirty="0"/>
              <a:t>保留字和命名</a:t>
            </a:r>
            <a:endParaRPr lang="en-US" altLang="zh-CN" dirty="0"/>
          </a:p>
          <a:p>
            <a:pPr lvl="1"/>
            <a:r>
              <a:rPr lang="en-US" altLang="zh-CN" dirty="0"/>
              <a:t>Python</a:t>
            </a:r>
            <a:r>
              <a:rPr lang="zh-CN" altLang="en-US" dirty="0"/>
              <a:t>内置对象</a:t>
            </a:r>
            <a:endParaRPr lang="en-US" altLang="zh-CN" dirty="0"/>
          </a:p>
          <a:p>
            <a:pPr lvl="1"/>
            <a:r>
              <a:rPr lang="zh-CN" altLang="en-US" dirty="0"/>
              <a:t>运算符和表达式</a:t>
            </a:r>
            <a:endParaRPr lang="en-US" altLang="zh-CN" dirty="0"/>
          </a:p>
          <a:p>
            <a:pPr lvl="1"/>
            <a:r>
              <a:rPr lang="en-US" altLang="zh-CN" dirty="0"/>
              <a:t>Python</a:t>
            </a:r>
            <a:r>
              <a:rPr lang="zh-CN" altLang="en-US" dirty="0"/>
              <a:t>内置函数</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a:t>
            </a:fld>
            <a:endParaRPr lang="zh-CN" altLang="en-US"/>
          </a:p>
        </p:txBody>
      </p:sp>
    </p:spTree>
    <p:extLst>
      <p:ext uri="{BB962C8B-B14F-4D97-AF65-F5344CB8AC3E}">
        <p14:creationId xmlns:p14="http://schemas.microsoft.com/office/powerpoint/2010/main" val="266636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60</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sym typeface="+mn-ea"/>
            </a:endParaRPr>
          </a:p>
          <a:p>
            <a:pPr lvl="2"/>
            <a:r>
              <a:rPr lang="en-US" altLang="zh-CN" dirty="0" err="1"/>
              <a:t>int</a:t>
            </a:r>
            <a:r>
              <a:rPr lang="en-US" altLang="zh-CN" dirty="0"/>
              <a:t>()</a:t>
            </a:r>
            <a:r>
              <a:rPr lang="zh-CN" altLang="en-US" dirty="0"/>
              <a:t>：</a:t>
            </a:r>
            <a:r>
              <a:rPr lang="en-US" altLang="zh-CN" dirty="0" err="1"/>
              <a:t>将其他形式的数字转换为整数</a:t>
            </a:r>
            <a:endParaRPr lang="en-US" altLang="zh-CN" dirty="0"/>
          </a:p>
          <a:p>
            <a:pPr lvl="3"/>
            <a:r>
              <a:rPr lang="en-US" altLang="zh-CN" dirty="0" err="1"/>
              <a:t>参数可以为整数、实数、分数或合法的数字字符串</a:t>
            </a:r>
            <a:r>
              <a:rPr lang="zh-CN" altLang="en-US" dirty="0"/>
              <a:t>。</a:t>
            </a:r>
            <a:endParaRPr lang="en-US" altLang="zh-CN" dirty="0"/>
          </a:p>
          <a:p>
            <a:pPr lvl="3"/>
            <a:r>
              <a:rPr lang="en-US" altLang="zh-CN" dirty="0" err="1"/>
              <a:t>当参数为数字字符串时，还允许指定第二个参数base用来说明数字字符串的进制</a:t>
            </a:r>
            <a:r>
              <a:rPr lang="zh-CN" altLang="en-US" dirty="0"/>
              <a:t>：</a:t>
            </a:r>
            <a:r>
              <a:rPr lang="en-US" altLang="zh-CN" dirty="0"/>
              <a:t>base的取值应为0或2-36之间的整数，其中0表示按数字字符串隐含的进制进行转换。 </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(-3.2)                       #</a:t>
            </a:r>
            <a:r>
              <a:rPr lang="en-US" altLang="zh-CN" sz="1800" dirty="0" err="1">
                <a:latin typeface="Consolas" panose="020B0609020204030204" charset="0"/>
              </a:rPr>
              <a:t>把实数转换为整数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-3</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('0x22b', 16)                 #</a:t>
            </a:r>
            <a:r>
              <a:rPr lang="en-US" altLang="zh-CN" sz="1800" dirty="0" err="1">
                <a:latin typeface="Consolas" panose="020B0609020204030204" charset="0"/>
              </a:rPr>
              <a:t>把十六进制数转换为十进制数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555</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('22b', 16)                   #</a:t>
            </a:r>
            <a:r>
              <a:rPr lang="en-US" altLang="zh-CN" sz="1800" dirty="0" err="1">
                <a:latin typeface="Consolas" panose="020B0609020204030204" charset="0"/>
              </a:rPr>
              <a:t>与上一行代码等价</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555</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(bin(54321), 2)               #</a:t>
            </a:r>
            <a:r>
              <a:rPr lang="en-US" altLang="zh-CN" sz="1800" dirty="0" err="1">
                <a:latin typeface="Consolas" panose="020B0609020204030204" charset="0"/>
              </a:rPr>
              <a:t>二进制与十进制之间的转换</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54321</a:t>
            </a:r>
          </a:p>
          <a:p>
            <a:pPr marL="0" indent="0" fontAlgn="auto">
              <a:lnSpc>
                <a:spcPct val="100000"/>
              </a:lnSpc>
              <a:spcBef>
                <a:spcPts val="0"/>
              </a:spcBef>
              <a:buNone/>
            </a:pPr>
            <a:endParaRPr lang="en-US" altLang="zh-CN" sz="1800" dirty="0">
              <a:solidFill>
                <a:srgbClr val="00B0F0"/>
              </a:solidFill>
              <a:latin typeface="Consolas" panose="020B0609020204030204" charset="0"/>
            </a:endParaRPr>
          </a:p>
          <a:p>
            <a:pPr lvl="3"/>
            <a:endParaRPr lang="en-US" altLang="zh-CN" dirty="0"/>
          </a:p>
        </p:txBody>
      </p:sp>
    </p:spTree>
    <p:extLst>
      <p:ext uri="{BB962C8B-B14F-4D97-AF65-F5344CB8AC3E}">
        <p14:creationId xmlns:p14="http://schemas.microsoft.com/office/powerpoint/2010/main" val="119188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61</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en-US" altLang="zh-CN" dirty="0" err="1"/>
              <a:t>int</a:t>
            </a:r>
            <a:r>
              <a:rPr lang="en-US" altLang="zh-CN" dirty="0"/>
              <a:t>()</a:t>
            </a:r>
            <a:r>
              <a:rPr lang="zh-CN" altLang="en-US" dirty="0"/>
              <a:t>：</a:t>
            </a:r>
            <a:r>
              <a:rPr lang="en-US" altLang="zh-CN" dirty="0" err="1"/>
              <a:t>将其他形式的数字转换为整数</a:t>
            </a:r>
            <a:endParaRPr lang="en-US" altLang="zh-CN" dirty="0">
              <a:sym typeface="+mn-ea"/>
            </a:endParaRP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('0b111')                     #</a:t>
            </a:r>
            <a:r>
              <a:rPr lang="en-US" altLang="zh-CN" sz="1800" dirty="0" err="1">
                <a:latin typeface="Consolas" panose="020B0609020204030204" charset="0"/>
              </a:rPr>
              <a:t>非十进制字符串进，必须指定第二个参数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err="1">
                <a:solidFill>
                  <a:srgbClr val="FF0000"/>
                </a:solidFill>
                <a:latin typeface="Consolas" panose="020B0609020204030204" charset="0"/>
              </a:rPr>
              <a:t>ValueError</a:t>
            </a:r>
            <a:r>
              <a:rPr lang="en-US" altLang="zh-CN" sz="1800" dirty="0">
                <a:solidFill>
                  <a:srgbClr val="FF0000"/>
                </a:solidFill>
                <a:latin typeface="Consolas" panose="020B0609020204030204" charset="0"/>
              </a:rPr>
              <a:t>: invalid literal for </a:t>
            </a:r>
            <a:r>
              <a:rPr lang="en-US" altLang="zh-CN" sz="1800" dirty="0" err="1">
                <a:solidFill>
                  <a:srgbClr val="FF0000"/>
                </a:solidFill>
                <a:latin typeface="Consolas" panose="020B0609020204030204" charset="0"/>
              </a:rPr>
              <a:t>int</a:t>
            </a:r>
            <a:r>
              <a:rPr lang="en-US" altLang="zh-CN" sz="1800" dirty="0">
                <a:solidFill>
                  <a:srgbClr val="FF0000"/>
                </a:solidFill>
                <a:latin typeface="Consolas" panose="020B0609020204030204" charset="0"/>
              </a:rPr>
              <a:t>() with base 10: '0b111'</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('0b111', 0)                  #第二个参数0表示使用字符串隐含的进制</a:t>
            </a:r>
          </a:p>
          <a:p>
            <a:pPr marL="368300" lvl="2" indent="0" fontAlgn="auto">
              <a:lnSpc>
                <a:spcPct val="100000"/>
              </a:lnSpc>
              <a:spcBef>
                <a:spcPts val="0"/>
              </a:spcBef>
              <a:buNone/>
            </a:pPr>
            <a:r>
              <a:rPr lang="en-US" altLang="zh-CN" sz="1800" dirty="0">
                <a:solidFill>
                  <a:srgbClr val="00B0F0"/>
                </a:solidFill>
                <a:latin typeface="Consolas" panose="020B0609020204030204" charset="0"/>
              </a:rPr>
              <a:t>7</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('0b111', 6)                  #</a:t>
            </a:r>
            <a:r>
              <a:rPr lang="en-US" altLang="zh-CN" sz="1800" dirty="0" err="1">
                <a:latin typeface="Consolas" panose="020B0609020204030204" charset="0"/>
              </a:rPr>
              <a:t>第二个参数应与隐含的进制一致</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err="1">
                <a:solidFill>
                  <a:srgbClr val="FF0000"/>
                </a:solidFill>
                <a:latin typeface="Consolas" panose="020B0609020204030204" charset="0"/>
              </a:rPr>
              <a:t>ValueError</a:t>
            </a:r>
            <a:r>
              <a:rPr lang="en-US" altLang="zh-CN" sz="1800" dirty="0">
                <a:solidFill>
                  <a:srgbClr val="FF0000"/>
                </a:solidFill>
                <a:latin typeface="Consolas" panose="020B0609020204030204" charset="0"/>
              </a:rPr>
              <a:t>: invalid literal for </a:t>
            </a:r>
            <a:r>
              <a:rPr lang="en-US" altLang="zh-CN" sz="1800" dirty="0" err="1">
                <a:solidFill>
                  <a:srgbClr val="FF0000"/>
                </a:solidFill>
                <a:latin typeface="Consolas" panose="020B0609020204030204" charset="0"/>
              </a:rPr>
              <a:t>int</a:t>
            </a:r>
            <a:r>
              <a:rPr lang="en-US" altLang="zh-CN" sz="1800" dirty="0">
                <a:solidFill>
                  <a:srgbClr val="FF0000"/>
                </a:solidFill>
                <a:latin typeface="Consolas" panose="020B0609020204030204" charset="0"/>
              </a:rPr>
              <a:t>() with base 6: '0b111'</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('0b111', 2)</a:t>
            </a:r>
          </a:p>
          <a:p>
            <a:pPr marL="368300" lvl="2" indent="0" fontAlgn="auto">
              <a:lnSpc>
                <a:spcPct val="100000"/>
              </a:lnSpc>
              <a:spcBef>
                <a:spcPts val="0"/>
              </a:spcBef>
              <a:buNone/>
            </a:pPr>
            <a:r>
              <a:rPr lang="en-US" altLang="zh-CN" sz="1800" dirty="0">
                <a:solidFill>
                  <a:srgbClr val="00B0F0"/>
                </a:solidFill>
                <a:latin typeface="Consolas" panose="020B0609020204030204" charset="0"/>
              </a:rPr>
              <a:t>7</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int</a:t>
            </a:r>
            <a:r>
              <a:rPr lang="en-US" altLang="zh-CN" sz="1800" dirty="0">
                <a:latin typeface="Consolas" panose="020B0609020204030204" charset="0"/>
              </a:rPr>
              <a:t>('111', 6)                    #</a:t>
            </a:r>
            <a:r>
              <a:rPr lang="en-US" altLang="zh-CN" sz="1800" dirty="0" err="1">
                <a:latin typeface="Consolas" panose="020B0609020204030204" charset="0"/>
              </a:rPr>
              <a:t>字符串没有隐含进制</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43</a:t>
            </a:r>
            <a:r>
              <a:rPr lang="en-US" altLang="zh-CN" sz="1800" dirty="0">
                <a:latin typeface="Consolas" panose="020B0609020204030204" charset="0"/>
              </a:rPr>
              <a:t>                                   #第二个参数可以为2-36之间的数字</a:t>
            </a:r>
            <a:endParaRPr lang="en-US" altLang="zh-CN" sz="1800" dirty="0">
              <a:solidFill>
                <a:srgbClr val="00B0F0"/>
              </a:solidFill>
              <a:latin typeface="Consolas" panose="020B0609020204030204" charset="0"/>
            </a:endParaRPr>
          </a:p>
          <a:p>
            <a:pPr lvl="1"/>
            <a:endParaRPr lang="en-US" altLang="zh-CN" dirty="0">
              <a:sym typeface="+mn-ea"/>
            </a:endParaRPr>
          </a:p>
        </p:txBody>
      </p:sp>
    </p:spTree>
    <p:extLst>
      <p:ext uri="{BB962C8B-B14F-4D97-AF65-F5344CB8AC3E}">
        <p14:creationId xmlns:p14="http://schemas.microsoft.com/office/powerpoint/2010/main" val="692850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62</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en-US" altLang="zh-CN" dirty="0"/>
              <a:t>float()</a:t>
            </a:r>
            <a:r>
              <a:rPr lang="zh-CN" altLang="en-US" dirty="0"/>
              <a:t>：</a:t>
            </a:r>
            <a:r>
              <a:rPr lang="en-US" altLang="zh-CN" dirty="0" err="1"/>
              <a:t>将其他类型数据转换为实数</a:t>
            </a:r>
            <a:endParaRPr lang="en-US" altLang="zh-CN" dirty="0"/>
          </a:p>
          <a:p>
            <a:pPr lvl="2"/>
            <a:r>
              <a:rPr lang="en-US" altLang="zh-CN" dirty="0"/>
              <a:t>complex()</a:t>
            </a:r>
            <a:r>
              <a:rPr lang="zh-CN" altLang="en-US" dirty="0"/>
              <a:t>：</a:t>
            </a:r>
            <a:r>
              <a:rPr lang="en-US" altLang="zh-CN" dirty="0" err="1"/>
              <a:t>生成复数</a:t>
            </a:r>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float(3)                       #</a:t>
            </a:r>
            <a:r>
              <a:rPr lang="en-US" altLang="zh-CN" sz="1800" dirty="0" err="1">
                <a:latin typeface="Consolas" panose="020B0609020204030204" charset="0"/>
              </a:rPr>
              <a:t>把整数转换为实数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3.0</a:t>
            </a:r>
          </a:p>
          <a:p>
            <a:pPr marL="368300" lvl="2" indent="0" fontAlgn="auto">
              <a:lnSpc>
                <a:spcPct val="100000"/>
              </a:lnSpc>
              <a:spcBef>
                <a:spcPts val="0"/>
              </a:spcBef>
              <a:buNone/>
            </a:pPr>
            <a:r>
              <a:rPr lang="en-US" altLang="zh-CN" sz="1800" dirty="0">
                <a:latin typeface="Consolas" panose="020B0609020204030204" charset="0"/>
              </a:rPr>
              <a:t>&gt;&gt;&gt; float('3.5')                   #</a:t>
            </a:r>
            <a:r>
              <a:rPr lang="en-US" altLang="zh-CN" sz="1800" dirty="0" err="1">
                <a:latin typeface="Consolas" panose="020B0609020204030204" charset="0"/>
              </a:rPr>
              <a:t>把数字字符串转换为实数</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3.5</a:t>
            </a:r>
          </a:p>
          <a:p>
            <a:pPr marL="368300" lvl="2" indent="0" fontAlgn="auto">
              <a:lnSpc>
                <a:spcPct val="100000"/>
              </a:lnSpc>
              <a:spcBef>
                <a:spcPts val="0"/>
              </a:spcBef>
              <a:buNone/>
            </a:pPr>
            <a:r>
              <a:rPr lang="en-US" altLang="zh-CN" sz="1800" dirty="0">
                <a:latin typeface="Consolas" panose="020B0609020204030204" charset="0"/>
              </a:rPr>
              <a:t>&gt;&gt;&gt; float('</a:t>
            </a:r>
            <a:r>
              <a:rPr lang="en-US" altLang="zh-CN" sz="1800" dirty="0" err="1">
                <a:latin typeface="Consolas" panose="020B0609020204030204" charset="0"/>
              </a:rPr>
              <a:t>inf</a:t>
            </a:r>
            <a:r>
              <a:rPr lang="en-US" altLang="zh-CN" sz="1800" dirty="0">
                <a:latin typeface="Consolas" panose="020B0609020204030204" charset="0"/>
              </a:rPr>
              <a:t>')                   #</a:t>
            </a:r>
            <a:r>
              <a:rPr lang="en-US" altLang="zh-CN" sz="1800" dirty="0" err="1">
                <a:latin typeface="Consolas" panose="020B0609020204030204" charset="0"/>
              </a:rPr>
              <a:t>无穷大，其中inf不区分大小写</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err="1">
                <a:solidFill>
                  <a:srgbClr val="00B0F0"/>
                </a:solidFill>
                <a:latin typeface="Consolas" panose="020B0609020204030204" charset="0"/>
              </a:rPr>
              <a:t>inf</a:t>
            </a:r>
            <a:endParaRPr lang="en-US" altLang="zh-CN" sz="1800" dirty="0">
              <a:solidFill>
                <a:srgbClr val="00B0F0"/>
              </a:solidFill>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complex(3)                     #</a:t>
            </a:r>
            <a:r>
              <a:rPr lang="en-US" altLang="zh-CN" sz="1800" dirty="0" err="1">
                <a:latin typeface="Consolas" panose="020B0609020204030204" charset="0"/>
              </a:rPr>
              <a:t>指定实部</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(3+0j)</a:t>
            </a:r>
          </a:p>
          <a:p>
            <a:pPr marL="368300" lvl="2" indent="0" fontAlgn="auto">
              <a:lnSpc>
                <a:spcPct val="100000"/>
              </a:lnSpc>
              <a:spcBef>
                <a:spcPts val="0"/>
              </a:spcBef>
              <a:buNone/>
            </a:pPr>
            <a:r>
              <a:rPr lang="en-US" altLang="zh-CN" sz="1800" dirty="0">
                <a:latin typeface="Consolas" panose="020B0609020204030204" charset="0"/>
              </a:rPr>
              <a:t>&gt;&gt;&gt; complex(3, 5)                  #</a:t>
            </a:r>
            <a:r>
              <a:rPr lang="en-US" altLang="zh-CN" sz="1800" dirty="0" err="1">
                <a:latin typeface="Consolas" panose="020B0609020204030204" charset="0"/>
              </a:rPr>
              <a:t>指定实部和虚部</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(3+5j)</a:t>
            </a:r>
            <a:endParaRPr lang="en-US" altLang="zh-CN" sz="1800" dirty="0"/>
          </a:p>
          <a:p>
            <a:pPr marL="381000" lvl="2" indent="0">
              <a:buNone/>
            </a:pPr>
            <a:endParaRPr lang="en-US" altLang="zh-CN" dirty="0">
              <a:sym typeface="+mn-ea"/>
            </a:endParaRPr>
          </a:p>
        </p:txBody>
      </p:sp>
    </p:spTree>
    <p:extLst>
      <p:ext uri="{BB962C8B-B14F-4D97-AF65-F5344CB8AC3E}">
        <p14:creationId xmlns:p14="http://schemas.microsoft.com/office/powerpoint/2010/main" val="814211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63</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zh-CN" altLang="en-US" dirty="0"/>
              <a:t>字符编码：</a:t>
            </a:r>
            <a:r>
              <a:rPr lang="en-US" altLang="zh-CN" dirty="0" err="1"/>
              <a:t>ord</a:t>
            </a:r>
            <a:r>
              <a:rPr lang="en-US" altLang="zh-CN" dirty="0"/>
              <a:t>()</a:t>
            </a:r>
            <a:r>
              <a:rPr lang="zh-CN" altLang="en-US" dirty="0"/>
              <a:t>返回</a:t>
            </a:r>
            <a:r>
              <a:rPr lang="en-US" altLang="zh-CN" dirty="0" err="1"/>
              <a:t>Unicode码</a:t>
            </a:r>
            <a:r>
              <a:rPr lang="zh-CN" altLang="en-US" dirty="0"/>
              <a:t>，</a:t>
            </a:r>
            <a:r>
              <a:rPr lang="en-US" altLang="zh-CN" dirty="0" err="1"/>
              <a:t>chr</a:t>
            </a:r>
            <a:r>
              <a:rPr lang="en-US" altLang="zh-CN" dirty="0"/>
              <a:t>()</a:t>
            </a:r>
            <a:r>
              <a:rPr lang="zh-CN" altLang="en-US" dirty="0"/>
              <a:t>返回</a:t>
            </a:r>
            <a:r>
              <a:rPr lang="en-US" altLang="zh-CN" dirty="0" err="1"/>
              <a:t>Unicode码</a:t>
            </a:r>
            <a:r>
              <a:rPr lang="zh-CN" altLang="en-US" dirty="0"/>
              <a:t>对应的字符</a:t>
            </a:r>
            <a:endParaRPr lang="en-US" altLang="zh-CN" dirty="0"/>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ord</a:t>
            </a:r>
            <a:r>
              <a:rPr lang="en-US" altLang="zh-CN" sz="1800" dirty="0">
                <a:latin typeface="Consolas" panose="020B0609020204030204" charset="0"/>
              </a:rPr>
              <a:t>('a')           #</a:t>
            </a:r>
            <a:r>
              <a:rPr lang="en-US" altLang="zh-CN" sz="1800" dirty="0" err="1">
                <a:latin typeface="Consolas" panose="020B0609020204030204" charset="0"/>
              </a:rPr>
              <a:t>查看指定字符的Unicode编码</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97</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chr</a:t>
            </a:r>
            <a:r>
              <a:rPr lang="en-US" altLang="zh-CN" sz="1800" dirty="0">
                <a:latin typeface="Consolas" panose="020B0609020204030204" charset="0"/>
              </a:rPr>
              <a:t>(65)            #返回数字65对应的字符</a:t>
            </a:r>
          </a:p>
          <a:p>
            <a:pPr marL="368300" lvl="2" indent="0" fontAlgn="auto">
              <a:lnSpc>
                <a:spcPct val="100000"/>
              </a:lnSpc>
              <a:spcBef>
                <a:spcPts val="0"/>
              </a:spcBef>
              <a:buNone/>
            </a:pPr>
            <a:r>
              <a:rPr lang="en-US" altLang="zh-CN" sz="1800" dirty="0">
                <a:solidFill>
                  <a:srgbClr val="00B0F0"/>
                </a:solidFill>
                <a:latin typeface="Consolas" panose="020B0609020204030204" charset="0"/>
              </a:rPr>
              <a:t>'A'</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chr</a:t>
            </a:r>
            <a:r>
              <a:rPr lang="en-US" altLang="zh-CN" sz="1800" dirty="0">
                <a:latin typeface="Consolas" panose="020B0609020204030204" charset="0"/>
              </a:rPr>
              <a:t>(</a:t>
            </a:r>
            <a:r>
              <a:rPr lang="en-US" altLang="zh-CN" sz="1800" dirty="0" err="1">
                <a:latin typeface="Consolas" panose="020B0609020204030204" charset="0"/>
              </a:rPr>
              <a:t>ord</a:t>
            </a:r>
            <a:r>
              <a:rPr lang="en-US" altLang="zh-CN" sz="1800" dirty="0">
                <a:latin typeface="Consolas" panose="020B0609020204030204" charset="0"/>
              </a:rPr>
              <a:t>('A')+1)    #</a:t>
            </a:r>
            <a:r>
              <a:rPr lang="en-US" altLang="zh-CN" sz="1800" dirty="0" err="1">
                <a:latin typeface="Consolas" panose="020B0609020204030204" charset="0"/>
              </a:rPr>
              <a:t>Python不允许字符串和数字之间的加法操作</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'B'</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chr</a:t>
            </a:r>
            <a:r>
              <a:rPr lang="en-US" altLang="zh-CN" sz="1800" dirty="0">
                <a:latin typeface="Consolas" panose="020B0609020204030204" charset="0"/>
              </a:rPr>
              <a:t>(</a:t>
            </a:r>
            <a:r>
              <a:rPr lang="en-US" altLang="zh-CN" sz="1800" dirty="0" err="1">
                <a:latin typeface="Consolas" panose="020B0609020204030204" charset="0"/>
              </a:rPr>
              <a:t>ord</a:t>
            </a:r>
            <a:r>
              <a:rPr lang="en-US" altLang="zh-CN" sz="1800" dirty="0">
                <a:latin typeface="Consolas" panose="020B0609020204030204" charset="0"/>
              </a:rPr>
              <a:t>('国')+1)   #</a:t>
            </a:r>
            <a:r>
              <a:rPr lang="en-US" altLang="zh-CN" sz="1800" dirty="0" err="1">
                <a:latin typeface="Consolas" panose="020B0609020204030204" charset="0"/>
              </a:rPr>
              <a:t>支持中文</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'图‘</a:t>
            </a:r>
            <a:endParaRPr lang="en-US" altLang="zh-CN" dirty="0"/>
          </a:p>
          <a:p>
            <a:pPr lvl="2"/>
            <a:r>
              <a:rPr lang="en-US" altLang="zh-CN" dirty="0" err="1"/>
              <a:t>str</a:t>
            </a:r>
            <a:r>
              <a:rPr lang="en-US" altLang="zh-CN" dirty="0"/>
              <a:t>()</a:t>
            </a:r>
            <a:r>
              <a:rPr lang="zh-CN" altLang="en-US" dirty="0"/>
              <a:t>：</a:t>
            </a:r>
            <a:r>
              <a:rPr lang="en-US" altLang="zh-CN" dirty="0" err="1"/>
              <a:t>转换为字符串</a:t>
            </a:r>
            <a:r>
              <a:rPr lang="en-US" altLang="zh-CN" dirty="0"/>
              <a:t>。</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str</a:t>
            </a:r>
            <a:r>
              <a:rPr lang="en-US" altLang="zh-CN" sz="1800" dirty="0">
                <a:latin typeface="Consolas" panose="020B0609020204030204" charset="0"/>
              </a:rPr>
              <a:t>([1,2,3])</a:t>
            </a:r>
          </a:p>
          <a:p>
            <a:pPr marL="368300" lvl="2" indent="0" fontAlgn="auto">
              <a:lnSpc>
                <a:spcPct val="100000"/>
              </a:lnSpc>
              <a:spcBef>
                <a:spcPts val="0"/>
              </a:spcBef>
              <a:buNone/>
            </a:pPr>
            <a:r>
              <a:rPr lang="en-US" altLang="zh-CN" sz="1800" dirty="0">
                <a:solidFill>
                  <a:srgbClr val="00B0F0"/>
                </a:solidFill>
                <a:latin typeface="Consolas" panose="020B0609020204030204" charset="0"/>
              </a:rPr>
              <a:t>'[1, 2, 3]'</a:t>
            </a:r>
          </a:p>
          <a:p>
            <a:pPr marL="381000" lvl="2" indent="0">
              <a:buNone/>
            </a:pPr>
            <a:endParaRPr lang="en-US" altLang="zh-CN" dirty="0"/>
          </a:p>
        </p:txBody>
      </p:sp>
    </p:spTree>
    <p:extLst>
      <p:ext uri="{BB962C8B-B14F-4D97-AF65-F5344CB8AC3E}">
        <p14:creationId xmlns:p14="http://schemas.microsoft.com/office/powerpoint/2010/main" val="33536675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64</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zh-CN" altLang="en-US" dirty="0"/>
              <a:t>字符编码：</a:t>
            </a:r>
            <a:r>
              <a:rPr lang="en-US" altLang="zh-CN" dirty="0" err="1"/>
              <a:t>ascii可以把对象转换为ASCII码表示形式，必要的时候使用转义字符来表示特定的字符</a:t>
            </a:r>
            <a:r>
              <a:rPr lang="en-US" altLang="zh-CN" dirty="0"/>
              <a:t>。</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ascii</a:t>
            </a:r>
            <a:r>
              <a:rPr lang="en-US" altLang="zh-CN" sz="1800" dirty="0">
                <a:latin typeface="Consolas" panose="020B0609020204030204" charset="0"/>
              </a:rPr>
              <a:t>('a')</a:t>
            </a:r>
          </a:p>
          <a:p>
            <a:pPr marL="368300" lvl="2" indent="0" fontAlgn="auto">
              <a:lnSpc>
                <a:spcPct val="100000"/>
              </a:lnSpc>
              <a:spcBef>
                <a:spcPts val="0"/>
              </a:spcBef>
              <a:buNone/>
            </a:pPr>
            <a:r>
              <a:rPr lang="en-US" altLang="zh-CN" sz="1800" dirty="0">
                <a:solidFill>
                  <a:srgbClr val="00B0F0"/>
                </a:solidFill>
                <a:latin typeface="Consolas" panose="020B0609020204030204" charset="0"/>
              </a:rPr>
              <a:t>"'a'"</a:t>
            </a:r>
          </a:p>
          <a:p>
            <a:pPr marL="368300" lvl="2" indent="0" fontAlgn="auto">
              <a:lnSpc>
                <a:spcPct val="100000"/>
              </a:lnSpc>
              <a:spcBef>
                <a:spcPts val="0"/>
              </a:spcBef>
              <a:buNone/>
            </a:pPr>
            <a:r>
              <a:rPr lang="en-US" altLang="zh-CN" sz="1800" dirty="0">
                <a:latin typeface="Consolas" panose="020B0609020204030204" charset="0"/>
              </a:rPr>
              <a:t>&gt;&gt;&gt; </a:t>
            </a:r>
            <a:r>
              <a:rPr lang="en-US" altLang="zh-CN" sz="1800" dirty="0" err="1">
                <a:latin typeface="Consolas" panose="020B0609020204030204" charset="0"/>
              </a:rPr>
              <a:t>ascii</a:t>
            </a:r>
            <a:r>
              <a:rPr lang="en-US" altLang="zh-CN" sz="1800" dirty="0">
                <a:latin typeface="Consolas" panose="020B0609020204030204" charset="0"/>
              </a:rPr>
              <a:t>(‘</a:t>
            </a:r>
            <a:r>
              <a:rPr lang="zh-CN" altLang="en-US" sz="1800" dirty="0">
                <a:latin typeface="Consolas" panose="020B0609020204030204" charset="0"/>
              </a:rPr>
              <a:t>你好</a:t>
            </a:r>
            <a:r>
              <a:rPr lang="en-US" altLang="zh-CN" sz="1800" dirty="0">
                <a:latin typeface="Consolas" panose="020B0609020204030204" charset="0"/>
              </a:rPr>
              <a:t>')</a:t>
            </a:r>
          </a:p>
          <a:p>
            <a:pPr marL="368300" lvl="2" indent="0" fontAlgn="auto">
              <a:lnSpc>
                <a:spcPct val="100000"/>
              </a:lnSpc>
              <a:spcBef>
                <a:spcPts val="0"/>
              </a:spcBef>
              <a:buNone/>
            </a:pPr>
            <a:r>
              <a:rPr lang="en-US" altLang="zh-CN" sz="1800" dirty="0">
                <a:solidFill>
                  <a:srgbClr val="00B0F0"/>
                </a:solidFill>
                <a:latin typeface="Consolas" panose="020B0609020204030204" charset="0"/>
              </a:rPr>
              <a:t>"'\\u4f60\\u597d'"</a:t>
            </a:r>
          </a:p>
        </p:txBody>
      </p:sp>
    </p:spTree>
    <p:extLst>
      <p:ext uri="{BB962C8B-B14F-4D97-AF65-F5344CB8AC3E}">
        <p14:creationId xmlns:p14="http://schemas.microsoft.com/office/powerpoint/2010/main" val="35235914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65</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en-US" altLang="zh-CN" sz="2000" dirty="0"/>
              <a:t>list()、tuple()、</a:t>
            </a:r>
            <a:r>
              <a:rPr lang="en-US" altLang="zh-CN" sz="2000" dirty="0" err="1"/>
              <a:t>dict</a:t>
            </a:r>
            <a:r>
              <a:rPr lang="en-US" altLang="zh-CN" sz="2000" dirty="0"/>
              <a:t>()、set()、</a:t>
            </a:r>
            <a:r>
              <a:rPr lang="en-US" altLang="zh-CN" sz="2000" dirty="0" err="1"/>
              <a:t>frozenset</a:t>
            </a:r>
            <a:r>
              <a:rPr lang="en-US" altLang="zh-CN" sz="2000" dirty="0"/>
              <a:t>()</a:t>
            </a:r>
            <a:r>
              <a:rPr lang="en-US" altLang="zh-CN" sz="2000" dirty="0" err="1"/>
              <a:t>用来把其他类型的数据转换成为列表、元组、字典、可变集合和不可变集合，或者创建空列表、空元组、空字典和空集合</a:t>
            </a:r>
            <a:r>
              <a:rPr lang="en-US" altLang="zh-CN" sz="2000" dirty="0"/>
              <a:t>。</a:t>
            </a:r>
          </a:p>
          <a:p>
            <a:pPr marL="368300" lvl="2" indent="0" fontAlgn="auto">
              <a:lnSpc>
                <a:spcPct val="100000"/>
              </a:lnSpc>
              <a:spcBef>
                <a:spcPts val="0"/>
              </a:spcBef>
              <a:buNone/>
            </a:pPr>
            <a:r>
              <a:rPr lang="en-US" altLang="zh-CN" sz="1600" dirty="0">
                <a:latin typeface="Consolas" panose="020B0609020204030204" charset="0"/>
              </a:rPr>
              <a:t>&gt;&gt;&gt; list(range(5))               #</a:t>
            </a:r>
            <a:r>
              <a:rPr lang="en-US" altLang="zh-CN" sz="1600" dirty="0" err="1">
                <a:latin typeface="Consolas" panose="020B0609020204030204" charset="0"/>
              </a:rPr>
              <a:t>把range对象转换为列表</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2, 3, 4]</a:t>
            </a:r>
          </a:p>
          <a:p>
            <a:pPr marL="368300" lvl="2" indent="0" fontAlgn="auto">
              <a:lnSpc>
                <a:spcPct val="100000"/>
              </a:lnSpc>
              <a:spcBef>
                <a:spcPts val="0"/>
              </a:spcBef>
              <a:buNone/>
            </a:pPr>
            <a:r>
              <a:rPr lang="en-US" altLang="zh-CN" sz="1600" dirty="0">
                <a:latin typeface="Consolas" panose="020B0609020204030204" charset="0"/>
              </a:rPr>
              <a:t>&gt;&gt;&gt; tuple(_)                     #</a:t>
            </a:r>
            <a:r>
              <a:rPr lang="en-US" altLang="zh-CN" sz="1600" dirty="0" err="1">
                <a:latin typeface="Consolas" panose="020B0609020204030204" charset="0"/>
              </a:rPr>
              <a:t>一个下划线表示上一次正确的输出结果</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(0, 1, 2, 3, 4)</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dict</a:t>
            </a:r>
            <a:r>
              <a:rPr lang="en-US" altLang="zh-CN" sz="1600" dirty="0">
                <a:latin typeface="Consolas" panose="020B0609020204030204" charset="0"/>
              </a:rPr>
              <a:t>(zip('1234', '</a:t>
            </a:r>
            <a:r>
              <a:rPr lang="en-US" altLang="zh-CN" sz="1600" dirty="0" err="1">
                <a:latin typeface="Consolas" panose="020B0609020204030204" charset="0"/>
              </a:rPr>
              <a:t>abcde</a:t>
            </a:r>
            <a:r>
              <a:rPr lang="en-US" altLang="zh-CN" sz="1600" dirty="0">
                <a:latin typeface="Consolas" panose="020B0609020204030204" charset="0"/>
              </a:rPr>
              <a:t>'))   #</a:t>
            </a:r>
            <a:r>
              <a:rPr lang="en-US" altLang="zh-CN" sz="1600" dirty="0" err="1">
                <a:latin typeface="Consolas" panose="020B0609020204030204" charset="0"/>
              </a:rPr>
              <a:t>创建字典</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{'4': 'd', '2': 'b', '3': 'c', '1': 'a'}</a:t>
            </a:r>
          </a:p>
          <a:p>
            <a:pPr marL="368300" lvl="2" indent="0" fontAlgn="auto">
              <a:lnSpc>
                <a:spcPct val="100000"/>
              </a:lnSpc>
              <a:spcBef>
                <a:spcPts val="0"/>
              </a:spcBef>
              <a:buNone/>
            </a:pPr>
            <a:r>
              <a:rPr lang="en-US" altLang="zh-CN" sz="1600" dirty="0">
                <a:latin typeface="Consolas" panose="020B0609020204030204" charset="0"/>
              </a:rPr>
              <a:t>&gt;&gt;&gt; set('1112234')               #</a:t>
            </a:r>
            <a:r>
              <a:rPr lang="en-US" altLang="zh-CN" sz="1600" dirty="0" err="1">
                <a:latin typeface="Consolas" panose="020B0609020204030204" charset="0"/>
              </a:rPr>
              <a:t>创建可变集合，自动去除重复</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{'4', '2', '3', '1'}</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frozenset</a:t>
            </a:r>
            <a:r>
              <a:rPr lang="en-US" altLang="zh-CN" sz="1600" dirty="0">
                <a:latin typeface="Consolas" panose="020B0609020204030204" charset="0"/>
              </a:rPr>
              <a:t>('1112234')         #</a:t>
            </a:r>
            <a:r>
              <a:rPr lang="en-US" altLang="zh-CN" sz="1600" dirty="0" err="1">
                <a:latin typeface="Consolas" panose="020B0609020204030204" charset="0"/>
              </a:rPr>
              <a:t>创建不可变集合，自动去除重复</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err="1">
                <a:solidFill>
                  <a:srgbClr val="00B0F0"/>
                </a:solidFill>
                <a:latin typeface="Consolas" panose="020B0609020204030204" charset="0"/>
              </a:rPr>
              <a:t>frozenset</a:t>
            </a:r>
            <a:r>
              <a:rPr lang="en-US" altLang="zh-CN" sz="1600" dirty="0">
                <a:solidFill>
                  <a:srgbClr val="00B0F0"/>
                </a:solidFill>
                <a:latin typeface="Consolas" panose="020B0609020204030204" charset="0"/>
              </a:rPr>
              <a:t>({'2', '1', '3', '4'})</a:t>
            </a:r>
          </a:p>
          <a:p>
            <a:pPr marL="368300" lvl="2" indent="0" fontAlgn="auto">
              <a:lnSpc>
                <a:spcPct val="100000"/>
              </a:lnSpc>
              <a:spcBef>
                <a:spcPts val="0"/>
              </a:spcBef>
              <a:buNone/>
            </a:pPr>
            <a:r>
              <a:rPr lang="en-US" altLang="zh-CN" sz="1600" dirty="0">
                <a:latin typeface="Consolas" panose="020B0609020204030204" charset="0"/>
              </a:rPr>
              <a:t>&gt;&gt;&gt; _.add('5')                   #</a:t>
            </a:r>
            <a:r>
              <a:rPr lang="en-US" altLang="zh-CN" sz="1600" dirty="0" err="1">
                <a:latin typeface="Consolas" panose="020B0609020204030204" charset="0"/>
              </a:rPr>
              <a:t>不可变集合frozenset不支持元素添加与删除</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frozenset</a:t>
            </a:r>
            <a:r>
              <a:rPr lang="en-US" altLang="zh-CN" sz="1600" dirty="0">
                <a:solidFill>
                  <a:srgbClr val="FF0000"/>
                </a:solidFill>
                <a:latin typeface="Consolas" panose="020B0609020204030204" charset="0"/>
              </a:rPr>
              <a:t>' object has no attribute 'add'</a:t>
            </a:r>
          </a:p>
        </p:txBody>
      </p:sp>
    </p:spTree>
    <p:extLst>
      <p:ext uri="{BB962C8B-B14F-4D97-AF65-F5344CB8AC3E}">
        <p14:creationId xmlns:p14="http://schemas.microsoft.com/office/powerpoint/2010/main" val="88368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66</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2.</a:t>
            </a:r>
            <a:r>
              <a:rPr lang="en-US" altLang="zh-CN" dirty="0">
                <a:sym typeface="+mn-ea"/>
              </a:rPr>
              <a:t> </a:t>
            </a:r>
            <a:r>
              <a:rPr lang="en-US" altLang="zh-CN" dirty="0" err="1"/>
              <a:t>类型转换与类型判断</a:t>
            </a:r>
            <a:endParaRPr lang="en-US" altLang="zh-CN" dirty="0"/>
          </a:p>
          <a:p>
            <a:pPr lvl="2"/>
            <a:r>
              <a:rPr lang="en-US" altLang="zh-CN" sz="2000" dirty="0" err="1"/>
              <a:t>内置函数type</a:t>
            </a:r>
            <a:r>
              <a:rPr lang="en-US" altLang="zh-CN" sz="2000" dirty="0"/>
              <a:t>()</a:t>
            </a:r>
            <a:r>
              <a:rPr lang="en-US" altLang="zh-CN" sz="2000" dirty="0" err="1"/>
              <a:t>和isinstance</a:t>
            </a:r>
            <a:r>
              <a:rPr lang="en-US" altLang="zh-CN" sz="2000" dirty="0"/>
              <a:t>()</a:t>
            </a:r>
            <a:r>
              <a:rPr lang="en-US" altLang="zh-CN" sz="2000" dirty="0" err="1"/>
              <a:t>可以用来判断数据类型，常用来对函数参数进行检查，可以避免错误的参数类型导致函数崩溃或返回意料之外的结果</a:t>
            </a:r>
            <a:r>
              <a:rPr lang="en-US" altLang="zh-CN" sz="2000" dirty="0"/>
              <a:t>。</a:t>
            </a:r>
          </a:p>
          <a:p>
            <a:pPr marL="368300" lvl="2" indent="0" fontAlgn="auto">
              <a:lnSpc>
                <a:spcPct val="100000"/>
              </a:lnSpc>
              <a:spcBef>
                <a:spcPts val="0"/>
              </a:spcBef>
              <a:buNone/>
            </a:pPr>
            <a:r>
              <a:rPr lang="en-US" altLang="zh-CN" sz="1600" dirty="0">
                <a:latin typeface="Consolas" panose="020B0609020204030204" charset="0"/>
              </a:rPr>
              <a:t>&gt;&gt;&gt; type(3)                                 #查看3的类型</a:t>
            </a:r>
          </a:p>
          <a:p>
            <a:pPr marL="368300" lvl="2" indent="0" fontAlgn="auto">
              <a:lnSpc>
                <a:spcPct val="100000"/>
              </a:lnSpc>
              <a:spcBef>
                <a:spcPts val="0"/>
              </a:spcBef>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int</a:t>
            </a:r>
            <a:r>
              <a:rPr lang="en-US" altLang="zh-CN" sz="1600" dirty="0">
                <a:solidFill>
                  <a:srgbClr val="00B0F0"/>
                </a:solidFill>
                <a:latin typeface="Consolas" panose="020B0609020204030204" charset="0"/>
              </a:rPr>
              <a:t>'&gt;</a:t>
            </a:r>
          </a:p>
          <a:p>
            <a:pPr marL="368300" lvl="2" indent="0" fontAlgn="auto">
              <a:lnSpc>
                <a:spcPct val="100000"/>
              </a:lnSpc>
              <a:spcBef>
                <a:spcPts val="0"/>
              </a:spcBef>
              <a:buNone/>
            </a:pPr>
            <a:r>
              <a:rPr lang="en-US" altLang="zh-CN" sz="1600" dirty="0">
                <a:latin typeface="Consolas" panose="020B0609020204030204" charset="0"/>
              </a:rPr>
              <a:t>&gt;&gt;&gt; type([3])                               #</a:t>
            </a:r>
            <a:r>
              <a:rPr lang="en-US" altLang="zh-CN" sz="1600" dirty="0" err="1">
                <a:latin typeface="Consolas" panose="020B0609020204030204" charset="0"/>
              </a:rPr>
              <a:t>查看</a:t>
            </a:r>
            <a:r>
              <a:rPr lang="en-US" altLang="zh-CN" sz="1600" dirty="0">
                <a:latin typeface="Consolas" panose="020B0609020204030204" charset="0"/>
              </a:rPr>
              <a:t>[3]</a:t>
            </a:r>
            <a:r>
              <a:rPr lang="en-US" altLang="zh-CN" sz="1600" dirty="0" err="1">
                <a:latin typeface="Consolas" panose="020B0609020204030204" charset="0"/>
              </a:rPr>
              <a:t>的类型</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&lt;class 'list'&gt;</a:t>
            </a:r>
          </a:p>
          <a:p>
            <a:pPr marL="368300" lvl="2" indent="0" fontAlgn="auto">
              <a:lnSpc>
                <a:spcPct val="100000"/>
              </a:lnSpc>
              <a:spcBef>
                <a:spcPts val="0"/>
              </a:spcBef>
              <a:buNone/>
            </a:pPr>
            <a:r>
              <a:rPr lang="en-US" altLang="zh-CN" sz="1600" dirty="0">
                <a:latin typeface="Consolas" panose="020B0609020204030204" charset="0"/>
              </a:rPr>
              <a:t>&gt;&gt;&gt; type({3}) in (list, tuple, </a:t>
            </a:r>
            <a:r>
              <a:rPr lang="en-US" altLang="zh-CN" sz="1600" dirty="0" err="1">
                <a:latin typeface="Consolas" panose="020B0609020204030204" charset="0"/>
              </a:rPr>
              <a:t>dict</a:t>
            </a:r>
            <a:r>
              <a:rPr lang="en-US" altLang="zh-CN" sz="1600" dirty="0">
                <a:latin typeface="Consolas" panose="020B0609020204030204" charset="0"/>
              </a:rPr>
              <a:t>)        #</a:t>
            </a:r>
            <a:r>
              <a:rPr lang="en-US" altLang="zh-CN" sz="1600" dirty="0" err="1">
                <a:latin typeface="Consolas" panose="020B0609020204030204" charset="0"/>
              </a:rPr>
              <a:t>判断</a:t>
            </a:r>
            <a:r>
              <a:rPr lang="en-US" altLang="zh-CN" sz="1600" dirty="0">
                <a:latin typeface="Consolas" panose="020B0609020204030204" charset="0"/>
              </a:rPr>
              <a:t>{3}</a:t>
            </a:r>
            <a:r>
              <a:rPr lang="en-US" altLang="zh-CN" sz="1600" dirty="0" err="1">
                <a:latin typeface="Consolas" panose="020B0609020204030204" charset="0"/>
              </a:rPr>
              <a:t>是否为list,tuple或dict类型的实例</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a:p>
            <a:pPr marL="368300" lvl="2" indent="0" fontAlgn="auto">
              <a:lnSpc>
                <a:spcPct val="100000"/>
              </a:lnSpc>
              <a:spcBef>
                <a:spcPts val="0"/>
              </a:spcBef>
              <a:buNone/>
            </a:pPr>
            <a:r>
              <a:rPr lang="en-US" altLang="zh-CN" sz="1600" dirty="0">
                <a:latin typeface="Consolas" panose="020B0609020204030204" charset="0"/>
              </a:rPr>
              <a:t>&gt;&gt;&gt; type({3}) in (list, tuple, </a:t>
            </a:r>
            <a:r>
              <a:rPr lang="en-US" altLang="zh-CN" sz="1600" dirty="0" err="1">
                <a:latin typeface="Consolas" panose="020B0609020204030204" charset="0"/>
              </a:rPr>
              <a:t>dict</a:t>
            </a:r>
            <a:r>
              <a:rPr lang="en-US" altLang="zh-CN" sz="1600" dirty="0">
                <a:latin typeface="Consolas" panose="020B0609020204030204" charset="0"/>
              </a:rPr>
              <a:t>, set)   #</a:t>
            </a:r>
            <a:r>
              <a:rPr lang="en-US" altLang="zh-CN" sz="1600" dirty="0" err="1">
                <a:latin typeface="Consolas" panose="020B0609020204030204" charset="0"/>
              </a:rPr>
              <a:t>判断</a:t>
            </a:r>
            <a:r>
              <a:rPr lang="en-US" altLang="zh-CN" sz="1600" dirty="0">
                <a:latin typeface="Consolas" panose="020B0609020204030204" charset="0"/>
              </a:rPr>
              <a:t>{3}</a:t>
            </a:r>
            <a:r>
              <a:rPr lang="en-US" altLang="zh-CN" sz="1600" dirty="0" err="1">
                <a:latin typeface="Consolas" panose="020B0609020204030204" charset="0"/>
              </a:rPr>
              <a:t>是否为list,tuple,dict或set的实例</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isinstance</a:t>
            </a:r>
            <a:r>
              <a:rPr lang="en-US" altLang="zh-CN" sz="1600" dirty="0">
                <a:latin typeface="Consolas" panose="020B0609020204030204" charset="0"/>
              </a:rPr>
              <a:t>(3, </a:t>
            </a:r>
            <a:r>
              <a:rPr lang="en-US" altLang="zh-CN" sz="1600" dirty="0" err="1">
                <a:latin typeface="Consolas" panose="020B0609020204030204" charset="0"/>
              </a:rPr>
              <a:t>int</a:t>
            </a:r>
            <a:r>
              <a:rPr lang="en-US" altLang="zh-CN" sz="1600" dirty="0">
                <a:latin typeface="Consolas" panose="020B0609020204030204" charset="0"/>
              </a:rPr>
              <a:t>)                      #判断3是否为int类型的实例</a:t>
            </a:r>
          </a:p>
          <a:p>
            <a:pPr marL="368300" lvl="2" indent="0" fontAlgn="auto">
              <a:lnSpc>
                <a:spcPct val="100000"/>
              </a:lnSpc>
              <a:spcBef>
                <a:spcPts val="0"/>
              </a:spcBef>
              <a:buNone/>
            </a:pPr>
            <a:r>
              <a:rPr lang="en-US" altLang="zh-CN" sz="1600" dirty="0">
                <a:solidFill>
                  <a:srgbClr val="00B0F0"/>
                </a:solidFill>
                <a:latin typeface="Consolas" panose="020B0609020204030204" charset="0"/>
              </a:rPr>
              <a:t>True</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isinstance</a:t>
            </a:r>
            <a:r>
              <a:rPr lang="en-US" altLang="zh-CN" sz="1600" dirty="0">
                <a:latin typeface="Consolas" panose="020B0609020204030204" charset="0"/>
              </a:rPr>
              <a:t>(3j, </a:t>
            </a:r>
            <a:r>
              <a:rPr lang="en-US" altLang="zh-CN" sz="1600" dirty="0" err="1">
                <a:latin typeface="Consolas" panose="020B0609020204030204" charset="0"/>
              </a:rPr>
              <a:t>int</a:t>
            </a:r>
            <a:r>
              <a:rPr lang="en-US" altLang="zh-CN" sz="1600" dirty="0">
                <a:latin typeface="Consolas" panose="020B0609020204030204" charset="0"/>
              </a:rPr>
              <a:t>)</a:t>
            </a:r>
          </a:p>
          <a:p>
            <a:pPr marL="368300" lvl="2" indent="0" fontAlgn="auto">
              <a:lnSpc>
                <a:spcPct val="100000"/>
              </a:lnSpc>
              <a:spcBef>
                <a:spcPts val="0"/>
              </a:spcBef>
              <a:buNone/>
            </a:pPr>
            <a:r>
              <a:rPr lang="en-US" altLang="zh-CN" sz="1600" dirty="0">
                <a:solidFill>
                  <a:srgbClr val="00B0F0"/>
                </a:solidFill>
                <a:latin typeface="Consolas" panose="020B0609020204030204" charset="0"/>
              </a:rPr>
              <a:t>False</a:t>
            </a:r>
          </a:p>
        </p:txBody>
      </p:sp>
    </p:spTree>
    <p:extLst>
      <p:ext uri="{BB962C8B-B14F-4D97-AF65-F5344CB8AC3E}">
        <p14:creationId xmlns:p14="http://schemas.microsoft.com/office/powerpoint/2010/main" val="2796185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67</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3.</a:t>
            </a:r>
            <a:r>
              <a:rPr lang="en-US" altLang="zh-CN" dirty="0">
                <a:sym typeface="+mn-ea"/>
              </a:rPr>
              <a:t> </a:t>
            </a:r>
            <a:r>
              <a:rPr lang="zh-CN" altLang="en-US" dirty="0">
                <a:sym typeface="+mn-ea"/>
              </a:rPr>
              <a:t>最值和求和</a:t>
            </a:r>
            <a:endParaRPr lang="en-US" altLang="zh-CN" dirty="0">
              <a:sym typeface="+mn-ea"/>
            </a:endParaRPr>
          </a:p>
          <a:p>
            <a:pPr lvl="2"/>
            <a:r>
              <a:rPr lang="en-US" altLang="zh-CN" sz="2000" dirty="0"/>
              <a:t>max()、min()、sum()</a:t>
            </a:r>
            <a:r>
              <a:rPr lang="en-US" altLang="zh-CN" sz="2000" dirty="0" err="1"/>
              <a:t>这三个内置函数分别用于计算列表、元组或其他包含有限个元素的可迭代对象中所有元素最大值、最小值以及所有元素之和</a:t>
            </a:r>
            <a:r>
              <a:rPr lang="en-US" altLang="zh-CN" sz="2000" dirty="0"/>
              <a:t>。</a:t>
            </a:r>
          </a:p>
          <a:p>
            <a:pPr lvl="2"/>
            <a:r>
              <a:rPr lang="en-US" altLang="zh-CN" dirty="0"/>
              <a:t>sum()</a:t>
            </a:r>
            <a:r>
              <a:rPr lang="en-US" altLang="zh-CN" dirty="0" err="1"/>
              <a:t>默认（可以通过start参数来改变）支持包含数值型元素的序列或可迭代对象，max</a:t>
            </a:r>
            <a:r>
              <a:rPr lang="en-US" altLang="zh-CN" dirty="0"/>
              <a:t>()</a:t>
            </a:r>
            <a:r>
              <a:rPr lang="en-US" altLang="zh-CN" dirty="0" err="1"/>
              <a:t>和min</a:t>
            </a:r>
            <a:r>
              <a:rPr lang="en-US" altLang="zh-CN" dirty="0"/>
              <a:t>()</a:t>
            </a:r>
            <a:r>
              <a:rPr lang="en-US" altLang="zh-CN" dirty="0" err="1"/>
              <a:t>则要求序列或可迭代对象中的元素之间可比较大小</a:t>
            </a:r>
            <a:r>
              <a:rPr lang="en-US" altLang="zh-CN" dirty="0"/>
              <a:t>。</a:t>
            </a:r>
          </a:p>
          <a:p>
            <a:pPr marL="0" indent="0" fontAlgn="auto">
              <a:lnSpc>
                <a:spcPct val="100000"/>
              </a:lnSpc>
              <a:spcBef>
                <a:spcPts val="0"/>
              </a:spcBef>
              <a:buNone/>
            </a:pPr>
            <a:endParaRPr lang="en-US" altLang="zh-CN" sz="20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from random import </a:t>
            </a:r>
            <a:r>
              <a:rPr lang="en-US" altLang="zh-CN" sz="1800" dirty="0" err="1">
                <a:latin typeface="Consolas" panose="020B0609020204030204" charset="0"/>
              </a:rPr>
              <a:t>randint</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a = [</a:t>
            </a:r>
            <a:r>
              <a:rPr lang="en-US" altLang="zh-CN" sz="1800" dirty="0" err="1">
                <a:latin typeface="Consolas" panose="020B0609020204030204" charset="0"/>
              </a:rPr>
              <a:t>randint</a:t>
            </a:r>
            <a:r>
              <a:rPr lang="en-US" altLang="zh-CN" sz="1800" dirty="0">
                <a:latin typeface="Consolas" panose="020B0609020204030204" charset="0"/>
              </a:rPr>
              <a:t>(1,100) for </a:t>
            </a:r>
            <a:r>
              <a:rPr lang="en-US" altLang="zh-CN" sz="1800" dirty="0" err="1">
                <a:latin typeface="Consolas" panose="020B0609020204030204" charset="0"/>
              </a:rPr>
              <a:t>i</a:t>
            </a:r>
            <a:r>
              <a:rPr lang="en-US" altLang="zh-CN" sz="1800" dirty="0">
                <a:latin typeface="Consolas" panose="020B0609020204030204" charset="0"/>
              </a:rPr>
              <a:t> in range(10)]  #包含10个[1,100]</a:t>
            </a:r>
            <a:r>
              <a:rPr lang="en-US" altLang="zh-CN" sz="1800" dirty="0" err="1">
                <a:latin typeface="Consolas" panose="020B0609020204030204" charset="0"/>
              </a:rPr>
              <a:t>之间随机数的列表</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print(max(a), min(a), sum(a))            #</a:t>
            </a:r>
            <a:r>
              <a:rPr lang="en-US" altLang="zh-CN" sz="1800" dirty="0" err="1">
                <a:latin typeface="Consolas" panose="020B0609020204030204" charset="0"/>
              </a:rPr>
              <a:t>最大值、最小值、所有元素之和</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sum(a) / </a:t>
            </a:r>
            <a:r>
              <a:rPr lang="en-US" altLang="zh-CN" sz="1800" dirty="0" err="1">
                <a:latin typeface="Consolas" panose="020B0609020204030204" charset="0"/>
              </a:rPr>
              <a:t>len</a:t>
            </a:r>
            <a:r>
              <a:rPr lang="en-US" altLang="zh-CN" sz="1800" dirty="0">
                <a:latin typeface="Consolas" panose="020B0609020204030204" charset="0"/>
              </a:rPr>
              <a:t>(a)                          #</a:t>
            </a:r>
            <a:r>
              <a:rPr lang="en-US" altLang="zh-CN" sz="1800" dirty="0" err="1">
                <a:latin typeface="Consolas" panose="020B0609020204030204" charset="0"/>
              </a:rPr>
              <a:t>平均值</a:t>
            </a:r>
            <a:endParaRPr lang="en-US" altLang="zh-CN" sz="1800" dirty="0">
              <a:latin typeface="Consolas" panose="020B0609020204030204" charset="0"/>
            </a:endParaRPr>
          </a:p>
        </p:txBody>
      </p:sp>
    </p:spTree>
    <p:extLst>
      <p:ext uri="{BB962C8B-B14F-4D97-AF65-F5344CB8AC3E}">
        <p14:creationId xmlns:p14="http://schemas.microsoft.com/office/powerpoint/2010/main" val="3641230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68</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3.</a:t>
            </a:r>
            <a:r>
              <a:rPr lang="en-US" altLang="zh-CN" dirty="0">
                <a:sym typeface="+mn-ea"/>
              </a:rPr>
              <a:t> </a:t>
            </a:r>
            <a:r>
              <a:rPr lang="zh-CN" altLang="en-US" dirty="0">
                <a:sym typeface="+mn-ea"/>
              </a:rPr>
              <a:t>最值和求和</a:t>
            </a:r>
            <a:endParaRPr lang="en-US" altLang="zh-CN" dirty="0">
              <a:sym typeface="+mn-ea"/>
            </a:endParaRPr>
          </a:p>
          <a:p>
            <a:pPr lvl="2"/>
            <a:r>
              <a:rPr lang="en-US" altLang="zh-CN" sz="2000" dirty="0" err="1"/>
              <a:t>函数max</a:t>
            </a:r>
            <a:r>
              <a:rPr lang="en-US" altLang="zh-CN" sz="2000" dirty="0"/>
              <a:t>()</a:t>
            </a:r>
            <a:r>
              <a:rPr lang="en-US" altLang="zh-CN" sz="2000" dirty="0" err="1"/>
              <a:t>和min</a:t>
            </a:r>
            <a:r>
              <a:rPr lang="en-US" altLang="zh-CN" sz="2000" dirty="0"/>
              <a:t>()还支持default参数和key参数，其中default参数用来指定可迭代对象为空时默认返回的最大值或最小值，而key参数用来指定比较大小的依据或规则，可以是函数或lambda表达式。函数sum()</a:t>
            </a:r>
            <a:r>
              <a:rPr lang="en-US" altLang="zh-CN" sz="2000" dirty="0" err="1"/>
              <a:t>还支持start参数，用来控制求和的初始值</a:t>
            </a:r>
            <a:r>
              <a:rPr lang="en-US" altLang="zh-CN" sz="2000" dirty="0"/>
              <a:t>。</a:t>
            </a:r>
          </a:p>
          <a:p>
            <a:pPr marL="0" indent="0" fontAlgn="auto">
              <a:lnSpc>
                <a:spcPct val="100000"/>
              </a:lnSpc>
              <a:spcBef>
                <a:spcPts val="0"/>
              </a:spcBef>
              <a:buNone/>
            </a:pPr>
            <a:endParaRPr lang="en-US" altLang="zh-CN" sz="20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max(['2', '111'])               #</a:t>
            </a:r>
            <a:r>
              <a:rPr lang="en-US" altLang="zh-CN" sz="1800" dirty="0" err="1">
                <a:latin typeface="Consolas" panose="020B0609020204030204" charset="0"/>
              </a:rPr>
              <a:t>不指定排序规则</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'2'</a:t>
            </a:r>
          </a:p>
          <a:p>
            <a:pPr marL="368300" lvl="2" indent="0" fontAlgn="auto">
              <a:lnSpc>
                <a:spcPct val="100000"/>
              </a:lnSpc>
              <a:spcBef>
                <a:spcPts val="0"/>
              </a:spcBef>
              <a:buNone/>
            </a:pPr>
            <a:r>
              <a:rPr lang="en-US" altLang="zh-CN" sz="1800" dirty="0">
                <a:latin typeface="Consolas" panose="020B0609020204030204" charset="0"/>
              </a:rPr>
              <a:t>&gt;&gt;&gt; max(['2', '111'], key=</a:t>
            </a:r>
            <a:r>
              <a:rPr lang="en-US" altLang="zh-CN" sz="1800" dirty="0" err="1">
                <a:latin typeface="Consolas" panose="020B0609020204030204" charset="0"/>
              </a:rPr>
              <a:t>len</a:t>
            </a:r>
            <a:r>
              <a:rPr lang="en-US" altLang="zh-CN" sz="1800" dirty="0">
                <a:latin typeface="Consolas" panose="020B0609020204030204" charset="0"/>
              </a:rPr>
              <a:t>)        #</a:t>
            </a:r>
            <a:r>
              <a:rPr lang="en-US" altLang="zh-CN" sz="1800" dirty="0" err="1">
                <a:latin typeface="Consolas" panose="020B0609020204030204" charset="0"/>
              </a:rPr>
              <a:t>返回最长的字符串</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'111'</a:t>
            </a:r>
          </a:p>
          <a:p>
            <a:pPr marL="368300" lvl="2" indent="0" fontAlgn="auto">
              <a:lnSpc>
                <a:spcPct val="100000"/>
              </a:lnSpc>
              <a:spcBef>
                <a:spcPts val="0"/>
              </a:spcBef>
              <a:buNone/>
            </a:pPr>
            <a:r>
              <a:rPr lang="en-US" altLang="zh-CN" sz="1800" dirty="0">
                <a:latin typeface="Consolas" panose="020B0609020204030204" charset="0"/>
              </a:rPr>
              <a:t>&gt;&gt;&gt; print(max([], default=None))    #</a:t>
            </a:r>
            <a:r>
              <a:rPr lang="en-US" altLang="zh-CN" sz="1800" dirty="0" err="1">
                <a:latin typeface="Consolas" panose="020B0609020204030204" charset="0"/>
              </a:rPr>
              <a:t>对空列表求最大值，返回空值None</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None</a:t>
            </a:r>
          </a:p>
        </p:txBody>
      </p:sp>
    </p:spTree>
    <p:extLst>
      <p:ext uri="{BB962C8B-B14F-4D97-AF65-F5344CB8AC3E}">
        <p14:creationId xmlns:p14="http://schemas.microsoft.com/office/powerpoint/2010/main" val="77806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69</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4.</a:t>
            </a:r>
            <a:r>
              <a:rPr lang="en-US" altLang="zh-CN" dirty="0">
                <a:sym typeface="+mn-ea"/>
              </a:rPr>
              <a:t> </a:t>
            </a:r>
            <a:r>
              <a:rPr lang="en-US" altLang="zh-CN" dirty="0" err="1"/>
              <a:t>排序与逆序</a:t>
            </a:r>
            <a:endParaRPr lang="en-US" altLang="zh-CN" dirty="0">
              <a:sym typeface="+mn-ea"/>
            </a:endParaRPr>
          </a:p>
          <a:p>
            <a:pPr lvl="2"/>
            <a:r>
              <a:rPr lang="en-US" altLang="zh-CN" sz="2000" dirty="0"/>
              <a:t>sorted()</a:t>
            </a:r>
            <a:r>
              <a:rPr lang="en-US" altLang="zh-CN" sz="2000" dirty="0" err="1"/>
              <a:t>对列表、元组、字典、集合或其他可迭代对象进行排序并返回新列表</a:t>
            </a:r>
            <a:endParaRPr lang="en-US" altLang="zh-CN" sz="2000" dirty="0"/>
          </a:p>
          <a:p>
            <a:pPr lvl="2"/>
            <a:r>
              <a:rPr lang="en-US" altLang="zh-CN" sz="2000" dirty="0"/>
              <a:t>reversed()</a:t>
            </a:r>
            <a:r>
              <a:rPr lang="en-US" altLang="zh-CN" sz="2000" dirty="0" err="1"/>
              <a:t>对可迭代对象进行翻转（首尾交换）并返回可迭代的reversed对象</a:t>
            </a:r>
            <a:r>
              <a:rPr lang="en-US" altLang="zh-CN" sz="2000" dirty="0"/>
              <a:t>。</a:t>
            </a:r>
            <a:endParaRPr lang="en-US" altLang="zh-CN" sz="1800" dirty="0">
              <a:latin typeface="Consolas" panose="020B0609020204030204" charset="0"/>
            </a:endParaRPr>
          </a:p>
          <a:p>
            <a:pPr marL="368300" lvl="2" indent="0" fontAlgn="auto">
              <a:lnSpc>
                <a:spcPct val="100000"/>
              </a:lnSpc>
              <a:spcBef>
                <a:spcPts val="0"/>
              </a:spcBef>
              <a:buNone/>
            </a:pPr>
            <a:r>
              <a:rPr lang="en-US" altLang="zh-CN" sz="1600" dirty="0">
                <a:latin typeface="Consolas" panose="020B0609020204030204" charset="0"/>
              </a:rPr>
              <a:t>&gt;&gt;&gt; x = list(range(11))</a:t>
            </a:r>
          </a:p>
          <a:p>
            <a:pPr marL="368300" lvl="2" indent="0" fontAlgn="auto">
              <a:lnSpc>
                <a:spcPct val="100000"/>
              </a:lnSpc>
              <a:spcBef>
                <a:spcPts val="0"/>
              </a:spcBef>
              <a:buNone/>
            </a:pPr>
            <a:r>
              <a:rPr lang="en-US" altLang="zh-CN" sz="1600" dirty="0">
                <a:latin typeface="Consolas" panose="020B0609020204030204" charset="0"/>
              </a:rPr>
              <a:t>&gt;&gt;&gt; import random</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random.shuffle</a:t>
            </a:r>
            <a:r>
              <a:rPr lang="en-US" altLang="zh-CN" sz="1600" dirty="0">
                <a:latin typeface="Consolas" panose="020B0609020204030204" charset="0"/>
              </a:rPr>
              <a:t>(x)                      #</a:t>
            </a:r>
            <a:r>
              <a:rPr lang="en-US" altLang="zh-CN" sz="1600" dirty="0" err="1">
                <a:latin typeface="Consolas" panose="020B0609020204030204" charset="0"/>
              </a:rPr>
              <a:t>打乱顺序</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latin typeface="Consolas" panose="020B0609020204030204" charset="0"/>
              </a:rPr>
              <a:t>&gt;&gt;&gt; x</a:t>
            </a:r>
          </a:p>
          <a:p>
            <a:pPr marL="368300" lvl="2" indent="0" fontAlgn="auto">
              <a:lnSpc>
                <a:spcPct val="100000"/>
              </a:lnSpc>
              <a:spcBef>
                <a:spcPts val="0"/>
              </a:spcBef>
              <a:buNone/>
            </a:pPr>
            <a:r>
              <a:rPr lang="en-US" altLang="zh-CN" sz="1600" dirty="0">
                <a:solidFill>
                  <a:srgbClr val="00B0F0"/>
                </a:solidFill>
                <a:latin typeface="Consolas" panose="020B0609020204030204" charset="0"/>
              </a:rPr>
              <a:t>[2, 4, 0, 6, 10, 7, 8, 3, 9, 1, 5]</a:t>
            </a:r>
          </a:p>
          <a:p>
            <a:pPr marL="368300" lvl="2" indent="0" fontAlgn="auto">
              <a:lnSpc>
                <a:spcPct val="100000"/>
              </a:lnSpc>
              <a:spcBef>
                <a:spcPts val="0"/>
              </a:spcBef>
              <a:buNone/>
            </a:pPr>
            <a:r>
              <a:rPr lang="en-US" altLang="zh-CN" sz="1600" dirty="0">
                <a:latin typeface="Consolas" panose="020B0609020204030204" charset="0"/>
              </a:rPr>
              <a:t>&gt;&gt;&gt; sorted(x)                              #</a:t>
            </a:r>
            <a:r>
              <a:rPr lang="en-US" altLang="zh-CN" sz="1600" dirty="0" err="1">
                <a:latin typeface="Consolas" panose="020B0609020204030204" charset="0"/>
              </a:rPr>
              <a:t>以默认规则排序</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2, 3, 4, 5, 6, 7, 8, 9, 10]</a:t>
            </a:r>
          </a:p>
          <a:p>
            <a:pPr marL="368300" lvl="2" indent="0" fontAlgn="auto">
              <a:lnSpc>
                <a:spcPct val="100000"/>
              </a:lnSpc>
              <a:spcBef>
                <a:spcPts val="0"/>
              </a:spcBef>
              <a:buNone/>
            </a:pPr>
            <a:r>
              <a:rPr lang="en-US" altLang="zh-CN" sz="1600" dirty="0">
                <a:latin typeface="Consolas" panose="020B0609020204030204" charset="0"/>
              </a:rPr>
              <a:t>&gt;&gt;&gt; sorted(x, key=lambda </a:t>
            </a:r>
            <a:r>
              <a:rPr lang="en-US" altLang="zh-CN" sz="1600" dirty="0" err="1">
                <a:latin typeface="Consolas" panose="020B0609020204030204" charset="0"/>
              </a:rPr>
              <a:t>item:len</a:t>
            </a:r>
            <a:r>
              <a:rPr lang="en-US" altLang="zh-CN" sz="1600" dirty="0">
                <a:latin typeface="Consolas" panose="020B0609020204030204" charset="0"/>
              </a:rPr>
              <a:t>(</a:t>
            </a:r>
            <a:r>
              <a:rPr lang="en-US" altLang="zh-CN" sz="1600" dirty="0" err="1">
                <a:latin typeface="Consolas" panose="020B0609020204030204" charset="0"/>
              </a:rPr>
              <a:t>str</a:t>
            </a:r>
            <a:r>
              <a:rPr lang="en-US" altLang="zh-CN" sz="1600" dirty="0">
                <a:latin typeface="Consolas" panose="020B0609020204030204" charset="0"/>
              </a:rPr>
              <a:t>(item)), reverse=True) </a:t>
            </a:r>
          </a:p>
          <a:p>
            <a:pPr marL="368300" lvl="2" indent="0" fontAlgn="auto">
              <a:lnSpc>
                <a:spcPct val="100000"/>
              </a:lnSpc>
              <a:spcBef>
                <a:spcPts val="0"/>
              </a:spcBef>
              <a:buNone/>
            </a:pPr>
            <a:r>
              <a:rPr lang="en-US" altLang="zh-CN" sz="1600" dirty="0">
                <a:latin typeface="Consolas" panose="020B0609020204030204" charset="0"/>
              </a:rPr>
              <a:t>                                           #</a:t>
            </a:r>
            <a:r>
              <a:rPr lang="en-US" altLang="zh-CN" sz="1600" dirty="0" err="1">
                <a:latin typeface="Consolas" panose="020B0609020204030204" charset="0"/>
              </a:rPr>
              <a:t>按转换成字符串以后的长度降序排列</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[10, 2, 4, 0, 6, 7, 8, 3, 9, 1, 5]</a:t>
            </a:r>
          </a:p>
          <a:p>
            <a:pPr marL="368300" lvl="2" indent="0" fontAlgn="auto">
              <a:lnSpc>
                <a:spcPct val="100000"/>
              </a:lnSpc>
              <a:spcBef>
                <a:spcPts val="0"/>
              </a:spcBef>
              <a:buNone/>
            </a:pPr>
            <a:r>
              <a:rPr lang="en-US" altLang="zh-CN" sz="1600" dirty="0">
                <a:latin typeface="Consolas" panose="020B0609020204030204" charset="0"/>
              </a:rPr>
              <a:t>&gt;&gt;&gt; sorted(x, key=</a:t>
            </a:r>
            <a:r>
              <a:rPr lang="en-US" altLang="zh-CN" sz="1600" dirty="0" err="1">
                <a:latin typeface="Consolas" panose="020B0609020204030204" charset="0"/>
              </a:rPr>
              <a:t>str</a:t>
            </a:r>
            <a:r>
              <a:rPr lang="en-US" altLang="zh-CN" sz="1600" dirty="0">
                <a:latin typeface="Consolas" panose="020B0609020204030204" charset="0"/>
              </a:rPr>
              <a:t>)                     #</a:t>
            </a:r>
            <a:r>
              <a:rPr lang="en-US" altLang="zh-CN" sz="1600" dirty="0" err="1">
                <a:latin typeface="Consolas" panose="020B0609020204030204" charset="0"/>
              </a:rPr>
              <a:t>按转换成字符串以后的大小升序排列</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10, 2, 3, 4, 5, 6, 7, 8, 9]</a:t>
            </a:r>
          </a:p>
        </p:txBody>
      </p:sp>
    </p:spTree>
    <p:extLst>
      <p:ext uri="{BB962C8B-B14F-4D97-AF65-F5344CB8AC3E}">
        <p14:creationId xmlns:p14="http://schemas.microsoft.com/office/powerpoint/2010/main" val="244716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编程规范</a:t>
            </a:r>
            <a:endParaRPr lang="en-US" altLang="zh-CN" dirty="0"/>
          </a:p>
          <a:p>
            <a:pPr lvl="1"/>
            <a:r>
              <a:rPr lang="zh-CN" altLang="en-US" dirty="0">
                <a:sym typeface="+mn-ea"/>
              </a:rPr>
              <a:t>缩进</a:t>
            </a:r>
            <a:endParaRPr lang="en-US" altLang="zh-CN" dirty="0">
              <a:sym typeface="+mn-ea"/>
            </a:endParaRPr>
          </a:p>
          <a:p>
            <a:pPr lvl="2"/>
            <a:r>
              <a:rPr lang="zh-CN" altLang="en-US" dirty="0">
                <a:sym typeface="+mn-ea"/>
              </a:rPr>
              <a:t>缩进来体现代码之间的逻辑关系的，</a:t>
            </a:r>
            <a:r>
              <a:rPr lang="zh-CN" altLang="en-US" dirty="0">
                <a:solidFill>
                  <a:srgbClr val="FF0000"/>
                </a:solidFill>
                <a:sym typeface="+mn-ea"/>
              </a:rPr>
              <a:t>缩进结束就表示一个代码块结束了</a:t>
            </a:r>
            <a:r>
              <a:rPr lang="zh-CN" altLang="en-US" dirty="0">
                <a:sym typeface="+mn-ea"/>
              </a:rPr>
              <a:t>。</a:t>
            </a:r>
            <a:endParaRPr lang="en-US" altLang="zh-CN" dirty="0">
              <a:sym typeface="+mn-ea"/>
            </a:endParaRPr>
          </a:p>
          <a:p>
            <a:pPr lvl="2"/>
            <a:r>
              <a:rPr lang="zh-CN" altLang="en-US" dirty="0">
                <a:sym typeface="+mn-ea"/>
              </a:rPr>
              <a:t>同一个级别的代码块的缩进量必须相同。</a:t>
            </a:r>
            <a:endParaRPr lang="en-US" altLang="zh-CN" dirty="0">
              <a:sym typeface="+mn-ea"/>
            </a:endParaRPr>
          </a:p>
          <a:p>
            <a:pPr lvl="2"/>
            <a:r>
              <a:rPr lang="zh-CN" altLang="en-US" dirty="0">
                <a:sym typeface="+mn-ea"/>
              </a:rPr>
              <a:t>一般而言，以</a:t>
            </a:r>
            <a:r>
              <a:rPr lang="en-US" altLang="x-none" dirty="0">
                <a:solidFill>
                  <a:srgbClr val="FF0000"/>
                </a:solidFill>
                <a:sym typeface="+mn-ea"/>
              </a:rPr>
              <a:t>4</a:t>
            </a:r>
            <a:r>
              <a:rPr lang="zh-CN" altLang="en-US" dirty="0">
                <a:solidFill>
                  <a:srgbClr val="FF0000"/>
                </a:solidFill>
                <a:sym typeface="+mn-ea"/>
              </a:rPr>
              <a:t>个空格</a:t>
            </a:r>
            <a:r>
              <a:rPr lang="zh-CN" altLang="en-US" dirty="0">
                <a:sym typeface="+mn-ea"/>
              </a:rPr>
              <a:t>为基本缩进单位。</a:t>
            </a:r>
            <a:endParaRPr lang="en-US" altLang="zh-CN" dirty="0">
              <a:sym typeface="+mn-ea"/>
            </a:endParaRPr>
          </a:p>
          <a:p>
            <a:pPr lvl="2"/>
            <a:r>
              <a:rPr lang="zh-CN" altLang="en-US" dirty="0"/>
              <a:t>尽量不要写过长的语句。如果语句过长，使用</a:t>
            </a:r>
            <a:r>
              <a:rPr lang="zh-CN" altLang="en-US" dirty="0">
                <a:solidFill>
                  <a:srgbClr val="FF0000"/>
                </a:solidFill>
              </a:rPr>
              <a:t>续行符</a:t>
            </a:r>
            <a:r>
              <a:rPr lang="zh-CN" altLang="en-US" dirty="0"/>
              <a:t>（line continuation character）“\”，或者使用圆括号。</a:t>
            </a:r>
            <a:endParaRPr lang="en-US" altLang="zh-CN" dirty="0"/>
          </a:p>
          <a:p>
            <a:pPr lvl="2"/>
            <a:r>
              <a:rPr lang="zh-CN" altLang="en-US" dirty="0">
                <a:sym typeface="+mn-ea"/>
              </a:rPr>
              <a:t>类定义、函数定义、选择结构、循环结构、</a:t>
            </a:r>
            <a:r>
              <a:rPr lang="en-US" altLang="zh-CN" dirty="0">
                <a:sym typeface="+mn-ea"/>
              </a:rPr>
              <a:t>with</a:t>
            </a:r>
            <a:r>
              <a:rPr lang="zh-CN" altLang="en-US" dirty="0">
                <a:sym typeface="+mn-ea"/>
              </a:rPr>
              <a:t>块，行尾的</a:t>
            </a:r>
            <a:r>
              <a:rPr lang="zh-CN" altLang="en-US" dirty="0">
                <a:solidFill>
                  <a:srgbClr val="FF0000"/>
                </a:solidFill>
                <a:sym typeface="+mn-ea"/>
              </a:rPr>
              <a:t>冒号</a:t>
            </a:r>
            <a:r>
              <a:rPr lang="zh-CN" altLang="en-US" dirty="0">
                <a:sym typeface="+mn-ea"/>
              </a:rPr>
              <a:t>表示缩进的开始。</a:t>
            </a:r>
            <a:endParaRPr lang="zh-CN" altLang="en-US" dirty="0"/>
          </a:p>
          <a:p>
            <a:pPr lvl="2"/>
            <a:endParaRPr lang="zh-CN" altLang="en-US" dirty="0"/>
          </a:p>
          <a:p>
            <a:pPr lvl="2"/>
            <a:endParaRPr lang="en-US" altLang="x-none"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7</a:t>
            </a:fld>
            <a:endParaRPr lang="zh-CN" altLang="en-US"/>
          </a:p>
        </p:txBody>
      </p:sp>
    </p:spTree>
    <p:extLst>
      <p:ext uri="{BB962C8B-B14F-4D97-AF65-F5344CB8AC3E}">
        <p14:creationId xmlns:p14="http://schemas.microsoft.com/office/powerpoint/2010/main" val="371033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70</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4.</a:t>
            </a:r>
            <a:r>
              <a:rPr lang="en-US" altLang="zh-CN" dirty="0">
                <a:sym typeface="+mn-ea"/>
              </a:rPr>
              <a:t> </a:t>
            </a:r>
            <a:r>
              <a:rPr lang="en-US" altLang="zh-CN" dirty="0" err="1"/>
              <a:t>排序与逆序</a:t>
            </a:r>
            <a:endParaRPr lang="en-US" altLang="zh-CN" dirty="0">
              <a:sym typeface="+mn-ea"/>
            </a:endParaRPr>
          </a:p>
          <a:p>
            <a:pPr marL="368300" lvl="2" indent="0" fontAlgn="auto">
              <a:lnSpc>
                <a:spcPct val="100000"/>
              </a:lnSpc>
              <a:spcBef>
                <a:spcPts val="0"/>
              </a:spcBef>
              <a:buNone/>
            </a:pPr>
            <a:r>
              <a:rPr lang="en-US" altLang="zh-CN" sz="1800" dirty="0">
                <a:latin typeface="Consolas" panose="020B0609020204030204" charset="0"/>
              </a:rPr>
              <a:t>&gt;&gt;&gt; x = ['</a:t>
            </a:r>
            <a:r>
              <a:rPr lang="en-US" altLang="zh-CN" sz="1800" dirty="0" err="1">
                <a:latin typeface="Consolas" panose="020B0609020204030204" charset="0"/>
              </a:rPr>
              <a:t>aaaa</a:t>
            </a:r>
            <a:r>
              <a:rPr lang="en-US" altLang="zh-CN" sz="1800" dirty="0">
                <a:latin typeface="Consolas" panose="020B0609020204030204" charset="0"/>
              </a:rPr>
              <a:t>', '</a:t>
            </a:r>
            <a:r>
              <a:rPr lang="en-US" altLang="zh-CN" sz="1800" dirty="0" err="1">
                <a:latin typeface="Consolas" panose="020B0609020204030204" charset="0"/>
              </a:rPr>
              <a:t>bc</a:t>
            </a:r>
            <a:r>
              <a:rPr lang="en-US" altLang="zh-CN" sz="1800" dirty="0">
                <a:latin typeface="Consolas" panose="020B0609020204030204" charset="0"/>
              </a:rPr>
              <a:t>', 'd', 'b', '</a:t>
            </a:r>
            <a:r>
              <a:rPr lang="en-US" altLang="zh-CN" sz="1800" dirty="0" err="1">
                <a:latin typeface="Consolas" panose="020B0609020204030204" charset="0"/>
              </a:rPr>
              <a:t>ba</a:t>
            </a:r>
            <a:r>
              <a:rPr lang="en-US" altLang="zh-CN" sz="1800" dirty="0">
                <a:latin typeface="Consolas" panose="020B0609020204030204" charset="0"/>
              </a:rPr>
              <a:t>']</a:t>
            </a:r>
          </a:p>
          <a:p>
            <a:pPr marL="368300" lvl="2" indent="0" fontAlgn="auto">
              <a:lnSpc>
                <a:spcPct val="100000"/>
              </a:lnSpc>
              <a:spcBef>
                <a:spcPts val="0"/>
              </a:spcBef>
              <a:buNone/>
            </a:pPr>
            <a:r>
              <a:rPr lang="en-US" altLang="zh-CN" sz="1800" dirty="0">
                <a:latin typeface="Consolas" panose="020B0609020204030204" charset="0"/>
              </a:rPr>
              <a:t>&gt;&gt;&gt; sorted(x, key=lambda item: (</a:t>
            </a:r>
            <a:r>
              <a:rPr lang="en-US" altLang="zh-CN" sz="1800" dirty="0" err="1">
                <a:latin typeface="Consolas" panose="020B0609020204030204" charset="0"/>
              </a:rPr>
              <a:t>len</a:t>
            </a:r>
            <a:r>
              <a:rPr lang="en-US" altLang="zh-CN" sz="1800" dirty="0">
                <a:latin typeface="Consolas" panose="020B0609020204030204" charset="0"/>
              </a:rPr>
              <a:t>(item), item))</a:t>
            </a:r>
          </a:p>
          <a:p>
            <a:pPr marL="368300" lvl="2" indent="0" fontAlgn="auto">
              <a:lnSpc>
                <a:spcPct val="100000"/>
              </a:lnSpc>
              <a:spcBef>
                <a:spcPts val="0"/>
              </a:spcBef>
              <a:buNone/>
            </a:pPr>
            <a:r>
              <a:rPr lang="en-US" altLang="zh-CN" sz="1800" dirty="0">
                <a:latin typeface="Consolas" panose="020B0609020204030204" charset="0"/>
              </a:rPr>
              <a:t>                                        #</a:t>
            </a:r>
            <a:r>
              <a:rPr lang="en-US" altLang="zh-CN" sz="1800" dirty="0" err="1">
                <a:latin typeface="Consolas" panose="020B0609020204030204" charset="0"/>
              </a:rPr>
              <a:t>先按长度排序，长度一样的正常排序</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['b', 'd', '</a:t>
            </a:r>
            <a:r>
              <a:rPr lang="en-US" altLang="zh-CN" sz="1800" dirty="0" err="1">
                <a:solidFill>
                  <a:srgbClr val="00B0F0"/>
                </a:solidFill>
                <a:latin typeface="Consolas" panose="020B0609020204030204" charset="0"/>
              </a:rPr>
              <a:t>ba</a:t>
            </a:r>
            <a:r>
              <a:rPr lang="en-US" altLang="zh-CN" sz="1800" dirty="0">
                <a:solidFill>
                  <a:srgbClr val="00B0F0"/>
                </a:solidFill>
                <a:latin typeface="Consolas" panose="020B0609020204030204" charset="0"/>
              </a:rPr>
              <a:t>', '</a:t>
            </a:r>
            <a:r>
              <a:rPr lang="en-US" altLang="zh-CN" sz="1800" dirty="0" err="1">
                <a:solidFill>
                  <a:srgbClr val="00B0F0"/>
                </a:solidFill>
                <a:latin typeface="Consolas" panose="020B0609020204030204" charset="0"/>
              </a:rPr>
              <a:t>bc</a:t>
            </a:r>
            <a:r>
              <a:rPr lang="en-US" altLang="zh-CN" sz="1800" dirty="0">
                <a:solidFill>
                  <a:srgbClr val="00B0F0"/>
                </a:solidFill>
                <a:latin typeface="Consolas" panose="020B0609020204030204" charset="0"/>
              </a:rPr>
              <a:t>', '</a:t>
            </a:r>
            <a:r>
              <a:rPr lang="en-US" altLang="zh-CN" sz="1800" dirty="0" err="1">
                <a:solidFill>
                  <a:srgbClr val="00B0F0"/>
                </a:solidFill>
                <a:latin typeface="Consolas" panose="020B0609020204030204" charset="0"/>
              </a:rPr>
              <a:t>aaaa</a:t>
            </a:r>
            <a:r>
              <a:rPr lang="en-US" altLang="zh-CN" sz="1800" dirty="0">
                <a:solidFill>
                  <a:srgbClr val="00B0F0"/>
                </a:solidFill>
                <a:latin typeface="Consolas" panose="020B0609020204030204" charset="0"/>
              </a:rPr>
              <a:t>']</a:t>
            </a:r>
          </a:p>
          <a:p>
            <a:pPr marL="368300" lvl="2" indent="0" fontAlgn="auto">
              <a:lnSpc>
                <a:spcPct val="100000"/>
              </a:lnSpc>
              <a:spcBef>
                <a:spcPts val="0"/>
              </a:spcBef>
              <a:buNone/>
            </a:pPr>
            <a:r>
              <a:rPr lang="en-US" altLang="zh-CN" sz="1800" dirty="0">
                <a:latin typeface="Consolas" panose="020B0609020204030204" charset="0"/>
              </a:rPr>
              <a:t>&gt;&gt;&gt; reversed(x)                         #</a:t>
            </a:r>
            <a:r>
              <a:rPr lang="en-US" altLang="zh-CN" sz="1800" dirty="0" err="1">
                <a:latin typeface="Consolas" panose="020B0609020204030204" charset="0"/>
              </a:rPr>
              <a:t>逆序，返回reversed对象</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&lt;</a:t>
            </a:r>
            <a:r>
              <a:rPr lang="en-US" altLang="zh-CN" sz="1800" dirty="0" err="1">
                <a:solidFill>
                  <a:srgbClr val="00B0F0"/>
                </a:solidFill>
                <a:latin typeface="Consolas" panose="020B0609020204030204" charset="0"/>
              </a:rPr>
              <a:t>list_reverseiterator</a:t>
            </a:r>
            <a:r>
              <a:rPr lang="en-US" altLang="zh-CN" sz="1800" dirty="0">
                <a:solidFill>
                  <a:srgbClr val="00B0F0"/>
                </a:solidFill>
                <a:latin typeface="Consolas" panose="020B0609020204030204" charset="0"/>
              </a:rPr>
              <a:t> object at 0x0000000003089E48&gt;</a:t>
            </a:r>
          </a:p>
          <a:p>
            <a:pPr marL="368300" lvl="2" indent="0" fontAlgn="auto">
              <a:lnSpc>
                <a:spcPct val="100000"/>
              </a:lnSpc>
              <a:spcBef>
                <a:spcPts val="0"/>
              </a:spcBef>
              <a:buNone/>
            </a:pPr>
            <a:r>
              <a:rPr lang="en-US" altLang="zh-CN" sz="1800" dirty="0">
                <a:latin typeface="Consolas" panose="020B0609020204030204" charset="0"/>
              </a:rPr>
              <a:t>&gt;&gt;&gt; list(reversed(x))                   #</a:t>
            </a:r>
            <a:r>
              <a:rPr lang="en-US" altLang="zh-CN" sz="1800" dirty="0" err="1">
                <a:latin typeface="Consolas" panose="020B0609020204030204" charset="0"/>
              </a:rPr>
              <a:t>reversed对象是可迭代的</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[5, 1, 9, 3, 8, 7, 10, 6, 0, 4, 2]</a:t>
            </a:r>
          </a:p>
        </p:txBody>
      </p:sp>
    </p:spTree>
    <p:extLst>
      <p:ext uri="{BB962C8B-B14F-4D97-AF65-F5344CB8AC3E}">
        <p14:creationId xmlns:p14="http://schemas.microsoft.com/office/powerpoint/2010/main" val="7046931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71</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5.</a:t>
            </a:r>
            <a:r>
              <a:rPr lang="en-US" altLang="zh-CN" dirty="0">
                <a:sym typeface="+mn-ea"/>
              </a:rPr>
              <a:t> </a:t>
            </a:r>
            <a:r>
              <a:rPr lang="zh-CN" altLang="en-US" dirty="0">
                <a:sym typeface="+mn-ea"/>
              </a:rPr>
              <a:t>枚举</a:t>
            </a:r>
            <a:r>
              <a:rPr lang="en-US" altLang="zh-CN" dirty="0" err="1"/>
              <a:t>函数</a:t>
            </a:r>
            <a:r>
              <a:rPr lang="en-US" altLang="zh-CN" sz="2400" dirty="0" err="1"/>
              <a:t>enumerate</a:t>
            </a:r>
            <a:r>
              <a:rPr lang="en-US" altLang="zh-CN" sz="2400" dirty="0"/>
              <a:t>()</a:t>
            </a:r>
          </a:p>
          <a:p>
            <a:pPr lvl="2"/>
            <a:r>
              <a:rPr lang="en-US" altLang="zh-CN" sz="2000" dirty="0" err="1"/>
              <a:t>枚举可迭代对象中的元素</a:t>
            </a:r>
            <a:r>
              <a:rPr lang="zh-CN" altLang="en-US" sz="2000" dirty="0"/>
              <a:t>（</a:t>
            </a:r>
            <a:r>
              <a:rPr lang="en-US" altLang="zh-CN" dirty="0" err="1"/>
              <a:t>包含索引和值的元组</a:t>
            </a:r>
            <a:r>
              <a:rPr lang="zh-CN" altLang="en-US" sz="2000" dirty="0"/>
              <a:t>）</a:t>
            </a:r>
            <a:r>
              <a:rPr lang="en-US" altLang="zh-CN" sz="2000" dirty="0"/>
              <a:t>，</a:t>
            </a:r>
            <a:r>
              <a:rPr lang="en-US" altLang="zh-CN" sz="2000" dirty="0" err="1"/>
              <a:t>返回可迭代的enumerate对象</a:t>
            </a:r>
            <a:r>
              <a:rPr lang="en-US" altLang="zh-CN" sz="2000" dirty="0"/>
              <a:t>。</a:t>
            </a:r>
            <a:endParaRPr lang="en-US" altLang="zh-CN" sz="2000" dirty="0">
              <a:latin typeface="Consolas" panose="020B0609020204030204" charset="0"/>
            </a:endParaRPr>
          </a:p>
          <a:p>
            <a:pPr marL="368300" lvl="2" indent="0">
              <a:buNone/>
            </a:pPr>
            <a:r>
              <a:rPr lang="en-US" altLang="zh-CN" sz="1600" dirty="0">
                <a:latin typeface="Consolas" panose="020B0609020204030204" charset="0"/>
              </a:rPr>
              <a:t>&gt;&gt;&gt; list(enumerate('</a:t>
            </a:r>
            <a:r>
              <a:rPr lang="en-US" altLang="zh-CN" sz="1600" dirty="0" err="1">
                <a:latin typeface="Consolas" panose="020B0609020204030204" charset="0"/>
              </a:rPr>
              <a:t>abcd</a:t>
            </a:r>
            <a:r>
              <a:rPr lang="en-US" altLang="zh-CN" sz="1600" dirty="0">
                <a:latin typeface="Consolas" panose="020B0609020204030204" charset="0"/>
              </a:rPr>
              <a:t>'))                           #</a:t>
            </a:r>
            <a:r>
              <a:rPr lang="en-US" altLang="zh-CN" sz="1600" dirty="0" err="1">
                <a:latin typeface="Consolas" panose="020B0609020204030204" charset="0"/>
              </a:rPr>
              <a:t>枚举字符串中的元素</a:t>
            </a:r>
            <a:endParaRPr lang="en-US" altLang="zh-CN" sz="1600" dirty="0">
              <a:latin typeface="Consolas" panose="020B0609020204030204" charset="0"/>
            </a:endParaRPr>
          </a:p>
          <a:p>
            <a:pPr marL="368300" lvl="2" indent="0">
              <a:buNone/>
            </a:pPr>
            <a:r>
              <a:rPr lang="en-US" altLang="zh-CN" sz="1600" dirty="0">
                <a:solidFill>
                  <a:srgbClr val="00B0F0"/>
                </a:solidFill>
                <a:latin typeface="Consolas" panose="020B0609020204030204" charset="0"/>
              </a:rPr>
              <a:t>[(0, 'a'), (1, 'b'), (2, 'c'), (3, 'd')]</a:t>
            </a:r>
          </a:p>
          <a:p>
            <a:pPr marL="368300" lvl="2" indent="0">
              <a:buNone/>
            </a:pPr>
            <a:r>
              <a:rPr lang="en-US" altLang="zh-CN" sz="1600" dirty="0">
                <a:latin typeface="Consolas" panose="020B0609020204030204" charset="0"/>
              </a:rPr>
              <a:t>&gt;&gt;&gt; list(enumerate(['Python', '</a:t>
            </a:r>
            <a:r>
              <a:rPr lang="en-US" altLang="zh-CN" sz="1600" dirty="0" err="1">
                <a:latin typeface="Consolas" panose="020B0609020204030204" charset="0"/>
              </a:rPr>
              <a:t>Greate</a:t>
            </a:r>
            <a:r>
              <a:rPr lang="en-US" altLang="zh-CN" sz="1600" dirty="0">
                <a:latin typeface="Consolas" panose="020B0609020204030204" charset="0"/>
              </a:rPr>
              <a:t>']))             #</a:t>
            </a:r>
            <a:r>
              <a:rPr lang="en-US" altLang="zh-CN" sz="1600" dirty="0" err="1">
                <a:latin typeface="Consolas" panose="020B0609020204030204" charset="0"/>
              </a:rPr>
              <a:t>枚举列表中的元素</a:t>
            </a:r>
            <a:endParaRPr lang="en-US" altLang="zh-CN" sz="1600" dirty="0">
              <a:latin typeface="Consolas" panose="020B0609020204030204" charset="0"/>
            </a:endParaRPr>
          </a:p>
          <a:p>
            <a:pPr marL="368300" lvl="2" indent="0">
              <a:buNone/>
            </a:pPr>
            <a:r>
              <a:rPr lang="en-US" altLang="zh-CN" sz="1600" dirty="0">
                <a:solidFill>
                  <a:srgbClr val="00B0F0"/>
                </a:solidFill>
                <a:latin typeface="Consolas" panose="020B0609020204030204" charset="0"/>
              </a:rPr>
              <a:t>[(0, 'Python'), (1, '</a:t>
            </a:r>
            <a:r>
              <a:rPr lang="en-US" altLang="zh-CN" sz="1600" dirty="0" err="1">
                <a:solidFill>
                  <a:srgbClr val="00B0F0"/>
                </a:solidFill>
                <a:latin typeface="Consolas" panose="020B0609020204030204" charset="0"/>
              </a:rPr>
              <a:t>Greate</a:t>
            </a:r>
            <a:r>
              <a:rPr lang="en-US" altLang="zh-CN" sz="1600" dirty="0">
                <a:solidFill>
                  <a:srgbClr val="00B0F0"/>
                </a:solidFill>
                <a:latin typeface="Consolas" panose="020B0609020204030204" charset="0"/>
              </a:rPr>
              <a:t>')]</a:t>
            </a:r>
          </a:p>
          <a:p>
            <a:pPr marL="368300" lvl="2" indent="0">
              <a:buNone/>
            </a:pPr>
            <a:r>
              <a:rPr lang="en-US" altLang="zh-CN" sz="1600" dirty="0">
                <a:latin typeface="Consolas" panose="020B0609020204030204" charset="0"/>
              </a:rPr>
              <a:t>&gt;&gt;&gt; list(enumerate({'a':97, 'b':98, 'c':99}.items())) #</a:t>
            </a:r>
            <a:r>
              <a:rPr lang="en-US" altLang="zh-CN" sz="1600" dirty="0" err="1">
                <a:latin typeface="Consolas" panose="020B0609020204030204" charset="0"/>
              </a:rPr>
              <a:t>枚举字典中的元素</a:t>
            </a:r>
            <a:endParaRPr lang="en-US" altLang="zh-CN" sz="1600" dirty="0">
              <a:latin typeface="Consolas" panose="020B0609020204030204" charset="0"/>
            </a:endParaRPr>
          </a:p>
          <a:p>
            <a:pPr marL="368300" lvl="2" indent="0">
              <a:buNone/>
            </a:pPr>
            <a:r>
              <a:rPr lang="en-US" altLang="zh-CN" sz="1600" dirty="0">
                <a:solidFill>
                  <a:srgbClr val="00B0F0"/>
                </a:solidFill>
                <a:latin typeface="Consolas" panose="020B0609020204030204" charset="0"/>
              </a:rPr>
              <a:t>[(0, ('c', 99)), (1, ('a', 97)), (2, ('b', 98))]</a:t>
            </a:r>
          </a:p>
          <a:p>
            <a:pPr marL="368300" lvl="2" indent="0">
              <a:buNone/>
            </a:pPr>
            <a:r>
              <a:rPr lang="en-US" altLang="zh-CN" sz="1600" dirty="0">
                <a:latin typeface="Consolas" panose="020B0609020204030204" charset="0"/>
              </a:rPr>
              <a:t>&gt;&gt;&gt; for index, value in enumerate(range(10, 15)):     #</a:t>
            </a:r>
            <a:r>
              <a:rPr lang="en-US" altLang="zh-CN" sz="1600" dirty="0" err="1">
                <a:latin typeface="Consolas" panose="020B0609020204030204" charset="0"/>
              </a:rPr>
              <a:t>枚举range对象中的元素</a:t>
            </a:r>
            <a:endParaRPr lang="en-US" altLang="zh-CN" sz="1600" dirty="0">
              <a:latin typeface="Consolas" panose="020B0609020204030204" charset="0"/>
            </a:endParaRPr>
          </a:p>
          <a:p>
            <a:pPr marL="368300" lvl="2" indent="0">
              <a:buNone/>
            </a:pPr>
            <a:r>
              <a:rPr lang="en-US" altLang="zh-CN" sz="1600" dirty="0">
                <a:latin typeface="Consolas" panose="020B0609020204030204" charset="0"/>
              </a:rPr>
              <a:t>	print((index, value), end=' ')</a:t>
            </a:r>
          </a:p>
          <a:p>
            <a:pPr marL="368300" lvl="2" indent="0">
              <a:buNone/>
            </a:pPr>
            <a:r>
              <a:rPr lang="en-US" altLang="zh-CN" sz="1600" dirty="0">
                <a:solidFill>
                  <a:srgbClr val="00B0F0"/>
                </a:solidFill>
                <a:latin typeface="Consolas" panose="020B0609020204030204" charset="0"/>
              </a:rPr>
              <a:t>(0, 10) (1, 11) (2, 12) (3, 13) (4, 14)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21" y="1335033"/>
            <a:ext cx="4410075" cy="1333500"/>
          </a:xfrm>
          <a:prstGeom prst="rect">
            <a:avLst/>
          </a:prstGeom>
        </p:spPr>
      </p:pic>
    </p:spTree>
    <p:extLst>
      <p:ext uri="{BB962C8B-B14F-4D97-AF65-F5344CB8AC3E}">
        <p14:creationId xmlns:p14="http://schemas.microsoft.com/office/powerpoint/2010/main" val="12304337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72</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6.</a:t>
            </a:r>
            <a:r>
              <a:rPr lang="en-US" altLang="zh-CN" dirty="0">
                <a:sym typeface="+mn-ea"/>
              </a:rPr>
              <a:t> </a:t>
            </a:r>
            <a:r>
              <a:rPr lang="zh-CN" altLang="en-US" dirty="0">
                <a:sym typeface="+mn-ea"/>
              </a:rPr>
              <a:t>范围</a:t>
            </a:r>
            <a:r>
              <a:rPr lang="en-US" altLang="zh-CN" dirty="0" err="1"/>
              <a:t>函数range</a:t>
            </a:r>
            <a:r>
              <a:rPr lang="en-US" altLang="zh-CN" dirty="0"/>
              <a:t>()</a:t>
            </a:r>
          </a:p>
          <a:p>
            <a:pPr lvl="2"/>
            <a:r>
              <a:rPr lang="en-US" altLang="zh-CN" dirty="0" err="1"/>
              <a:t>语法格式为range</a:t>
            </a:r>
            <a:r>
              <a:rPr lang="en-US" altLang="zh-CN" dirty="0"/>
              <a:t>([start,] end [, step] )</a:t>
            </a:r>
            <a:r>
              <a:rPr lang="zh-CN" altLang="en-US" dirty="0"/>
              <a:t>，</a:t>
            </a:r>
            <a:r>
              <a:rPr lang="en-US" altLang="zh-CN" dirty="0"/>
              <a:t>参数start默认为0，step默认为1</a:t>
            </a:r>
          </a:p>
          <a:p>
            <a:pPr lvl="2"/>
            <a:r>
              <a:rPr lang="en-US" altLang="zh-CN" dirty="0" err="1"/>
              <a:t>返回具有惰性求值特点的range对象，包含区间</a:t>
            </a:r>
            <a:r>
              <a:rPr lang="en-US" altLang="zh-CN" dirty="0"/>
              <a:t>[</a:t>
            </a:r>
            <a:r>
              <a:rPr lang="en-US" altLang="zh-CN" dirty="0" err="1"/>
              <a:t>start,end</a:t>
            </a:r>
            <a:r>
              <a:rPr lang="en-US" altLang="zh-CN" dirty="0"/>
              <a:t>)</a:t>
            </a:r>
            <a:r>
              <a:rPr lang="en-US" altLang="zh-CN" dirty="0" err="1"/>
              <a:t>内以step为步长的整数</a:t>
            </a:r>
            <a:endParaRPr lang="en-US" altLang="zh-CN" dirty="0"/>
          </a:p>
          <a:p>
            <a:pPr marL="190500" lvl="4" indent="-152400" fontAlgn="auto">
              <a:lnSpc>
                <a:spcPct val="100000"/>
              </a:lnSpc>
              <a:spcBef>
                <a:spcPts val="0"/>
              </a:spcBef>
            </a:pPr>
            <a:r>
              <a:rPr lang="en-US" altLang="zh-CN" dirty="0">
                <a:latin typeface="Consolas" panose="020B0609020204030204" charset="0"/>
              </a:rPr>
              <a:t>    </a:t>
            </a:r>
          </a:p>
          <a:p>
            <a:pPr marL="190500" lvl="4" indent="-152400" fontAlgn="auto">
              <a:lnSpc>
                <a:spcPct val="100000"/>
              </a:lnSpc>
              <a:spcBef>
                <a:spcPts val="0"/>
              </a:spcBef>
            </a:pPr>
            <a:r>
              <a:rPr lang="en-US" altLang="zh-CN" sz="1800" dirty="0">
                <a:latin typeface="Consolas" panose="020B0609020204030204" charset="0"/>
              </a:rPr>
              <a:t>	 &gt;&gt;&gt; range(5)                   #start默认为0，step默认为1</a:t>
            </a:r>
            <a:endParaRPr lang="en-US" altLang="zh-CN" sz="1800" dirty="0">
              <a:solidFill>
                <a:srgbClr val="00B0F0"/>
              </a:solidFill>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range(0, 5)</a:t>
            </a:r>
          </a:p>
          <a:p>
            <a:pPr marL="368300" lvl="2" indent="0" fontAlgn="auto">
              <a:lnSpc>
                <a:spcPct val="100000"/>
              </a:lnSpc>
              <a:spcBef>
                <a:spcPts val="0"/>
              </a:spcBef>
              <a:buNone/>
            </a:pPr>
            <a:r>
              <a:rPr lang="en-US" altLang="zh-CN" sz="1800" dirty="0">
                <a:latin typeface="Consolas" panose="020B0609020204030204" charset="0"/>
              </a:rPr>
              <a:t>&gt;&gt;&gt; list(_)</a:t>
            </a:r>
          </a:p>
          <a:p>
            <a:pPr marL="368300" lvl="2" indent="0" fontAlgn="auto">
              <a:lnSpc>
                <a:spcPct val="100000"/>
              </a:lnSpc>
              <a:spcBef>
                <a:spcPts val="0"/>
              </a:spcBef>
              <a:buNone/>
            </a:pPr>
            <a:r>
              <a:rPr lang="en-US" altLang="zh-CN" sz="1800" dirty="0">
                <a:solidFill>
                  <a:srgbClr val="00B0F0"/>
                </a:solidFill>
                <a:latin typeface="Consolas" panose="020B0609020204030204" charset="0"/>
              </a:rPr>
              <a:t>[0, 1, 2, 3, 4]</a:t>
            </a:r>
          </a:p>
          <a:p>
            <a:pPr marL="368300" lvl="2" indent="0" fontAlgn="auto">
              <a:lnSpc>
                <a:spcPct val="100000"/>
              </a:lnSpc>
              <a:spcBef>
                <a:spcPts val="0"/>
              </a:spcBef>
              <a:buNone/>
            </a:pPr>
            <a:r>
              <a:rPr lang="en-US" altLang="zh-CN" sz="1800" dirty="0">
                <a:latin typeface="Consolas" panose="020B0609020204030204" charset="0"/>
              </a:rPr>
              <a:t>&gt;&gt;&gt; list(range(1, 10, 2))          #</a:t>
            </a:r>
            <a:r>
              <a:rPr lang="en-US" altLang="zh-CN" sz="1800" dirty="0" err="1">
                <a:latin typeface="Consolas" panose="020B0609020204030204" charset="0"/>
              </a:rPr>
              <a:t>指定起始值和步长</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[1, 3, 5, 7, 9]</a:t>
            </a:r>
          </a:p>
          <a:p>
            <a:pPr marL="368300" lvl="2" indent="0" fontAlgn="auto">
              <a:lnSpc>
                <a:spcPct val="100000"/>
              </a:lnSpc>
              <a:spcBef>
                <a:spcPts val="0"/>
              </a:spcBef>
              <a:buNone/>
            </a:pPr>
            <a:r>
              <a:rPr lang="en-US" altLang="zh-CN" sz="1800" dirty="0">
                <a:latin typeface="Consolas" panose="020B0609020204030204" charset="0"/>
              </a:rPr>
              <a:t>&gt;&gt;&gt; list(range(9, 0, -2))           #</a:t>
            </a:r>
            <a:r>
              <a:rPr lang="en-US" altLang="zh-CN" sz="1800" dirty="0" err="1">
                <a:latin typeface="Consolas" panose="020B0609020204030204" charset="0"/>
              </a:rPr>
              <a:t>步长为负数时，start应比end大</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solidFill>
                  <a:srgbClr val="00B0F0"/>
                </a:solidFill>
                <a:latin typeface="Consolas" panose="020B0609020204030204" charset="0"/>
              </a:rPr>
              <a:t>[9, 7, 5, 3, 1]</a:t>
            </a:r>
          </a:p>
        </p:txBody>
      </p:sp>
    </p:spTree>
    <p:extLst>
      <p:ext uri="{BB962C8B-B14F-4D97-AF65-F5344CB8AC3E}">
        <p14:creationId xmlns:p14="http://schemas.microsoft.com/office/powerpoint/2010/main" val="8117636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73</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7.</a:t>
            </a:r>
            <a:r>
              <a:rPr lang="en-US" altLang="zh-CN" dirty="0">
                <a:sym typeface="+mn-ea"/>
              </a:rPr>
              <a:t> </a:t>
            </a:r>
            <a:r>
              <a:rPr lang="zh-CN" altLang="en-US" dirty="0">
                <a:sym typeface="+mn-ea"/>
              </a:rPr>
              <a:t>压缩</a:t>
            </a:r>
            <a:r>
              <a:rPr lang="en-US" altLang="zh-CN" dirty="0" err="1"/>
              <a:t>函数zip</a:t>
            </a:r>
            <a:r>
              <a:rPr lang="en-US" altLang="zh-CN" dirty="0"/>
              <a:t>()</a:t>
            </a:r>
          </a:p>
          <a:p>
            <a:pPr lvl="2"/>
            <a:r>
              <a:rPr lang="en-US" altLang="en-US" dirty="0" err="1">
                <a:sym typeface="+mn-ea"/>
              </a:rPr>
              <a:t>把多个可迭代对象中的元素压缩到一起，返回一个可迭代的zip对象</a:t>
            </a:r>
            <a:endParaRPr lang="en-US" altLang="en-US" dirty="0">
              <a:sym typeface="+mn-ea"/>
            </a:endParaRPr>
          </a:p>
          <a:p>
            <a:pPr lvl="2">
              <a:buNone/>
            </a:pPr>
            <a:r>
              <a:rPr lang="en-US" altLang="en-US" sz="1800" dirty="0">
                <a:latin typeface="Consolas" panose="020B0609020204030204" charset="0"/>
                <a:sym typeface="+mn-ea"/>
              </a:rPr>
              <a:t>&gt;&gt;&gt; list(zip('</a:t>
            </a:r>
            <a:r>
              <a:rPr lang="en-US" altLang="en-US" sz="1800" dirty="0" err="1">
                <a:latin typeface="Consolas" panose="020B0609020204030204" charset="0"/>
                <a:sym typeface="+mn-ea"/>
              </a:rPr>
              <a:t>abcd</a:t>
            </a:r>
            <a:r>
              <a:rPr lang="en-US" altLang="en-US" sz="1800" dirty="0">
                <a:latin typeface="Consolas" panose="020B0609020204030204" charset="0"/>
                <a:sym typeface="+mn-ea"/>
              </a:rPr>
              <a:t>', [1, 2, 3]))             #</a:t>
            </a:r>
            <a:r>
              <a:rPr lang="en-US" altLang="en-US" sz="1800" dirty="0" err="1">
                <a:latin typeface="Consolas" panose="020B0609020204030204" charset="0"/>
                <a:sym typeface="+mn-ea"/>
              </a:rPr>
              <a:t>压缩字符串和列表</a:t>
            </a:r>
            <a:endParaRPr lang="en-US" altLang="en-US" sz="1800" dirty="0">
              <a:latin typeface="Consolas" panose="020B0609020204030204" charset="0"/>
            </a:endParaRPr>
          </a:p>
          <a:p>
            <a:pPr lvl="2">
              <a:buNone/>
            </a:pPr>
            <a:r>
              <a:rPr lang="en-US" altLang="en-US" sz="1800" dirty="0">
                <a:solidFill>
                  <a:srgbClr val="00B0F0"/>
                </a:solidFill>
                <a:latin typeface="Consolas" panose="020B0609020204030204" charset="0"/>
                <a:sym typeface="+mn-ea"/>
              </a:rPr>
              <a:t>[('a', 1), ('b', 2), ('c', 3)]</a:t>
            </a:r>
            <a:endParaRPr lang="en-US" altLang="en-US" sz="1800" dirty="0">
              <a:solidFill>
                <a:srgbClr val="00B0F0"/>
              </a:solidFill>
              <a:latin typeface="Consolas" panose="020B0609020204030204" charset="0"/>
            </a:endParaRPr>
          </a:p>
          <a:p>
            <a:pPr lvl="2">
              <a:buNone/>
            </a:pPr>
            <a:r>
              <a:rPr lang="en-US" altLang="en-US" sz="1800" dirty="0">
                <a:latin typeface="Consolas" panose="020B0609020204030204" charset="0"/>
                <a:sym typeface="+mn-ea"/>
              </a:rPr>
              <a:t>&gt;&gt;&gt; list(zip('123', '</a:t>
            </a:r>
            <a:r>
              <a:rPr lang="en-US" altLang="en-US" sz="1800" dirty="0" err="1">
                <a:latin typeface="Consolas" panose="020B0609020204030204" charset="0"/>
                <a:sym typeface="+mn-ea"/>
              </a:rPr>
              <a:t>abc</a:t>
            </a:r>
            <a:r>
              <a:rPr lang="en-US" altLang="en-US" sz="1800" dirty="0">
                <a:latin typeface="Consolas" panose="020B0609020204030204" charset="0"/>
                <a:sym typeface="+mn-ea"/>
              </a:rPr>
              <a:t>', ',.!'))           #压缩3个序列</a:t>
            </a:r>
            <a:endParaRPr lang="en-US" altLang="en-US" sz="1800" dirty="0">
              <a:latin typeface="Consolas" panose="020B0609020204030204" charset="0"/>
            </a:endParaRPr>
          </a:p>
          <a:p>
            <a:pPr lvl="2">
              <a:buNone/>
            </a:pPr>
            <a:r>
              <a:rPr lang="en-US" altLang="en-US" sz="1800" dirty="0">
                <a:solidFill>
                  <a:srgbClr val="00B0F0"/>
                </a:solidFill>
                <a:latin typeface="Consolas" panose="020B0609020204030204" charset="0"/>
                <a:sym typeface="+mn-ea"/>
              </a:rPr>
              <a:t>[('1', 'a', ','), ('2', 'b', '.'), ('3', 'c', '!')]</a:t>
            </a:r>
            <a:endParaRPr lang="en-US" altLang="en-US" sz="1800" dirty="0">
              <a:solidFill>
                <a:srgbClr val="00B0F0"/>
              </a:solidFill>
              <a:latin typeface="Consolas" panose="020B0609020204030204" charset="0"/>
            </a:endParaRPr>
          </a:p>
          <a:p>
            <a:pPr lvl="2">
              <a:buNone/>
            </a:pPr>
            <a:r>
              <a:rPr lang="en-US" altLang="en-US" sz="1800" dirty="0">
                <a:latin typeface="Consolas" panose="020B0609020204030204" charset="0"/>
                <a:sym typeface="+mn-ea"/>
              </a:rPr>
              <a:t>&gt;&gt;&gt; x = zip('</a:t>
            </a:r>
            <a:r>
              <a:rPr lang="en-US" altLang="en-US" sz="1800" dirty="0" err="1">
                <a:latin typeface="Consolas" panose="020B0609020204030204" charset="0"/>
                <a:sym typeface="+mn-ea"/>
              </a:rPr>
              <a:t>abcd</a:t>
            </a:r>
            <a:r>
              <a:rPr lang="en-US" altLang="en-US" sz="1800" dirty="0">
                <a:latin typeface="Consolas" panose="020B0609020204030204" charset="0"/>
                <a:sym typeface="+mn-ea"/>
              </a:rPr>
              <a:t>', '1234')</a:t>
            </a:r>
            <a:endParaRPr lang="en-US" altLang="en-US" sz="1800" dirty="0">
              <a:latin typeface="Consolas" panose="020B0609020204030204" charset="0"/>
            </a:endParaRPr>
          </a:p>
          <a:p>
            <a:pPr lvl="2">
              <a:buNone/>
            </a:pPr>
            <a:r>
              <a:rPr lang="en-US" altLang="en-US" sz="1800" dirty="0">
                <a:latin typeface="Consolas" panose="020B0609020204030204" charset="0"/>
                <a:sym typeface="+mn-ea"/>
              </a:rPr>
              <a:t>&gt;&gt;&gt; list(x)</a:t>
            </a:r>
            <a:endParaRPr lang="en-US" altLang="en-US" sz="1800" dirty="0">
              <a:latin typeface="Consolas" panose="020B0609020204030204" charset="0"/>
            </a:endParaRPr>
          </a:p>
          <a:p>
            <a:pPr lvl="2">
              <a:buNone/>
            </a:pPr>
            <a:r>
              <a:rPr lang="en-US" altLang="en-US" sz="1800" dirty="0">
                <a:solidFill>
                  <a:srgbClr val="00B0F0"/>
                </a:solidFill>
                <a:latin typeface="Consolas" panose="020B0609020204030204" charset="0"/>
                <a:sym typeface="+mn-ea"/>
              </a:rPr>
              <a:t>[('a', '1'), ('b', '2'), ('c', '3'), ('d', '4')]</a:t>
            </a:r>
            <a:endParaRPr lang="en-US" altLang="en-US" sz="1800" dirty="0">
              <a:solidFill>
                <a:srgbClr val="00B0F0"/>
              </a:solidFill>
              <a:latin typeface="Consolas" panose="020B0609020204030204" charset="0"/>
            </a:endParaRPr>
          </a:p>
          <a:p>
            <a:pPr lvl="2"/>
            <a:endParaRPr lang="en-US" altLang="zh-CN" dirty="0"/>
          </a:p>
        </p:txBody>
      </p:sp>
    </p:spTree>
    <p:extLst>
      <p:ext uri="{BB962C8B-B14F-4D97-AF65-F5344CB8AC3E}">
        <p14:creationId xmlns:p14="http://schemas.microsoft.com/office/powerpoint/2010/main" val="1535032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74</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8.</a:t>
            </a:r>
            <a:r>
              <a:rPr lang="en-US" altLang="zh-CN" dirty="0">
                <a:sym typeface="+mn-ea"/>
              </a:rPr>
              <a:t> compile(),exec(), </a:t>
            </a:r>
            <a:r>
              <a:rPr lang="en-US" altLang="zh-CN" dirty="0" err="1">
                <a:sym typeface="+mn-ea"/>
              </a:rPr>
              <a:t>eval</a:t>
            </a:r>
            <a:r>
              <a:rPr lang="en-US" altLang="zh-CN" dirty="0">
                <a:sym typeface="+mn-ea"/>
              </a:rPr>
              <a:t>()</a:t>
            </a:r>
          </a:p>
          <a:p>
            <a:pPr lvl="2"/>
            <a:r>
              <a:rPr lang="en-US" altLang="zh-CN" dirty="0">
                <a:sym typeface="+mn-ea"/>
              </a:rPr>
              <a:t>compile():</a:t>
            </a:r>
            <a:r>
              <a:rPr lang="zh-CN" altLang="en-US" dirty="0"/>
              <a:t>将一个字符串编译为字节代码</a:t>
            </a:r>
            <a:endParaRPr lang="en-US" altLang="zh-CN" dirty="0"/>
          </a:p>
          <a:p>
            <a:pPr lvl="3"/>
            <a:r>
              <a:rPr lang="fr-FR" altLang="zh-CN" dirty="0">
                <a:sym typeface="+mn-ea"/>
              </a:rPr>
              <a:t>compile(source, filename, mode[, flags[, dont_inherit]])</a:t>
            </a:r>
          </a:p>
          <a:p>
            <a:pPr lvl="3"/>
            <a:r>
              <a:rPr lang="en-US" altLang="zh-CN" dirty="0">
                <a:sym typeface="+mn-ea"/>
              </a:rPr>
              <a:t>source</a:t>
            </a:r>
            <a:r>
              <a:rPr lang="zh-CN" altLang="en-US" dirty="0">
                <a:sym typeface="+mn-ea"/>
              </a:rPr>
              <a:t>：字符串或者</a:t>
            </a:r>
            <a:r>
              <a:rPr lang="en-US" altLang="zh-CN" dirty="0">
                <a:sym typeface="+mn-ea"/>
              </a:rPr>
              <a:t>AST</a:t>
            </a:r>
            <a:r>
              <a:rPr lang="zh-CN" altLang="en-US" dirty="0">
                <a:sym typeface="+mn-ea"/>
              </a:rPr>
              <a:t>（</a:t>
            </a:r>
            <a:r>
              <a:rPr lang="en-US" altLang="zh-CN" dirty="0">
                <a:sym typeface="+mn-ea"/>
              </a:rPr>
              <a:t>Abstract Syntax Trees,</a:t>
            </a:r>
            <a:r>
              <a:rPr lang="zh-CN" altLang="en-US" dirty="0">
                <a:sym typeface="+mn-ea"/>
              </a:rPr>
              <a:t>抽象语法树）对象。。</a:t>
            </a:r>
          </a:p>
          <a:p>
            <a:pPr lvl="3"/>
            <a:r>
              <a:rPr lang="en-US" altLang="zh-CN" dirty="0">
                <a:sym typeface="+mn-ea"/>
              </a:rPr>
              <a:t>filename</a:t>
            </a:r>
            <a:r>
              <a:rPr lang="zh-CN" altLang="en-US" dirty="0">
                <a:sym typeface="+mn-ea"/>
              </a:rPr>
              <a:t>：代码文件名称，如果不是从文件读取代码则传递一些可辨认的值。</a:t>
            </a:r>
          </a:p>
          <a:p>
            <a:pPr lvl="3"/>
            <a:r>
              <a:rPr lang="en-US" altLang="zh-CN" dirty="0">
                <a:sym typeface="+mn-ea"/>
              </a:rPr>
              <a:t>mode</a:t>
            </a:r>
            <a:r>
              <a:rPr lang="zh-CN" altLang="en-US" dirty="0">
                <a:sym typeface="+mn-ea"/>
              </a:rPr>
              <a:t>：指定编译代码的种类。可以指定为 </a:t>
            </a:r>
            <a:r>
              <a:rPr lang="en-US" altLang="zh-CN" dirty="0">
                <a:sym typeface="+mn-ea"/>
              </a:rPr>
              <a:t>exec, </a:t>
            </a:r>
            <a:r>
              <a:rPr lang="en-US" altLang="zh-CN" dirty="0" err="1">
                <a:sym typeface="+mn-ea"/>
              </a:rPr>
              <a:t>eval</a:t>
            </a:r>
            <a:r>
              <a:rPr lang="en-US" altLang="zh-CN" dirty="0">
                <a:sym typeface="+mn-ea"/>
              </a:rPr>
              <a:t>, single</a:t>
            </a:r>
            <a:r>
              <a:rPr lang="zh-CN" altLang="en-US" dirty="0">
                <a:sym typeface="+mn-ea"/>
              </a:rPr>
              <a:t>。</a:t>
            </a:r>
          </a:p>
          <a:p>
            <a:pPr lvl="3"/>
            <a:r>
              <a:rPr lang="en-US" altLang="zh-CN" dirty="0">
                <a:sym typeface="+mn-ea"/>
              </a:rPr>
              <a:t>flags</a:t>
            </a:r>
            <a:r>
              <a:rPr lang="zh-CN" altLang="en-US" dirty="0">
                <a:sym typeface="+mn-ea"/>
              </a:rPr>
              <a:t>：变量作用域，局部命名空间，如果被提供，可以是任何映射对象。。</a:t>
            </a:r>
          </a:p>
          <a:p>
            <a:pPr lvl="3"/>
            <a:r>
              <a:rPr lang="en-US" altLang="zh-CN" dirty="0">
                <a:sym typeface="+mn-ea"/>
              </a:rPr>
              <a:t>flags</a:t>
            </a:r>
            <a:r>
              <a:rPr lang="zh-CN" altLang="en-US" dirty="0">
                <a:sym typeface="+mn-ea"/>
              </a:rPr>
              <a:t>和</a:t>
            </a:r>
            <a:r>
              <a:rPr lang="en-US" altLang="zh-CN" dirty="0" err="1">
                <a:sym typeface="+mn-ea"/>
              </a:rPr>
              <a:t>dont_inherit</a:t>
            </a:r>
            <a:r>
              <a:rPr lang="zh-CN" altLang="en-US" dirty="0">
                <a:sym typeface="+mn-ea"/>
              </a:rPr>
              <a:t>是用来控制编译源码时的标志</a:t>
            </a:r>
            <a:endParaRPr lang="en-US" altLang="zh-CN" dirty="0">
              <a:sym typeface="+mn-ea"/>
            </a:endParaRPr>
          </a:p>
        </p:txBody>
      </p:sp>
    </p:spTree>
    <p:extLst>
      <p:ext uri="{BB962C8B-B14F-4D97-AF65-F5344CB8AC3E}">
        <p14:creationId xmlns:p14="http://schemas.microsoft.com/office/powerpoint/2010/main" val="3137008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75</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8.</a:t>
            </a:r>
            <a:r>
              <a:rPr lang="en-US" altLang="zh-CN" dirty="0">
                <a:sym typeface="+mn-ea"/>
              </a:rPr>
              <a:t> compile(),exec(), </a:t>
            </a:r>
            <a:r>
              <a:rPr lang="en-US" altLang="zh-CN" dirty="0" err="1">
                <a:sym typeface="+mn-ea"/>
              </a:rPr>
              <a:t>eval</a:t>
            </a:r>
            <a:r>
              <a:rPr lang="en-US" altLang="zh-CN" dirty="0">
                <a:sym typeface="+mn-ea"/>
              </a:rPr>
              <a:t>()</a:t>
            </a:r>
          </a:p>
          <a:p>
            <a:pPr lvl="2"/>
            <a:r>
              <a:rPr lang="en-US" altLang="zh-CN" dirty="0" err="1">
                <a:sym typeface="+mn-ea"/>
              </a:rPr>
              <a:t>eval</a:t>
            </a:r>
            <a:r>
              <a:rPr lang="en-US" altLang="zh-CN" dirty="0">
                <a:sym typeface="+mn-ea"/>
              </a:rPr>
              <a:t>():</a:t>
            </a:r>
            <a:r>
              <a:rPr lang="zh-CN" altLang="en-US" dirty="0"/>
              <a:t>执行一个字符串</a:t>
            </a:r>
            <a:r>
              <a:rPr lang="zh-CN" altLang="en-US" dirty="0">
                <a:solidFill>
                  <a:srgbClr val="FF0000"/>
                </a:solidFill>
              </a:rPr>
              <a:t>表达式</a:t>
            </a:r>
            <a:r>
              <a:rPr lang="zh-CN" altLang="en-US" dirty="0"/>
              <a:t>，并返回表达式的值</a:t>
            </a:r>
            <a:endParaRPr lang="en-US" altLang="zh-CN" dirty="0"/>
          </a:p>
          <a:p>
            <a:pPr lvl="3"/>
            <a:r>
              <a:rPr lang="en-US" altLang="zh-CN" dirty="0" err="1">
                <a:sym typeface="+mn-ea"/>
              </a:rPr>
              <a:t>eval</a:t>
            </a:r>
            <a:r>
              <a:rPr lang="en-US" altLang="zh-CN" dirty="0">
                <a:sym typeface="+mn-ea"/>
              </a:rPr>
              <a:t>(expression[, </a:t>
            </a:r>
            <a:r>
              <a:rPr lang="en-US" altLang="zh-CN" dirty="0" err="1">
                <a:sym typeface="+mn-ea"/>
              </a:rPr>
              <a:t>globals</a:t>
            </a:r>
            <a:r>
              <a:rPr lang="en-US" altLang="zh-CN" dirty="0">
                <a:sym typeface="+mn-ea"/>
              </a:rPr>
              <a:t>[, locals]])</a:t>
            </a:r>
          </a:p>
          <a:p>
            <a:pPr marL="190500" lvl="1" indent="0">
              <a:buNone/>
            </a:pPr>
            <a:r>
              <a:rPr lang="it-IT" altLang="zh-CN" sz="1600" dirty="0"/>
              <a:t>&gt;&gt;&gt; str = "3 * 4 + 5" </a:t>
            </a:r>
          </a:p>
          <a:p>
            <a:pPr marL="190500" lvl="1" indent="0">
              <a:buNone/>
            </a:pPr>
            <a:r>
              <a:rPr lang="it-IT" altLang="zh-CN" sz="1600" dirty="0"/>
              <a:t>&gt;&gt;&gt; a = compile(str,'','eval') </a:t>
            </a:r>
          </a:p>
          <a:p>
            <a:pPr marL="190500" lvl="1" indent="0">
              <a:buNone/>
            </a:pPr>
            <a:r>
              <a:rPr lang="it-IT" altLang="zh-CN" sz="1600" dirty="0"/>
              <a:t>&gt;&gt;&gt; eval(a) </a:t>
            </a:r>
          </a:p>
          <a:p>
            <a:pPr marL="190500" lvl="1" indent="0">
              <a:buNone/>
            </a:pPr>
            <a:r>
              <a:rPr lang="it-IT" altLang="zh-CN" sz="1600" dirty="0">
                <a:solidFill>
                  <a:srgbClr val="00B0F0"/>
                </a:solidFill>
                <a:latin typeface="Consolas" panose="020B0609020204030204" charset="0"/>
              </a:rPr>
              <a:t>17</a:t>
            </a:r>
          </a:p>
          <a:p>
            <a:pPr marL="177800" lvl="1" indent="0">
              <a:buNone/>
            </a:pPr>
            <a:r>
              <a:rPr lang="en-US" altLang="zh-CN" sz="1600" dirty="0">
                <a:latin typeface="Consolas" panose="020B0609020204030204" charset="0"/>
              </a:rPr>
              <a:t>&gt;&gt;&gt; </a:t>
            </a:r>
            <a:r>
              <a:rPr lang="en-US" altLang="zh-CN" sz="1600" dirty="0" err="1">
                <a:latin typeface="Consolas" panose="020B0609020204030204" charset="0"/>
              </a:rPr>
              <a:t>eval</a:t>
            </a:r>
            <a:r>
              <a:rPr lang="en-US" altLang="zh-CN" sz="1600" dirty="0">
                <a:latin typeface="Consolas" panose="020B0609020204030204" charset="0"/>
              </a:rPr>
              <a:t>('9')                  #</a:t>
            </a:r>
            <a:r>
              <a:rPr lang="en-US" altLang="zh-CN" sz="1600" dirty="0" err="1">
                <a:latin typeface="Consolas" panose="020B0609020204030204" charset="0"/>
              </a:rPr>
              <a:t>把数字字符串转换为数字</a:t>
            </a:r>
            <a:endParaRPr lang="en-US" altLang="zh-CN" sz="1600" dirty="0">
              <a:latin typeface="Consolas" panose="020B0609020204030204" charset="0"/>
            </a:endParaRPr>
          </a:p>
          <a:p>
            <a:pPr marL="177800" lvl="1" indent="0">
              <a:buNone/>
            </a:pPr>
            <a:r>
              <a:rPr lang="en-US" altLang="zh-CN" sz="1600" dirty="0">
                <a:solidFill>
                  <a:srgbClr val="00B0F0"/>
                </a:solidFill>
                <a:latin typeface="Consolas" panose="020B0609020204030204" charset="0"/>
              </a:rPr>
              <a:t>9</a:t>
            </a:r>
          </a:p>
          <a:p>
            <a:pPr marL="177800" lvl="1" indent="0">
              <a:buNone/>
            </a:pPr>
            <a:r>
              <a:rPr lang="en-US" altLang="zh-CN" sz="1600" dirty="0">
                <a:latin typeface="Consolas" panose="020B0609020204030204" charset="0"/>
              </a:rPr>
              <a:t>&gt;&gt;&gt; </a:t>
            </a:r>
            <a:r>
              <a:rPr lang="en-US" altLang="zh-CN" sz="1600" dirty="0" err="1">
                <a:latin typeface="Consolas" panose="020B0609020204030204" charset="0"/>
              </a:rPr>
              <a:t>eval</a:t>
            </a:r>
            <a:r>
              <a:rPr lang="en-US" altLang="zh-CN" sz="1600" dirty="0">
                <a:latin typeface="Consolas" panose="020B0609020204030204" charset="0"/>
              </a:rPr>
              <a:t>('09')                 #抛出异常，不允许以0开头的数字</a:t>
            </a:r>
          </a:p>
          <a:p>
            <a:pPr marL="177800" lvl="1" indent="0">
              <a:buNone/>
            </a:pPr>
            <a:r>
              <a:rPr lang="en-US" altLang="zh-CN" sz="1600" dirty="0" err="1">
                <a:solidFill>
                  <a:srgbClr val="FF0000"/>
                </a:solidFill>
                <a:latin typeface="Consolas" panose="020B0609020204030204" charset="0"/>
              </a:rPr>
              <a:t>SyntaxError</a:t>
            </a:r>
            <a:r>
              <a:rPr lang="en-US" altLang="zh-CN" sz="1600" dirty="0">
                <a:solidFill>
                  <a:srgbClr val="FF0000"/>
                </a:solidFill>
                <a:latin typeface="Consolas" panose="020B0609020204030204" charset="0"/>
              </a:rPr>
              <a:t>: invalid token</a:t>
            </a:r>
            <a:endParaRPr lang="it-IT" altLang="zh-CN" sz="1600" dirty="0">
              <a:solidFill>
                <a:srgbClr val="00B0F0"/>
              </a:solidFill>
              <a:latin typeface="Consolas" panose="020B0609020204030204" charset="0"/>
            </a:endParaRPr>
          </a:p>
          <a:p>
            <a:pPr marL="190500" lvl="1" indent="0">
              <a:buNone/>
            </a:pPr>
            <a:endParaRPr lang="en-US" altLang="zh-CN" sz="1800" dirty="0">
              <a:solidFill>
                <a:srgbClr val="00B0F0"/>
              </a:solidFill>
              <a:latin typeface="Consolas" panose="020B0609020204030204" charset="0"/>
              <a:sym typeface="+mn-ea"/>
            </a:endParaRPr>
          </a:p>
        </p:txBody>
      </p:sp>
    </p:spTree>
    <p:extLst>
      <p:ext uri="{BB962C8B-B14F-4D97-AF65-F5344CB8AC3E}">
        <p14:creationId xmlns:p14="http://schemas.microsoft.com/office/powerpoint/2010/main" val="2073544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76</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8.</a:t>
            </a:r>
            <a:r>
              <a:rPr lang="en-US" altLang="zh-CN" dirty="0">
                <a:sym typeface="+mn-ea"/>
              </a:rPr>
              <a:t> compile(),exec(), </a:t>
            </a:r>
            <a:r>
              <a:rPr lang="en-US" altLang="zh-CN" dirty="0" err="1">
                <a:sym typeface="+mn-ea"/>
              </a:rPr>
              <a:t>eval</a:t>
            </a:r>
            <a:r>
              <a:rPr lang="en-US" altLang="zh-CN" dirty="0">
                <a:sym typeface="+mn-ea"/>
              </a:rPr>
              <a:t>()</a:t>
            </a:r>
          </a:p>
          <a:p>
            <a:pPr lvl="2"/>
            <a:r>
              <a:rPr lang="en-US" altLang="zh-CN" dirty="0">
                <a:sym typeface="+mn-ea"/>
              </a:rPr>
              <a:t>exec():</a:t>
            </a:r>
            <a:r>
              <a:rPr lang="zh-CN" altLang="en-US" dirty="0"/>
              <a:t>执行字符串或文件中的</a:t>
            </a:r>
            <a:r>
              <a:rPr lang="zh-CN" altLang="en-US" dirty="0">
                <a:solidFill>
                  <a:srgbClr val="FF0000"/>
                </a:solidFill>
              </a:rPr>
              <a:t>代码</a:t>
            </a:r>
            <a:r>
              <a:rPr lang="zh-CN" altLang="en-US" dirty="0"/>
              <a:t>，无返回值</a:t>
            </a:r>
            <a:endParaRPr lang="en-US" altLang="zh-CN" dirty="0"/>
          </a:p>
          <a:p>
            <a:pPr lvl="3"/>
            <a:r>
              <a:rPr lang="en-US" altLang="zh-CN" dirty="0">
                <a:sym typeface="+mn-ea"/>
              </a:rPr>
              <a:t>exec(object[, </a:t>
            </a:r>
            <a:r>
              <a:rPr lang="en-US" altLang="zh-CN" dirty="0" err="1">
                <a:sym typeface="+mn-ea"/>
              </a:rPr>
              <a:t>globals</a:t>
            </a:r>
            <a:r>
              <a:rPr lang="en-US" altLang="zh-CN" dirty="0">
                <a:sym typeface="+mn-ea"/>
              </a:rPr>
              <a:t>[, locals]])</a:t>
            </a:r>
          </a:p>
          <a:p>
            <a:pPr marL="0" indent="0" fontAlgn="auto">
              <a:lnSpc>
                <a:spcPct val="100000"/>
              </a:lnSpc>
              <a:spcBef>
                <a:spcPts val="0"/>
              </a:spcBef>
              <a:buNone/>
            </a:pPr>
            <a:endParaRPr lang="en-US" altLang="zh-CN" sz="1800" dirty="0">
              <a:latin typeface="Consolas" panose="020B0609020204030204" charset="0"/>
            </a:endParaRPr>
          </a:p>
          <a:p>
            <a:pPr marL="368300" lvl="2" indent="0" fontAlgn="auto">
              <a:lnSpc>
                <a:spcPct val="100000"/>
              </a:lnSpc>
              <a:spcBef>
                <a:spcPts val="0"/>
              </a:spcBef>
              <a:buNone/>
            </a:pPr>
            <a:r>
              <a:rPr lang="en-US" altLang="zh-CN" sz="1600" dirty="0">
                <a:latin typeface="Consolas" panose="020B0609020204030204" charset="0"/>
              </a:rPr>
              <a:t>&gt;&gt;&gt; exec('x = 3')                 #</a:t>
            </a:r>
            <a:r>
              <a:rPr lang="en-US" altLang="zh-CN" sz="1600" dirty="0" err="1">
                <a:latin typeface="Consolas" panose="020B0609020204030204" charset="0"/>
              </a:rPr>
              <a:t>执行语句x</a:t>
            </a:r>
            <a:r>
              <a:rPr lang="en-US" altLang="zh-CN" sz="1600" dirty="0">
                <a:latin typeface="Consolas" panose="020B0609020204030204" charset="0"/>
              </a:rPr>
              <a:t> = 3</a:t>
            </a:r>
          </a:p>
          <a:p>
            <a:pPr marL="368300" lvl="2" indent="0" fontAlgn="auto">
              <a:lnSpc>
                <a:spcPct val="100000"/>
              </a:lnSpc>
              <a:spcBef>
                <a:spcPts val="0"/>
              </a:spcBef>
              <a:buNone/>
            </a:pPr>
            <a:r>
              <a:rPr lang="en-US" altLang="zh-CN" sz="1600" dirty="0">
                <a:latin typeface="Consolas" panose="020B0609020204030204" charset="0"/>
              </a:rPr>
              <a:t>&gt;&gt;&gt; x</a:t>
            </a:r>
          </a:p>
          <a:p>
            <a:pPr marL="368300" lvl="2" indent="0" fontAlgn="auto">
              <a:lnSpc>
                <a:spcPct val="100000"/>
              </a:lnSpc>
              <a:spcBef>
                <a:spcPts val="0"/>
              </a:spcBef>
              <a:buNone/>
            </a:pPr>
            <a:r>
              <a:rPr lang="en-US" altLang="zh-CN" sz="1600" dirty="0">
                <a:solidFill>
                  <a:srgbClr val="00B0F0"/>
                </a:solidFill>
                <a:latin typeface="Consolas" panose="020B0609020204030204" charset="0"/>
              </a:rPr>
              <a:t>3</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obj</a:t>
            </a:r>
            <a:r>
              <a:rPr lang="en-US" altLang="zh-CN" sz="1600" dirty="0">
                <a:latin typeface="Consolas" panose="020B0609020204030204" charset="0"/>
              </a:rPr>
              <a:t> = compile('for </a:t>
            </a:r>
            <a:r>
              <a:rPr lang="en-US" altLang="zh-CN" sz="1600" dirty="0" err="1">
                <a:latin typeface="Consolas" panose="020B0609020204030204" charset="0"/>
              </a:rPr>
              <a:t>i</a:t>
            </a:r>
            <a:r>
              <a:rPr lang="en-US" altLang="zh-CN" sz="1600" dirty="0">
                <a:latin typeface="Consolas" panose="020B0609020204030204" charset="0"/>
              </a:rPr>
              <a:t> in range(5):print(</a:t>
            </a:r>
            <a:r>
              <a:rPr lang="en-US" altLang="zh-CN" sz="1600" dirty="0" err="1">
                <a:latin typeface="Consolas" panose="020B0609020204030204" charset="0"/>
              </a:rPr>
              <a:t>i</a:t>
            </a:r>
            <a:r>
              <a:rPr lang="en-US" altLang="zh-CN" sz="1600" dirty="0">
                <a:latin typeface="Consolas" panose="020B0609020204030204" charset="0"/>
              </a:rPr>
              <a:t>, end=" ")', 'temp.txt', 'exec')</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obj</a:t>
            </a:r>
            <a:r>
              <a:rPr lang="en-US" altLang="zh-CN" sz="1600" dirty="0">
                <a:latin typeface="Consolas" panose="020B0609020204030204" charset="0"/>
              </a:rPr>
              <a:t>                           #</a:t>
            </a:r>
            <a:r>
              <a:rPr lang="en-US" altLang="zh-CN" sz="1600" dirty="0" err="1">
                <a:latin typeface="Consolas" panose="020B0609020204030204" charset="0"/>
              </a:rPr>
              <a:t>内置函数compile</a:t>
            </a:r>
            <a:r>
              <a:rPr lang="en-US" altLang="zh-CN" sz="1600" dirty="0">
                <a:latin typeface="Consolas" panose="020B0609020204030204" charset="0"/>
              </a:rPr>
              <a:t>()</a:t>
            </a:r>
            <a:r>
              <a:rPr lang="en-US" altLang="zh-CN" sz="1600" dirty="0" err="1">
                <a:latin typeface="Consolas" panose="020B0609020204030204" charset="0"/>
              </a:rPr>
              <a:t>生成的代码对象</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&lt;code object &lt;module&gt; at 0x00000000033A29C0, file "temp.txt", line 1&gt;</a:t>
            </a:r>
          </a:p>
          <a:p>
            <a:pPr marL="368300" lvl="2" indent="0" fontAlgn="auto">
              <a:lnSpc>
                <a:spcPct val="100000"/>
              </a:lnSpc>
              <a:spcBef>
                <a:spcPts val="0"/>
              </a:spcBef>
              <a:buNone/>
            </a:pPr>
            <a:r>
              <a:rPr lang="en-US" altLang="zh-CN" sz="1600" dirty="0">
                <a:latin typeface="Consolas" panose="020B0609020204030204" charset="0"/>
              </a:rPr>
              <a:t>&gt;&gt;&gt; exec(</a:t>
            </a:r>
            <a:r>
              <a:rPr lang="en-US" altLang="zh-CN" sz="1600" dirty="0" err="1">
                <a:latin typeface="Consolas" panose="020B0609020204030204" charset="0"/>
              </a:rPr>
              <a:t>obj</a:t>
            </a:r>
            <a:r>
              <a:rPr lang="en-US" altLang="zh-CN" sz="1600" dirty="0">
                <a:latin typeface="Consolas" panose="020B0609020204030204" charset="0"/>
              </a:rPr>
              <a:t>)                     #</a:t>
            </a:r>
            <a:r>
              <a:rPr lang="en-US" altLang="zh-CN" sz="1600" dirty="0" err="1">
                <a:latin typeface="Consolas" panose="020B0609020204030204" charset="0"/>
              </a:rPr>
              <a:t>使用exec</a:t>
            </a:r>
            <a:r>
              <a:rPr lang="en-US" altLang="zh-CN" sz="1600" dirty="0">
                <a:latin typeface="Consolas" panose="020B0609020204030204" charset="0"/>
              </a:rPr>
              <a:t>()</a:t>
            </a:r>
            <a:r>
              <a:rPr lang="en-US" altLang="zh-CN" sz="1600" dirty="0" err="1">
                <a:latin typeface="Consolas" panose="020B0609020204030204" charset="0"/>
              </a:rPr>
              <a:t>执行代码对象</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0 1 2 3 4 </a:t>
            </a:r>
          </a:p>
          <a:p>
            <a:pPr marL="368300" lvl="2" indent="0" fontAlgn="auto">
              <a:lnSpc>
                <a:spcPct val="100000"/>
              </a:lnSpc>
              <a:spcBef>
                <a:spcPts val="0"/>
              </a:spcBef>
              <a:buNone/>
            </a:pPr>
            <a:r>
              <a:rPr lang="en-US" altLang="zh-CN" sz="1600" dirty="0">
                <a:latin typeface="Consolas" panose="020B0609020204030204" charset="0"/>
              </a:rPr>
              <a:t>&gt;&gt;&gt; </a:t>
            </a:r>
            <a:r>
              <a:rPr lang="en-US" altLang="zh-CN" sz="1600" dirty="0" err="1">
                <a:latin typeface="Consolas" panose="020B0609020204030204" charset="0"/>
              </a:rPr>
              <a:t>eval</a:t>
            </a:r>
            <a:r>
              <a:rPr lang="en-US" altLang="zh-CN" sz="1600" dirty="0">
                <a:latin typeface="Consolas" panose="020B0609020204030204" charset="0"/>
              </a:rPr>
              <a:t>(</a:t>
            </a:r>
            <a:r>
              <a:rPr lang="en-US" altLang="zh-CN" sz="1600" dirty="0" err="1">
                <a:latin typeface="Consolas" panose="020B0609020204030204" charset="0"/>
              </a:rPr>
              <a:t>obj</a:t>
            </a:r>
            <a:r>
              <a:rPr lang="en-US" altLang="zh-CN" sz="1600" dirty="0">
                <a:latin typeface="Consolas" panose="020B0609020204030204" charset="0"/>
              </a:rPr>
              <a:t>)                     #</a:t>
            </a:r>
            <a:r>
              <a:rPr lang="en-US" altLang="zh-CN" sz="1600" dirty="0" err="1">
                <a:latin typeface="Consolas" panose="020B0609020204030204" charset="0"/>
              </a:rPr>
              <a:t>也可以使用eval</a:t>
            </a:r>
            <a:r>
              <a:rPr lang="en-US" altLang="zh-CN" sz="1600" dirty="0">
                <a:latin typeface="Consolas" panose="020B0609020204030204" charset="0"/>
              </a:rPr>
              <a:t>()</a:t>
            </a:r>
            <a:r>
              <a:rPr lang="en-US" altLang="zh-CN" sz="1600" dirty="0" err="1">
                <a:latin typeface="Consolas" panose="020B0609020204030204" charset="0"/>
              </a:rPr>
              <a:t>执行代码对象</a:t>
            </a:r>
            <a:endParaRPr lang="en-US" altLang="zh-CN" sz="1600" dirty="0">
              <a:latin typeface="Consolas" panose="020B0609020204030204" charset="0"/>
            </a:endParaRPr>
          </a:p>
          <a:p>
            <a:pPr marL="368300" lvl="2" indent="0" fontAlgn="auto">
              <a:lnSpc>
                <a:spcPct val="100000"/>
              </a:lnSpc>
              <a:spcBef>
                <a:spcPts val="0"/>
              </a:spcBef>
              <a:buNone/>
            </a:pPr>
            <a:r>
              <a:rPr lang="en-US" altLang="zh-CN" sz="1600" dirty="0">
                <a:solidFill>
                  <a:srgbClr val="00B0F0"/>
                </a:solidFill>
                <a:latin typeface="Consolas" panose="020B0609020204030204" charset="0"/>
              </a:rPr>
              <a:t>0 1 2 3 4 </a:t>
            </a:r>
          </a:p>
          <a:p>
            <a:pPr marL="0" indent="0" fontAlgn="auto">
              <a:lnSpc>
                <a:spcPct val="100000"/>
              </a:lnSpc>
              <a:spcBef>
                <a:spcPts val="0"/>
              </a:spcBef>
              <a:buNone/>
            </a:pPr>
            <a:endParaRPr lang="it-IT" altLang="zh-CN" sz="1600" dirty="0">
              <a:solidFill>
                <a:srgbClr val="00B0F0"/>
              </a:solidFill>
              <a:latin typeface="Consolas" panose="020B0609020204030204" charset="0"/>
            </a:endParaRPr>
          </a:p>
          <a:p>
            <a:pPr marL="190500" lvl="1" indent="0">
              <a:buNone/>
            </a:pPr>
            <a:endParaRPr lang="en-US" altLang="zh-CN" sz="1800" dirty="0">
              <a:solidFill>
                <a:srgbClr val="00B0F0"/>
              </a:solidFill>
              <a:latin typeface="Consolas" panose="020B0609020204030204" charset="0"/>
              <a:sym typeface="+mn-ea"/>
            </a:endParaRPr>
          </a:p>
        </p:txBody>
      </p:sp>
    </p:spTree>
    <p:extLst>
      <p:ext uri="{BB962C8B-B14F-4D97-AF65-F5344CB8AC3E}">
        <p14:creationId xmlns:p14="http://schemas.microsoft.com/office/powerpoint/2010/main" val="3922818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77</a:t>
            </a:fld>
            <a:endParaRPr lang="zh-CN" altLang="en-US"/>
          </a:p>
        </p:txBody>
      </p:sp>
      <p:sp>
        <p:nvSpPr>
          <p:cNvPr id="5" name="内容占位符 4"/>
          <p:cNvSpPr>
            <a:spLocks noGrp="1"/>
          </p:cNvSpPr>
          <p:nvPr>
            <p:ph idx="1"/>
          </p:nvPr>
        </p:nvSpPr>
        <p:spPr/>
        <p:txBody>
          <a:bodyPr/>
          <a:lstStyle/>
          <a:p>
            <a:r>
              <a:rPr lang="en-US" altLang="zh-CN" dirty="0"/>
              <a:t>Python</a:t>
            </a:r>
            <a:r>
              <a:rPr lang="zh-CN" altLang="en-US" dirty="0"/>
              <a:t>内置函数</a:t>
            </a:r>
            <a:endParaRPr lang="en-US" altLang="zh-CN" dirty="0"/>
          </a:p>
          <a:p>
            <a:pPr lvl="1"/>
            <a:r>
              <a:rPr lang="en-US" altLang="zh-CN" dirty="0"/>
              <a:t>8.</a:t>
            </a:r>
            <a:r>
              <a:rPr lang="en-US" altLang="zh-CN" dirty="0">
                <a:sym typeface="+mn-ea"/>
              </a:rPr>
              <a:t> compile(),exec(), </a:t>
            </a:r>
            <a:r>
              <a:rPr lang="en-US" altLang="zh-CN" dirty="0" err="1">
                <a:sym typeface="+mn-ea"/>
              </a:rPr>
              <a:t>eval</a:t>
            </a:r>
            <a:r>
              <a:rPr lang="en-US" altLang="zh-CN" dirty="0">
                <a:sym typeface="+mn-ea"/>
              </a:rPr>
              <a:t>()</a:t>
            </a:r>
          </a:p>
          <a:p>
            <a:pPr lvl="2"/>
            <a:r>
              <a:rPr lang="en-US" altLang="zh-CN" dirty="0">
                <a:sym typeface="+mn-ea"/>
              </a:rPr>
              <a:t>exec():</a:t>
            </a:r>
            <a:r>
              <a:rPr lang="zh-CN" altLang="en-US" dirty="0"/>
              <a:t>执行字符串或文件中的</a:t>
            </a:r>
            <a:r>
              <a:rPr lang="zh-CN" altLang="en-US" dirty="0">
                <a:solidFill>
                  <a:srgbClr val="FF0000"/>
                </a:solidFill>
              </a:rPr>
              <a:t>代码</a:t>
            </a:r>
            <a:r>
              <a:rPr lang="zh-CN" altLang="en-US" dirty="0"/>
              <a:t>，无返回值</a:t>
            </a:r>
            <a:endParaRPr lang="en-US" altLang="zh-CN" dirty="0"/>
          </a:p>
          <a:p>
            <a:pPr lvl="3"/>
            <a:r>
              <a:rPr lang="en-US" altLang="zh-CN" dirty="0">
                <a:sym typeface="+mn-ea"/>
              </a:rPr>
              <a:t>exec(object[, </a:t>
            </a:r>
            <a:r>
              <a:rPr lang="en-US" altLang="zh-CN" dirty="0" err="1">
                <a:sym typeface="+mn-ea"/>
              </a:rPr>
              <a:t>globals</a:t>
            </a:r>
            <a:r>
              <a:rPr lang="en-US" altLang="zh-CN" dirty="0">
                <a:sym typeface="+mn-ea"/>
              </a:rPr>
              <a:t>[, locals]])</a:t>
            </a:r>
          </a:p>
          <a:p>
            <a:pPr marL="0" indent="0" fontAlgn="auto">
              <a:lnSpc>
                <a:spcPct val="100000"/>
              </a:lnSpc>
              <a:spcBef>
                <a:spcPts val="0"/>
              </a:spcBef>
              <a:buNone/>
            </a:pP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&gt;&gt;&gt; for </a:t>
            </a:r>
            <a:r>
              <a:rPr lang="en-US" altLang="zh-CN" sz="1800" dirty="0" err="1">
                <a:latin typeface="Consolas" panose="020B0609020204030204" charset="0"/>
              </a:rPr>
              <a:t>i</a:t>
            </a:r>
            <a:r>
              <a:rPr lang="en-US" altLang="zh-CN" sz="1800" dirty="0">
                <a:latin typeface="Consolas" panose="020B0609020204030204" charset="0"/>
              </a:rPr>
              <a:t>, v in enumerate(range(5, 10)):  #</a:t>
            </a:r>
            <a:r>
              <a:rPr lang="en-US" altLang="zh-CN" sz="1800" dirty="0" err="1">
                <a:latin typeface="Consolas" panose="020B0609020204030204" charset="0"/>
              </a:rPr>
              <a:t>动态创建变量名</a:t>
            </a:r>
            <a:endParaRPr lang="en-US" altLang="zh-CN" sz="1800" dirty="0">
              <a:latin typeface="Consolas" panose="020B0609020204030204" charset="0"/>
            </a:endParaRPr>
          </a:p>
          <a:p>
            <a:pPr marL="368300" lvl="2" indent="0" fontAlgn="auto">
              <a:lnSpc>
                <a:spcPct val="100000"/>
              </a:lnSpc>
              <a:spcBef>
                <a:spcPts val="0"/>
              </a:spcBef>
              <a:buNone/>
            </a:pPr>
            <a:r>
              <a:rPr lang="en-US" altLang="zh-CN" sz="1800" dirty="0">
                <a:latin typeface="Consolas" panose="020B0609020204030204" charset="0"/>
              </a:rPr>
              <a:t>    exec('element' + </a:t>
            </a:r>
            <a:r>
              <a:rPr lang="en-US" altLang="zh-CN" sz="1800" dirty="0" err="1">
                <a:latin typeface="Consolas" panose="020B0609020204030204" charset="0"/>
              </a:rPr>
              <a:t>str</a:t>
            </a:r>
            <a:r>
              <a:rPr lang="en-US" altLang="zh-CN" sz="1800" dirty="0">
                <a:latin typeface="Consolas" panose="020B0609020204030204" charset="0"/>
              </a:rPr>
              <a:t>(</a:t>
            </a:r>
            <a:r>
              <a:rPr lang="en-US" altLang="zh-CN" sz="1800" dirty="0" err="1">
                <a:latin typeface="Consolas" panose="020B0609020204030204" charset="0"/>
              </a:rPr>
              <a:t>i</a:t>
            </a:r>
            <a:r>
              <a:rPr lang="en-US" altLang="zh-CN" sz="1800" dirty="0">
                <a:latin typeface="Consolas" panose="020B0609020204030204" charset="0"/>
              </a:rPr>
              <a:t>) + '=' + </a:t>
            </a:r>
            <a:r>
              <a:rPr lang="en-US" altLang="zh-CN" sz="1800" dirty="0" err="1">
                <a:latin typeface="Consolas" panose="020B0609020204030204" charset="0"/>
              </a:rPr>
              <a:t>str</a:t>
            </a:r>
            <a:r>
              <a:rPr lang="en-US" altLang="zh-CN" sz="1800" dirty="0">
                <a:latin typeface="Consolas" panose="020B0609020204030204" charset="0"/>
              </a:rPr>
              <a:t>(v))</a:t>
            </a:r>
          </a:p>
          <a:p>
            <a:pPr marL="368300" lvl="2" indent="0" fontAlgn="auto">
              <a:lnSpc>
                <a:spcPct val="100000"/>
              </a:lnSpc>
              <a:spcBef>
                <a:spcPts val="0"/>
              </a:spcBef>
              <a:buNone/>
            </a:pPr>
            <a:r>
              <a:rPr lang="en-US" altLang="zh-CN" sz="1800" dirty="0">
                <a:latin typeface="Consolas" panose="020B0609020204030204" charset="0"/>
              </a:rPr>
              <a:t>	</a:t>
            </a:r>
          </a:p>
          <a:p>
            <a:pPr marL="368300" lvl="2" indent="0" fontAlgn="auto">
              <a:lnSpc>
                <a:spcPct val="100000"/>
              </a:lnSpc>
              <a:spcBef>
                <a:spcPts val="0"/>
              </a:spcBef>
              <a:buNone/>
            </a:pPr>
            <a:r>
              <a:rPr lang="en-US" altLang="zh-CN" sz="1800" dirty="0">
                <a:latin typeface="Consolas" panose="020B0609020204030204" charset="0"/>
              </a:rPr>
              <a:t>&gt;&gt;&gt; element0</a:t>
            </a:r>
          </a:p>
          <a:p>
            <a:pPr marL="368300" lvl="2" indent="0" fontAlgn="auto">
              <a:lnSpc>
                <a:spcPct val="100000"/>
              </a:lnSpc>
              <a:spcBef>
                <a:spcPts val="0"/>
              </a:spcBef>
              <a:buNone/>
            </a:pPr>
            <a:r>
              <a:rPr lang="en-US" altLang="zh-CN" sz="1800" dirty="0">
                <a:solidFill>
                  <a:srgbClr val="00B0F0"/>
                </a:solidFill>
                <a:latin typeface="Consolas" panose="020B0609020204030204" charset="0"/>
              </a:rPr>
              <a:t>5</a:t>
            </a:r>
          </a:p>
          <a:p>
            <a:pPr marL="368300" lvl="2" indent="0" fontAlgn="auto">
              <a:lnSpc>
                <a:spcPct val="100000"/>
              </a:lnSpc>
              <a:spcBef>
                <a:spcPts val="0"/>
              </a:spcBef>
              <a:buNone/>
            </a:pPr>
            <a:r>
              <a:rPr lang="en-US" altLang="zh-CN" sz="1800" dirty="0">
                <a:latin typeface="Consolas" panose="020B0609020204030204" charset="0"/>
              </a:rPr>
              <a:t>&gt;&gt;&gt; element1</a:t>
            </a:r>
          </a:p>
          <a:p>
            <a:pPr marL="368300" lvl="2" indent="0" fontAlgn="auto">
              <a:lnSpc>
                <a:spcPct val="100000"/>
              </a:lnSpc>
              <a:spcBef>
                <a:spcPts val="0"/>
              </a:spcBef>
              <a:buNone/>
            </a:pPr>
            <a:r>
              <a:rPr lang="en-US" altLang="zh-CN" sz="1800" dirty="0">
                <a:solidFill>
                  <a:srgbClr val="00B0F0"/>
                </a:solidFill>
                <a:latin typeface="Consolas" panose="020B0609020204030204" charset="0"/>
              </a:rPr>
              <a:t>6</a:t>
            </a:r>
          </a:p>
          <a:p>
            <a:pPr marL="0" indent="0" fontAlgn="auto">
              <a:lnSpc>
                <a:spcPct val="100000"/>
              </a:lnSpc>
              <a:spcBef>
                <a:spcPts val="0"/>
              </a:spcBef>
              <a:buNone/>
            </a:pPr>
            <a:endParaRPr lang="it-IT" altLang="zh-CN" sz="1600" dirty="0">
              <a:solidFill>
                <a:srgbClr val="00B0F0"/>
              </a:solidFill>
              <a:latin typeface="Consolas" panose="020B0609020204030204" charset="0"/>
            </a:endParaRPr>
          </a:p>
          <a:p>
            <a:pPr marL="190500" lvl="1" indent="0">
              <a:buNone/>
            </a:pPr>
            <a:endParaRPr lang="en-US" altLang="zh-CN" sz="1800" dirty="0">
              <a:solidFill>
                <a:srgbClr val="00B0F0"/>
              </a:solidFill>
              <a:latin typeface="Consolas" panose="020B0609020204030204" charset="0"/>
              <a:sym typeface="+mn-ea"/>
            </a:endParaRPr>
          </a:p>
        </p:txBody>
      </p:sp>
    </p:spTree>
    <p:extLst>
      <p:ext uri="{BB962C8B-B14F-4D97-AF65-F5344CB8AC3E}">
        <p14:creationId xmlns:p14="http://schemas.microsoft.com/office/powerpoint/2010/main" val="5498186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Python</a:t>
            </a:r>
            <a:r>
              <a:rPr lang="zh-CN" altLang="en-US" dirty="0">
                <a:sym typeface="+mn-ea"/>
              </a:rPr>
              <a:t>语法基础</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t>78</a:t>
            </a:fld>
            <a:endParaRPr lang="zh-CN" altLang="en-US"/>
          </a:p>
        </p:txBody>
      </p:sp>
      <p:sp>
        <p:nvSpPr>
          <p:cNvPr id="5" name="内容占位符 4"/>
          <p:cNvSpPr>
            <a:spLocks noGrp="1"/>
          </p:cNvSpPr>
          <p:nvPr>
            <p:ph idx="1"/>
          </p:nvPr>
        </p:nvSpPr>
        <p:spPr/>
        <p:txBody>
          <a:bodyPr/>
          <a:lstStyle/>
          <a:p>
            <a:pPr lvl="1"/>
            <a:r>
              <a:rPr lang="zh-CN" altLang="en-US" dirty="0"/>
              <a:t>总结</a:t>
            </a:r>
            <a:endParaRPr lang="en-US" altLang="zh-CN" dirty="0"/>
          </a:p>
          <a:p>
            <a:pPr lvl="2"/>
            <a:r>
              <a:rPr lang="zh-CN" altLang="en-US" dirty="0"/>
              <a:t>示例：温度转换</a:t>
            </a:r>
            <a:endParaRPr lang="en-US" altLang="zh-CN" dirty="0"/>
          </a:p>
          <a:p>
            <a:pPr lvl="2"/>
            <a:r>
              <a:rPr lang="en-US" altLang="zh-CN" dirty="0"/>
              <a:t>Python</a:t>
            </a:r>
            <a:r>
              <a:rPr lang="zh-CN" altLang="en-US" dirty="0"/>
              <a:t>编程规范</a:t>
            </a:r>
            <a:endParaRPr lang="en-US" altLang="zh-CN" dirty="0"/>
          </a:p>
          <a:p>
            <a:pPr lvl="2"/>
            <a:r>
              <a:rPr lang="zh-CN" altLang="en-US" dirty="0"/>
              <a:t>保留字和命名</a:t>
            </a:r>
            <a:endParaRPr lang="en-US" altLang="zh-CN" dirty="0"/>
          </a:p>
          <a:p>
            <a:pPr lvl="2"/>
            <a:r>
              <a:rPr lang="en-US" altLang="zh-CN" dirty="0"/>
              <a:t>Python</a:t>
            </a:r>
            <a:r>
              <a:rPr lang="zh-CN" altLang="en-US" dirty="0"/>
              <a:t>内置对象</a:t>
            </a:r>
            <a:endParaRPr lang="en-US" altLang="zh-CN" dirty="0"/>
          </a:p>
          <a:p>
            <a:pPr lvl="3"/>
            <a:r>
              <a:rPr lang="zh-CN" altLang="en-US" dirty="0"/>
              <a:t>常量、变量、字符串、序列</a:t>
            </a:r>
            <a:endParaRPr lang="en-US" altLang="zh-CN" dirty="0"/>
          </a:p>
          <a:p>
            <a:pPr lvl="2"/>
            <a:r>
              <a:rPr lang="zh-CN" altLang="en-US" dirty="0"/>
              <a:t>运算符和表达式</a:t>
            </a:r>
            <a:endParaRPr lang="en-US" altLang="zh-CN" dirty="0"/>
          </a:p>
          <a:p>
            <a:pPr lvl="3"/>
            <a:r>
              <a:rPr lang="zh-CN" altLang="en-US" dirty="0"/>
              <a:t>赋值、算术、关系、位、集合、逻辑、矩阵乘法</a:t>
            </a:r>
            <a:endParaRPr lang="en-US" altLang="zh-CN" dirty="0"/>
          </a:p>
          <a:p>
            <a:pPr lvl="2"/>
            <a:r>
              <a:rPr lang="en-US" altLang="zh-CN" dirty="0"/>
              <a:t>Python</a:t>
            </a:r>
            <a:r>
              <a:rPr lang="zh-CN" altLang="en-US" dirty="0"/>
              <a:t>内置函数</a:t>
            </a:r>
            <a:endParaRPr lang="en-US" altLang="zh-CN" dirty="0"/>
          </a:p>
          <a:p>
            <a:pPr lvl="3"/>
            <a:r>
              <a:rPr lang="zh-CN" altLang="en-US" dirty="0"/>
              <a:t>输入输出、类型转换、最值求和、排序、枚举、范围、压缩、编译执行</a:t>
            </a:r>
            <a:endParaRPr lang="en-US" altLang="zh-CN" dirty="0"/>
          </a:p>
        </p:txBody>
      </p:sp>
    </p:spTree>
    <p:extLst>
      <p:ext uri="{BB962C8B-B14F-4D97-AF65-F5344CB8AC3E}">
        <p14:creationId xmlns:p14="http://schemas.microsoft.com/office/powerpoint/2010/main" val="350234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语法基础</a:t>
            </a:r>
          </a:p>
        </p:txBody>
      </p:sp>
      <p:sp>
        <p:nvSpPr>
          <p:cNvPr id="3" name="内容占位符 2"/>
          <p:cNvSpPr>
            <a:spLocks noGrp="1"/>
          </p:cNvSpPr>
          <p:nvPr>
            <p:ph idx="1"/>
          </p:nvPr>
        </p:nvSpPr>
        <p:spPr/>
        <p:txBody>
          <a:bodyPr/>
          <a:lstStyle/>
          <a:p>
            <a:r>
              <a:rPr lang="en-US" altLang="zh-CN" dirty="0"/>
              <a:t>Python</a:t>
            </a:r>
            <a:r>
              <a:rPr lang="zh-CN" altLang="en-US" dirty="0"/>
              <a:t>编程规范</a:t>
            </a:r>
            <a:endParaRPr lang="en-US" altLang="zh-CN" dirty="0"/>
          </a:p>
          <a:p>
            <a:pPr lvl="1"/>
            <a:r>
              <a:rPr lang="zh-CN" altLang="en-US" dirty="0">
                <a:sym typeface="+mn-ea"/>
              </a:rPr>
              <a:t>注释</a:t>
            </a:r>
            <a:endParaRPr lang="en-US" altLang="zh-CN" dirty="0">
              <a:sym typeface="+mn-ea"/>
            </a:endParaRPr>
          </a:p>
          <a:p>
            <a:pPr lvl="2"/>
            <a:r>
              <a:rPr lang="zh-CN" altLang="en-US" sz="2000" dirty="0">
                <a:sym typeface="+mn-ea"/>
              </a:rPr>
              <a:t>以#开始，表示本行#之后的内容为注释。</a:t>
            </a:r>
            <a:endParaRPr lang="en-US" altLang="zh-CN" noProof="1">
              <a:sym typeface="+mn-ea"/>
            </a:endParaRPr>
          </a:p>
          <a:p>
            <a:pPr lvl="2"/>
            <a:r>
              <a:rPr lang="zh-CN" altLang="en-US" dirty="0">
                <a:sym typeface="+mn-ea"/>
              </a:rPr>
              <a:t>包含在一对三引号'''...'''或"""..."""之间且不属于任何语句的内容将被解释器认为是注释。</a:t>
            </a:r>
            <a:endParaRPr lang="en-US" altLang="zh-CN" dirty="0">
              <a:sym typeface="+mn-ea"/>
            </a:endParaRPr>
          </a:p>
          <a:p>
            <a:pPr lvl="2"/>
            <a:r>
              <a:rPr lang="zh-CN" altLang="en-US" dirty="0">
                <a:sym typeface="+mn-ea"/>
              </a:rPr>
              <a:t>注销功能</a:t>
            </a:r>
            <a:endParaRPr lang="en-US" altLang="zh-CN" dirty="0">
              <a:sym typeface="+mn-ea"/>
            </a:endParaRPr>
          </a:p>
          <a:p>
            <a:pPr lvl="2"/>
            <a:r>
              <a:rPr lang="zh-CN" altLang="en-US" dirty="0">
                <a:sym typeface="+mn-ea"/>
              </a:rPr>
              <a:t>解释功能：</a:t>
            </a:r>
            <a:r>
              <a:rPr lang="en-US" altLang="zh-CN" dirty="0">
                <a:sym typeface="+mn-ea"/>
              </a:rPr>
              <a:t>#</a:t>
            </a:r>
            <a:r>
              <a:rPr lang="zh-CN" altLang="en-US" dirty="0">
                <a:sym typeface="+mn-ea"/>
              </a:rPr>
              <a:t>！</a:t>
            </a:r>
            <a:r>
              <a:rPr lang="en-US" altLang="zh-CN" dirty="0">
                <a:sym typeface="+mn-ea"/>
              </a:rPr>
              <a:t>/</a:t>
            </a:r>
            <a:r>
              <a:rPr lang="en-US" altLang="zh-CN" dirty="0" err="1">
                <a:sym typeface="+mn-ea"/>
              </a:rPr>
              <a:t>usr</a:t>
            </a:r>
            <a:r>
              <a:rPr lang="en-US" altLang="zh-CN" dirty="0">
                <a:sym typeface="+mn-ea"/>
              </a:rPr>
              <a:t>/bin/</a:t>
            </a:r>
            <a:r>
              <a:rPr lang="en-US" altLang="zh-CN" dirty="0" err="1">
                <a:sym typeface="+mn-ea"/>
              </a:rPr>
              <a:t>env</a:t>
            </a:r>
            <a:r>
              <a:rPr lang="en-US" altLang="zh-CN" dirty="0">
                <a:sym typeface="+mn-ea"/>
              </a:rPr>
              <a:t> python</a:t>
            </a:r>
          </a:p>
          <a:p>
            <a:pPr lvl="3"/>
            <a:endParaRPr lang="zh-CN" altLang="en-US"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8</a:t>
            </a:fld>
            <a:endParaRPr lang="zh-CN" altLang="en-US"/>
          </a:p>
        </p:txBody>
      </p:sp>
    </p:spTree>
    <p:extLst>
      <p:ext uri="{BB962C8B-B14F-4D97-AF65-F5344CB8AC3E}">
        <p14:creationId xmlns:p14="http://schemas.microsoft.com/office/powerpoint/2010/main" val="355863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第一讲：</a:t>
            </a:r>
            <a:r>
              <a:rPr lang="en-US" altLang="zh-CN" dirty="0"/>
              <a:t>Python</a:t>
            </a:r>
            <a:r>
              <a:rPr lang="zh-CN" altLang="en-US" dirty="0"/>
              <a:t>语法基础</a:t>
            </a:r>
            <a:endParaRPr lang="en-US" altLang="zh-CN" dirty="0"/>
          </a:p>
          <a:p>
            <a:pPr lvl="1"/>
            <a:r>
              <a:rPr lang="zh-CN" altLang="en-US" dirty="0"/>
              <a:t>示例</a:t>
            </a:r>
            <a:endParaRPr lang="en-US" altLang="zh-CN" dirty="0"/>
          </a:p>
          <a:p>
            <a:pPr lvl="1"/>
            <a:r>
              <a:rPr lang="en-US" altLang="zh-CN" dirty="0"/>
              <a:t>Python</a:t>
            </a:r>
            <a:r>
              <a:rPr lang="zh-CN" altLang="en-US" dirty="0"/>
              <a:t>编程规范</a:t>
            </a:r>
            <a:endParaRPr lang="en-US" altLang="zh-CN" dirty="0"/>
          </a:p>
          <a:p>
            <a:pPr lvl="1"/>
            <a:r>
              <a:rPr lang="zh-CN" altLang="en-US" dirty="0">
                <a:solidFill>
                  <a:srgbClr val="FF0000"/>
                </a:solidFill>
              </a:rPr>
              <a:t>保留字和命名</a:t>
            </a:r>
            <a:endParaRPr lang="en-US" altLang="zh-CN" dirty="0">
              <a:solidFill>
                <a:srgbClr val="FF0000"/>
              </a:solidFill>
            </a:endParaRPr>
          </a:p>
          <a:p>
            <a:pPr lvl="1"/>
            <a:r>
              <a:rPr lang="en-US" altLang="zh-CN" dirty="0"/>
              <a:t>Python</a:t>
            </a:r>
            <a:r>
              <a:rPr lang="zh-CN" altLang="en-US" dirty="0"/>
              <a:t>内置对象</a:t>
            </a:r>
            <a:endParaRPr lang="en-US" altLang="zh-CN" dirty="0"/>
          </a:p>
          <a:p>
            <a:pPr lvl="1"/>
            <a:r>
              <a:rPr lang="zh-CN" altLang="en-US" dirty="0"/>
              <a:t>运算符和表达式</a:t>
            </a:r>
            <a:endParaRPr lang="en-US" altLang="zh-CN" dirty="0"/>
          </a:p>
          <a:p>
            <a:pPr lvl="1"/>
            <a:r>
              <a:rPr lang="en-US" altLang="zh-CN" dirty="0"/>
              <a:t>Python</a:t>
            </a:r>
            <a:r>
              <a:rPr lang="zh-CN" altLang="en-US" dirty="0"/>
              <a:t>内置函数</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9</a:t>
            </a:fld>
            <a:endParaRPr lang="zh-CN" altLang="en-US"/>
          </a:p>
        </p:txBody>
      </p:sp>
    </p:spTree>
    <p:extLst>
      <p:ext uri="{BB962C8B-B14F-4D97-AF65-F5344CB8AC3E}">
        <p14:creationId xmlns:p14="http://schemas.microsoft.com/office/powerpoint/2010/main" val="3774974875"/>
      </p:ext>
    </p:extLst>
  </p:cSld>
  <p:clrMapOvr>
    <a:masterClrMapping/>
  </p:clrMapOvr>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imes New Roman"/>
        <a:ea typeface="隶书"/>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potx" id="{BF2C906F-63DD-400D-B8EB-D978BCE5E3D2}" vid="{9C85AF0F-D4F5-474A-9E08-D05B5DFC5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9034</TotalTime>
  <Words>7395</Words>
  <Application>Microsoft Office PowerPoint</Application>
  <PresentationFormat>宽屏</PresentationFormat>
  <Paragraphs>1143</Paragraphs>
  <Slides>78</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90" baseType="lpstr">
      <vt:lpstr>黑体</vt:lpstr>
      <vt:lpstr>华文中宋</vt:lpstr>
      <vt:lpstr>宋体</vt:lpstr>
      <vt:lpstr>微软雅黑</vt:lpstr>
      <vt:lpstr>Arial</vt:lpstr>
      <vt:lpstr>Calibri</vt:lpstr>
      <vt:lpstr>Consolas</vt:lpstr>
      <vt:lpstr>Tahoma</vt:lpstr>
      <vt:lpstr>Times New Roman</vt:lpstr>
      <vt:lpstr>Wingdings</vt:lpstr>
      <vt:lpstr>模板</vt:lpstr>
      <vt:lpstr>Visio.Drawing.11</vt:lpstr>
      <vt:lpstr>Python数据处理编程</vt:lpstr>
      <vt:lpstr>Python数据处理编程</vt:lpstr>
      <vt:lpstr>Python语法基础</vt:lpstr>
      <vt:lpstr>Python语法基础</vt:lpstr>
      <vt:lpstr>Python语法基础</vt:lpstr>
      <vt:lpstr>Python数据处理编程</vt:lpstr>
      <vt:lpstr>Python语法基础</vt:lpstr>
      <vt:lpstr>Python语法基础</vt:lpstr>
      <vt:lpstr>Python数据处理编程</vt:lpstr>
      <vt:lpstr>Python语法基础</vt:lpstr>
      <vt:lpstr>Python语法基础</vt:lpstr>
      <vt:lpstr>Python语法基础</vt:lpstr>
      <vt:lpstr>Python数据处理编程</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Python数据处理编程</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Python数据处理编程</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lpstr>Python语法基础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 </cp:lastModifiedBy>
  <cp:revision>567</cp:revision>
  <dcterms:created xsi:type="dcterms:W3CDTF">2015-05-05T08:02:00Z</dcterms:created>
  <dcterms:modified xsi:type="dcterms:W3CDTF">2022-03-01T17:24:51Z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