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1795" r:id="rId2"/>
    <p:sldId id="2458" r:id="rId3"/>
    <p:sldId id="2559" r:id="rId4"/>
    <p:sldId id="2560" r:id="rId5"/>
    <p:sldId id="2561" r:id="rId6"/>
    <p:sldId id="2562" r:id="rId7"/>
    <p:sldId id="2563" r:id="rId8"/>
    <p:sldId id="2564" r:id="rId9"/>
    <p:sldId id="2459" r:id="rId10"/>
    <p:sldId id="2460" r:id="rId11"/>
    <p:sldId id="2541" r:id="rId12"/>
    <p:sldId id="2542" r:id="rId13"/>
    <p:sldId id="2543" r:id="rId14"/>
    <p:sldId id="2545" r:id="rId15"/>
    <p:sldId id="2544" r:id="rId16"/>
    <p:sldId id="2546" r:id="rId17"/>
    <p:sldId id="2547" r:id="rId18"/>
    <p:sldId id="2548" r:id="rId19"/>
    <p:sldId id="2549" r:id="rId20"/>
    <p:sldId id="2551" r:id="rId21"/>
    <p:sldId id="2550" r:id="rId22"/>
    <p:sldId id="2552" r:id="rId23"/>
    <p:sldId id="2553" r:id="rId24"/>
    <p:sldId id="2554" r:id="rId25"/>
    <p:sldId id="2555" r:id="rId26"/>
    <p:sldId id="2556" r:id="rId27"/>
    <p:sldId id="2558" r:id="rId28"/>
    <p:sldId id="2565" r:id="rId29"/>
    <p:sldId id="2557" r:id="rId30"/>
    <p:sldId id="2566" r:id="rId31"/>
    <p:sldId id="2567" r:id="rId32"/>
    <p:sldId id="2568" r:id="rId33"/>
    <p:sldId id="2569" r:id="rId34"/>
    <p:sldId id="2570" r:id="rId35"/>
    <p:sldId id="2571" r:id="rId36"/>
    <p:sldId id="2572" r:id="rId37"/>
    <p:sldId id="2573" r:id="rId38"/>
    <p:sldId id="2574" r:id="rId39"/>
    <p:sldId id="2575" r:id="rId40"/>
    <p:sldId id="2576" r:id="rId41"/>
    <p:sldId id="2577" r:id="rId42"/>
    <p:sldId id="2578" r:id="rId43"/>
    <p:sldId id="2579" r:id="rId44"/>
    <p:sldId id="2580" r:id="rId45"/>
    <p:sldId id="2581" r:id="rId46"/>
    <p:sldId id="2582" r:id="rId47"/>
    <p:sldId id="2583" r:id="rId48"/>
    <p:sldId id="2584" r:id="rId49"/>
    <p:sldId id="2585" r:id="rId50"/>
    <p:sldId id="2586" r:id="rId51"/>
    <p:sldId id="2587" r:id="rId52"/>
    <p:sldId id="2588" r:id="rId53"/>
    <p:sldId id="2589" r:id="rId54"/>
    <p:sldId id="2482" r:id="rId55"/>
    <p:sldId id="2590" r:id="rId56"/>
    <p:sldId id="2591" r:id="rId57"/>
    <p:sldId id="2592" r:id="rId58"/>
    <p:sldId id="2593" r:id="rId59"/>
    <p:sldId id="2594" r:id="rId60"/>
    <p:sldId id="2595" r:id="rId61"/>
    <p:sldId id="2597" r:id="rId62"/>
    <p:sldId id="2598" r:id="rId63"/>
    <p:sldId id="2600" r:id="rId64"/>
    <p:sldId id="2599" r:id="rId65"/>
    <p:sldId id="2601" r:id="rId66"/>
    <p:sldId id="2602" r:id="rId67"/>
    <p:sldId id="2603" r:id="rId68"/>
    <p:sldId id="2604" r:id="rId69"/>
    <p:sldId id="2606" r:id="rId70"/>
    <p:sldId id="2605" r:id="rId71"/>
    <p:sldId id="2607" r:id="rId72"/>
    <p:sldId id="2608" r:id="rId73"/>
    <p:sldId id="2609" r:id="rId74"/>
    <p:sldId id="2610" r:id="rId75"/>
    <p:sldId id="2611" r:id="rId76"/>
    <p:sldId id="2612" r:id="rId77"/>
    <p:sldId id="2613" r:id="rId78"/>
    <p:sldId id="2618" r:id="rId79"/>
    <p:sldId id="2617" r:id="rId80"/>
    <p:sldId id="2619" r:id="rId81"/>
    <p:sldId id="2620" r:id="rId82"/>
    <p:sldId id="2621" r:id="rId83"/>
    <p:sldId id="2622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2458"/>
            <p14:sldId id="2559"/>
            <p14:sldId id="2560"/>
            <p14:sldId id="2561"/>
            <p14:sldId id="2562"/>
            <p14:sldId id="2563"/>
            <p14:sldId id="2564"/>
            <p14:sldId id="2459"/>
            <p14:sldId id="2460"/>
            <p14:sldId id="2541"/>
            <p14:sldId id="2542"/>
            <p14:sldId id="2543"/>
            <p14:sldId id="2545"/>
            <p14:sldId id="2544"/>
            <p14:sldId id="2546"/>
            <p14:sldId id="2547"/>
            <p14:sldId id="2548"/>
            <p14:sldId id="2549"/>
            <p14:sldId id="2551"/>
            <p14:sldId id="2550"/>
            <p14:sldId id="2552"/>
            <p14:sldId id="2553"/>
            <p14:sldId id="2554"/>
            <p14:sldId id="2555"/>
            <p14:sldId id="2556"/>
            <p14:sldId id="2558"/>
            <p14:sldId id="2565"/>
            <p14:sldId id="2557"/>
            <p14:sldId id="2566"/>
            <p14:sldId id="2567"/>
            <p14:sldId id="2568"/>
            <p14:sldId id="2569"/>
            <p14:sldId id="2570"/>
            <p14:sldId id="2571"/>
            <p14:sldId id="2572"/>
            <p14:sldId id="2573"/>
            <p14:sldId id="2574"/>
            <p14:sldId id="2575"/>
            <p14:sldId id="2576"/>
            <p14:sldId id="2577"/>
            <p14:sldId id="2578"/>
            <p14:sldId id="2579"/>
            <p14:sldId id="2580"/>
            <p14:sldId id="2581"/>
            <p14:sldId id="2582"/>
            <p14:sldId id="2583"/>
            <p14:sldId id="2584"/>
            <p14:sldId id="2585"/>
            <p14:sldId id="2586"/>
            <p14:sldId id="2587"/>
            <p14:sldId id="2588"/>
            <p14:sldId id="2589"/>
            <p14:sldId id="2482"/>
            <p14:sldId id="2590"/>
            <p14:sldId id="2591"/>
            <p14:sldId id="2592"/>
            <p14:sldId id="2593"/>
            <p14:sldId id="2594"/>
            <p14:sldId id="2595"/>
            <p14:sldId id="2597"/>
            <p14:sldId id="2598"/>
            <p14:sldId id="2600"/>
            <p14:sldId id="2599"/>
            <p14:sldId id="2601"/>
            <p14:sldId id="2602"/>
            <p14:sldId id="2603"/>
            <p14:sldId id="2604"/>
            <p14:sldId id="2606"/>
            <p14:sldId id="2605"/>
            <p14:sldId id="2607"/>
            <p14:sldId id="2608"/>
            <p14:sldId id="2609"/>
            <p14:sldId id="2610"/>
            <p14:sldId id="2611"/>
            <p14:sldId id="2612"/>
            <p14:sldId id="2613"/>
            <p14:sldId id="2618"/>
            <p14:sldId id="2617"/>
            <p14:sldId id="2619"/>
            <p14:sldId id="2620"/>
            <p14:sldId id="2621"/>
            <p14:sldId id="26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5244" autoAdjust="0"/>
  </p:normalViewPr>
  <p:slideViewPr>
    <p:cSldViewPr snapToGrid="0">
      <p:cViewPr varScale="1">
        <p:scale>
          <a:sx n="94" d="100"/>
          <a:sy n="94" d="100"/>
        </p:scale>
        <p:origin x="6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7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4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7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8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 dirty="0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 dirty="0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4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6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9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4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4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8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5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8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语言：</a:t>
            </a:r>
            <a:r>
              <a:rPr lang="en-US" altLang="zh-CN" dirty="0" err="1"/>
              <a:t>Hadly</a:t>
            </a:r>
            <a:r>
              <a:rPr lang="en-US" altLang="zh-CN"/>
              <a:t> Wickham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 err="1"/>
              <a:t>pandas.merge</a:t>
            </a:r>
            <a:r>
              <a:rPr lang="zh-CN" altLang="en-US" dirty="0"/>
              <a:t>：根据一个或多个键将不同的</a:t>
            </a:r>
            <a:r>
              <a:rPr lang="en-US" altLang="zh-CN" dirty="0" err="1"/>
              <a:t>DataFrame</a:t>
            </a:r>
            <a:r>
              <a:rPr lang="zh-CN" altLang="en-US" dirty="0"/>
              <a:t>的行连接起来</a:t>
            </a:r>
            <a:endParaRPr lang="en-US" altLang="zh-CN" dirty="0"/>
          </a:p>
          <a:p>
            <a:pPr lvl="1"/>
            <a:r>
              <a:rPr lang="zh-CN" altLang="en-US" dirty="0"/>
              <a:t>类似于数据库的</a:t>
            </a:r>
            <a:r>
              <a:rPr lang="en-US" altLang="zh-CN" dirty="0"/>
              <a:t>join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import pandas as </a:t>
            </a:r>
            <a:r>
              <a:rPr lang="en-US" altLang="zh-CN" dirty="0" err="1">
                <a:latin typeface="Times New Roman" panose="02020603050405020304" pitchFamily="18" charset="0"/>
              </a:rPr>
              <a:t>pd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import </a:t>
            </a:r>
            <a:r>
              <a:rPr lang="en-US" altLang="zh-CN" dirty="0" err="1">
                <a:latin typeface="Times New Roman" panose="02020603050405020304" pitchFamily="18" charset="0"/>
              </a:rPr>
              <a:t>numpy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dirty="0" err="1">
                <a:latin typeface="Times New Roman" panose="02020603050405020304" pitchFamily="18" charset="0"/>
              </a:rPr>
              <a:t>np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({'key': ['b', 'b', 'a', 'c', 'a', 'a', 'b'], 'data1': range(7)})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({'key': ['a', 'b', 'd'], 'data2': range(3)})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data1 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3   c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4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5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6   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56958" y="4104762"/>
            <a:ext cx="2133094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df2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data2 key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a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d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4317" y="4104762"/>
            <a:ext cx="2878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pd.merge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(df1,df2)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data1 key  data2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      0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     1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      6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3      2   a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4      4   a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buNone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5      5   a      0</a:t>
            </a:r>
          </a:p>
        </p:txBody>
      </p:sp>
      <p:sp>
        <p:nvSpPr>
          <p:cNvPr id="7" name="矩形 6"/>
          <p:cNvSpPr/>
          <p:nvPr/>
        </p:nvSpPr>
        <p:spPr>
          <a:xfrm>
            <a:off x="8166652" y="4104762"/>
            <a:ext cx="34019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pd.merge(df1,df2,on='key')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data1 key  data2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6   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2   a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4   a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5   a     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默认为内连接，亦即取重叠（或指定）的列名的交集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df3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</a:t>
            </a:r>
            <a:r>
              <a:rPr lang="en-US" altLang="zh-CN" dirty="0" err="1">
                <a:latin typeface="Times New Roman" panose="02020603050405020304" pitchFamily="18" charset="0"/>
              </a:rPr>
              <a:t>lkey</a:t>
            </a:r>
            <a:r>
              <a:rPr lang="en-US" altLang="zh-CN" dirty="0">
                <a:latin typeface="Times New Roman" panose="02020603050405020304" pitchFamily="18" charset="0"/>
              </a:rPr>
              <a:t>': ['b', 'b', 'a', 'c', 'a', 'a', 'b'], 'data1': range(7)})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df4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</a:t>
            </a:r>
            <a:r>
              <a:rPr lang="en-US" altLang="zh-CN" dirty="0" err="1">
                <a:latin typeface="Times New Roman" panose="02020603050405020304" pitchFamily="18" charset="0"/>
              </a:rPr>
              <a:t>rkey</a:t>
            </a:r>
            <a:r>
              <a:rPr lang="en-US" altLang="zh-CN" dirty="0">
                <a:latin typeface="Times New Roman" panose="02020603050405020304" pitchFamily="18" charset="0"/>
              </a:rPr>
              <a:t>': ['a', 'b', 'd'], 'data2': range(3)})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pd.merge</a:t>
            </a:r>
            <a:r>
              <a:rPr lang="en-US" altLang="zh-CN" dirty="0">
                <a:latin typeface="Times New Roman" panose="02020603050405020304" pitchFamily="18" charset="0"/>
              </a:rPr>
              <a:t>(df3, df4, </a:t>
            </a:r>
            <a:r>
              <a:rPr lang="en-US" altLang="zh-CN" dirty="0" err="1">
                <a:latin typeface="Times New Roman" panose="02020603050405020304" pitchFamily="18" charset="0"/>
              </a:rPr>
              <a:t>left_on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lkey'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right_on</a:t>
            </a:r>
            <a:r>
              <a:rPr lang="en-US" altLang="zh-CN" dirty="0">
                <a:latin typeface="Times New Roman" panose="02020603050405020304" pitchFamily="18" charset="0"/>
              </a:rPr>
              <a:t>='</a:t>
            </a:r>
            <a:r>
              <a:rPr lang="en-US" altLang="zh-CN" dirty="0" err="1">
                <a:latin typeface="Times New Roman" panose="02020603050405020304" pitchFamily="18" charset="0"/>
              </a:rPr>
              <a:t>rkey'</a:t>
            </a:r>
            <a:r>
              <a:rPr lang="en-US" altLang="zh-CN" dirty="0">
                <a:latin typeface="Times New Roman" panose="02020603050405020304" pitchFamily="18" charset="0"/>
              </a:rPr>
              <a:t>)  #</a:t>
            </a:r>
            <a:r>
              <a:rPr lang="zh-CN" altLang="en-US" dirty="0">
                <a:latin typeface="Times New Roman" panose="02020603050405020304" pitchFamily="18" charset="0"/>
              </a:rPr>
              <a:t>分别指定列名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data1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lkey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data2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rkey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      0    b      1 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      1    b      1 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      6    b      1 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3      2    a      0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4      4    a      0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5      5    a      0    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6489" y="3502296"/>
            <a:ext cx="2223911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&gt;&gt;&gt; df3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lkey  data1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 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c  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    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  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     6</a:t>
            </a:r>
          </a:p>
        </p:txBody>
      </p:sp>
      <p:sp>
        <p:nvSpPr>
          <p:cNvPr id="6" name="矩形 5"/>
          <p:cNvSpPr/>
          <p:nvPr/>
        </p:nvSpPr>
        <p:spPr>
          <a:xfrm>
            <a:off x="7817556" y="3524874"/>
            <a:ext cx="2455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&gt;&gt;&gt; df4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rkey  data2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 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d     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：外连接、左连接、右连接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1800" dirty="0">
                <a:latin typeface="Times New Roman" panose="02020603050405020304" pitchFamily="18" charset="0"/>
              </a:rPr>
              <a:t>(df1,df2,how='outer')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data1 key  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0.0   b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1.0   b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6.0   b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2.0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4.0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5.0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  3.0   c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7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d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1800" dirty="0">
                <a:latin typeface="Times New Roman" panose="02020603050405020304" pitchFamily="18" charset="0"/>
              </a:rPr>
              <a:t>(df1,df2,how='left')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data1 key  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b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3   c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4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5   a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6   b    1.0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37444" y="1670661"/>
            <a:ext cx="172278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data1 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3   c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4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5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6   b</a:t>
            </a:r>
          </a:p>
        </p:txBody>
      </p:sp>
      <p:sp>
        <p:nvSpPr>
          <p:cNvPr id="6" name="矩形 5"/>
          <p:cNvSpPr/>
          <p:nvPr/>
        </p:nvSpPr>
        <p:spPr>
          <a:xfrm>
            <a:off x="9619421" y="1670661"/>
            <a:ext cx="1792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dirty="0">
                <a:latin typeface="Times New Roman" panose="02020603050405020304" pitchFamily="18" charset="0"/>
              </a:rPr>
              <a:t>df2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data2 key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a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d</a:t>
            </a:r>
          </a:p>
        </p:txBody>
      </p:sp>
      <p:sp>
        <p:nvSpPr>
          <p:cNvPr id="7" name="矩形 6"/>
          <p:cNvSpPr/>
          <p:nvPr/>
        </p:nvSpPr>
        <p:spPr>
          <a:xfrm>
            <a:off x="4350026" y="2524613"/>
            <a:ext cx="381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j-lt"/>
              </a:rPr>
              <a:t>pd.merge(df1,df2,how='right') 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   data1 key  data2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0    0.0   b      1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1    1.0   b      1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2    6.0   b      1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3    2.0   a      0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4    4.0   a      0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5    5.0   a      0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+mj-lt"/>
              </a:rPr>
              <a:t>6    NaN   d      2</a:t>
            </a:r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64" y="5276850"/>
            <a:ext cx="50958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：多个键组合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left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({'key1': ['foo', 'foo', 'bar'], 'key2': ['one', 'two', 'one'], '</a:t>
            </a:r>
            <a:r>
              <a:rPr lang="en-US" altLang="zh-CN" sz="1800" dirty="0" err="1">
                <a:latin typeface="Times New Roman" panose="02020603050405020304" pitchFamily="18" charset="0"/>
              </a:rPr>
              <a:t>lval</a:t>
            </a:r>
            <a:r>
              <a:rPr lang="en-US" altLang="zh-CN" sz="1800" dirty="0">
                <a:latin typeface="Times New Roman" panose="02020603050405020304" pitchFamily="18" charset="0"/>
              </a:rPr>
              <a:t>': [1, 2, 3]})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right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({'key1': ['foo', 'foo', 'bar', 'bar'], 'key2': ['one', 'one', 'one', 'two'], '</a:t>
            </a:r>
            <a:r>
              <a:rPr lang="en-US" altLang="zh-CN" sz="1800" dirty="0" err="1">
                <a:latin typeface="Times New Roman" panose="02020603050405020304" pitchFamily="18" charset="0"/>
              </a:rPr>
              <a:t>rval</a:t>
            </a:r>
            <a:r>
              <a:rPr lang="en-US" altLang="zh-CN" sz="1800" dirty="0">
                <a:latin typeface="Times New Roman" panose="02020603050405020304" pitchFamily="18" charset="0"/>
              </a:rPr>
              <a:t>': [4, 5, 6, 7]})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1800" dirty="0">
                <a:latin typeface="Times New Roman" panose="02020603050405020304" pitchFamily="18" charset="0"/>
              </a:rPr>
              <a:t>(left, right, on=['key1', 'key2'], how='outer')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key1 key2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lval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rval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foo  one   1.0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foo  one   1.0   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foo  two   2.0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bar  one   3.0 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bar  two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1800" dirty="0">
                <a:latin typeface="Times New Roman" panose="02020603050405020304" pitchFamily="18" charset="0"/>
              </a:rPr>
              <a:t>(left, right, on='key1')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key1 key2_x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lval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key2_y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rval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foo    one     1    one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foo    one     1    one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foo    two     2    one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foo    two     2    one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bar    one     3    one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bar    one     3    two     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91398" y="3354821"/>
            <a:ext cx="259742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0070C0"/>
                </a:solidFill>
              </a:rPr>
              <a:t>key1 key2  lval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0  foo  one     1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1  foo  two     2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2  bar  one     3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>
                <a:solidFill>
                  <a:srgbClr val="0070C0"/>
                </a:solidFill>
              </a:rPr>
              <a:t>key1 key2  rval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0  foo  one     4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1  foo  one     5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2  bar  one     6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3  bar  two     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函数的参数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2400" dirty="0">
                <a:latin typeface="Times New Roman" panose="02020603050405020304" pitchFamily="18" charset="0"/>
              </a:rPr>
              <a:t>(left, right, on='key1', suffixes=('_left', '_right'))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key1 key2_left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lval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key2_right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rval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foo       one     1        one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foo       one     1        one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foo       two     2        one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foo       two     2        one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bar       one     3        one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bar       one     3        two     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04958" y="3013094"/>
            <a:ext cx="60164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on</a:t>
            </a:r>
            <a:r>
              <a:rPr lang="zh-CN" altLang="en-US" dirty="0"/>
              <a:t> : 指的是用于连接的列索引名称。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left_on</a:t>
            </a:r>
            <a:r>
              <a:rPr lang="zh-CN" altLang="en-US" dirty="0"/>
              <a:t>：左则DataFrame中用作连接键的列名;参数中左右列名不相同，但代表的含义相同时非常有用。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right_on</a:t>
            </a:r>
            <a:r>
              <a:rPr lang="zh-CN" altLang="en-US" dirty="0"/>
              <a:t>：右则DataFrame中用作 连接键的列名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left_index</a:t>
            </a:r>
            <a:r>
              <a:rPr lang="zh-CN" altLang="en-US" dirty="0"/>
              <a:t>：使用左则DataFrame中的行索引做为连接键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right_index</a:t>
            </a:r>
            <a:r>
              <a:rPr lang="zh-CN" altLang="en-US" dirty="0"/>
              <a:t>：使用右则DataFrame中的行索引做为连接键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sort</a:t>
            </a:r>
            <a:r>
              <a:rPr lang="zh-CN" altLang="en-US" dirty="0"/>
              <a:t>：默认为True，将合并的数据进行排序。在大多数情况下设置为False可以提高性能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suffixes</a:t>
            </a:r>
            <a:r>
              <a:rPr lang="zh-CN" altLang="en-US" dirty="0"/>
              <a:t>：字符串值组成的元组，用于指定当左右DataFrame存在相同列名时在列名后面附加的后缀名称，默认为('_x','_y')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copy</a:t>
            </a:r>
            <a:r>
              <a:rPr lang="zh-CN" altLang="en-US" dirty="0"/>
              <a:t>：默认为True,总是将数据复制到数据结构中；大多数情况下设置为False可以提高性能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基于索引的</a:t>
            </a:r>
            <a:r>
              <a:rPr lang="en-US" altLang="zh-CN" dirty="0"/>
              <a:t>merge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left1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({'key': ['a', 'b', 'a', 'a', 'b', 'c'], 'value': range(6)})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right1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({'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group_val</a:t>
            </a:r>
            <a:r>
              <a:rPr lang="en-US" altLang="zh-CN" sz="2400" dirty="0">
                <a:latin typeface="Times New Roman" panose="02020603050405020304" pitchFamily="18" charset="0"/>
              </a:rPr>
              <a:t>': [3.5, 7]}, index=['a', 'b'])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left1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key  value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a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b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a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a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b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 c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right1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group_val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  3.5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  7.0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49248" y="4083760"/>
            <a:ext cx="783964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pd.merge(left1, right1, left_on='key', right_index=True)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key  value  group_val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a      0        3.5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a      2        3.5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a      3        3.5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b      1        7.0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b      4        7.0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基于层次化索引的</a:t>
            </a:r>
            <a:r>
              <a:rPr lang="en-US" altLang="zh-CN" dirty="0"/>
              <a:t>merge</a:t>
            </a:r>
            <a:r>
              <a:rPr lang="zh-CN" altLang="en-US" dirty="0"/>
              <a:t>：用列表指明用作合并键的多个列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lefth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({'key1': ['Ohio', 'Ohio', 'Ohio', 'Nevada', 'Nevada'], 'key2': [2000, 2001, 2002, 2001, 2002], 'data':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(5.)})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righth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(12).reshape((6, 2)),  index=[['Nevada', 'Nevada', 'Ohio', 'Ohio', 'Ohio', 'Ohio'], [2001, 2000, 2000, 2000, 2001, 2002]], columns=['event1', 'event2'])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lefth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    key1 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 Ohio  2000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1.0    Ohio  2001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2.0    Ohio  2002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3.0  Nevada  2001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 4.0  Nevada  2002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righth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event1  event2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Nevada  2001       0 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2000       2       3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2000       4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2000       6       7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2001       8       9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2002      10      11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33335" y="4258568"/>
            <a:ext cx="7538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pd.merge(lefth, righth, left_on=['key1', 'key2'], right_index=True)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    key1  key2  event1  event2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 Ohio  2000       4   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 Ohio  2000       6     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1.0    Ohio  2001       8       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2.0    Ohio  2002      10      11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3.0  Nevada  2001       0      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基于层次化索引的</a:t>
            </a:r>
            <a:r>
              <a:rPr lang="en-US" altLang="zh-CN" dirty="0"/>
              <a:t>merge</a:t>
            </a:r>
            <a:r>
              <a:rPr lang="zh-CN" altLang="en-US" dirty="0"/>
              <a:t>：用列表指明用作合并键的多个列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lefth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righth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left_on</a:t>
            </a:r>
            <a:r>
              <a:rPr lang="en-US" altLang="zh-CN" sz="2400" dirty="0">
                <a:latin typeface="Times New Roman" panose="02020603050405020304" pitchFamily="18" charset="0"/>
              </a:rPr>
              <a:t>=['key1', 'key2'],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right_index</a:t>
            </a:r>
            <a:r>
              <a:rPr lang="en-US" altLang="zh-CN" sz="2400" dirty="0">
                <a:latin typeface="Times New Roman" panose="02020603050405020304" pitchFamily="18" charset="0"/>
              </a:rPr>
              <a:t>=True, how='outer')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data    key1  key2  event1  event2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 Ohio  2000     4.0     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0.0    Ohio  2000     6.0     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1.0    Ohio  2001     8.0     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2.0    Ohio  2002    10.0    11.0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3.0  Nevada  2001     0.0 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4.0  Nevada  2002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Nevada  2000     2.0     3.0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join</a:t>
            </a:r>
            <a:r>
              <a:rPr lang="zh-CN" altLang="en-US" dirty="0"/>
              <a:t>函数实现</a:t>
            </a:r>
            <a:r>
              <a:rPr lang="en-US" altLang="zh-CN" dirty="0"/>
              <a:t>merge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left2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([[1., 2.], [3., 4.], [5., 6.]], index=['a', 'c', 'e'], columns=['Ohio', 'Nevada'])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right2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([[7., 8.], [9., 10.], [11., 12.], [13, 14]], index=['b', 'c', 'd', 'e'], columns=['Missouri', 'Alabama'])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left2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Nevada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right2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Missouri  Alabama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 7.0 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 9.0 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  11.0     12.0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   13.0     14.0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73691" y="3381269"/>
            <a:ext cx="81767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pd.merge</a:t>
            </a:r>
            <a:r>
              <a:rPr lang="en-US" altLang="zh-CN" sz="2000" b="1" dirty="0">
                <a:latin typeface="Times New Roman" panose="02020603050405020304" pitchFamily="18" charset="0"/>
              </a:rPr>
              <a:t>(left2, right2, how='outer',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left_index</a:t>
            </a:r>
            <a:r>
              <a:rPr lang="en-US" altLang="zh-CN" sz="2000" b="1" dirty="0">
                <a:latin typeface="Times New Roman" panose="02020603050405020304" pitchFamily="18" charset="0"/>
              </a:rPr>
              <a:t>=True,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right_index</a:t>
            </a:r>
            <a:r>
              <a:rPr lang="en-US" altLang="zh-CN" sz="2000" b="1" dirty="0">
                <a:latin typeface="Times New Roman" panose="02020603050405020304" pitchFamily="18" charset="0"/>
              </a:rPr>
              <a:t>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Nevada  Missouri  Alabama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  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7.0      8.0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       9.0 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11.0     12.0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      13.0     14.0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left2.join(right2, how='outer')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Ohio  Nevada  Missouri  Alabama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  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7.0      8.0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       9.0 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11.0     12.0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      13.0     14.0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en-US" altLang="zh-CN" dirty="0"/>
              <a:t>join</a:t>
            </a:r>
            <a:r>
              <a:rPr lang="zh-CN" altLang="en-US" dirty="0"/>
              <a:t>函数实现</a:t>
            </a:r>
            <a:r>
              <a:rPr lang="en-US" altLang="zh-CN" dirty="0"/>
              <a:t>merge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another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([[7., 8.], [9., 10.], [11., 12.], [16., 17.]], index=['a', 'c', 'e', 'f'],                     columns=['New York', 'Oregon'])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another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New York  Oregon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 7.0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 9.0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      11.0    12.0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      16.0    17.0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left2.join(right2)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Ohio  Nevada  Missouri  Alabama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       9.0 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      13.0     14.0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left2.join([right2, another])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Ohio  Nevada  Missouri  Alabama  New York  Oregon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7.0     8.0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       9.0     10.0       9.0    10.0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      13.0     14.0      11.0    12.0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49687" y="3195897"/>
            <a:ext cx="591763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left2.join([right2, another], how='outer')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Ohio  Nevada  Missouri  Alabama  New York  Oregon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1.0     2.0 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7.0     8.0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7.0      8.0 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3.0     4.0       9.0     10.0       9.0    10.0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11.0     12.0 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 5.0     6.0      13.0     14.0      11.0    12.0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16.0    17.0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进阶</a:t>
            </a:r>
            <a:endParaRPr lang="en-US" altLang="zh-CN" dirty="0"/>
          </a:p>
          <a:p>
            <a:pPr lvl="1"/>
            <a:r>
              <a:rPr lang="zh-CN" altLang="en-US" dirty="0"/>
              <a:t>层次化索引</a:t>
            </a:r>
            <a:endParaRPr lang="en-US" altLang="zh-CN" dirty="0"/>
          </a:p>
          <a:p>
            <a:pPr lvl="1"/>
            <a:r>
              <a:rPr lang="zh-CN" altLang="en-US" dirty="0"/>
              <a:t>数据准备</a:t>
            </a:r>
            <a:endParaRPr lang="en-US" altLang="zh-CN" dirty="0"/>
          </a:p>
          <a:p>
            <a:pPr lvl="2"/>
            <a:r>
              <a:rPr lang="zh-CN" altLang="en-US" dirty="0"/>
              <a:t>组装（</a:t>
            </a:r>
            <a:r>
              <a:rPr lang="en-US" altLang="zh-CN" dirty="0"/>
              <a:t>merge</a:t>
            </a:r>
            <a:r>
              <a:rPr lang="zh-CN" altLang="en-US" dirty="0"/>
              <a:t>、</a:t>
            </a:r>
            <a:r>
              <a:rPr lang="en-US" altLang="zh-CN" dirty="0" err="1"/>
              <a:t>concate</a:t>
            </a:r>
            <a:r>
              <a:rPr lang="zh-CN" altLang="en-US" dirty="0"/>
              <a:t>、</a:t>
            </a:r>
            <a:r>
              <a:rPr lang="en-US" altLang="zh-CN" dirty="0"/>
              <a:t>combine</a:t>
            </a:r>
            <a:r>
              <a:rPr lang="zh-CN" altLang="en-US" dirty="0"/>
              <a:t>）、变形</a:t>
            </a:r>
            <a:endParaRPr lang="en-US" altLang="zh-CN" dirty="0"/>
          </a:p>
          <a:p>
            <a:pPr lvl="1"/>
            <a:r>
              <a:rPr lang="zh-CN" altLang="en-US" dirty="0"/>
              <a:t>数据转换</a:t>
            </a:r>
            <a:endParaRPr lang="en-US" altLang="zh-CN" dirty="0"/>
          </a:p>
          <a:p>
            <a:pPr lvl="2"/>
            <a:r>
              <a:rPr lang="zh-CN" altLang="en-US" dirty="0"/>
              <a:t>去重、过滤、划分、重命名、替换、重排、哑变量、字符串处理</a:t>
            </a:r>
            <a:endParaRPr lang="en-US" altLang="zh-CN" dirty="0"/>
          </a:p>
          <a:p>
            <a:pPr lvl="1"/>
            <a:r>
              <a:rPr lang="zh-CN" altLang="en-US" dirty="0"/>
              <a:t>数据聚合</a:t>
            </a:r>
            <a:endParaRPr lang="en-US" altLang="zh-CN" dirty="0"/>
          </a:p>
          <a:p>
            <a:pPr lvl="2"/>
            <a:r>
              <a:rPr lang="en-US" altLang="zh-CN" dirty="0" err="1"/>
              <a:t>GroupBy</a:t>
            </a:r>
            <a:r>
              <a:rPr lang="zh-CN" altLang="en-US" dirty="0"/>
              <a:t>、迭代、基于字典或者</a:t>
            </a:r>
            <a:r>
              <a:rPr lang="en-US" altLang="zh-CN" dirty="0"/>
              <a:t>Series</a:t>
            </a:r>
            <a:r>
              <a:rPr lang="zh-CN" altLang="en-US" dirty="0"/>
              <a:t>、函数、</a:t>
            </a:r>
            <a:r>
              <a:rPr lang="en-US" altLang="zh-CN" dirty="0" err="1"/>
              <a:t>agg</a:t>
            </a:r>
            <a:r>
              <a:rPr lang="zh-CN" altLang="en-US" dirty="0"/>
              <a:t>、</a:t>
            </a:r>
            <a:r>
              <a:rPr lang="en-US" altLang="zh-CN" dirty="0"/>
              <a:t>apply</a:t>
            </a:r>
            <a:r>
              <a:rPr lang="zh-CN" altLang="en-US" dirty="0"/>
              <a:t>、分位数和桶分析、透视和交叉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连接：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沿一条轴将不同的</a:t>
            </a:r>
            <a:r>
              <a:rPr lang="en-US" altLang="zh-CN" dirty="0" err="1"/>
              <a:t>DataFrame</a:t>
            </a:r>
            <a:r>
              <a:rPr lang="zh-CN" altLang="en-US" dirty="0"/>
              <a:t>连接起来</a:t>
            </a:r>
            <a:endParaRPr lang="en-US" altLang="zh-CN" dirty="0"/>
          </a:p>
          <a:p>
            <a:pPr lvl="2"/>
            <a:r>
              <a:rPr lang="zh-CN" altLang="en-US" dirty="0"/>
              <a:t>轴上的索引不同，应该做并集还是交集</a:t>
            </a:r>
            <a:endParaRPr lang="en-US" altLang="zh-CN" dirty="0"/>
          </a:p>
          <a:p>
            <a:pPr lvl="2"/>
            <a:r>
              <a:rPr lang="zh-CN" altLang="en-US" dirty="0"/>
              <a:t>结果对象的分组</a:t>
            </a:r>
            <a:endParaRPr lang="en-US" altLang="zh-CN" dirty="0"/>
          </a:p>
          <a:p>
            <a:pPr lvl="2"/>
            <a:r>
              <a:rPr lang="zh-CN" altLang="en-US" dirty="0"/>
              <a:t>连接的轴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s1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([0, 1], index=['a', 'b'])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s2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([2, 3, 4], index=['c', 'd', 'e'])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s3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([5, 6], index=['f', 'g'])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pd.concat</a:t>
            </a:r>
            <a:r>
              <a:rPr lang="en-US" altLang="zh-CN" sz="1800" dirty="0">
                <a:latin typeface="Times New Roman" panose="02020603050405020304" pitchFamily="18" charset="0"/>
              </a:rPr>
              <a:t>([s1, s2, s3])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e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g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42757" y="3792245"/>
            <a:ext cx="5542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pd.concat([s1, s2, s3], axis=1)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变为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DataFrame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0    1    2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0.0  NaN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1.0  NaN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NaN  2.0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NaN  3.0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NaN  4.0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  NaN  NaN  5.0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g  NaN  NaN  6.0</a:t>
            </a:r>
          </a:p>
        </p:txBody>
      </p:sp>
      <p:sp>
        <p:nvSpPr>
          <p:cNvPr id="5" name="矩形 4"/>
          <p:cNvSpPr/>
          <p:nvPr/>
        </p:nvSpPr>
        <p:spPr>
          <a:xfrm>
            <a:off x="5674076" y="1207911"/>
            <a:ext cx="6371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4F4F4F"/>
                </a:solidFill>
                <a:latin typeface="Source Code Pro"/>
              </a:rPr>
              <a:t>pd.concat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(</a:t>
            </a:r>
            <a:r>
              <a:rPr lang="en-US" altLang="zh-CN" sz="2000" b="1" dirty="0" err="1">
                <a:solidFill>
                  <a:srgbClr val="4F4F4F"/>
                </a:solidFill>
                <a:latin typeface="Source Code Pro"/>
              </a:rPr>
              <a:t>objs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axis=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0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CN" sz="2000" b="1" dirty="0">
                <a:solidFill>
                  <a:srgbClr val="000088"/>
                </a:solidFill>
                <a:latin typeface="Source Code Pro"/>
              </a:rPr>
              <a:t>join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=</a:t>
            </a:r>
            <a:r>
              <a:rPr lang="en-US" altLang="zh-CN" sz="2000" b="1" dirty="0">
                <a:solidFill>
                  <a:srgbClr val="009900"/>
                </a:solidFill>
                <a:latin typeface="Source Code Pro"/>
              </a:rPr>
              <a:t>'outer'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CN" sz="2000" b="1" dirty="0" err="1">
                <a:solidFill>
                  <a:srgbClr val="4F4F4F"/>
                </a:solidFill>
                <a:latin typeface="Source Code Pro"/>
              </a:rPr>
              <a:t>join_axes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None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CN" sz="2000" b="1" dirty="0" err="1">
                <a:solidFill>
                  <a:srgbClr val="4F4F4F"/>
                </a:solidFill>
                <a:latin typeface="Source Code Pro"/>
              </a:rPr>
              <a:t>ignore_index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False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keys=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None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levels=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None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names=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None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, </a:t>
            </a:r>
            <a:r>
              <a:rPr lang="en-US" altLang="zh-CN" sz="2000" b="1" dirty="0" err="1">
                <a:solidFill>
                  <a:srgbClr val="4F4F4F"/>
                </a:solidFill>
                <a:latin typeface="Source Code Pro"/>
              </a:rPr>
              <a:t>verify_integrity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Source Code Pro"/>
              </a:rPr>
              <a:t>False</a:t>
            </a:r>
            <a:r>
              <a:rPr lang="en-US" altLang="zh-CN" sz="2000" b="1" dirty="0">
                <a:solidFill>
                  <a:srgbClr val="4F4F4F"/>
                </a:solidFill>
                <a:latin typeface="Source Code Pro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连接：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s4 = </a:t>
            </a: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([s1, s3])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([s1, s4], axis=1)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0.0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1.0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([s1, s4], axis=1, join='inner')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0  1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0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 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55616" y="1612642"/>
            <a:ext cx="6529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pd.concat([s1, s4], axis=1, join_axes=[['a', 'c', 'b', 'e']])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0    1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0.0  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NaN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1.0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  NaN  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result 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pd.concat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([s1, s1, s3], keys=['one', 'two', 'three'])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result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a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b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  a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b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f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g    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result.unstack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a    b    f    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0.0  1.0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  0.0  1.0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5.0  6.0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连接：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([s1, s2, s3], axis=1, keys=['one', 'two', 'three'])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two  three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0.0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2.0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3.0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4.0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6.0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连接：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(6).reshape(3, 2), index=['a', 'b', 'c'], columns=['one', 'two'])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(5 + 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(4).reshape(2, 2), index=['a', 'c'], columns=['three', 'four'])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one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0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4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5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7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([df1, df2], axis=1, keys=['level1', 'level2'])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level1     level2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one two  three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0   1    5.0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2   3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4   5    7.0  8.0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12428" y="3926452"/>
            <a:ext cx="5138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pd.concat({'level1': df1, 'level2': df2}, axis=1)</a:t>
            </a:r>
          </a:p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level1     level2     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one two  three four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0   1    5.0  6.0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2   3    NaN  NaN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4   5    7.0  8.0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连接：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([df1, df2], axis=1, keys=['level1', 'level2'], names=['upper', 'lower'])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upper level1     level2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lower    one two  three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    0   1    5.0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    2   3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    4   5    7.0  8.0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(3, 4), columns=['a', 'b', 'c', 'd'])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(2, 3), columns=['b', 'd', 'a'])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a         b         c       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0.210861 -0.407168  0.760038  0.141484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1  0.818675  0.325832  1.274512  0.567948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2  0.104987  0.276038  0.145582  0.850108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b         d      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0 -0.463853 -0.694622  0.417431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1  1.193957  0.589423  0.334211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([df1, df2], </a:t>
            </a:r>
            <a:r>
              <a:rPr lang="en-US" altLang="zh-CN" dirty="0" err="1">
                <a:latin typeface="Times New Roman" panose="02020603050405020304" pitchFamily="18" charset="0"/>
              </a:rPr>
              <a:t>ignore_index</a:t>
            </a:r>
            <a:r>
              <a:rPr lang="en-US" altLang="zh-CN" dirty="0">
                <a:latin typeface="Times New Roman" panose="02020603050405020304" pitchFamily="18" charset="0"/>
              </a:rPr>
              <a:t>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a         b         c       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0.210861 -0.407168  0.760038  0.141484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1  0.818675  0.325832  1.274512  0.567948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2  0.104987  0.276038  0.145582  0.850108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0.417431 -0.463853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-0.694622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4  0.334211  1.193957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0.589423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组合（</a:t>
            </a:r>
            <a:r>
              <a:rPr lang="en-US" altLang="zh-CN" dirty="0"/>
              <a:t>combine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处理索引全部或者部分重叠的数据集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2400" dirty="0">
                <a:latin typeface="Times New Roman" panose="02020603050405020304" pitchFamily="18" charset="0"/>
              </a:rPr>
              <a:t>, 2.5,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2400" dirty="0">
                <a:latin typeface="Times New Roman" panose="02020603050405020304" pitchFamily="18" charset="0"/>
              </a:rPr>
              <a:t>, 3.5, 4.5,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2400" dirty="0">
                <a:latin typeface="Times New Roman" panose="02020603050405020304" pitchFamily="18" charset="0"/>
              </a:rPr>
              <a:t>], index=['f', 'e', 'd', 'c', 'b', 'a'])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</a:rPr>
              <a:t>(a),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latin typeface="Times New Roman" panose="02020603050405020304" pitchFamily="18" charset="0"/>
              </a:rPr>
              <a:t>=np.float64), index=['f', 'e', 'd', 'c', 'b', 'a'])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b[-1]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np.nan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f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e    2.5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d    </a:t>
            </a:r>
            <a:r>
              <a:rPr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c    3.5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b    4.5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a    </a:t>
            </a:r>
            <a:r>
              <a:rPr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26985" y="3353812"/>
            <a:ext cx="46372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np.where(pd.isnull(a), b, a)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array([0. , 2.5, 2. , 3.5, 4.5, nan])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b[:-2].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combine_first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(a[2:])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a    </a:t>
            </a:r>
            <a:r>
              <a:rPr kumimoji="1" lang="en-US" altLang="zh-CN" sz="2400" b="1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400" b="1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b    4.5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    3.0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 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  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    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  <a:endParaRPr kumimoji="1" lang="zh-CN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1734" y="3461880"/>
            <a:ext cx="27996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    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63" y="1361753"/>
            <a:ext cx="11074400" cy="4896544"/>
          </a:xfrm>
        </p:spPr>
        <p:txBody>
          <a:bodyPr/>
          <a:lstStyle/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组合（</a:t>
            </a:r>
            <a:r>
              <a:rPr lang="en-US" altLang="zh-CN" dirty="0"/>
              <a:t>combine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处理索引全部或者部分重叠的数据集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({'a': [1.,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5.,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], 'b': [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2.,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6.], 'c': range(2, 18, 4)})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({'a': [5., 4.,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3., 7.], 'b': [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, 3., 4., 6., 8.]})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a    b   c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0  1.0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2.0   6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2  5.0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6.0  14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df2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a 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0  5.0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1  4.0  3.0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3  3.0  6.0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4  7.0  8.0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61857" y="353758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df1.combine_first(df2)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a    b     c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1.0  NaN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1  4.0  2.0   6.0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2  5.0  4.0  10.0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3  3.0  6.0  14.0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7.0  8.0   NaN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：将列转化为行</a:t>
            </a:r>
            <a:endParaRPr lang="en-US" altLang="zh-CN" dirty="0"/>
          </a:p>
          <a:p>
            <a:pPr lvl="1"/>
            <a:r>
              <a:rPr lang="en-US" altLang="zh-CN" dirty="0"/>
              <a:t>unstack</a:t>
            </a:r>
            <a:r>
              <a:rPr lang="zh-CN" altLang="en-US" dirty="0"/>
              <a:t>：将行转化为列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np.arange</a:t>
            </a:r>
            <a:r>
              <a:rPr lang="en-US" altLang="zh-CN" sz="1800" dirty="0">
                <a:latin typeface="Times New Roman" panose="02020603050405020304" pitchFamily="18" charset="0"/>
              </a:rPr>
              <a:t>(6).reshape((2, 3)), index=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pd.Index</a:t>
            </a:r>
            <a:r>
              <a:rPr lang="en-US" altLang="zh-CN" sz="1800" dirty="0">
                <a:latin typeface="Times New Roman" panose="02020603050405020304" pitchFamily="18" charset="0"/>
              </a:rPr>
              <a:t>(['Ohio', 'Colorado'], name='state'), columns=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pd.Index</a:t>
            </a:r>
            <a:r>
              <a:rPr lang="en-US" altLang="zh-CN" sz="1800" dirty="0">
                <a:latin typeface="Times New Roman" panose="02020603050405020304" pitchFamily="18" charset="0"/>
              </a:rPr>
              <a:t>(['one', 'two', 'three'], name='number'))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number    one  two  three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0    1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3    4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result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data.stack</a:t>
            </a:r>
            <a:r>
              <a:rPr lang="en-US" altLang="zh-CN" sz="18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result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    number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 one  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two 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three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one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two 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three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int32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08171" y="3839519"/>
            <a:ext cx="44413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result.unstack()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默认操作最内层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number    one  two  three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   0    1 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3    4      5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result.unstack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(0)  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指定分层编号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Ohio  Colorado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number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    0     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      1       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    2         5</a:t>
            </a:r>
            <a:endParaRPr kumimoji="1" lang="zh-CN" altLang="en-US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s1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([0, 1, 2, 3], index=['a', 'b', 'c', 'd'])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s2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([4, 5, 6], index=['c', 'd', 'e'])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data2 = </a:t>
            </a:r>
            <a:r>
              <a:rPr lang="en-US" altLang="zh-CN" dirty="0" err="1">
                <a:latin typeface="Times New Roman" panose="02020603050405020304" pitchFamily="18" charset="0"/>
              </a:rPr>
              <a:t>pd.concat</a:t>
            </a:r>
            <a:r>
              <a:rPr lang="en-US" altLang="zh-CN" dirty="0">
                <a:latin typeface="Times New Roman" panose="02020603050405020304" pitchFamily="18" charset="0"/>
              </a:rPr>
              <a:t>([s1, s2], keys=['one', 'two'])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a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two  c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e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data2.unstack() #</a:t>
            </a:r>
            <a:r>
              <a:rPr lang="zh-CN" altLang="en-US" dirty="0">
                <a:latin typeface="Times New Roman" panose="02020603050405020304" pitchFamily="18" charset="0"/>
              </a:rPr>
              <a:t>默认引入缺失数据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a    b    c    d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0.0  1.0  2.0  3.0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two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4.0  5.0  6.0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16287" y="3042867"/>
            <a:ext cx="33310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data2.unstack().stack()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</a:rPr>
              <a:t>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默认滤除缺失数据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a    0.0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    1.0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2.0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3.0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c    4.0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5.0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e    6.0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  <p:sp>
        <p:nvSpPr>
          <p:cNvPr id="8" name="矩形 7"/>
          <p:cNvSpPr/>
          <p:nvPr/>
        </p:nvSpPr>
        <p:spPr>
          <a:xfrm>
            <a:off x="7969763" y="2454865"/>
            <a:ext cx="40763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data2.unstack().stack(dropna=False)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a    0.0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    1.0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2.0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3.0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e    NaN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a    NaN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    NaN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4.0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    5.0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e    6.0</a:t>
            </a:r>
          </a:p>
          <a:p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一个轴上有多个索引级别，以低维处理高维数据</a:t>
            </a:r>
            <a:endParaRPr lang="en-US" altLang="zh-CN" dirty="0"/>
          </a:p>
          <a:p>
            <a:pPr lvl="1"/>
            <a:r>
              <a:rPr lang="en-US" altLang="zh-CN" dirty="0"/>
              <a:t>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(9), index=[['a', 'a', 'a', 'b', 'b', 'c', 'c', 'd', 'd'], [1, 2, 3, 1, 3, 1, 2, 2, 3]])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1    1.123185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2    0.027175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-0.346787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    0.447977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3    0.306898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1    0.394121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2   -1.575246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2   -1.814980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-0.423906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data.index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MultiIndex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(levels=[['a', 'b', 'c', 'd'], [1, 2, 3]],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labels=[[0, 0, 0, 1, 1, 2, 2, 3, 3], [0, 1, 2, 0, 2, 0, 1, 1, 2]])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({'left': result, 'right': result + 5}, columns=</a:t>
            </a:r>
            <a:r>
              <a:rPr lang="en-US" altLang="zh-CN" dirty="0" err="1">
                <a:latin typeface="Times New Roman" panose="02020603050405020304" pitchFamily="18" charset="0"/>
              </a:rPr>
              <a:t>pd.Index</a:t>
            </a:r>
            <a:r>
              <a:rPr lang="en-US" altLang="zh-CN" dirty="0">
                <a:latin typeface="Times New Roman" panose="02020603050405020304" pitchFamily="18" charset="0"/>
              </a:rPr>
              <a:t>(['left', 'right'], name='side'))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side                         left  right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  number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one          0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two         1 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three      2 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one         3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two         4      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three      5    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df.unstack</a:t>
            </a:r>
            <a:r>
              <a:rPr lang="en-US" altLang="zh-CN" dirty="0">
                <a:latin typeface="Times New Roman" panose="02020603050405020304" pitchFamily="18" charset="0"/>
              </a:rPr>
              <a:t>('state')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side               left          right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Ohio Colorado  Ohio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number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    0        3     5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two        1        4     6        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   2        5     7       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97600" y="2955782"/>
            <a:ext cx="3719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df.unstack('state').stack('side')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        Colorado  Ohio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number side 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     left            3   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right         8 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     left            4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right         9     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three   left            5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right        10     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长格式：各列都有数据项，使用方便，但列之间的关系不清晰</a:t>
            </a:r>
            <a:endParaRPr lang="en-US" altLang="zh-CN" dirty="0"/>
          </a:p>
          <a:p>
            <a:pPr lvl="1"/>
            <a:r>
              <a:rPr lang="zh-CN" altLang="en-US" dirty="0"/>
              <a:t>宽格式：可读性强，易于连接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date     item     value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1959-03-31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2710.349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1959-03-31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0.000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1959-03-31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5.800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1959-06-30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2778.801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1959-06-30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2.340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1959-06-30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5.100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1959-09-30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2775.488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7 1959-09-30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2.740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 1959-09-30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5.300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 1959-12-31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2785.204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04958" y="3324704"/>
            <a:ext cx="52807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data.pivot('date', 'item', 'value')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item        infl   realgdp  unemp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1959-03-31  0.00  2710.349    5.8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1959-06-30  2.34  2778.801    5.1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1959-09-30  2.74  2775.488    5.3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1959-12-31   NaN  2785.204    NaN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data['value2']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len</a:t>
            </a:r>
            <a:r>
              <a:rPr lang="en-US" altLang="zh-CN" sz="1800" dirty="0">
                <a:latin typeface="Times New Roman" panose="02020603050405020304" pitchFamily="18" charset="0"/>
              </a:rPr>
              <a:t>(data))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date     item     value    value2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1959-03-31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2710.349  1.987603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1959-03-31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0.000 -0.956192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1959-03-31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5.800 -1.270640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1959-06-30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2778.801 -0.514268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1959-06-30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2.340  0.071767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1959-06-30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5.100  1.129564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1959-09-30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2775.488  0.205450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7 1959-09-30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2.740 -1.708412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8 1959-09-30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5.300 -0.810700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9 1959-12-31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2785.204  0.125572</a:t>
            </a:r>
          </a:p>
          <a:p>
            <a:pPr marL="190500" lvl="2" indent="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pivoted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data.pivot</a:t>
            </a:r>
            <a:r>
              <a:rPr lang="en-US" altLang="zh-CN" sz="1800" dirty="0">
                <a:latin typeface="Times New Roman" panose="02020603050405020304" pitchFamily="18" charset="0"/>
              </a:rPr>
              <a:t>('date', 'item')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pivoted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value                              value2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item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1959-03-31  0.00  2710.349   5.8 -0.956192  1.987603 -1.270640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1959-06-30  2.34  2778.801   5.1  0.071767 -0.514268  1.129564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1959-09-30  2.74  2775.488   5.3 -1.708412  0.205450 -0.810700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1959-12-31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2785.204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0.125572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pivoted['value']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item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1959-03-31  0.00  2710.349    5.8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1959-06-30  2.34  2778.801    5.1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1959-09-30  2.74  2775.488    5.3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1959-12-31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2785.204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data.set_index</a:t>
            </a:r>
            <a:r>
              <a:rPr lang="en-US" altLang="zh-CN" dirty="0">
                <a:latin typeface="Times New Roman" panose="02020603050405020304" pitchFamily="18" charset="0"/>
              </a:rPr>
              <a:t>([‘date’, ‘item’]).unstack(‘item’)    #</a:t>
            </a:r>
            <a:r>
              <a:rPr lang="zh-CN" altLang="en-US" dirty="0">
                <a:latin typeface="Times New Roman" panose="02020603050405020304" pitchFamily="18" charset="0"/>
              </a:rPr>
              <a:t>效果相同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value                               value2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item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infl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realgdp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unemp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date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1959-03-31  0.00  2710.349   5.8 -0.956192  1.987603 -1.270640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1959-06-30  2.34  2778.801   5.1  0.071767 -0.514268  1.129564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1959-09-30  2.74  2775.488   5.3 -1.708412  0.205450 -0.810700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1959-12-31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2785.204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0.125572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宽格式转长格式（栈格式）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({'key': ['foo', 'bar', '</a:t>
            </a:r>
            <a:r>
              <a:rPr lang="en-US" altLang="zh-CN" sz="1800" dirty="0" err="1">
                <a:latin typeface="Times New Roman" panose="02020603050405020304" pitchFamily="18" charset="0"/>
              </a:rPr>
              <a:t>baz</a:t>
            </a:r>
            <a:r>
              <a:rPr lang="en-US" altLang="zh-CN" sz="1800" dirty="0">
                <a:latin typeface="Times New Roman" panose="02020603050405020304" pitchFamily="18" charset="0"/>
              </a:rPr>
              <a:t>'], 'A': [1, 2, 3], 'B': [4, 5, 6], 'C': [7, 8, 9]})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B  C  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1  4  7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2  5  8  bar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2  3  6  9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baz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melted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pd.melt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r>
              <a:rPr lang="en-US" altLang="zh-CN" sz="1800" dirty="0">
                <a:latin typeface="Times New Roman" panose="02020603050405020304" pitchFamily="18" charset="0"/>
              </a:rPr>
              <a:t>, ['key'])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melted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key variable  value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foo        A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bar        A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baz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foo        B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bar        B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baz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 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foo        C 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7  bar        C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8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baz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C      9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71910" y="3488995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reshaped = melted.pivot('key', 'variable', 'value')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reshaped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variable  A  B  C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key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bar       2  5  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baz       3  6  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foo       1  4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reshaped.reset_index()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variable  key  A  B  C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 bar  2  5  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  baz  3  6  9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 foo  1  4  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变形（</a:t>
            </a:r>
            <a:r>
              <a:rPr lang="en-US" altLang="zh-CN" dirty="0"/>
              <a:t>Reshaping and Pivoting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宽格式转长格式（栈格式）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r>
              <a:rPr lang="en-US" altLang="zh-CN" sz="1800" dirty="0"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({'key': ['foo', 'bar', '</a:t>
            </a:r>
            <a:r>
              <a:rPr lang="en-US" altLang="zh-CN" sz="1800" dirty="0" err="1">
                <a:latin typeface="Times New Roman" panose="02020603050405020304" pitchFamily="18" charset="0"/>
              </a:rPr>
              <a:t>baz</a:t>
            </a:r>
            <a:r>
              <a:rPr lang="en-US" altLang="zh-CN" sz="1800" dirty="0">
                <a:latin typeface="Times New Roman" panose="02020603050405020304" pitchFamily="18" charset="0"/>
              </a:rPr>
              <a:t>'], 'A': [1, 2, 3], 'B': [4, 5, 6], 'C': [7, 8, 9]})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A  B  C  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1  4  7  foo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2  5  8  bar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2  3  6  9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baz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pd.melt(df, id_vars=['key'], value_vars=['A', 'B'])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key variable  value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foo        A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bar        A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baz        A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foo        B  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bar        B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baz        B      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97600" y="2984480"/>
            <a:ext cx="4560711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pd.melt(df, value_vars=['A', 'B', 'C'])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variable  value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A  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 A 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A   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 B    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  B  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 B      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  C    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        C      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8        C      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除重排之外的去重、过滤、清理以及其它转换工作</a:t>
            </a:r>
            <a:endParaRPr lang="en-US" altLang="zh-CN" dirty="0"/>
          </a:p>
          <a:p>
            <a:pPr lvl="1"/>
            <a:r>
              <a:rPr lang="zh-CN" altLang="en-US" dirty="0"/>
              <a:t>移除重复数据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({'k1': ['one', 'two'] * 3 + ['two'], 'k2': [1, 1, 2, 3, 3, 4, 4]})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k1  k2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one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two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one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two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one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two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two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data.duplicated</a:t>
            </a:r>
            <a:r>
              <a:rPr lang="en-US" altLang="zh-CN" sz="1800" dirty="0">
                <a:latin typeface="Times New Roman" panose="02020603050405020304" pitchFamily="18" charset="0"/>
              </a:rPr>
              <a:t>() #</a:t>
            </a:r>
            <a:r>
              <a:rPr lang="zh-CN" altLang="en-US" sz="1800" dirty="0">
                <a:latin typeface="Times New Roman" panose="02020603050405020304" pitchFamily="18" charset="0"/>
              </a:rPr>
              <a:t>默认判断全部列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bool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81600" y="3190571"/>
            <a:ext cx="6141156" cy="228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data.drop_duplicates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() #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默认保留第一次出现的值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k1  k2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one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two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one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two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one 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two   4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移除重复数据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data['v1'] = range(7)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data.drop_duplicates</a:t>
            </a:r>
            <a:r>
              <a:rPr lang="en-US" altLang="zh-CN" dirty="0">
                <a:latin typeface="Times New Roman" panose="02020603050405020304" pitchFamily="18" charset="0"/>
              </a:rPr>
              <a:t>(['k1'])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k1  k2  v1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one   1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two   1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data.drop_duplicates</a:t>
            </a:r>
            <a:r>
              <a:rPr lang="en-US" altLang="zh-CN" dirty="0">
                <a:latin typeface="Times New Roman" panose="02020603050405020304" pitchFamily="18" charset="0"/>
              </a:rPr>
              <a:t>(['k1', 'k2'], keep='last')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k1  k2  v1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one   1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two   1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one   2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two   3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one   3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two   4   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使用函数和映射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({'food': ['bacon', 'pulled pork', 'bacon', 'Pastrami', 'corned beef', 'Bacon',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'pastrami', 'honey ham', 'nova lox'], 'ounces': [4, 3, 12, 6, 7.5, 8, 3, 5, 6]})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food  ounces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bacon     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pulled pork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bacon    12.0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 Pastrami   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corned beef     7.5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 Bacon     8.0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   pastrami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7    honey ham     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8     nova lox     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meat_to_animal</a:t>
            </a:r>
            <a:r>
              <a:rPr lang="en-US" altLang="zh-CN" sz="1800" dirty="0">
                <a:latin typeface="Times New Roman" panose="02020603050405020304" pitchFamily="18" charset="0"/>
              </a:rPr>
              <a:t> = {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'bacon': 'pig',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'pulled pork': 'pig',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'pastrami': 'cow',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'corned beef': 'cow',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'honey ham': 'pig',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'nova lox': 'salmon'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09244" y="2850993"/>
            <a:ext cx="41656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lowercased = data['food'].str.lower()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lowercased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  bacon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pulled pork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  bacon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pastrami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corned beef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   bacon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 pastrami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      honey ham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8       nova lox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food, dtype: object</a:t>
            </a:r>
          </a:p>
        </p:txBody>
      </p:sp>
      <p:sp>
        <p:nvSpPr>
          <p:cNvPr id="6" name="矩形 5"/>
          <p:cNvSpPr/>
          <p:nvPr/>
        </p:nvSpPr>
        <p:spPr>
          <a:xfrm>
            <a:off x="6750755" y="3566152"/>
            <a:ext cx="530577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data['animal'] = lowercased.map(meat_to_animal)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   </a:t>
            </a: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food  ounces  animal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 bacon     4.0     pig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pulled pork     3.0     pig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bacon    12.0     pig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 Pastrami     6.0     cow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corned beef     7.5     cow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 Bacon     8.0     pig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   pastrami     3.0     cow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    honey ham     5.0     pig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8     nova lox     6.0  salmon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使用函数和映射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data['food'].map(lambda x: </a:t>
            </a:r>
            <a:r>
              <a:rPr lang="en-US" altLang="zh-CN" dirty="0" err="1">
                <a:latin typeface="Times New Roman" panose="02020603050405020304" pitchFamily="18" charset="0"/>
              </a:rPr>
              <a:t>meat_to_animal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</a:rPr>
              <a:t>x.lower</a:t>
            </a:r>
            <a:r>
              <a:rPr lang="en-US" altLang="zh-CN" dirty="0">
                <a:latin typeface="Times New Roman" panose="02020603050405020304" pitchFamily="18" charset="0"/>
              </a:rPr>
              <a:t>()])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pig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pig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pig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cow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 cow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pig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 cow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7       pig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    salmon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food,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data['b']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1    0.447977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3    0.306898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data['</a:t>
            </a:r>
            <a:r>
              <a:rPr lang="en-US" altLang="zh-CN" dirty="0" err="1">
                <a:latin typeface="Times New Roman" panose="02020603050405020304" pitchFamily="18" charset="0"/>
              </a:rPr>
              <a:t>b':'c</a:t>
            </a:r>
            <a:r>
              <a:rPr lang="en-US" altLang="zh-CN" dirty="0">
                <a:latin typeface="Times New Roman" panose="02020603050405020304" pitchFamily="18" charset="0"/>
              </a:rPr>
              <a:t>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    0.447977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3    0.306898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1    0.394121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2   -1.575246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data.loc</a:t>
            </a:r>
            <a:r>
              <a:rPr lang="en-US" altLang="zh-CN" dirty="0">
                <a:latin typeface="Times New Roman" panose="02020603050405020304" pitchFamily="18" charset="0"/>
              </a:rPr>
              <a:t>[['b', 'd']]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1    0.447977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3    0.306898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2   -1.814980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3   -0.423906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86265" y="213506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data.loc[:, 2]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 0.027175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-1.575246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   -1.814980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float64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替换值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([1., -999., 2., -999., -1000., 3.])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-999.0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-999.0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-1000.0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data.replace</a:t>
            </a:r>
            <a:r>
              <a:rPr lang="en-US" altLang="zh-CN" dirty="0">
                <a:latin typeface="Times New Roman" panose="02020603050405020304" pitchFamily="18" charset="0"/>
              </a:rPr>
              <a:t>(-999,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0       1.0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2       2.0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-1000.0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5       3.0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31408" y="1964579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data.replace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([-999, -1000], [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np.nan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0])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Out[94]: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5    3.0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latin typeface="Times New Roman" panose="02020603050405020304" pitchFamily="18" charset="0"/>
              </a:rPr>
              <a:t>data.replace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({-999: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np.nan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-1000: 0})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0    1.0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2    2.0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</a:t>
            </a: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4    0.0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5    3.0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重命名索引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(12).reshape((3, 4)), index=['Ohio', 'Colorado', 'New York'],                   columns=['one', 'two', 'three', 'four'])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data.rename</a:t>
            </a:r>
            <a:r>
              <a:rPr lang="en-US" altLang="zh-CN" dirty="0">
                <a:latin typeface="Times New Roman" panose="02020603050405020304" pitchFamily="18" charset="0"/>
              </a:rPr>
              <a:t>(index=</a:t>
            </a:r>
            <a:r>
              <a:rPr lang="en-US" altLang="zh-CN" dirty="0" err="1">
                <a:latin typeface="Times New Roman" panose="02020603050405020304" pitchFamily="18" charset="0"/>
              </a:rPr>
              <a:t>str.title</a:t>
            </a:r>
            <a:r>
              <a:rPr lang="en-US" altLang="zh-CN" dirty="0">
                <a:latin typeface="Times New Roman" panose="02020603050405020304" pitchFamily="18" charset="0"/>
              </a:rPr>
              <a:t>, columns=</a:t>
            </a:r>
            <a:r>
              <a:rPr lang="en-US" altLang="zh-CN" dirty="0" err="1">
                <a:latin typeface="Times New Roman" panose="02020603050405020304" pitchFamily="18" charset="0"/>
              </a:rPr>
              <a:t>str.upper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 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Colorado     4    5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York    8    9     10    11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transform = lambda x: x[:4].upper()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data.index.map</a:t>
            </a:r>
            <a:r>
              <a:rPr lang="en-US" altLang="zh-CN" dirty="0">
                <a:latin typeface="Times New Roman" panose="02020603050405020304" pitchFamily="18" charset="0"/>
              </a:rPr>
              <a:t>(transform)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Index(['OHIO', 'COLO', 'NEW '],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='object')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data.index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data.index.map</a:t>
            </a:r>
            <a:r>
              <a:rPr lang="en-US" altLang="zh-CN" dirty="0">
                <a:latin typeface="Times New Roman" panose="02020603050405020304" pitchFamily="18" charset="0"/>
              </a:rPr>
              <a:t>(transform)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    4    5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    8    9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重命名索引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data.rename</a:t>
            </a:r>
            <a:r>
              <a:rPr lang="en-US" altLang="zh-CN" dirty="0">
                <a:latin typeface="Times New Roman" panose="02020603050405020304" pitchFamily="18" charset="0"/>
              </a:rPr>
              <a:t>(index={'OHIO': 'INDIANA'},  columns={'three': 'peekaboo'})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one  two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peekaboo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INDIANA    0    1   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       4    5   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       8    9        10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data.rename</a:t>
            </a:r>
            <a:r>
              <a:rPr lang="en-US" altLang="zh-CN" dirty="0">
                <a:latin typeface="Times New Roman" panose="02020603050405020304" pitchFamily="18" charset="0"/>
              </a:rPr>
              <a:t>(index={'OHIO': 'INDIANA'}, </a:t>
            </a:r>
            <a:r>
              <a:rPr lang="en-US" altLang="zh-CN" dirty="0" err="1">
                <a:latin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</a:rPr>
              <a:t>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one  two  three  four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INDIANA    0    1      2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       4    5      6 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NEW        8    9     10    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离散化和面元（</a:t>
            </a:r>
            <a:r>
              <a:rPr lang="en-US" altLang="zh-CN" dirty="0"/>
              <a:t>bins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将数据划分为不同的区间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ages = [20, 22, 25, 27, 21, 23, 37, 31, 61, 45, 41, 32]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bins = [18, 25, 35, 60, 100]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cats = </a:t>
            </a:r>
            <a:r>
              <a:rPr lang="en-US" altLang="zh-CN" dirty="0" err="1">
                <a:latin typeface="Times New Roman" panose="02020603050405020304" pitchFamily="18" charset="0"/>
              </a:rPr>
              <a:t>pd.cut</a:t>
            </a:r>
            <a:r>
              <a:rPr lang="en-US" altLang="zh-CN" dirty="0">
                <a:latin typeface="Times New Roman" panose="02020603050405020304" pitchFamily="18" charset="0"/>
              </a:rPr>
              <a:t>(ages, bins)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cats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[(18, 25], (18, 25], (18, 25], (25, 35], (18, 25], ..., (25, 35], (60, 100], (35, 60], (35, 60], (25, 35]]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interval[int64]): [(18, 25] &lt; (25, 35] &lt; (35, 60] &lt; (60, 100]]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cats.codes</a:t>
            </a:r>
            <a:r>
              <a:rPr lang="en-US" altLang="zh-CN" dirty="0">
                <a:latin typeface="Times New Roman" panose="02020603050405020304" pitchFamily="18" charset="0"/>
              </a:rPr>
              <a:t>       #</a:t>
            </a:r>
            <a:r>
              <a:rPr lang="zh-CN" altLang="en-US" dirty="0">
                <a:latin typeface="Times New Roman" panose="02020603050405020304" pitchFamily="18" charset="0"/>
              </a:rPr>
              <a:t>分组的编码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array([0, 0, 0, 1, 0, 0, 2, 1, 3, 2, 2, 1],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=int8)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cats.categories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IntervalIndex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([(18, 25], (25, 35], (35, 60], (60, 100]]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closed='right',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='interval[int64]')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离散化和面元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pd.value_counts</a:t>
            </a:r>
            <a:r>
              <a:rPr lang="en-US" altLang="zh-CN" dirty="0">
                <a:latin typeface="Times New Roman" panose="02020603050405020304" pitchFamily="18" charset="0"/>
              </a:rPr>
              <a:t>(cats)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(18, 25]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(35, 60]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(25, 35]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(60, 100]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pd.cut</a:t>
            </a:r>
            <a:r>
              <a:rPr lang="en-US" altLang="zh-CN" dirty="0">
                <a:latin typeface="Times New Roman" panose="02020603050405020304" pitchFamily="18" charset="0"/>
              </a:rPr>
              <a:t>(ages, [18, 26, 36, 61, 100], right=False)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[[18, 26), [18, 26), [18, 26), [26, 36), [18, 26), ..., [26, 36), [61, 100), [36, 61), [36, 61), [26, 36)]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interval[int64]): [[18, 26) &lt; [26, 36) &lt; [36, 61) &lt; [61, 100)]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group_names</a:t>
            </a:r>
            <a:r>
              <a:rPr lang="en-US" altLang="zh-CN" dirty="0">
                <a:latin typeface="Times New Roman" panose="02020603050405020304" pitchFamily="18" charset="0"/>
              </a:rPr>
              <a:t> = ['Youth', '</a:t>
            </a:r>
            <a:r>
              <a:rPr lang="en-US" altLang="zh-CN" dirty="0" err="1">
                <a:latin typeface="Times New Roman" panose="02020603050405020304" pitchFamily="18" charset="0"/>
              </a:rPr>
              <a:t>YoungAdult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en-US" altLang="zh-CN" dirty="0" err="1">
                <a:latin typeface="Times New Roman" panose="02020603050405020304" pitchFamily="18" charset="0"/>
              </a:rPr>
              <a:t>MiddleAged</a:t>
            </a:r>
            <a:r>
              <a:rPr lang="en-US" altLang="zh-CN" dirty="0">
                <a:latin typeface="Times New Roman" panose="02020603050405020304" pitchFamily="18" charset="0"/>
              </a:rPr>
              <a:t>', 'Senior']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pd.cut</a:t>
            </a:r>
            <a:r>
              <a:rPr lang="en-US" altLang="zh-CN" dirty="0">
                <a:latin typeface="Times New Roman" panose="02020603050405020304" pitchFamily="18" charset="0"/>
              </a:rPr>
              <a:t>(ages, bins, labels=</a:t>
            </a:r>
            <a:r>
              <a:rPr lang="en-US" altLang="zh-CN" dirty="0" err="1">
                <a:latin typeface="Times New Roman" panose="02020603050405020304" pitchFamily="18" charset="0"/>
              </a:rPr>
              <a:t>group_names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[Youth, Youth, Youth,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YoungAdult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, Youth, ...,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YoungAdult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, Senior,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MiddleAged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MiddleAged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YoungAdult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object): [Youth &lt;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YoungAdult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MiddleAged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&lt; Senior]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离散化和面元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</a:t>
            </a:r>
            <a:r>
              <a:rPr lang="en-US" altLang="zh-CN" dirty="0">
                <a:latin typeface="Times New Roman" panose="02020603050405020304" pitchFamily="18" charset="0"/>
              </a:rPr>
              <a:t>(20)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array([0.82247993, 0.90188247, 0.88726313, 0.59037074, 0.62223431,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0.86441331, 0.30062773, 0.69208104, 0.26993381, 0.1722761 ,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0.18793973, 0.25903879, 0.71143217, 0.04765852, 0.21641773,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0.71958164, 0.96304258, 0.4633438 , 0.47671347, 0.02630705])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temp=</a:t>
            </a:r>
            <a:r>
              <a:rPr lang="en-US" altLang="zh-CN" dirty="0" err="1">
                <a:latin typeface="Times New Roman" panose="02020603050405020304" pitchFamily="18" charset="0"/>
              </a:rPr>
              <a:t>pd.cut</a:t>
            </a:r>
            <a:r>
              <a:rPr lang="en-US" altLang="zh-CN" dirty="0">
                <a:latin typeface="Times New Roman" panose="02020603050405020304" pitchFamily="18" charset="0"/>
              </a:rPr>
              <a:t>(data, 4, precision=2)   #</a:t>
            </a:r>
            <a:r>
              <a:rPr lang="zh-CN" altLang="en-US" dirty="0">
                <a:latin typeface="Times New Roman" panose="02020603050405020304" pitchFamily="18" charset="0"/>
              </a:rPr>
              <a:t>划分的分组数而不是边界，边界按最大最小平均分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temp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[(0.73, 0.96], (0.73, 0.96], (0.73, 0.96], (0.49, 0.73], (0.49, 0.73], ..., (0.49, 0.73], (0.73, 0.96], (0.26, 0.49], (0.26, 0.49], (0.025, 0.26]]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20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interval[float64]): [(0.025, 0.26] &lt; (0.26, 0.49] &lt; (0.49, 0.73] &lt; (0.73, 0.96]]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pd.value_counts</a:t>
            </a:r>
            <a:r>
              <a:rPr lang="en-US" altLang="zh-CN" dirty="0">
                <a:latin typeface="Times New Roman" panose="02020603050405020304" pitchFamily="18" charset="0"/>
              </a:rPr>
              <a:t>(temp)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(0.73, 0.95]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(0.29, 0.51] 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(0.51, 0.73]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(0.069, 0.29]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离散化和面元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(1000)  # Normally distributed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cats = </a:t>
            </a:r>
            <a:r>
              <a:rPr lang="en-US" altLang="zh-CN" dirty="0" err="1">
                <a:latin typeface="Times New Roman" panose="02020603050405020304" pitchFamily="18" charset="0"/>
              </a:rPr>
              <a:t>pd.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qcut</a:t>
            </a:r>
            <a:r>
              <a:rPr lang="en-US" altLang="zh-CN" dirty="0">
                <a:latin typeface="Times New Roman" panose="02020603050405020304" pitchFamily="18" charset="0"/>
              </a:rPr>
              <a:t>(data, 4)  #</a:t>
            </a:r>
            <a:r>
              <a:rPr lang="zh-CN" altLang="en-US" dirty="0">
                <a:latin typeface="Times New Roman" panose="02020603050405020304" pitchFamily="18" charset="0"/>
              </a:rPr>
              <a:t>将所有数据平均分为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部分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cats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[(-2.909, -0.738], (0.0321, 0.717], (-0.738, 0.0321], (0.717, 4.199], (0.0321, 0.717], ..., (-0.738, 0.0321], (0.0321, 0.717], (-2.909, -0.738], (-2.909, -0.738], (-0.738, 0.0321]]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1000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interval[float64]): [(-2.909, -0.738] &lt; (-0.738, 0.0321] &lt; (0.0321, 0.717] &lt; (0.717, 4.199]]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pd.value_counts</a:t>
            </a:r>
            <a:r>
              <a:rPr lang="en-US" altLang="zh-CN" dirty="0">
                <a:latin typeface="Times New Roman" panose="02020603050405020304" pitchFamily="18" charset="0"/>
              </a:rPr>
              <a:t>(cats)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(0.717, 4.199]      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(0.0321, 0.717]     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(-0.738, 0.0321]    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(-2.909, -0.738]    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pd.qcut</a:t>
            </a:r>
            <a:r>
              <a:rPr lang="en-US" altLang="zh-CN" dirty="0">
                <a:latin typeface="Times New Roman" panose="02020603050405020304" pitchFamily="18" charset="0"/>
              </a:rPr>
              <a:t>(data, [0, 0.1, 0.5, 0.9, 1.])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[(-1.308, 0.0321], (0.0321, 1.333], (-1.308, 0.0321], (0.0321, 1.333], (0.0321, 1.333], ..., (-1.308, 0.0321], (0.0321, 1.333], (-1.308, 0.0321], (-2.909, -1.308], (-1.308, 0.0321]]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Length: 1000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interval[float64]): [(-2.909, -1.308] &lt; (-1.308, 0.0321] &lt; (0.0321, 1.333] &lt; (1.333, 4.199]]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检测和异常值过滤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(1000, 4))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data.describe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0            1            2            3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count  1000.000000  1000.000000  1000.000000  1000.000000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mean     -0.018748    -0.005679     0.061409     0.012688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1.019620     0.991223     0.986253     0.998787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min      -3.177504    -3.109201    -2.700857    -2.789581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25%      -0.676634    -0.708177    -0.608479    -0.662694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50%      -0.054996    -0.001282     0.079496     0.002611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75%       0.709658     0.684284     0.731170     0.645746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max       3.281818     3.540603     3.553376     3.000398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col=data[2]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col[</a:t>
            </a:r>
            <a:r>
              <a:rPr lang="en-US" altLang="zh-CN" dirty="0" err="1">
                <a:latin typeface="Times New Roman" panose="02020603050405020304" pitchFamily="18" charset="0"/>
              </a:rPr>
              <a:t>np.abs</a:t>
            </a:r>
            <a:r>
              <a:rPr lang="en-US" altLang="zh-CN" dirty="0">
                <a:latin typeface="Times New Roman" panose="02020603050405020304" pitchFamily="18" charset="0"/>
              </a:rPr>
              <a:t>(col) &gt; 3]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615    3.181382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810    3.553376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2,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检测和异常值过滤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data[(</a:t>
            </a:r>
            <a:r>
              <a:rPr lang="en-US" altLang="zh-CN" dirty="0" err="1">
                <a:latin typeface="Times New Roman" panose="02020603050405020304" pitchFamily="18" charset="0"/>
              </a:rPr>
              <a:t>np.abs</a:t>
            </a:r>
            <a:r>
              <a:rPr lang="en-US" altLang="zh-CN" dirty="0">
                <a:latin typeface="Times New Roman" panose="02020603050405020304" pitchFamily="18" charset="0"/>
              </a:rPr>
              <a:t>(data) &gt; 3).any(1)] #</a:t>
            </a:r>
            <a:r>
              <a:rPr lang="zh-CN" altLang="en-US" dirty="0">
                <a:latin typeface="Times New Roman" panose="02020603050405020304" pitchFamily="18" charset="0"/>
              </a:rPr>
              <a:t>选出超过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的行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0         1         2         3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127 -1.771519  3.540603  0.807590 -0.548292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264  0.046271  1.012915 -2.418796  3.000398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276  3.281818 -0.883665 -0.097913 -0.146135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325  0.379095 -3.109201 -1.646968  0.039144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435 -0.350144  3.341605  1.948851  1.094764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456  3.233486 -0.765339  0.583696  1.211577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538 -3.177504 -0.377130  0.771104  0.094800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615  0.493509  0.171333  3.181382 -0.187197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810 -1.100690 -0.209328  3.553376  1.031514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9600" y="3103105"/>
            <a:ext cx="6211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data[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np.abs</a:t>
            </a:r>
            <a:r>
              <a:rPr lang="en-US" altLang="zh-CN" sz="2000" b="1" dirty="0">
                <a:latin typeface="Times New Roman" panose="02020603050405020304" pitchFamily="18" charset="0"/>
              </a:rPr>
              <a:t>(data) &gt; 3]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np.sign</a:t>
            </a:r>
            <a:r>
              <a:rPr lang="en-US" altLang="zh-CN" sz="2000" b="1" dirty="0">
                <a:latin typeface="Times New Roman" panose="02020603050405020304" pitchFamily="18" charset="0"/>
              </a:rPr>
              <a:t>(data) *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data.describe</a:t>
            </a:r>
            <a:r>
              <a:rPr lang="en-US" altLang="zh-CN" sz="2000" b="1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0            1            2            3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count  1000.000000  1000.000000  1000.000000  1000.000000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mean     -0.019086    -0.006452     0.060674     0.012687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1.017490     0.987997     0.983887     0.998786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min      -3.000000    -3.000000    -2.700857    -2.789581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25%      -0.676634    -0.708177    -0.608479    -0.662694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50%      -0.054996    -0.001282     0.079496     0.002611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75%       0.709658     0.684284     0.731170     0.645746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max       3.000000     3.000000     3.000000     3.000000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随机重排序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(5 * 4).reshape((5, 4)))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sampler = </a:t>
            </a:r>
            <a:r>
              <a:rPr lang="en-US" altLang="zh-CN" dirty="0" err="1">
                <a:latin typeface="Times New Roman" panose="02020603050405020304" pitchFamily="18" charset="0"/>
              </a:rPr>
              <a:t>np.random.permutation</a:t>
            </a:r>
            <a:r>
              <a:rPr lang="en-US" altLang="zh-CN" dirty="0">
                <a:latin typeface="Times New Roman" panose="02020603050405020304" pitchFamily="18" charset="0"/>
              </a:rPr>
              <a:t>(5)  #</a:t>
            </a:r>
            <a:r>
              <a:rPr lang="zh-CN" altLang="en-US" dirty="0">
                <a:latin typeface="Times New Roman" panose="02020603050405020304" pitchFamily="18" charset="0"/>
              </a:rPr>
              <a:t>表示新顺序的数组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sampler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array([1, 3, 0, 2, 4])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1   4   5   6   7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2   8   9  10  11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3  12  13  14  15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4  16  17  18  19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df.take</a:t>
            </a:r>
            <a:r>
              <a:rPr lang="en-US" altLang="zh-CN" dirty="0">
                <a:latin typeface="Times New Roman" panose="02020603050405020304" pitchFamily="18" charset="0"/>
              </a:rPr>
              <a:t>(sampler)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1   4   5   6   7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3  12  13  14  15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2   8   9  10  11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4  16  17  18  19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frame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</a:rPr>
              <a:t>(12).reshape((4, 3)), index=[['a', 'a', 'b', 'b'], [1, 2, 1, 2]],                 columns=[['Ohio', 'Ohio', 'Colorado'], ['Green', 'Red', 'Green']])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Ohio    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Green Red    Green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1     0   1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2     3   4        5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1     6   7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2     9  10       11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frame.index.names</a:t>
            </a:r>
            <a:r>
              <a:rPr lang="en-US" altLang="zh-CN" dirty="0">
                <a:latin typeface="Times New Roman" panose="02020603050405020304" pitchFamily="18" charset="0"/>
              </a:rPr>
              <a:t> = ['key1', 'key2']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frame.columns.names</a:t>
            </a:r>
            <a:r>
              <a:rPr lang="en-US" altLang="zh-CN" dirty="0">
                <a:latin typeface="Times New Roman" panose="02020603050405020304" pitchFamily="18" charset="0"/>
              </a:rPr>
              <a:t> = ['state', 'color']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Ohio    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Green Red    Green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key2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1        0   1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2        3   4        5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1        6   7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2        9  10       11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45727" y="2884440"/>
            <a:ext cx="68768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frame['Ohio']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 Green  Red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key1 key2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  1         0  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2         3    4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b    1         6  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2         9   10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from pandas import *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MultiIndex.from_arrays([['Ohio', 'Ohio', 'Colorado'], ['Green', 'Red', 'Green']], names=['state', 'color'])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MultiIndex(levels=[['Colorado', 'Ohio'], ['Green', 'Red']],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labels=[[1, 1, 0], [0, 1, 0]],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names=['state', 'color'])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随机重排序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df.sample</a:t>
            </a:r>
            <a:r>
              <a:rPr lang="en-US" altLang="zh-CN" dirty="0">
                <a:latin typeface="Times New Roman" panose="02020603050405020304" pitchFamily="18" charset="0"/>
              </a:rPr>
              <a:t>(n=3)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3  12  13  14  15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0   0   1   2   3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2   8   9  10  11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choices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([5, 7, -1, 6, 4])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draws = </a:t>
            </a:r>
            <a:r>
              <a:rPr lang="en-US" altLang="zh-CN" dirty="0" err="1">
                <a:latin typeface="Times New Roman" panose="02020603050405020304" pitchFamily="18" charset="0"/>
              </a:rPr>
              <a:t>choices.sample</a:t>
            </a:r>
            <a:r>
              <a:rPr lang="en-US" altLang="zh-CN" dirty="0">
                <a:latin typeface="Times New Roman" panose="02020603050405020304" pitchFamily="18" charset="0"/>
              </a:rPr>
              <a:t>(n=10, replace=True)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draws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-1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-1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-1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哑变量</a:t>
            </a:r>
            <a:r>
              <a:rPr lang="en-US" altLang="zh-CN" dirty="0"/>
              <a:t>/</a:t>
            </a:r>
            <a:r>
              <a:rPr lang="zh-CN" altLang="en-US" dirty="0"/>
              <a:t>指标矩阵</a:t>
            </a:r>
            <a:endParaRPr lang="en-US" altLang="zh-CN" dirty="0"/>
          </a:p>
          <a:p>
            <a:pPr lvl="1"/>
            <a:r>
              <a:rPr lang="zh-CN" altLang="en-US" b="0" dirty="0"/>
              <a:t>用以反映质的属性的一个人工变量，是量化了的自变量，通常取值为</a:t>
            </a:r>
            <a:r>
              <a:rPr lang="en-US" altLang="zh-CN" b="0" dirty="0"/>
              <a:t>0</a:t>
            </a:r>
            <a:r>
              <a:rPr lang="zh-CN" altLang="en-US" b="0" dirty="0"/>
              <a:t>或</a:t>
            </a:r>
            <a:r>
              <a:rPr lang="en-US" altLang="zh-CN" b="0" dirty="0"/>
              <a:t>1</a:t>
            </a:r>
            <a:r>
              <a:rPr lang="zh-CN" altLang="en-US" b="0" dirty="0"/>
              <a:t>。引入哑变量可使线形回归模型变得更复杂，但对问题描述更简明，一个方程能达到两个方程的作用，而且接近现实。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2400" dirty="0">
                <a:latin typeface="Times New Roman" panose="02020603050405020304" pitchFamily="18" charset="0"/>
              </a:rPr>
              <a:t>({'key': ['b', 'b', 'a', 'c', 'a', 'b'],  'data1': range(6)})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data1 key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0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 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2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3   c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4   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5   b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3600" y="4307653"/>
            <a:ext cx="415925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pd.get_dummies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df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['key'])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a  b  c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0  0  1  0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1  0  1  0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2  1  0  0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3  0  0  1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4  1  0  0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5  0  1  0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哑变量</a:t>
            </a:r>
            <a:r>
              <a:rPr lang="en-US" altLang="zh-CN" dirty="0"/>
              <a:t>/</a:t>
            </a:r>
            <a:r>
              <a:rPr lang="zh-CN" altLang="en-US" dirty="0"/>
              <a:t>指标矩阵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dummies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pd.get_dummies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['key'], prefix='key')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df_with_dummy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[['data1']].join(dummies)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df_with_dummy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data1  </a:t>
            </a:r>
            <a:r>
              <a:rPr lang="en-US" altLang="zh-CN" sz="24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key_a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key_b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key_c</a:t>
            </a:r>
            <a:endParaRPr lang="en-US" altLang="zh-CN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0      0      0      1      0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1      1      0      1      0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2      2      1      0      0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3      3      0      0      1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4      4      1      0      0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5      5      0      1      0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矢量化字符串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 = {'Dave': 'dave@google.com', 'Steve': 'steve@gmail.com', 'Rob': 'rob@gmail.com', 'Wes':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np.nan</a:t>
            </a: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pd.Series</a:t>
            </a:r>
            <a:r>
              <a:rPr lang="en-US" altLang="zh-CN" sz="1800" dirty="0">
                <a:latin typeface="Times New Roman" panose="02020603050405020304" pitchFamily="18" charset="0"/>
              </a:rPr>
              <a:t>(data)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data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Dave     dave@google.com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Rob        rob@gmail.com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  steve@gmail.com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  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data.isnull</a:t>
            </a:r>
            <a:r>
              <a:rPr lang="en-US" altLang="zh-CN" sz="18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Dave 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Rob  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bool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data.str.contains</a:t>
            </a:r>
            <a:r>
              <a:rPr lang="en-US" altLang="zh-CN" sz="1800" dirty="0">
                <a:latin typeface="Times New Roman" panose="02020603050405020304" pitchFamily="18" charset="0"/>
              </a:rPr>
              <a:t>('</a:t>
            </a:r>
            <a:r>
              <a:rPr lang="en-US" altLang="zh-CN" sz="1800" dirty="0" err="1">
                <a:latin typeface="Times New Roman" panose="02020603050405020304" pitchFamily="18" charset="0"/>
              </a:rPr>
              <a:t>gmail'</a:t>
            </a:r>
            <a:r>
              <a:rPr lang="en-US" altLang="zh-CN" sz="1800" dirty="0">
                <a:latin typeface="Times New Roman" panose="02020603050405020304" pitchFamily="18" charset="0"/>
              </a:rPr>
              <a:t>) #</a:t>
            </a:r>
            <a:r>
              <a:rPr lang="en-US" altLang="zh-CN" sz="1800" dirty="0" err="1">
                <a:latin typeface="Times New Roman" panose="02020603050405020304" pitchFamily="18" charset="0"/>
              </a:rPr>
              <a:t>data.map</a:t>
            </a:r>
            <a:r>
              <a:rPr lang="zh-CN" altLang="en-US" sz="1800" dirty="0">
                <a:latin typeface="Times New Roman" panose="02020603050405020304" pitchFamily="18" charset="0"/>
              </a:rPr>
              <a:t>可以将字符串函数作用于各个值，但是遇见</a:t>
            </a:r>
            <a:r>
              <a:rPr lang="en-US" altLang="zh-CN" sz="1800" dirty="0" err="1">
                <a:latin typeface="Times New Roman" panose="02020603050405020304" pitchFamily="18" charset="0"/>
              </a:rPr>
              <a:t>NaN</a:t>
            </a:r>
            <a:r>
              <a:rPr lang="zh-CN" altLang="en-US" sz="1800" dirty="0">
                <a:latin typeface="Times New Roman" panose="02020603050405020304" pitchFamily="18" charset="0"/>
              </a:rPr>
              <a:t>会报错，</a:t>
            </a:r>
            <a:r>
              <a:rPr lang="en-US" altLang="zh-CN" sz="1800" dirty="0" err="1">
                <a:latin typeface="Times New Roman" panose="02020603050405020304" pitchFamily="18" charset="0"/>
              </a:rPr>
              <a:t>str</a:t>
            </a:r>
            <a:r>
              <a:rPr lang="zh-CN" altLang="en-US" sz="1800" dirty="0">
                <a:latin typeface="Times New Roman" panose="02020603050405020304" pitchFamily="18" charset="0"/>
              </a:rPr>
              <a:t>不会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Dave     False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Rob  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   True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                         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59162" y="2970481"/>
            <a:ext cx="69264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pattern='([A-Z0-9._%+-]+)@([A-Z0-9._-]+)\\.([A-Z]{2,4})'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data.str.findall(pattern, flags=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.IGNORECASE)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Dave     [(dave, google, com)]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Rob        [(rob, gmail, com)]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  [(steve, gmail, com)]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                    NaN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dtype: object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分组聚合</a:t>
            </a:r>
            <a:endParaRPr lang="en-US" altLang="zh-CN" dirty="0"/>
          </a:p>
          <a:p>
            <a:pPr lvl="1"/>
            <a:r>
              <a:rPr lang="zh-CN" altLang="en-US" dirty="0"/>
              <a:t>拆分：分成多个组</a:t>
            </a:r>
            <a:endParaRPr lang="en-US" altLang="zh-CN" dirty="0"/>
          </a:p>
          <a:p>
            <a:pPr lvl="1"/>
            <a:r>
              <a:rPr lang="zh-CN" altLang="en-US" dirty="0"/>
              <a:t>应用：对每个分组进行计算</a:t>
            </a:r>
            <a:endParaRPr lang="en-US" altLang="zh-CN" dirty="0"/>
          </a:p>
          <a:p>
            <a:pPr lvl="1"/>
            <a:r>
              <a:rPr lang="zh-CN" altLang="en-US" dirty="0"/>
              <a:t>合并：合并计算结果</a:t>
            </a:r>
            <a:endParaRPr lang="en-US" altLang="zh-CN" dirty="0"/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37" y="2121782"/>
            <a:ext cx="587692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({'key1' : ['a', 'a', 'b', 'b', 'a'], 'key2' : ['one', 'two', 'one', 'two', 'one'],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'data1' :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(5), 'data2' :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(5)})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0 -0.259643  0.272917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1.407236 -0.529334    a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    b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    b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4 -0.992731  0.721305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 = 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['data1'].</a:t>
            </a:r>
            <a:r>
              <a:rPr lang="en-US" altLang="zh-CN" dirty="0" err="1">
                <a:latin typeface="Times New Roman" panose="02020603050405020304" pitchFamily="18" charset="0"/>
              </a:rPr>
              <a:t>groupby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</a:rPr>
              <a:t>['key1'])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pandas.core.groupby.SeriesGroupBy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object at 0x00000000148784A8&gt;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grouped.mean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0.051621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-0.415927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data1,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means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['data1'].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groupby</a:t>
            </a:r>
            <a:r>
              <a:rPr lang="en-US" altLang="zh-CN" sz="2400" dirty="0">
                <a:latin typeface="Times New Roman" panose="02020603050405020304" pitchFamily="18" charset="0"/>
              </a:rPr>
              <a:t>([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['key1'],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dirty="0">
                <a:latin typeface="Times New Roman" panose="02020603050405020304" pitchFamily="18" charset="0"/>
              </a:rPr>
              <a:t>['key2']]).mean()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means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key1 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 one    -0.626187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two     1.407236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 one    -0.513913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two    -0.317941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data1,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means.unstack</a:t>
            </a:r>
            <a:r>
              <a:rPr lang="en-US" altLang="zh-CN" sz="2400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key2       one     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-0.626187  1.407236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-0.513913 -0.317941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55821" y="3175861"/>
            <a:ext cx="697653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states =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np.array</a:t>
            </a:r>
            <a:r>
              <a:rPr lang="en-US" altLang="zh-CN" sz="2400" b="1" dirty="0">
                <a:latin typeface="Times New Roman" panose="02020603050405020304" pitchFamily="18" charset="0"/>
              </a:rPr>
              <a:t>(['Ohio', 'California', 'California', 'Ohio', 'Ohio'])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years =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np.array</a:t>
            </a:r>
            <a:r>
              <a:rPr lang="en-US" altLang="zh-CN" sz="2400" b="1" dirty="0">
                <a:latin typeface="Times New Roman" panose="02020603050405020304" pitchFamily="18" charset="0"/>
              </a:rPr>
              <a:t>([2005, 2005, 2006, 2005, 2006])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df</a:t>
            </a:r>
            <a:r>
              <a:rPr lang="en-US" altLang="zh-CN" sz="2400" b="1" dirty="0">
                <a:latin typeface="Times New Roman" panose="02020603050405020304" pitchFamily="18" charset="0"/>
              </a:rPr>
              <a:t>['data1'].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groupby</a:t>
            </a:r>
            <a:r>
              <a:rPr lang="en-US" altLang="zh-CN" sz="2400" b="1" dirty="0">
                <a:latin typeface="Times New Roman" panose="02020603050405020304" pitchFamily="18" charset="0"/>
              </a:rPr>
              <a:t>([states, years]).mean()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California  2005    1.407236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2006   -0.513913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Ohio           2005   -0.288792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2006   -0.992731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data1,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Groupby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('key1').mean()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data1     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0.051621  0.154963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-0.415927 -0.450663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(['key1', 'key2']).mean()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data1     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key2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one  -0.626187  0.497111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two   1.407236 -0.529334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one  -0.513913 -0.012444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two  -0.317941 -0.888882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([‘key1’, ‘key2’]).size()  #</a:t>
            </a:r>
            <a:r>
              <a:rPr lang="zh-CN" altLang="en-US" dirty="0">
                <a:latin typeface="Times New Roman" panose="02020603050405020304" pitchFamily="18" charset="0"/>
              </a:rPr>
              <a:t>忽略缺失值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key1 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one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two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one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two 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int64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altLang="zh-CN" dirty="0" err="1"/>
              <a:t>Groupby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for name, group in </a:t>
            </a: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('key1'):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print(name)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print(group)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0 -0.259643  0.272917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1.407236 -0.529334    a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4 -0.992731  0.721305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    b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    b  two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72608" y="197328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for (k1, k2), group in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df.groupby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(['key1', 'key2']):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print((k1, k2))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print(group)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('a', 'one')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0 -0.259643  0.272917    a  one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4 -0.992731  0.721305    a  one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('a', 'two')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1.407236 -0.529334    a  two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('b', 'one')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    b  one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('b', 'two')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    b  two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</a:t>
            </a:r>
            <a:r>
              <a:rPr lang="en-US" altLang="zh-CN" dirty="0" err="1"/>
              <a:t>Groupby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pieces = </a:t>
            </a:r>
            <a:r>
              <a:rPr lang="en-US" altLang="zh-CN" dirty="0" err="1">
                <a:latin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</a:rPr>
              <a:t>(list(</a:t>
            </a: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('key1')))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pieces['b']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    b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    b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df.dtypes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data1   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data2   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key2     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9600" y="195079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grouped 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df.groupby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df.dtypes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axis=1)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for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group in grouped: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print(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dtype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print(group)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float64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0 -0.259643  0.272917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1.407236 -0.529334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4 -0.992731  0.721305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object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key1 key2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  a  one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a  two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b  one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  b  two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  a 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重排分级和顺序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frame.swaplevel</a:t>
            </a:r>
            <a:r>
              <a:rPr lang="en-US" altLang="zh-CN" sz="2400" dirty="0">
                <a:latin typeface="Times New Roman" panose="02020603050405020304" pitchFamily="18" charset="0"/>
              </a:rPr>
              <a:t>('key1', 'key2')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Ohio    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Green Red    Green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key2 key1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a        0   1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a        3   4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b        6   7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b        9  10       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frame.sort_index</a:t>
            </a:r>
            <a:r>
              <a:rPr lang="en-US" altLang="zh-CN" sz="2400" dirty="0">
                <a:latin typeface="Times New Roman" panose="02020603050405020304" pitchFamily="18" charset="0"/>
              </a:rPr>
              <a:t>(level=1)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Ohio    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Green Red    Green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key1 key2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1        0   1    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1        6   7        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2        3   4    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2        9  10       11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45727" y="2884440"/>
            <a:ext cx="612288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frame.swaplevel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(0, 1).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sort_index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(level=0)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Ohio     Colorado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Green Red    Green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key2 key1   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  a        0   1      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b        6   7        8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  a        3   4      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b        9  10       11</a:t>
            </a:r>
            <a:endParaRPr kumimoji="1" lang="zh-CN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根据字典或</a:t>
            </a:r>
            <a:r>
              <a:rPr lang="en-US" altLang="zh-CN" dirty="0"/>
              <a:t>Series</a:t>
            </a:r>
            <a:r>
              <a:rPr lang="zh-CN" altLang="en-US" dirty="0"/>
              <a:t>进行分组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people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(5, 5), columns=['a', 'b', 'c', 'd', 'e'], index=['Joe', 'Steve', 'Wes', 'Jim', 'Travis'])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people.iloc</a:t>
            </a:r>
            <a:r>
              <a:rPr lang="en-US" altLang="zh-CN" dirty="0">
                <a:latin typeface="Times New Roman" panose="02020603050405020304" pitchFamily="18" charset="0"/>
              </a:rPr>
              <a:t>[2:3, [1, 2]] = </a:t>
            </a:r>
            <a:r>
              <a:rPr lang="en-US" altLang="zh-CN" dirty="0" err="1">
                <a:latin typeface="Times New Roman" panose="02020603050405020304" pitchFamily="18" charset="0"/>
              </a:rPr>
              <a:t>np.nan</a:t>
            </a:r>
            <a:r>
              <a:rPr lang="en-US" altLang="zh-CN" dirty="0">
                <a:latin typeface="Times New Roman" panose="02020603050405020304" pitchFamily="18" charset="0"/>
              </a:rPr>
              <a:t> # Add a few NA values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people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a                   b                 c                d        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Joe    -0.981044 -1.015892 -0.082483  0.661183 -2.036567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-0.245163 -1.184343 -1.159809 -0.073847  0.900773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-0.398356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-0.711287 -0.017122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Jim     0.106258 -0.226990  0.589403 -0.687391 -0.552367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Travis  0.079476  0.457475  1.041866  0.347955 -0.488566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mapping = {'a': 'red', 'b': 'red', 'c': 'blue', 'd': 'blue', 'e': 'red', 'f' : 'orange'}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by_column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people.groupby</a:t>
            </a:r>
            <a:r>
              <a:rPr lang="en-US" altLang="zh-CN" dirty="0">
                <a:latin typeface="Times New Roman" panose="02020603050405020304" pitchFamily="18" charset="0"/>
              </a:rPr>
              <a:t>(mapping, axis=1)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by_column.sum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blue     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Joe     0.578701 -4.033503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-1.233656 -0.528733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-0.711287 -0.415478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Jim    -0.097988 -0.673099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Travis  1.389820  0.048385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根据字典或</a:t>
            </a:r>
            <a:r>
              <a:rPr lang="en-US" altLang="zh-CN" dirty="0"/>
              <a:t>Series</a:t>
            </a:r>
            <a:r>
              <a:rPr lang="zh-CN" altLang="en-US" dirty="0"/>
              <a:t>进行分组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map_series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</a:rPr>
              <a:t>(mapping)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map_series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      blue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      blue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e     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    orange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object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people.groupby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map_series</a:t>
            </a:r>
            <a:r>
              <a:rPr lang="en-US" altLang="zh-CN" dirty="0">
                <a:latin typeface="Times New Roman" panose="02020603050405020304" pitchFamily="18" charset="0"/>
              </a:rPr>
              <a:t>, axis=1).count()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blue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Joe    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Steve  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Wes        1  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Jim        2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Travis     2    3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根据函数进行分组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people.groupby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</a:rPr>
              <a:t>).sum()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a         b         c         d  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3 -1.273142 -1.242882  0.506920 -0.737495 -2.606056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5 -0.245163 -1.184343 -1.159809 -0.073847  0.900773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6  0.079476  0.457475  1.041866  0.347955 -0.488566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key_list</a:t>
            </a:r>
            <a:r>
              <a:rPr lang="en-US" altLang="zh-CN" sz="2400" dirty="0">
                <a:latin typeface="Times New Roman" panose="02020603050405020304" pitchFamily="18" charset="0"/>
              </a:rPr>
              <a:t> = ['one', 'one', 'one', 'two', 'two']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people.groupby</a:t>
            </a:r>
            <a:r>
              <a:rPr lang="en-US" altLang="zh-CN" sz="2400" dirty="0">
                <a:latin typeface="Times New Roman" panose="02020603050405020304" pitchFamily="18" charset="0"/>
              </a:rPr>
              <a:t>([</a:t>
            </a:r>
            <a:r>
              <a:rPr lang="en-US" altLang="zh-CN" sz="2400" dirty="0" err="1">
                <a:latin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key_list</a:t>
            </a:r>
            <a:r>
              <a:rPr lang="en-US" altLang="zh-CN" sz="2400" dirty="0">
                <a:latin typeface="Times New Roman" panose="02020603050405020304" pitchFamily="18" charset="0"/>
              </a:rPr>
              <a:t>]).min()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a         b         c         d         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one -0.981044 -1.015892 -0.082483 -0.711287 -2.036567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two  0.106258 -0.226990  0.589403 -0.687391 -0.552367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one -0.245163 -1.184343 -1.159809 -0.073847  0.900773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6 two  0.079476  0.457475  1.041866  0.347955 -0.488566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根据索引进行分组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columns = </a:t>
            </a:r>
            <a:r>
              <a:rPr lang="en-US" altLang="zh-CN" dirty="0" err="1">
                <a:latin typeface="Times New Roman" panose="02020603050405020304" pitchFamily="18" charset="0"/>
              </a:rPr>
              <a:t>pd.MultiIndex.from_arrays</a:t>
            </a:r>
            <a:r>
              <a:rPr lang="en-US" altLang="zh-CN" dirty="0">
                <a:latin typeface="Times New Roman" panose="02020603050405020304" pitchFamily="18" charset="0"/>
              </a:rPr>
              <a:t>([['US', 'US', 'US', 'JP', 'JP'], [1, 3, 5, 1, 3]], names=['</a:t>
            </a:r>
            <a:r>
              <a:rPr lang="en-US" altLang="zh-CN" dirty="0" err="1">
                <a:latin typeface="Times New Roman" panose="02020603050405020304" pitchFamily="18" charset="0"/>
              </a:rPr>
              <a:t>cty</a:t>
            </a:r>
            <a:r>
              <a:rPr lang="en-US" altLang="zh-CN" dirty="0">
                <a:latin typeface="Times New Roman" panose="02020603050405020304" pitchFamily="18" charset="0"/>
              </a:rPr>
              <a:t>', 'tenor'])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hier_df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(4, 5), columns=columns)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hier_df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cty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US                            JP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tenor         1         3         5         1      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-0.680715 -0.603143 -0.331475  0.738897  0.149060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0.602460 -0.716791  0.642603 -1.410073 -0.589099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1.039209 -0.432457 -1.440804 -2.046671  0.251454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1.251814 -1.437006 -0.460229  1.077804  0.662703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hier_df.groupby</a:t>
            </a:r>
            <a:r>
              <a:rPr lang="en-US" altLang="zh-CN" dirty="0">
                <a:latin typeface="Times New Roman" panose="02020603050405020304" pitchFamily="18" charset="0"/>
              </a:rPr>
              <a:t>(level='</a:t>
            </a:r>
            <a:r>
              <a:rPr lang="en-US" altLang="zh-CN" dirty="0" err="1">
                <a:latin typeface="Times New Roman" panose="02020603050405020304" pitchFamily="18" charset="0"/>
              </a:rPr>
              <a:t>cty</a:t>
            </a:r>
            <a:r>
              <a:rPr lang="en-US" altLang="zh-CN" dirty="0">
                <a:latin typeface="Times New Roman" panose="02020603050405020304" pitchFamily="18" charset="0"/>
              </a:rPr>
              <a:t>', axis=1).count()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cty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JP  US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2     2   3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3     2   3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data1     data2 key1 key2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0 -0.259643  0.272917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1.407236 -0.529334    a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2 -0.513913 -0.012444    b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3 -0.317941 -0.888882    b  two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4 -0.992731  0.721305    a  one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 = </a:t>
            </a:r>
            <a:r>
              <a:rPr lang="en-US" altLang="zh-CN" dirty="0" err="1">
                <a:latin typeface="Times New Roman" panose="02020603050405020304" pitchFamily="18" charset="0"/>
              </a:rPr>
              <a:t>df.groupby</a:t>
            </a:r>
            <a:r>
              <a:rPr lang="en-US" altLang="zh-CN" dirty="0">
                <a:latin typeface="Times New Roman" panose="02020603050405020304" pitchFamily="18" charset="0"/>
              </a:rPr>
              <a:t>('key1')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grouped[‘data1’].</a:t>
            </a:r>
            <a:r>
              <a:rPr lang="en-US" altLang="zh-CN" dirty="0" err="1">
                <a:latin typeface="Times New Roman" panose="02020603050405020304" pitchFamily="18" charset="0"/>
              </a:rPr>
              <a:t>quantile</a:t>
            </a:r>
            <a:r>
              <a:rPr lang="en-US" altLang="zh-CN" dirty="0">
                <a:latin typeface="Times New Roman" panose="02020603050405020304" pitchFamily="18" charset="0"/>
              </a:rPr>
              <a:t>(0.9)  #</a:t>
            </a:r>
            <a:r>
              <a:rPr lang="zh-CN" altLang="en-US" dirty="0">
                <a:latin typeface="Times New Roman" panose="02020603050405020304" pitchFamily="18" charset="0"/>
              </a:rPr>
              <a:t>计算该百分位的值，如果没有则插值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1.073860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-0.337538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data1,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def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peak_to_peak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arr</a:t>
            </a:r>
            <a:r>
              <a:rPr lang="en-US" altLang="zh-CN" dirty="0">
                <a:latin typeface="Times New Roman" panose="02020603050405020304" pitchFamily="18" charset="0"/>
              </a:rPr>
              <a:t>): return </a:t>
            </a:r>
            <a:r>
              <a:rPr lang="en-US" altLang="zh-CN" dirty="0" err="1">
                <a:latin typeface="Times New Roman" panose="02020603050405020304" pitchFamily="18" charset="0"/>
              </a:rPr>
              <a:t>arr.max</a:t>
            </a:r>
            <a:r>
              <a:rPr lang="en-US" altLang="zh-CN" dirty="0">
                <a:latin typeface="Times New Roman" panose="02020603050405020304" pitchFamily="18" charset="0"/>
              </a:rPr>
              <a:t>() - </a:t>
            </a:r>
            <a:r>
              <a:rPr lang="en-US" altLang="zh-CN" dirty="0" err="1">
                <a:latin typeface="Times New Roman" panose="02020603050405020304" pitchFamily="18" charset="0"/>
              </a:rPr>
              <a:t>arr.min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grouped.agg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peak_to_peak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data1     data2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2.399966  1.250639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0.195972  0.876439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grouped.describe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data1                                                              \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count      mean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min       25%       50%       75%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 3.0  0.051621  1.229887 -0.992731 -0.626187 -0.259643  0.573796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  2.0 -0.415927  0.138573 -0.513913 -0.464920 -0.415927 -0.366934   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data2                                                    \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max count      mean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min       25%       50%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1.407236   3.0  0.154963  0.633608 -0.529334 -0.128208  0.272917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-0.317941   2.0 -0.450663  0.619736 -0.888882 -0.669773 -0.450663   </a:t>
            </a:r>
          </a:p>
          <a:p>
            <a:pPr marL="546100" lvl="2" indent="-355600">
              <a:lnSpc>
                <a:spcPct val="80000"/>
              </a:lnSpc>
              <a:buNone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75%       max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key1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a     0.497111  0.721305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b    -0.231553 -0.012444 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</a:t>
            </a:r>
            <a:endParaRPr lang="en-US" altLang="zh-CN" dirty="0"/>
          </a:p>
          <a:p>
            <a:pPr lvl="1"/>
            <a:r>
              <a:rPr lang="zh-CN" altLang="en-US" dirty="0"/>
              <a:t>经过优化的</a:t>
            </a:r>
            <a:r>
              <a:rPr lang="en-US" altLang="zh-CN" dirty="0" err="1"/>
              <a:t>groupby</a:t>
            </a:r>
            <a:r>
              <a:rPr lang="zh-CN" altLang="en-US" dirty="0"/>
              <a:t>聚集函数</a:t>
            </a:r>
          </a:p>
          <a:p>
            <a:pPr marL="190500" lvl="1" indent="0">
              <a:buNone/>
            </a:pPr>
            <a:endParaRPr lang="en-US" altLang="zh-CN" dirty="0"/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22222" y="2641602"/>
          <a:ext cx="6423378" cy="39172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函数名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说明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分组中非</a:t>
                      </a:r>
                      <a:r>
                        <a:rPr lang="en-US" altLang="zh-CN" sz="2000" u="none" strike="noStrike">
                          <a:effectLst/>
                        </a:rPr>
                        <a:t>NA</a:t>
                      </a:r>
                      <a:r>
                        <a:rPr lang="zh-CN" altLang="en-US" sz="2000" u="none" strike="noStrike">
                          <a:effectLst/>
                        </a:rPr>
                        <a:t>值的数量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非</a:t>
                      </a:r>
                      <a:r>
                        <a:rPr lang="en-US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值的和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非</a:t>
                      </a:r>
                      <a:r>
                        <a:rPr lang="en-US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值的平均值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median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非</a:t>
                      </a:r>
                      <a:r>
                        <a:rPr lang="en-US" altLang="zh-CN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值的算术中位数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std、var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无偏</a:t>
                      </a:r>
                      <a:r>
                        <a:rPr lang="en-US" altLang="zh-CN" sz="2000" u="none" strike="noStrike" dirty="0">
                          <a:effectLst/>
                        </a:rPr>
                        <a:t>(</a:t>
                      </a:r>
                      <a:r>
                        <a:rPr lang="zh-CN" altLang="en-US" sz="2000" u="none" strike="noStrike" dirty="0">
                          <a:effectLst/>
                        </a:rPr>
                        <a:t>分母为</a:t>
                      </a:r>
                      <a:r>
                        <a:rPr lang="en-US" altLang="zh-CN" sz="2000" u="none" strike="noStrike" dirty="0">
                          <a:effectLst/>
                        </a:rPr>
                        <a:t>n-1)</a:t>
                      </a:r>
                      <a:r>
                        <a:rPr lang="zh-CN" altLang="en-US" sz="2000" u="none" strike="noStrike" dirty="0">
                          <a:effectLst/>
                        </a:rPr>
                        <a:t>标准差和方差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min、max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非</a:t>
                      </a:r>
                      <a:r>
                        <a:rPr lang="en-US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值的最小值和最大值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非</a:t>
                      </a:r>
                      <a:r>
                        <a:rPr lang="en-US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值的积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first、last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第一个和最后一个非</a:t>
                      </a:r>
                      <a:r>
                        <a:rPr lang="en-US" altLang="zh-CN" sz="2000" u="none" strike="noStrike" dirty="0">
                          <a:effectLst/>
                        </a:rPr>
                        <a:t>NA</a:t>
                      </a:r>
                      <a:r>
                        <a:rPr lang="zh-CN" altLang="en-US" sz="2000" u="none" strike="noStrike" dirty="0">
                          <a:effectLst/>
                        </a:rPr>
                        <a:t>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聚合：不同列使用不同的（自定义）</a:t>
            </a:r>
            <a:r>
              <a:rPr lang="en-US" altLang="zh-CN" dirty="0"/>
              <a:t>aggregate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tips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pd.read_csv</a:t>
            </a:r>
            <a:r>
              <a:rPr lang="en-US" altLang="zh-CN" sz="1800" dirty="0">
                <a:latin typeface="Times New Roman" panose="02020603050405020304" pitchFamily="18" charset="0"/>
              </a:rPr>
              <a:t>('examples/tips.csv')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tips['</a:t>
            </a:r>
            <a:r>
              <a:rPr lang="en-US" altLang="zh-CN" sz="1800" dirty="0" err="1"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latin typeface="Times New Roman" panose="02020603050405020304" pitchFamily="18" charset="0"/>
              </a:rPr>
              <a:t>'] = tips['tip'] / tips['</a:t>
            </a:r>
            <a:r>
              <a:rPr lang="en-US" altLang="zh-CN" sz="1800" dirty="0" err="1"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latin typeface="Times New Roman" panose="02020603050405020304" pitchFamily="18" charset="0"/>
              </a:rPr>
              <a:t>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tips[:4]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tip smoker  day    time  size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 16.99  1.01     No  Sun  Dinner     2  0.059447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10.34  1.66     No  Sun  Dinner     3  0.160542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21.01  3.50     No  Sun  Dinner     3  0.166587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 23.68  3.31     No  Sun  Dinner     2  0.139780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grouped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sz="1800" dirty="0">
                <a:latin typeface="Times New Roman" panose="02020603050405020304" pitchFamily="18" charset="0"/>
              </a:rPr>
              <a:t>(['day', 'smoker'])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grouped_pct</a:t>
            </a:r>
            <a:r>
              <a:rPr lang="en-US" altLang="zh-CN" sz="1800" dirty="0">
                <a:latin typeface="Times New Roman" panose="02020603050405020304" pitchFamily="18" charset="0"/>
              </a:rPr>
              <a:t> = grouped['</a:t>
            </a:r>
            <a:r>
              <a:rPr lang="en-US" altLang="zh-CN" sz="1800" dirty="0" err="1"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latin typeface="Times New Roman" panose="02020603050405020304" pitchFamily="18" charset="0"/>
              </a:rPr>
              <a:t>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grouped_pct.agg</a:t>
            </a:r>
            <a:r>
              <a:rPr lang="en-US" altLang="zh-CN" sz="1800" dirty="0">
                <a:latin typeface="Times New Roman" panose="02020603050405020304" pitchFamily="18" charset="0"/>
              </a:rPr>
              <a:t>('mean')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day   smoker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Fri   No        0.151650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Yes       0.174783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Sat   No        0.158048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Yes       0.147906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Sun   No        0.160113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Yes       0.187250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No        0.160298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Yes       0.163863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Name: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: float64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聚合：不同列使用不同的（自定义）</a:t>
            </a:r>
            <a:r>
              <a:rPr lang="en-US" altLang="zh-CN" dirty="0"/>
              <a:t>aggregate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grouped_pct.agg</a:t>
            </a:r>
            <a:r>
              <a:rPr lang="en-US" altLang="zh-CN" sz="1800" dirty="0">
                <a:latin typeface="Times New Roman" panose="02020603050405020304" pitchFamily="18" charset="0"/>
              </a:rPr>
              <a:t>(['mean', '</a:t>
            </a:r>
            <a:r>
              <a:rPr lang="en-US" altLang="zh-CN" sz="1800" dirty="0" err="1">
                <a:latin typeface="Times New Roman" panose="02020603050405020304" pitchFamily="18" charset="0"/>
              </a:rPr>
              <a:t>std</a:t>
            </a:r>
            <a:r>
              <a:rPr lang="en-US" altLang="zh-CN" sz="1800" dirty="0">
                <a:latin typeface="Times New Roman" panose="02020603050405020304" pitchFamily="18" charset="0"/>
              </a:rPr>
              <a:t>',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peak_to_peak</a:t>
            </a:r>
            <a:r>
              <a:rPr lang="en-US" altLang="zh-CN" sz="1800" dirty="0">
                <a:latin typeface="Times New Roman" panose="02020603050405020304" pitchFamily="18" charset="0"/>
              </a:rPr>
              <a:t>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mean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peak_to_peak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0.151650  0.028123      0.067349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0.174783  0.051293      0.159925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0.158048  0.039767      0.235193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0.147906  0.061375      0.290095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0.160113  0.042347      0.193226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0.187250  0.154134      0.644685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No      0.160298  0.038774      0.193350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0.163863  0.039389      0.151240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grouped_pct.agg</a:t>
            </a:r>
            <a:r>
              <a:rPr lang="en-US" altLang="zh-CN" sz="1800" dirty="0">
                <a:latin typeface="Times New Roman" panose="02020603050405020304" pitchFamily="18" charset="0"/>
              </a:rPr>
              <a:t>([('foo', 'mean'), ('bar',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np.std</a:t>
            </a:r>
            <a:r>
              <a:rPr lang="en-US" altLang="zh-CN" sz="1800" dirty="0">
                <a:latin typeface="Times New Roman" panose="02020603050405020304" pitchFamily="18" charset="0"/>
              </a:rPr>
              <a:t>)])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foo       bar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0.151650  0.028123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0.174783  0.051293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0.158048  0.039767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0.147906  0.061375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0.160113  0.042347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0.187250  0.154134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No      0.160298  0.038774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0.163863  0.039389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聚合：不同列使用不同的（自定义）</a:t>
            </a:r>
            <a:r>
              <a:rPr lang="en-US" altLang="zh-CN" dirty="0"/>
              <a:t>aggregate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 = </a:t>
            </a:r>
            <a:r>
              <a:rPr lang="en-US" altLang="zh-CN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dirty="0">
                <a:latin typeface="Times New Roman" panose="02020603050405020304" pitchFamily="18" charset="0"/>
              </a:rPr>
              <a:t>(['day', 'smoker'])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functions = ['count', 'mean', 'max']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result = grouped['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', '</a:t>
            </a:r>
            <a:r>
              <a:rPr lang="en-US" altLang="zh-CN" dirty="0" err="1"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latin typeface="Times New Roman" panose="02020603050405020304" pitchFamily="18" charset="0"/>
              </a:rPr>
              <a:t>'].</a:t>
            </a:r>
            <a:r>
              <a:rPr lang="en-US" altLang="zh-CN" dirty="0" err="1">
                <a:latin typeface="Times New Roman" panose="02020603050405020304" pitchFamily="18" charset="0"/>
              </a:rPr>
              <a:t>agg</a:t>
            </a:r>
            <a:r>
              <a:rPr lang="en-US" altLang="zh-CN" dirty="0">
                <a:latin typeface="Times New Roman" panose="02020603050405020304" pitchFamily="18" charset="0"/>
              </a:rPr>
              <a:t>(functions)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result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count      mean       max      count       mean    max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     4  0.151650  0.187735          4  18.420000  22.75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 15  0.174783  0.263480         15  16.813333  40.17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    45  0.158048  0.291990         45  19.661778  48.33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 42  0.147906  0.325733         42  21.276667  50.81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    57  0.160113  0.252672         57  20.506667  48.17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 19  0.187250  0.710345         19  24.120000  45.35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No          45  0.160298  0.266312         45  17.113111  41.19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 17  0.163863  0.241255         17  19.190588  43.11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84583" y="2067763"/>
            <a:ext cx="443159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result['tip_pct']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count      mean       max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    4  0.151650  0.187735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15  0.174783  0.263480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   45  0.158048  0.291990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42  0.147906  0.325733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   57  0.160113  0.252672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19  0.187250  0.710345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Thur No         45  0.160298  0.266312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  17  0.163863  0.241255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根据分级汇总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frame.sum</a:t>
            </a:r>
            <a:r>
              <a:rPr lang="en-US" altLang="zh-CN" sz="2400" dirty="0">
                <a:latin typeface="Times New Roman" panose="02020603050405020304" pitchFamily="18" charset="0"/>
              </a:rPr>
              <a:t>(level='key2')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Ohio     Colorado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 Green Red    Green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key2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1         6   8       10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2        12  14       16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frame.sum</a:t>
            </a:r>
            <a:r>
              <a:rPr lang="en-US" altLang="zh-CN" sz="2400" dirty="0">
                <a:latin typeface="Times New Roman" panose="02020603050405020304" pitchFamily="18" charset="0"/>
              </a:rPr>
              <a:t>(level='color', axis=1)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 Green  Red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key1 key2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    1         2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2         8    4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b    1        14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2        20   10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97600" y="1756512"/>
            <a:ext cx="5588000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frame.describe()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state      Ohio              Colorado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color     Green        Red      Green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count  4.000000   4.000000   4.000000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mean   4.500000   5.500000   6.500000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std    3.872983   3.872983   3.872983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min    0.000000   1.000000   2.000000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25%    2.250000   3.250000   4.250000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50%    4.500000   5.500000   6.500000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75%    6.750000   7.750000   8.750000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max    9.000000  10.000000  11.000000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聚合：不同列使用不同的（自定义）</a:t>
            </a:r>
            <a:r>
              <a:rPr lang="en-US" altLang="zh-CN" dirty="0"/>
              <a:t>aggregate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grouped.agg</a:t>
            </a:r>
            <a:r>
              <a:rPr lang="en-US" altLang="zh-CN" dirty="0">
                <a:latin typeface="Times New Roman" panose="02020603050405020304" pitchFamily="18" charset="0"/>
              </a:rPr>
              <a:t>({'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 : ['min', 'max', 'mean', '</a:t>
            </a:r>
            <a:r>
              <a:rPr lang="en-US" altLang="zh-CN" dirty="0" err="1">
                <a:latin typeface="Times New Roman" panose="02020603050405020304" pitchFamily="18" charset="0"/>
              </a:rPr>
              <a:t>std</a:t>
            </a:r>
            <a:r>
              <a:rPr lang="en-US" altLang="zh-CN" dirty="0">
                <a:latin typeface="Times New Roman" panose="02020603050405020304" pitchFamily="18" charset="0"/>
              </a:rPr>
              <a:t>'],    'size' : 'sum'})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size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sum       min       max      mean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std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  9  0.120385  0.187735  0.151650  0.028123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31  0.103555  0.263480  0.174783  0.051293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115  0.056797  0.291990  0.158048  0.039767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104  0.035638  0.325733  0.147906  0.061375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167  0.059447  0.252672  0.160113  0.042347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49  0.065660  0.710345  0.187250  0.154134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No      112  0.072961  0.266312  0.160298  0.038774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 40  0.090014  0.241255  0.163863  0.039389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聚合：不指定标签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sz="2400" dirty="0">
                <a:latin typeface="Times New Roman" panose="02020603050405020304" pitchFamily="18" charset="0"/>
              </a:rPr>
              <a:t>(['day', 'smoker'],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as_index</a:t>
            </a:r>
            <a:r>
              <a:rPr lang="en-US" altLang="zh-CN" sz="2400" dirty="0">
                <a:latin typeface="Times New Roman" panose="02020603050405020304" pitchFamily="18" charset="0"/>
              </a:rPr>
              <a:t>=False).mean()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day smoker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tip      size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0   Fri     No   18.420000  2.812500  2.250000  0.151650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   Fri    Yes   16.813333  2.714000  2.066667  0.174783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   Sat     No   19.661778  3.102889  2.555556  0.158048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3   Sat    Yes   21.276667  2.875476  2.476190  0.147906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4   Sun     No   20.506667  3.167895  2.929825  0.160113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5   Sun    Yes   24.120000  3.516842  2.578947  0.187250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6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No   17.113111  2.673778  2.488889  0.160298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7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Yes   19.190588  3.030000  2.352941  0.163863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apply</a:t>
            </a:r>
            <a:r>
              <a:rPr lang="zh-CN" altLang="en-US" dirty="0"/>
              <a:t>（通用函数）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def</a:t>
            </a:r>
            <a:r>
              <a:rPr lang="en-US" altLang="zh-CN" sz="1800" dirty="0">
                <a:latin typeface="Times New Roman" panose="02020603050405020304" pitchFamily="18" charset="0"/>
              </a:rPr>
              <a:t> top(</a:t>
            </a:r>
            <a:r>
              <a:rPr lang="en-US" altLang="zh-CN" sz="1800" dirty="0" err="1">
                <a:latin typeface="Times New Roman" panose="02020603050405020304" pitchFamily="18" charset="0"/>
              </a:rPr>
              <a:t>df</a:t>
            </a:r>
            <a:r>
              <a:rPr lang="en-US" altLang="zh-CN" sz="1800" dirty="0">
                <a:latin typeface="Times New Roman" panose="02020603050405020304" pitchFamily="18" charset="0"/>
              </a:rPr>
              <a:t>, n=4, column=‘</a:t>
            </a:r>
            <a:r>
              <a:rPr lang="en-US" altLang="zh-CN" sz="1800" dirty="0" err="1"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latin typeface="Times New Roman" panose="02020603050405020304" pitchFamily="18" charset="0"/>
              </a:rPr>
              <a:t>’):  return </a:t>
            </a:r>
            <a:r>
              <a:rPr lang="en-US" altLang="zh-CN" sz="1800" dirty="0" err="1">
                <a:latin typeface="Times New Roman" panose="02020603050405020304" pitchFamily="18" charset="0"/>
              </a:rPr>
              <a:t>df.sort_values</a:t>
            </a:r>
            <a:r>
              <a:rPr lang="en-US" altLang="zh-CN" sz="1800" dirty="0">
                <a:latin typeface="Times New Roman" panose="02020603050405020304" pitchFamily="18" charset="0"/>
              </a:rPr>
              <a:t>(by=column)[-n:] #</a:t>
            </a:r>
            <a:r>
              <a:rPr lang="zh-CN" altLang="en-US" sz="1800" dirty="0">
                <a:latin typeface="Times New Roman" panose="02020603050405020304" pitchFamily="18" charset="0"/>
              </a:rPr>
              <a:t>最大值所在的行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top(tips, n=6)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tip smoker  day    time  size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109       14.31  4.00    Yes  Sat  Dinner     2  0.279525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183       23.17  6.50    Yes  Sun  Dinner     4  0.280535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232       11.61  3.39     No  Sat  Dinner     2  0.291990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67         3.07  1.00    Yes  Sat  Dinner     1  0.325733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178        9.60  4.00    Yes  Sun  Dinner     2  0.416667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172        7.25  5.15    Yes  Sun  Dinner     2  0.710345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sz="1800" dirty="0">
                <a:latin typeface="Times New Roman" panose="02020603050405020304" pitchFamily="18" charset="0"/>
              </a:rPr>
              <a:t>('smoker').apply(top)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tip smoker   day    time  size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No     185       20.69  5.00     No   Sun  Dinner     5  0.241663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51        10.29  2.60     No   Sun  Dinner     2  0.252672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149        7.51  2.00     No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2  0.266312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232       11.61  3.39     No   Sat  Dinner     2  0.291990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Yes    183       23.17  6.50    Yes   Sun  Dinner     4  0.280535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67         3.07  1.00    Yes   Sat  Dinner     1  0.325733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178        9.60  4.00    Yes   Sun  Dinner     2  0.416667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172        7.25  5.15    Yes   Sun  Dinner     2  0.710345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apply</a:t>
            </a:r>
            <a:r>
              <a:rPr lang="zh-CN" altLang="en-US" dirty="0"/>
              <a:t>（通用函数）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dirty="0">
                <a:latin typeface="Times New Roman" panose="02020603050405020304" pitchFamily="18" charset="0"/>
              </a:rPr>
              <a:t>([‘smoker’, ‘day’]).apply(top, n=1, column=‘</a:t>
            </a:r>
            <a:r>
              <a:rPr lang="en-US" altLang="zh-CN" dirty="0" err="1"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latin typeface="Times New Roman" panose="02020603050405020304" pitchFamily="18" charset="0"/>
              </a:rPr>
              <a:t>’) #</a:t>
            </a:r>
            <a:r>
              <a:rPr lang="zh-CN" altLang="en-US" dirty="0">
                <a:latin typeface="Times New Roman" panose="02020603050405020304" pitchFamily="18" charset="0"/>
              </a:rPr>
              <a:t>多列，并传入参数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tip smoker   day    time  size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day  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No     Fri  94        22.75   3.25     No   Fri  Dinner     2  0.142857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Sat  212       48.33   9.00     No   Sat  Dinner     4  0.186220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Sun  156       48.17   5.00     No   Sun  Dinner     6  0.103799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142       41.19   5.00     No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5  0.121389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Yes    Fri  95        40.17   4.73    Yes   Fri  Dinner     4  0.117750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Sat  170       50.81  10.00    Yes   Sat  Dinner     3  0.196812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Sun  182       45.35   3.50    Yes   Sun  Dinner     3  0.077178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197       43.11   5.00    Yes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4  0.115982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apply</a:t>
            </a:r>
            <a:r>
              <a:rPr lang="zh-CN" altLang="en-US" dirty="0"/>
              <a:t>（通用函数）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sz="1800" dirty="0">
                <a:latin typeface="Times New Roman" panose="02020603050405020304" pitchFamily="18" charset="0"/>
              </a:rPr>
              <a:t>([‘smoker’, ‘day’]).apply(top, n=1, column=‘</a:t>
            </a:r>
            <a:r>
              <a:rPr lang="en-US" altLang="zh-CN" sz="1800" dirty="0" err="1"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latin typeface="Times New Roman" panose="02020603050405020304" pitchFamily="18" charset="0"/>
              </a:rPr>
              <a:t>’) #</a:t>
            </a:r>
            <a:r>
              <a:rPr lang="zh-CN" altLang="en-US" sz="1800" dirty="0">
                <a:latin typeface="Times New Roman" panose="02020603050405020304" pitchFamily="18" charset="0"/>
              </a:rPr>
              <a:t>多列，并传入参数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tip smoker   day    time  size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day  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No     Fri  94        22.75   3.25     No   Fri  Dinner     2  0.142857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Sat  212       48.33   9.00     No   Sat  Dinner     4  0.186220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Sun  156       48.17   5.00     No   Sun  Dinner     6  0.103799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142       41.19   5.00     No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5  0.121389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Yes    Fri  95        40.17   4.73    Yes   Fri  Dinner     4  0.117750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Sat  170       50.81  10.00    Yes   Sat  Dinner     3  0.196812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Sun  182       45.35   3.50    Yes   Sun  Dinner     3  0.077178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197       43.11   5.00    Yes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4  0.115982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tips.groupby</a:t>
            </a:r>
            <a:r>
              <a:rPr lang="en-US" altLang="zh-CN" sz="1800" dirty="0">
                <a:latin typeface="Times New Roman" panose="02020603050405020304" pitchFamily="18" charset="0"/>
              </a:rPr>
              <a:t>(‘smoker’,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group_keys</a:t>
            </a:r>
            <a:r>
              <a:rPr lang="en-US" altLang="zh-CN" sz="1800" dirty="0">
                <a:latin typeface="Times New Roman" panose="02020603050405020304" pitchFamily="18" charset="0"/>
              </a:rPr>
              <a:t>=False).apply(top)      #</a:t>
            </a:r>
            <a:r>
              <a:rPr lang="zh-CN" altLang="en-US" sz="1800" dirty="0">
                <a:latin typeface="Times New Roman" panose="02020603050405020304" pitchFamily="18" charset="0"/>
              </a:rPr>
              <a:t>禁止层次化索引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tip smoker   day    time  size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185       20.69  5.00     No   Sun  Dinner     5  0.241663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51        10.29  2.60     No   Sun  Dinner     2  0.252672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149        7.51  2.00     No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Lunch     2  0.266312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232       11.61  3.39     No   Sat  Dinner     2  0.291990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183       23.17  6.50    Yes   Sun  Dinner     4  0.280535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67         3.07  1.00    Yes   Sat  Dinner     1  0.325733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178        9.60  4.00    Yes   Sun  Dinner     2  0.416667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172        7.25  5.15    Yes   Sun  Dinner     2  0.710345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分位数和桶分析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frame = </a:t>
            </a:r>
            <a:r>
              <a:rPr lang="en-US" altLang="zh-CN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</a:rPr>
              <a:t>({'data1':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(1000), 'data2': </a:t>
            </a:r>
            <a:r>
              <a:rPr lang="en-US" altLang="zh-CN" dirty="0" err="1">
                <a:latin typeface="Times New Roman" panose="02020603050405020304" pitchFamily="18" charset="0"/>
              </a:rPr>
              <a:t>np.random.randn</a:t>
            </a:r>
            <a:r>
              <a:rPr lang="en-US" altLang="zh-CN" dirty="0">
                <a:latin typeface="Times New Roman" panose="02020603050405020304" pitchFamily="18" charset="0"/>
              </a:rPr>
              <a:t>(1000)})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quartiles = </a:t>
            </a:r>
            <a:r>
              <a:rPr lang="en-US" altLang="zh-CN" dirty="0" err="1">
                <a:latin typeface="Times New Roman" panose="02020603050405020304" pitchFamily="18" charset="0"/>
              </a:rPr>
              <a:t>pd.cut</a:t>
            </a:r>
            <a:r>
              <a:rPr lang="en-US" altLang="zh-CN" dirty="0">
                <a:latin typeface="Times New Roman" panose="02020603050405020304" pitchFamily="18" charset="0"/>
              </a:rPr>
              <a:t>(frame.data1, 4)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quartiles[:10]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(-1.824, -0.28]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(1.264, 2.808]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(-3.374, -1.824]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(-0.28, 1.264]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(-1.824, -0.28]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(-0.28, 1.264]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(-0.28, 1.264]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7      (-0.28, 1.264]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     (-1.824, -0.28]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     (-1.824, -0.28]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Name: data1,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dtype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: category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Categories (4, interval[float64]): [(-3.374, -1.824] &lt; (-1.824, -0.28] &lt; (-0.28, 1.264] &lt; (1.264, 2.808]]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分位数和桶分析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def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get_stats</a:t>
            </a:r>
            <a:r>
              <a:rPr lang="en-US" altLang="zh-CN" sz="2400" dirty="0">
                <a:latin typeface="Times New Roman" panose="02020603050405020304" pitchFamily="18" charset="0"/>
              </a:rPr>
              <a:t>(group):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return {'min':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group.min</a:t>
            </a:r>
            <a:r>
              <a:rPr lang="en-US" altLang="zh-CN" sz="2400" dirty="0">
                <a:latin typeface="Times New Roman" panose="02020603050405020304" pitchFamily="18" charset="0"/>
              </a:rPr>
              <a:t>(), 'max':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group.max</a:t>
            </a:r>
            <a:r>
              <a:rPr lang="en-US" altLang="zh-CN" sz="2400" dirty="0">
                <a:latin typeface="Times New Roman" panose="02020603050405020304" pitchFamily="18" charset="0"/>
              </a:rPr>
              <a:t>(), 'count':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group.count</a:t>
            </a:r>
            <a:r>
              <a:rPr lang="en-US" altLang="zh-CN" sz="2400" dirty="0">
                <a:latin typeface="Times New Roman" panose="02020603050405020304" pitchFamily="18" charset="0"/>
              </a:rPr>
              <a:t>(), 'mean': 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group.mean</a:t>
            </a:r>
            <a:r>
              <a:rPr lang="en-US" altLang="zh-CN" sz="2400" dirty="0">
                <a:latin typeface="Times New Roman" panose="02020603050405020304" pitchFamily="18" charset="0"/>
              </a:rPr>
              <a:t>()}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grouped = frame.data2.groupby(quartiles)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grouped.apply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get_stats</a:t>
            </a:r>
            <a:r>
              <a:rPr lang="en-US" altLang="zh-CN" sz="2400" dirty="0">
                <a:latin typeface="Times New Roman" panose="02020603050405020304" pitchFamily="18" charset="0"/>
              </a:rPr>
              <a:t>).unstack()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 count       max      mean       min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data1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(-3.374, -1.824]   27.0  1.036782 -0.293920 -2.163381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(-1.824, -0.28]   329.0  3.419032 -0.038591 -3.298942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(-0.28, 1.264]    543.0  2.856440  0.002876 -3.599597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(1.264, 2.808]    101.0  3.079161  0.175711 -2.375988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分位数和桶分析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grouping = </a:t>
            </a:r>
            <a:r>
              <a:rPr lang="en-US" altLang="zh-CN" dirty="0" err="1">
                <a:latin typeface="Times New Roman" panose="02020603050405020304" pitchFamily="18" charset="0"/>
              </a:rPr>
              <a:t>pd.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qcut</a:t>
            </a:r>
            <a:r>
              <a:rPr lang="en-US" altLang="zh-CN" dirty="0">
                <a:latin typeface="Times New Roman" panose="02020603050405020304" pitchFamily="18" charset="0"/>
              </a:rPr>
              <a:t>(frame.data1, 10, labels=False) #</a:t>
            </a:r>
            <a:r>
              <a:rPr lang="zh-CN" altLang="en-US" dirty="0">
                <a:latin typeface="Times New Roman" panose="02020603050405020304" pitchFamily="18" charset="0"/>
              </a:rPr>
              <a:t>平均分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grouped = frame.data2.groupby(grouping)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grouped.apply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get_stats</a:t>
            </a:r>
            <a:r>
              <a:rPr lang="en-US" altLang="zh-CN" dirty="0">
                <a:latin typeface="Times New Roman" panose="02020603050405020304" pitchFamily="18" charset="0"/>
              </a:rPr>
              <a:t>).unstack()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count       max      mean       min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data1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      100.0  3.419032  0.018436 -2.612957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1      100.0  2.575381 -0.102549 -2.642406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2      100.0  2.304949 -0.039952 -3.298942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3      100.0  2.334188  0.037031 -2.272386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4      100.0  2.549444  0.101447 -2.404847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5      100.0  2.856440 -0.245680 -2.832587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6      100.0  2.174275  0.076176 -2.236391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7      100.0  2.683219  0.065905 -3.599597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8      100.0  1.889220 -0.125284 -2.629069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9      100.0  3.079161  0.201228 -1.719223</a:t>
            </a: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透视表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tips.pivot_table</a:t>
            </a:r>
            <a:r>
              <a:rPr lang="en-US" altLang="zh-CN" sz="1800" dirty="0">
                <a:latin typeface="Times New Roman" panose="02020603050405020304" pitchFamily="18" charset="0"/>
              </a:rPr>
              <a:t>(index=['day', 'smoker'])  #</a:t>
            </a:r>
            <a:r>
              <a:rPr lang="zh-CN" altLang="en-US" sz="1800" dirty="0">
                <a:latin typeface="Times New Roman" panose="02020603050405020304" pitchFamily="18" charset="0"/>
              </a:rPr>
              <a:t>默认计算分组平均数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size         tip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total_bill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day  smoker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Fri  No      2.250000  2.812500  0.151650   18.420000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2.066667  2.714000  0.174783   16.813333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Sat  No      2.555556  3.102889  0.158048   19.661778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2.476190  2.875476  0.147906   21.276667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Sun  No      2.929825  3.167895  0.160113   20.506667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2.578947  3.516842  0.187250   24.120000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No      2.488889  2.673778  0.160298   17.113111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Yes     2.352941  3.030000  0.163863   19.190588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tips.pivot_table</a:t>
            </a:r>
            <a:r>
              <a:rPr lang="en-US" altLang="zh-CN" sz="1800" dirty="0">
                <a:latin typeface="Times New Roman" panose="02020603050405020304" pitchFamily="18" charset="0"/>
              </a:rPr>
              <a:t>(['</a:t>
            </a:r>
            <a:r>
              <a:rPr lang="en-US" altLang="zh-CN" sz="1800" dirty="0" err="1"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latin typeface="Times New Roman" panose="02020603050405020304" pitchFamily="18" charset="0"/>
              </a:rPr>
              <a:t>', 'size'], index=['time', 'day'], columns='smoker')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size       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            No       Yes        No       Yes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time      day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Dinner Fri   2.000000  2.222222  0.139622  0.165347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Sat   2.555556  2.476190  0.158048  0.147906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Sun   2.929825  2.578947  0.160113  0.187250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2.000000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0.159744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Lunch  Fri   3.000000  1.833333  0.187735  0.188937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2.500000  2.352941  0.160311  0.163863</a:t>
            </a:r>
            <a:endParaRPr lang="zh-CN" altLang="en-US" sz="1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透视表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tips.pivot_table</a:t>
            </a:r>
            <a:r>
              <a:rPr lang="en-US" altLang="zh-CN" dirty="0">
                <a:latin typeface="Times New Roman" panose="02020603050405020304" pitchFamily="18" charset="0"/>
              </a:rPr>
              <a:t>(['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', 'size'], index=['time', 'day'],columns='smoker', margins=True)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</a:rPr>
              <a:t>分组小计，</a:t>
            </a:r>
            <a:r>
              <a:rPr lang="en-US" altLang="zh-CN" dirty="0">
                <a:latin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</a:rPr>
              <a:t>默认为平均值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      size                   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            No       Yes       All        No       Yes       All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time   day                     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Dinner Fri   2.000000  2.222222  2.166667  0.139622  0.165347  0.158916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Sat   2.555556  2.476190  2.517241  0.158048  0.147906  0.153152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Sun   2.929825  2.578947  2.842105  0.160113  0.187250  0.166897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2.000000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2.000000  0.159744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0.159744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Lunch  Fri   3.000000  1.833333  2.000000  0.187735  0.188937  0.188765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2.500000  2.352941  2.459016  0.160311  0.163863  0.161301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All          2.668874  2.408602  2.569672  0.159328  0.163196  0.160803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的列作为索引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frame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pd.DataFrame</a:t>
            </a:r>
            <a:r>
              <a:rPr lang="en-US" altLang="zh-CN" sz="1800" dirty="0">
                <a:latin typeface="Times New Roman" panose="02020603050405020304" pitchFamily="18" charset="0"/>
              </a:rPr>
              <a:t>({'a': range(7), 'b': range(7, 0, -1), 'c': ['one', 'one', 'one', 'two', 'two', 'two', 'two'], 'd': [0, 1, 2, 0, 1, 2, 3]})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frame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a  b    c  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0  0  7  one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1  1  6  one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  2  5  one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3  3  4  two  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4  4  3  two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5  5  2  two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6  6  1  two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frame2 = </a:t>
            </a:r>
            <a:r>
              <a:rPr lang="en-US" altLang="zh-CN" sz="1800" dirty="0" err="1">
                <a:latin typeface="Times New Roman" panose="02020603050405020304" pitchFamily="18" charset="0"/>
              </a:rPr>
              <a:t>frame.set_index</a:t>
            </a:r>
            <a:r>
              <a:rPr lang="en-US" altLang="zh-CN" sz="1800" dirty="0">
                <a:latin typeface="Times New Roman" panose="02020603050405020304" pitchFamily="18" charset="0"/>
              </a:rPr>
              <a:t>(['c', 'd'])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frame2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a  b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c     d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one 0  0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1  1  6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2  2  5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two 0  3  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1  4  3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2  5  2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3  6  1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24600" y="2532744"/>
            <a:ext cx="509451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 err="1">
                <a:latin typeface="Times New Roman" panose="02020603050405020304" pitchFamily="18" charset="0"/>
              </a:rPr>
              <a:t>frame.set_index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(['c', 'd'], drop=False)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a  b    c  d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   d              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one 0  0  7  one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  1  6  one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2  2  5  one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two 0  3  4  two  0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1  4  3  two  1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2  5  2  two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3  6  1  two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frame2.reset_index()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  d  a  b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0  one  0  0  7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  one  1  1  6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  one  2  2  5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3  two  0  3  4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4  two  1  4  3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  two  2  5  2</a:t>
            </a:r>
          </a:p>
          <a:p>
            <a:pPr marL="546100" lvl="2" indent="-355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70000"/>
              <a:tabLst>
                <a:tab pos="766445" algn="l"/>
                <a:tab pos="1336675" algn="l"/>
              </a:tabLst>
            </a:pPr>
            <a:r>
              <a:rPr kumimoji="1"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  two  3  6  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透视表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tips.pivot_table</a:t>
            </a:r>
            <a:r>
              <a:rPr lang="en-US" altLang="zh-CN" dirty="0">
                <a:latin typeface="Times New Roman" panose="02020603050405020304" pitchFamily="18" charset="0"/>
              </a:rPr>
              <a:t>('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', index=['time', 'smoker'], columns='day', </a:t>
            </a:r>
            <a:r>
              <a:rPr lang="en-US" altLang="zh-CN" dirty="0" err="1">
                <a:latin typeface="Times New Roman" panose="02020603050405020304" pitchFamily="18" charset="0"/>
              </a:rPr>
              <a:t>aggfunc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</a:rPr>
              <a:t>, margins=True)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#</a:t>
            </a:r>
            <a:r>
              <a:rPr lang="zh-CN" altLang="en-US" dirty="0">
                <a:latin typeface="Times New Roman" panose="02020603050405020304" pitchFamily="18" charset="0"/>
              </a:rPr>
              <a:t>分组小计，</a:t>
            </a:r>
            <a:r>
              <a:rPr lang="en-US" altLang="zh-CN" dirty="0">
                <a:latin typeface="Times New Roman" panose="02020603050405020304" pitchFamily="18" charset="0"/>
              </a:rPr>
              <a:t>all</a:t>
            </a:r>
            <a:r>
              <a:rPr lang="zh-CN" altLang="en-US" dirty="0">
                <a:latin typeface="Times New Roman" panose="02020603050405020304" pitchFamily="18" charset="0"/>
              </a:rPr>
              <a:t>被替换为聚合函数</a:t>
            </a:r>
            <a:r>
              <a:rPr lang="en-US" altLang="zh-CN" dirty="0" err="1">
                <a:latin typeface="Times New Roman" panose="02020603050405020304" pitchFamily="18" charset="0"/>
              </a:rPr>
              <a:t>len</a:t>
            </a:r>
            <a:r>
              <a:rPr lang="zh-CN" altLang="en-US" dirty="0">
                <a:latin typeface="Times New Roman" panose="02020603050405020304" pitchFamily="18" charset="0"/>
              </a:rPr>
              <a:t>，分组大小之和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                Fri   Sat   Sun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All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time   smoker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Dinner No       3.0  45.0  57.0   1.0  106.0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Yes      9.0  42.0  19.0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70.0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Lunch  No       1.0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44.0   45.0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Yes      6.0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NaN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17.0   23.0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All            19.0  87.0  76.0  62.0  244.0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tips.pivot_table</a:t>
            </a:r>
            <a:r>
              <a:rPr lang="en-US" altLang="zh-CN" dirty="0">
                <a:latin typeface="Times New Roman" panose="02020603050405020304" pitchFamily="18" charset="0"/>
              </a:rPr>
              <a:t>('</a:t>
            </a:r>
            <a:r>
              <a:rPr lang="en-US" altLang="zh-CN" dirty="0" err="1">
                <a:latin typeface="Times New Roman" panose="02020603050405020304" pitchFamily="18" charset="0"/>
              </a:rPr>
              <a:t>tip_pct</a:t>
            </a:r>
            <a:r>
              <a:rPr lang="en-US" altLang="zh-CN" dirty="0">
                <a:latin typeface="Times New Roman" panose="02020603050405020304" pitchFamily="18" charset="0"/>
              </a:rPr>
              <a:t>', index=['time', 'smoker'], columns='day', </a:t>
            </a:r>
            <a:r>
              <a:rPr lang="en-US" altLang="zh-CN" dirty="0" err="1">
                <a:latin typeface="Times New Roman" panose="02020603050405020304" pitchFamily="18" charset="0"/>
              </a:rPr>
              <a:t>aggfunc</a:t>
            </a:r>
            <a:r>
              <a:rPr lang="en-US" altLang="zh-CN" dirty="0">
                <a:latin typeface="Times New Roman" panose="02020603050405020304" pitchFamily="18" charset="0"/>
              </a:rPr>
              <a:t>='mean',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fill_value</a:t>
            </a:r>
            <a:r>
              <a:rPr lang="en-US" altLang="zh-CN" dirty="0">
                <a:latin typeface="Times New Roman" panose="02020603050405020304" pitchFamily="18" charset="0"/>
              </a:rPr>
              <a:t>=0)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day                   Fri       Sat       Sun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time   smoker        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Dinner No      0.139622  0.158048  0.160113  0.159744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Yes     0.165347  0.147906  0.187250  0.000000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Lunch  No      0.187735  0.000000  0.000000  0.160311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Yes     0.188937  0.000000  0.000000  0.163863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交叉表：关注于分组频率的透视表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</a:rPr>
              <a:t>io</a:t>
            </a:r>
            <a:r>
              <a:rPr lang="en-US" altLang="zh-CN" dirty="0">
                <a:latin typeface="Times New Roman" panose="02020603050405020304" pitchFamily="18" charset="0"/>
              </a:rPr>
              <a:t> import </a:t>
            </a:r>
            <a:r>
              <a:rPr lang="en-US" altLang="zh-CN" dirty="0" err="1">
                <a:latin typeface="Times New Roman" panose="02020603050405020304" pitchFamily="18" charset="0"/>
              </a:rPr>
              <a:t>StringIO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"""\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Sample  Nationality  Handedness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   USA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   Japan    Left-handed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   USA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   Japan  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   Japan    Left-handed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6   Japan  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7   USA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8   USA  Left-handed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9   Japan    Right-handed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10  USA  Right-handed"""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</a:rPr>
              <a:t>pd.read_table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StringIO</a:t>
            </a:r>
            <a:r>
              <a:rPr lang="en-US" altLang="zh-CN" dirty="0">
                <a:latin typeface="Times New Roman" panose="02020603050405020304" pitchFamily="18" charset="0"/>
              </a:rPr>
              <a:t>(data), </a:t>
            </a:r>
            <a:r>
              <a:rPr lang="en-US" altLang="zh-CN" dirty="0" err="1">
                <a:latin typeface="Times New Roman" panose="02020603050405020304" pitchFamily="18" charset="0"/>
              </a:rPr>
              <a:t>sep</a:t>
            </a:r>
            <a:r>
              <a:rPr lang="en-US" altLang="zh-CN" dirty="0">
                <a:latin typeface="Times New Roman" panose="02020603050405020304" pitchFamily="18" charset="0"/>
              </a:rPr>
              <a:t>='\s+')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数据聚合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交叉表：关注于分组频率的透视表</a:t>
            </a:r>
            <a:endParaRPr lang="en-US" altLang="zh-CN" dirty="0"/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pd.crosstab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data.Nationality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data.Handedness</a:t>
            </a:r>
            <a:r>
              <a:rPr lang="en-US" altLang="zh-CN" dirty="0">
                <a:latin typeface="Times New Roman" panose="02020603050405020304" pitchFamily="18" charset="0"/>
              </a:rPr>
              <a:t>, margins=True)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Handedness   Left-handed  Right-handed  All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Nationality                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Japan                  2             3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USA                    1             4    5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All                       3             7   10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pd.crosstab</a:t>
            </a:r>
            <a:r>
              <a:rPr lang="en-US" altLang="zh-CN" dirty="0">
                <a:latin typeface="Times New Roman" panose="02020603050405020304" pitchFamily="18" charset="0"/>
              </a:rPr>
              <a:t>([</a:t>
            </a:r>
            <a:r>
              <a:rPr lang="en-US" altLang="zh-CN" dirty="0" err="1">
                <a:latin typeface="Times New Roman" panose="02020603050405020304" pitchFamily="18" charset="0"/>
              </a:rPr>
              <a:t>tips.time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tips.day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dirty="0" err="1">
                <a:latin typeface="Times New Roman" panose="02020603050405020304" pitchFamily="18" charset="0"/>
              </a:rPr>
              <a:t>tips.smoker</a:t>
            </a:r>
            <a:r>
              <a:rPr lang="en-US" altLang="zh-CN" dirty="0">
                <a:latin typeface="Times New Roman" panose="02020603050405020304" pitchFamily="18" charset="0"/>
              </a:rPr>
              <a:t>, margins=True)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smoker          No  Yes  All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time     day                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Dinner Fri       3     9   12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Sat     45   42   87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Sun    57   19   76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1     0    1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Lunch  Fri       1    6    7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Thur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44   17   61</a:t>
            </a:r>
          </a:p>
          <a:p>
            <a:pPr marL="546100" lvl="2" indent="-35560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All         151   93  244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2" descr="https://upload-images.jianshu.io/upload_images/6078268-fede48e1b56caee4.png?imageMogr2/auto-orient/strip%7CimageView2/2/w/617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进阶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层次化索引</a:t>
            </a:r>
            <a:endParaRPr lang="en-US" altLang="zh-CN" dirty="0"/>
          </a:p>
          <a:p>
            <a:pPr lvl="1"/>
            <a:r>
              <a:rPr lang="zh-CN" altLang="en-US" dirty="0"/>
              <a:t>数据准备</a:t>
            </a:r>
            <a:endParaRPr lang="en-US" altLang="zh-CN" dirty="0"/>
          </a:p>
          <a:p>
            <a:pPr lvl="2"/>
            <a:r>
              <a:rPr lang="zh-CN" altLang="en-US" dirty="0"/>
              <a:t>组装（</a:t>
            </a:r>
            <a:r>
              <a:rPr lang="en-US" altLang="zh-CN" dirty="0"/>
              <a:t>merge</a:t>
            </a:r>
            <a:r>
              <a:rPr lang="zh-CN" altLang="en-US" dirty="0"/>
              <a:t>、</a:t>
            </a:r>
            <a:r>
              <a:rPr lang="en-US" altLang="zh-CN" dirty="0" err="1"/>
              <a:t>concate</a:t>
            </a:r>
            <a:r>
              <a:rPr lang="zh-CN" altLang="en-US" dirty="0"/>
              <a:t>、</a:t>
            </a:r>
            <a:r>
              <a:rPr lang="en-US" altLang="zh-CN" dirty="0"/>
              <a:t>combine</a:t>
            </a:r>
            <a:r>
              <a:rPr lang="zh-CN" altLang="en-US" dirty="0"/>
              <a:t>）、变形</a:t>
            </a:r>
            <a:endParaRPr lang="en-US" altLang="zh-CN" dirty="0"/>
          </a:p>
          <a:p>
            <a:pPr lvl="1"/>
            <a:r>
              <a:rPr lang="zh-CN" altLang="en-US" dirty="0"/>
              <a:t>数据转换</a:t>
            </a:r>
            <a:endParaRPr lang="en-US" altLang="zh-CN" dirty="0"/>
          </a:p>
          <a:p>
            <a:pPr lvl="2"/>
            <a:r>
              <a:rPr lang="zh-CN" altLang="en-US" dirty="0"/>
              <a:t>去重、过滤、划分、重命名、替换、重排、哑变量、字符串处理</a:t>
            </a:r>
            <a:endParaRPr lang="en-US" altLang="zh-CN" dirty="0"/>
          </a:p>
          <a:p>
            <a:pPr lvl="1"/>
            <a:r>
              <a:rPr lang="zh-CN" altLang="en-US" dirty="0"/>
              <a:t>数据聚合</a:t>
            </a:r>
            <a:endParaRPr lang="en-US" altLang="zh-CN" dirty="0"/>
          </a:p>
          <a:p>
            <a:pPr lvl="2"/>
            <a:r>
              <a:rPr lang="en-US" altLang="zh-CN" dirty="0" err="1"/>
              <a:t>GroupBy</a:t>
            </a:r>
            <a:r>
              <a:rPr lang="zh-CN" altLang="en-US" dirty="0"/>
              <a:t>、迭代、基于字典或者</a:t>
            </a:r>
            <a:r>
              <a:rPr lang="en-US" altLang="zh-CN" dirty="0"/>
              <a:t>Series</a:t>
            </a:r>
            <a:r>
              <a:rPr lang="zh-CN" altLang="en-US" dirty="0"/>
              <a:t>、函数、</a:t>
            </a:r>
            <a:r>
              <a:rPr lang="en-US" altLang="zh-CN" dirty="0" err="1"/>
              <a:t>agg</a:t>
            </a:r>
            <a:r>
              <a:rPr lang="zh-CN" altLang="en-US" dirty="0"/>
              <a:t>、</a:t>
            </a:r>
            <a:r>
              <a:rPr lang="en-US" altLang="zh-CN" dirty="0"/>
              <a:t>apply</a:t>
            </a:r>
            <a:r>
              <a:rPr lang="zh-CN" altLang="en-US" dirty="0"/>
              <a:t>、分位数和桶分析、透视和交叉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endParaRPr lang="en-US" altLang="zh-CN" dirty="0"/>
          </a:p>
          <a:p>
            <a:r>
              <a:rPr lang="zh-CN" altLang="en-US" dirty="0"/>
              <a:t>组装</a:t>
            </a:r>
            <a:endParaRPr lang="en-US" altLang="zh-CN" dirty="0"/>
          </a:p>
          <a:p>
            <a:pPr lvl="1"/>
            <a:r>
              <a:rPr lang="zh-CN" altLang="en-US" dirty="0"/>
              <a:t>合并（</a:t>
            </a:r>
            <a:r>
              <a:rPr lang="en-US" altLang="zh-CN" dirty="0"/>
              <a:t>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拼接（</a:t>
            </a:r>
            <a:r>
              <a:rPr lang="en-US" altLang="zh-CN" dirty="0"/>
              <a:t>concatenation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组合（</a:t>
            </a:r>
            <a:r>
              <a:rPr lang="en-US" altLang="zh-CN" dirty="0"/>
              <a:t>combine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变形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12317</Words>
  <Application>Microsoft Office PowerPoint</Application>
  <PresentationFormat>宽屏</PresentationFormat>
  <Paragraphs>1972</Paragraphs>
  <Slides>83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黑体</vt:lpstr>
      <vt:lpstr>华文中宋</vt:lpstr>
      <vt:lpstr>宋体</vt:lpstr>
      <vt:lpstr>微软雅黑</vt:lpstr>
      <vt:lpstr>Calibri</vt:lpstr>
      <vt:lpstr>Source Code Pro</vt:lpstr>
      <vt:lpstr>Tahoma</vt:lpstr>
      <vt:lpstr>Times New Roman</vt:lpstr>
      <vt:lpstr>Wingdings</vt:lpstr>
      <vt:lpstr>模板</vt:lpstr>
      <vt:lpstr>Python数据处理编程</vt:lpstr>
      <vt:lpstr>提纲</vt:lpstr>
      <vt:lpstr>层次化索引</vt:lpstr>
      <vt:lpstr>层次化索引</vt:lpstr>
      <vt:lpstr>层次化索引</vt:lpstr>
      <vt:lpstr>层次化索引</vt:lpstr>
      <vt:lpstr>层次化索引</vt:lpstr>
      <vt:lpstr>层次化索引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数据转换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数据准备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数据聚合</vt:lpstr>
      <vt:lpstr>Pandas进阶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1792</cp:revision>
  <dcterms:created xsi:type="dcterms:W3CDTF">2015-05-05T08:02:00Z</dcterms:created>
  <dcterms:modified xsi:type="dcterms:W3CDTF">2022-05-10T14:00:23Z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