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1795" r:id="rId2"/>
    <p:sldId id="2458" r:id="rId3"/>
    <p:sldId id="2486" r:id="rId4"/>
    <p:sldId id="2488" r:id="rId5"/>
    <p:sldId id="2487" r:id="rId6"/>
    <p:sldId id="2489" r:id="rId7"/>
    <p:sldId id="2490" r:id="rId8"/>
    <p:sldId id="2491" r:id="rId9"/>
    <p:sldId id="2493" r:id="rId10"/>
    <p:sldId id="2492" r:id="rId11"/>
    <p:sldId id="2496" r:id="rId12"/>
    <p:sldId id="2495" r:id="rId13"/>
    <p:sldId id="2497" r:id="rId14"/>
    <p:sldId id="2499" r:id="rId15"/>
    <p:sldId id="2500" r:id="rId16"/>
    <p:sldId id="2501" r:id="rId17"/>
    <p:sldId id="2503" r:id="rId18"/>
    <p:sldId id="2506" r:id="rId19"/>
    <p:sldId id="2504" r:id="rId20"/>
    <p:sldId id="2505" r:id="rId21"/>
    <p:sldId id="2507" r:id="rId22"/>
    <p:sldId id="2498" r:id="rId23"/>
    <p:sldId id="2508" r:id="rId24"/>
    <p:sldId id="2509" r:id="rId25"/>
    <p:sldId id="2510" r:id="rId26"/>
    <p:sldId id="2511" r:id="rId27"/>
    <p:sldId id="2513" r:id="rId28"/>
    <p:sldId id="2514" r:id="rId29"/>
    <p:sldId id="2515" r:id="rId30"/>
    <p:sldId id="2516" r:id="rId31"/>
    <p:sldId id="2517" r:id="rId32"/>
    <p:sldId id="2518" r:id="rId33"/>
    <p:sldId id="2519" r:id="rId34"/>
    <p:sldId id="2520" r:id="rId35"/>
    <p:sldId id="2521" r:id="rId36"/>
    <p:sldId id="2522" r:id="rId37"/>
    <p:sldId id="2523" r:id="rId38"/>
    <p:sldId id="2526" r:id="rId39"/>
    <p:sldId id="2525" r:id="rId40"/>
    <p:sldId id="2524" r:id="rId41"/>
    <p:sldId id="2528" r:id="rId42"/>
    <p:sldId id="2529" r:id="rId43"/>
    <p:sldId id="2530" r:id="rId44"/>
    <p:sldId id="2531" r:id="rId45"/>
    <p:sldId id="2532" r:id="rId46"/>
    <p:sldId id="2534" r:id="rId47"/>
    <p:sldId id="2533" r:id="rId48"/>
    <p:sldId id="2535" r:id="rId49"/>
    <p:sldId id="2536" r:id="rId50"/>
    <p:sldId id="2538" r:id="rId51"/>
    <p:sldId id="2537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D4955DAE-2597-4F50-A5DB-8A123B6C4456}">
          <p14:sldIdLst>
            <p14:sldId id="1795"/>
            <p14:sldId id="2458"/>
            <p14:sldId id="2486"/>
            <p14:sldId id="2488"/>
            <p14:sldId id="2487"/>
            <p14:sldId id="2489"/>
            <p14:sldId id="2490"/>
            <p14:sldId id="2491"/>
            <p14:sldId id="2493"/>
            <p14:sldId id="2492"/>
            <p14:sldId id="2496"/>
            <p14:sldId id="2495"/>
            <p14:sldId id="2497"/>
            <p14:sldId id="2499"/>
            <p14:sldId id="2500"/>
            <p14:sldId id="2501"/>
            <p14:sldId id="2503"/>
            <p14:sldId id="2506"/>
            <p14:sldId id="2504"/>
            <p14:sldId id="2505"/>
            <p14:sldId id="2507"/>
            <p14:sldId id="2498"/>
            <p14:sldId id="2508"/>
            <p14:sldId id="2509"/>
            <p14:sldId id="2510"/>
            <p14:sldId id="2511"/>
            <p14:sldId id="2513"/>
            <p14:sldId id="2514"/>
            <p14:sldId id="2515"/>
            <p14:sldId id="2516"/>
            <p14:sldId id="2517"/>
            <p14:sldId id="2518"/>
            <p14:sldId id="2519"/>
            <p14:sldId id="2520"/>
            <p14:sldId id="2521"/>
            <p14:sldId id="2522"/>
            <p14:sldId id="2523"/>
            <p14:sldId id="2526"/>
            <p14:sldId id="2525"/>
            <p14:sldId id="2524"/>
            <p14:sldId id="2528"/>
            <p14:sldId id="2529"/>
            <p14:sldId id="2530"/>
            <p14:sldId id="2531"/>
            <p14:sldId id="2532"/>
            <p14:sldId id="2534"/>
            <p14:sldId id="2533"/>
            <p14:sldId id="2535"/>
            <p14:sldId id="2536"/>
            <p14:sldId id="2538"/>
            <p14:sldId id="25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4935" autoAdjust="0"/>
  </p:normalViewPr>
  <p:slideViewPr>
    <p:cSldViewPr snapToGrid="0">
      <p:cViewPr varScale="1">
        <p:scale>
          <a:sx n="95" d="100"/>
          <a:sy n="95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1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2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cumsum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的累加函数，用来求列的累加值。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1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ax1 = 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fig.add_axes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([left, bottom, width, height])</a:t>
            </a:r>
          </a:p>
          <a:p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#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新建区域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ax1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#figure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的百分比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figure 10%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的位置开始绘制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宽高是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figure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80%</a:t>
            </a:r>
            <a:br>
              <a:rPr lang="zh-CN" altLang="en-US" dirty="0"/>
            </a:b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left, bottom, width, height = 0.1, 0.1, 0.8, 0.8</a:t>
            </a:r>
          </a:p>
          <a:p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add_subplot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参数说明：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返回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axes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实例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：子位图总行数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：子位图总列数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：子位图所在位置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ax1 = 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fig.add_axes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([left, bottom, width, height])</a:t>
            </a:r>
          </a:p>
          <a:p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#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新建区域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ax1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#figure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的百分比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figure 10%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的位置开始绘制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宽高是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figure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80%</a:t>
            </a:r>
            <a:br>
              <a:rPr lang="zh-CN" altLang="en-US" dirty="0"/>
            </a:b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left, bottom, width, height = 0.1, 0.1, 0.8, 0.8</a:t>
            </a:r>
          </a:p>
          <a:p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add_subplot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参数说明：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返回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axes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实例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：子位图总行数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：子位图总列数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：子位图所在位置</a:t>
            </a:r>
          </a:p>
          <a:p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进行规格化，使得各行的和为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，并生成图表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5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np.random.normal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的意思是一个正态分布，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normal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这里是正态的意思。我在看孪生网络的时候看到这样的一个例子：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numpy.random.normal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(loc=0,scale=1e-2,size=shape)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，意义如下： 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loc(float)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：正态分布的均值，对应着这个分布的中心。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loc=0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说明这一个以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轴为对称轴的正态分布，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scale(float)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：正态分布的标准差，对应分布的宽度，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scale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越大，正态分布的曲线越矮胖，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scale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越小，曲线越高瘦。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size(int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或者整数元组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：输出的值赋在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shape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里，默认为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None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其实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diff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函数就是执行的是后一个元素减去前一个元素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 algn="ctr">
              <a:defRPr>
                <a:ea typeface="华文彩云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>
                <a:solidFill>
                  <a:srgbClr val="005566"/>
                </a:solidFill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11074400" cy="4896544"/>
          </a:xfrm>
        </p:spPr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533400" indent="-342900">
              <a:buClrTx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 marL="723900" indent="-342900">
              <a:buClrTx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</a:defRPr>
            </a:lvl3pPr>
            <a:lvl4pPr marL="5715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62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ss1.bdstatic.com/70cFuXSh_Q1YnxGkpoWK1HF6hhy/it/u=2925166174,671843509&amp;fm=27&amp;gp=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9" y="322744"/>
            <a:ext cx="1392695" cy="8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107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8534400" y="1447800"/>
            <a:ext cx="335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4417" y="1230313"/>
            <a:ext cx="10515600" cy="5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466"/>
        </a:buClr>
        <a:buSzPct val="70000"/>
        <a:buFont typeface="Wingdings" panose="05000000000000000000" pitchFamily="2" charset="2"/>
        <a:buChar char="Ø"/>
        <a:tabLst>
          <a:tab pos="766445" algn="l"/>
          <a:tab pos="1336675" algn="l"/>
        </a:tabLst>
        <a:defRPr kumimoji="1" sz="2800" b="1">
          <a:solidFill>
            <a:schemeClr val="tx1"/>
          </a:solidFill>
          <a:latin typeface="+mn-ea"/>
          <a:ea typeface="+mn-ea"/>
          <a:cs typeface="+mn-cs"/>
        </a:defRPr>
      </a:lvl1pPr>
      <a:lvl2pPr marL="190500" indent="2667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85000"/>
        <a:buFont typeface="Wingdings" panose="05000000000000000000" pitchFamily="2" charset="2"/>
        <a:buChar char="§"/>
        <a:tabLst>
          <a:tab pos="766445" algn="l"/>
          <a:tab pos="1336675" algn="l"/>
        </a:tabLst>
        <a:defRPr kumimoji="1" sz="2400" b="1">
          <a:solidFill>
            <a:schemeClr val="tx2"/>
          </a:solidFill>
          <a:latin typeface="+mn-ea"/>
          <a:ea typeface="宋体" panose="02010600030101010101" pitchFamily="2" charset="-122"/>
        </a:defRPr>
      </a:lvl2pPr>
      <a:lvl3pPr marL="381000" indent="533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70000"/>
        <a:buFont typeface="Wingdings" panose="05000000000000000000" pitchFamily="2" charset="2"/>
        <a:buChar char="ü"/>
        <a:tabLst>
          <a:tab pos="766445" algn="l"/>
          <a:tab pos="1336675" algn="l"/>
        </a:tabLst>
        <a:defRPr kumimoji="1" sz="2000" b="1">
          <a:solidFill>
            <a:srgbClr val="996633"/>
          </a:solidFill>
          <a:latin typeface="+mn-ea"/>
          <a:ea typeface="+mn-ea"/>
        </a:defRPr>
      </a:lvl3pPr>
      <a:lvl4pPr marL="571500" indent="8001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55000"/>
        <a:buFont typeface="Wingdings" panose="05000000000000000000" pitchFamily="2" charset="2"/>
        <a:buChar char="v"/>
        <a:tabLst>
          <a:tab pos="766445" algn="l"/>
          <a:tab pos="1336675" algn="l"/>
        </a:tabLst>
        <a:defRPr kumimoji="1" sz="1600" b="1">
          <a:solidFill>
            <a:srgbClr val="005566"/>
          </a:solidFill>
          <a:latin typeface="+mn-ea"/>
          <a:ea typeface="+mn-ea"/>
        </a:defRPr>
      </a:lvl4pPr>
      <a:lvl5pPr marL="762000" indent="1066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ea"/>
          <a:ea typeface="+mn-ea"/>
        </a:defRPr>
      </a:lvl5pPr>
      <a:lvl6pPr marL="12192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6pPr>
      <a:lvl7pPr marL="1676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7pPr>
      <a:lvl8pPr marL="21336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8pPr>
      <a:lvl9pPr marL="2590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6725" y="809626"/>
            <a:ext cx="6210300" cy="2162175"/>
          </a:xfrm>
        </p:spPr>
        <p:txBody>
          <a:bodyPr/>
          <a:lstStyle/>
          <a:p>
            <a:pPr>
              <a:defRPr/>
            </a:pPr>
            <a:r>
              <a:rPr lang="en-US" altLang="zh-CN" sz="4400" dirty="0">
                <a:ea typeface="微软雅黑" panose="020B0503020204020204" pitchFamily="34" charset="-122"/>
              </a:rPr>
              <a:t>Python</a:t>
            </a:r>
            <a:r>
              <a:rPr lang="zh-CN" altLang="en-US" sz="4400" dirty="0">
                <a:ea typeface="微软雅黑" panose="020B0503020204020204" pitchFamily="34" charset="-122"/>
              </a:rPr>
              <a:t>数据处理编程</a:t>
            </a:r>
            <a:endParaRPr lang="zh-CN" altLang="en-US" sz="4250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5640" y="3717032"/>
            <a:ext cx="6210300" cy="1498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王斌 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15974258941  QQ: 51504101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wb_csut@csu.edu.cn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计算机学院</a:t>
            </a: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258" y="1828800"/>
            <a:ext cx="4528458" cy="33963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图形属性</a:t>
            </a:r>
            <a:endParaRPr lang="en-US" altLang="zh-CN" dirty="0"/>
          </a:p>
          <a:p>
            <a:pPr lvl="1"/>
            <a:r>
              <a:rPr lang="zh-CN" altLang="en-US" dirty="0"/>
              <a:t>标题、坐标轴、刻度、字体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plt.title</a:t>
            </a:r>
            <a:r>
              <a:rPr lang="en-US" altLang="zh-CN" dirty="0">
                <a:latin typeface="Times New Roman" panose="02020603050405020304" pitchFamily="18" charset="0"/>
              </a:rPr>
              <a:t>('First Plot')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Out[4]: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0xbc21710&gt;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plt.axis</a:t>
            </a:r>
            <a:r>
              <a:rPr lang="en-US" altLang="zh-CN" dirty="0">
                <a:latin typeface="Times New Roman" panose="02020603050405020304" pitchFamily="18" charset="0"/>
              </a:rPr>
              <a:t>([0,5,0,20])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Out[5]: [0, 5, 0, 20]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plt.title</a:t>
            </a:r>
            <a:r>
              <a:rPr lang="en-US" altLang="zh-CN" dirty="0">
                <a:latin typeface="Times New Roman" panose="02020603050405020304" pitchFamily="18" charset="0"/>
              </a:rPr>
              <a:t>('First Plot',</a:t>
            </a:r>
            <a:r>
              <a:rPr lang="en-US" altLang="zh-CN" dirty="0" err="1">
                <a:latin typeface="Times New Roman" panose="02020603050405020304" pitchFamily="18" charset="0"/>
              </a:rPr>
              <a:t>fontsize</a:t>
            </a:r>
            <a:r>
              <a:rPr lang="en-US" altLang="zh-CN" dirty="0">
                <a:latin typeface="Times New Roman" panose="02020603050405020304" pitchFamily="18" charset="0"/>
              </a:rPr>
              <a:t>=24,fontname='Times New Roman')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Out[6]: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0xbc21710&gt;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plt.xlabel</a:t>
            </a:r>
            <a:r>
              <a:rPr lang="en-US" altLang="zh-CN" dirty="0">
                <a:latin typeface="Times New Roman" panose="02020603050405020304" pitchFamily="18" charset="0"/>
              </a:rPr>
              <a:t>('Counting', color='red')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Out[7]: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0x7f84b00&gt;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plt.ylabel</a:t>
            </a:r>
            <a:r>
              <a:rPr lang="en-US" altLang="zh-CN" dirty="0">
                <a:latin typeface="Times New Roman" panose="02020603050405020304" pitchFamily="18" charset="0"/>
              </a:rPr>
              <a:t>('Square', color='red')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Out[8]: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0x7f9d1d0&gt;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plt.plot</a:t>
            </a:r>
            <a:r>
              <a:rPr lang="en-US" altLang="zh-CN" dirty="0">
                <a:latin typeface="Times New Roman" panose="02020603050405020304" pitchFamily="18" charset="0"/>
              </a:rPr>
              <a:t>([1,2,3,4], [1,4,9,16], '</a:t>
            </a:r>
            <a:r>
              <a:rPr lang="en-US" altLang="zh-CN" dirty="0" err="1">
                <a:latin typeface="Times New Roman" panose="02020603050405020304" pitchFamily="18" charset="0"/>
              </a:rPr>
              <a:t>ro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Out[9]: [&lt;matplotlib.lines.Line2D at 0x7f5b630&gt;]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plt.xticks</a:t>
            </a:r>
            <a:r>
              <a:rPr lang="en-US" altLang="zh-CN" dirty="0">
                <a:latin typeface="Times New Roman" panose="02020603050405020304" pitchFamily="18" charset="0"/>
              </a:rPr>
              <a:t>([0,2,4])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Out[10]:([&lt;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matplotlib.axis.XTick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0xa450e10&gt;,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matplotlib.axis.XTick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0xa46a080&gt;,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matplotlib.axis.XTick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0xa4052b0&gt;],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&lt;a list of 3 Text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xticklabel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objects&gt;)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9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图形属性</a:t>
            </a:r>
            <a:endParaRPr lang="en-US" altLang="zh-CN" dirty="0"/>
          </a:p>
          <a:p>
            <a:pPr lvl="1"/>
            <a:r>
              <a:rPr lang="zh-CN" altLang="en-US" dirty="0"/>
              <a:t>文本</a:t>
            </a:r>
            <a:r>
              <a:rPr lang="en-US" altLang="zh-CN" dirty="0"/>
              <a:t>,</a:t>
            </a:r>
            <a:r>
              <a:rPr lang="zh-CN" altLang="en-US" dirty="0"/>
              <a:t>网格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plt.text</a:t>
            </a:r>
            <a:r>
              <a:rPr lang="en-US" altLang="zh-CN" dirty="0">
                <a:latin typeface="Times New Roman" panose="02020603050405020304" pitchFamily="18" charset="0"/>
              </a:rPr>
              <a:t>(1,1.5,'First')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Out[28]: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0xa409748&gt;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plt.text</a:t>
            </a:r>
            <a:r>
              <a:rPr lang="en-US" altLang="zh-CN" dirty="0">
                <a:latin typeface="Times New Roman" panose="02020603050405020304" pitchFamily="18" charset="0"/>
              </a:rPr>
              <a:t>(2,4.5,'Second')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Out[29]: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0xa438978&gt;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plt.text</a:t>
            </a:r>
            <a:r>
              <a:rPr lang="en-US" altLang="zh-CN" dirty="0">
                <a:latin typeface="Times New Roman" panose="02020603050405020304" pitchFamily="18" charset="0"/>
              </a:rPr>
              <a:t>(3,9.5,'Third')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Out[30]: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0xa5bd668&gt;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plt.text</a:t>
            </a:r>
            <a:r>
              <a:rPr lang="en-US" altLang="zh-CN" dirty="0">
                <a:latin typeface="Times New Roman" panose="02020603050405020304" pitchFamily="18" charset="0"/>
              </a:rPr>
              <a:t>(4,16.5,'Fourth')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Out[31]: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0xa47d128&gt;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plt.text</a:t>
            </a:r>
            <a:r>
              <a:rPr lang="en-US" altLang="zh-CN" dirty="0">
                <a:latin typeface="Times New Roman" panose="02020603050405020304" pitchFamily="18" charset="0"/>
              </a:rPr>
              <a:t>(1.1,12,r'$y=x^2$',fontsize=28,bbox={'alpha':0.2})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Out[41]: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0xbe38518&gt;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plt.grid</a:t>
            </a:r>
            <a:r>
              <a:rPr lang="en-US" altLang="zh-CN" dirty="0">
                <a:latin typeface="Times New Roman" panose="02020603050405020304" pitchFamily="18" charset="0"/>
              </a:rPr>
              <a:t>(True)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869341"/>
            <a:ext cx="4699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图形属性</a:t>
            </a:r>
            <a:endParaRPr lang="en-US" altLang="zh-CN" dirty="0"/>
          </a:p>
          <a:p>
            <a:pPr lvl="1"/>
            <a:r>
              <a:rPr lang="zh-CN" altLang="en-US" dirty="0"/>
              <a:t>图例：</a:t>
            </a:r>
            <a:r>
              <a:rPr lang="en-US" altLang="zh-CN" dirty="0" err="1"/>
              <a:t>label,legend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plt.plot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(30).</a:t>
            </a:r>
            <a:r>
              <a:rPr lang="en-US" altLang="zh-CN" dirty="0" err="1">
                <a:latin typeface="Times New Roman" panose="02020603050405020304" pitchFamily="18" charset="0"/>
              </a:rPr>
              <a:t>cumsum</a:t>
            </a:r>
            <a:r>
              <a:rPr lang="en-US" altLang="zh-CN" dirty="0">
                <a:latin typeface="Times New Roman" panose="02020603050405020304" pitchFamily="18" charset="0"/>
              </a:rPr>
              <a:t>(), color='k', </a:t>
            </a:r>
            <a:r>
              <a:rPr lang="en-US" altLang="zh-CN" dirty="0" err="1">
                <a:latin typeface="Times New Roman" panose="02020603050405020304" pitchFamily="18" charset="0"/>
              </a:rPr>
              <a:t>linestyle</a:t>
            </a:r>
            <a:r>
              <a:rPr lang="en-US" altLang="zh-CN" dirty="0">
                <a:latin typeface="Times New Roman" panose="02020603050405020304" pitchFamily="18" charset="0"/>
              </a:rPr>
              <a:t>='dashed', marker='</a:t>
            </a:r>
            <a:r>
              <a:rPr lang="en-US" altLang="zh-CN" dirty="0" err="1">
                <a:latin typeface="Times New Roman" panose="02020603050405020304" pitchFamily="18" charset="0"/>
              </a:rPr>
              <a:t>o',label</a:t>
            </a:r>
            <a:r>
              <a:rPr lang="en-US" altLang="zh-CN" dirty="0">
                <a:latin typeface="Times New Roman" panose="02020603050405020304" pitchFamily="18" charset="0"/>
              </a:rPr>
              <a:t>='one')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Out[20]: [&lt;matplotlib.lines.Line2D at 0xbad38d0&gt;]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plt.plot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(30).</a:t>
            </a:r>
            <a:r>
              <a:rPr lang="en-US" altLang="zh-CN" dirty="0" err="1">
                <a:latin typeface="Times New Roman" panose="02020603050405020304" pitchFamily="18" charset="0"/>
              </a:rPr>
              <a:t>cumsum</a:t>
            </a:r>
            <a:r>
              <a:rPr lang="en-US" altLang="zh-CN" dirty="0">
                <a:latin typeface="Times New Roman" panose="02020603050405020304" pitchFamily="18" charset="0"/>
              </a:rPr>
              <a:t>(), color=‘r', </a:t>
            </a:r>
            <a:r>
              <a:rPr lang="en-US" altLang="zh-CN" dirty="0" err="1">
                <a:latin typeface="Times New Roman" panose="02020603050405020304" pitchFamily="18" charset="0"/>
              </a:rPr>
              <a:t>linestyle</a:t>
            </a:r>
            <a:r>
              <a:rPr lang="en-US" altLang="zh-CN" dirty="0">
                <a:latin typeface="Times New Roman" panose="02020603050405020304" pitchFamily="18" charset="0"/>
              </a:rPr>
              <a:t>='dashed', marker='</a:t>
            </a:r>
            <a:r>
              <a:rPr lang="en-US" altLang="zh-CN" dirty="0" err="1">
                <a:latin typeface="Times New Roman" panose="02020603050405020304" pitchFamily="18" charset="0"/>
              </a:rPr>
              <a:t>o',label</a:t>
            </a:r>
            <a:r>
              <a:rPr lang="en-US" altLang="zh-CN" dirty="0">
                <a:latin typeface="Times New Roman" panose="02020603050405020304" pitchFamily="18" charset="0"/>
              </a:rPr>
              <a:t>='two')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Out[21]: [&lt;matplotlib.lines.Line2D at 0xbaf8748&gt;]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plt.legend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loc</a:t>
            </a:r>
            <a:r>
              <a:rPr lang="en-US" altLang="zh-CN" dirty="0">
                <a:latin typeface="Times New Roman" panose="02020603050405020304" pitchFamily="18" charset="0"/>
              </a:rPr>
              <a:t>='lower left')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Out[22]: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matplotlib.legend.Legend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0x7f4b0b8&gt;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88970" y="3405996"/>
            <a:ext cx="21989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right</a:t>
            </a:r>
          </a:p>
          <a:p>
            <a:r>
              <a:rPr lang="zh-CN" altLang="en-US" dirty="0"/>
              <a:t>        upper center</a:t>
            </a:r>
          </a:p>
          <a:p>
            <a:r>
              <a:rPr lang="zh-CN" altLang="en-US" dirty="0"/>
              <a:t>        lower left</a:t>
            </a:r>
          </a:p>
          <a:p>
            <a:r>
              <a:rPr lang="zh-CN" altLang="en-US" dirty="0"/>
              <a:t>        upper right</a:t>
            </a:r>
          </a:p>
          <a:p>
            <a:r>
              <a:rPr lang="zh-CN" altLang="en-US" dirty="0"/>
              <a:t>        center</a:t>
            </a:r>
          </a:p>
          <a:p>
            <a:r>
              <a:rPr lang="zh-CN" altLang="en-US" dirty="0"/>
              <a:t>        lower right</a:t>
            </a:r>
          </a:p>
          <a:p>
            <a:r>
              <a:rPr lang="zh-CN" altLang="en-US" dirty="0"/>
              <a:t>        center left</a:t>
            </a:r>
          </a:p>
          <a:p>
            <a:r>
              <a:rPr lang="zh-CN" altLang="en-US" dirty="0"/>
              <a:t>        center right</a:t>
            </a:r>
          </a:p>
          <a:p>
            <a:r>
              <a:rPr lang="zh-CN" altLang="en-US" dirty="0"/>
              <a:t>        lower center</a:t>
            </a:r>
          </a:p>
          <a:p>
            <a:r>
              <a:rPr lang="zh-CN" altLang="en-US" dirty="0"/>
              <a:t>        best</a:t>
            </a:r>
          </a:p>
          <a:p>
            <a:r>
              <a:rPr lang="zh-CN" altLang="en-US" dirty="0"/>
              <a:t>        upper left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F80D7-DB68-4F2C-8DF1-D0E07050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673" y="4085642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3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</a:t>
            </a:r>
            <a:endParaRPr lang="en-US" altLang="zh-CN" dirty="0"/>
          </a:p>
          <a:p>
            <a:pPr lvl="1"/>
            <a:r>
              <a:rPr lang="zh-CN" altLang="en-US" dirty="0"/>
              <a:t>保存图片：从文件扩展名自动推断文件类型</a:t>
            </a:r>
            <a:endParaRPr lang="en-US" altLang="zh-CN" dirty="0"/>
          </a:p>
          <a:p>
            <a:pPr lvl="2"/>
            <a:r>
              <a:rPr lang="zh-CN" altLang="en-US" dirty="0"/>
              <a:t>支持矢量或光栅图：</a:t>
            </a:r>
            <a:r>
              <a:rPr lang="en-US" altLang="zh-CN" dirty="0" err="1"/>
              <a:t>pdf,svg,jpg,png,bmp,gif,eps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plt.savefig</a:t>
            </a:r>
            <a:r>
              <a:rPr lang="en-US" altLang="zh-CN" dirty="0">
                <a:latin typeface="Times New Roman" panose="02020603050405020304" pitchFamily="18" charset="0"/>
              </a:rPr>
              <a:t>("first.png")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/>
              <a:t>保存代码：</a:t>
            </a:r>
            <a:r>
              <a:rPr lang="en-US" altLang="zh-CN" dirty="0"/>
              <a:t>%save name 46-48</a:t>
            </a:r>
          </a:p>
          <a:p>
            <a:pPr lvl="2"/>
            <a:r>
              <a:rPr lang="en-US" altLang="zh-CN" dirty="0"/>
              <a:t>name:</a:t>
            </a:r>
            <a:r>
              <a:rPr lang="zh-CN" altLang="en-US" dirty="0"/>
              <a:t>文件名</a:t>
            </a:r>
            <a:endParaRPr lang="en-US" altLang="zh-CN" dirty="0"/>
          </a:p>
          <a:p>
            <a:pPr lvl="2"/>
            <a:r>
              <a:rPr lang="en-US" altLang="zh-CN" dirty="0"/>
              <a:t>46-48</a:t>
            </a:r>
            <a:r>
              <a:rPr lang="zh-CN" altLang="en-US" dirty="0"/>
              <a:t>代码行号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7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显式的创建图形</a:t>
            </a:r>
            <a:endParaRPr lang="en-US" altLang="zh-CN" b="0" dirty="0"/>
          </a:p>
          <a:p>
            <a:pPr lvl="1"/>
            <a:r>
              <a:rPr lang="en-US" altLang="zh-CN" b="0" dirty="0"/>
              <a:t>Artist</a:t>
            </a:r>
            <a:r>
              <a:rPr lang="zh-CN" altLang="en-US" b="0" dirty="0"/>
              <a:t>对象</a:t>
            </a:r>
            <a:endParaRPr lang="en-US" altLang="zh-CN" b="0" dirty="0"/>
          </a:p>
          <a:p>
            <a:pPr lvl="2"/>
            <a:r>
              <a:rPr lang="en-US" altLang="zh-CN" b="0" dirty="0"/>
              <a:t>figure</a:t>
            </a:r>
            <a:r>
              <a:rPr lang="zh-CN" altLang="en-US" b="0" dirty="0"/>
              <a:t>：包含多个</a:t>
            </a:r>
            <a:r>
              <a:rPr lang="en-US" altLang="zh-CN" b="0" dirty="0"/>
              <a:t>axes</a:t>
            </a:r>
          </a:p>
          <a:p>
            <a:pPr lvl="2"/>
            <a:r>
              <a:rPr lang="en-US" altLang="zh-CN" b="0" dirty="0"/>
              <a:t>axes</a:t>
            </a:r>
            <a:r>
              <a:rPr lang="zh-CN" altLang="en-US" b="0" dirty="0"/>
              <a:t>：图表，包含</a:t>
            </a:r>
            <a:r>
              <a:rPr lang="en-US" altLang="zh-CN" b="0" dirty="0" err="1"/>
              <a:t>titlek</a:t>
            </a:r>
            <a:r>
              <a:rPr lang="en-US" altLang="zh-CN" b="0" dirty="0"/>
              <a:t>, </a:t>
            </a:r>
            <a:r>
              <a:rPr lang="en-US" altLang="zh-CN" b="0" dirty="0" err="1"/>
              <a:t>xaxis</a:t>
            </a:r>
            <a:r>
              <a:rPr lang="en-US" altLang="zh-CN" b="0" dirty="0"/>
              <a:t>, </a:t>
            </a:r>
            <a:r>
              <a:rPr lang="en-US" altLang="zh-CN" b="0" dirty="0" err="1"/>
              <a:t>yaxis</a:t>
            </a:r>
            <a:r>
              <a:rPr lang="zh-CN" altLang="en-US" b="0" dirty="0"/>
              <a:t>等</a:t>
            </a:r>
            <a:endParaRPr lang="en-US" altLang="zh-CN" b="0" dirty="0"/>
          </a:p>
          <a:p>
            <a:pPr lvl="2"/>
            <a:endParaRPr lang="en-US" altLang="zh-CN" b="0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fig = </a:t>
            </a:r>
            <a:r>
              <a:rPr lang="en-US" altLang="zh-CN" dirty="0" err="1">
                <a:latin typeface="Times New Roman" panose="02020603050405020304" pitchFamily="18" charset="0"/>
              </a:rPr>
              <a:t>plt.figure</a:t>
            </a:r>
            <a:r>
              <a:rPr lang="en-US" altLang="zh-CN" dirty="0">
                <a:latin typeface="Times New Roman" panose="02020603050405020304" pitchFamily="18" charset="0"/>
              </a:rPr>
              <a:t>()  # an empty figure with no axes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ax = </a:t>
            </a:r>
            <a:r>
              <a:rPr lang="en-US" altLang="zh-CN" dirty="0" err="1">
                <a:latin typeface="Times New Roman" panose="02020603050405020304" pitchFamily="18" charset="0"/>
              </a:rPr>
              <a:t>fig.add_axes</a:t>
            </a:r>
            <a:r>
              <a:rPr lang="en-US" altLang="zh-CN" dirty="0">
                <a:latin typeface="Times New Roman" panose="02020603050405020304" pitchFamily="18" charset="0"/>
              </a:rPr>
              <a:t>([0.1, 0.1, 0.9, 0.5])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ax.plot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randn</a:t>
            </a:r>
            <a:r>
              <a:rPr lang="en-US" altLang="zh-CN" dirty="0">
                <a:latin typeface="Times New Roman" panose="02020603050405020304" pitchFamily="18" charset="0"/>
              </a:rPr>
              <a:t>(30).</a:t>
            </a:r>
            <a:r>
              <a:rPr lang="en-US" altLang="zh-CN" dirty="0" err="1">
                <a:latin typeface="Times New Roman" panose="02020603050405020304" pitchFamily="18" charset="0"/>
              </a:rPr>
              <a:t>cumsum</a:t>
            </a:r>
            <a:r>
              <a:rPr lang="en-US" altLang="zh-CN" dirty="0">
                <a:latin typeface="Times New Roman" panose="02020603050405020304" pitchFamily="18" charset="0"/>
              </a:rPr>
              <a:t>(),'</a:t>
            </a:r>
            <a:r>
              <a:rPr lang="en-US" altLang="zh-CN" dirty="0" err="1">
                <a:latin typeface="Times New Roman" panose="02020603050405020304" pitchFamily="18" charset="0"/>
              </a:rPr>
              <a:t>ko</a:t>
            </a:r>
            <a:r>
              <a:rPr lang="en-US" altLang="zh-CN" dirty="0">
                <a:latin typeface="Times New Roman" panose="02020603050405020304" pitchFamily="18" charset="0"/>
              </a:rPr>
              <a:t>--',</a:t>
            </a:r>
            <a:r>
              <a:rPr lang="en-US" altLang="zh-CN" dirty="0" err="1">
                <a:latin typeface="Times New Roman" panose="02020603050405020304" pitchFamily="18" charset="0"/>
              </a:rPr>
              <a:t>linewidth</a:t>
            </a:r>
            <a:r>
              <a:rPr lang="en-US" altLang="zh-CN" dirty="0">
                <a:latin typeface="Times New Roman" panose="02020603050405020304" pitchFamily="18" charset="0"/>
              </a:rPr>
              <a:t>=4)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Out[17]: [&lt;matplotlib.lines.Line2D at 0xaa14128&gt;]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ax.set_title</a:t>
            </a:r>
            <a:r>
              <a:rPr lang="en-US" altLang="zh-CN" dirty="0">
                <a:latin typeface="Times New Roman" panose="02020603050405020304" pitchFamily="18" charset="0"/>
              </a:rPr>
              <a:t>("Random")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Out[18]: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0xa9dfc50&gt;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16" y="1759949"/>
            <a:ext cx="5499824" cy="41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9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显式的创建图形</a:t>
            </a:r>
            <a:endParaRPr lang="en-US" altLang="zh-CN" b="0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子图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fig = </a:t>
            </a:r>
            <a:r>
              <a:rPr lang="en-US" altLang="zh-CN" dirty="0" err="1">
                <a:latin typeface="Times New Roman" panose="02020603050405020304" pitchFamily="18" charset="0"/>
              </a:rPr>
              <a:t>plt.figure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ax1 = </a:t>
            </a:r>
            <a:r>
              <a:rPr lang="en-US" altLang="zh-CN" dirty="0" err="1">
                <a:latin typeface="Times New Roman" panose="02020603050405020304" pitchFamily="18" charset="0"/>
              </a:rPr>
              <a:t>fig.add_axes</a:t>
            </a:r>
            <a:r>
              <a:rPr lang="en-US" altLang="zh-CN" dirty="0">
                <a:latin typeface="Times New Roman" panose="02020603050405020304" pitchFamily="18" charset="0"/>
              </a:rPr>
              <a:t>([0.1, 0.45, 0.8, 0.5])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ax2 = </a:t>
            </a:r>
            <a:r>
              <a:rPr lang="en-US" altLang="zh-CN" dirty="0" err="1">
                <a:latin typeface="Times New Roman" panose="02020603050405020304" pitchFamily="18" charset="0"/>
              </a:rPr>
              <a:t>fig.add_axes</a:t>
            </a:r>
            <a:r>
              <a:rPr lang="en-US" altLang="zh-CN" dirty="0">
                <a:latin typeface="Times New Roman" panose="02020603050405020304" pitchFamily="18" charset="0"/>
              </a:rPr>
              <a:t>([0.1, 0.1, 0.8, 0.2])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6" y="3465029"/>
            <a:ext cx="3807829" cy="28558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10400" y="1680446"/>
            <a:ext cx="350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fig = plt.figure()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ax1 = fig.add_subplot(2,1,1)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ax2 =fig.add_subplot(2,1,2)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latin typeface="Times New Roman" panose="02020603050405020304" pitchFamily="18" charset="0"/>
              </a:rPr>
              <a:t>plt.subplot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(211)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latin typeface="Times New Roman" panose="02020603050405020304" pitchFamily="18" charset="0"/>
              </a:rPr>
              <a:t>plt.subplot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(212)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86" y="3330247"/>
            <a:ext cx="4252631" cy="31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4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显式的创建图形</a:t>
            </a:r>
            <a:endParaRPr lang="en-US" altLang="zh-CN" b="0" dirty="0"/>
          </a:p>
          <a:p>
            <a:pPr lvl="1"/>
            <a:r>
              <a:rPr lang="en-US" altLang="zh-CN" b="0" dirty="0"/>
              <a:t>Artist</a:t>
            </a:r>
            <a:r>
              <a:rPr lang="zh-CN" altLang="en-US" b="0" dirty="0"/>
              <a:t>对象属性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83229" y="2620569"/>
            <a:ext cx="72825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alpha :      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透明度，值在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之间，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为完全透明，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为完全不透明 </a:t>
            </a:r>
            <a:br>
              <a:rPr lang="zh-CN" altLang="en-US" b="1" dirty="0"/>
            </a:b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animated :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布尔值，在绘制动画效果时使用 </a:t>
            </a:r>
            <a:br>
              <a:rPr lang="zh-CN" altLang="en-US" b="1" dirty="0"/>
            </a:b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axes :        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Artist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对象所在的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Axes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对象，可能为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 </a:t>
            </a:r>
            <a:br>
              <a:rPr lang="en-US" altLang="zh-CN" b="1" dirty="0"/>
            </a:br>
            <a:r>
              <a:rPr lang="en-US" altLang="zh-CN" b="1" dirty="0" err="1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clip_box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: 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对象的裁剪框 </a:t>
            </a:r>
            <a:br>
              <a:rPr lang="zh-CN" altLang="en-US" b="1" dirty="0"/>
            </a:br>
            <a:r>
              <a:rPr lang="en-US" altLang="zh-CN" b="1" dirty="0" err="1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clip_on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:   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是否裁剪 </a:t>
            </a:r>
            <a:br>
              <a:rPr lang="zh-CN" altLang="en-US" b="1" dirty="0"/>
            </a:br>
            <a:r>
              <a:rPr lang="en-US" altLang="zh-CN" b="1" dirty="0" err="1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clip_path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: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裁剪的路径 </a:t>
            </a:r>
            <a:br>
              <a:rPr lang="zh-CN" altLang="en-US" b="1" dirty="0"/>
            </a:b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contains : 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判断指定点是否在对象上的函数 </a:t>
            </a:r>
            <a:br>
              <a:rPr lang="zh-CN" altLang="en-US" b="1" dirty="0"/>
            </a:b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figure :     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所在的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Figure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对象，可能为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 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label :       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文本标签 </a:t>
            </a:r>
            <a:br>
              <a:rPr lang="zh-CN" altLang="en-US" b="1" dirty="0"/>
            </a:b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picker :     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Artist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对象选取 </a:t>
            </a:r>
            <a:br>
              <a:rPr lang="zh-CN" altLang="en-US" b="1" dirty="0"/>
            </a:b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 :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控制偏移旋转 </a:t>
            </a:r>
            <a:br>
              <a:rPr lang="zh-CN" altLang="en-US" b="1" dirty="0"/>
            </a:b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visible :     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是否可见 </a:t>
            </a:r>
            <a:br>
              <a:rPr lang="zh-CN" altLang="en-US" b="1" dirty="0"/>
            </a:br>
            <a:r>
              <a:rPr lang="en-US" altLang="zh-CN" b="1" dirty="0" err="1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zorder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:      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控制绘图顺序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169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显式的创建图形</a:t>
            </a:r>
            <a:endParaRPr lang="en-US" altLang="zh-CN" b="0" dirty="0"/>
          </a:p>
          <a:p>
            <a:pPr lvl="1"/>
            <a:r>
              <a:rPr lang="en-US" altLang="zh-CN" b="0" dirty="0"/>
              <a:t>Figure</a:t>
            </a:r>
            <a:r>
              <a:rPr lang="zh-CN" altLang="en-US" b="0" dirty="0"/>
              <a:t>对象</a:t>
            </a:r>
            <a:endParaRPr lang="en-US" altLang="zh-CN" b="0" dirty="0"/>
          </a:p>
          <a:p>
            <a:pPr lvl="2"/>
            <a:r>
              <a:rPr lang="zh-CN" altLang="en-US" b="0" dirty="0"/>
              <a:t>可以拥有自己的文字、线条以及图像等简单类型的</a:t>
            </a:r>
            <a:r>
              <a:rPr lang="en-US" altLang="zh-CN" b="0" dirty="0"/>
              <a:t>Artist</a:t>
            </a:r>
          </a:p>
          <a:p>
            <a:pPr lvl="2"/>
            <a:r>
              <a:rPr lang="zh-CN" altLang="en-US" b="0" dirty="0"/>
              <a:t>默认：坐标系统为像素点，左下角为坐标原点</a:t>
            </a:r>
            <a:r>
              <a:rPr lang="en-US" altLang="zh-CN" b="0" dirty="0"/>
              <a:t>(0,0)</a:t>
            </a:r>
            <a:r>
              <a:rPr lang="zh-CN" altLang="en-US" b="0" dirty="0"/>
              <a:t>，右上角为坐标</a:t>
            </a:r>
            <a:r>
              <a:rPr lang="en-US" altLang="zh-CN" b="0" dirty="0"/>
              <a:t>(1,1)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lvl="2"/>
            <a:endParaRPr lang="en-US" altLang="zh-CN" b="0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</a:rPr>
              <a:t>matplotlib.lines</a:t>
            </a:r>
            <a:r>
              <a:rPr lang="en-US" altLang="zh-CN" dirty="0">
                <a:latin typeface="Times New Roman" panose="02020603050405020304" pitchFamily="18" charset="0"/>
              </a:rPr>
              <a:t> import Line2D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fig = </a:t>
            </a:r>
            <a:r>
              <a:rPr lang="en-US" altLang="zh-CN" dirty="0" err="1">
                <a:latin typeface="Times New Roman" panose="02020603050405020304" pitchFamily="18" charset="0"/>
              </a:rPr>
              <a:t>plt.figure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</a:t>
            </a:r>
            <a:r>
              <a:rPr lang="zh-CN" altLang="en-US" b="0" dirty="0"/>
              <a:t> </a:t>
            </a:r>
            <a:r>
              <a:rPr lang="en-US" altLang="zh-CN" b="0" dirty="0"/>
              <a:t>Line2D</a:t>
            </a:r>
            <a:r>
              <a:rPr lang="zh-CN" altLang="en-US" b="0" dirty="0"/>
              <a:t>对象使用</a:t>
            </a:r>
            <a:r>
              <a:rPr lang="en-US" altLang="zh-CN" b="0" dirty="0"/>
              <a:t>fig</a:t>
            </a:r>
            <a:r>
              <a:rPr lang="zh-CN" altLang="en-US" b="0" dirty="0"/>
              <a:t>的坐标，其</a:t>
            </a:r>
            <a:r>
              <a:rPr lang="en-US" altLang="zh-CN" b="0" dirty="0"/>
              <a:t>figure</a:t>
            </a:r>
            <a:r>
              <a:rPr lang="zh-CN" altLang="en-US" b="0" dirty="0"/>
              <a:t>属性为</a:t>
            </a:r>
            <a:r>
              <a:rPr lang="en-US" altLang="zh-CN" b="0" dirty="0"/>
              <a:t>fig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line1 = Line2D([0,1],[0,1], transform=</a:t>
            </a:r>
            <a:r>
              <a:rPr lang="en-US" altLang="zh-CN" dirty="0" err="1">
                <a:latin typeface="Times New Roman" panose="02020603050405020304" pitchFamily="18" charset="0"/>
              </a:rPr>
              <a:t>fig.transFigure</a:t>
            </a:r>
            <a:r>
              <a:rPr lang="en-US" altLang="zh-CN" dirty="0">
                <a:latin typeface="Times New Roman" panose="02020603050405020304" pitchFamily="18" charset="0"/>
              </a:rPr>
              <a:t>, figure=fig, color="r")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line2 = Line2D([0,1],[1,0], transform=</a:t>
            </a:r>
            <a:r>
              <a:rPr lang="en-US" altLang="zh-CN" dirty="0" err="1">
                <a:latin typeface="Times New Roman" panose="02020603050405020304" pitchFamily="18" charset="0"/>
              </a:rPr>
              <a:t>fig.transFigure</a:t>
            </a:r>
            <a:r>
              <a:rPr lang="en-US" altLang="zh-CN" dirty="0">
                <a:latin typeface="Times New Roman" panose="02020603050405020304" pitchFamily="18" charset="0"/>
              </a:rPr>
              <a:t>, figure=fig, color="g")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将创建的两个</a:t>
            </a:r>
            <a:r>
              <a:rPr lang="en-US" altLang="zh-CN" b="0" dirty="0"/>
              <a:t>Line2D</a:t>
            </a:r>
            <a:r>
              <a:rPr lang="zh-CN" altLang="en-US" b="0" dirty="0"/>
              <a:t>对象添加到</a:t>
            </a:r>
            <a:r>
              <a:rPr lang="en-US" altLang="zh-CN" b="0" dirty="0" err="1"/>
              <a:t>fig.lines</a:t>
            </a:r>
            <a:r>
              <a:rPr lang="zh-CN" altLang="en-US" b="0" dirty="0"/>
              <a:t>属性中去。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fig.lines.extend</a:t>
            </a:r>
            <a:r>
              <a:rPr lang="en-US" altLang="zh-CN" dirty="0">
                <a:latin typeface="Times New Roman" panose="02020603050405020304" pitchFamily="18" charset="0"/>
              </a:rPr>
              <a:t>([line1, line2])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972" y="3959656"/>
            <a:ext cx="2305628" cy="17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显式的创建图形</a:t>
            </a:r>
            <a:endParaRPr lang="en-US" altLang="zh-CN" b="0" dirty="0"/>
          </a:p>
          <a:p>
            <a:pPr lvl="1"/>
            <a:r>
              <a:rPr lang="en-US" altLang="zh-CN" b="0" dirty="0"/>
              <a:t>Figure</a:t>
            </a:r>
            <a:r>
              <a:rPr lang="zh-CN" altLang="en-US" b="0" dirty="0"/>
              <a:t>对象的属性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56115" y="306648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axes : Axes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patch :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作为背景的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Rectangle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images : </a:t>
            </a:r>
            <a:r>
              <a:rPr lang="en-US" altLang="zh-CN" b="1" dirty="0" err="1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FigureImage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对象列表，用来显示图片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legends : Legend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lines : Line2D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patches : patch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texts : Text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对象列表，用来显示文字</a:t>
            </a:r>
            <a:endParaRPr lang="en-US" altLang="zh-CN" b="1" dirty="0">
              <a:solidFill>
                <a:srgbClr val="565F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97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显式的创建图形</a:t>
            </a:r>
            <a:endParaRPr lang="en-US" altLang="zh-CN" b="0" dirty="0"/>
          </a:p>
          <a:p>
            <a:pPr lvl="1"/>
            <a:r>
              <a:rPr lang="en-US" altLang="zh-CN" b="0" dirty="0"/>
              <a:t>axes</a:t>
            </a:r>
            <a:r>
              <a:rPr lang="zh-CN" altLang="en-US" b="0" dirty="0"/>
              <a:t>对象：</a:t>
            </a:r>
            <a:endParaRPr lang="en-US" altLang="zh-CN" b="0" dirty="0"/>
          </a:p>
          <a:p>
            <a:pPr lvl="2"/>
            <a:r>
              <a:rPr lang="en-US" altLang="zh-CN" b="0" dirty="0"/>
              <a:t>patch</a:t>
            </a:r>
            <a:r>
              <a:rPr lang="zh-CN" altLang="en-US" b="0" dirty="0"/>
              <a:t>属性作为背景，笛卡尔坐标时，是一</a:t>
            </a:r>
            <a:endParaRPr lang="en-US" altLang="zh-CN" b="0" dirty="0"/>
          </a:p>
          <a:p>
            <a:pPr marL="381000" lvl="2" indent="0">
              <a:buNone/>
            </a:pPr>
            <a:r>
              <a:rPr lang="zh-CN" altLang="en-US" b="0" dirty="0"/>
              <a:t>个</a:t>
            </a:r>
            <a:r>
              <a:rPr lang="en-US" altLang="zh-CN" b="0" dirty="0"/>
              <a:t>Rectangle</a:t>
            </a:r>
            <a:r>
              <a:rPr lang="zh-CN" altLang="en-US" b="0" dirty="0"/>
              <a:t>对象； 极坐标时，是</a:t>
            </a:r>
            <a:r>
              <a:rPr lang="en-US" altLang="zh-CN" b="0" dirty="0"/>
              <a:t>Circle</a:t>
            </a:r>
            <a:r>
              <a:rPr lang="zh-CN" altLang="en-US" b="0" dirty="0"/>
              <a:t>对象</a:t>
            </a:r>
            <a:endParaRPr lang="en-US" altLang="zh-CN" b="0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fig = plt.figure()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ax1 = fig.add_subplot(2,1,1)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ax2 =fig.add_subplot(2,1,2)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x1 = </a:t>
            </a:r>
            <a:r>
              <a:rPr lang="en-US" altLang="zh-CN" dirty="0" err="1">
                <a:latin typeface="Times New Roman" panose="02020603050405020304" pitchFamily="18" charset="0"/>
              </a:rPr>
              <a:t>np.linspace</a:t>
            </a:r>
            <a:r>
              <a:rPr lang="en-US" altLang="zh-CN" dirty="0">
                <a:latin typeface="Times New Roman" panose="02020603050405020304" pitchFamily="18" charset="0"/>
              </a:rPr>
              <a:t>(0.0, 5.0)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x2 = </a:t>
            </a:r>
            <a:r>
              <a:rPr lang="en-US" altLang="zh-CN" dirty="0" err="1">
                <a:latin typeface="Times New Roman" panose="02020603050405020304" pitchFamily="18" charset="0"/>
              </a:rPr>
              <a:t>np.linspace</a:t>
            </a:r>
            <a:r>
              <a:rPr lang="en-US" altLang="zh-CN" dirty="0">
                <a:latin typeface="Times New Roman" panose="02020603050405020304" pitchFamily="18" charset="0"/>
              </a:rPr>
              <a:t>(0.0, 3.0)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y1 = </a:t>
            </a:r>
            <a:r>
              <a:rPr lang="en-US" altLang="zh-CN" dirty="0" err="1">
                <a:latin typeface="Times New Roman" panose="02020603050405020304" pitchFamily="18" charset="0"/>
              </a:rPr>
              <a:t>np.cos</a:t>
            </a:r>
            <a:r>
              <a:rPr lang="en-US" altLang="zh-CN" dirty="0">
                <a:latin typeface="Times New Roman" panose="02020603050405020304" pitchFamily="18" charset="0"/>
              </a:rPr>
              <a:t>(2 * </a:t>
            </a:r>
            <a:r>
              <a:rPr lang="en-US" altLang="zh-CN" dirty="0" err="1">
                <a:latin typeface="Times New Roman" panose="02020603050405020304" pitchFamily="18" charset="0"/>
              </a:rPr>
              <a:t>np.pi</a:t>
            </a:r>
            <a:r>
              <a:rPr lang="en-US" altLang="zh-CN" dirty="0">
                <a:latin typeface="Times New Roman" panose="02020603050405020304" pitchFamily="18" charset="0"/>
              </a:rPr>
              <a:t> * x1) * </a:t>
            </a:r>
            <a:r>
              <a:rPr lang="en-US" altLang="zh-CN" dirty="0" err="1">
                <a:latin typeface="Times New Roman" panose="02020603050405020304" pitchFamily="18" charset="0"/>
              </a:rPr>
              <a:t>np.exp</a:t>
            </a:r>
            <a:r>
              <a:rPr lang="en-US" altLang="zh-CN" dirty="0">
                <a:latin typeface="Times New Roman" panose="02020603050405020304" pitchFamily="18" charset="0"/>
              </a:rPr>
              <a:t>(-x1)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y2 = </a:t>
            </a:r>
            <a:r>
              <a:rPr lang="en-US" altLang="zh-CN" dirty="0" err="1">
                <a:latin typeface="Times New Roman" panose="02020603050405020304" pitchFamily="18" charset="0"/>
              </a:rPr>
              <a:t>np.cos</a:t>
            </a:r>
            <a:r>
              <a:rPr lang="en-US" altLang="zh-CN" dirty="0">
                <a:latin typeface="Times New Roman" panose="02020603050405020304" pitchFamily="18" charset="0"/>
              </a:rPr>
              <a:t>(2 * </a:t>
            </a:r>
            <a:r>
              <a:rPr lang="en-US" altLang="zh-CN" dirty="0" err="1">
                <a:latin typeface="Times New Roman" panose="02020603050405020304" pitchFamily="18" charset="0"/>
              </a:rPr>
              <a:t>np.pi</a:t>
            </a:r>
            <a:r>
              <a:rPr lang="en-US" altLang="zh-CN" dirty="0">
                <a:latin typeface="Times New Roman" panose="02020603050405020304" pitchFamily="18" charset="0"/>
              </a:rPr>
              <a:t> * x2)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ax1.patch.set_facecolor("green")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ax1.grid(True)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line1 = ax1.plot(x1, y1, '</a:t>
            </a:r>
            <a:r>
              <a:rPr lang="en-US" altLang="zh-CN" dirty="0" err="1">
                <a:latin typeface="Times New Roman" panose="02020603050405020304" pitchFamily="18" charset="0"/>
              </a:rPr>
              <a:t>yo</a:t>
            </a:r>
            <a:r>
              <a:rPr lang="en-US" altLang="zh-CN" dirty="0">
                <a:latin typeface="Times New Roman" panose="02020603050405020304" pitchFamily="18" charset="0"/>
              </a:rPr>
              <a:t>-', label="Test1")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line2 = ax2.plot(x2, y2, 'r.-', label='Test2')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08" y="18513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9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基本绘图</a:t>
            </a:r>
            <a:endParaRPr lang="en-US" altLang="zh-CN" dirty="0"/>
          </a:p>
          <a:p>
            <a:pPr lvl="1"/>
            <a:r>
              <a:rPr lang="zh-CN" altLang="en-US" dirty="0"/>
              <a:t>图形属性、保存、显示创建图形、默认配置、中文</a:t>
            </a:r>
            <a:endParaRPr lang="en-US" altLang="zh-CN" dirty="0"/>
          </a:p>
          <a:p>
            <a:r>
              <a:rPr lang="zh-CN" altLang="en-US" dirty="0"/>
              <a:t>绘图函数</a:t>
            </a:r>
            <a:endParaRPr lang="en-US" altLang="zh-CN" dirty="0"/>
          </a:p>
          <a:p>
            <a:pPr lvl="1"/>
            <a:r>
              <a:rPr lang="zh-CN" altLang="en-US" dirty="0"/>
              <a:t>线型图、柱状图、直方图、散布图、条状图、饼图、高级图表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地震危机数据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8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显式的创建图形</a:t>
            </a:r>
            <a:endParaRPr lang="en-US" altLang="zh-CN" b="0" dirty="0"/>
          </a:p>
          <a:p>
            <a:pPr lvl="1"/>
            <a:r>
              <a:rPr lang="en-US" altLang="zh-CN" b="0" dirty="0"/>
              <a:t>axes</a:t>
            </a:r>
            <a:r>
              <a:rPr lang="zh-CN" altLang="en-US" b="0" dirty="0"/>
              <a:t>对象的属性和方法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539653"/>
              </p:ext>
            </p:extLst>
          </p:nvPr>
        </p:nvGraphicFramePr>
        <p:xfrm>
          <a:off x="5423331" y="1487812"/>
          <a:ext cx="5666922" cy="493027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8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0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Axes</a:t>
                      </a:r>
                      <a:r>
                        <a:rPr lang="zh-CN" altLang="en-US" sz="1800" dirty="0">
                          <a:effectLst/>
                        </a:rPr>
                        <a:t>的方法</a:t>
                      </a:r>
                      <a:endParaRPr lang="zh-CN" altLang="en-US" sz="1800" b="1" i="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effectLst/>
                        </a:rPr>
                        <a:t>所创建的对象</a:t>
                      </a:r>
                      <a:endParaRPr lang="zh-CN" altLang="en-US" sz="1800" b="1" i="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effectLst/>
                        </a:rPr>
                        <a:t>添加进的列表</a:t>
                      </a:r>
                      <a:endParaRPr lang="zh-CN" altLang="en-US" sz="1800" b="1" i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annotate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Annotate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texts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bars</a:t>
                      </a:r>
                      <a:endParaRPr lang="en-US" sz="180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Rectangle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patches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</a:rPr>
                        <a:t>errorbar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Line2D, Rectangle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</a:rPr>
                        <a:t>lines,patches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fill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Polygon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patches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hist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Rectangle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patches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</a:rPr>
                        <a:t>imshow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</a:rPr>
                        <a:t>AxesImage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images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legend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Legend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legends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plot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Line2D</a:t>
                      </a:r>
                      <a:endParaRPr lang="en-US" sz="180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lines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0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scatter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</a:rPr>
                        <a:t>PolygonCollection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Collections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text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Text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texts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50162" marR="50162" marT="50162" marB="5016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09600" y="2894367"/>
            <a:ext cx="45828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artists : Artist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patch : 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作为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Axes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背景的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Patch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对象，可以是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Rectangle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Circle</a:t>
            </a:r>
            <a:endParaRPr lang="zh-CN" altLang="en-US" b="1" dirty="0">
              <a:solidFill>
                <a:srgbClr val="565F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 : Collection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images : </a:t>
            </a:r>
            <a:r>
              <a:rPr lang="en-US" altLang="zh-CN" b="1" dirty="0" err="1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AxesImage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legends : Legend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lines : Line2D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patches : Patch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texts : Text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对象列表</a:t>
            </a:r>
          </a:p>
          <a:p>
            <a:r>
              <a:rPr lang="en-US" altLang="zh-CN" b="1" dirty="0" err="1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xaxis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: </a:t>
            </a:r>
            <a:r>
              <a:rPr lang="en-US" altLang="zh-CN" b="1" dirty="0" err="1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XAxis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</a:p>
          <a:p>
            <a:r>
              <a:rPr lang="en-US" altLang="zh-CN" b="1" dirty="0" err="1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yaxis</a:t>
            </a:r>
            <a:r>
              <a:rPr lang="en-US" altLang="zh-CN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: </a:t>
            </a:r>
            <a:r>
              <a:rPr lang="en-US" altLang="zh-CN" b="1" dirty="0" err="1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YAxis</a:t>
            </a:r>
            <a:r>
              <a:rPr lang="zh-CN" altLang="en-US" b="1" dirty="0">
                <a:solidFill>
                  <a:srgbClr val="565F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26637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显式的创建图形</a:t>
            </a:r>
            <a:endParaRPr lang="en-US" altLang="zh-CN" b="0" dirty="0"/>
          </a:p>
          <a:p>
            <a:pPr lvl="1"/>
            <a:r>
              <a:rPr lang="en-US" altLang="zh-CN" b="0" dirty="0"/>
              <a:t>axis</a:t>
            </a:r>
            <a:r>
              <a:rPr lang="zh-CN" altLang="en-US" b="0" dirty="0"/>
              <a:t>对象：刻度线、刻度文本、坐标网格以及坐标轴标题等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ax1.xaxis.get_ticklocs()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Out[30]: array([-1.,  0.,  1.,  2.,  3.,  4.,  5.,  6.])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ax1.xaxis.get_ticklabels()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Out[31]: &lt;a list of 8 Text major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ticklabel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objects&gt;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</a:rPr>
              <a:t>x.get_text</a:t>
            </a:r>
            <a:r>
              <a:rPr lang="en-US" altLang="zh-CN" dirty="0">
                <a:latin typeface="Times New Roman" panose="02020603050405020304" pitchFamily="18" charset="0"/>
              </a:rPr>
              <a:t>() for x in ax1.xaxis.get_ticklabels()]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Out[32]: ['0.0', '0', '1', '2', '3', '4', '5', '']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ax1.xaxis.get_ticklines()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Out[33]: &lt;a list of 16 Line2D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ticklines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objects&gt;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14" y="2822396"/>
            <a:ext cx="4557494" cy="34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8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默认配置</a:t>
            </a:r>
            <a:endParaRPr lang="en-US" altLang="zh-CN" dirty="0"/>
          </a:p>
          <a:p>
            <a:pPr lvl="1"/>
            <a:r>
              <a:rPr lang="en-US" altLang="zh-CN" dirty="0" err="1"/>
              <a:t>rc</a:t>
            </a:r>
            <a:r>
              <a:rPr lang="zh-CN" altLang="en-US" dirty="0"/>
              <a:t>方法修改默认配置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plt.rc</a:t>
            </a:r>
            <a:r>
              <a:rPr lang="en-US" altLang="zh-CN" dirty="0">
                <a:latin typeface="Times New Roman" panose="02020603050405020304" pitchFamily="18" charset="0"/>
              </a:rPr>
              <a:t>('figure',</a:t>
            </a:r>
            <a:r>
              <a:rPr lang="en-US" altLang="zh-CN" dirty="0" err="1">
                <a:latin typeface="Times New Roman" panose="02020603050405020304" pitchFamily="18" charset="0"/>
              </a:rPr>
              <a:t>figsize</a:t>
            </a:r>
            <a:r>
              <a:rPr lang="en-US" altLang="zh-CN" dirty="0">
                <a:latin typeface="Times New Roman" panose="02020603050405020304" pitchFamily="18" charset="0"/>
              </a:rPr>
              <a:t>=(0.5,1))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font_options</a:t>
            </a:r>
            <a:r>
              <a:rPr lang="en-US" altLang="zh-CN" dirty="0">
                <a:latin typeface="Times New Roman" panose="02020603050405020304" pitchFamily="18" charset="0"/>
              </a:rPr>
              <a:t>={'</a:t>
            </a:r>
            <a:r>
              <a:rPr lang="en-US" altLang="zh-CN" dirty="0" err="1">
                <a:latin typeface="Times New Roman" panose="02020603050405020304" pitchFamily="18" charset="0"/>
              </a:rPr>
              <a:t>weight':'bold</a:t>
            </a:r>
            <a:r>
              <a:rPr lang="en-US" altLang="zh-CN" dirty="0">
                <a:latin typeface="Times New Roman" panose="02020603050405020304" pitchFamily="18" charset="0"/>
              </a:rPr>
              <a:t>', 'size':'24'}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plt.rc</a:t>
            </a:r>
            <a:r>
              <a:rPr lang="en-US" altLang="zh-CN" dirty="0">
                <a:latin typeface="Times New Roman" panose="02020603050405020304" pitchFamily="18" charset="0"/>
              </a:rPr>
              <a:t>('font', **</a:t>
            </a:r>
            <a:r>
              <a:rPr lang="en-US" altLang="zh-CN" dirty="0" err="1">
                <a:latin typeface="Times New Roman" panose="02020603050405020304" pitchFamily="18" charset="0"/>
              </a:rPr>
              <a:t>font_options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plt.plot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randn</a:t>
            </a:r>
            <a:r>
              <a:rPr lang="en-US" altLang="zh-CN" dirty="0">
                <a:latin typeface="Times New Roman" panose="02020603050405020304" pitchFamily="18" charset="0"/>
              </a:rPr>
              <a:t>(30).</a:t>
            </a:r>
            <a:r>
              <a:rPr lang="en-US" altLang="zh-CN" dirty="0" err="1">
                <a:latin typeface="Times New Roman" panose="02020603050405020304" pitchFamily="18" charset="0"/>
              </a:rPr>
              <a:t>cumsum</a:t>
            </a:r>
            <a:r>
              <a:rPr lang="en-US" altLang="zh-CN" dirty="0">
                <a:latin typeface="Times New Roman" panose="02020603050405020304" pitchFamily="18" charset="0"/>
              </a:rPr>
              <a:t>(),'</a:t>
            </a:r>
            <a:r>
              <a:rPr lang="en-US" altLang="zh-CN" dirty="0" err="1">
                <a:latin typeface="Times New Roman" panose="02020603050405020304" pitchFamily="18" charset="0"/>
              </a:rPr>
              <a:t>ko</a:t>
            </a:r>
            <a:r>
              <a:rPr lang="en-US" altLang="zh-CN" dirty="0">
                <a:latin typeface="Times New Roman" panose="02020603050405020304" pitchFamily="18" charset="0"/>
              </a:rPr>
              <a:t>--',</a:t>
            </a:r>
            <a:r>
              <a:rPr lang="en-US" altLang="zh-CN" dirty="0" err="1">
                <a:latin typeface="Times New Roman" panose="02020603050405020304" pitchFamily="18" charset="0"/>
              </a:rPr>
              <a:t>linewidth</a:t>
            </a:r>
            <a:r>
              <a:rPr lang="en-US" altLang="zh-CN" dirty="0">
                <a:latin typeface="Times New Roman" panose="02020603050405020304" pitchFamily="18" charset="0"/>
              </a:rPr>
              <a:t>=2)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Out[44]: [&lt;matplotlib.lines.Line2D at 0xa8937b8&gt;]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plt.title</a:t>
            </a:r>
            <a:r>
              <a:rPr lang="en-US" altLang="zh-CN" dirty="0">
                <a:latin typeface="Times New Roman" panose="02020603050405020304" pitchFamily="18" charset="0"/>
              </a:rPr>
              <a:t>('random')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Out[45]: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0xa86ee80&gt;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matplotlib.rcdefaults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lvl="1"/>
            <a:r>
              <a:rPr lang="zh-CN" altLang="en-US" dirty="0"/>
              <a:t>修改默认配置文件</a:t>
            </a:r>
            <a:endParaRPr lang="en-US" altLang="zh-CN" dirty="0"/>
          </a:p>
          <a:p>
            <a:pPr lvl="2"/>
            <a:r>
              <a:rPr lang="en-US" altLang="zh-CN" dirty="0" err="1"/>
              <a:t>matplotlib</a:t>
            </a:r>
            <a:r>
              <a:rPr lang="en-US" altLang="zh-CN" dirty="0"/>
              <a:t>/</a:t>
            </a:r>
            <a:r>
              <a:rPr lang="en-US" altLang="zh-CN" dirty="0" err="1"/>
              <a:t>mpl</a:t>
            </a:r>
            <a:r>
              <a:rPr lang="en-US" altLang="zh-CN" dirty="0"/>
              <a:t>-data/</a:t>
            </a:r>
            <a:r>
              <a:rPr lang="en-US" altLang="zh-CN" dirty="0" err="1"/>
              <a:t>matplotlibrc</a:t>
            </a:r>
            <a:endParaRPr lang="en-US" altLang="zh-CN" dirty="0"/>
          </a:p>
          <a:p>
            <a:pPr lvl="2"/>
            <a:r>
              <a:rPr lang="en-US" altLang="zh-CN" dirty="0" err="1"/>
              <a:t>matplotlib.rcParams.update</a:t>
            </a:r>
            <a:r>
              <a:rPr lang="en-US" altLang="zh-CN" dirty="0"/>
              <a:t>( </a:t>
            </a:r>
            <a:r>
              <a:rPr lang="en-US" altLang="zh-CN" dirty="0" err="1"/>
              <a:t>matplotlib.rc_params</a:t>
            </a:r>
            <a:r>
              <a:rPr lang="en-US" altLang="zh-CN" dirty="0"/>
              <a:t>()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52" y="2487930"/>
            <a:ext cx="5325434" cy="26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11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</a:t>
            </a:r>
            <a:endParaRPr lang="en-US" altLang="zh-CN" dirty="0"/>
          </a:p>
          <a:p>
            <a:pPr lvl="1"/>
            <a:r>
              <a:rPr lang="en-US" altLang="zh-CN" dirty="0" err="1"/>
              <a:t>fontproperties</a:t>
            </a:r>
            <a:r>
              <a:rPr lang="en-US" altLang="zh-CN" dirty="0"/>
              <a:t>="</a:t>
            </a:r>
            <a:r>
              <a:rPr lang="en-US" altLang="zh-CN" dirty="0" err="1"/>
              <a:t>SimHei</a:t>
            </a:r>
            <a:r>
              <a:rPr lang="en-US" altLang="zh-CN" dirty="0"/>
              <a:t>“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plt.plot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randn</a:t>
            </a:r>
            <a:r>
              <a:rPr lang="en-US" altLang="zh-CN" dirty="0">
                <a:latin typeface="Times New Roman" panose="02020603050405020304" pitchFamily="18" charset="0"/>
              </a:rPr>
              <a:t>(30).</a:t>
            </a:r>
            <a:r>
              <a:rPr lang="en-US" altLang="zh-CN" dirty="0" err="1">
                <a:latin typeface="Times New Roman" panose="02020603050405020304" pitchFamily="18" charset="0"/>
              </a:rPr>
              <a:t>cumsum</a:t>
            </a:r>
            <a:r>
              <a:rPr lang="en-US" altLang="zh-CN" dirty="0">
                <a:latin typeface="Times New Roman" panose="02020603050405020304" pitchFamily="18" charset="0"/>
              </a:rPr>
              <a:t>(),'</a:t>
            </a:r>
            <a:r>
              <a:rPr lang="en-US" altLang="zh-CN" dirty="0" err="1">
                <a:latin typeface="Times New Roman" panose="02020603050405020304" pitchFamily="18" charset="0"/>
              </a:rPr>
              <a:t>ko</a:t>
            </a:r>
            <a:r>
              <a:rPr lang="en-US" altLang="zh-CN" dirty="0">
                <a:latin typeface="Times New Roman" panose="02020603050405020304" pitchFamily="18" charset="0"/>
              </a:rPr>
              <a:t>--',</a:t>
            </a:r>
            <a:r>
              <a:rPr lang="en-US" altLang="zh-CN" dirty="0" err="1">
                <a:latin typeface="Times New Roman" panose="02020603050405020304" pitchFamily="18" charset="0"/>
              </a:rPr>
              <a:t>linewidth</a:t>
            </a:r>
            <a:r>
              <a:rPr lang="en-US" altLang="zh-CN" dirty="0">
                <a:latin typeface="Times New Roman" panose="02020603050405020304" pitchFamily="18" charset="0"/>
              </a:rPr>
              <a:t>=2)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Out[47]: [&lt;matplotlib.lines.Line2D at 0xbf34978&gt;]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plt.title</a:t>
            </a:r>
            <a:r>
              <a:rPr lang="en-US" altLang="zh-CN" dirty="0">
                <a:latin typeface="Times New Roman" panose="02020603050405020304" pitchFamily="18" charset="0"/>
              </a:rPr>
              <a:t>('</a:t>
            </a:r>
            <a:r>
              <a:rPr lang="zh-CN" altLang="en-US" dirty="0">
                <a:latin typeface="Times New Roman" panose="02020603050405020304" pitchFamily="18" charset="0"/>
              </a:rPr>
              <a:t>随机</a:t>
            </a:r>
            <a:r>
              <a:rPr lang="en-US" altLang="zh-CN" dirty="0">
                <a:latin typeface="Times New Roman" panose="02020603050405020304" pitchFamily="18" charset="0"/>
              </a:rPr>
              <a:t>',</a:t>
            </a:r>
            <a:r>
              <a:rPr lang="en-US" altLang="zh-CN" dirty="0" err="1">
                <a:latin typeface="Times New Roman" panose="02020603050405020304" pitchFamily="18" charset="0"/>
              </a:rPr>
              <a:t>fontproperties</a:t>
            </a:r>
            <a:r>
              <a:rPr lang="en-US" altLang="zh-CN" dirty="0">
                <a:latin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</a:rPr>
              <a:t>SimHei</a:t>
            </a:r>
            <a:r>
              <a:rPr lang="en-US" altLang="zh-CN" dirty="0">
                <a:latin typeface="Times New Roman" panose="02020603050405020304" pitchFamily="18" charset="0"/>
              </a:rPr>
              <a:t>")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Out[48]: 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matplotlib.text.Text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0xa8d7be0&gt;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43271" y="1751656"/>
            <a:ext cx="46046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宋体 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SimSun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黑体 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SimHei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微软雅黑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Microsoft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YaHei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微软正黑体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Microsoft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JhengHei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新宋体 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NSimSun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新细明体 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PMingLiU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细明体 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MingLiU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标楷体 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DFKai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-SB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仿宋 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FangSong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楷体 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KaiTi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隶书：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LiSu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幼圆：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YouYuan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华文细黑：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STXihei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华文楷体：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STKaiti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华文宋体：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STSong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8" y="3609984"/>
            <a:ext cx="5819515" cy="28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线型图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 = 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(0.0, 2.0*</a:t>
            </a:r>
            <a:r>
              <a:rPr lang="en-US" altLang="zh-CN" dirty="0" err="1">
                <a:latin typeface="Times New Roman" panose="02020603050405020304" pitchFamily="18" charset="0"/>
              </a:rPr>
              <a:t>np.pi</a:t>
            </a:r>
            <a:r>
              <a:rPr lang="en-US" altLang="zh-CN" dirty="0">
                <a:latin typeface="Times New Roman" panose="02020603050405020304" pitchFamily="18" charset="0"/>
              </a:rPr>
              <a:t>, 0.01)           #</a:t>
            </a:r>
            <a:r>
              <a:rPr lang="zh-CN" altLang="en-US" dirty="0">
                <a:latin typeface="Times New Roman" panose="02020603050405020304" pitchFamily="18" charset="0"/>
              </a:rPr>
              <a:t>自变量取值范围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 = </a:t>
            </a:r>
            <a:r>
              <a:rPr lang="en-US" altLang="zh-CN" dirty="0" err="1">
                <a:latin typeface="Times New Roman" panose="02020603050405020304" pitchFamily="18" charset="0"/>
              </a:rPr>
              <a:t>np.sin</a:t>
            </a:r>
            <a:r>
              <a:rPr lang="en-US" altLang="zh-CN" dirty="0">
                <a:latin typeface="Times New Roman" panose="02020603050405020304" pitchFamily="18" charset="0"/>
              </a:rPr>
              <a:t>(t)                                                #</a:t>
            </a:r>
            <a:r>
              <a:rPr lang="zh-CN" altLang="en-US" dirty="0">
                <a:latin typeface="Times New Roman" panose="02020603050405020304" pitchFamily="18" charset="0"/>
              </a:rPr>
              <a:t>计算正弦函数值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z = </a:t>
            </a:r>
            <a:r>
              <a:rPr lang="en-US" altLang="zh-CN" dirty="0" err="1">
                <a:latin typeface="Times New Roman" panose="02020603050405020304" pitchFamily="18" charset="0"/>
              </a:rPr>
              <a:t>np.cos</a:t>
            </a:r>
            <a:r>
              <a:rPr lang="en-US" altLang="zh-CN" dirty="0">
                <a:latin typeface="Times New Roman" panose="02020603050405020304" pitchFamily="18" charset="0"/>
              </a:rPr>
              <a:t>(t)                                                #</a:t>
            </a:r>
            <a:r>
              <a:rPr lang="zh-CN" altLang="en-US" dirty="0">
                <a:latin typeface="Times New Roman" panose="02020603050405020304" pitchFamily="18" charset="0"/>
              </a:rPr>
              <a:t>计算余弦函数值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plt.plot</a:t>
            </a:r>
            <a:r>
              <a:rPr lang="en-US" altLang="zh-CN" dirty="0">
                <a:latin typeface="Times New Roman" panose="02020603050405020304" pitchFamily="18" charset="0"/>
              </a:rPr>
              <a:t>(t, s, label='sin')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plt.plot</a:t>
            </a:r>
            <a:r>
              <a:rPr lang="en-US" altLang="zh-CN" dirty="0">
                <a:latin typeface="Times New Roman" panose="02020603050405020304" pitchFamily="18" charset="0"/>
              </a:rPr>
              <a:t>(t, z, label='</a:t>
            </a:r>
            <a:r>
              <a:rPr lang="en-US" altLang="zh-CN" dirty="0" err="1">
                <a:latin typeface="Times New Roman" panose="02020603050405020304" pitchFamily="18" charset="0"/>
              </a:rPr>
              <a:t>cos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plt.xlabel</a:t>
            </a:r>
            <a:r>
              <a:rPr lang="en-US" altLang="zh-CN" dirty="0">
                <a:latin typeface="Times New Roman" panose="02020603050405020304" pitchFamily="18" charset="0"/>
              </a:rPr>
              <a:t>('x-</a:t>
            </a:r>
            <a:r>
              <a:rPr lang="zh-CN" altLang="en-US" dirty="0">
                <a:latin typeface="Times New Roman" panose="02020603050405020304" pitchFamily="18" charset="0"/>
              </a:rPr>
              <a:t>变量</a:t>
            </a:r>
            <a:r>
              <a:rPr lang="en-US" altLang="zh-CN" dirty="0">
                <a:latin typeface="Times New Roman" panose="02020603050405020304" pitchFamily="18" charset="0"/>
              </a:rPr>
              <a:t>', </a:t>
            </a:r>
            <a:r>
              <a:rPr lang="en-US" altLang="zh-CN" dirty="0" err="1">
                <a:latin typeface="Times New Roman" panose="02020603050405020304" pitchFamily="18" charset="0"/>
              </a:rPr>
              <a:t>fontproperties</a:t>
            </a:r>
            <a:r>
              <a:rPr lang="en-US" altLang="zh-CN" dirty="0">
                <a:latin typeface="Times New Roman" panose="02020603050405020304" pitchFamily="18" charset="0"/>
              </a:rPr>
              <a:t>='</a:t>
            </a:r>
            <a:r>
              <a:rPr lang="en-US" altLang="zh-CN" dirty="0" err="1">
                <a:latin typeface="Times New Roman" panose="02020603050405020304" pitchFamily="18" charset="0"/>
              </a:rPr>
              <a:t>SimHei</a:t>
            </a:r>
            <a:r>
              <a:rPr lang="en-US" altLang="zh-CN" dirty="0">
                <a:latin typeface="Times New Roman" panose="02020603050405020304" pitchFamily="18" charset="0"/>
              </a:rPr>
              <a:t>', </a:t>
            </a:r>
            <a:r>
              <a:rPr lang="en-US" altLang="zh-CN" dirty="0" err="1">
                <a:latin typeface="Times New Roman" panose="02020603050405020304" pitchFamily="18" charset="0"/>
              </a:rPr>
              <a:t>fontsize</a:t>
            </a:r>
            <a:r>
              <a:rPr lang="en-US" altLang="zh-CN" dirty="0">
                <a:latin typeface="Times New Roman" panose="02020603050405020304" pitchFamily="18" charset="0"/>
              </a:rPr>
              <a:t>=24) #</a:t>
            </a:r>
            <a:r>
              <a:rPr lang="zh-CN" altLang="en-US" dirty="0">
                <a:latin typeface="Times New Roman" panose="02020603050405020304" pitchFamily="18" charset="0"/>
              </a:rPr>
              <a:t>设置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标签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plt.ylabel</a:t>
            </a:r>
            <a:r>
              <a:rPr lang="en-US" altLang="zh-CN" dirty="0">
                <a:latin typeface="Times New Roman" panose="02020603050405020304" pitchFamily="18" charset="0"/>
              </a:rPr>
              <a:t>('y-</a:t>
            </a:r>
            <a:r>
              <a:rPr lang="zh-CN" altLang="en-US" dirty="0">
                <a:latin typeface="Times New Roman" panose="02020603050405020304" pitchFamily="18" charset="0"/>
              </a:rPr>
              <a:t>正弦余弦函数值</a:t>
            </a:r>
            <a:r>
              <a:rPr lang="en-US" altLang="zh-CN" dirty="0">
                <a:latin typeface="Times New Roman" panose="02020603050405020304" pitchFamily="18" charset="0"/>
              </a:rPr>
              <a:t>', </a:t>
            </a:r>
            <a:r>
              <a:rPr lang="en-US" altLang="zh-CN" dirty="0" err="1">
                <a:latin typeface="Times New Roman" panose="02020603050405020304" pitchFamily="18" charset="0"/>
              </a:rPr>
              <a:t>fontproperties</a:t>
            </a:r>
            <a:r>
              <a:rPr lang="en-US" altLang="zh-CN" dirty="0">
                <a:latin typeface="Times New Roman" panose="02020603050405020304" pitchFamily="18" charset="0"/>
              </a:rPr>
              <a:t>='</a:t>
            </a:r>
            <a:r>
              <a:rPr lang="en-US" altLang="zh-CN" dirty="0" err="1">
                <a:latin typeface="Times New Roman" panose="02020603050405020304" pitchFamily="18" charset="0"/>
              </a:rPr>
              <a:t>SimHei</a:t>
            </a:r>
            <a:r>
              <a:rPr lang="en-US" altLang="zh-CN" dirty="0">
                <a:latin typeface="Times New Roman" panose="02020603050405020304" pitchFamily="18" charset="0"/>
              </a:rPr>
              <a:t>', </a:t>
            </a:r>
            <a:r>
              <a:rPr lang="en-US" altLang="zh-CN" dirty="0" err="1">
                <a:latin typeface="Times New Roman" panose="02020603050405020304" pitchFamily="18" charset="0"/>
              </a:rPr>
              <a:t>fontsize</a:t>
            </a:r>
            <a:r>
              <a:rPr lang="en-US" altLang="zh-CN" dirty="0">
                <a:latin typeface="Times New Roman" panose="02020603050405020304" pitchFamily="18" charset="0"/>
              </a:rPr>
              <a:t>=24)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plt.title</a:t>
            </a:r>
            <a:r>
              <a:rPr lang="en-US" altLang="zh-CN" dirty="0">
                <a:latin typeface="Times New Roman" panose="02020603050405020304" pitchFamily="18" charset="0"/>
              </a:rPr>
              <a:t>('sin-</a:t>
            </a:r>
            <a:r>
              <a:rPr lang="en-US" altLang="zh-CN" dirty="0" err="1">
                <a:latin typeface="Times New Roman" panose="02020603050405020304" pitchFamily="18" charset="0"/>
              </a:rPr>
              <a:t>cos</a:t>
            </a:r>
            <a:r>
              <a:rPr lang="zh-CN" altLang="en-US" dirty="0">
                <a:latin typeface="Times New Roman" panose="02020603050405020304" pitchFamily="18" charset="0"/>
              </a:rPr>
              <a:t>函数图像</a:t>
            </a:r>
            <a:r>
              <a:rPr lang="en-US" altLang="zh-CN" dirty="0">
                <a:latin typeface="Times New Roman" panose="02020603050405020304" pitchFamily="18" charset="0"/>
              </a:rPr>
              <a:t>', </a:t>
            </a:r>
            <a:r>
              <a:rPr lang="en-US" altLang="zh-CN" dirty="0" err="1">
                <a:latin typeface="Times New Roman" panose="02020603050405020304" pitchFamily="18" charset="0"/>
              </a:rPr>
              <a:t>fontproperties</a:t>
            </a:r>
            <a:r>
              <a:rPr lang="en-US" altLang="zh-CN" dirty="0">
                <a:latin typeface="Times New Roman" panose="02020603050405020304" pitchFamily="18" charset="0"/>
              </a:rPr>
              <a:t>='</a:t>
            </a:r>
            <a:r>
              <a:rPr lang="en-US" altLang="zh-CN" dirty="0" err="1">
                <a:latin typeface="Times New Roman" panose="02020603050405020304" pitchFamily="18" charset="0"/>
              </a:rPr>
              <a:t>SimHei</a:t>
            </a:r>
            <a:r>
              <a:rPr lang="en-US" altLang="zh-CN" dirty="0">
                <a:latin typeface="Times New Roman" panose="02020603050405020304" pitchFamily="18" charset="0"/>
              </a:rPr>
              <a:t>', </a:t>
            </a:r>
            <a:r>
              <a:rPr lang="en-US" altLang="zh-CN" dirty="0" err="1">
                <a:latin typeface="Times New Roman" panose="02020603050405020304" pitchFamily="18" charset="0"/>
              </a:rPr>
              <a:t>fontsize</a:t>
            </a:r>
            <a:r>
              <a:rPr lang="en-US" altLang="zh-CN" dirty="0">
                <a:latin typeface="Times New Roman" panose="02020603050405020304" pitchFamily="18" charset="0"/>
              </a:rPr>
              <a:t>=32) #</a:t>
            </a:r>
            <a:r>
              <a:rPr lang="zh-CN" altLang="en-US" dirty="0">
                <a:latin typeface="Times New Roman" panose="02020603050405020304" pitchFamily="18" charset="0"/>
              </a:rPr>
              <a:t>标题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plt.legend</a:t>
            </a:r>
            <a:r>
              <a:rPr lang="en-US" altLang="zh-CN" dirty="0">
                <a:latin typeface="Times New Roman" panose="02020603050405020304" pitchFamily="18" charset="0"/>
              </a:rPr>
              <a:t>('best') 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97" y="1269409"/>
            <a:ext cx="4058200" cy="30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线型图</a:t>
            </a:r>
            <a:endParaRPr lang="en-US" altLang="zh-CN" dirty="0"/>
          </a:p>
          <a:p>
            <a:pPr lvl="1"/>
            <a:r>
              <a:rPr lang="en-US" altLang="zh-CN" dirty="0"/>
              <a:t>pandas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(10).</a:t>
            </a:r>
            <a:r>
              <a:rPr lang="en-US" altLang="zh-CN" dirty="0" err="1">
                <a:latin typeface="Times New Roman" panose="02020603050405020304" pitchFamily="18" charset="0"/>
              </a:rPr>
              <a:t>cumsum</a:t>
            </a:r>
            <a:r>
              <a:rPr lang="en-US" altLang="zh-CN" dirty="0">
                <a:latin typeface="Times New Roman" panose="02020603050405020304" pitchFamily="18" charset="0"/>
              </a:rPr>
              <a:t>(), index=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(0, 100, 10))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s.plot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(10, 4).</a:t>
            </a:r>
            <a:r>
              <a:rPr lang="en-US" altLang="zh-CN" dirty="0" err="1">
                <a:latin typeface="Times New Roman" panose="02020603050405020304" pitchFamily="18" charset="0"/>
              </a:rPr>
              <a:t>cumsum</a:t>
            </a:r>
            <a:r>
              <a:rPr lang="en-US" altLang="zh-CN" dirty="0">
                <a:latin typeface="Times New Roman" panose="02020603050405020304" pitchFamily="18" charset="0"/>
              </a:rPr>
              <a:t>(0), columns=['A', 'B', 'C', 'D'],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index=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(0, 100, 10))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df.plot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86" y="3847007"/>
            <a:ext cx="3405057" cy="25537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3847007"/>
            <a:ext cx="3298372" cy="24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0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39" y="3667466"/>
            <a:ext cx="4207707" cy="31557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fig, axes = </a:t>
            </a:r>
            <a:r>
              <a:rPr lang="en-US" altLang="zh-CN" dirty="0" err="1">
                <a:latin typeface="Times New Roman" panose="02020603050405020304" pitchFamily="18" charset="0"/>
              </a:rPr>
              <a:t>plt.subplots</a:t>
            </a:r>
            <a:r>
              <a:rPr lang="en-US" altLang="zh-CN" dirty="0">
                <a:latin typeface="Times New Roman" panose="02020603050405020304" pitchFamily="18" charset="0"/>
              </a:rPr>
              <a:t>(2, 1)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</a:t>
            </a:r>
            <a:r>
              <a:rPr lang="en-US" altLang="zh-CN" dirty="0">
                <a:latin typeface="Times New Roman" panose="02020603050405020304" pitchFamily="18" charset="0"/>
              </a:rPr>
              <a:t>(16), index=list('</a:t>
            </a:r>
            <a:r>
              <a:rPr lang="en-US" altLang="zh-CN" dirty="0" err="1">
                <a:latin typeface="Times New Roman" panose="02020603050405020304" pitchFamily="18" charset="0"/>
              </a:rPr>
              <a:t>abcdefghijklmnop</a:t>
            </a:r>
            <a:r>
              <a:rPr lang="en-US" altLang="zh-CN" dirty="0">
                <a:latin typeface="Times New Roman" panose="02020603050405020304" pitchFamily="18" charset="0"/>
              </a:rPr>
              <a:t>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data.plot.bar</a:t>
            </a:r>
            <a:r>
              <a:rPr lang="en-US" altLang="zh-CN" dirty="0">
                <a:latin typeface="Times New Roman" panose="02020603050405020304" pitchFamily="18" charset="0"/>
              </a:rPr>
              <a:t>(ax=axes[0], color='k', alpha=0.7) #alpha:</a:t>
            </a:r>
            <a:r>
              <a:rPr lang="zh-CN" altLang="en-US" b="0" dirty="0"/>
              <a:t>点的不透明度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data.plot.barh</a:t>
            </a:r>
            <a:r>
              <a:rPr lang="en-US" altLang="zh-CN" dirty="0">
                <a:latin typeface="Times New Roman" panose="02020603050405020304" pitchFamily="18" charset="0"/>
              </a:rPr>
              <a:t>(ax=axes[1], color='k', alpha=0.7)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np.random.seed</a:t>
            </a:r>
            <a:r>
              <a:rPr lang="en-US" altLang="zh-CN" dirty="0">
                <a:latin typeface="Times New Roman" panose="02020603050405020304" pitchFamily="18" charset="0"/>
              </a:rPr>
              <a:t>(12348)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</a:t>
            </a:r>
            <a:r>
              <a:rPr lang="en-US" altLang="zh-CN" dirty="0">
                <a:latin typeface="Times New Roman" panose="02020603050405020304" pitchFamily="18" charset="0"/>
              </a:rPr>
              <a:t>(6, 4), index=['one', 'two', 'three', 'four', 'five', 'six'],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columns=</a:t>
            </a:r>
            <a:r>
              <a:rPr lang="en-US" altLang="zh-CN" dirty="0" err="1">
                <a:latin typeface="Times New Roman" panose="02020603050405020304" pitchFamily="18" charset="0"/>
              </a:rPr>
              <a:t>pd.Index</a:t>
            </a:r>
            <a:r>
              <a:rPr lang="en-US" altLang="zh-CN" dirty="0">
                <a:latin typeface="Times New Roman" panose="02020603050405020304" pitchFamily="18" charset="0"/>
              </a:rPr>
              <a:t>(['A', 'B', 'C', 'D'], name='Genus'))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df.plot.bar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99" y="3702220"/>
            <a:ext cx="4115029" cy="30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1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43" y="3973286"/>
            <a:ext cx="3565259" cy="26739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</a:t>
            </a:r>
            <a:r>
              <a:rPr lang="en-US" altLang="zh-CN" dirty="0">
                <a:latin typeface="Times New Roman" panose="02020603050405020304" pitchFamily="18" charset="0"/>
              </a:rPr>
              <a:t>(6, 4), index=['one', 'two', 'three', 'four', 'five', 'six'],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columns=</a:t>
            </a:r>
            <a:r>
              <a:rPr lang="en-US" altLang="zh-CN" dirty="0" err="1">
                <a:latin typeface="Times New Roman" panose="02020603050405020304" pitchFamily="18" charset="0"/>
              </a:rPr>
              <a:t>pd.Index</a:t>
            </a:r>
            <a:r>
              <a:rPr lang="en-US" altLang="zh-CN" dirty="0">
                <a:latin typeface="Times New Roman" panose="02020603050405020304" pitchFamily="18" charset="0"/>
              </a:rPr>
              <a:t>(['A', 'B', 'C', 'D'], name='Genus'))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df.plot.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barh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stacked=True</a:t>
            </a:r>
            <a:r>
              <a:rPr lang="en-US" altLang="zh-CN" dirty="0">
                <a:latin typeface="Times New Roman" panose="02020603050405020304" pitchFamily="18" charset="0"/>
              </a:rPr>
              <a:t>, alpha=0.5)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index=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(4)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plt.barh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index,df.values</a:t>
            </a:r>
            <a:r>
              <a:rPr lang="en-US" altLang="zh-CN" dirty="0">
                <a:latin typeface="Times New Roman" panose="02020603050405020304" pitchFamily="18" charset="0"/>
              </a:rPr>
              <a:t>[0],hatch='xx')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plt.barh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index,df.values</a:t>
            </a:r>
            <a:r>
              <a:rPr lang="en-US" altLang="zh-CN" dirty="0">
                <a:latin typeface="Times New Roman" panose="02020603050405020304" pitchFamily="18" charset="0"/>
              </a:rPr>
              <a:t>[1],hatch='///',left=</a:t>
            </a:r>
            <a:r>
              <a:rPr lang="en-US" altLang="zh-CN" dirty="0" err="1">
                <a:latin typeface="Times New Roman" panose="02020603050405020304" pitchFamily="18" charset="0"/>
              </a:rPr>
              <a:t>df.values</a:t>
            </a:r>
            <a:r>
              <a:rPr lang="en-US" altLang="zh-CN" dirty="0">
                <a:latin typeface="Times New Roman" panose="02020603050405020304" pitchFamily="18" charset="0"/>
              </a:rPr>
              <a:t>[0])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plt.barh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index,df.values</a:t>
            </a:r>
            <a:r>
              <a:rPr lang="en-US" altLang="zh-CN" dirty="0">
                <a:latin typeface="Times New Roman" panose="02020603050405020304" pitchFamily="18" charset="0"/>
              </a:rPr>
              <a:t>[2],hatch='\\\\\\',left=(</a:t>
            </a:r>
            <a:r>
              <a:rPr lang="en-US" altLang="zh-CN" dirty="0" err="1">
                <a:latin typeface="Times New Roman" panose="02020603050405020304" pitchFamily="18" charset="0"/>
              </a:rPr>
              <a:t>df.values</a:t>
            </a:r>
            <a:r>
              <a:rPr lang="en-US" altLang="zh-CN" dirty="0">
                <a:latin typeface="Times New Roman" panose="02020603050405020304" pitchFamily="18" charset="0"/>
              </a:rPr>
              <a:t>[0]+</a:t>
            </a:r>
            <a:r>
              <a:rPr lang="en-US" altLang="zh-CN" dirty="0" err="1">
                <a:latin typeface="Times New Roman" panose="02020603050405020304" pitchFamily="18" charset="0"/>
              </a:rPr>
              <a:t>df.values</a:t>
            </a:r>
            <a:r>
              <a:rPr lang="en-US" altLang="zh-CN" dirty="0">
                <a:latin typeface="Times New Roman" panose="02020603050405020304" pitchFamily="18" charset="0"/>
              </a:rPr>
              <a:t>[1]))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plt.barh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index,df.values</a:t>
            </a:r>
            <a:r>
              <a:rPr lang="en-US" altLang="zh-CN" dirty="0">
                <a:latin typeface="Times New Roman" panose="02020603050405020304" pitchFamily="18" charset="0"/>
              </a:rPr>
              <a:t>[3],hatch='</a:t>
            </a:r>
            <a:r>
              <a:rPr lang="en-US" altLang="zh-CN" dirty="0" err="1">
                <a:latin typeface="Times New Roman" panose="02020603050405020304" pitchFamily="18" charset="0"/>
              </a:rPr>
              <a:t>xx',left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dirty="0" err="1">
                <a:latin typeface="Times New Roman" panose="02020603050405020304" pitchFamily="18" charset="0"/>
              </a:rPr>
              <a:t>df.values</a:t>
            </a:r>
            <a:r>
              <a:rPr lang="en-US" altLang="zh-CN" dirty="0">
                <a:latin typeface="Times New Roman" panose="02020603050405020304" pitchFamily="18" charset="0"/>
              </a:rPr>
              <a:t>[0]+</a:t>
            </a:r>
            <a:r>
              <a:rPr lang="en-US" altLang="zh-CN" dirty="0" err="1">
                <a:latin typeface="Times New Roman" panose="02020603050405020304" pitchFamily="18" charset="0"/>
              </a:rPr>
              <a:t>df.values</a:t>
            </a:r>
            <a:r>
              <a:rPr lang="en-US" altLang="zh-CN" dirty="0">
                <a:latin typeface="Times New Roman" panose="02020603050405020304" pitchFamily="18" charset="0"/>
              </a:rPr>
              <a:t>[1]+</a:t>
            </a:r>
            <a:r>
              <a:rPr lang="en-US" altLang="zh-CN" dirty="0" err="1">
                <a:latin typeface="Times New Roman" panose="02020603050405020304" pitchFamily="18" charset="0"/>
              </a:rPr>
              <a:t>df.values</a:t>
            </a:r>
            <a:r>
              <a:rPr lang="en-US" altLang="zh-CN" dirty="0">
                <a:latin typeface="Times New Roman" panose="02020603050405020304" pitchFamily="18" charset="0"/>
              </a:rPr>
              <a:t>[2]))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08" y="4075607"/>
            <a:ext cx="3428830" cy="25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15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tips = </a:t>
            </a:r>
            <a:r>
              <a:rPr lang="en-US" altLang="zh-CN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dirty="0">
                <a:latin typeface="Times New Roman" panose="02020603050405020304" pitchFamily="18" charset="0"/>
              </a:rPr>
              <a:t>('examples/tips.csv')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tips.head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Out[22]: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total_bill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tip smoker  day    time  size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16.99  1.01     No  Sun  Dinner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10.34  1.66     No  Sun  Dinner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21.01  3.50     No  Sun  Dinner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 23.68  3.31     No  Sun  Dinner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 24.59  3.61     No  Sun  Dinner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party_counts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pd.crosstab</a:t>
            </a:r>
            <a:r>
              <a:rPr lang="en-US" altLang="zh-CN" dirty="0">
                <a:latin typeface="Times New Roman" panose="02020603050405020304" pitchFamily="18" charset="0"/>
              </a:rPr>
              <a:t>(tips['day'], tips['size'])  #</a:t>
            </a:r>
            <a:r>
              <a:rPr lang="zh-CN" altLang="en-US" b="0" dirty="0"/>
              <a:t>按照指定的行和列统计分组频数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party_counts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Out[21]: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size  1   2   3   4  5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day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Fri   1  16   1   1  0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Sat   2  53  18  13  1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Sun   0  39  15  18  3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1  48   4   5  1  3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9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party_counts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party_counts.loc</a:t>
            </a:r>
            <a:r>
              <a:rPr lang="en-US" altLang="zh-CN" dirty="0">
                <a:latin typeface="Times New Roman" panose="02020603050405020304" pitchFamily="18" charset="0"/>
              </a:rPr>
              <a:t>[:, 2:5]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party_pcts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party_counts.div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party_counts.sum</a:t>
            </a:r>
            <a:r>
              <a:rPr lang="en-US" altLang="zh-CN" dirty="0">
                <a:latin typeface="Times New Roman" panose="02020603050405020304" pitchFamily="18" charset="0"/>
              </a:rPr>
              <a:t>(1), axis=0)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party_pcts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Out[23]: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size         2         3         4   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day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Fri   0.888889  0.055556  0.055556  0.000000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Sat   0.623529  0.211765  0.152941  0.011765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Sun   0.520000  0.200000  0.240000  0.040000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0.827586  0.068966  0.086207  0.017241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party_pcts.plot</a:t>
            </a:r>
            <a:r>
              <a:rPr lang="en-US" altLang="zh-CN" dirty="0">
                <a:latin typeface="Times New Roman" panose="02020603050405020304" pitchFamily="18" charset="0"/>
              </a:rPr>
              <a:t>(kind='</a:t>
            </a:r>
            <a:r>
              <a:rPr lang="en-US" altLang="zh-CN" dirty="0" err="1">
                <a:latin typeface="Times New Roman" panose="02020603050405020304" pitchFamily="18" charset="0"/>
              </a:rPr>
              <a:t>bar',stacked</a:t>
            </a:r>
            <a:r>
              <a:rPr lang="en-US" altLang="zh-CN" dirty="0">
                <a:latin typeface="Times New Roman" panose="02020603050405020304" pitchFamily="18" charset="0"/>
              </a:rPr>
              <a:t>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Out[25]: &lt;matplotlib.axes._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subplots.AxesSubplot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at 0xd5045c0&gt;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1" y="1839686"/>
            <a:ext cx="4087228" cy="30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en-US" altLang="zh-CN" dirty="0"/>
              <a:t>John Hunter(2002),Fernando Perez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二维绘图</a:t>
            </a:r>
            <a:endParaRPr lang="en-US" altLang="zh-CN" dirty="0"/>
          </a:p>
          <a:p>
            <a:pPr lvl="2"/>
            <a:r>
              <a:rPr lang="en-US" altLang="zh-CN" dirty="0" err="1"/>
              <a:t>Pylab</a:t>
            </a:r>
            <a:r>
              <a:rPr lang="en-US" altLang="zh-CN" dirty="0"/>
              <a:t>(</a:t>
            </a:r>
            <a:r>
              <a:rPr lang="en-US" altLang="zh-CN" dirty="0" err="1"/>
              <a:t>PyPlot+IPython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 err="1"/>
              <a:t>Matlab</a:t>
            </a:r>
            <a:r>
              <a:rPr lang="zh-CN" altLang="en-US" dirty="0"/>
              <a:t>式绘图接口</a:t>
            </a:r>
            <a:endParaRPr lang="en-US" altLang="zh-CN" dirty="0"/>
          </a:p>
          <a:p>
            <a:pPr lvl="1"/>
            <a:r>
              <a:rPr lang="zh-CN" altLang="en-US" dirty="0"/>
              <a:t>插件工具</a:t>
            </a:r>
            <a:endParaRPr lang="en-US" altLang="zh-CN" dirty="0"/>
          </a:p>
          <a:p>
            <a:pPr lvl="2"/>
            <a:r>
              <a:rPr lang="en-US" altLang="zh-CN" dirty="0"/>
              <a:t>Mplot3d,basemap</a:t>
            </a:r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4621" y="4857596"/>
            <a:ext cx="4439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https://matplotlib.org/</a:t>
            </a:r>
          </a:p>
        </p:txBody>
      </p:sp>
    </p:spTree>
    <p:extLst>
      <p:ext uri="{BB962C8B-B14F-4D97-AF65-F5344CB8AC3E}">
        <p14:creationId xmlns:p14="http://schemas.microsoft.com/office/powerpoint/2010/main" val="383000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4" y="2240271"/>
            <a:ext cx="5852172" cy="43891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直方图</a:t>
            </a:r>
            <a:endParaRPr lang="en-US" altLang="zh-CN" dirty="0"/>
          </a:p>
          <a:p>
            <a:pPr lvl="1"/>
            <a:r>
              <a:rPr lang="zh-CN" altLang="en-US" dirty="0"/>
              <a:t>对频率进行离散化显示的柱状图（密度图：数据的连续概率密度分布估计）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tips['</a:t>
            </a:r>
            <a:r>
              <a:rPr lang="en-US" altLang="zh-CN" dirty="0" err="1"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latin typeface="Times New Roman" panose="02020603050405020304" pitchFamily="18" charset="0"/>
              </a:rPr>
              <a:t>'] = tips['tip'] / (tips['</a:t>
            </a:r>
            <a:r>
              <a:rPr lang="en-US" altLang="zh-CN" dirty="0" err="1">
                <a:latin typeface="Times New Roman" panose="02020603050405020304" pitchFamily="18" charset="0"/>
              </a:rPr>
              <a:t>total_bill</a:t>
            </a:r>
            <a:r>
              <a:rPr lang="en-US" altLang="zh-CN" dirty="0">
                <a:latin typeface="Times New Roman" panose="02020603050405020304" pitchFamily="18" charset="0"/>
              </a:rPr>
              <a:t>'] - tips['tip'])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tips['</a:t>
            </a:r>
            <a:r>
              <a:rPr lang="en-US" altLang="zh-CN" dirty="0" err="1"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latin typeface="Times New Roman" panose="02020603050405020304" pitchFamily="18" charset="0"/>
              </a:rPr>
              <a:t>'].</a:t>
            </a:r>
            <a:r>
              <a:rPr lang="en-US" altLang="zh-CN" dirty="0" err="1">
                <a:latin typeface="Times New Roman" panose="02020603050405020304" pitchFamily="18" charset="0"/>
              </a:rPr>
              <a:t>plot.hist</a:t>
            </a:r>
            <a:r>
              <a:rPr lang="en-US" altLang="zh-CN" dirty="0">
                <a:latin typeface="Times New Roman" panose="02020603050405020304" pitchFamily="18" charset="0"/>
              </a:rPr>
              <a:t>(bins=50)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tips['</a:t>
            </a:r>
            <a:r>
              <a:rPr lang="en-US" altLang="zh-CN" dirty="0" err="1"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latin typeface="Times New Roman" panose="02020603050405020304" pitchFamily="18" charset="0"/>
              </a:rPr>
              <a:t>'].</a:t>
            </a:r>
            <a:r>
              <a:rPr lang="en-US" altLang="zh-CN" dirty="0" err="1">
                <a:latin typeface="Times New Roman" panose="02020603050405020304" pitchFamily="18" charset="0"/>
              </a:rPr>
              <a:t>plot.density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tips['</a:t>
            </a:r>
            <a:r>
              <a:rPr lang="en-US" altLang="zh-CN" dirty="0" err="1"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latin typeface="Times New Roman" panose="02020603050405020304" pitchFamily="18" charset="0"/>
              </a:rPr>
              <a:t>'].plot(kind='</a:t>
            </a:r>
            <a:r>
              <a:rPr lang="en-US" altLang="zh-CN" dirty="0" err="1">
                <a:latin typeface="Times New Roman" panose="02020603050405020304" pitchFamily="18" charset="0"/>
              </a:rPr>
              <a:t>kde</a:t>
            </a:r>
            <a:r>
              <a:rPr lang="en-US" altLang="zh-CN" dirty="0">
                <a:latin typeface="Times New Roman" panose="02020603050405020304" pitchFamily="18" charset="0"/>
              </a:rPr>
              <a:t>') #kernel density estimate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7" y="4207737"/>
            <a:ext cx="2969629" cy="22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直方图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comp1 = </a:t>
            </a:r>
            <a:r>
              <a:rPr lang="en-US" altLang="zh-CN" dirty="0" err="1">
                <a:latin typeface="Times New Roman" panose="02020603050405020304" pitchFamily="18" charset="0"/>
              </a:rPr>
              <a:t>np.random.normal</a:t>
            </a:r>
            <a:r>
              <a:rPr lang="en-US" altLang="zh-CN" dirty="0">
                <a:latin typeface="Times New Roman" panose="02020603050405020304" pitchFamily="18" charset="0"/>
              </a:rPr>
              <a:t>(0, 1, size=200)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comp2 = </a:t>
            </a:r>
            <a:r>
              <a:rPr lang="en-US" altLang="zh-CN" dirty="0" err="1">
                <a:latin typeface="Times New Roman" panose="02020603050405020304" pitchFamily="18" charset="0"/>
              </a:rPr>
              <a:t>np.random.normal</a:t>
            </a:r>
            <a:r>
              <a:rPr lang="en-US" altLang="zh-CN" dirty="0">
                <a:latin typeface="Times New Roman" panose="02020603050405020304" pitchFamily="18" charset="0"/>
              </a:rPr>
              <a:t>(10, 2, size=200)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values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np.concatenate</a:t>
            </a:r>
            <a:r>
              <a:rPr lang="en-US" altLang="zh-CN" dirty="0">
                <a:latin typeface="Times New Roman" panose="02020603050405020304" pitchFamily="18" charset="0"/>
              </a:rPr>
              <a:t>([comp1, comp2]))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values.hist</a:t>
            </a:r>
            <a:r>
              <a:rPr lang="en-US" altLang="zh-CN" dirty="0">
                <a:latin typeface="Times New Roman" panose="02020603050405020304" pitchFamily="18" charset="0"/>
              </a:rPr>
              <a:t>(bins=100,normed=True)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values.plot</a:t>
            </a:r>
            <a:r>
              <a:rPr lang="en-US" altLang="zh-CN" dirty="0">
                <a:latin typeface="Times New Roman" panose="02020603050405020304" pitchFamily="18" charset="0"/>
              </a:rPr>
              <a:t>(kind='</a:t>
            </a:r>
            <a:r>
              <a:rPr lang="en-US" altLang="zh-CN" dirty="0" err="1">
                <a:latin typeface="Times New Roman" panose="02020603050405020304" pitchFamily="18" charset="0"/>
              </a:rPr>
              <a:t>kde</a:t>
            </a:r>
            <a:r>
              <a:rPr lang="en-US" altLang="zh-CN" dirty="0">
                <a:latin typeface="Times New Roman" panose="02020603050405020304" pitchFamily="18" charset="0"/>
              </a:rPr>
              <a:t>',style='k--')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28" y="3073028"/>
            <a:ext cx="4741829" cy="35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47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散布（</a:t>
            </a:r>
            <a:r>
              <a:rPr lang="en-US" altLang="zh-CN" dirty="0"/>
              <a:t>scatter</a:t>
            </a:r>
            <a:r>
              <a:rPr lang="zh-CN" altLang="en-US" dirty="0"/>
              <a:t>）图</a:t>
            </a:r>
            <a:endParaRPr lang="en-US" altLang="zh-CN" dirty="0"/>
          </a:p>
          <a:p>
            <a:pPr lvl="1"/>
            <a:r>
              <a:rPr lang="zh-CN" altLang="en-US" dirty="0"/>
              <a:t>观察两组一维数据序列之间的关系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macro = </a:t>
            </a:r>
            <a:r>
              <a:rPr lang="en-US" altLang="zh-CN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dirty="0">
                <a:latin typeface="Times New Roman" panose="02020603050405020304" pitchFamily="18" charset="0"/>
              </a:rPr>
              <a:t>('examples/macrodata.csv')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= macro[['</a:t>
            </a:r>
            <a:r>
              <a:rPr lang="en-US" altLang="zh-CN" dirty="0" err="1">
                <a:latin typeface="Times New Roman" panose="02020603050405020304" pitchFamily="18" charset="0"/>
              </a:rPr>
              <a:t>cpi</a:t>
            </a:r>
            <a:r>
              <a:rPr lang="en-US" altLang="zh-CN" dirty="0">
                <a:latin typeface="Times New Roman" panose="02020603050405020304" pitchFamily="18" charset="0"/>
              </a:rPr>
              <a:t>', 'm1', '</a:t>
            </a:r>
            <a:r>
              <a:rPr lang="en-US" altLang="zh-CN" dirty="0" err="1">
                <a:latin typeface="Times New Roman" panose="02020603050405020304" pitchFamily="18" charset="0"/>
              </a:rPr>
              <a:t>tbilrate</a:t>
            </a:r>
            <a:r>
              <a:rPr lang="en-US" altLang="zh-CN" dirty="0">
                <a:latin typeface="Times New Roman" panose="02020603050405020304" pitchFamily="18" charset="0"/>
              </a:rPr>
              <a:t>', '</a:t>
            </a:r>
            <a:r>
              <a:rPr lang="en-US" altLang="zh-CN" dirty="0" err="1">
                <a:latin typeface="Times New Roman" panose="02020603050405020304" pitchFamily="18" charset="0"/>
              </a:rPr>
              <a:t>unemp</a:t>
            </a:r>
            <a:r>
              <a:rPr lang="en-US" altLang="zh-CN" dirty="0">
                <a:latin typeface="Times New Roman" panose="02020603050405020304" pitchFamily="18" charset="0"/>
              </a:rPr>
              <a:t>']]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trans_data</a:t>
            </a:r>
            <a:r>
              <a:rPr lang="en-US" altLang="zh-CN" dirty="0">
                <a:latin typeface="Times New Roman" panose="02020603050405020304" pitchFamily="18" charset="0"/>
              </a:rPr>
              <a:t> = np.log(data).diff().</a:t>
            </a:r>
            <a:r>
              <a:rPr lang="en-US" altLang="zh-CN" dirty="0" err="1">
                <a:latin typeface="Times New Roman" panose="02020603050405020304" pitchFamily="18" charset="0"/>
              </a:rPr>
              <a:t>dropna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trans_data</a:t>
            </a:r>
            <a:r>
              <a:rPr lang="en-US" altLang="zh-CN" dirty="0">
                <a:latin typeface="Times New Roman" panose="02020603050405020304" pitchFamily="18" charset="0"/>
              </a:rPr>
              <a:t>[-5:]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cpi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m1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tbilrate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198 -0.007904  0.045361 -0.396881  0.105361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199 -0.021979  0.066753 -2.277267  0.139762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200  0.002340  0.010286  0.606136  0.160343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  0.008419  0.037461 -0.200671  0.127339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202  0.008894  0.012202 -0.405465  0.042560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plt.scatter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trans_data</a:t>
            </a:r>
            <a:r>
              <a:rPr lang="en-US" altLang="zh-CN" dirty="0">
                <a:latin typeface="Times New Roman" panose="02020603050405020304" pitchFamily="18" charset="0"/>
              </a:rPr>
              <a:t>['m1'],</a:t>
            </a:r>
            <a:r>
              <a:rPr lang="en-US" altLang="zh-CN" dirty="0" err="1">
                <a:latin typeface="Times New Roman" panose="02020603050405020304" pitchFamily="18" charset="0"/>
              </a:rPr>
              <a:t>trans_data</a:t>
            </a:r>
            <a:r>
              <a:rPr lang="en-US" altLang="zh-CN" dirty="0">
                <a:latin typeface="Times New Roman" panose="02020603050405020304" pitchFamily="18" charset="0"/>
              </a:rPr>
              <a:t>['</a:t>
            </a:r>
            <a:r>
              <a:rPr lang="en-US" altLang="zh-CN" dirty="0" err="1">
                <a:latin typeface="Times New Roman" panose="02020603050405020304" pitchFamily="18" charset="0"/>
              </a:rPr>
              <a:t>unemp</a:t>
            </a:r>
            <a:r>
              <a:rPr lang="en-US" altLang="zh-CN" dirty="0">
                <a:latin typeface="Times New Roman" panose="02020603050405020304" pitchFamily="18" charset="0"/>
              </a:rPr>
              <a:t>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pd.scatter_matrix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trans_data,diagonal</a:t>
            </a:r>
            <a:r>
              <a:rPr lang="en-US" altLang="zh-CN" dirty="0">
                <a:latin typeface="Times New Roman" panose="02020603050405020304" pitchFamily="18" charset="0"/>
              </a:rPr>
              <a:t>='</a:t>
            </a:r>
            <a:r>
              <a:rPr lang="en-US" altLang="zh-CN" dirty="0" err="1">
                <a:latin typeface="Times New Roman" panose="02020603050405020304" pitchFamily="18" charset="0"/>
              </a:rPr>
              <a:t>kde</a:t>
            </a:r>
            <a:r>
              <a:rPr lang="en-US" altLang="zh-CN" dirty="0">
                <a:latin typeface="Times New Roman" panose="02020603050405020304" pitchFamily="18" charset="0"/>
              </a:rPr>
              <a:t>',marker='*')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14" y="1029608"/>
            <a:ext cx="4902201" cy="19131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37F502-3F82-4D3D-8D98-FCCC474E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69" y="3034602"/>
            <a:ext cx="4655244" cy="34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84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散布（</a:t>
            </a:r>
            <a:r>
              <a:rPr lang="en-US" altLang="zh-CN" dirty="0"/>
              <a:t>scatter</a:t>
            </a:r>
            <a:r>
              <a:rPr lang="zh-CN" altLang="en-US" dirty="0"/>
              <a:t>）图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4" y="2152747"/>
            <a:ext cx="5852172" cy="43891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81057" y="1737249"/>
            <a:ext cx="5693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x =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np.random.random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(100)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y =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np.random.random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(100)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latin typeface="Times New Roman" panose="02020603050405020304" pitchFamily="18" charset="0"/>
              </a:rPr>
              <a:t>plt.scatter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x,y,s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=x*500,c=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u'r',marker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=u'*')</a:t>
            </a:r>
          </a:p>
        </p:txBody>
      </p:sp>
      <p:pic>
        <p:nvPicPr>
          <p:cNvPr id="9" name="图片 164" descr="%%EBQA)0ZWH8]4K5SK2%G}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32" y="2931883"/>
            <a:ext cx="4302854" cy="32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62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167359"/>
          </a:xfrm>
        </p:spPr>
        <p:txBody>
          <a:bodyPr/>
          <a:lstStyle/>
          <a:p>
            <a:r>
              <a:rPr lang="zh-CN" altLang="en-US" dirty="0"/>
              <a:t>饼图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labels = 'Frogs', 'Hogs', 'Dogs', 'Logs'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sizes = [15, 30, 45, 10]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colors = ['</a:t>
            </a:r>
            <a:r>
              <a:rPr lang="en-US" altLang="zh-CN" dirty="0" err="1">
                <a:latin typeface="Times New Roman" panose="02020603050405020304" pitchFamily="18" charset="0"/>
              </a:rPr>
              <a:t>yellowgreen</a:t>
            </a:r>
            <a:r>
              <a:rPr lang="en-US" altLang="zh-CN" dirty="0">
                <a:latin typeface="Times New Roman" panose="02020603050405020304" pitchFamily="18" charset="0"/>
              </a:rPr>
              <a:t>', 'gold', '#FF0000', '</a:t>
            </a:r>
            <a:r>
              <a:rPr lang="en-US" altLang="zh-CN" dirty="0" err="1">
                <a:latin typeface="Times New Roman" panose="02020603050405020304" pitchFamily="18" charset="0"/>
              </a:rPr>
              <a:t>lightcoral</a:t>
            </a:r>
            <a:r>
              <a:rPr lang="en-US" altLang="zh-CN" dirty="0">
                <a:latin typeface="Times New Roman" panose="02020603050405020304" pitchFamily="18" charset="0"/>
              </a:rPr>
              <a:t>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explode = (0, 0, 0, 0.1)              #</a:t>
            </a:r>
            <a:r>
              <a:rPr lang="zh-CN" altLang="en-US" dirty="0">
                <a:latin typeface="Times New Roman" panose="02020603050405020304" pitchFamily="18" charset="0"/>
              </a:rPr>
              <a:t>使饼状图中第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片裂开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重点突出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fig = </a:t>
            </a:r>
            <a:r>
              <a:rPr lang="en-US" altLang="zh-CN" dirty="0" err="1">
                <a:latin typeface="Times New Roman" panose="02020603050405020304" pitchFamily="18" charset="0"/>
              </a:rPr>
              <a:t>plt.figure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ax = </a:t>
            </a:r>
            <a:r>
              <a:rPr lang="en-US" altLang="zh-CN" dirty="0" err="1">
                <a:latin typeface="Times New Roman" panose="02020603050405020304" pitchFamily="18" charset="0"/>
              </a:rPr>
              <a:t>fig.gca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ax.pie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np.random.random</a:t>
            </a:r>
            <a:r>
              <a:rPr lang="en-US" altLang="zh-CN" dirty="0">
                <a:latin typeface="Times New Roman" panose="02020603050405020304" pitchFamily="18" charset="0"/>
              </a:rPr>
              <a:t>(4), explode=explode, labels=labels, colors=colors,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</a:rPr>
              <a:t>autopct</a:t>
            </a:r>
            <a:r>
              <a:rPr lang="en-US" altLang="zh-CN" dirty="0">
                <a:latin typeface="Times New Roman" panose="02020603050405020304" pitchFamily="18" charset="0"/>
              </a:rPr>
              <a:t>='%1.1f%%', shadow=True, </a:t>
            </a:r>
            <a:r>
              <a:rPr lang="en-US" altLang="zh-CN" dirty="0" err="1">
                <a:latin typeface="Times New Roman" panose="02020603050405020304" pitchFamily="18" charset="0"/>
              </a:rPr>
              <a:t>startangle</a:t>
            </a:r>
            <a:r>
              <a:rPr lang="en-US" altLang="zh-CN" dirty="0">
                <a:latin typeface="Times New Roman" panose="02020603050405020304" pitchFamily="18" charset="0"/>
              </a:rPr>
              <a:t>=90,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radius=0.25, center=(0, 0), frame=True)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ax.pie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np.random.random</a:t>
            </a:r>
            <a:r>
              <a:rPr lang="en-US" altLang="zh-CN" dirty="0">
                <a:latin typeface="Times New Roman" panose="02020603050405020304" pitchFamily="18" charset="0"/>
              </a:rPr>
              <a:t>(4), explode=explode, labels=labels, colors=colors,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</a:rPr>
              <a:t>autopct</a:t>
            </a:r>
            <a:r>
              <a:rPr lang="en-US" altLang="zh-CN" dirty="0">
                <a:latin typeface="Times New Roman" panose="02020603050405020304" pitchFamily="18" charset="0"/>
              </a:rPr>
              <a:t>='%1.1f%%', shadow=True, </a:t>
            </a:r>
            <a:r>
              <a:rPr lang="en-US" altLang="zh-CN" dirty="0" err="1">
                <a:latin typeface="Times New Roman" panose="02020603050405020304" pitchFamily="18" charset="0"/>
              </a:rPr>
              <a:t>startangle</a:t>
            </a:r>
            <a:r>
              <a:rPr lang="en-US" altLang="zh-CN" dirty="0">
                <a:latin typeface="Times New Roman" panose="02020603050405020304" pitchFamily="18" charset="0"/>
              </a:rPr>
              <a:t>=90,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radius=0.25, center=(1, 1), frame=True)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ax.pie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np.random.random</a:t>
            </a:r>
            <a:r>
              <a:rPr lang="en-US" altLang="zh-CN" dirty="0">
                <a:latin typeface="Times New Roman" panose="02020603050405020304" pitchFamily="18" charset="0"/>
              </a:rPr>
              <a:t>(4), explode=explode, labels=labels, colors=colors,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</a:rPr>
              <a:t>autopct</a:t>
            </a:r>
            <a:r>
              <a:rPr lang="en-US" altLang="zh-CN" dirty="0">
                <a:latin typeface="Times New Roman" panose="02020603050405020304" pitchFamily="18" charset="0"/>
              </a:rPr>
              <a:t>='%1.1f%%', shadow=True, </a:t>
            </a:r>
            <a:r>
              <a:rPr lang="en-US" altLang="zh-CN" dirty="0" err="1">
                <a:latin typeface="Times New Roman" panose="02020603050405020304" pitchFamily="18" charset="0"/>
              </a:rPr>
              <a:t>startangle</a:t>
            </a:r>
            <a:r>
              <a:rPr lang="en-US" altLang="zh-CN" dirty="0">
                <a:latin typeface="Times New Roman" panose="02020603050405020304" pitchFamily="18" charset="0"/>
              </a:rPr>
              <a:t>=90,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radius=0.25, center=(0, 1), frame=True)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ax.pie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np.random.random</a:t>
            </a:r>
            <a:r>
              <a:rPr lang="en-US" altLang="zh-CN" dirty="0">
                <a:latin typeface="Times New Roman" panose="02020603050405020304" pitchFamily="18" charset="0"/>
              </a:rPr>
              <a:t>(4), explode=explode, labels=labels, colors=colors,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</a:rPr>
              <a:t>autopct</a:t>
            </a:r>
            <a:r>
              <a:rPr lang="en-US" altLang="zh-CN" dirty="0">
                <a:latin typeface="Times New Roman" panose="02020603050405020304" pitchFamily="18" charset="0"/>
              </a:rPr>
              <a:t>='%1.1f%%', shadow=True, </a:t>
            </a:r>
            <a:r>
              <a:rPr lang="en-US" altLang="zh-CN" dirty="0" err="1">
                <a:latin typeface="Times New Roman" panose="02020603050405020304" pitchFamily="18" charset="0"/>
              </a:rPr>
              <a:t>startangle</a:t>
            </a:r>
            <a:r>
              <a:rPr lang="en-US" altLang="zh-CN" dirty="0">
                <a:latin typeface="Times New Roman" panose="02020603050405020304" pitchFamily="18" charset="0"/>
              </a:rPr>
              <a:t>=90,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radius=0.25, center=(1, 0), frame=True)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3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41" y="3315957"/>
            <a:ext cx="5437753" cy="26636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514027"/>
          </a:xfrm>
        </p:spPr>
        <p:txBody>
          <a:bodyPr/>
          <a:lstStyle/>
          <a:p>
            <a:r>
              <a:rPr lang="zh-CN" altLang="en-US" dirty="0"/>
              <a:t>饼图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ax.set_xticks</a:t>
            </a:r>
            <a:r>
              <a:rPr lang="en-US" altLang="zh-CN" dirty="0">
                <a:latin typeface="Times New Roman" panose="02020603050405020304" pitchFamily="18" charset="0"/>
              </a:rPr>
              <a:t>([0, 1])                                #</a:t>
            </a:r>
            <a:r>
              <a:rPr lang="zh-CN" altLang="en-US" dirty="0">
                <a:latin typeface="Times New Roman" panose="02020603050405020304" pitchFamily="18" charset="0"/>
              </a:rPr>
              <a:t>设置坐标轴刻度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ax.set_yticks</a:t>
            </a:r>
            <a:r>
              <a:rPr lang="en-US" altLang="zh-CN" dirty="0">
                <a:latin typeface="Times New Roman" panose="02020603050405020304" pitchFamily="18" charset="0"/>
              </a:rPr>
              <a:t>([0, 1])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ax.set_xticklabels</a:t>
            </a:r>
            <a:r>
              <a:rPr lang="en-US" altLang="zh-CN" dirty="0">
                <a:latin typeface="Times New Roman" panose="02020603050405020304" pitchFamily="18" charset="0"/>
              </a:rPr>
              <a:t>(["Sunny", "Cloudy"])  #</a:t>
            </a:r>
            <a:r>
              <a:rPr lang="zh-CN" altLang="en-US" dirty="0">
                <a:latin typeface="Times New Roman" panose="02020603050405020304" pitchFamily="18" charset="0"/>
              </a:rPr>
              <a:t>设置坐标轴刻度上显示的标签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ax.set_yticklabels</a:t>
            </a:r>
            <a:r>
              <a:rPr lang="en-US" altLang="zh-CN" dirty="0">
                <a:latin typeface="Times New Roman" panose="02020603050405020304" pitchFamily="18" charset="0"/>
              </a:rPr>
              <a:t>(["Dry", "Rainy"])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ax.set_xlim</a:t>
            </a:r>
            <a:r>
              <a:rPr lang="en-US" altLang="zh-CN" dirty="0">
                <a:latin typeface="Times New Roman" panose="02020603050405020304" pitchFamily="18" charset="0"/>
              </a:rPr>
              <a:t>((-0.5, 1.5))          #</a:t>
            </a:r>
            <a:r>
              <a:rPr lang="zh-CN" altLang="en-US" dirty="0">
                <a:latin typeface="Times New Roman" panose="02020603050405020304" pitchFamily="18" charset="0"/>
              </a:rPr>
              <a:t>设置坐标轴跨度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ax.set_ylim</a:t>
            </a:r>
            <a:r>
              <a:rPr lang="en-US" altLang="zh-CN" dirty="0">
                <a:latin typeface="Times New Roman" panose="02020603050405020304" pitchFamily="18" charset="0"/>
              </a:rPr>
              <a:t>((-0.5, 1.5))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ax.set_aspect</a:t>
            </a:r>
            <a:r>
              <a:rPr lang="en-US" altLang="zh-CN" dirty="0">
                <a:latin typeface="Times New Roman" panose="02020603050405020304" pitchFamily="18" charset="0"/>
              </a:rPr>
              <a:t>('equal')            #</a:t>
            </a:r>
            <a:r>
              <a:rPr lang="zh-CN" altLang="en-US" dirty="0">
                <a:latin typeface="Times New Roman" panose="02020603050405020304" pitchFamily="18" charset="0"/>
              </a:rPr>
              <a:t>设置纵横比相等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0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3" y="3373478"/>
            <a:ext cx="4646029" cy="34845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等值（高）线图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s-ES" altLang="zh-CN" dirty="0">
                <a:latin typeface="Times New Roman" panose="02020603050405020304" pitchFamily="18" charset="0"/>
              </a:rPr>
              <a:t>x=np.arange(-2,2,0.01)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s-ES" altLang="zh-CN" dirty="0">
                <a:latin typeface="Times New Roman" panose="02020603050405020304" pitchFamily="18" charset="0"/>
              </a:rPr>
              <a:t>y=np.arange(-2,2,0.01)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s-ES" altLang="zh-CN" dirty="0">
                <a:latin typeface="Times New Roman" panose="02020603050405020304" pitchFamily="18" charset="0"/>
              </a:rPr>
              <a:t>X,Y=np.meshgrid(x,y)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s-ES" altLang="zh-CN" dirty="0">
                <a:latin typeface="Times New Roman" panose="02020603050405020304" pitchFamily="18" charset="0"/>
              </a:rPr>
              <a:t>def f(x,y): return (1-y**5+x**5)*np.exp(-x**2-y**2)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plt.contourf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X,Y,f</a:t>
            </a:r>
            <a:r>
              <a:rPr lang="en-US" altLang="zh-CN" dirty="0">
                <a:latin typeface="Times New Roman" panose="02020603050405020304" pitchFamily="18" charset="0"/>
              </a:rPr>
              <a:t>(X,Y),8,cmap=</a:t>
            </a:r>
            <a:r>
              <a:rPr lang="en-US" altLang="zh-CN" dirty="0" err="1">
                <a:latin typeface="Times New Roman" panose="02020603050405020304" pitchFamily="18" charset="0"/>
              </a:rPr>
              <a:t>plt.cm.hot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plt.colorbar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11122" y="2673421"/>
            <a:ext cx="455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C=plt.contour(X,Y,f(X,Y),8,c='black')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plt.clabel(C,inline=1,fontsize=10)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99" y="3204749"/>
            <a:ext cx="4871001" cy="36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2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98" y="1494698"/>
            <a:ext cx="4667099" cy="35003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极区图</a:t>
            </a:r>
            <a:endParaRPr lang="en-US" altLang="zh-CN" dirty="0"/>
          </a:p>
          <a:p>
            <a:pPr lvl="1"/>
            <a:r>
              <a:rPr lang="zh-CN" altLang="en-US" dirty="0"/>
              <a:t>极坐标下的柱状图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s-ES" altLang="zh-CN" dirty="0">
                <a:latin typeface="Times New Roman" panose="02020603050405020304" pitchFamily="18" charset="0"/>
              </a:rPr>
              <a:t>x=np.arange(0,2*np.pi, np.pi/4)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s-ES" altLang="zh-CN" dirty="0">
                <a:latin typeface="Times New Roman" panose="02020603050405020304" pitchFamily="18" charset="0"/>
              </a:rPr>
              <a:t>y=np.array([4,3,7,3,5,1,2,6])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s-ES" altLang="zh-CN" dirty="0">
                <a:latin typeface="Times New Roman" panose="02020603050405020304" pitchFamily="18" charset="0"/>
              </a:rPr>
              <a:t>plt.axes(polar=True)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s-ES" altLang="zh-CN" dirty="0">
                <a:latin typeface="Times New Roman" panose="02020603050405020304" pitchFamily="18" charset="0"/>
              </a:rPr>
              <a:t>plt.bar(x,y,width=(np.pi/4),color=['#4bb2c5',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s-ES" altLang="zh-CN" dirty="0">
                <a:latin typeface="Times New Roman" panose="02020603050405020304" pitchFamily="18" charset="0"/>
              </a:rPr>
              <a:t>    '#c5b47f','#EAA228','#579576','#839557',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s-ES" altLang="zh-CN" dirty="0">
                <a:latin typeface="Times New Roman" panose="02020603050405020304" pitchFamily="18" charset="0"/>
              </a:rPr>
              <a:t>     '#2364E5','#A09874','#4b5de4'])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s-E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s-E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90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1" y="2185843"/>
            <a:ext cx="5852172" cy="43891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三维图形</a:t>
            </a:r>
            <a:endParaRPr lang="en-US" altLang="zh-CN" dirty="0"/>
          </a:p>
          <a:p>
            <a:pPr lvl="1"/>
            <a:r>
              <a:rPr lang="en-US" altLang="zh-CN" dirty="0"/>
              <a:t>mplot3d</a:t>
            </a:r>
            <a:r>
              <a:rPr lang="zh-CN" altLang="en-US" dirty="0"/>
              <a:t>工具集：使用</a:t>
            </a:r>
            <a:r>
              <a:rPr lang="en-US" altLang="zh-CN" dirty="0"/>
              <a:t>Figure</a:t>
            </a:r>
            <a:r>
              <a:rPr lang="zh-CN" altLang="en-US" dirty="0"/>
              <a:t>对象，但是将</a:t>
            </a:r>
            <a:r>
              <a:rPr lang="en-US" altLang="zh-CN" dirty="0"/>
              <a:t>Axes</a:t>
            </a:r>
            <a:r>
              <a:rPr lang="zh-CN" altLang="en-US" dirty="0"/>
              <a:t>对象替换成</a:t>
            </a:r>
            <a:r>
              <a:rPr lang="en-US" altLang="zh-CN" dirty="0"/>
              <a:t>Axes3D</a:t>
            </a:r>
            <a:r>
              <a:rPr lang="zh-CN" altLang="en-US" dirty="0"/>
              <a:t>对象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三维曲线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from mpl_toolkits.mplot3d import Axes3D</a:t>
            </a:r>
            <a:endParaRPr lang="en-US" altLang="zh-CN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fig = plt.figure()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ax = fig.gca(projection='3d')    #三维图形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theta = np.linspace(-4 * np.pi, 4 * np.pi, 100)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z = np.linspace(-4, 4, 100)*0.3      </a:t>
            </a:r>
            <a:endParaRPr lang="en-US" altLang="zh-CN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r = z**3 + 1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x = r * np.sin(theta)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y = r * np.cos(theta)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ax.plot(x, y, z, label='parametric curve')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ax.legend()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s-ES" altLang="zh-CN" kern="12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64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三维图形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3D</a:t>
            </a:r>
            <a:r>
              <a:rPr lang="zh-CN" altLang="en-US" dirty="0">
                <a:latin typeface="Times New Roman" panose="02020603050405020304" pitchFamily="18" charset="0"/>
              </a:rPr>
              <a:t>曲面：plot_surface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from mpl_toolkits.mplot3d import Axes3D</a:t>
            </a:r>
            <a:endParaRPr lang="en-US" altLang="zh-CN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rho, theta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np.mgrid</a:t>
            </a:r>
            <a:r>
              <a:rPr lang="en-US" altLang="zh-CN" kern="1200" dirty="0">
                <a:latin typeface="Times New Roman" panose="02020603050405020304" pitchFamily="18" charset="0"/>
              </a:rPr>
              <a:t>[0:1:40j, 0:2*np.pi:40j]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z = rho**2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x = rho*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np.cos</a:t>
            </a:r>
            <a:r>
              <a:rPr lang="en-US" altLang="zh-CN" kern="1200" dirty="0">
                <a:latin typeface="Times New Roman" panose="02020603050405020304" pitchFamily="18" charset="0"/>
              </a:rPr>
              <a:t>(theta)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y = rho*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np.sin</a:t>
            </a:r>
            <a:r>
              <a:rPr lang="en-US" altLang="zh-CN" kern="1200" dirty="0">
                <a:latin typeface="Times New Roman" panose="02020603050405020304" pitchFamily="18" charset="0"/>
              </a:rPr>
              <a:t>(theta)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ax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plt.subplot</a:t>
            </a:r>
            <a:r>
              <a:rPr lang="en-US" altLang="zh-CN" kern="1200" dirty="0">
                <a:latin typeface="Times New Roman" panose="02020603050405020304" pitchFamily="18" charset="0"/>
              </a:rPr>
              <a:t>(111, projection='3d')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ax.plot_surface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x,y,z</a:t>
            </a:r>
            <a:r>
              <a:rPr lang="en-US" altLang="zh-CN" kern="1200" dirty="0">
                <a:latin typeface="Times New Roman" panose="02020603050405020304" pitchFamily="18" charset="0"/>
              </a:rPr>
              <a:t>)</a:t>
            </a:r>
          </a:p>
          <a:p>
            <a:pPr marL="190500" lvl="1" indent="0">
              <a:buNone/>
            </a:pP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endParaRPr lang="es-E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36" y="142350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2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使用简单</a:t>
            </a:r>
            <a:endParaRPr lang="en-US" altLang="zh-CN" dirty="0"/>
          </a:p>
          <a:p>
            <a:pPr lvl="1"/>
            <a:r>
              <a:rPr lang="zh-CN" altLang="en-US" dirty="0"/>
              <a:t>渐进、交互式的方式进行数据可视化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Latex</a:t>
            </a:r>
            <a:r>
              <a:rPr lang="zh-CN" altLang="en-US" dirty="0"/>
              <a:t>形式处理文本和公式</a:t>
            </a:r>
            <a:endParaRPr lang="en-US" altLang="zh-CN" dirty="0"/>
          </a:p>
          <a:p>
            <a:pPr lvl="1"/>
            <a:r>
              <a:rPr lang="zh-CN" altLang="en-US" dirty="0"/>
              <a:t>对于图像元素控制能力强</a:t>
            </a:r>
            <a:endParaRPr lang="en-US" altLang="zh-CN" dirty="0"/>
          </a:p>
          <a:p>
            <a:pPr lvl="1"/>
            <a:r>
              <a:rPr lang="zh-CN" altLang="en-US" dirty="0"/>
              <a:t>可输出</a:t>
            </a:r>
            <a:r>
              <a:rPr lang="en-US" altLang="zh-CN" dirty="0"/>
              <a:t>PNG</a:t>
            </a:r>
            <a:r>
              <a:rPr lang="zh-CN" altLang="en-US" dirty="0"/>
              <a:t>、</a:t>
            </a:r>
            <a:r>
              <a:rPr lang="en-US" altLang="zh-CN" dirty="0"/>
              <a:t>PDF</a:t>
            </a:r>
            <a:r>
              <a:rPr lang="zh-CN" altLang="en-US" dirty="0"/>
              <a:t>、</a:t>
            </a:r>
            <a:r>
              <a:rPr lang="en-US" altLang="zh-CN" dirty="0"/>
              <a:t>SVG</a:t>
            </a:r>
            <a:r>
              <a:rPr lang="zh-CN" altLang="en-US" dirty="0"/>
              <a:t>和</a:t>
            </a:r>
            <a:r>
              <a:rPr lang="en-US" altLang="zh-CN" dirty="0"/>
              <a:t>EPS</a:t>
            </a:r>
            <a:r>
              <a:rPr lang="zh-CN" altLang="en-US" dirty="0"/>
              <a:t>等格式的数据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3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三维图形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endParaRPr lang="es-E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3805"/>
              </p:ext>
            </p:extLst>
          </p:nvPr>
        </p:nvGraphicFramePr>
        <p:xfrm>
          <a:off x="222066" y="2156535"/>
          <a:ext cx="6429107" cy="4135120"/>
        </p:xfrm>
        <a:graphic>
          <a:graphicData uri="http://schemas.openxmlformats.org/drawingml/2006/table">
            <a:tbl>
              <a:tblPr/>
              <a:tblGrid>
                <a:gridCol w="125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i="1">
                          <a:effectLst/>
                        </a:rPr>
                        <a:t>Z</a:t>
                      </a:r>
                      <a:endParaRPr 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values as 2D arrays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rstride</a:t>
                      </a:r>
                      <a:endParaRPr 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Array row stride (step size)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cstride</a:t>
                      </a:r>
                      <a:endParaRPr 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Array column stride (step size)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color</a:t>
                      </a:r>
                      <a:endParaRPr lang="en-US" dirty="0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Color of the surface patches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cmap</a:t>
                      </a:r>
                      <a:endParaRPr 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colormap for the surface patches.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facecolors</a:t>
                      </a:r>
                      <a:endParaRPr 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Face colors for the individual patches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norm</a:t>
                      </a:r>
                      <a:endParaRPr 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 instance of Normalize to map values to colors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vmin</a:t>
                      </a:r>
                      <a:endParaRPr 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Minimum value to map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vmax</a:t>
                      </a:r>
                      <a:endParaRPr 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Maximum value to map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shade</a:t>
                      </a:r>
                      <a:endParaRPr 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Whether to shade the </a:t>
                      </a:r>
                      <a:r>
                        <a:rPr lang="en-US" dirty="0" err="1">
                          <a:effectLst/>
                        </a:rPr>
                        <a:t>facecolors</a:t>
                      </a:r>
                      <a:endParaRPr lang="en-US" dirty="0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48" y="3159038"/>
            <a:ext cx="4844860" cy="36336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74973" y="2036923"/>
            <a:ext cx="55408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from mpl_toolkits.mplot3d import Axes3D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fig=plt.figure()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ax=Axes3D(fig)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ax.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plot_surface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(X,Y,f(X,Y),rstride=1,cstride=1)</a:t>
            </a:r>
          </a:p>
        </p:txBody>
      </p:sp>
    </p:spTree>
    <p:extLst>
      <p:ext uri="{BB962C8B-B14F-4D97-AF65-F5344CB8AC3E}">
        <p14:creationId xmlns:p14="http://schemas.microsoft.com/office/powerpoint/2010/main" val="852187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27" y="2090057"/>
            <a:ext cx="5945057" cy="44587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6254935" cy="4896544"/>
          </a:xfrm>
        </p:spPr>
        <p:txBody>
          <a:bodyPr/>
          <a:lstStyle/>
          <a:p>
            <a:r>
              <a:rPr lang="zh-CN" altLang="en-US" dirty="0"/>
              <a:t>三维图形</a:t>
            </a:r>
            <a:endParaRPr lang="en-US" altLang="zh-CN" dirty="0"/>
          </a:p>
          <a:p>
            <a:pPr lvl="1"/>
            <a:r>
              <a:rPr lang="zh-CN" altLang="en-US" dirty="0"/>
              <a:t>散点图：</a:t>
            </a:r>
            <a:r>
              <a:rPr lang="en-US" altLang="zh-CN" dirty="0"/>
              <a:t>scatter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fig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plt.figure</a:t>
            </a:r>
            <a:r>
              <a:rPr lang="en-US" altLang="zh-CN" kern="1200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ax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fig.add_subplot</a:t>
            </a:r>
            <a:r>
              <a:rPr lang="en-US" altLang="zh-CN" kern="1200" dirty="0">
                <a:latin typeface="Times New Roman" panose="02020603050405020304" pitchFamily="18" charset="0"/>
              </a:rPr>
              <a:t>(111, projection='3d')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def</a:t>
            </a:r>
            <a:r>
              <a:rPr lang="en-US" altLang="zh-CN" kern="1200" dirty="0">
                <a:latin typeface="Times New Roman" panose="02020603050405020304" pitchFamily="18" charset="0"/>
              </a:rPr>
              <a:t>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randrange</a:t>
            </a:r>
            <a:r>
              <a:rPr lang="en-US" altLang="zh-CN" kern="1200" dirty="0">
                <a:latin typeface="Times New Roman" panose="02020603050405020304" pitchFamily="18" charset="0"/>
              </a:rPr>
              <a:t>(n,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vmin</a:t>
            </a:r>
            <a:r>
              <a:rPr lang="en-US" altLang="zh-CN" kern="1200" dirty="0">
                <a:latin typeface="Times New Roman" panose="02020603050405020304" pitchFamily="18" charset="0"/>
              </a:rPr>
              <a:t>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vmax</a:t>
            </a:r>
            <a:r>
              <a:rPr lang="en-US" altLang="zh-CN" kern="1200" dirty="0">
                <a:latin typeface="Times New Roman" panose="02020603050405020304" pitchFamily="18" charset="0"/>
              </a:rPr>
              <a:t>):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    ''' Helper function to make an array of random numbers having shape (n, ) with each number distributed Uniform(</a:t>
            </a:r>
            <a:r>
              <a:rPr lang="en-US" altLang="zh-CN" kern="12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vmin</a:t>
            </a:r>
            <a:r>
              <a:rPr lang="en-US" altLang="zh-CN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kern="12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vmax</a:t>
            </a:r>
            <a:r>
              <a:rPr lang="en-US" altLang="zh-CN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).   '''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    return 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vmax</a:t>
            </a:r>
            <a:r>
              <a:rPr lang="en-US" altLang="zh-CN" kern="1200" dirty="0">
                <a:latin typeface="Times New Roman" panose="02020603050405020304" pitchFamily="18" charset="0"/>
              </a:rPr>
              <a:t> -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vmin</a:t>
            </a:r>
            <a:r>
              <a:rPr lang="en-US" altLang="zh-CN" kern="1200" dirty="0">
                <a:latin typeface="Times New Roman" panose="02020603050405020304" pitchFamily="18" charset="0"/>
              </a:rPr>
              <a:t>) *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np.random.rand</a:t>
            </a:r>
            <a:r>
              <a:rPr lang="en-US" altLang="zh-CN" kern="1200" dirty="0">
                <a:latin typeface="Times New Roman" panose="02020603050405020304" pitchFamily="18" charset="0"/>
              </a:rPr>
              <a:t>(n) +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vmin</a:t>
            </a:r>
            <a:r>
              <a:rPr lang="en-US" altLang="zh-CN" kern="1200" dirty="0">
                <a:latin typeface="Times New Roman" panose="02020603050405020304" pitchFamily="18" charset="0"/>
              </a:rPr>
              <a:t>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n = 100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# For each set of style and range settings, plot n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# random points in the box defined by x in [23, 32], y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# in [0, 100], z in [</a:t>
            </a:r>
            <a:r>
              <a:rPr lang="en-US" altLang="zh-CN" kern="12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zlow</a:t>
            </a:r>
            <a:r>
              <a:rPr lang="en-US" altLang="zh-CN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kern="12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zhigh</a:t>
            </a:r>
            <a:r>
              <a:rPr lang="en-US" altLang="zh-CN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].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for c, m,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zlow</a:t>
            </a:r>
            <a:r>
              <a:rPr lang="en-US" altLang="zh-CN" kern="1200" dirty="0">
                <a:latin typeface="Times New Roman" panose="02020603050405020304" pitchFamily="18" charset="0"/>
              </a:rPr>
              <a:t>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zhigh</a:t>
            </a:r>
            <a:r>
              <a:rPr lang="en-US" altLang="zh-CN" kern="1200" dirty="0">
                <a:latin typeface="Times New Roman" panose="02020603050405020304" pitchFamily="18" charset="0"/>
              </a:rPr>
              <a:t> in [('r', 'o', -50, -25), ('b', '^', -30, -5)]: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xs</a:t>
            </a:r>
            <a:r>
              <a:rPr lang="en-US" altLang="zh-CN" kern="1200" dirty="0">
                <a:latin typeface="Times New Roman" panose="02020603050405020304" pitchFamily="18" charset="0"/>
              </a:rPr>
              <a:t>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randrange</a:t>
            </a:r>
            <a:r>
              <a:rPr lang="en-US" altLang="zh-CN" kern="1200" dirty="0">
                <a:latin typeface="Times New Roman" panose="02020603050405020304" pitchFamily="18" charset="0"/>
              </a:rPr>
              <a:t>(n, 23, 32)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ys</a:t>
            </a:r>
            <a:r>
              <a:rPr lang="en-US" altLang="zh-CN" kern="1200" dirty="0">
                <a:latin typeface="Times New Roman" panose="02020603050405020304" pitchFamily="18" charset="0"/>
              </a:rPr>
              <a:t>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randrange</a:t>
            </a:r>
            <a:r>
              <a:rPr lang="en-US" altLang="zh-CN" kern="1200" dirty="0">
                <a:latin typeface="Times New Roman" panose="02020603050405020304" pitchFamily="18" charset="0"/>
              </a:rPr>
              <a:t>(n, 0, 100)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zs</a:t>
            </a:r>
            <a:r>
              <a:rPr lang="en-US" altLang="zh-CN" kern="1200" dirty="0">
                <a:latin typeface="Times New Roman" panose="02020603050405020304" pitchFamily="18" charset="0"/>
              </a:rPr>
              <a:t>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randrange</a:t>
            </a:r>
            <a:r>
              <a:rPr lang="en-US" altLang="zh-CN" kern="1200" dirty="0">
                <a:latin typeface="Times New Roman" panose="02020603050405020304" pitchFamily="18" charset="0"/>
              </a:rPr>
              <a:t>(n,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zlow</a:t>
            </a:r>
            <a:r>
              <a:rPr lang="en-US" altLang="zh-CN" kern="1200" dirty="0">
                <a:latin typeface="Times New Roman" panose="02020603050405020304" pitchFamily="18" charset="0"/>
              </a:rPr>
              <a:t>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zhigh</a:t>
            </a:r>
            <a:r>
              <a:rPr lang="en-US" altLang="zh-CN" kern="1200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ax.scatter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xs</a:t>
            </a:r>
            <a:r>
              <a:rPr lang="en-US" altLang="zh-CN" kern="1200" dirty="0">
                <a:latin typeface="Times New Roman" panose="02020603050405020304" pitchFamily="18" charset="0"/>
              </a:rPr>
              <a:t>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ys</a:t>
            </a:r>
            <a:r>
              <a:rPr lang="en-US" altLang="zh-CN" kern="1200" dirty="0">
                <a:latin typeface="Times New Roman" panose="02020603050405020304" pitchFamily="18" charset="0"/>
              </a:rPr>
              <a:t>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zs</a:t>
            </a:r>
            <a:r>
              <a:rPr lang="en-US" altLang="zh-CN" kern="1200" dirty="0">
                <a:latin typeface="Times New Roman" panose="02020603050405020304" pitchFamily="18" charset="0"/>
              </a:rPr>
              <a:t>, c=c, marker=m)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s-ES" altLang="zh-CN" kern="12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53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6254935" cy="4896544"/>
          </a:xfrm>
        </p:spPr>
        <p:txBody>
          <a:bodyPr/>
          <a:lstStyle/>
          <a:p>
            <a:r>
              <a:rPr lang="zh-CN" altLang="en-US" dirty="0"/>
              <a:t>三维图形</a:t>
            </a:r>
            <a:endParaRPr lang="en-US" altLang="zh-CN" dirty="0"/>
          </a:p>
          <a:p>
            <a:pPr lvl="1"/>
            <a:r>
              <a:rPr lang="zh-CN" altLang="en-US" dirty="0"/>
              <a:t>线框图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from mpl_toolkits.mplot3d import axes3d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X, Y, Z = axes3d.get_test_data(0.05)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fig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plt.figure</a:t>
            </a:r>
            <a:r>
              <a:rPr lang="en-US" altLang="zh-CN" kern="1200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ax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fig.add_subplot</a:t>
            </a:r>
            <a:r>
              <a:rPr lang="en-US" altLang="zh-CN" kern="1200" dirty="0">
                <a:latin typeface="Times New Roman" panose="02020603050405020304" pitchFamily="18" charset="0"/>
              </a:rPr>
              <a:t>(111, projection='3d')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ax.plot_wireframe</a:t>
            </a:r>
            <a:r>
              <a:rPr lang="en-US" altLang="zh-CN" kern="1200" dirty="0">
                <a:latin typeface="Times New Roman" panose="02020603050405020304" pitchFamily="18" charset="0"/>
              </a:rPr>
              <a:t>(X, Y, Z,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rstride</a:t>
            </a:r>
            <a:r>
              <a:rPr lang="en-US" altLang="zh-CN" kern="1200" dirty="0">
                <a:latin typeface="Times New Roman" panose="02020603050405020304" pitchFamily="18" charset="0"/>
              </a:rPr>
              <a:t>=10,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cstride</a:t>
            </a:r>
            <a:r>
              <a:rPr lang="en-US" altLang="zh-CN" kern="1200" dirty="0">
                <a:latin typeface="Times New Roman" panose="02020603050405020304" pitchFamily="18" charset="0"/>
              </a:rPr>
              <a:t>=10)</a:t>
            </a:r>
            <a:endParaRPr lang="en-US" altLang="zh-CN" kern="12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4" y="18513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64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示例：海地地震危机数据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  <a:endParaRPr lang="en-US" altLang="zh-CN" dirty="0"/>
          </a:p>
          <a:p>
            <a:pPr lvl="1"/>
            <a:r>
              <a:rPr lang="zh-CN" altLang="en-US" dirty="0"/>
              <a:t>个人通过短信向</a:t>
            </a:r>
            <a:r>
              <a:rPr lang="en-US" altLang="zh-CN" dirty="0" err="1"/>
              <a:t>Ushahidi</a:t>
            </a:r>
            <a:r>
              <a:rPr lang="zh-CN" altLang="en-US" dirty="0"/>
              <a:t>提供并发布。</a:t>
            </a:r>
            <a:r>
              <a:rPr lang="en-US" altLang="zh-CN" dirty="0"/>
              <a:t>2010</a:t>
            </a:r>
            <a:r>
              <a:rPr lang="zh-CN" altLang="en-US" dirty="0"/>
              <a:t>地震期间</a:t>
            </a:r>
            <a:endParaRPr lang="en-US" altLang="zh-CN" dirty="0"/>
          </a:p>
          <a:p>
            <a:r>
              <a:rPr lang="zh-CN" altLang="en-US" dirty="0"/>
              <a:t>加载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data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kern="1200" dirty="0">
                <a:latin typeface="Times New Roman" panose="02020603050405020304" pitchFamily="18" charset="0"/>
              </a:rPr>
              <a:t>('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haiti</a:t>
            </a:r>
            <a:r>
              <a:rPr lang="en-US" altLang="zh-CN" kern="1200" dirty="0">
                <a:latin typeface="Times New Roman" panose="02020603050405020304" pitchFamily="18" charset="0"/>
              </a:rPr>
              <a:t>\Haiti.csv')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Serial                                     INCIDENT TITLE  \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4052  * URGENT * Type O blood donations needed in #J...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4051                     Food-Aid sent to </a:t>
            </a:r>
            <a:r>
              <a:rPr lang="en-US" altLang="zh-CN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Fondwa</a:t>
            </a: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, Haiti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4050  how </a:t>
            </a:r>
            <a:r>
              <a:rPr lang="en-US" altLang="zh-CN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haiti</a:t>
            </a: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 is right now and how it was during t...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[3593 rows x 10 columns]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其它列：日期、位置、描述、类别、纬度、经度、同意、确认</a:t>
            </a:r>
            <a:endParaRPr lang="en-US" altLang="zh-CN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INCIDENT DATE	</a:t>
            </a:r>
            <a:r>
              <a:rPr lang="en-US" altLang="zh-CN" dirty="0"/>
              <a:t>LOCATION</a:t>
            </a:r>
            <a:r>
              <a:rPr lang="zh-CN" altLang="en-US" dirty="0"/>
              <a:t>	</a:t>
            </a:r>
            <a:r>
              <a:rPr lang="en-US" altLang="zh-CN" dirty="0"/>
              <a:t>DESCRIPTION</a:t>
            </a:r>
            <a:r>
              <a:rPr lang="zh-CN" altLang="en-US" dirty="0"/>
              <a:t>	</a:t>
            </a:r>
            <a:r>
              <a:rPr lang="en-US" altLang="zh-CN" dirty="0"/>
              <a:t>CATEGORY</a:t>
            </a:r>
            <a:r>
              <a:rPr lang="zh-CN" altLang="en-US" dirty="0"/>
              <a:t>	</a:t>
            </a:r>
            <a:r>
              <a:rPr lang="en-US" altLang="zh-CN" dirty="0"/>
              <a:t>LATITUDE</a:t>
            </a:r>
            <a:r>
              <a:rPr lang="zh-CN" altLang="en-US" dirty="0"/>
              <a:t>	</a:t>
            </a:r>
            <a:r>
              <a:rPr lang="en-US" altLang="zh-CN" dirty="0"/>
              <a:t>LONGITUDE</a:t>
            </a:r>
            <a:r>
              <a:rPr lang="zh-CN" altLang="en-US" dirty="0"/>
              <a:t>	</a:t>
            </a:r>
            <a:r>
              <a:rPr lang="en-US" altLang="zh-CN" dirty="0"/>
              <a:t>APPROVED</a:t>
            </a:r>
            <a:r>
              <a:rPr lang="zh-CN" altLang="en-US" dirty="0"/>
              <a:t>	</a:t>
            </a:r>
            <a:r>
              <a:rPr lang="en-US" altLang="zh-CN" dirty="0"/>
              <a:t>VERIFIED</a:t>
            </a:r>
            <a:endParaRPr lang="en-US" altLang="zh-CN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kern="12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35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示例：海地地震危机数据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清洗</a:t>
            </a:r>
            <a:endParaRPr lang="en-US" altLang="zh-CN" dirty="0"/>
          </a:p>
          <a:p>
            <a:pPr lvl="1"/>
            <a:r>
              <a:rPr lang="zh-CN" altLang="en-US" dirty="0"/>
              <a:t>类别缺失、纬度异常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latin typeface="Times New Roman" panose="02020603050405020304" pitchFamily="18" charset="0"/>
              </a:rPr>
              <a:t>data['CATEGORY'][:6]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0          1. </a:t>
            </a: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Urgences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 | Emergency, 3. Public Health,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1    1. </a:t>
            </a: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Urgences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 | Emergency, 2. </a:t>
            </a: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Urgences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logistiqu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...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2    2. </a:t>
            </a: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Urgences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logistiques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 | Vital Lines, 8. </a:t>
            </a: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Autr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...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3                            1. </a:t>
            </a: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Urgences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 | Emergency,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4                            1. </a:t>
            </a: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Urgences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 | Emergency,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                 5e. Communication lines down,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Name: CATEGORY, </a:t>
            </a: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 err="1">
                <a:latin typeface="Times New Roman" panose="02020603050405020304" pitchFamily="18" charset="0"/>
              </a:rPr>
              <a:t>data.describe</a:t>
            </a:r>
            <a:r>
              <a:rPr lang="en-US" altLang="zh-CN" sz="1800" kern="1200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Serial     LATITUDE    LONGITUDE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count  3593.000000  3593.000000  3593.000000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mean   2080.277484    18.611495   -72.322680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std</a:t>
            </a: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    1171.100360     0.738572     3.650776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min       4.000000    18.041313   -74.452757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25%    1074.000000    18.524070   -72.417500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50%    2163.000000    18.539269   -72.335000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75%    3088.000000    18.561820   -72.293570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max    4052.000000    50.226029   114.174287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91942" y="2099493"/>
            <a:ext cx="39841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data = data[(data.LATITUDE&gt;18)&amp;(data.LATITUDE&lt;20)&amp;(data.LONGITUDE&gt;-75)&amp;(data.LONGITUDE&lt;-70)&amp;data.CATEGORY.notnull()]</a:t>
            </a:r>
          </a:p>
        </p:txBody>
      </p:sp>
    </p:spTree>
    <p:extLst>
      <p:ext uri="{BB962C8B-B14F-4D97-AF65-F5344CB8AC3E}">
        <p14:creationId xmlns:p14="http://schemas.microsoft.com/office/powerpoint/2010/main" val="1708136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示例：海地地震危机数据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endParaRPr lang="en-US" altLang="zh-CN" dirty="0"/>
          </a:p>
          <a:p>
            <a:pPr lvl="1"/>
            <a:r>
              <a:rPr lang="zh-CN" altLang="en-US" dirty="0"/>
              <a:t>分类编码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def</a:t>
            </a:r>
            <a:r>
              <a:rPr lang="en-US" altLang="zh-CN" kern="1200" dirty="0">
                <a:latin typeface="Times New Roman" panose="02020603050405020304" pitchFamily="18" charset="0"/>
              </a:rPr>
              <a:t>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get_all_categories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cat_series</a:t>
            </a:r>
            <a:r>
              <a:rPr lang="en-US" altLang="zh-CN" kern="1200" dirty="0">
                <a:latin typeface="Times New Roman" panose="02020603050405020304" pitchFamily="18" charset="0"/>
              </a:rPr>
              <a:t>):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cat_sets</a:t>
            </a:r>
            <a:r>
              <a:rPr lang="en-US" altLang="zh-CN" kern="1200" dirty="0">
                <a:latin typeface="Times New Roman" panose="02020603050405020304" pitchFamily="18" charset="0"/>
              </a:rPr>
              <a:t>=(set(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to_cat_list</a:t>
            </a:r>
            <a:r>
              <a:rPr lang="en-US" altLang="zh-CN" kern="1200" dirty="0">
                <a:latin typeface="Times New Roman" panose="02020603050405020304" pitchFamily="18" charset="0"/>
              </a:rPr>
              <a:t>(x)) for x in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cat_series</a:t>
            </a:r>
            <a:r>
              <a:rPr lang="en-US" altLang="zh-CN" kern="1200" dirty="0">
                <a:latin typeface="Times New Roman" panose="02020603050405020304" pitchFamily="18" charset="0"/>
              </a:rPr>
              <a:t>) </a:t>
            </a: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#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生成器表达式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>
                <a:latin typeface="Times New Roman" panose="02020603050405020304" pitchFamily="18" charset="0"/>
              </a:rPr>
              <a:t>return sorted(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set.union</a:t>
            </a:r>
            <a:r>
              <a:rPr lang="en-US" altLang="zh-CN" kern="1200" dirty="0">
                <a:latin typeface="Times New Roman" panose="02020603050405020304" pitchFamily="18" charset="0"/>
              </a:rPr>
              <a:t>(*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cat_sets</a:t>
            </a:r>
            <a:r>
              <a:rPr lang="en-US" altLang="zh-CN" kern="1200" dirty="0">
                <a:latin typeface="Times New Roman" panose="02020603050405020304" pitchFamily="18" charset="0"/>
              </a:rPr>
              <a:t>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def</a:t>
            </a:r>
            <a:r>
              <a:rPr lang="en-US" altLang="zh-CN" kern="1200" dirty="0">
                <a:latin typeface="Times New Roman" panose="02020603050405020304" pitchFamily="18" charset="0"/>
              </a:rPr>
              <a:t>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to_cat_list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catstr</a:t>
            </a:r>
            <a:r>
              <a:rPr lang="en-US" altLang="zh-CN" kern="1200" dirty="0">
                <a:latin typeface="Times New Roman" panose="02020603050405020304" pitchFamily="18" charset="0"/>
              </a:rPr>
              <a:t>):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>
                <a:latin typeface="Times New Roman" panose="02020603050405020304" pitchFamily="18" charset="0"/>
              </a:rPr>
              <a:t>stripped=(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x.strip</a:t>
            </a:r>
            <a:r>
              <a:rPr lang="en-US" altLang="zh-CN" kern="1200" dirty="0">
                <a:latin typeface="Times New Roman" panose="02020603050405020304" pitchFamily="18" charset="0"/>
              </a:rPr>
              <a:t>() for x in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catstr.split</a:t>
            </a:r>
            <a:r>
              <a:rPr lang="en-US" altLang="zh-CN" kern="1200" dirty="0">
                <a:latin typeface="Times New Roman" panose="02020603050405020304" pitchFamily="18" charset="0"/>
              </a:rPr>
              <a:t>(','))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>
                <a:latin typeface="Times New Roman" panose="02020603050405020304" pitchFamily="18" charset="0"/>
              </a:rPr>
              <a:t>return [x for x in stripped if x]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def</a:t>
            </a:r>
            <a:r>
              <a:rPr lang="en-US" altLang="zh-CN" kern="1200" dirty="0">
                <a:latin typeface="Times New Roman" panose="02020603050405020304" pitchFamily="18" charset="0"/>
              </a:rPr>
              <a:t>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get_english</a:t>
            </a:r>
            <a:r>
              <a:rPr lang="en-US" altLang="zh-CN" kern="1200" dirty="0">
                <a:latin typeface="Times New Roman" panose="02020603050405020304" pitchFamily="18" charset="0"/>
              </a:rPr>
              <a:t>(cat):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code,names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cat.split</a:t>
            </a:r>
            <a:r>
              <a:rPr lang="en-US" altLang="zh-CN" kern="1200" dirty="0">
                <a:latin typeface="Times New Roman" panose="02020603050405020304" pitchFamily="18" charset="0"/>
              </a:rPr>
              <a:t>('.')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>
                <a:latin typeface="Times New Roman" panose="02020603050405020304" pitchFamily="18" charset="0"/>
              </a:rPr>
              <a:t>if '|' in names: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    </a:t>
            </a:r>
            <a:r>
              <a:rPr lang="en-US" altLang="zh-CN" kern="1200" dirty="0">
                <a:latin typeface="Times New Roman" panose="02020603050405020304" pitchFamily="18" charset="0"/>
              </a:rPr>
              <a:t>names=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names.split</a:t>
            </a:r>
            <a:r>
              <a:rPr lang="en-US" altLang="zh-CN" kern="1200" dirty="0">
                <a:latin typeface="Times New Roman" panose="02020603050405020304" pitchFamily="18" charset="0"/>
              </a:rPr>
              <a:t>('|')[1]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>
                <a:latin typeface="Times New Roman" panose="02020603050405020304" pitchFamily="18" charset="0"/>
              </a:rPr>
              <a:t>return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code,names.strip</a:t>
            </a:r>
            <a:r>
              <a:rPr lang="en-US" altLang="zh-CN" kern="1200" dirty="0">
                <a:latin typeface="Times New Roman" panose="02020603050405020304" pitchFamily="18" charset="0"/>
              </a:rPr>
              <a:t>()    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get_english</a:t>
            </a:r>
            <a:r>
              <a:rPr lang="en-US" altLang="zh-CN" kern="1200" dirty="0">
                <a:latin typeface="Times New Roman" panose="02020603050405020304" pitchFamily="18" charset="0"/>
              </a:rPr>
              <a:t>('2. 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Urgences</a:t>
            </a:r>
            <a:r>
              <a:rPr lang="en-US" altLang="zh-CN" kern="1200" dirty="0">
                <a:latin typeface="Times New Roman" panose="02020603050405020304" pitchFamily="18" charset="0"/>
              </a:rPr>
              <a:t>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logistique</a:t>
            </a:r>
            <a:r>
              <a:rPr lang="en-US" altLang="zh-CN" kern="1200" dirty="0">
                <a:latin typeface="Times New Roman" panose="02020603050405020304" pitchFamily="18" charset="0"/>
              </a:rPr>
              <a:t> |Vital Lines')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</a:rPr>
              <a:t>Out[160]: ('2', 'Vital Lines')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all_cats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get_all_categories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data.CATEGORY</a:t>
            </a:r>
            <a:r>
              <a:rPr lang="en-US" altLang="zh-CN" kern="1200" dirty="0">
                <a:latin typeface="Times New Roman" panose="02020603050405020304" pitchFamily="18" charset="0"/>
              </a:rPr>
              <a:t>)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english_mapping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dict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get_english</a:t>
            </a:r>
            <a:r>
              <a:rPr lang="en-US" altLang="zh-CN" kern="1200" dirty="0">
                <a:latin typeface="Times New Roman" panose="02020603050405020304" pitchFamily="18" charset="0"/>
              </a:rPr>
              <a:t>(x) for x in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all_cats</a:t>
            </a:r>
            <a:r>
              <a:rPr lang="en-US" altLang="zh-CN" kern="1200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sz="1800" kern="12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70372" y="1530087"/>
            <a:ext cx="37773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english_mapping</a:t>
            </a:r>
          </a:p>
          <a:p>
            <a:r>
              <a:rPr lang="zh-CN" altLang="en-US" dirty="0"/>
              <a:t>Out[162]: </a:t>
            </a:r>
          </a:p>
          <a:p>
            <a:r>
              <a:rPr lang="zh-CN" altLang="en-US" dirty="0"/>
              <a:t>{'1': 'Emergency',</a:t>
            </a:r>
          </a:p>
          <a:p>
            <a:r>
              <a:rPr lang="zh-CN" altLang="en-US" dirty="0"/>
              <a:t> '1a': 'Highly vulnerable',</a:t>
            </a:r>
          </a:p>
          <a:p>
            <a:r>
              <a:rPr lang="zh-CN" altLang="en-US" dirty="0"/>
              <a:t> '1b': 'Medical Emergency',</a:t>
            </a:r>
          </a:p>
          <a:p>
            <a:r>
              <a:rPr lang="zh-CN" altLang="en-US" dirty="0"/>
              <a:t> '1c': 'People trapped',</a:t>
            </a:r>
          </a:p>
          <a:p>
            <a:r>
              <a:rPr lang="zh-CN" altLang="en-US" dirty="0"/>
              <a:t> '1d': 'Fire',</a:t>
            </a:r>
          </a:p>
          <a:p>
            <a:r>
              <a:rPr lang="zh-CN" altLang="en-US" dirty="0"/>
              <a:t> '2': 'Vital Lines',</a:t>
            </a:r>
          </a:p>
          <a:p>
            <a:r>
              <a:rPr lang="zh-CN" altLang="en-US" dirty="0"/>
              <a:t> '2a': 'Food Shortage',</a:t>
            </a:r>
          </a:p>
          <a:p>
            <a:r>
              <a:rPr lang="zh-CN" altLang="en-US" dirty="0"/>
              <a:t> '2b': 'Water shortage',</a:t>
            </a:r>
          </a:p>
          <a:p>
            <a:r>
              <a:rPr lang="zh-CN" altLang="en-US" dirty="0"/>
              <a:t> '2c': 'Security Concern',</a:t>
            </a:r>
          </a:p>
          <a:p>
            <a:r>
              <a:rPr lang="zh-CN" altLang="en-US" dirty="0"/>
              <a:t> '2d': 'Shelter needed',</a:t>
            </a:r>
          </a:p>
          <a:p>
            <a:r>
              <a:rPr lang="zh-CN" altLang="en-US" dirty="0"/>
              <a:t> '2e': 'Fuel shortage',</a:t>
            </a:r>
          </a:p>
          <a:p>
            <a:r>
              <a:rPr lang="zh-CN" altLang="en-US" dirty="0"/>
              <a:t> '2f': 'Power Outage',</a:t>
            </a:r>
          </a:p>
          <a:p>
            <a:r>
              <a:rPr lang="zh-CN" altLang="en-US" dirty="0"/>
              <a:t> '3': 'Public Health',</a:t>
            </a:r>
          </a:p>
          <a:p>
            <a:r>
              <a:rPr lang="zh-CN" altLang="en-US" dirty="0"/>
              <a:t> '3a': 'Infectious human disease‘</a:t>
            </a:r>
            <a:endParaRPr lang="en-US" altLang="zh-CN" dirty="0"/>
          </a:p>
          <a:p>
            <a:r>
              <a:rPr lang="en-US" altLang="zh-CN" dirty="0"/>
              <a:t>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371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示例：海地地震危机数据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endParaRPr lang="en-US" altLang="zh-CN" dirty="0"/>
          </a:p>
          <a:p>
            <a:pPr lvl="1"/>
            <a:r>
              <a:rPr lang="zh-CN" altLang="en-US" dirty="0"/>
              <a:t>分类编码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def</a:t>
            </a:r>
            <a:r>
              <a:rPr lang="en-US" altLang="zh-CN" kern="1200" dirty="0">
                <a:latin typeface="Times New Roman" panose="02020603050405020304" pitchFamily="18" charset="0"/>
              </a:rPr>
              <a:t>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get_code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seq</a:t>
            </a:r>
            <a:r>
              <a:rPr lang="en-US" altLang="zh-CN" kern="1200" dirty="0">
                <a:latin typeface="Times New Roman" panose="02020603050405020304" pitchFamily="18" charset="0"/>
              </a:rPr>
              <a:t>):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    return [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x.split</a:t>
            </a:r>
            <a:r>
              <a:rPr lang="en-US" altLang="zh-CN" kern="1200" dirty="0">
                <a:latin typeface="Times New Roman" panose="02020603050405020304" pitchFamily="18" charset="0"/>
              </a:rPr>
              <a:t>('.')[0] for x in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seq</a:t>
            </a:r>
            <a:r>
              <a:rPr lang="en-US" altLang="zh-CN" kern="1200" dirty="0">
                <a:latin typeface="Times New Roman" panose="02020603050405020304" pitchFamily="18" charset="0"/>
              </a:rPr>
              <a:t> if x]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all_codes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get_code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all_cats</a:t>
            </a:r>
            <a:r>
              <a:rPr lang="en-US" altLang="zh-CN" kern="1200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code_index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pd.Index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np.unique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all_codes</a:t>
            </a:r>
            <a:r>
              <a:rPr lang="en-US" altLang="zh-CN" kern="1200" dirty="0">
                <a:latin typeface="Times New Roman" panose="02020603050405020304" pitchFamily="18" charset="0"/>
              </a:rPr>
              <a:t>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dummy_frame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DataFrame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np.zeros</a:t>
            </a:r>
            <a:r>
              <a:rPr lang="en-US" altLang="zh-CN" kern="1200" dirty="0">
                <a:latin typeface="Times New Roman" panose="02020603050405020304" pitchFamily="18" charset="0"/>
              </a:rPr>
              <a:t>((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len</a:t>
            </a:r>
            <a:r>
              <a:rPr lang="en-US" altLang="zh-CN" kern="1200" dirty="0">
                <a:latin typeface="Times New Roman" panose="02020603050405020304" pitchFamily="18" charset="0"/>
              </a:rPr>
              <a:t>(data),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len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code_index</a:t>
            </a:r>
            <a:r>
              <a:rPr lang="en-US" altLang="zh-CN" kern="1200" dirty="0">
                <a:latin typeface="Times New Roman" panose="02020603050405020304" pitchFamily="18" charset="0"/>
              </a:rPr>
              <a:t>))),index=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data.index,columns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code_index</a:t>
            </a:r>
            <a:r>
              <a:rPr lang="en-US" altLang="zh-CN" kern="1200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for row, cat in zip(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data.index,data.CATEGORY</a:t>
            </a:r>
            <a:r>
              <a:rPr lang="en-US" altLang="zh-CN" kern="1200" dirty="0">
                <a:latin typeface="Times New Roman" panose="02020603050405020304" pitchFamily="18" charset="0"/>
              </a:rPr>
              <a:t>):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codes=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get_code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to_cat_list</a:t>
            </a:r>
            <a:r>
              <a:rPr lang="en-US" altLang="zh-CN" kern="1200" dirty="0">
                <a:latin typeface="Times New Roman" panose="02020603050405020304" pitchFamily="18" charset="0"/>
              </a:rPr>
              <a:t>(cat))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dummy_frame.ix</a:t>
            </a:r>
            <a:r>
              <a:rPr lang="en-US" altLang="zh-CN" kern="1200" dirty="0">
                <a:latin typeface="Times New Roman" panose="02020603050405020304" pitchFamily="18" charset="0"/>
              </a:rPr>
              <a:t>[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row,codes</a:t>
            </a:r>
            <a:r>
              <a:rPr lang="en-US" altLang="zh-CN" kern="1200" dirty="0">
                <a:latin typeface="Times New Roman" panose="02020603050405020304" pitchFamily="18" charset="0"/>
              </a:rPr>
              <a:t>]=1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data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data.join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dummy_frame.add_prefix</a:t>
            </a:r>
            <a:r>
              <a:rPr lang="en-US" altLang="zh-CN" kern="1200" dirty="0">
                <a:latin typeface="Times New Roman" panose="02020603050405020304" pitchFamily="18" charset="0"/>
              </a:rPr>
              <a:t>('category_'))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data.ix</a:t>
            </a:r>
            <a:r>
              <a:rPr lang="en-US" altLang="zh-CN" kern="1200" dirty="0">
                <a:latin typeface="Times New Roman" panose="02020603050405020304" pitchFamily="18" charset="0"/>
              </a:rPr>
              <a:t>[:,10:15]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6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示例：海地地震危机数据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endParaRPr lang="en-US" altLang="zh-CN" dirty="0"/>
          </a:p>
          <a:p>
            <a:pPr lvl="1"/>
            <a:r>
              <a:rPr lang="zh-CN" altLang="en-US" dirty="0"/>
              <a:t>绘图：</a:t>
            </a:r>
            <a:r>
              <a:rPr lang="en-US" altLang="zh-CN" dirty="0" err="1"/>
              <a:t>basemap</a:t>
            </a:r>
            <a:endParaRPr lang="zh-CN" altLang="en-US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latin typeface="Times New Roman" panose="02020603050405020304" pitchFamily="18" charset="0"/>
              </a:rPr>
              <a:t>from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mpl_toolkits.basemap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 import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Basemap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latin typeface="Times New Roman" panose="02020603050405020304" pitchFamily="18" charset="0"/>
              </a:rPr>
              <a:t>import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matplotlib.pyplot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 as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plt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 err="1">
                <a:latin typeface="Times New Roman" panose="02020603050405020304" pitchFamily="18" charset="0"/>
              </a:rPr>
              <a:t>def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basic_haiti_map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(ax=None,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lllat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 = 17.25,urlat = 20.25,lllon = -75,urlon=-71):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2400" kern="1200" dirty="0">
                <a:latin typeface="Times New Roman" panose="02020603050405020304" pitchFamily="18" charset="0"/>
              </a:rPr>
              <a:t>    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m =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Basemap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(ax=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ax,projection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 = '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stere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',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2400" kern="12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lon_0=(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urlon+lllon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)/2,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2400" kern="12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lat_0 = (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urlat+lllat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)/2,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2400" kern="12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llcrnrlat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 =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lllat,urcrnrlat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=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urlat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,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2400" kern="12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llcrnrlon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 =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lllon,urcrnrlon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 =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urlon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,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2400" kern="12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resolution = 'f')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2400" kern="1200" dirty="0">
                <a:latin typeface="Times New Roman" panose="02020603050405020304" pitchFamily="18" charset="0"/>
              </a:rPr>
              <a:t>   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m.drawcoastlines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()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2400" kern="1200" dirty="0">
                <a:latin typeface="Times New Roman" panose="02020603050405020304" pitchFamily="18" charset="0"/>
              </a:rPr>
              <a:t>   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m.drawstates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()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2400" kern="1200" dirty="0">
                <a:latin typeface="Times New Roman" panose="02020603050405020304" pitchFamily="18" charset="0"/>
              </a:rPr>
              <a:t>    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m.drawcountries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()</a:t>
            </a:r>
            <a:endParaRPr lang="zh-CN" altLang="en-US" sz="2400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2400" kern="1200" dirty="0">
                <a:latin typeface="Times New Roman" panose="02020603050405020304" pitchFamily="18" charset="0"/>
              </a:rPr>
              <a:t>    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return 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92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示例：海地地震危机数据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endParaRPr lang="en-US" altLang="zh-CN" dirty="0"/>
          </a:p>
          <a:p>
            <a:pPr lvl="1"/>
            <a:r>
              <a:rPr lang="zh-CN" altLang="en-US" dirty="0"/>
              <a:t>绘图：</a:t>
            </a:r>
            <a:r>
              <a:rPr lang="en-US" altLang="zh-CN" dirty="0" err="1"/>
              <a:t>basemap</a:t>
            </a:r>
            <a:endParaRPr lang="zh-CN" altLang="en-US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fig,axes</a:t>
            </a:r>
            <a:r>
              <a:rPr lang="en-US" altLang="zh-CN" kern="1200" dirty="0">
                <a:latin typeface="Times New Roman" panose="02020603050405020304" pitchFamily="18" charset="0"/>
              </a:rPr>
              <a:t>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plt.subplots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nrows</a:t>
            </a:r>
            <a:r>
              <a:rPr lang="en-US" altLang="zh-CN" kern="1200" dirty="0">
                <a:latin typeface="Times New Roman" panose="02020603050405020304" pitchFamily="18" charset="0"/>
              </a:rPr>
              <a:t> = 2,ncols =2,figsize=(12,10))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fig.subplots_adjust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hspace</a:t>
            </a:r>
            <a:r>
              <a:rPr lang="en-US" altLang="zh-CN" kern="1200" dirty="0">
                <a:latin typeface="Times New Roman" panose="02020603050405020304" pitchFamily="18" charset="0"/>
              </a:rPr>
              <a:t> =0.05,wspace=0.05)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to_plot</a:t>
            </a:r>
            <a:r>
              <a:rPr lang="en-US" altLang="zh-CN" kern="1200" dirty="0">
                <a:latin typeface="Times New Roman" panose="02020603050405020304" pitchFamily="18" charset="0"/>
              </a:rPr>
              <a:t> = ['2a','1','3c','7a']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lllat</a:t>
            </a:r>
            <a:r>
              <a:rPr lang="en-US" altLang="zh-CN" kern="1200" dirty="0">
                <a:latin typeface="Times New Roman" panose="02020603050405020304" pitchFamily="18" charset="0"/>
              </a:rPr>
              <a:t> =17.25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urlat</a:t>
            </a:r>
            <a:r>
              <a:rPr lang="en-US" altLang="zh-CN" kern="1200" dirty="0">
                <a:latin typeface="Times New Roman" panose="02020603050405020304" pitchFamily="18" charset="0"/>
              </a:rPr>
              <a:t>=20.25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lllon</a:t>
            </a:r>
            <a:r>
              <a:rPr lang="en-US" altLang="zh-CN" kern="1200" dirty="0">
                <a:latin typeface="Times New Roman" panose="02020603050405020304" pitchFamily="18" charset="0"/>
              </a:rPr>
              <a:t> =-75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latin typeface="Times New Roman" panose="02020603050405020304" pitchFamily="18" charset="0"/>
              </a:rPr>
              <a:t>urlon</a:t>
            </a:r>
            <a:r>
              <a:rPr lang="en-US" altLang="zh-CN" kern="1200" dirty="0">
                <a:latin typeface="Times New Roman" panose="02020603050405020304" pitchFamily="18" charset="0"/>
              </a:rPr>
              <a:t>=-71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for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code,ax</a:t>
            </a:r>
            <a:r>
              <a:rPr lang="en-US" altLang="zh-CN" kern="1200" dirty="0">
                <a:latin typeface="Times New Roman" panose="02020603050405020304" pitchFamily="18" charset="0"/>
              </a:rPr>
              <a:t> in zip(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to_plot,axes.flat</a:t>
            </a:r>
            <a:r>
              <a:rPr lang="en-US" altLang="zh-CN" kern="1200" dirty="0">
                <a:latin typeface="Times New Roman" panose="02020603050405020304" pitchFamily="18" charset="0"/>
              </a:rPr>
              <a:t>):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>
                <a:latin typeface="Times New Roman" panose="02020603050405020304" pitchFamily="18" charset="0"/>
              </a:rPr>
              <a:t>m =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basic_haiti_map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ax,lllat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lllat,urlat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urlat,lllon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lllon,urlon</a:t>
            </a:r>
            <a:r>
              <a:rPr lang="en-US" altLang="zh-CN" kern="1200" dirty="0">
                <a:latin typeface="Times New Roman" panose="02020603050405020304" pitchFamily="18" charset="0"/>
              </a:rPr>
              <a:t>=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urlon</a:t>
            </a:r>
            <a:r>
              <a:rPr lang="en-US" altLang="zh-CN" kern="1200" dirty="0">
                <a:latin typeface="Times New Roman" panose="02020603050405020304" pitchFamily="18" charset="0"/>
              </a:rPr>
              <a:t>)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cat_data</a:t>
            </a:r>
            <a:r>
              <a:rPr lang="en-US" altLang="zh-CN" kern="1200" dirty="0">
                <a:latin typeface="Times New Roman" panose="02020603050405020304" pitchFamily="18" charset="0"/>
              </a:rPr>
              <a:t>=data[data['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category_%s</a:t>
            </a:r>
            <a:r>
              <a:rPr lang="en-US" altLang="zh-CN" kern="1200" dirty="0">
                <a:latin typeface="Times New Roman" panose="02020603050405020304" pitchFamily="18" charset="0"/>
              </a:rPr>
              <a:t>' % code] ==1]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</a:rPr>
              <a:t>    x, y = m(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cat_data.LONGITUDE.values</a:t>
            </a:r>
            <a:r>
              <a:rPr lang="en-US" altLang="zh-CN" kern="1200" dirty="0">
                <a:latin typeface="Times New Roman" panose="02020603050405020304" pitchFamily="18" charset="0"/>
              </a:rPr>
              <a:t>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cat_data.LATITUDE.values</a:t>
            </a:r>
            <a:r>
              <a:rPr lang="en-US" altLang="zh-CN" kern="1200" dirty="0">
                <a:latin typeface="Times New Roman" panose="02020603050405020304" pitchFamily="18" charset="0"/>
              </a:rPr>
              <a:t>)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m.plot</a:t>
            </a:r>
            <a:r>
              <a:rPr lang="en-US" altLang="zh-CN" kern="1200" dirty="0">
                <a:latin typeface="Times New Roman" panose="02020603050405020304" pitchFamily="18" charset="0"/>
              </a:rPr>
              <a:t>(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x,y,'k.',alpha</a:t>
            </a:r>
            <a:r>
              <a:rPr lang="en-US" altLang="zh-CN" kern="1200" dirty="0">
                <a:latin typeface="Times New Roman" panose="02020603050405020304" pitchFamily="18" charset="0"/>
              </a:rPr>
              <a:t> = 0.5)</a:t>
            </a:r>
            <a:endParaRPr lang="zh-CN" altLang="en-US" kern="12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</a:rPr>
              <a:t>   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ax.set_title</a:t>
            </a:r>
            <a:r>
              <a:rPr lang="en-US" altLang="zh-CN" kern="1200" dirty="0">
                <a:latin typeface="Times New Roman" panose="02020603050405020304" pitchFamily="18" charset="0"/>
              </a:rPr>
              <a:t>('%s:%s' % (code, </a:t>
            </a:r>
            <a:r>
              <a:rPr lang="en-US" altLang="zh-CN" kern="1200" dirty="0" err="1">
                <a:latin typeface="Times New Roman" panose="02020603050405020304" pitchFamily="18" charset="0"/>
              </a:rPr>
              <a:t>english_mapping</a:t>
            </a:r>
            <a:r>
              <a:rPr lang="en-US" altLang="zh-CN" kern="1200" dirty="0">
                <a:latin typeface="Times New Roman" panose="02020603050405020304" pitchFamily="18" charset="0"/>
              </a:rPr>
              <a:t>[code]))</a:t>
            </a:r>
            <a:endParaRPr lang="zh-CN" altLang="en-US" kern="12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17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示例：海地地震危机数据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7170" name="Picture 2" descr="https://img-blog.csdn.net/20181018173113640?watermark/2/text/aHR0cHM6Ly9ibG9nLmNzZG4ubmV0L0RhX19fVmluY2k=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88" y="1368193"/>
            <a:ext cx="8362950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endParaRPr lang="en-US" altLang="zh-CN" dirty="0"/>
          </a:p>
          <a:p>
            <a:pPr lvl="1"/>
            <a:r>
              <a:rPr lang="zh-CN" altLang="en-US" dirty="0"/>
              <a:t>后端层</a:t>
            </a:r>
            <a:r>
              <a:rPr lang="en-US" altLang="zh-CN" dirty="0"/>
              <a:t>Backend</a:t>
            </a:r>
          </a:p>
          <a:p>
            <a:pPr lvl="2"/>
            <a:r>
              <a:rPr lang="zh-CN" altLang="en-US" dirty="0"/>
              <a:t>绘图区域：</a:t>
            </a:r>
            <a:r>
              <a:rPr lang="en-US" altLang="zh-CN" dirty="0" err="1"/>
              <a:t>FigureCanvas</a:t>
            </a:r>
            <a:endParaRPr lang="en-US" altLang="zh-CN" dirty="0"/>
          </a:p>
          <a:p>
            <a:pPr lvl="2"/>
            <a:r>
              <a:rPr lang="zh-CN" altLang="en-US" dirty="0"/>
              <a:t>绘图：</a:t>
            </a:r>
            <a:r>
              <a:rPr lang="en-US" altLang="zh-CN" dirty="0"/>
              <a:t>Renderer</a:t>
            </a:r>
          </a:p>
          <a:p>
            <a:pPr lvl="2"/>
            <a:r>
              <a:rPr lang="zh-CN" altLang="en-US" dirty="0"/>
              <a:t>处理用户输入（键盘和鼠标）：</a:t>
            </a:r>
            <a:r>
              <a:rPr lang="en-US" altLang="zh-CN" dirty="0"/>
              <a:t>Event</a:t>
            </a:r>
          </a:p>
          <a:p>
            <a:pPr lvl="2"/>
            <a:r>
              <a:rPr lang="zh-CN" altLang="en-US" dirty="0"/>
              <a:t>绘图细节，例如使用</a:t>
            </a:r>
            <a:r>
              <a:rPr lang="en-US" altLang="zh-CN" dirty="0"/>
              <a:t>PostScript</a:t>
            </a:r>
            <a:r>
              <a:rPr lang="zh-CN" altLang="en-US" dirty="0"/>
              <a:t>绘制</a:t>
            </a:r>
            <a:r>
              <a:rPr lang="en-US" altLang="zh-CN" dirty="0"/>
              <a:t>PDF</a:t>
            </a:r>
          </a:p>
          <a:p>
            <a:pPr lvl="1"/>
            <a:r>
              <a:rPr lang="zh-CN" altLang="en-US" dirty="0"/>
              <a:t>表现层</a:t>
            </a:r>
            <a:r>
              <a:rPr lang="en-US" altLang="zh-CN" dirty="0"/>
              <a:t>Artist</a:t>
            </a:r>
            <a:r>
              <a:rPr lang="zh-CN" altLang="en-US" dirty="0"/>
              <a:t>（高层结构）</a:t>
            </a:r>
            <a:endParaRPr lang="en-US" altLang="zh-CN" dirty="0"/>
          </a:p>
          <a:p>
            <a:pPr lvl="2"/>
            <a:r>
              <a:rPr lang="zh-CN" altLang="en-US" dirty="0"/>
              <a:t>原始元素（</a:t>
            </a:r>
            <a:r>
              <a:rPr lang="en-US" altLang="zh-CN" dirty="0"/>
              <a:t>primitive artist</a:t>
            </a:r>
            <a:r>
              <a:rPr lang="zh-CN" altLang="en-US" dirty="0"/>
              <a:t>）：</a:t>
            </a:r>
            <a:r>
              <a:rPr lang="en-US" altLang="zh-CN" dirty="0"/>
              <a:t>Line2D</a:t>
            </a:r>
            <a:r>
              <a:rPr lang="zh-CN" altLang="en-US" dirty="0"/>
              <a:t>、 </a:t>
            </a:r>
            <a:r>
              <a:rPr lang="en-US" altLang="zh-CN" dirty="0"/>
              <a:t>Rectangle</a:t>
            </a:r>
            <a:r>
              <a:rPr lang="zh-CN" altLang="en-US" dirty="0"/>
              <a:t>、 </a:t>
            </a:r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 err="1"/>
              <a:t>AxesImage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组合元素：刻度（</a:t>
            </a:r>
            <a:r>
              <a:rPr lang="en-US" altLang="zh-CN" dirty="0"/>
              <a:t>Ticks</a:t>
            </a:r>
            <a:r>
              <a:rPr lang="zh-CN" altLang="en-US" dirty="0"/>
              <a:t>） 、轴（</a:t>
            </a:r>
            <a:r>
              <a:rPr lang="en-US" altLang="zh-CN" dirty="0"/>
              <a:t>Axis</a:t>
            </a:r>
            <a:r>
              <a:rPr lang="zh-CN" altLang="en-US" dirty="0"/>
              <a:t>） 、轴域（</a:t>
            </a:r>
            <a:r>
              <a:rPr lang="en-US" altLang="zh-CN" dirty="0"/>
              <a:t>Axes</a:t>
            </a:r>
            <a:r>
              <a:rPr lang="zh-CN" altLang="en-US" dirty="0"/>
              <a:t>）、图形（</a:t>
            </a:r>
            <a:r>
              <a:rPr lang="en-US" altLang="zh-CN" dirty="0"/>
              <a:t>Figure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脚本层</a:t>
            </a:r>
            <a:r>
              <a:rPr lang="en-US" altLang="zh-CN" dirty="0"/>
              <a:t>Scripting</a:t>
            </a:r>
            <a:r>
              <a:rPr lang="zh-CN" altLang="en-US" dirty="0"/>
              <a:t>（</a:t>
            </a:r>
            <a:r>
              <a:rPr lang="en-US" altLang="zh-CN" dirty="0" err="1"/>
              <a:t>pyplot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53" y="1463716"/>
            <a:ext cx="3194276" cy="33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67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示例：海地地震危机数据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7" y="1333727"/>
            <a:ext cx="9130470" cy="529567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83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基本绘图</a:t>
            </a:r>
            <a:endParaRPr lang="en-US" altLang="zh-CN" dirty="0"/>
          </a:p>
          <a:p>
            <a:pPr lvl="1"/>
            <a:r>
              <a:rPr lang="zh-CN" altLang="en-US" dirty="0"/>
              <a:t>图形属性、保存、显示创建图形、默认配置、中文</a:t>
            </a:r>
            <a:endParaRPr lang="en-US" altLang="zh-CN" dirty="0"/>
          </a:p>
          <a:p>
            <a:r>
              <a:rPr lang="zh-CN" altLang="en-US" dirty="0"/>
              <a:t>绘图函数</a:t>
            </a:r>
            <a:endParaRPr lang="en-US" altLang="zh-CN" dirty="0"/>
          </a:p>
          <a:p>
            <a:pPr lvl="1"/>
            <a:r>
              <a:rPr lang="zh-CN" altLang="en-US" dirty="0"/>
              <a:t>线型图、柱状图、直方图、散布图、条状图、饼图、高级图表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地震危机数据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4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en-US" altLang="zh-CN" dirty="0" err="1"/>
              <a:t>Debian</a:t>
            </a:r>
            <a:r>
              <a:rPr lang="en-US" altLang="zh-CN" dirty="0"/>
              <a:t>-Ubuntu</a:t>
            </a:r>
            <a:r>
              <a:rPr lang="zh-CN" altLang="en-US" dirty="0"/>
              <a:t>：</a:t>
            </a:r>
            <a:r>
              <a:rPr lang="en-US" altLang="zh-CN" dirty="0" err="1"/>
              <a:t>sudo</a:t>
            </a:r>
            <a:r>
              <a:rPr lang="en-US" altLang="zh-CN" dirty="0"/>
              <a:t> apt-get install python-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pPr lvl="1"/>
            <a:r>
              <a:rPr lang="en-US" altLang="zh-CN" dirty="0" err="1"/>
              <a:t>Fedora,CentOS</a:t>
            </a:r>
            <a:r>
              <a:rPr lang="zh-CN" altLang="en-US" dirty="0"/>
              <a:t>：</a:t>
            </a:r>
            <a:r>
              <a:rPr lang="en-US" altLang="zh-CN" dirty="0"/>
              <a:t>yum install python-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：</a:t>
            </a:r>
            <a:r>
              <a:rPr lang="en-US" altLang="zh-CN" dirty="0"/>
              <a:t>python –m pip install 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pPr lvl="1"/>
            <a:r>
              <a:rPr lang="en-US" altLang="zh-CN" dirty="0" err="1"/>
              <a:t>Canopy,Anaconda</a:t>
            </a:r>
            <a:endParaRPr lang="en-US" altLang="zh-CN" dirty="0"/>
          </a:p>
          <a:p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 err="1"/>
              <a:t>pyplot:plot</a:t>
            </a:r>
            <a:r>
              <a:rPr lang="en-US" altLang="zh-CN" dirty="0"/>
              <a:t>(),show() #shell</a:t>
            </a:r>
          </a:p>
          <a:p>
            <a:pPr lvl="1"/>
            <a:r>
              <a:rPr lang="en-US" altLang="zh-CN" dirty="0" err="1"/>
              <a:t>pylab</a:t>
            </a:r>
            <a:r>
              <a:rPr lang="en-US" altLang="zh-CN" dirty="0"/>
              <a:t>: </a:t>
            </a:r>
            <a:r>
              <a:rPr lang="en-US" altLang="zh-CN" dirty="0" err="1"/>
              <a:t>ipython</a:t>
            </a:r>
            <a:r>
              <a:rPr lang="en-US" altLang="zh-CN" dirty="0"/>
              <a:t> –</a:t>
            </a:r>
            <a:r>
              <a:rPr lang="en-US" altLang="zh-CN" dirty="0" err="1"/>
              <a:t>pylab</a:t>
            </a:r>
            <a:endParaRPr lang="en-US" altLang="zh-CN" dirty="0"/>
          </a:p>
          <a:p>
            <a:pPr marL="1905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60772" y="4734074"/>
            <a:ext cx="4147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from </a:t>
            </a:r>
            <a:r>
              <a:rPr lang="en-US" altLang="zh-CN" sz="2000" b="1" dirty="0" err="1"/>
              <a:t>pylab</a:t>
            </a:r>
            <a:r>
              <a:rPr lang="en-US" altLang="zh-CN" sz="2000" b="1" dirty="0"/>
              <a:t> import *</a:t>
            </a:r>
          </a:p>
          <a:p>
            <a:r>
              <a:rPr lang="en-US" altLang="zh-CN" sz="2000" b="1" dirty="0"/>
              <a:t>plot(</a:t>
            </a:r>
            <a:r>
              <a:rPr lang="en-US" altLang="zh-CN" sz="2000" b="1" dirty="0" err="1"/>
              <a:t>x,y</a:t>
            </a:r>
            <a:r>
              <a:rPr lang="en-US" altLang="zh-CN" sz="2000" b="1" dirty="0"/>
              <a:t>)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import </a:t>
            </a:r>
            <a:r>
              <a:rPr lang="en-US" altLang="zh-CN" sz="2000" b="1" dirty="0" err="1"/>
              <a:t>matplotlib.pyplot</a:t>
            </a:r>
            <a:r>
              <a:rPr lang="en-US" altLang="zh-CN" sz="2000" b="1" dirty="0"/>
              <a:t> as </a:t>
            </a:r>
            <a:r>
              <a:rPr lang="en-US" altLang="zh-CN" sz="2000" b="1" dirty="0" err="1"/>
              <a:t>plt</a:t>
            </a:r>
            <a:endParaRPr lang="en-US" altLang="zh-CN" sz="2000" b="1" dirty="0"/>
          </a:p>
          <a:p>
            <a:r>
              <a:rPr lang="en-US" altLang="zh-CN" sz="2000" b="1" dirty="0" err="1"/>
              <a:t>plt.plot</a:t>
            </a:r>
            <a:r>
              <a:rPr lang="en-US" altLang="zh-CN" sz="20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064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Pyplot</a:t>
            </a:r>
            <a:r>
              <a:rPr lang="zh-CN" altLang="en-US" dirty="0"/>
              <a:t>绘图</a:t>
            </a:r>
            <a:endParaRPr lang="en-US" altLang="zh-CN" dirty="0"/>
          </a:p>
          <a:p>
            <a:pPr lvl="1"/>
            <a:r>
              <a:rPr lang="zh-CN" altLang="en-US" dirty="0"/>
              <a:t>命令操作或者改变</a:t>
            </a:r>
            <a:r>
              <a:rPr lang="en-US" altLang="zh-CN" dirty="0"/>
              <a:t>Figure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状态性：跟踪当前图形和绘图区域</a:t>
            </a:r>
            <a:endParaRPr lang="en-US" altLang="zh-CN" dirty="0"/>
          </a:p>
          <a:p>
            <a:pPr lvl="1"/>
            <a:r>
              <a:rPr lang="en-US" altLang="zh-CN" dirty="0" err="1">
                <a:latin typeface="Times New Roman" panose="02020603050405020304" pitchFamily="18" charset="0"/>
              </a:rPr>
              <a:t>matplotlib.pyplot.plot</a:t>
            </a:r>
            <a:r>
              <a:rPr lang="en-US" altLang="zh-CN" dirty="0">
                <a:latin typeface="Times New Roman" panose="02020603050405020304" pitchFamily="18" charset="0"/>
              </a:rPr>
              <a:t>(*</a:t>
            </a:r>
            <a:r>
              <a:rPr lang="en-US" altLang="zh-CN" dirty="0" err="1">
                <a:latin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</a:rPr>
              <a:t>,**</a:t>
            </a:r>
            <a:r>
              <a:rPr lang="en-US" altLang="zh-CN" dirty="0" err="1">
                <a:latin typeface="Times New Roman" panose="02020603050405020304" pitchFamily="18" charset="0"/>
              </a:rPr>
              <a:t>kwargs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import </a:t>
            </a:r>
            <a:r>
              <a:rPr lang="en-US" altLang="zh-CN" dirty="0" err="1">
                <a:latin typeface="Times New Roman" panose="02020603050405020304" pitchFamily="18" charset="0"/>
              </a:rPr>
              <a:t>matplotlib.pyplot</a:t>
            </a:r>
            <a:r>
              <a:rPr lang="en-US" altLang="zh-CN" dirty="0">
                <a:latin typeface="Times New Roman" panose="02020603050405020304" pitchFamily="18" charset="0"/>
              </a:rPr>
              <a:t> as </a:t>
            </a:r>
            <a:r>
              <a:rPr lang="en-US" altLang="zh-CN" dirty="0" err="1">
                <a:latin typeface="Times New Roman" panose="02020603050405020304" pitchFamily="18" charset="0"/>
              </a:rPr>
              <a:t>plt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plt.plot</a:t>
            </a:r>
            <a:r>
              <a:rPr lang="en-US" altLang="zh-CN" dirty="0">
                <a:latin typeface="Times New Roman" panose="02020603050405020304" pitchFamily="18" charset="0"/>
              </a:rPr>
              <a:t>([1,2,3,4])  #</a:t>
            </a:r>
            <a:r>
              <a:rPr lang="zh-CN" altLang="en-US" dirty="0">
                <a:latin typeface="Times New Roman" panose="02020603050405020304" pitchFamily="18" charset="0"/>
              </a:rPr>
              <a:t>默认为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轴数据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Out[2]: [&lt;matplotlib.lines.Line2D at 0x7f53898&gt;]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plt.plot</a:t>
            </a:r>
            <a:r>
              <a:rPr lang="en-US" altLang="zh-CN" dirty="0">
                <a:latin typeface="Times New Roman" panose="02020603050405020304" pitchFamily="18" charset="0"/>
              </a:rPr>
              <a:t>([1,2,3,8])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Out[3]: [&lt;matplotlib.lines.Line2D at 0x7f84278&gt;]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36" y="1730829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59" y="1343973"/>
            <a:ext cx="4088141" cy="3066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697" y="1290707"/>
            <a:ext cx="11074400" cy="4896544"/>
          </a:xfrm>
        </p:spPr>
        <p:txBody>
          <a:bodyPr/>
          <a:lstStyle/>
          <a:p>
            <a:r>
              <a:rPr lang="zh-CN" altLang="en-US" dirty="0"/>
              <a:t>图形属性</a:t>
            </a:r>
            <a:endParaRPr lang="en-US" altLang="zh-CN" dirty="0"/>
          </a:p>
          <a:p>
            <a:pPr lvl="1"/>
            <a:r>
              <a:rPr lang="zh-CN" altLang="en-US" dirty="0"/>
              <a:t>线型：</a:t>
            </a:r>
            <a:r>
              <a:rPr lang="en-US" altLang="zh-CN" dirty="0" err="1"/>
              <a:t>linestyle,marker</a:t>
            </a:r>
            <a:endParaRPr lang="en-US" altLang="zh-CN" dirty="0"/>
          </a:p>
          <a:p>
            <a:pPr lvl="1"/>
            <a:r>
              <a:rPr lang="zh-CN" altLang="en-US" dirty="0"/>
              <a:t>颜色：</a:t>
            </a:r>
            <a:r>
              <a:rPr lang="en-US" altLang="zh-CN" dirty="0"/>
              <a:t>color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190500" lvl="1" indent="0">
              <a:lnSpc>
                <a:spcPct val="100000"/>
              </a:lnSpc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numpy</a:t>
            </a:r>
            <a:r>
              <a:rPr lang="en-US" altLang="zh-CN" sz="1800" dirty="0"/>
              <a:t> as np</a:t>
            </a:r>
          </a:p>
          <a:p>
            <a:pPr marL="190500" lvl="1" indent="0">
              <a:lnSpc>
                <a:spcPct val="100000"/>
              </a:lnSpc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matplotlib.pyplot</a:t>
            </a:r>
            <a:r>
              <a:rPr lang="en-US" altLang="zh-CN" sz="1800" dirty="0"/>
              <a:t> as </a:t>
            </a:r>
            <a:r>
              <a:rPr lang="en-US" altLang="zh-CN" sz="1800" dirty="0" err="1"/>
              <a:t>plt</a:t>
            </a:r>
            <a:endParaRPr lang="en-US" altLang="zh-CN" sz="1800" dirty="0"/>
          </a:p>
          <a:p>
            <a:pPr marL="190500" lvl="1" indent="0">
              <a:lnSpc>
                <a:spcPct val="100000"/>
              </a:lnSpc>
              <a:buNone/>
            </a:pPr>
            <a:r>
              <a:rPr lang="en-US" altLang="zh-CN" sz="1800" dirty="0" err="1"/>
              <a:t>plt.plot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np.random.randn</a:t>
            </a:r>
            <a:r>
              <a:rPr lang="en-US" altLang="zh-CN" sz="1800" dirty="0"/>
              <a:t>(30).</a:t>
            </a:r>
            <a:r>
              <a:rPr lang="en-US" altLang="zh-CN" sz="1800" dirty="0" err="1"/>
              <a:t>cumsum</a:t>
            </a:r>
            <a:r>
              <a:rPr lang="en-US" altLang="zh-CN" sz="1800" dirty="0"/>
              <a:t>(), color='k', </a:t>
            </a:r>
            <a:r>
              <a:rPr lang="en-US" altLang="zh-CN" sz="1800" dirty="0" err="1"/>
              <a:t>linestyle</a:t>
            </a:r>
            <a:r>
              <a:rPr lang="en-US" altLang="zh-CN" sz="1800" dirty="0"/>
              <a:t>='dashed', marker='o')</a:t>
            </a:r>
            <a:endParaRPr lang="zh-CN" altLang="en-US" sz="1800" dirty="0"/>
          </a:p>
          <a:p>
            <a:pPr marL="546100" lvl="2" indent="-355600">
              <a:lnSpc>
                <a:spcPct val="10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plt.plot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 err="1"/>
              <a:t>np.random.</a:t>
            </a:r>
            <a:r>
              <a:rPr lang="en-US" altLang="zh-CN" sz="1800" dirty="0" err="1">
                <a:latin typeface="Times New Roman" panose="02020603050405020304" pitchFamily="18" charset="0"/>
              </a:rPr>
              <a:t>randn</a:t>
            </a:r>
            <a:r>
              <a:rPr lang="en-US" altLang="zh-CN" sz="1800" dirty="0">
                <a:latin typeface="Times New Roman" panose="02020603050405020304" pitchFamily="18" charset="0"/>
              </a:rPr>
              <a:t>(30).</a:t>
            </a:r>
            <a:r>
              <a:rPr lang="en-US" altLang="zh-CN" sz="1800" dirty="0" err="1">
                <a:latin typeface="Times New Roman" panose="02020603050405020304" pitchFamily="18" charset="0"/>
              </a:rPr>
              <a:t>cumsum</a:t>
            </a:r>
            <a:r>
              <a:rPr lang="en-US" altLang="zh-CN" sz="1800" dirty="0">
                <a:latin typeface="Times New Roman" panose="02020603050405020304" pitchFamily="18" charset="0"/>
              </a:rPr>
              <a:t>(),'ko--')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图形属性</a:t>
            </a:r>
            <a:endParaRPr lang="en-US" altLang="zh-CN" dirty="0"/>
          </a:p>
          <a:p>
            <a:pPr lvl="1"/>
            <a:r>
              <a:rPr lang="en-US" altLang="zh-CN" dirty="0" err="1"/>
              <a:t>linestyle,marker,color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0" name="Picture 2" descr="https://images2015.cnblogs.com/blog/682463/201611/682463-20161130140141662-20305297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920" y="307475"/>
            <a:ext cx="2106688" cy="63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49086" y="2679450"/>
            <a:ext cx="4354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'-'       solid line style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'--'      dashed line style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'-.'      dash-dot line style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':'       dotted line style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983" y="375282"/>
            <a:ext cx="390797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'.'       point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','       pixel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'o'       circle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'v'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triangle_down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'^'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triangle_up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'&lt;'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triangle_left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'&gt;'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triangle_right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'1'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tri_down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'2'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tri_up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'3'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tri_left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'4'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tri_right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's'       square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'p'       pentagon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'*'       star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'h'       hexagon1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'H'       hexagon2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'+'       plus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'x'       x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'D'       diamond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'd'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thin_diamond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'|'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vline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'_'   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hline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marker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907194" y="4178861"/>
            <a:ext cx="15529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b: blue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g: green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r: red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c: cyan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m: magenta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y: yellow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k: black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w: white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57380094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imes New Roman"/>
        <a:ea typeface="隶书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6188</Words>
  <Application>Microsoft Office PowerPoint</Application>
  <PresentationFormat>宽屏</PresentationFormat>
  <Paragraphs>786</Paragraphs>
  <Slides>51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-apple-system</vt:lpstr>
      <vt:lpstr>PingFang SC</vt:lpstr>
      <vt:lpstr>黑体</vt:lpstr>
      <vt:lpstr>华文中宋</vt:lpstr>
      <vt:lpstr>宋体</vt:lpstr>
      <vt:lpstr>Microsoft Yahei</vt:lpstr>
      <vt:lpstr>Microsoft Yahei</vt:lpstr>
      <vt:lpstr>Arial</vt:lpstr>
      <vt:lpstr>Calibri</vt:lpstr>
      <vt:lpstr>Tahoma</vt:lpstr>
      <vt:lpstr>Times New Roman</vt:lpstr>
      <vt:lpstr>Wingdings</vt:lpstr>
      <vt:lpstr>模板</vt:lpstr>
      <vt:lpstr>Python数据处理编程</vt:lpstr>
      <vt:lpstr>matplotlib</vt:lpstr>
      <vt:lpstr>简介</vt:lpstr>
      <vt:lpstr>简介</vt:lpstr>
      <vt:lpstr>简介</vt:lpstr>
      <vt:lpstr>简介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基本绘图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绘图函数</vt:lpstr>
      <vt:lpstr>示例：海地地震危机数据</vt:lpstr>
      <vt:lpstr>示例：海地地震危机数据</vt:lpstr>
      <vt:lpstr>示例：海地地震危机数据</vt:lpstr>
      <vt:lpstr>示例：海地地震危机数据</vt:lpstr>
      <vt:lpstr>示例：海地地震危机数据</vt:lpstr>
      <vt:lpstr>示例：海地地震危机数据</vt:lpstr>
      <vt:lpstr>示例：海地地震危机数据</vt:lpstr>
      <vt:lpstr>示例：海地地震危机数据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</dc:creator>
  <cp:lastModifiedBy> </cp:lastModifiedBy>
  <cp:revision>1410</cp:revision>
  <dcterms:created xsi:type="dcterms:W3CDTF">2015-05-05T08:02:00Z</dcterms:created>
  <dcterms:modified xsi:type="dcterms:W3CDTF">2023-04-19T09:26:30Z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