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795" r:id="rId2"/>
    <p:sldId id="1796" r:id="rId3"/>
    <p:sldId id="2054" r:id="rId4"/>
    <p:sldId id="1888" r:id="rId5"/>
    <p:sldId id="2052" r:id="rId6"/>
    <p:sldId id="2053" r:id="rId7"/>
    <p:sldId id="2055" r:id="rId8"/>
    <p:sldId id="2056" r:id="rId9"/>
    <p:sldId id="2057" r:id="rId10"/>
    <p:sldId id="2061" r:id="rId11"/>
    <p:sldId id="2062" r:id="rId12"/>
    <p:sldId id="2063" r:id="rId13"/>
    <p:sldId id="2064" r:id="rId14"/>
    <p:sldId id="2065" r:id="rId15"/>
    <p:sldId id="2066" r:id="rId16"/>
    <p:sldId id="2067" r:id="rId17"/>
    <p:sldId id="2068" r:id="rId18"/>
    <p:sldId id="2069" r:id="rId19"/>
    <p:sldId id="2071" r:id="rId20"/>
    <p:sldId id="2072" r:id="rId21"/>
    <p:sldId id="2074" r:id="rId22"/>
    <p:sldId id="2075" r:id="rId23"/>
    <p:sldId id="2076" r:id="rId24"/>
    <p:sldId id="2077" r:id="rId25"/>
    <p:sldId id="2078" r:id="rId26"/>
    <p:sldId id="2079" r:id="rId27"/>
    <p:sldId id="2080" r:id="rId28"/>
    <p:sldId id="2081" r:id="rId29"/>
    <p:sldId id="207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D4955DAE-2597-4F50-A5DB-8A123B6C4456}">
          <p14:sldIdLst>
            <p14:sldId id="1795"/>
            <p14:sldId id="1796"/>
            <p14:sldId id="2054"/>
            <p14:sldId id="1888"/>
            <p14:sldId id="2052"/>
            <p14:sldId id="2053"/>
            <p14:sldId id="2055"/>
            <p14:sldId id="2056"/>
            <p14:sldId id="2057"/>
            <p14:sldId id="2061"/>
            <p14:sldId id="2062"/>
            <p14:sldId id="2063"/>
            <p14:sldId id="2064"/>
            <p14:sldId id="2065"/>
            <p14:sldId id="2066"/>
            <p14:sldId id="2067"/>
            <p14:sldId id="2068"/>
            <p14:sldId id="2069"/>
            <p14:sldId id="2071"/>
            <p14:sldId id="2072"/>
            <p14:sldId id="2074"/>
            <p14:sldId id="2075"/>
            <p14:sldId id="2076"/>
            <p14:sldId id="2077"/>
            <p14:sldId id="2078"/>
            <p14:sldId id="2079"/>
            <p14:sldId id="2080"/>
            <p14:sldId id="2081"/>
            <p14:sldId id="20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87" autoAdjust="0"/>
    <p:restoredTop sz="82834" autoAdjust="0"/>
  </p:normalViewPr>
  <p:slideViewPr>
    <p:cSldViewPr snapToGrid="0">
      <p:cViewPr varScale="1">
        <p:scale>
          <a:sx n="99" d="100"/>
          <a:sy n="99" d="100"/>
        </p:scale>
        <p:origin x="65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9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9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1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20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01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6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54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#for </a:t>
            </a:r>
            <a:r>
              <a:rPr lang="en-US" altLang="zh-CN" dirty="0" err="1"/>
              <a:t>i</a:t>
            </a:r>
            <a:r>
              <a:rPr lang="en-US" altLang="zh-CN" dirty="0"/>
              <a:t> in range(</a:t>
            </a:r>
            <a:r>
              <a:rPr lang="en-US" altLang="zh-CN" dirty="0" err="1"/>
              <a:t>maxTimes</a:t>
            </a:r>
            <a:r>
              <a:rPr lang="en-US" altLang="zh-CN" dirty="0"/>
              <a:t>):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=1</a:t>
            </a:r>
          </a:p>
          <a:p>
            <a:r>
              <a:rPr lang="en-US" altLang="zh-CN" dirty="0"/>
              <a:t>Problem1            assert 0&lt; x &lt; 100</a:t>
            </a:r>
          </a:p>
          <a:p>
            <a:r>
              <a:rPr lang="en-US" altLang="zh-CN" dirty="0"/>
              <a:t>problem0        except:</a:t>
            </a:r>
          </a:p>
          <a:p>
            <a:r>
              <a:rPr lang="en-US" altLang="zh-CN" dirty="0"/>
              <a:t>            print('Must input an integer between 1 and ', </a:t>
            </a:r>
            <a:r>
              <a:rPr lang="en-US" altLang="zh-CN" dirty="0" err="1"/>
              <a:t>maxValue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Problem2            #</a:t>
            </a:r>
            <a:r>
              <a:rPr lang="en-US" altLang="zh-CN" dirty="0" err="1"/>
              <a:t>i</a:t>
            </a:r>
            <a:r>
              <a:rPr lang="en-US" altLang="zh-CN" dirty="0"/>
              <a:t> = i-1</a:t>
            </a:r>
          </a:p>
          <a:p>
            <a:r>
              <a:rPr lang="en-US" altLang="zh-CN" dirty="0"/>
              <a:t>            #</a:t>
            </a:r>
            <a:r>
              <a:rPr lang="en-US" altLang="zh-CN" dirty="0" err="1"/>
              <a:t>maxTimes</a:t>
            </a:r>
            <a:r>
              <a:rPr lang="en-US" altLang="zh-CN" dirty="0"/>
              <a:t> = </a:t>
            </a:r>
            <a:r>
              <a:rPr lang="en-US" altLang="zh-CN" dirty="0" err="1"/>
              <a:t>maxTimes</a:t>
            </a:r>
            <a:r>
              <a:rPr lang="en-US" altLang="zh-CN" dirty="0"/>
              <a:t> + 1</a:t>
            </a:r>
          </a:p>
          <a:p>
            <a:r>
              <a:rPr lang="en-US" altLang="zh-CN" dirty="0"/>
              <a:t>        else: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59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43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07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IPO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8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7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8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78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 algn="ctr">
              <a:defRPr>
                <a:ea typeface="华文彩云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>
                <a:solidFill>
                  <a:srgbClr val="005566"/>
                </a:solidFill>
                <a:ea typeface="隶书" panose="02010509060101010101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6324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6324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4208" y="1343973"/>
            <a:ext cx="11074400" cy="4896544"/>
          </a:xfrm>
        </p:spPr>
        <p:txBody>
          <a:bodyPr/>
          <a:lstStyle>
            <a:lvl1pPr marL="355600" indent="-355600">
              <a:buClrTx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ea"/>
                <a:ea typeface="+mn-ea"/>
              </a:defRPr>
            </a:lvl1pPr>
            <a:lvl2pPr marL="533400" indent="-342900">
              <a:buClrTx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 marL="723900" indent="-342900">
              <a:buClrTx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</a:defRPr>
            </a:lvl3pPr>
            <a:lvl4pPr marL="571500" indent="0">
              <a:buFontTx/>
              <a:buNone/>
              <a:defRPr>
                <a:solidFill>
                  <a:schemeClr val="tx1"/>
                </a:solidFill>
              </a:defRPr>
            </a:lvl4pPr>
            <a:lvl5pPr marL="762000" indent="0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435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295400"/>
            <a:ext cx="5435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6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ss1.bdstatic.com/70cFuXSh_Q1YnxGkpoWK1HF6hhy/it/u=2925166174,671843509&amp;fm=27&amp;gp=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9" y="322744"/>
            <a:ext cx="1392695" cy="8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03907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107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 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8534400" y="1447800"/>
            <a:ext cx="3352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3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5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4417" y="1230313"/>
            <a:ext cx="10515600" cy="571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5566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466"/>
        </a:buClr>
        <a:buSzPct val="70000"/>
        <a:buFont typeface="Wingdings" panose="05000000000000000000" pitchFamily="2" charset="2"/>
        <a:buChar char="Ø"/>
        <a:tabLst>
          <a:tab pos="766445" algn="l"/>
          <a:tab pos="1336675" algn="l"/>
        </a:tabLst>
        <a:defRPr kumimoji="1" sz="2800" b="1">
          <a:solidFill>
            <a:schemeClr val="tx1"/>
          </a:solidFill>
          <a:latin typeface="+mn-ea"/>
          <a:ea typeface="+mn-ea"/>
          <a:cs typeface="+mn-cs"/>
        </a:defRPr>
      </a:lvl1pPr>
      <a:lvl2pPr marL="190500" indent="2667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85000"/>
        <a:buFont typeface="Wingdings" panose="05000000000000000000" pitchFamily="2" charset="2"/>
        <a:buChar char="§"/>
        <a:tabLst>
          <a:tab pos="766445" algn="l"/>
          <a:tab pos="1336675" algn="l"/>
        </a:tabLst>
        <a:defRPr kumimoji="1" sz="2400" b="1">
          <a:solidFill>
            <a:schemeClr val="tx2"/>
          </a:solidFill>
          <a:latin typeface="+mn-ea"/>
          <a:ea typeface="宋体" panose="02010600030101010101" pitchFamily="2" charset="-122"/>
        </a:defRPr>
      </a:lvl2pPr>
      <a:lvl3pPr marL="381000" indent="5334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70000"/>
        <a:buFont typeface="Wingdings" panose="05000000000000000000" pitchFamily="2" charset="2"/>
        <a:buChar char="ü"/>
        <a:tabLst>
          <a:tab pos="766445" algn="l"/>
          <a:tab pos="1336675" algn="l"/>
        </a:tabLst>
        <a:defRPr kumimoji="1" sz="2000" b="1">
          <a:solidFill>
            <a:srgbClr val="996633"/>
          </a:solidFill>
          <a:latin typeface="+mn-ea"/>
          <a:ea typeface="+mn-ea"/>
        </a:defRPr>
      </a:lvl3pPr>
      <a:lvl4pPr marL="571500" indent="8001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55000"/>
        <a:buFont typeface="Wingdings" panose="05000000000000000000" pitchFamily="2" charset="2"/>
        <a:buChar char="v"/>
        <a:tabLst>
          <a:tab pos="766445" algn="l"/>
          <a:tab pos="1336675" algn="l"/>
        </a:tabLst>
        <a:defRPr kumimoji="1" sz="1600" b="1">
          <a:solidFill>
            <a:srgbClr val="005566"/>
          </a:solidFill>
          <a:latin typeface="+mn-ea"/>
          <a:ea typeface="+mn-ea"/>
        </a:defRPr>
      </a:lvl4pPr>
      <a:lvl5pPr marL="762000" indent="10668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ea"/>
          <a:ea typeface="+mn-ea"/>
        </a:defRPr>
      </a:lvl5pPr>
      <a:lvl6pPr marL="12192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6pPr>
      <a:lvl7pPr marL="16764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7pPr>
      <a:lvl8pPr marL="21336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8pPr>
      <a:lvl9pPr marL="25908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buClr>
          <a:srgbClr val="005566"/>
        </a:buClr>
        <a:buSzPct val="65000"/>
        <a:buChar char="•"/>
        <a:tabLst>
          <a:tab pos="766445" algn="l"/>
          <a:tab pos="1336675" algn="l"/>
        </a:tabLst>
        <a:defRPr kumimoji="1" sz="1400" b="1">
          <a:solidFill>
            <a:srgbClr val="A5002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06725" y="809626"/>
            <a:ext cx="6210300" cy="2162175"/>
          </a:xfrm>
        </p:spPr>
        <p:txBody>
          <a:bodyPr/>
          <a:lstStyle/>
          <a:p>
            <a:pPr>
              <a:defRPr/>
            </a:pPr>
            <a:r>
              <a:rPr lang="en-US" altLang="zh-CN" sz="4400" dirty="0">
                <a:ea typeface="微软雅黑" panose="020B0503020204020204" pitchFamily="34" charset="-122"/>
              </a:rPr>
              <a:t>Python</a:t>
            </a:r>
            <a:r>
              <a:rPr lang="zh-CN" altLang="en-US" sz="4400" dirty="0">
                <a:ea typeface="微软雅黑" panose="020B0503020204020204" pitchFamily="34" charset="-122"/>
              </a:rPr>
              <a:t>数据处理编程</a:t>
            </a:r>
            <a:endParaRPr lang="zh-CN" altLang="en-US" sz="4250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5640" y="3717032"/>
            <a:ext cx="6210300" cy="14986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王斌  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15974258941  QQ: 51504101</a:t>
            </a: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wb_csut@csu.edu.cn</a:t>
            </a: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计算机学院</a:t>
            </a:r>
            <a:endParaRPr lang="zh-CN" altLang="en-US" sz="2535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zh-CN" altLang="en-US" sz="2535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endParaRPr lang="en-US" altLang="zh-CN" dirty="0"/>
          </a:p>
          <a:p>
            <a:pPr lvl="1"/>
            <a:r>
              <a:rPr lang="zh-CN" altLang="en-US" dirty="0"/>
              <a:t>多分支结构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if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1:</a:t>
            </a:r>
            <a:endParaRPr lang="en-US" altLang="zh-CN" sz="2000" kern="1200" dirty="0">
              <a:latin typeface="Consolas" panose="020B0609020204030204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1</a:t>
            </a:r>
            <a:endParaRPr lang="en-US" altLang="zh-CN" sz="2000" kern="1200" dirty="0">
              <a:latin typeface="Consolas" panose="020B0609020204030204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 err="1">
                <a:latin typeface="Consolas" panose="020B0609020204030204" charset="0"/>
                <a:sym typeface="+mn-ea"/>
              </a:rPr>
              <a:t>elif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2:</a:t>
            </a:r>
            <a:endParaRPr lang="en-US" altLang="zh-CN" sz="2000" kern="1200" dirty="0">
              <a:latin typeface="Consolas" panose="020B0609020204030204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2</a:t>
            </a:r>
            <a:endParaRPr lang="en-US" altLang="zh-CN" sz="2000" kern="1200" dirty="0">
              <a:latin typeface="Consolas" panose="020B0609020204030204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 err="1">
                <a:latin typeface="Consolas" panose="020B0609020204030204" charset="0"/>
                <a:sym typeface="+mn-ea"/>
              </a:rPr>
              <a:t>elif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表达式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3:</a:t>
            </a:r>
            <a:endParaRPr lang="en-US" altLang="zh-CN" sz="2000" kern="1200" dirty="0">
              <a:latin typeface="Consolas" panose="020B0609020204030204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3</a:t>
            </a:r>
            <a:endParaRPr lang="en-US" altLang="zh-CN" sz="2000" kern="1200" dirty="0">
              <a:latin typeface="Consolas" panose="020B0609020204030204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else:</a:t>
            </a:r>
            <a:endParaRPr lang="en-US" altLang="zh-CN" sz="2000" kern="1200" dirty="0">
              <a:latin typeface="Consolas" panose="020B0609020204030204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Consolas" panose="020B0609020204030204" charset="0"/>
                <a:sym typeface="+mn-ea"/>
              </a:rPr>
              <a:t>    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语句块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4</a:t>
            </a:r>
            <a:endParaRPr lang="en-US" altLang="zh-CN" sz="2000" kern="1200" dirty="0">
              <a:latin typeface="Consolas" panose="020B0609020204030204" charset="0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kern="1200" dirty="0">
              <a:latin typeface="Consolas" panose="020B0609020204030204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000" dirty="0">
                <a:latin typeface="Consolas" panose="020B0609020204030204" charset="0"/>
                <a:sym typeface="+mn-ea"/>
              </a:rPr>
              <a:t> 其中，关键字</a:t>
            </a:r>
            <a:r>
              <a:rPr lang="en-US" altLang="zh-CN" sz="2000" dirty="0" err="1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elif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是</a:t>
            </a:r>
            <a:r>
              <a:rPr lang="en-US" altLang="zh-CN" sz="2000" dirty="0">
                <a:latin typeface="Consolas" panose="020B0609020204030204" charset="0"/>
                <a:sym typeface="+mn-ea"/>
              </a:rPr>
              <a:t>else if</a:t>
            </a:r>
            <a:r>
              <a:rPr lang="zh-CN" altLang="en-US" sz="2000" dirty="0">
                <a:latin typeface="Consolas" panose="020B0609020204030204" charset="0"/>
                <a:sym typeface="+mn-ea"/>
              </a:rPr>
              <a:t>的缩写。</a:t>
            </a:r>
            <a:endParaRPr lang="zh-CN" altLang="en-US" sz="2000" dirty="0">
              <a:latin typeface="Consolas" panose="020B0609020204030204" charset="0"/>
            </a:endParaRP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15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多分支结构</a:t>
            </a:r>
            <a:endParaRPr lang="en-US" altLang="zh-CN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问题：将成绩从百分制变换到等级制。</a:t>
            </a:r>
            <a:endParaRPr lang="en-US" altLang="zh-CN" sz="1600" dirty="0">
              <a:latin typeface="Consolas" panose="020B0609020204030204" charset="0"/>
              <a:sym typeface="+mn-ea"/>
            </a:endParaRPr>
          </a:p>
          <a:p>
            <a:pPr marL="370205" lvl="2" indent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score = </a:t>
            </a:r>
            <a:r>
              <a:rPr lang="en-US" altLang="zh-CN" sz="1600" dirty="0" err="1">
                <a:latin typeface="Consolas" panose="020B0609020204030204" charset="0"/>
                <a:sym typeface="+mn-ea"/>
              </a:rPr>
              <a:t>int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(input("</a:t>
            </a:r>
            <a:r>
              <a:rPr lang="zh-CN" altLang="en-US" sz="1600" dirty="0">
                <a:latin typeface="Consolas" panose="020B0609020204030204" charset="0"/>
                <a:sym typeface="+mn-ea"/>
              </a:rPr>
              <a:t>请输入分数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"))</a:t>
            </a:r>
          </a:p>
          <a:p>
            <a:pPr marL="370205" lvl="2" indent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if score &gt; 100 or score &lt; 0:</a:t>
            </a:r>
          </a:p>
          <a:p>
            <a:pPr marL="370205" lvl="2" indent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print('wrong </a:t>
            </a:r>
            <a:r>
              <a:rPr lang="en-US" altLang="zh-CN" sz="1600" dirty="0" err="1">
                <a:latin typeface="Consolas" panose="020B0609020204030204" charset="0"/>
                <a:sym typeface="+mn-ea"/>
              </a:rPr>
              <a:t>score.must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between 0 and 100.')</a:t>
            </a:r>
          </a:p>
          <a:p>
            <a:pPr marL="370205" lvl="2" indent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None/>
              <a:defRPr/>
            </a:pPr>
            <a:r>
              <a:rPr lang="en-US" altLang="zh-CN" sz="1600" dirty="0" err="1">
                <a:latin typeface="Consolas" panose="020B0609020204030204" charset="0"/>
                <a:sym typeface="+mn-ea"/>
              </a:rPr>
              <a:t>elif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score &gt;= 90:</a:t>
            </a:r>
          </a:p>
          <a:p>
            <a:pPr marL="370205" lvl="2" indent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print('A')</a:t>
            </a:r>
          </a:p>
          <a:p>
            <a:pPr marL="370205" lvl="2" indent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None/>
              <a:defRPr/>
            </a:pPr>
            <a:r>
              <a:rPr lang="en-US" altLang="zh-CN" sz="1600" dirty="0" err="1">
                <a:latin typeface="Consolas" panose="020B0609020204030204" charset="0"/>
                <a:sym typeface="+mn-ea"/>
              </a:rPr>
              <a:t>elif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score &gt;= 80:</a:t>
            </a:r>
          </a:p>
          <a:p>
            <a:pPr marL="370205" lvl="2" indent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print('B')</a:t>
            </a:r>
          </a:p>
          <a:p>
            <a:pPr marL="370205" lvl="2" indent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None/>
              <a:defRPr/>
            </a:pPr>
            <a:r>
              <a:rPr lang="en-US" altLang="zh-CN" sz="1600" dirty="0" err="1">
                <a:latin typeface="Consolas" panose="020B0609020204030204" charset="0"/>
                <a:sym typeface="+mn-ea"/>
              </a:rPr>
              <a:t>elif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score &gt;= 70:</a:t>
            </a:r>
          </a:p>
          <a:p>
            <a:pPr marL="370205" lvl="2" indent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print('C')</a:t>
            </a:r>
          </a:p>
          <a:p>
            <a:pPr marL="370205" lvl="2" indent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None/>
              <a:defRPr/>
            </a:pPr>
            <a:r>
              <a:rPr lang="en-US" altLang="zh-CN" sz="1600" dirty="0" err="1">
                <a:latin typeface="Consolas" panose="020B0609020204030204" charset="0"/>
                <a:sym typeface="+mn-ea"/>
              </a:rPr>
              <a:t>elif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score &gt;= 60:</a:t>
            </a:r>
          </a:p>
          <a:p>
            <a:pPr marL="370205" lvl="2" indent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print('D')</a:t>
            </a:r>
          </a:p>
          <a:p>
            <a:pPr marL="370205" lvl="2" indent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else:</a:t>
            </a:r>
          </a:p>
          <a:p>
            <a:pPr marL="370205" lvl="2" indent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print('E')	</a:t>
            </a:r>
            <a:endParaRPr lang="zh-CN" altLang="en-US" sz="16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2088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分支结构的嵌套</a:t>
            </a:r>
            <a:endParaRPr lang="en-US" altLang="zh-CN" dirty="0">
              <a:sym typeface="+mn-ea"/>
            </a:endParaRPr>
          </a:p>
          <a:p>
            <a:pPr lvl="2"/>
            <a:endParaRPr lang="en-US" altLang="zh-CN" dirty="0">
              <a:sym typeface="+mn-ea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1800" kern="1200" dirty="0">
                <a:latin typeface="宋体" panose="02010600030101010101" pitchFamily="2" charset="-122"/>
              </a:rPr>
              <a:t>if 表达式1: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1800" kern="1200" dirty="0">
                <a:latin typeface="宋体" panose="02010600030101010101" pitchFamily="2" charset="-122"/>
              </a:rPr>
              <a:t>    语句块1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1800" kern="1200" dirty="0">
                <a:latin typeface="宋体" panose="02010600030101010101" pitchFamily="2" charset="-122"/>
              </a:rPr>
              <a:t>    if 表达式2: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1800" kern="1200" dirty="0">
                <a:latin typeface="宋体" panose="02010600030101010101" pitchFamily="2" charset="-122"/>
              </a:rPr>
              <a:t>        语句块2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1800" kern="1200" dirty="0">
                <a:latin typeface="宋体" panose="02010600030101010101" pitchFamily="2" charset="-122"/>
              </a:rPr>
              <a:t>    else: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1800" kern="1200" dirty="0">
                <a:latin typeface="宋体" panose="02010600030101010101" pitchFamily="2" charset="-122"/>
              </a:rPr>
              <a:t>        语句块3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1800" kern="1200" dirty="0">
                <a:latin typeface="宋体" panose="02010600030101010101" pitchFamily="2" charset="-122"/>
              </a:rPr>
              <a:t>else: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1800" kern="1200" dirty="0">
                <a:latin typeface="宋体" panose="02010600030101010101" pitchFamily="2" charset="-122"/>
              </a:rPr>
              <a:t>    if 表达式4: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sz="1800" kern="1200" dirty="0">
                <a:latin typeface="宋体" panose="02010600030101010101" pitchFamily="2" charset="-122"/>
              </a:rPr>
              <a:t>        语句块4</a:t>
            </a:r>
          </a:p>
          <a:p>
            <a:pPr lvl="1">
              <a:lnSpc>
                <a:spcPct val="90000"/>
              </a:lnSpc>
              <a:buNone/>
            </a:pPr>
            <a:endParaRPr lang="zh-CN" altLang="en-US" sz="1800" kern="1200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1800" kern="1200" dirty="0">
                <a:latin typeface="宋体" panose="02010600030101010101" pitchFamily="2" charset="-122"/>
              </a:rPr>
              <a:t>注意：</a:t>
            </a:r>
            <a:r>
              <a:rPr lang="zh-CN" altLang="en-US" sz="1800" kern="1200" dirty="0">
                <a:solidFill>
                  <a:srgbClr val="FF0000"/>
                </a:solidFill>
                <a:latin typeface="宋体" panose="02010600030101010101" pitchFamily="2" charset="-122"/>
              </a:rPr>
              <a:t>缩进必须要正确并且一致</a:t>
            </a:r>
            <a:endParaRPr lang="en-US" altLang="zh-CN" sz="1800" dirty="0"/>
          </a:p>
        </p:txBody>
      </p:sp>
      <p:pic>
        <p:nvPicPr>
          <p:cNvPr id="5" name="Picture -21474826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191" y="2092032"/>
            <a:ext cx="2597150" cy="34004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6549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endParaRPr lang="en-US" altLang="zh-CN" dirty="0"/>
          </a:p>
          <a:p>
            <a:pPr lvl="1"/>
            <a:r>
              <a:rPr lang="zh-CN" altLang="en-US" dirty="0"/>
              <a:t>循环结构是程序根据条件判断结果向后反复执行的一种运行方式，根据循环体触发条件不同，包括条件循环（</a:t>
            </a:r>
            <a:r>
              <a:rPr lang="en-US" altLang="zh-CN" dirty="0"/>
              <a:t>while</a:t>
            </a:r>
            <a:r>
              <a:rPr lang="zh-CN" altLang="en-US" dirty="0"/>
              <a:t>）和遍历循环结构（</a:t>
            </a:r>
            <a:r>
              <a:rPr lang="en-US" altLang="zh-CN" dirty="0"/>
              <a:t>for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for循环一般用于循环次数可以提前确定的情况，尤其适用于枚举或遍历序列或迭代对象中元素的场合</a:t>
            </a:r>
            <a:endParaRPr lang="en-US" altLang="zh-CN" dirty="0"/>
          </a:p>
          <a:p>
            <a:pPr lvl="2"/>
            <a:r>
              <a:rPr lang="zh-CN" altLang="en-US" sz="2000" dirty="0"/>
              <a:t>while循环一般用于循环次数难以</a:t>
            </a:r>
            <a:endParaRPr lang="en-US" altLang="zh-CN" sz="2000" dirty="0"/>
          </a:p>
          <a:p>
            <a:pPr marL="381000" lvl="2" indent="0">
              <a:buNone/>
            </a:pPr>
            <a:r>
              <a:rPr lang="en-US" altLang="zh-CN" dirty="0"/>
              <a:t>   </a:t>
            </a:r>
            <a:r>
              <a:rPr lang="zh-CN" altLang="en-US" sz="2000" dirty="0"/>
              <a:t>提前确定的情况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24" y="3820010"/>
            <a:ext cx="5026726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4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endParaRPr lang="en-US" altLang="zh-CN" dirty="0"/>
          </a:p>
          <a:p>
            <a:pPr lvl="1"/>
            <a:r>
              <a:rPr lang="zh-CN" altLang="en-US" dirty="0"/>
              <a:t>循环结构是程序根据条件判断结果向后反复执行的一种运行方式，根据循环体触发条件不同，包括条件循环（</a:t>
            </a:r>
            <a:r>
              <a:rPr lang="en-US" altLang="zh-CN" dirty="0"/>
              <a:t>while</a:t>
            </a:r>
            <a:r>
              <a:rPr lang="zh-CN" altLang="en-US" dirty="0"/>
              <a:t>）和遍历循环结构（</a:t>
            </a:r>
            <a:r>
              <a:rPr lang="en-US" altLang="zh-CN" dirty="0"/>
              <a:t>for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for循环一般用于循环次数可以提前确定的情况，尤其适用于枚举或遍历序列或迭代对象中元素的场合</a:t>
            </a:r>
            <a:endParaRPr lang="en-US" altLang="zh-CN" dirty="0"/>
          </a:p>
          <a:p>
            <a:pPr lvl="2"/>
            <a:r>
              <a:rPr lang="zh-CN" altLang="en-US" sz="2000" dirty="0"/>
              <a:t>while循环一般用于循环次数难以</a:t>
            </a:r>
            <a:endParaRPr lang="en-US" altLang="zh-CN" sz="2000" dirty="0"/>
          </a:p>
          <a:p>
            <a:pPr marL="381000" lvl="2" indent="0">
              <a:buNone/>
            </a:pPr>
            <a:r>
              <a:rPr lang="en-US" altLang="zh-CN" dirty="0"/>
              <a:t>   </a:t>
            </a:r>
            <a:r>
              <a:rPr lang="zh-CN" altLang="en-US" sz="2000" dirty="0"/>
              <a:t>提前确定的情况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24" y="3820010"/>
            <a:ext cx="5026726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2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endParaRPr lang="en-US" altLang="zh-CN" dirty="0"/>
          </a:p>
          <a:p>
            <a:pPr lvl="1"/>
            <a:r>
              <a:rPr lang="zh-CN" altLang="en-US" dirty="0"/>
              <a:t>语法</a:t>
            </a:r>
            <a:endParaRPr lang="en-US" altLang="zh-CN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000" dirty="0">
              <a:latin typeface="Consolas" panose="020B0609020204030204" charset="0"/>
            </a:endParaRPr>
          </a:p>
          <a:p>
            <a:pPr marL="368300" lvl="2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for 循环变量 in 序列或迭代对象:</a:t>
            </a:r>
          </a:p>
          <a:p>
            <a:pPr marL="368300" lvl="2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    循环体</a:t>
            </a:r>
          </a:p>
          <a:p>
            <a:pPr marL="368300" lvl="2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[else:</a:t>
            </a:r>
          </a:p>
          <a:p>
            <a:pPr marL="368300" lvl="2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    else子句代码块]</a:t>
            </a:r>
          </a:p>
          <a:p>
            <a:pPr marL="190500" lvl="1" indent="0">
              <a:buNone/>
            </a:pP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440017" y="1517089"/>
            <a:ext cx="6321287" cy="1808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55600" indent="-3556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Ø"/>
              <a:tabLst>
                <a:tab pos="766445" algn="l"/>
                <a:tab pos="1336675" algn="l"/>
              </a:tabLst>
              <a:defRPr kumimoji="1" sz="28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3400" indent="-3429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n"/>
              <a:tabLst>
                <a:tab pos="766445" algn="l"/>
                <a:tab pos="1336675" algn="l"/>
              </a:tabLst>
              <a:defRPr kumimoji="1"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723900" indent="-3429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>
                <a:tab pos="766445" algn="l"/>
                <a:tab pos="1336675" algn="l"/>
              </a:tabLst>
              <a:defRPr kumimoji="1" sz="2000" b="1">
                <a:solidFill>
                  <a:schemeClr val="tx1"/>
                </a:solidFill>
                <a:latin typeface="+mn-ea"/>
                <a:ea typeface="+mn-ea"/>
              </a:defRPr>
            </a:lvl3pPr>
            <a:lvl4pPr marL="57150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55000"/>
              <a:buFontTx/>
              <a:buNone/>
              <a:tabLst>
                <a:tab pos="766445" algn="l"/>
                <a:tab pos="1336675" algn="l"/>
              </a:tabLst>
              <a:defRPr kumimoji="1" sz="1600" b="1">
                <a:solidFill>
                  <a:schemeClr val="tx1"/>
                </a:solidFill>
                <a:latin typeface="+mn-ea"/>
                <a:ea typeface="+mn-ea"/>
              </a:defRPr>
            </a:lvl4pPr>
            <a:lvl5pPr marL="76200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65000"/>
              <a:buFontTx/>
              <a:buNone/>
              <a:tabLst>
                <a:tab pos="766445" algn="l"/>
                <a:tab pos="1336675" algn="l"/>
              </a:tabLst>
              <a:defRPr kumimoji="1" sz="1400" b="1">
                <a:solidFill>
                  <a:schemeClr val="tx1"/>
                </a:solidFill>
                <a:latin typeface="+mn-ea"/>
                <a:ea typeface="+mn-ea"/>
              </a:defRPr>
            </a:lvl5pPr>
            <a:lvl6pPr marL="12192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65000"/>
              <a:buChar char="•"/>
              <a:tabLst>
                <a:tab pos="766445" algn="l"/>
                <a:tab pos="1336675" algn="l"/>
              </a:tabLst>
              <a:defRPr kumimoji="1" sz="1400" b="1">
                <a:solidFill>
                  <a:srgbClr val="A50021"/>
                </a:solidFill>
                <a:latin typeface="+mn-lt"/>
                <a:ea typeface="宋体" panose="02010600030101010101" pitchFamily="2" charset="-122"/>
              </a:defRPr>
            </a:lvl6pPr>
            <a:lvl7pPr marL="16764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65000"/>
              <a:buChar char="•"/>
              <a:tabLst>
                <a:tab pos="766445" algn="l"/>
                <a:tab pos="1336675" algn="l"/>
              </a:tabLst>
              <a:defRPr kumimoji="1" sz="1400" b="1">
                <a:solidFill>
                  <a:srgbClr val="A50021"/>
                </a:solidFill>
                <a:latin typeface="+mn-lt"/>
                <a:ea typeface="宋体" panose="02010600030101010101" pitchFamily="2" charset="-122"/>
              </a:defRPr>
            </a:lvl7pPr>
            <a:lvl8pPr marL="21336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65000"/>
              <a:buChar char="•"/>
              <a:tabLst>
                <a:tab pos="766445" algn="l"/>
                <a:tab pos="1336675" algn="l"/>
              </a:tabLst>
              <a:defRPr kumimoji="1" sz="1400" b="1">
                <a:solidFill>
                  <a:srgbClr val="A50021"/>
                </a:solidFill>
                <a:latin typeface="+mn-lt"/>
                <a:ea typeface="宋体" panose="02010600030101010101" pitchFamily="2" charset="-122"/>
              </a:defRPr>
            </a:lvl8pPr>
            <a:lvl9pPr marL="25908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65000"/>
              <a:buChar char="•"/>
              <a:tabLst>
                <a:tab pos="766445" algn="l"/>
                <a:tab pos="1336675" algn="l"/>
              </a:tabLst>
              <a:defRPr kumimoji="1" sz="1400" b="1">
                <a:solidFill>
                  <a:srgbClr val="A5002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1600" b="0" kern="0" dirty="0"/>
              <a:t>问题：使用循环结构遍历并输出列表中的所有元素。</a:t>
            </a:r>
            <a:endParaRPr lang="zh-CN" altLang="en-US" sz="1600" b="0" kern="0" dirty="0">
              <a:latin typeface="Consolas" panose="020B060902020403020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b="0" kern="0" dirty="0">
                <a:latin typeface="Consolas" panose="020B0609020204030204" charset="0"/>
              </a:rPr>
              <a:t>a_list = ['a', 'b', 'mpilgrim', 'z', 'example']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b="0" kern="0" dirty="0">
                <a:latin typeface="Consolas" panose="020B0609020204030204" charset="0"/>
              </a:rPr>
              <a:t>for i, v in enumerate(a_list):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600" b="0" kern="0" dirty="0">
                <a:latin typeface="Consolas" panose="020B0609020204030204" charset="0"/>
              </a:rPr>
              <a:t>    print('列表的第', i+1, '个元素是：', v)</a:t>
            </a:r>
          </a:p>
        </p:txBody>
      </p:sp>
      <p:sp>
        <p:nvSpPr>
          <p:cNvPr id="8" name="矩形 7"/>
          <p:cNvSpPr/>
          <p:nvPr/>
        </p:nvSpPr>
        <p:spPr>
          <a:xfrm>
            <a:off x="5350565" y="351900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问题：输出1~100之间能被7整除但不能同时被5整除的所有整数。</a:t>
            </a:r>
          </a:p>
          <a:p>
            <a:r>
              <a:rPr lang="zh-CN" altLang="en-US" sz="1600" dirty="0">
                <a:latin typeface="Consolas" panose="020B0609020204030204" charset="0"/>
              </a:rPr>
              <a:t>for i in range(1, 101):</a:t>
            </a:r>
          </a:p>
          <a:p>
            <a:r>
              <a:rPr lang="zh-CN" altLang="en-US" sz="1600" dirty="0">
                <a:latin typeface="Consolas" panose="020B0609020204030204" charset="0"/>
              </a:rPr>
              <a:t>    if i%7==0 and i%5!=0:</a:t>
            </a:r>
          </a:p>
          <a:p>
            <a:r>
              <a:rPr lang="zh-CN" altLang="en-US" sz="1600" dirty="0">
                <a:latin typeface="Consolas" panose="020B0609020204030204" charset="0"/>
              </a:rPr>
              <a:t>        print(i)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5341638" y="4850203"/>
            <a:ext cx="5658679" cy="101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55600" indent="-3556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Ø"/>
              <a:tabLst>
                <a:tab pos="766445" algn="l"/>
                <a:tab pos="1336675" algn="l"/>
              </a:tabLst>
              <a:defRPr kumimoji="1" sz="28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3400" indent="-3429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n"/>
              <a:tabLst>
                <a:tab pos="766445" algn="l"/>
                <a:tab pos="1336675" algn="l"/>
              </a:tabLst>
              <a:defRPr kumimoji="1"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723900" indent="-3429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>
                <a:tab pos="766445" algn="l"/>
                <a:tab pos="1336675" algn="l"/>
              </a:tabLst>
              <a:defRPr kumimoji="1" sz="2000" b="1">
                <a:solidFill>
                  <a:schemeClr val="tx1"/>
                </a:solidFill>
                <a:latin typeface="+mn-ea"/>
                <a:ea typeface="+mn-ea"/>
              </a:defRPr>
            </a:lvl3pPr>
            <a:lvl4pPr marL="57150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55000"/>
              <a:buFontTx/>
              <a:buNone/>
              <a:tabLst>
                <a:tab pos="766445" algn="l"/>
                <a:tab pos="1336675" algn="l"/>
              </a:tabLst>
              <a:defRPr kumimoji="1" sz="1600" b="1">
                <a:solidFill>
                  <a:schemeClr val="tx1"/>
                </a:solidFill>
                <a:latin typeface="+mn-ea"/>
                <a:ea typeface="+mn-ea"/>
              </a:defRPr>
            </a:lvl4pPr>
            <a:lvl5pPr marL="76200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65000"/>
              <a:buFontTx/>
              <a:buNone/>
              <a:tabLst>
                <a:tab pos="766445" algn="l"/>
                <a:tab pos="1336675" algn="l"/>
              </a:tabLst>
              <a:defRPr kumimoji="1" sz="1400" b="1">
                <a:solidFill>
                  <a:schemeClr val="tx1"/>
                </a:solidFill>
                <a:latin typeface="+mn-ea"/>
                <a:ea typeface="+mn-ea"/>
              </a:defRPr>
            </a:lvl5pPr>
            <a:lvl6pPr marL="12192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65000"/>
              <a:buChar char="•"/>
              <a:tabLst>
                <a:tab pos="766445" algn="l"/>
                <a:tab pos="1336675" algn="l"/>
              </a:tabLst>
              <a:defRPr kumimoji="1" sz="1400" b="1">
                <a:solidFill>
                  <a:srgbClr val="A50021"/>
                </a:solidFill>
                <a:latin typeface="+mn-lt"/>
                <a:ea typeface="宋体" panose="02010600030101010101" pitchFamily="2" charset="-122"/>
              </a:defRPr>
            </a:lvl6pPr>
            <a:lvl7pPr marL="16764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65000"/>
              <a:buChar char="•"/>
              <a:tabLst>
                <a:tab pos="766445" algn="l"/>
                <a:tab pos="1336675" algn="l"/>
              </a:tabLst>
              <a:defRPr kumimoji="1" sz="1400" b="1">
                <a:solidFill>
                  <a:srgbClr val="A50021"/>
                </a:solidFill>
                <a:latin typeface="+mn-lt"/>
                <a:ea typeface="宋体" panose="02010600030101010101" pitchFamily="2" charset="-122"/>
              </a:defRPr>
            </a:lvl7pPr>
            <a:lvl8pPr marL="21336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65000"/>
              <a:buChar char="•"/>
              <a:tabLst>
                <a:tab pos="766445" algn="l"/>
                <a:tab pos="1336675" algn="l"/>
              </a:tabLst>
              <a:defRPr kumimoji="1" sz="1400" b="1">
                <a:solidFill>
                  <a:srgbClr val="A50021"/>
                </a:solidFill>
                <a:latin typeface="+mn-lt"/>
                <a:ea typeface="宋体" panose="02010600030101010101" pitchFamily="2" charset="-122"/>
              </a:defRPr>
            </a:lvl8pPr>
            <a:lvl9pPr marL="25908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65000"/>
              <a:buChar char="•"/>
              <a:tabLst>
                <a:tab pos="766445" algn="l"/>
                <a:tab pos="1336675" algn="l"/>
              </a:tabLst>
              <a:defRPr kumimoji="1" sz="1400" b="1">
                <a:solidFill>
                  <a:srgbClr val="A5002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1400" b="0" kern="0" dirty="0"/>
              <a:t>问题解决：使用嵌套的循环结构打印九九乘法表。</a:t>
            </a:r>
            <a:endParaRPr lang="zh-CN" altLang="en-US" sz="1400" b="0" kern="0" dirty="0">
              <a:latin typeface="Consolas" panose="020B060902020403020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400" b="0" kern="0" dirty="0">
                <a:latin typeface="Consolas" panose="020B0609020204030204" charset="0"/>
              </a:rPr>
              <a:t>for i in range(1, 10):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400" b="0" kern="0" dirty="0">
                <a:latin typeface="Consolas" panose="020B0609020204030204" charset="0"/>
              </a:rPr>
              <a:t>    for j in range(1, i+1):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400" b="0" kern="0" dirty="0">
                <a:latin typeface="Consolas" panose="020B0609020204030204" charset="0"/>
              </a:rPr>
              <a:t>        print('{0}*{1}={2}'.format(i,j,i*j), end='  ')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400" b="0" kern="0" dirty="0">
                <a:latin typeface="Consolas" panose="020B0609020204030204" charset="0"/>
              </a:rPr>
              <a:t>    print()                    #打印空行</a:t>
            </a:r>
          </a:p>
        </p:txBody>
      </p:sp>
    </p:spTree>
    <p:extLst>
      <p:ext uri="{BB962C8B-B14F-4D97-AF65-F5344CB8AC3E}">
        <p14:creationId xmlns:p14="http://schemas.microsoft.com/office/powerpoint/2010/main" val="198736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endParaRPr lang="en-US" altLang="zh-CN" dirty="0"/>
          </a:p>
          <a:p>
            <a:pPr marL="368300" lvl="2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Consolas" panose="020B0609020204030204" charset="0"/>
            </a:endParaRPr>
          </a:p>
          <a:p>
            <a:pPr marL="368300" lvl="2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while 条件表达式:</a:t>
            </a:r>
          </a:p>
          <a:p>
            <a:pPr marL="368300" lvl="2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    循环体</a:t>
            </a:r>
          </a:p>
          <a:p>
            <a:pPr marL="368300" lvl="2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[else:</a:t>
            </a:r>
          </a:p>
          <a:p>
            <a:pPr marL="368300" lvl="2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Consolas" panose="020B0609020204030204" charset="0"/>
              </a:rPr>
              <a:t>    else子句代码块]</a:t>
            </a:r>
          </a:p>
          <a:p>
            <a:pPr marL="190500" lvl="1" indent="0">
              <a:buNone/>
            </a:pPr>
            <a:endParaRPr lang="en-US" altLang="zh-CN" dirty="0">
              <a:latin typeface="宋体" panose="02010600030101010101" pitchFamily="2" charset="-122"/>
              <a:sym typeface="+mn-ea"/>
            </a:endParaRPr>
          </a:p>
          <a:p>
            <a:pPr lvl="1"/>
            <a:endParaRPr lang="en-US" altLang="zh-CN" dirty="0">
              <a:latin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sym typeface="+mn-ea"/>
              </a:rPr>
              <a:t>在选择和循环结构中，条件表达式的值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只要不是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False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（或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0.0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0j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等）、空值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None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、空列表、空元组、空集合、空字典、空字符串、空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range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对象或其他空迭代对象，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Python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解释器均认为与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True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等价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904317" y="221000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s,idx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="BIT",0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(s):             #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循环的条件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	print("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循环进行中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:"+s[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idx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])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idx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+=1                 #</a:t>
            </a:r>
            <a:r>
              <a:rPr lang="zh-CN" altLang="en-US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循环变量的改变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else: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s="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循环正常结束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"</a:t>
            </a:r>
            <a:endParaRPr lang="zh-CN" altLang="en-US" dirty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print(s)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27348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循环结构</a:t>
            </a:r>
            <a:endParaRPr lang="en-US" altLang="zh-CN" dirty="0"/>
          </a:p>
          <a:p>
            <a:pPr lvl="1"/>
            <a:r>
              <a:rPr lang="zh-CN" altLang="en-US" dirty="0"/>
              <a:t>保留字</a:t>
            </a:r>
            <a:r>
              <a:rPr lang="en-US" altLang="zh-CN" dirty="0"/>
              <a:t>break</a:t>
            </a:r>
            <a:r>
              <a:rPr lang="zh-CN" altLang="en-US" dirty="0"/>
              <a:t>：使得当前（break语句所属）层次的循环提前结束</a:t>
            </a:r>
            <a:endParaRPr lang="en-US" altLang="zh-CN" dirty="0"/>
          </a:p>
          <a:p>
            <a:pPr lvl="1"/>
            <a:r>
              <a:rPr lang="zh-CN" altLang="en-US" dirty="0"/>
              <a:t>保留字continue：提前结束本次循环，忽略continue之后的所有语句，提前进入下一次循环。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43" y="3792179"/>
            <a:ext cx="7424531" cy="257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60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dirty="0"/>
              <a:t>快速判断一个数是否为素数</a:t>
            </a:r>
            <a:endParaRPr lang="en-US" altLang="zh-CN" dirty="0"/>
          </a:p>
          <a:p>
            <a:pPr lvl="2"/>
            <a:r>
              <a:rPr lang="zh-CN" altLang="en-US" dirty="0"/>
              <a:t>输入：一个整数</a:t>
            </a:r>
            <a:r>
              <a:rPr lang="en-US" altLang="zh-CN" dirty="0"/>
              <a:t>N</a:t>
            </a:r>
          </a:p>
          <a:p>
            <a:pPr lvl="2"/>
            <a:r>
              <a:rPr lang="zh-CN" altLang="en-US" dirty="0"/>
              <a:t>输出：</a:t>
            </a:r>
            <a:r>
              <a:rPr lang="en-US" altLang="zh-CN" dirty="0"/>
              <a:t>Yes or No</a:t>
            </a:r>
          </a:p>
          <a:p>
            <a:pPr lvl="2"/>
            <a:r>
              <a:rPr lang="zh-CN" altLang="en-US" dirty="0"/>
              <a:t>处理：能否被</a:t>
            </a:r>
            <a:r>
              <a:rPr lang="en-US" altLang="zh-CN" dirty="0"/>
              <a:t>[2,N-1]</a:t>
            </a:r>
            <a:r>
              <a:rPr lang="zh-CN" altLang="en-US" dirty="0"/>
              <a:t>整除；</a:t>
            </a:r>
            <a:endParaRPr lang="en-US" altLang="zh-CN" dirty="0"/>
          </a:p>
          <a:p>
            <a:pPr lvl="3"/>
            <a:r>
              <a:rPr lang="zh-CN" altLang="en-US" dirty="0"/>
              <a:t>能否被</a:t>
            </a:r>
            <a:r>
              <a:rPr lang="en-US" altLang="zh-CN" dirty="0"/>
              <a:t>2</a:t>
            </a:r>
            <a:r>
              <a:rPr lang="zh-CN" altLang="en-US" dirty="0"/>
              <a:t>整除</a:t>
            </a:r>
            <a:endParaRPr lang="en-US" altLang="zh-CN" dirty="0"/>
          </a:p>
          <a:p>
            <a:pPr lvl="3"/>
            <a:r>
              <a:rPr lang="zh-CN" altLang="en-US" dirty="0"/>
              <a:t>能否被</a:t>
            </a:r>
            <a:r>
              <a:rPr lang="en-US" altLang="zh-CN" dirty="0"/>
              <a:t>[3,N**0.5+1]</a:t>
            </a:r>
            <a:r>
              <a:rPr lang="zh-CN" altLang="en-US" dirty="0"/>
              <a:t>之间的奇数整除</a:t>
            </a:r>
            <a:endParaRPr lang="en-US" altLang="zh-CN" dirty="0"/>
          </a:p>
          <a:p>
            <a:pPr lvl="3"/>
            <a:r>
              <a:rPr lang="zh-CN" altLang="en-US" dirty="0">
                <a:latin typeface="Consolas" panose="020B0609020204030204" charset="0"/>
              </a:rPr>
              <a:t>6x+2、6x+3、6x+4肯定不是素数；只需判断</a:t>
            </a:r>
            <a:r>
              <a:rPr lang="en-US" altLang="zh-CN" dirty="0">
                <a:latin typeface="Consolas" panose="020B0609020204030204" charset="0"/>
              </a:rPr>
              <a:t>6x+1</a:t>
            </a:r>
            <a:r>
              <a:rPr lang="zh-CN" altLang="en-US" dirty="0">
                <a:latin typeface="Consolas" panose="020B0609020204030204" charset="0"/>
              </a:rPr>
              <a:t>、</a:t>
            </a:r>
            <a:r>
              <a:rPr lang="en-US" altLang="zh-CN" dirty="0">
                <a:latin typeface="Consolas" panose="020B0609020204030204" charset="0"/>
              </a:rPr>
              <a:t>6x+5</a:t>
            </a:r>
            <a:endParaRPr lang="en-US" altLang="zh-CN" dirty="0"/>
          </a:p>
          <a:p>
            <a:pPr lvl="3"/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937513" y="1751476"/>
            <a:ext cx="441628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n = input("Input an integer:")</a:t>
            </a:r>
          </a:p>
          <a:p>
            <a:r>
              <a:rPr lang="zh-CN" altLang="en-US" sz="1600" dirty="0"/>
              <a:t>n = int(n)</a:t>
            </a:r>
          </a:p>
          <a:p>
            <a:r>
              <a:rPr lang="zh-CN" altLang="en-US" sz="1600" dirty="0"/>
              <a:t>if n == 2:</a:t>
            </a:r>
          </a:p>
          <a:p>
            <a:r>
              <a:rPr lang="zh-CN" altLang="en-US" sz="1600" dirty="0"/>
              <a:t>    print('Yes')</a:t>
            </a:r>
          </a:p>
          <a:p>
            <a:r>
              <a:rPr lang="zh-CN" altLang="en-US" sz="1600" dirty="0"/>
              <a:t>elif n%2 == 0:    #偶数必然不是素数</a:t>
            </a:r>
          </a:p>
          <a:p>
            <a:r>
              <a:rPr lang="zh-CN" altLang="en-US" sz="1600" dirty="0"/>
              <a:t>    print('No')</a:t>
            </a:r>
          </a:p>
          <a:p>
            <a:r>
              <a:rPr lang="zh-CN" altLang="en-US" sz="1600" dirty="0"/>
              <a:t>else:</a:t>
            </a:r>
          </a:p>
          <a:p>
            <a:r>
              <a:rPr lang="en-US" altLang="zh-CN" sz="1600" dirty="0"/>
              <a:t>    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in range(3,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(n**0.5)+1, 2):</a:t>
            </a:r>
          </a:p>
          <a:p>
            <a:r>
              <a:rPr lang="en-US" altLang="zh-CN" sz="1600" dirty="0"/>
              <a:t>        if </a:t>
            </a:r>
            <a:r>
              <a:rPr lang="en-US" altLang="zh-CN" sz="1600" dirty="0" err="1"/>
              <a:t>n%i</a:t>
            </a:r>
            <a:r>
              <a:rPr lang="en-US" altLang="zh-CN" sz="1600" dirty="0"/>
              <a:t> == 0:</a:t>
            </a:r>
          </a:p>
          <a:p>
            <a:r>
              <a:rPr lang="en-US" altLang="zh-CN" sz="1600" dirty="0"/>
              <a:t>            print('No')</a:t>
            </a:r>
          </a:p>
          <a:p>
            <a:r>
              <a:rPr lang="en-US" altLang="zh-CN" sz="1600" dirty="0"/>
              <a:t>            break</a:t>
            </a:r>
          </a:p>
          <a:p>
            <a:r>
              <a:rPr lang="en-US" altLang="zh-CN" sz="1600" dirty="0"/>
              <a:t>    else:</a:t>
            </a:r>
          </a:p>
          <a:p>
            <a:r>
              <a:rPr lang="en-US" altLang="zh-CN" sz="1600" dirty="0"/>
              <a:t>        print('Yes')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70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dirty="0"/>
              <a:t>快速判断一个数是否为素数</a:t>
            </a:r>
            <a:endParaRPr lang="en-US" altLang="zh-CN" dirty="0"/>
          </a:p>
          <a:p>
            <a:pPr lvl="2"/>
            <a:r>
              <a:rPr lang="zh-CN" altLang="en-US" dirty="0"/>
              <a:t>输入：一个整数</a:t>
            </a:r>
            <a:r>
              <a:rPr lang="en-US" altLang="zh-CN" dirty="0"/>
              <a:t>N</a:t>
            </a:r>
          </a:p>
          <a:p>
            <a:pPr lvl="2"/>
            <a:r>
              <a:rPr lang="zh-CN" altLang="en-US" dirty="0"/>
              <a:t>输出：</a:t>
            </a:r>
            <a:r>
              <a:rPr lang="en-US" altLang="zh-CN" dirty="0"/>
              <a:t>Yes or No</a:t>
            </a:r>
          </a:p>
          <a:p>
            <a:pPr lvl="2"/>
            <a:r>
              <a:rPr lang="zh-CN" altLang="en-US" dirty="0"/>
              <a:t>处理：能否被</a:t>
            </a:r>
            <a:r>
              <a:rPr lang="en-US" altLang="zh-CN" dirty="0"/>
              <a:t>[2,N-1]</a:t>
            </a:r>
            <a:r>
              <a:rPr lang="zh-CN" altLang="en-US" dirty="0"/>
              <a:t>整除；</a:t>
            </a:r>
            <a:endParaRPr lang="en-US" altLang="zh-CN" dirty="0"/>
          </a:p>
          <a:p>
            <a:pPr lvl="3"/>
            <a:r>
              <a:rPr lang="zh-CN" altLang="en-US" dirty="0"/>
              <a:t>能否被</a:t>
            </a:r>
            <a:r>
              <a:rPr lang="en-US" altLang="zh-CN" dirty="0"/>
              <a:t>2</a:t>
            </a:r>
            <a:r>
              <a:rPr lang="zh-CN" altLang="en-US" dirty="0"/>
              <a:t>整除</a:t>
            </a:r>
            <a:endParaRPr lang="en-US" altLang="zh-CN" dirty="0"/>
          </a:p>
          <a:p>
            <a:pPr lvl="3"/>
            <a:r>
              <a:rPr lang="zh-CN" altLang="en-US" dirty="0"/>
              <a:t>能否被</a:t>
            </a:r>
            <a:r>
              <a:rPr lang="en-US" altLang="zh-CN" dirty="0"/>
              <a:t>[3,N**0.5+1]</a:t>
            </a:r>
            <a:r>
              <a:rPr lang="zh-CN" altLang="en-US" dirty="0"/>
              <a:t>之间的奇数整除</a:t>
            </a:r>
            <a:endParaRPr lang="en-US" altLang="zh-CN" dirty="0"/>
          </a:p>
          <a:p>
            <a:pPr lvl="3"/>
            <a:r>
              <a:rPr lang="zh-CN" altLang="en-US" dirty="0">
                <a:latin typeface="Consolas" panose="020B0609020204030204" charset="0"/>
              </a:rPr>
              <a:t>6x+2、6x+3、6x+4肯定不是素数；只需判断</a:t>
            </a:r>
            <a:r>
              <a:rPr lang="en-US" altLang="zh-CN" dirty="0">
                <a:latin typeface="Consolas" panose="020B0609020204030204" charset="0"/>
              </a:rPr>
              <a:t>6x+1</a:t>
            </a:r>
            <a:r>
              <a:rPr lang="zh-CN" altLang="en-US" dirty="0">
                <a:latin typeface="Consolas" panose="020B0609020204030204" charset="0"/>
              </a:rPr>
              <a:t>、</a:t>
            </a:r>
            <a:r>
              <a:rPr lang="en-US" altLang="zh-CN" dirty="0">
                <a:latin typeface="Consolas" panose="020B0609020204030204" charset="0"/>
              </a:rPr>
              <a:t>6x+5</a:t>
            </a:r>
            <a:endParaRPr lang="en-US" altLang="zh-CN" dirty="0"/>
          </a:p>
          <a:p>
            <a:pPr lvl="3"/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538303" y="1739702"/>
            <a:ext cx="553774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n = input("Input an integer:")</a:t>
            </a:r>
          </a:p>
          <a:p>
            <a:r>
              <a:rPr lang="zh-CN" altLang="en-US" sz="1400" dirty="0"/>
              <a:t>n = int(n)</a:t>
            </a:r>
          </a:p>
          <a:p>
            <a:r>
              <a:rPr lang="zh-CN" altLang="en-US" sz="1400" dirty="0"/>
              <a:t>if n == 2:</a:t>
            </a:r>
          </a:p>
          <a:p>
            <a:r>
              <a:rPr lang="zh-CN" altLang="en-US" sz="1400" dirty="0"/>
              <a:t>    print('Yes')</a:t>
            </a:r>
          </a:p>
          <a:p>
            <a:r>
              <a:rPr lang="zh-CN" altLang="en-US" sz="1400" dirty="0"/>
              <a:t>elif n%2 == 0:    #偶数必然不是素数</a:t>
            </a:r>
          </a:p>
          <a:p>
            <a:r>
              <a:rPr lang="zh-CN" altLang="en-US" sz="1400" dirty="0"/>
              <a:t>    print('No')</a:t>
            </a:r>
          </a:p>
          <a:p>
            <a:r>
              <a:rPr lang="zh-CN" altLang="en-US" sz="1400" dirty="0"/>
              <a:t>elif n == 3:</a:t>
            </a:r>
          </a:p>
          <a:p>
            <a:r>
              <a:rPr lang="zh-CN" altLang="en-US" sz="1400" dirty="0"/>
              <a:t>    print('Yes')</a:t>
            </a:r>
          </a:p>
          <a:p>
            <a:r>
              <a:rPr lang="zh-CN" altLang="en-US" sz="1400" dirty="0"/>
              <a:t>else:</a:t>
            </a:r>
          </a:p>
          <a:p>
            <a:r>
              <a:rPr lang="zh-CN" altLang="en-US" sz="1400" dirty="0"/>
              <a:t>    #大于5的素数必然出现在6的倍数两侧</a:t>
            </a:r>
          </a:p>
          <a:p>
            <a:r>
              <a:rPr lang="zh-CN" altLang="en-US" sz="1400" dirty="0"/>
              <a:t>    #因为6x+2、6x+3、6x+4肯定不是素数，假设x为大于1的自然数</a:t>
            </a:r>
          </a:p>
          <a:p>
            <a:r>
              <a:rPr lang="zh-CN" altLang="en-US" sz="1400" dirty="0"/>
              <a:t>    m = n % 6</a:t>
            </a:r>
          </a:p>
          <a:p>
            <a:r>
              <a:rPr lang="zh-CN" altLang="en-US" sz="1400" dirty="0"/>
              <a:t>    if m!=1 and m!=5:</a:t>
            </a:r>
          </a:p>
          <a:p>
            <a:r>
              <a:rPr lang="zh-CN" altLang="en-US" sz="1400" dirty="0"/>
              <a:t>        print('No')</a:t>
            </a:r>
          </a:p>
          <a:p>
            <a:r>
              <a:rPr lang="zh-CN" altLang="en-US" sz="1400" dirty="0"/>
              <a:t>    else:</a:t>
            </a:r>
          </a:p>
          <a:p>
            <a:r>
              <a:rPr lang="zh-CN" altLang="en-US" sz="1400" dirty="0"/>
              <a:t>        for i in range(3, int(n**0.5)+1, 2):</a:t>
            </a:r>
          </a:p>
          <a:p>
            <a:r>
              <a:rPr lang="zh-CN" altLang="en-US" sz="1400" dirty="0"/>
              <a:t>            if n%i == 0:</a:t>
            </a:r>
          </a:p>
          <a:p>
            <a:r>
              <a:rPr lang="zh-CN" altLang="en-US" sz="1400" dirty="0"/>
              <a:t>                print('No')</a:t>
            </a:r>
          </a:p>
          <a:p>
            <a:r>
              <a:rPr lang="zh-CN" altLang="en-US" sz="1400" dirty="0"/>
              <a:t>                break</a:t>
            </a:r>
          </a:p>
          <a:p>
            <a:r>
              <a:rPr lang="zh-CN" altLang="en-US" sz="1400" dirty="0"/>
              <a:t>        else:</a:t>
            </a:r>
          </a:p>
          <a:p>
            <a:r>
              <a:rPr lang="zh-CN" altLang="en-US" sz="1400" dirty="0"/>
              <a:t>            print('Yes')</a:t>
            </a:r>
          </a:p>
        </p:txBody>
      </p:sp>
    </p:spTree>
    <p:extLst>
      <p:ext uri="{BB962C8B-B14F-4D97-AF65-F5344CB8AC3E}">
        <p14:creationId xmlns:p14="http://schemas.microsoft.com/office/powerpoint/2010/main" val="70014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数据处理编程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第二讲：程序控制结构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程序流程图</a:t>
            </a:r>
            <a:endParaRPr lang="en-US" altLang="zh-CN" dirty="0"/>
          </a:p>
          <a:p>
            <a:pPr lvl="1"/>
            <a:r>
              <a:rPr lang="zh-CN" altLang="en-US" dirty="0"/>
              <a:t>顺序结构</a:t>
            </a:r>
            <a:endParaRPr lang="en-US" altLang="zh-CN" dirty="0"/>
          </a:p>
          <a:p>
            <a:pPr lvl="1"/>
            <a:r>
              <a:rPr lang="zh-CN" altLang="en-US" dirty="0"/>
              <a:t>分支结构</a:t>
            </a:r>
            <a:endParaRPr lang="en-US" altLang="zh-CN" dirty="0"/>
          </a:p>
          <a:p>
            <a:pPr lvl="1"/>
            <a:r>
              <a:rPr lang="zh-CN" altLang="en-US" dirty="0"/>
              <a:t>循环结构</a:t>
            </a:r>
            <a:endParaRPr lang="en-US" altLang="zh-CN" dirty="0"/>
          </a:p>
          <a:p>
            <a:pPr lvl="1"/>
            <a:r>
              <a:rPr lang="zh-CN" altLang="en-US" dirty="0"/>
              <a:t>异常处理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  <a:endParaRPr lang="en-US" altLang="zh-CN" dirty="0"/>
          </a:p>
          <a:p>
            <a:pPr lvl="1"/>
            <a:r>
              <a:rPr lang="en-US" altLang="zh-CN" b="0" dirty="0"/>
              <a:t>Python</a:t>
            </a:r>
            <a:r>
              <a:rPr lang="zh-CN" altLang="en-US" b="0" dirty="0"/>
              <a:t>解释器返回了异常信息，同时程序退出</a:t>
            </a:r>
            <a:endParaRPr lang="en-US" altLang="zh-CN" b="0" dirty="0"/>
          </a:p>
          <a:p>
            <a:pPr lvl="2"/>
            <a:r>
              <a:rPr lang="zh-CN" altLang="en-US" b="0" dirty="0"/>
              <a:t>异常文件路径、异常发生的代码行数、异常类型，异常内容提示</a:t>
            </a:r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64" y="3227037"/>
            <a:ext cx="5428571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18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  <a:endParaRPr lang="en-US" altLang="zh-CN" dirty="0"/>
          </a:p>
          <a:p>
            <a:pPr lvl="1"/>
            <a:r>
              <a:rPr lang="en-US" altLang="zh-CN" dirty="0"/>
              <a:t>try-except</a:t>
            </a:r>
            <a:r>
              <a:rPr lang="zh-CN" altLang="en-US" b="0" dirty="0"/>
              <a:t>语句</a:t>
            </a:r>
            <a:endParaRPr lang="en-US" altLang="zh-CN" b="0" dirty="0"/>
          </a:p>
          <a:p>
            <a:pPr lvl="2"/>
            <a:r>
              <a:rPr lang="zh-CN" altLang="en-US" b="0" dirty="0"/>
              <a:t>语法规则</a:t>
            </a:r>
            <a:endParaRPr lang="en-US" altLang="zh-CN" b="0" dirty="0"/>
          </a:p>
          <a:p>
            <a:pPr marL="381000" lvl="2" indent="0">
              <a:buNone/>
            </a:pPr>
            <a:r>
              <a:rPr lang="en-US" altLang="zh-CN" b="0" dirty="0"/>
              <a:t>try:</a:t>
            </a:r>
          </a:p>
          <a:p>
            <a:pPr lvl="3"/>
            <a:r>
              <a:rPr lang="en-US" altLang="zh-CN" b="0" dirty="0"/>
              <a:t>&lt;</a:t>
            </a:r>
            <a:r>
              <a:rPr lang="zh-CN" altLang="en-US" b="0" dirty="0"/>
              <a:t>语句块</a:t>
            </a:r>
            <a:r>
              <a:rPr lang="en-US" altLang="zh-CN" b="0" dirty="0"/>
              <a:t>1&gt;</a:t>
            </a:r>
          </a:p>
          <a:p>
            <a:pPr marL="381000" lvl="2" indent="0">
              <a:buNone/>
            </a:pPr>
            <a:r>
              <a:rPr lang="en-US" altLang="zh-CN" b="0" dirty="0"/>
              <a:t>except &lt;</a:t>
            </a:r>
            <a:r>
              <a:rPr lang="zh-CN" altLang="en-US" b="0" dirty="0"/>
              <a:t>异常类型</a:t>
            </a:r>
            <a:r>
              <a:rPr lang="en-US" altLang="zh-CN" b="0" dirty="0"/>
              <a:t>&gt;:</a:t>
            </a:r>
          </a:p>
          <a:p>
            <a:pPr lvl="3"/>
            <a:r>
              <a:rPr lang="en-US" altLang="zh-CN" b="0" dirty="0"/>
              <a:t>&lt;</a:t>
            </a:r>
            <a:r>
              <a:rPr lang="zh-CN" altLang="en-US" b="0" dirty="0"/>
              <a:t>语句块</a:t>
            </a:r>
            <a:r>
              <a:rPr lang="en-US" altLang="zh-CN" b="0" dirty="0"/>
              <a:t>2&gt;</a:t>
            </a:r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</p:txBody>
      </p:sp>
      <p:sp>
        <p:nvSpPr>
          <p:cNvPr id="7" name="矩形 6"/>
          <p:cNvSpPr/>
          <p:nvPr/>
        </p:nvSpPr>
        <p:spPr>
          <a:xfrm>
            <a:off x="5025887" y="145849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/>
              <a:t>n = input("Input an integer:")</a:t>
            </a:r>
          </a:p>
          <a:p>
            <a:r>
              <a:rPr lang="zh-CN" altLang="en-US" sz="1400" dirty="0"/>
              <a:t>try:</a:t>
            </a:r>
          </a:p>
          <a:p>
            <a:r>
              <a:rPr lang="zh-CN" altLang="en-US" sz="1400" dirty="0"/>
              <a:t>    n = int(n)</a:t>
            </a:r>
          </a:p>
          <a:p>
            <a:r>
              <a:rPr lang="zh-CN" altLang="en-US" sz="1400" dirty="0"/>
              <a:t>    if n == 2:</a:t>
            </a:r>
          </a:p>
          <a:p>
            <a:r>
              <a:rPr lang="zh-CN" altLang="en-US" sz="1400" dirty="0"/>
              <a:t>        print('Yes')</a:t>
            </a:r>
          </a:p>
          <a:p>
            <a:r>
              <a:rPr lang="zh-CN" altLang="en-US" sz="1400" dirty="0"/>
              <a:t>    elif n%2 == 0:    #偶数必然不是素数</a:t>
            </a:r>
          </a:p>
          <a:p>
            <a:r>
              <a:rPr lang="zh-CN" altLang="en-US" sz="1400" dirty="0"/>
              <a:t>        print('No')</a:t>
            </a:r>
          </a:p>
          <a:p>
            <a:r>
              <a:rPr lang="zh-CN" altLang="en-US" sz="1400" dirty="0"/>
              <a:t>    elif n == 3:</a:t>
            </a:r>
          </a:p>
          <a:p>
            <a:r>
              <a:rPr lang="zh-CN" altLang="en-US" sz="1400" dirty="0"/>
              <a:t>        print('Yes')</a:t>
            </a:r>
          </a:p>
          <a:p>
            <a:r>
              <a:rPr lang="zh-CN" altLang="en-US" sz="1400" dirty="0"/>
              <a:t>    else:</a:t>
            </a:r>
          </a:p>
          <a:p>
            <a:r>
              <a:rPr lang="zh-CN" altLang="en-US" sz="1400" dirty="0"/>
              <a:t>        #大于5的素数必然出现在6的倍数两侧</a:t>
            </a:r>
          </a:p>
          <a:p>
            <a:r>
              <a:rPr lang="zh-CN" altLang="en-US" sz="1400" dirty="0"/>
              <a:t>        #因为6x+2、6x+3、6x+4肯定不是素数，假设x为大于1的自然数</a:t>
            </a:r>
          </a:p>
          <a:p>
            <a:r>
              <a:rPr lang="zh-CN" altLang="en-US" sz="1400" dirty="0"/>
              <a:t>        m = n % 6</a:t>
            </a:r>
          </a:p>
          <a:p>
            <a:r>
              <a:rPr lang="zh-CN" altLang="en-US" sz="1400" dirty="0"/>
              <a:t>        if m!=1 and m!=5:</a:t>
            </a:r>
          </a:p>
          <a:p>
            <a:r>
              <a:rPr lang="zh-CN" altLang="en-US" sz="1400" dirty="0"/>
              <a:t>            print('No')</a:t>
            </a:r>
          </a:p>
          <a:p>
            <a:r>
              <a:rPr lang="zh-CN" altLang="en-US" sz="1400" dirty="0"/>
              <a:t>        else:</a:t>
            </a:r>
          </a:p>
          <a:p>
            <a:r>
              <a:rPr lang="zh-CN" altLang="en-US" sz="1400" dirty="0"/>
              <a:t>            for i in range(3, int(n**0.5)+1, 2):</a:t>
            </a:r>
          </a:p>
          <a:p>
            <a:r>
              <a:rPr lang="zh-CN" altLang="en-US" sz="1400" dirty="0"/>
              <a:t>                if n%i == 0:</a:t>
            </a:r>
          </a:p>
          <a:p>
            <a:r>
              <a:rPr lang="zh-CN" altLang="en-US" sz="1400" dirty="0"/>
              <a:t>                    print('No')</a:t>
            </a:r>
          </a:p>
          <a:p>
            <a:r>
              <a:rPr lang="zh-CN" altLang="en-US" sz="1400" dirty="0"/>
              <a:t>                    break</a:t>
            </a:r>
          </a:p>
          <a:p>
            <a:r>
              <a:rPr lang="zh-CN" altLang="en-US" sz="1400" dirty="0"/>
              <a:t>            else:</a:t>
            </a:r>
          </a:p>
          <a:p>
            <a:r>
              <a:rPr lang="zh-CN" altLang="en-US" sz="1400" dirty="0"/>
              <a:t>                print('Yes')</a:t>
            </a:r>
          </a:p>
          <a:p>
            <a:r>
              <a:rPr lang="zh-CN" altLang="en-US" sz="1400" dirty="0"/>
              <a:t>except ValueError:</a:t>
            </a:r>
          </a:p>
          <a:p>
            <a:r>
              <a:rPr lang="zh-CN" altLang="en-US" sz="1400" dirty="0"/>
              <a:t>    print("请重新输入整数")</a:t>
            </a:r>
          </a:p>
        </p:txBody>
      </p:sp>
    </p:spTree>
    <p:extLst>
      <p:ext uri="{BB962C8B-B14F-4D97-AF65-F5344CB8AC3E}">
        <p14:creationId xmlns:p14="http://schemas.microsoft.com/office/powerpoint/2010/main" val="3814892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  <a:endParaRPr lang="en-US" altLang="zh-CN" dirty="0"/>
          </a:p>
          <a:p>
            <a:pPr lvl="1"/>
            <a:r>
              <a:rPr lang="en-US" altLang="zh-CN" dirty="0"/>
              <a:t>try-except</a:t>
            </a:r>
            <a:r>
              <a:rPr lang="zh-CN" altLang="en-US" b="0" dirty="0"/>
              <a:t>语句</a:t>
            </a:r>
            <a:endParaRPr lang="en-US" altLang="zh-CN" b="0" dirty="0"/>
          </a:p>
          <a:p>
            <a:pPr lvl="2"/>
            <a:r>
              <a:rPr lang="zh-CN" altLang="en-US" b="0" dirty="0"/>
              <a:t>多种异常类型</a:t>
            </a:r>
            <a:endParaRPr lang="en-US" altLang="zh-CN" b="0" dirty="0"/>
          </a:p>
          <a:p>
            <a:pPr marL="381000" lvl="2" indent="0">
              <a:buNone/>
            </a:pPr>
            <a:r>
              <a:rPr lang="en-US" altLang="zh-CN" b="0" dirty="0"/>
              <a:t>try:</a:t>
            </a:r>
          </a:p>
          <a:p>
            <a:pPr lvl="3"/>
            <a:r>
              <a:rPr lang="en-US" altLang="zh-CN" b="0" dirty="0"/>
              <a:t>&lt;</a:t>
            </a:r>
            <a:r>
              <a:rPr lang="zh-CN" altLang="en-US" b="0" dirty="0"/>
              <a:t>语句块</a:t>
            </a:r>
            <a:r>
              <a:rPr lang="en-US" altLang="zh-CN" b="0" dirty="0"/>
              <a:t>1&gt;</a:t>
            </a:r>
          </a:p>
          <a:p>
            <a:pPr marL="381000" lvl="2" indent="0">
              <a:buNone/>
            </a:pPr>
            <a:r>
              <a:rPr lang="en-US" altLang="zh-CN" b="0" dirty="0"/>
              <a:t>except &lt;</a:t>
            </a:r>
            <a:r>
              <a:rPr lang="zh-CN" altLang="en-US" b="0" dirty="0"/>
              <a:t>异常类型</a:t>
            </a:r>
            <a:r>
              <a:rPr lang="en-US" altLang="zh-CN" b="0" dirty="0"/>
              <a:t>1&gt;:</a:t>
            </a:r>
          </a:p>
          <a:p>
            <a:pPr lvl="3"/>
            <a:r>
              <a:rPr lang="en-US" altLang="zh-CN" b="0" dirty="0"/>
              <a:t>&lt;</a:t>
            </a:r>
            <a:r>
              <a:rPr lang="zh-CN" altLang="en-US" b="0" dirty="0"/>
              <a:t>语句块</a:t>
            </a:r>
            <a:r>
              <a:rPr lang="en-US" altLang="zh-CN" b="0" dirty="0"/>
              <a:t>2&gt;</a:t>
            </a:r>
          </a:p>
          <a:p>
            <a:pPr marL="381000" lvl="2" indent="0">
              <a:buNone/>
            </a:pPr>
            <a:r>
              <a:rPr lang="en-US" altLang="zh-CN" b="0" dirty="0"/>
              <a:t>except &lt;</a:t>
            </a:r>
            <a:r>
              <a:rPr lang="zh-CN" altLang="en-US" b="0" dirty="0"/>
              <a:t>异常类型</a:t>
            </a:r>
            <a:r>
              <a:rPr lang="en-US" altLang="zh-CN" b="0" dirty="0"/>
              <a:t>2&gt;:</a:t>
            </a:r>
          </a:p>
          <a:p>
            <a:pPr lvl="3"/>
            <a:r>
              <a:rPr lang="en-US" altLang="zh-CN" b="0" dirty="0"/>
              <a:t>&lt;</a:t>
            </a:r>
            <a:r>
              <a:rPr lang="zh-CN" altLang="en-US" b="0" dirty="0"/>
              <a:t>语句块</a:t>
            </a:r>
            <a:r>
              <a:rPr lang="en-US" altLang="zh-CN" b="0" dirty="0"/>
              <a:t>3&gt;</a:t>
            </a:r>
          </a:p>
          <a:p>
            <a:pPr marL="381000" lvl="2" indent="0">
              <a:buNone/>
            </a:pPr>
            <a:r>
              <a:rPr lang="en-US" altLang="zh-CN" b="0" dirty="0"/>
              <a:t>except &lt;</a:t>
            </a:r>
            <a:r>
              <a:rPr lang="zh-CN" altLang="en-US" b="0" dirty="0"/>
              <a:t>异常类型</a:t>
            </a:r>
            <a:r>
              <a:rPr lang="en-US" altLang="zh-CN" b="0" dirty="0"/>
              <a:t>3&gt;:</a:t>
            </a:r>
          </a:p>
          <a:p>
            <a:pPr lvl="3"/>
            <a:r>
              <a:rPr lang="en-US" altLang="zh-CN" b="0" dirty="0"/>
              <a:t>&lt;</a:t>
            </a:r>
            <a:r>
              <a:rPr lang="zh-CN" altLang="en-US" b="0" dirty="0"/>
              <a:t>语句块</a:t>
            </a:r>
            <a:r>
              <a:rPr lang="en-US" altLang="zh-CN" b="0" dirty="0"/>
              <a:t>4&gt;</a:t>
            </a:r>
          </a:p>
          <a:p>
            <a:pPr lvl="3"/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238837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  <a:endParaRPr lang="en-US" altLang="zh-CN" dirty="0"/>
          </a:p>
          <a:p>
            <a:pPr lvl="1"/>
            <a:r>
              <a:rPr lang="en-US" altLang="zh-CN" dirty="0"/>
              <a:t>try-except</a:t>
            </a:r>
            <a:r>
              <a:rPr lang="zh-CN" altLang="en-US" b="0" dirty="0"/>
              <a:t>语句</a:t>
            </a:r>
            <a:endParaRPr lang="en-US" altLang="zh-CN" b="0" dirty="0"/>
          </a:p>
          <a:p>
            <a:pPr lvl="2"/>
            <a:r>
              <a:rPr lang="zh-CN" altLang="en-US" b="0" dirty="0"/>
              <a:t>多种异常类型：类似于</a:t>
            </a:r>
            <a:r>
              <a:rPr lang="en-US" altLang="zh-CN" b="0" dirty="0"/>
              <a:t>if-</a:t>
            </a:r>
            <a:r>
              <a:rPr lang="en-US" altLang="zh-CN" b="0" dirty="0" err="1"/>
              <a:t>elif</a:t>
            </a:r>
            <a:r>
              <a:rPr lang="en-US" altLang="zh-CN" b="0" dirty="0"/>
              <a:t>-else</a:t>
            </a:r>
            <a:r>
              <a:rPr lang="zh-CN" altLang="en-US" b="0" dirty="0"/>
              <a:t>语句</a:t>
            </a:r>
            <a:endParaRPr lang="en-US" altLang="zh-CN" b="0" dirty="0"/>
          </a:p>
          <a:p>
            <a:pPr marL="381000" lvl="2" indent="0">
              <a:buNone/>
            </a:pPr>
            <a:r>
              <a:rPr lang="en-US" altLang="zh-CN" b="0" dirty="0"/>
              <a:t>try:</a:t>
            </a:r>
          </a:p>
          <a:p>
            <a:pPr lvl="3"/>
            <a:r>
              <a:rPr lang="en-US" altLang="zh-CN" b="0" dirty="0"/>
              <a:t>&lt;</a:t>
            </a:r>
            <a:r>
              <a:rPr lang="zh-CN" altLang="en-US" b="0" dirty="0"/>
              <a:t>语句块</a:t>
            </a:r>
            <a:r>
              <a:rPr lang="en-US" altLang="zh-CN" b="0" dirty="0"/>
              <a:t>1&gt;</a:t>
            </a:r>
          </a:p>
          <a:p>
            <a:pPr marL="381000" lvl="2" indent="0">
              <a:buNone/>
            </a:pPr>
            <a:r>
              <a:rPr lang="en-US" altLang="zh-CN" b="0" dirty="0"/>
              <a:t>except &lt;</a:t>
            </a:r>
            <a:r>
              <a:rPr lang="zh-CN" altLang="en-US" b="0" dirty="0"/>
              <a:t>异常类型</a:t>
            </a:r>
            <a:r>
              <a:rPr lang="en-US" altLang="zh-CN" b="0" dirty="0"/>
              <a:t>1&gt;:</a:t>
            </a:r>
          </a:p>
          <a:p>
            <a:pPr lvl="3"/>
            <a:r>
              <a:rPr lang="en-US" altLang="zh-CN" b="0" dirty="0"/>
              <a:t>&lt;</a:t>
            </a:r>
            <a:r>
              <a:rPr lang="zh-CN" altLang="en-US" b="0" dirty="0"/>
              <a:t>语句块</a:t>
            </a:r>
            <a:r>
              <a:rPr lang="en-US" altLang="zh-CN" b="0" dirty="0"/>
              <a:t>2&gt;</a:t>
            </a:r>
          </a:p>
          <a:p>
            <a:pPr marL="381000" lvl="2" indent="0">
              <a:buNone/>
            </a:pPr>
            <a:r>
              <a:rPr lang="en-US" altLang="zh-CN" b="0" dirty="0"/>
              <a:t>except &lt;</a:t>
            </a:r>
            <a:r>
              <a:rPr lang="zh-CN" altLang="en-US" b="0" dirty="0"/>
              <a:t>异常类型</a:t>
            </a:r>
            <a:r>
              <a:rPr lang="en-US" altLang="zh-CN" b="0" dirty="0"/>
              <a:t>2&gt;:</a:t>
            </a:r>
          </a:p>
          <a:p>
            <a:pPr lvl="3"/>
            <a:r>
              <a:rPr lang="en-US" altLang="zh-CN" b="0" dirty="0"/>
              <a:t>&lt;</a:t>
            </a:r>
            <a:r>
              <a:rPr lang="zh-CN" altLang="en-US" b="0" dirty="0"/>
              <a:t>语句块</a:t>
            </a:r>
            <a:r>
              <a:rPr lang="en-US" altLang="zh-CN" b="0" dirty="0"/>
              <a:t>3&gt;</a:t>
            </a:r>
          </a:p>
          <a:p>
            <a:pPr marL="381000" lvl="2" indent="0">
              <a:buNone/>
            </a:pPr>
            <a:r>
              <a:rPr lang="en-US" altLang="zh-CN" b="0" dirty="0"/>
              <a:t>except:</a:t>
            </a:r>
          </a:p>
          <a:p>
            <a:pPr lvl="3"/>
            <a:r>
              <a:rPr lang="en-US" altLang="zh-CN" b="0" dirty="0"/>
              <a:t>&lt;</a:t>
            </a:r>
            <a:r>
              <a:rPr lang="zh-CN" altLang="en-US" b="0" dirty="0"/>
              <a:t>语句块</a:t>
            </a:r>
            <a:r>
              <a:rPr lang="en-US" altLang="zh-CN" b="0" dirty="0"/>
              <a:t>4&gt;</a:t>
            </a:r>
          </a:p>
          <a:p>
            <a:pPr lvl="3"/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93448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  <a:endParaRPr lang="en-US" altLang="zh-CN" dirty="0"/>
          </a:p>
          <a:p>
            <a:pPr lvl="1"/>
            <a:r>
              <a:rPr lang="zh-CN" altLang="en-US" dirty="0"/>
              <a:t>除了</a:t>
            </a:r>
            <a:r>
              <a:rPr lang="en-US" altLang="zh-CN" dirty="0"/>
              <a:t>try</a:t>
            </a:r>
            <a:r>
              <a:rPr lang="zh-CN" altLang="en-US" dirty="0"/>
              <a:t>和</a:t>
            </a:r>
            <a:r>
              <a:rPr lang="en-US" altLang="zh-CN" dirty="0"/>
              <a:t>except</a:t>
            </a:r>
            <a:r>
              <a:rPr lang="zh-CN" altLang="en-US" dirty="0"/>
              <a:t>保留字外，还可以与</a:t>
            </a:r>
            <a:r>
              <a:rPr lang="en-US" altLang="zh-CN" dirty="0"/>
              <a:t>else</a:t>
            </a:r>
            <a:r>
              <a:rPr lang="zh-CN" altLang="en-US" dirty="0"/>
              <a:t>和</a:t>
            </a:r>
            <a:r>
              <a:rPr lang="en-US" altLang="zh-CN" dirty="0"/>
              <a:t>finally</a:t>
            </a:r>
            <a:r>
              <a:rPr lang="zh-CN" altLang="en-US" dirty="0"/>
              <a:t>保留字配合使用</a:t>
            </a:r>
            <a:endParaRPr lang="en-US" altLang="zh-CN" b="0" dirty="0"/>
          </a:p>
          <a:p>
            <a:pPr marL="381000" lvl="2" indent="0">
              <a:buNone/>
            </a:pPr>
            <a:r>
              <a:rPr lang="en-US" altLang="zh-CN" b="0" dirty="0"/>
              <a:t>try:</a:t>
            </a:r>
          </a:p>
          <a:p>
            <a:pPr lvl="3"/>
            <a:r>
              <a:rPr lang="en-US" altLang="zh-CN" b="0" dirty="0"/>
              <a:t>&lt;</a:t>
            </a:r>
            <a:r>
              <a:rPr lang="zh-CN" altLang="en-US" b="0" dirty="0"/>
              <a:t>语句块</a:t>
            </a:r>
            <a:r>
              <a:rPr lang="en-US" altLang="zh-CN" b="0" dirty="0"/>
              <a:t>1&gt;</a:t>
            </a:r>
          </a:p>
          <a:p>
            <a:pPr marL="381000" lvl="2" indent="0">
              <a:buNone/>
            </a:pPr>
            <a:r>
              <a:rPr lang="en-US" altLang="zh-CN" b="0" dirty="0"/>
              <a:t>except &lt;</a:t>
            </a:r>
            <a:r>
              <a:rPr lang="zh-CN" altLang="en-US" b="0" dirty="0"/>
              <a:t>异常类型</a:t>
            </a:r>
            <a:r>
              <a:rPr lang="en-US" altLang="zh-CN" b="0" dirty="0"/>
              <a:t>1&gt;:</a:t>
            </a:r>
          </a:p>
          <a:p>
            <a:pPr lvl="3"/>
            <a:r>
              <a:rPr lang="en-US" altLang="zh-CN" b="0" dirty="0"/>
              <a:t>&lt;</a:t>
            </a:r>
            <a:r>
              <a:rPr lang="zh-CN" altLang="en-US" b="0" dirty="0"/>
              <a:t>语句块</a:t>
            </a:r>
            <a:r>
              <a:rPr lang="en-US" altLang="zh-CN" b="0" dirty="0"/>
              <a:t>2&gt;</a:t>
            </a:r>
          </a:p>
          <a:p>
            <a:pPr marL="381000" lvl="2" indent="0">
              <a:buNone/>
            </a:pPr>
            <a:r>
              <a:rPr lang="en-US" altLang="zh-CN" b="0" dirty="0"/>
              <a:t>else:</a:t>
            </a:r>
          </a:p>
          <a:p>
            <a:pPr lvl="3"/>
            <a:r>
              <a:rPr lang="en-US" altLang="zh-CN" b="0" dirty="0"/>
              <a:t>&lt;</a:t>
            </a:r>
            <a:r>
              <a:rPr lang="zh-CN" altLang="en-US" b="0" dirty="0"/>
              <a:t>语句块</a:t>
            </a:r>
            <a:r>
              <a:rPr lang="en-US" altLang="zh-CN" b="0" dirty="0"/>
              <a:t>3&gt;</a:t>
            </a:r>
          </a:p>
          <a:p>
            <a:pPr marL="381000" lvl="2" indent="0">
              <a:buNone/>
            </a:pPr>
            <a:r>
              <a:rPr lang="en-US" altLang="zh-CN" b="0" dirty="0"/>
              <a:t>finally:</a:t>
            </a:r>
          </a:p>
          <a:p>
            <a:pPr lvl="3"/>
            <a:r>
              <a:rPr lang="en-US" altLang="zh-CN" b="0" dirty="0"/>
              <a:t>&lt;</a:t>
            </a:r>
            <a:r>
              <a:rPr lang="zh-CN" altLang="en-US" b="0" dirty="0"/>
              <a:t>语句块</a:t>
            </a:r>
            <a:r>
              <a:rPr lang="en-US" altLang="zh-CN" b="0" dirty="0"/>
              <a:t>4&gt;</a:t>
            </a:r>
          </a:p>
          <a:p>
            <a:pPr lvl="3"/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511" y="2759075"/>
            <a:ext cx="624532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32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  <a:endParaRPr lang="en-US" altLang="zh-CN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</p:txBody>
      </p:sp>
      <p:sp>
        <p:nvSpPr>
          <p:cNvPr id="6" name="矩形 5"/>
          <p:cNvSpPr/>
          <p:nvPr/>
        </p:nvSpPr>
        <p:spPr>
          <a:xfrm>
            <a:off x="609600" y="2524613"/>
            <a:ext cx="48337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try:</a:t>
            </a:r>
          </a:p>
          <a:p>
            <a:r>
              <a:rPr lang="zh-CN" altLang="en-US" dirty="0"/>
              <a:t>    alp="ABCDEFGHIJKLMNOPQRSTUVWXYZ"</a:t>
            </a:r>
          </a:p>
          <a:p>
            <a:r>
              <a:rPr lang="zh-CN" altLang="en-US" dirty="0"/>
              <a:t>    idx=eval(input("请输入一个整数:"))</a:t>
            </a:r>
          </a:p>
          <a:p>
            <a:r>
              <a:rPr lang="zh-CN" altLang="en-US" dirty="0"/>
              <a:t>    print(alp[idx])</a:t>
            </a:r>
          </a:p>
          <a:p>
            <a:r>
              <a:rPr lang="zh-CN" altLang="en-US" dirty="0"/>
              <a:t>except NameError:</a:t>
            </a:r>
          </a:p>
          <a:p>
            <a:r>
              <a:rPr lang="zh-CN" altLang="en-US" dirty="0"/>
              <a:t>    print("输入错误，请输入一个整数!")</a:t>
            </a:r>
          </a:p>
          <a:p>
            <a:r>
              <a:rPr lang="zh-CN" altLang="en-US" dirty="0"/>
              <a:t>else:</a:t>
            </a:r>
          </a:p>
          <a:p>
            <a:r>
              <a:rPr lang="zh-CN" altLang="en-US" dirty="0"/>
              <a:t>    print("没有发生异常")</a:t>
            </a:r>
          </a:p>
          <a:p>
            <a:r>
              <a:rPr lang="zh-CN" altLang="en-US" dirty="0"/>
              <a:t>finally:</a:t>
            </a:r>
          </a:p>
          <a:p>
            <a:r>
              <a:rPr lang="zh-CN" altLang="en-US" dirty="0"/>
              <a:t>    print("程序执行完毕")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88" y="2663760"/>
            <a:ext cx="6318311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77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36" y="1221105"/>
            <a:ext cx="2700020" cy="54419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pic>
        <p:nvPicPr>
          <p:cNvPr id="6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651" y="1192530"/>
            <a:ext cx="3019425" cy="547052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  <p:pic>
        <p:nvPicPr>
          <p:cNvPr id="7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616" y="1192530"/>
            <a:ext cx="2877185" cy="546989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8622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异常处理</a:t>
            </a:r>
            <a:endParaRPr lang="en-US" altLang="zh-CN" dirty="0"/>
          </a:p>
          <a:p>
            <a:pPr lvl="1"/>
            <a:r>
              <a:rPr lang="en-US" altLang="zh-CN" dirty="0" err="1"/>
              <a:t>AssertionError</a:t>
            </a:r>
            <a:r>
              <a:rPr lang="zh-CN" altLang="en-US" dirty="0"/>
              <a:t>：关键字</a:t>
            </a:r>
            <a:r>
              <a:rPr lang="en-US" altLang="zh-CN" dirty="0"/>
              <a:t>assert</a:t>
            </a:r>
          </a:p>
          <a:p>
            <a:pPr lvl="2"/>
            <a:r>
              <a:rPr lang="zh-CN" altLang="en-US" dirty="0"/>
              <a:t>语法：</a:t>
            </a:r>
            <a:r>
              <a:rPr lang="en-US" altLang="zh-CN" dirty="0"/>
              <a:t>assert condition [,</a:t>
            </a:r>
            <a:r>
              <a:rPr lang="zh-CN" altLang="en-US" dirty="0"/>
              <a:t>参数</a:t>
            </a:r>
            <a:r>
              <a:rPr lang="en-US" altLang="zh-CN" dirty="0"/>
              <a:t>]</a:t>
            </a:r>
          </a:p>
          <a:p>
            <a:pPr lvl="2"/>
            <a:r>
              <a:rPr lang="zh-CN" altLang="en-US" dirty="0"/>
              <a:t>等价于：</a:t>
            </a:r>
            <a:r>
              <a:rPr lang="en-US" altLang="zh-CN" dirty="0"/>
              <a:t>if not condition:</a:t>
            </a:r>
          </a:p>
          <a:p>
            <a:pPr marL="381000" lvl="2" indent="0">
              <a:buNone/>
            </a:pPr>
            <a:r>
              <a:rPr lang="en-US" altLang="zh-CN" dirty="0"/>
              <a:t>              raise </a:t>
            </a:r>
            <a:r>
              <a:rPr lang="en-US" altLang="zh-CN" dirty="0" err="1"/>
              <a:t>AssertionError</a:t>
            </a:r>
            <a:r>
              <a:rPr lang="en-US" altLang="zh-CN" dirty="0"/>
              <a:t>()</a:t>
            </a:r>
          </a:p>
          <a:p>
            <a:pPr lvl="3"/>
            <a:endParaRPr lang="en-US" altLang="zh-CN" sz="1800" dirty="0"/>
          </a:p>
          <a:p>
            <a:pPr lvl="3"/>
            <a:r>
              <a:rPr lang="en-US" altLang="zh-CN" sz="1800" dirty="0"/>
              <a:t>&gt;&gt;&gt; assert 2==1,'2</a:t>
            </a:r>
            <a:r>
              <a:rPr lang="zh-CN" altLang="en-US" sz="1800" dirty="0"/>
              <a:t>不等于</a:t>
            </a:r>
            <a:r>
              <a:rPr lang="en-US" altLang="zh-CN" sz="1800" dirty="0"/>
              <a:t>1'</a:t>
            </a:r>
          </a:p>
          <a:p>
            <a:pPr lvl="3"/>
            <a:r>
              <a:rPr lang="en-US" altLang="zh-CN" sz="1800" dirty="0" err="1">
                <a:solidFill>
                  <a:srgbClr val="00B0F0"/>
                </a:solidFill>
              </a:rPr>
              <a:t>Traceback</a:t>
            </a:r>
            <a:r>
              <a:rPr lang="en-US" altLang="zh-CN" sz="1800" dirty="0">
                <a:solidFill>
                  <a:srgbClr val="00B0F0"/>
                </a:solidFill>
              </a:rPr>
              <a:t> (most recent call last):</a:t>
            </a:r>
          </a:p>
          <a:p>
            <a:pPr lvl="3"/>
            <a:r>
              <a:rPr lang="en-US" altLang="zh-CN" sz="1800" dirty="0">
                <a:solidFill>
                  <a:srgbClr val="00B0F0"/>
                </a:solidFill>
              </a:rPr>
              <a:t>  File "&lt;pyshell#6&gt;", line 1, in &lt;module&gt;</a:t>
            </a:r>
          </a:p>
          <a:p>
            <a:pPr lvl="3"/>
            <a:r>
              <a:rPr lang="en-US" altLang="zh-CN" sz="1800" dirty="0">
                <a:solidFill>
                  <a:srgbClr val="00B0F0"/>
                </a:solidFill>
              </a:rPr>
              <a:t>    assert 2==1,'2</a:t>
            </a:r>
            <a:r>
              <a:rPr lang="zh-CN" altLang="en-US" sz="1800" dirty="0">
                <a:solidFill>
                  <a:srgbClr val="00B0F0"/>
                </a:solidFill>
              </a:rPr>
              <a:t>不等于</a:t>
            </a:r>
            <a:r>
              <a:rPr lang="en-US" altLang="zh-CN" sz="1800" dirty="0">
                <a:solidFill>
                  <a:srgbClr val="00B0F0"/>
                </a:solidFill>
              </a:rPr>
              <a:t>1'</a:t>
            </a:r>
          </a:p>
          <a:p>
            <a:pPr lvl="3"/>
            <a:r>
              <a:rPr lang="en-US" altLang="zh-CN" sz="1800" dirty="0" err="1">
                <a:solidFill>
                  <a:srgbClr val="00B0F0"/>
                </a:solidFill>
              </a:rPr>
              <a:t>AssertionError</a:t>
            </a:r>
            <a:r>
              <a:rPr lang="en-US" altLang="zh-CN" sz="1800" dirty="0">
                <a:solidFill>
                  <a:srgbClr val="00B0F0"/>
                </a:solidFill>
              </a:rPr>
              <a:t>: 2</a:t>
            </a:r>
            <a:r>
              <a:rPr lang="zh-CN" altLang="en-US" sz="1800" dirty="0">
                <a:solidFill>
                  <a:srgbClr val="00B0F0"/>
                </a:solidFill>
              </a:rPr>
              <a:t>不等于</a:t>
            </a:r>
            <a:r>
              <a:rPr lang="en-US" altLang="zh-CN" sz="18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65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编写函数模拟猜数游戏</a:t>
            </a:r>
            <a:endParaRPr lang="en-US" altLang="zh-CN" dirty="0"/>
          </a:p>
          <a:p>
            <a:pPr lvl="1"/>
            <a:r>
              <a:rPr lang="en-US" altLang="zh-CN" dirty="0"/>
              <a:t>系统随机产生一个数，玩家最多可以猜5次，系统会根据玩家的猜测进行提示，玩家则可以根据系统的提示对下一次的猜测进行适当调整。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98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程序流程图</a:t>
            </a:r>
            <a:endParaRPr lang="en-US" altLang="zh-CN" dirty="0"/>
          </a:p>
          <a:p>
            <a:r>
              <a:rPr lang="zh-CN" altLang="en-US" dirty="0"/>
              <a:t>顺序结构</a:t>
            </a:r>
            <a:endParaRPr lang="en-US" altLang="zh-CN" dirty="0"/>
          </a:p>
          <a:p>
            <a:r>
              <a:rPr lang="zh-CN" altLang="en-US" dirty="0"/>
              <a:t>分支结构</a:t>
            </a:r>
            <a:endParaRPr lang="en-US" altLang="zh-CN" dirty="0"/>
          </a:p>
          <a:p>
            <a:r>
              <a:rPr lang="zh-CN" altLang="en-US" dirty="0"/>
              <a:t>循环结构</a:t>
            </a:r>
            <a:endParaRPr lang="en-US" altLang="zh-CN" dirty="0"/>
          </a:p>
          <a:p>
            <a:r>
              <a:rPr lang="zh-CN" altLang="en-US" dirty="0"/>
              <a:t>异常处理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1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实数绝对值的计算</a:t>
            </a:r>
            <a:endParaRPr lang="en-US" altLang="zh-CN" dirty="0"/>
          </a:p>
          <a:p>
            <a:pPr lvl="1"/>
            <a:r>
              <a:rPr lang="zh-CN" altLang="en-US" dirty="0"/>
              <a:t>输入：实数</a:t>
            </a:r>
            <a:r>
              <a:rPr lang="en-US" altLang="zh-CN" dirty="0"/>
              <a:t>R</a:t>
            </a:r>
          </a:p>
          <a:p>
            <a:pPr lvl="1"/>
            <a:r>
              <a:rPr lang="zh-CN" altLang="en-US" dirty="0"/>
              <a:t>处理：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输出：</a:t>
            </a:r>
            <a:r>
              <a:rPr lang="en-US" altLang="zh-CN" dirty="0"/>
              <a:t>|R|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72" y="2631385"/>
            <a:ext cx="2456375" cy="9503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420" y="1507710"/>
            <a:ext cx="2487975" cy="519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263" y="2872961"/>
            <a:ext cx="3503476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1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程序流程图</a:t>
            </a:r>
            <a:endParaRPr lang="en-US" altLang="zh-CN" dirty="0"/>
          </a:p>
          <a:p>
            <a:pPr lvl="1"/>
            <a:r>
              <a:rPr lang="zh-CN" altLang="en-US" b="0" dirty="0"/>
              <a:t>程序流程图用一系列图形、流程线和文字说明描述程序的基本操作和控制流程，它是程序分析和过程描述的最基本方式。</a:t>
            </a:r>
            <a:endParaRPr lang="en-US" altLang="zh-CN" b="0" dirty="0"/>
          </a:p>
          <a:p>
            <a:pPr lvl="1"/>
            <a:r>
              <a:rPr lang="zh-CN" altLang="en-US" sz="2400" b="0" dirty="0"/>
              <a:t>流程图的基本元素包括</a:t>
            </a:r>
            <a:r>
              <a:rPr lang="en-US" altLang="zh-CN" sz="2400" b="0" dirty="0"/>
              <a:t>7</a:t>
            </a:r>
            <a:r>
              <a:rPr lang="zh-CN" altLang="en-US" sz="2400" b="0" dirty="0"/>
              <a:t>种</a:t>
            </a:r>
          </a:p>
          <a:p>
            <a:pPr marL="1905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390" y="3688182"/>
            <a:ext cx="4890112" cy="29511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程序流程图</a:t>
            </a:r>
            <a:endParaRPr lang="en-US" altLang="zh-CN" dirty="0"/>
          </a:p>
          <a:p>
            <a:pPr marL="1905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245" y="2315733"/>
            <a:ext cx="7171242" cy="43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3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程序流程图</a:t>
            </a:r>
            <a:endParaRPr lang="en-US" altLang="zh-CN" dirty="0"/>
          </a:p>
          <a:p>
            <a:pPr lvl="1"/>
            <a:r>
              <a:rPr lang="zh-CN" altLang="en-US" dirty="0"/>
              <a:t>顺序结构</a:t>
            </a:r>
            <a:endParaRPr lang="en-US" altLang="zh-CN" dirty="0"/>
          </a:p>
          <a:p>
            <a:pPr lvl="1"/>
            <a:r>
              <a:rPr lang="zh-CN" altLang="en-US" dirty="0"/>
              <a:t>分支结构</a:t>
            </a:r>
            <a:endParaRPr lang="en-US" altLang="zh-CN" dirty="0"/>
          </a:p>
          <a:p>
            <a:pPr lvl="1"/>
            <a:r>
              <a:rPr lang="zh-CN" altLang="en-US" dirty="0"/>
              <a:t>循环结构</a:t>
            </a:r>
            <a:endParaRPr lang="en-US" altLang="zh-CN" dirty="0"/>
          </a:p>
          <a:p>
            <a:pPr marL="1905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4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顺序结构</a:t>
            </a:r>
            <a:endParaRPr lang="en-US" altLang="zh-CN" dirty="0"/>
          </a:p>
          <a:p>
            <a:pPr lvl="1"/>
            <a:r>
              <a:rPr lang="zh-CN" altLang="en-US" dirty="0"/>
              <a:t>按照线性顺序依次执行的一种运行方式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708" y="2908852"/>
            <a:ext cx="1523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0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endParaRPr lang="en-US" altLang="zh-CN" dirty="0"/>
          </a:p>
          <a:p>
            <a:pPr lvl="1"/>
            <a:r>
              <a:rPr lang="zh-CN" altLang="en-US" dirty="0"/>
              <a:t>根据条件判断结果而选择不同向前执行路径的一种运行方式</a:t>
            </a:r>
            <a:endParaRPr lang="en-US" altLang="zh-CN" dirty="0"/>
          </a:p>
          <a:p>
            <a:pPr lvl="1"/>
            <a:r>
              <a:rPr lang="zh-CN" altLang="en-US" dirty="0"/>
              <a:t>单分支选择结构、双分支选择结构、多分支选择结构以及嵌套的分支结构，也可以构造跳转表来实现类似的逻辑</a:t>
            </a:r>
            <a:endParaRPr lang="en-US" altLang="zh-CN" dirty="0"/>
          </a:p>
          <a:p>
            <a:pPr>
              <a:lnSpc>
                <a:spcPct val="90000"/>
              </a:lnSpc>
              <a:spcBef>
                <a:spcPts val="100"/>
              </a:spcBef>
              <a:buNone/>
            </a:pPr>
            <a:endParaRPr lang="en-US" altLang="zh-CN" sz="2000" kern="12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2000" kern="1200" dirty="0">
                <a:latin typeface="宋体" panose="02010600030101010101" pitchFamily="2" charset="-122"/>
              </a:rPr>
              <a:t> if </a:t>
            </a:r>
            <a:r>
              <a:rPr lang="zh-CN" altLang="en-US" sz="2000" kern="1200" dirty="0">
                <a:latin typeface="宋体" panose="02010600030101010101" pitchFamily="2" charset="-122"/>
              </a:rPr>
              <a:t>表达式</a:t>
            </a:r>
            <a:r>
              <a:rPr lang="en-US" altLang="zh-CN" sz="2000" kern="1200" dirty="0">
                <a:latin typeface="宋体" panose="02010600030101010101" pitchFamily="2" charset="-122"/>
              </a:rPr>
              <a:t>:</a:t>
            </a:r>
          </a:p>
          <a:p>
            <a:pPr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2000" kern="1200" dirty="0">
                <a:latin typeface="宋体" panose="02010600030101010101" pitchFamily="2" charset="-122"/>
              </a:rPr>
              <a:t>     </a:t>
            </a:r>
            <a:r>
              <a:rPr lang="zh-CN" altLang="en-US" sz="2000" kern="1200" dirty="0">
                <a:latin typeface="宋体" panose="02010600030101010101" pitchFamily="2" charset="-122"/>
              </a:rPr>
              <a:t>语句块</a:t>
            </a:r>
            <a:endParaRPr lang="en-US" altLang="zh-CN" sz="2000" kern="12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None/>
            </a:pPr>
            <a:endParaRPr lang="en-US" altLang="zh-CN" sz="2000" kern="1200" dirty="0"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1800" kern="1200" dirty="0">
                <a:latin typeface="Consolas" panose="020B0609020204030204" charset="0"/>
              </a:rPr>
              <a:t>x = input('Input two number:')</a:t>
            </a:r>
          </a:p>
          <a:p>
            <a:pPr lvl="1"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1800" kern="1200" dirty="0">
                <a:latin typeface="Consolas" panose="020B0609020204030204" charset="0"/>
              </a:rPr>
              <a:t>a, b = map(</a:t>
            </a:r>
            <a:r>
              <a:rPr lang="en-US" altLang="zh-CN" sz="1800" kern="1200" dirty="0" err="1">
                <a:latin typeface="Consolas" panose="020B0609020204030204" charset="0"/>
              </a:rPr>
              <a:t>int</a:t>
            </a:r>
            <a:r>
              <a:rPr lang="en-US" altLang="zh-CN" sz="1800" kern="1200" dirty="0">
                <a:latin typeface="Consolas" panose="020B0609020204030204" charset="0"/>
              </a:rPr>
              <a:t>, </a:t>
            </a:r>
            <a:r>
              <a:rPr lang="en-US" altLang="zh-CN" sz="1800" kern="1200" dirty="0" err="1">
                <a:latin typeface="Consolas" panose="020B0609020204030204" charset="0"/>
              </a:rPr>
              <a:t>x.split</a:t>
            </a:r>
            <a:r>
              <a:rPr lang="en-US" altLang="zh-CN" sz="1800" kern="1200" dirty="0">
                <a:latin typeface="Consolas" panose="020B0609020204030204" charset="0"/>
              </a:rPr>
              <a:t>())</a:t>
            </a:r>
          </a:p>
          <a:p>
            <a:pPr lvl="1"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1800" kern="1200" dirty="0">
                <a:latin typeface="Consolas" panose="020B0609020204030204" charset="0"/>
              </a:rPr>
              <a:t>if a &gt; b:</a:t>
            </a:r>
          </a:p>
          <a:p>
            <a:pPr lvl="1"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1800" kern="1200" dirty="0">
                <a:latin typeface="Consolas" panose="020B0609020204030204" charset="0"/>
              </a:rPr>
              <a:t>   a, b = b, a    #</a:t>
            </a:r>
            <a:r>
              <a:rPr lang="zh-CN" altLang="en-US" sz="1800" kern="1200" dirty="0">
                <a:latin typeface="Consolas" panose="020B0609020204030204" charset="0"/>
              </a:rPr>
              <a:t>序列解包，交换两个变量的值</a:t>
            </a:r>
          </a:p>
          <a:p>
            <a:pPr lvl="1">
              <a:lnSpc>
                <a:spcPct val="90000"/>
              </a:lnSpc>
              <a:spcBef>
                <a:spcPts val="100"/>
              </a:spcBef>
              <a:buNone/>
            </a:pPr>
            <a:r>
              <a:rPr lang="en-US" altLang="zh-CN" sz="1800" kern="1200" dirty="0">
                <a:latin typeface="Consolas" panose="020B0609020204030204" charset="0"/>
              </a:rPr>
              <a:t>print(a, b)</a:t>
            </a:r>
          </a:p>
          <a:p>
            <a:pPr>
              <a:lnSpc>
                <a:spcPct val="90000"/>
              </a:lnSpc>
              <a:spcBef>
                <a:spcPts val="100"/>
              </a:spcBef>
              <a:buNone/>
            </a:pPr>
            <a:endParaRPr lang="zh-CN" altLang="en-US" sz="2000" kern="1200" dirty="0">
              <a:latin typeface="宋体" panose="02010600030101010101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6" name="Object -2147482619"/>
          <p:cNvGraphicFramePr/>
          <p:nvPr>
            <p:extLst>
              <p:ext uri="{D42A27DB-BD31-4B8C-83A1-F6EECF244321}">
                <p14:modId xmlns:p14="http://schemas.microsoft.com/office/powerpoint/2010/main" val="4202957381"/>
              </p:ext>
            </p:extLst>
          </p:nvPr>
        </p:nvGraphicFramePr>
        <p:xfrm>
          <a:off x="8755711" y="2979531"/>
          <a:ext cx="331978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81250" imgH="3064510" progId="Visio.Drawing.11">
                  <p:embed/>
                </p:oleObj>
              </mc:Choice>
              <mc:Fallback>
                <p:oleObj r:id="rId3" imgW="2381250" imgH="30645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5711" y="2979531"/>
                        <a:ext cx="3319780" cy="375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99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程序控制结构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25603" name="Object -21474826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054647"/>
              </p:ext>
            </p:extLst>
          </p:nvPr>
        </p:nvGraphicFramePr>
        <p:xfrm>
          <a:off x="7346534" y="1214765"/>
          <a:ext cx="3909695" cy="426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55645" imgH="3547110" progId="Visio.Drawing.11">
                  <p:embed/>
                </p:oleObj>
              </mc:Choice>
              <mc:Fallback>
                <p:oleObj r:id="rId2" imgW="3255645" imgH="354711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46534" y="1214765"/>
                        <a:ext cx="3909695" cy="4262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分支结构</a:t>
            </a:r>
            <a:endParaRPr lang="en-US" altLang="zh-CN" dirty="0"/>
          </a:p>
          <a:p>
            <a:pPr lvl="1"/>
            <a:r>
              <a:rPr lang="zh-CN" altLang="en-US" dirty="0"/>
              <a:t>双分支结构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zh-CN" altLang="en-US" dirty="0"/>
              <a:t>三元运算符：</a:t>
            </a:r>
            <a:r>
              <a:rPr lang="zh-CN" altLang="en-US" dirty="0">
                <a:latin typeface="Consolas" panose="020B0609020204030204" charset="0"/>
              </a:rPr>
              <a:t>value1 if condition else value2</a:t>
            </a:r>
            <a:endParaRPr lang="en-US" altLang="zh-CN" dirty="0">
              <a:latin typeface="Consolas" panose="020B0609020204030204" charset="0"/>
            </a:endParaRPr>
          </a:p>
          <a:p>
            <a:pPr marL="381000" lvl="2" indent="0">
              <a:buNone/>
            </a:pPr>
            <a:r>
              <a:rPr lang="zh-CN" altLang="en-US" dirty="0">
                <a:latin typeface="Consolas" panose="020B0609020204030204" charset="0"/>
              </a:rPr>
              <a:t>&gt;&gt;&gt; </a:t>
            </a:r>
            <a:r>
              <a:rPr lang="en-US" altLang="zh-CN" dirty="0">
                <a:latin typeface="Consolas" panose="020B0609020204030204" charset="0"/>
              </a:rPr>
              <a:t>a = 1</a:t>
            </a:r>
          </a:p>
          <a:p>
            <a:pPr marL="381000" lvl="2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b = 6 if a&gt;13 else 9    #赋值运算符优先级非常低</a:t>
            </a:r>
            <a:endParaRPr lang="en-US" altLang="zh-CN" sz="2000" dirty="0">
              <a:latin typeface="Consolas" panose="020B0609020204030204" charset="0"/>
            </a:endParaRPr>
          </a:p>
          <a:p>
            <a:pPr marL="381000" lvl="2" indent="0">
              <a:buNone/>
            </a:pPr>
            <a:r>
              <a:rPr lang="zh-CN" altLang="en-US" sz="2000" dirty="0">
                <a:latin typeface="Consolas" panose="020B0609020204030204" charset="0"/>
              </a:rPr>
              <a:t>&gt;&gt;&gt; b</a:t>
            </a:r>
            <a:endParaRPr lang="en-US" altLang="zh-CN" sz="2000" dirty="0">
              <a:latin typeface="Consolas" panose="020B0609020204030204" charset="0"/>
            </a:endParaRPr>
          </a:p>
          <a:p>
            <a:pPr marL="381000" lvl="2" indent="0">
              <a:buNone/>
            </a:pPr>
            <a:r>
              <a:rPr lang="zh-CN" altLang="en-US" sz="2000" dirty="0">
                <a:solidFill>
                  <a:srgbClr val="00B0F0"/>
                </a:solidFill>
                <a:latin typeface="Consolas" panose="020B0609020204030204" charset="0"/>
              </a:rPr>
              <a:t>9</a:t>
            </a:r>
          </a:p>
          <a:p>
            <a:pPr lvl="2"/>
            <a:endParaRPr lang="zh-CN" altLang="en-US" dirty="0"/>
          </a:p>
        </p:txBody>
      </p:sp>
      <p:sp>
        <p:nvSpPr>
          <p:cNvPr id="7" name="文本占位符 24578"/>
          <p:cNvSpPr txBox="1">
            <a:spLocks/>
          </p:cNvSpPr>
          <p:nvPr/>
        </p:nvSpPr>
        <p:spPr bwMode="auto">
          <a:xfrm>
            <a:off x="911668" y="2812774"/>
            <a:ext cx="5715000" cy="342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55600" indent="-3556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Ø"/>
              <a:tabLst>
                <a:tab pos="766445" algn="l"/>
                <a:tab pos="1336675" algn="l"/>
              </a:tabLst>
              <a:defRPr kumimoji="1" sz="2800" b="1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533400" indent="-3429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n"/>
              <a:tabLst>
                <a:tab pos="766445" algn="l"/>
                <a:tab pos="1336675" algn="l"/>
              </a:tabLst>
              <a:defRPr kumimoji="1"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 marL="723900" indent="-3429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p"/>
              <a:tabLst>
                <a:tab pos="766445" algn="l"/>
                <a:tab pos="1336675" algn="l"/>
              </a:tabLst>
              <a:defRPr kumimoji="1" sz="2000" b="1">
                <a:solidFill>
                  <a:schemeClr val="tx1"/>
                </a:solidFill>
                <a:latin typeface="+mn-ea"/>
                <a:ea typeface="+mn-ea"/>
              </a:defRPr>
            </a:lvl3pPr>
            <a:lvl4pPr marL="57150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55000"/>
              <a:buFontTx/>
              <a:buNone/>
              <a:tabLst>
                <a:tab pos="766445" algn="l"/>
                <a:tab pos="1336675" algn="l"/>
              </a:tabLst>
              <a:defRPr kumimoji="1" sz="1600" b="1">
                <a:solidFill>
                  <a:schemeClr val="tx1"/>
                </a:solidFill>
                <a:latin typeface="+mn-ea"/>
                <a:ea typeface="+mn-ea"/>
              </a:defRPr>
            </a:lvl4pPr>
            <a:lvl5pPr marL="76200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65000"/>
              <a:buFontTx/>
              <a:buNone/>
              <a:tabLst>
                <a:tab pos="766445" algn="l"/>
                <a:tab pos="1336675" algn="l"/>
              </a:tabLst>
              <a:defRPr kumimoji="1" sz="1400" b="1">
                <a:solidFill>
                  <a:schemeClr val="tx1"/>
                </a:solidFill>
                <a:latin typeface="+mn-ea"/>
                <a:ea typeface="+mn-ea"/>
              </a:defRPr>
            </a:lvl5pPr>
            <a:lvl6pPr marL="12192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65000"/>
              <a:buChar char="•"/>
              <a:tabLst>
                <a:tab pos="766445" algn="l"/>
                <a:tab pos="1336675" algn="l"/>
              </a:tabLst>
              <a:defRPr kumimoji="1" sz="1400" b="1">
                <a:solidFill>
                  <a:srgbClr val="A50021"/>
                </a:solidFill>
                <a:latin typeface="+mn-lt"/>
                <a:ea typeface="宋体" panose="02010600030101010101" pitchFamily="2" charset="-122"/>
              </a:defRPr>
            </a:lvl6pPr>
            <a:lvl7pPr marL="16764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65000"/>
              <a:buChar char="•"/>
              <a:tabLst>
                <a:tab pos="766445" algn="l"/>
                <a:tab pos="1336675" algn="l"/>
              </a:tabLst>
              <a:defRPr kumimoji="1" sz="1400" b="1">
                <a:solidFill>
                  <a:srgbClr val="A50021"/>
                </a:solidFill>
                <a:latin typeface="+mn-lt"/>
                <a:ea typeface="宋体" panose="02010600030101010101" pitchFamily="2" charset="-122"/>
              </a:defRPr>
            </a:lvl7pPr>
            <a:lvl8pPr marL="21336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65000"/>
              <a:buChar char="•"/>
              <a:tabLst>
                <a:tab pos="766445" algn="l"/>
                <a:tab pos="1336675" algn="l"/>
              </a:tabLst>
              <a:defRPr kumimoji="1" sz="1400" b="1">
                <a:solidFill>
                  <a:srgbClr val="A50021"/>
                </a:solidFill>
                <a:latin typeface="+mn-lt"/>
                <a:ea typeface="宋体" panose="02010600030101010101" pitchFamily="2" charset="-122"/>
              </a:defRPr>
            </a:lvl8pPr>
            <a:lvl9pPr marL="259080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5566"/>
              </a:buClr>
              <a:buSzPct val="65000"/>
              <a:buChar char="•"/>
              <a:tabLst>
                <a:tab pos="766445" algn="l"/>
                <a:tab pos="1336675" algn="l"/>
              </a:tabLst>
              <a:defRPr kumimoji="1" sz="1400" b="1">
                <a:solidFill>
                  <a:srgbClr val="A5002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</a:rPr>
              <a:t>if </a:t>
            </a:r>
            <a:r>
              <a:rPr lang="zh-CN" altLang="en-US" sz="2000" kern="1200" dirty="0">
                <a:latin typeface="宋体" panose="02010600030101010101" pitchFamily="2" charset="-122"/>
              </a:rPr>
              <a:t>表达式</a:t>
            </a:r>
            <a:r>
              <a:rPr lang="en-US" altLang="zh-CN" sz="2000" kern="1200" dirty="0">
                <a:latin typeface="宋体" panose="02010600030101010101" pitchFamily="2" charset="-122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</a:rPr>
              <a:t>    </a:t>
            </a:r>
            <a:r>
              <a:rPr lang="zh-CN" altLang="en-US" sz="2000" kern="1200" dirty="0">
                <a:latin typeface="宋体" panose="02010600030101010101" pitchFamily="2" charset="-122"/>
              </a:rPr>
              <a:t>语句块</a:t>
            </a:r>
            <a:r>
              <a:rPr lang="en-US" altLang="zh-CN" sz="2000" kern="1200" dirty="0">
                <a:latin typeface="宋体" panose="02010600030101010101" pitchFamily="2" charset="-122"/>
              </a:rPr>
              <a:t>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</a:rPr>
              <a:t>else: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kern="1200" dirty="0">
                <a:latin typeface="宋体" panose="02010600030101010101" pitchFamily="2" charset="-122"/>
              </a:rPr>
              <a:t>    </a:t>
            </a:r>
            <a:r>
              <a:rPr lang="zh-CN" altLang="en-US" sz="2000" kern="1200" dirty="0">
                <a:latin typeface="宋体" panose="02010600030101010101" pitchFamily="2" charset="-122"/>
              </a:rPr>
              <a:t>语句块</a:t>
            </a:r>
            <a:r>
              <a:rPr lang="en-US" altLang="zh-CN" sz="2000" kern="1200" dirty="0">
                <a:latin typeface="宋体" panose="02010600030101010101" pitchFamily="2" charset="-122"/>
              </a:rPr>
              <a:t>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kern="12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6306576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模板">
      <a:majorFont>
        <a:latin typeface="Times New Roman"/>
        <a:ea typeface="隶书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1067</TotalTime>
  <Words>2038</Words>
  <Application>Microsoft Office PowerPoint</Application>
  <PresentationFormat>宽屏</PresentationFormat>
  <Paragraphs>378</Paragraphs>
  <Slides>29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黑体</vt:lpstr>
      <vt:lpstr>华文中宋</vt:lpstr>
      <vt:lpstr>宋体</vt:lpstr>
      <vt:lpstr>微软雅黑</vt:lpstr>
      <vt:lpstr>Calibri</vt:lpstr>
      <vt:lpstr>Consolas</vt:lpstr>
      <vt:lpstr>Courier New</vt:lpstr>
      <vt:lpstr>Tahoma</vt:lpstr>
      <vt:lpstr>Times New Roman</vt:lpstr>
      <vt:lpstr>Wingdings</vt:lpstr>
      <vt:lpstr>模板</vt:lpstr>
      <vt:lpstr>Visio.Drawing.11</vt:lpstr>
      <vt:lpstr>Python数据处理编程</vt:lpstr>
      <vt:lpstr>Python数据处理编程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  <vt:lpstr>程序控制结构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</dc:creator>
  <cp:lastModifiedBy> </cp:lastModifiedBy>
  <cp:revision>634</cp:revision>
  <dcterms:created xsi:type="dcterms:W3CDTF">2015-05-05T08:02:00Z</dcterms:created>
  <dcterms:modified xsi:type="dcterms:W3CDTF">2021-03-05T03:32:56Z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