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1795" r:id="rId2"/>
    <p:sldId id="1796" r:id="rId3"/>
    <p:sldId id="2054" r:id="rId4"/>
    <p:sldId id="2079" r:id="rId5"/>
    <p:sldId id="2080" r:id="rId6"/>
    <p:sldId id="2081" r:id="rId7"/>
    <p:sldId id="1888" r:id="rId8"/>
    <p:sldId id="2082" r:id="rId9"/>
    <p:sldId id="2083" r:id="rId10"/>
    <p:sldId id="2084" r:id="rId11"/>
    <p:sldId id="2085" r:id="rId12"/>
    <p:sldId id="2086" r:id="rId13"/>
    <p:sldId id="2087" r:id="rId14"/>
    <p:sldId id="2088" r:id="rId15"/>
    <p:sldId id="2053" r:id="rId16"/>
    <p:sldId id="2089" r:id="rId17"/>
    <p:sldId id="2091" r:id="rId18"/>
    <p:sldId id="2090" r:id="rId19"/>
    <p:sldId id="2094" r:id="rId20"/>
    <p:sldId id="2092" r:id="rId21"/>
    <p:sldId id="2093" r:id="rId22"/>
    <p:sldId id="2095" r:id="rId23"/>
    <p:sldId id="2096" r:id="rId24"/>
    <p:sldId id="2097" r:id="rId25"/>
    <p:sldId id="2098" r:id="rId26"/>
    <p:sldId id="2099" r:id="rId27"/>
    <p:sldId id="2100" r:id="rId28"/>
    <p:sldId id="2101" r:id="rId29"/>
    <p:sldId id="2102" r:id="rId30"/>
    <p:sldId id="2103" r:id="rId31"/>
    <p:sldId id="2105" r:id="rId32"/>
    <p:sldId id="2106" r:id="rId33"/>
    <p:sldId id="2104" r:id="rId34"/>
    <p:sldId id="2120" r:id="rId35"/>
    <p:sldId id="2126" r:id="rId36"/>
    <p:sldId id="2121" r:id="rId37"/>
    <p:sldId id="2110" r:id="rId38"/>
    <p:sldId id="2111" r:id="rId39"/>
    <p:sldId id="2112" r:id="rId40"/>
    <p:sldId id="2113" r:id="rId41"/>
    <p:sldId id="2114" r:id="rId42"/>
    <p:sldId id="2122" r:id="rId43"/>
    <p:sldId id="2123" r:id="rId44"/>
    <p:sldId id="2124" r:id="rId45"/>
    <p:sldId id="2073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D4955DAE-2597-4F50-A5DB-8A123B6C4456}">
          <p14:sldIdLst>
            <p14:sldId id="1795"/>
            <p14:sldId id="1796"/>
            <p14:sldId id="2054"/>
            <p14:sldId id="2079"/>
            <p14:sldId id="2080"/>
            <p14:sldId id="2081"/>
            <p14:sldId id="1888"/>
            <p14:sldId id="2082"/>
            <p14:sldId id="2083"/>
            <p14:sldId id="2084"/>
            <p14:sldId id="2085"/>
            <p14:sldId id="2086"/>
            <p14:sldId id="2087"/>
            <p14:sldId id="2088"/>
            <p14:sldId id="2053"/>
            <p14:sldId id="2089"/>
            <p14:sldId id="2091"/>
            <p14:sldId id="2090"/>
            <p14:sldId id="2094"/>
            <p14:sldId id="2092"/>
            <p14:sldId id="2093"/>
            <p14:sldId id="2095"/>
            <p14:sldId id="2096"/>
            <p14:sldId id="2097"/>
            <p14:sldId id="2098"/>
            <p14:sldId id="2099"/>
            <p14:sldId id="2100"/>
            <p14:sldId id="2101"/>
            <p14:sldId id="2102"/>
            <p14:sldId id="2103"/>
            <p14:sldId id="2105"/>
            <p14:sldId id="2106"/>
            <p14:sldId id="2104"/>
            <p14:sldId id="2120"/>
            <p14:sldId id="2126"/>
            <p14:sldId id="2121"/>
            <p14:sldId id="2110"/>
            <p14:sldId id="2111"/>
            <p14:sldId id="2112"/>
            <p14:sldId id="2113"/>
            <p14:sldId id="2114"/>
            <p14:sldId id="2122"/>
            <p14:sldId id="2123"/>
            <p14:sldId id="2124"/>
            <p14:sldId id="20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987" autoAdjust="0"/>
    <p:restoredTop sz="95197" autoAdjust="0"/>
  </p:normalViewPr>
  <p:slideViewPr>
    <p:cSldViewPr snapToGrid="0">
      <p:cViewPr varScale="1">
        <p:scale>
          <a:sx n="95" d="100"/>
          <a:sy n="95" d="100"/>
        </p:scale>
        <p:origin x="7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9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作业一：遵守规范，认真；批改方式，平时成绩表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新选课的同学：二维码，及时交作业（听得懂，但是不会写；上课只是引导），缺三次以上不允许参加考试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上节课：分支结构，执行流程，异常处理。代码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5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05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7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0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94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1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45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5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9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1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8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6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4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 algn="ctr">
              <a:defRPr>
                <a:ea typeface="华文彩云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>
                <a:solidFill>
                  <a:srgbClr val="005566"/>
                </a:solidFill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3"/>
            <a:ext cx="11074400" cy="4896544"/>
          </a:xfrm>
        </p:spPr>
        <p:txBody>
          <a:bodyPr/>
          <a:lstStyle>
            <a:lvl1pPr marL="355600" indent="-355600">
              <a:buClrTx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533400" indent="-342900">
              <a:buClrTx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 marL="723900" indent="-342900">
              <a:buClrTx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</a:defRPr>
            </a:lvl3pPr>
            <a:lvl4pPr marL="5715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62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435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295400"/>
            <a:ext cx="5435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ss1.bdstatic.com/70cFuXSh_Q1YnxGkpoWK1HF6hhy/it/u=2925166174,671843509&amp;fm=27&amp;gp=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9" y="322744"/>
            <a:ext cx="1392695" cy="8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107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8534400" y="1447800"/>
            <a:ext cx="335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4417" y="1230313"/>
            <a:ext cx="10515600" cy="5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466"/>
        </a:buClr>
        <a:buSzPct val="70000"/>
        <a:buFont typeface="Wingdings" panose="05000000000000000000" pitchFamily="2" charset="2"/>
        <a:buChar char="Ø"/>
        <a:tabLst>
          <a:tab pos="766445" algn="l"/>
          <a:tab pos="1336675" algn="l"/>
        </a:tabLst>
        <a:defRPr kumimoji="1" sz="2800" b="1">
          <a:solidFill>
            <a:schemeClr val="tx1"/>
          </a:solidFill>
          <a:latin typeface="+mn-ea"/>
          <a:ea typeface="+mn-ea"/>
          <a:cs typeface="+mn-cs"/>
        </a:defRPr>
      </a:lvl1pPr>
      <a:lvl2pPr marL="190500" indent="2667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85000"/>
        <a:buFont typeface="Wingdings" panose="05000000000000000000" pitchFamily="2" charset="2"/>
        <a:buChar char="§"/>
        <a:tabLst>
          <a:tab pos="766445" algn="l"/>
          <a:tab pos="1336675" algn="l"/>
        </a:tabLst>
        <a:defRPr kumimoji="1" sz="2400" b="1">
          <a:solidFill>
            <a:schemeClr val="tx2"/>
          </a:solidFill>
          <a:latin typeface="+mn-ea"/>
          <a:ea typeface="宋体" panose="02010600030101010101" pitchFamily="2" charset="-122"/>
        </a:defRPr>
      </a:lvl2pPr>
      <a:lvl3pPr marL="381000" indent="5334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70000"/>
        <a:buFont typeface="Wingdings" panose="05000000000000000000" pitchFamily="2" charset="2"/>
        <a:buChar char="ü"/>
        <a:tabLst>
          <a:tab pos="766445" algn="l"/>
          <a:tab pos="1336675" algn="l"/>
        </a:tabLst>
        <a:defRPr kumimoji="1" sz="2000" b="1">
          <a:solidFill>
            <a:srgbClr val="996633"/>
          </a:solidFill>
          <a:latin typeface="+mn-ea"/>
          <a:ea typeface="+mn-ea"/>
        </a:defRPr>
      </a:lvl3pPr>
      <a:lvl4pPr marL="571500" indent="8001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55000"/>
        <a:buFont typeface="Wingdings" panose="05000000000000000000" pitchFamily="2" charset="2"/>
        <a:buChar char="v"/>
        <a:tabLst>
          <a:tab pos="766445" algn="l"/>
          <a:tab pos="1336675" algn="l"/>
        </a:tabLst>
        <a:defRPr kumimoji="1" sz="1600" b="1">
          <a:solidFill>
            <a:srgbClr val="005566"/>
          </a:solidFill>
          <a:latin typeface="+mn-ea"/>
          <a:ea typeface="+mn-ea"/>
        </a:defRPr>
      </a:lvl4pPr>
      <a:lvl5pPr marL="762000" indent="10668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ea"/>
          <a:ea typeface="+mn-ea"/>
        </a:defRPr>
      </a:lvl5pPr>
      <a:lvl6pPr marL="12192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6pPr>
      <a:lvl7pPr marL="16764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7pPr>
      <a:lvl8pPr marL="21336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8pPr>
      <a:lvl9pPr marL="25908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6725" y="809626"/>
            <a:ext cx="6210300" cy="2162175"/>
          </a:xfrm>
        </p:spPr>
        <p:txBody>
          <a:bodyPr/>
          <a:lstStyle/>
          <a:p>
            <a:pPr>
              <a:defRPr/>
            </a:pPr>
            <a:r>
              <a:rPr lang="en-US" altLang="zh-CN" sz="4400" dirty="0">
                <a:ea typeface="微软雅黑" panose="020B0503020204020204" pitchFamily="34" charset="-122"/>
              </a:rPr>
              <a:t>Python</a:t>
            </a:r>
            <a:r>
              <a:rPr lang="zh-CN" altLang="en-US" sz="4400" dirty="0">
                <a:ea typeface="微软雅黑" panose="020B0503020204020204" pitchFamily="34" charset="-122"/>
              </a:rPr>
              <a:t>数据处理编程</a:t>
            </a:r>
            <a:endParaRPr lang="zh-CN" altLang="en-US" sz="4250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5640" y="3717032"/>
            <a:ext cx="6210300" cy="1498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王斌 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15974258941  QQ: 51504101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wb_csut@csu.edu.cn</a:t>
            </a: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计算机学院</a:t>
            </a:r>
            <a:endParaRPr lang="zh-CN" altLang="en-US" sz="2535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zh-CN" altLang="en-US" sz="2535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19" y="2142902"/>
            <a:ext cx="10002677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6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74" y="2241550"/>
            <a:ext cx="10865852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4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61" y="2241550"/>
            <a:ext cx="10002677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8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递归调用</a:t>
            </a:r>
            <a:endParaRPr lang="en-US" altLang="zh-CN" dirty="0"/>
          </a:p>
          <a:p>
            <a:pPr lvl="1"/>
            <a:r>
              <a:rPr lang="en-US" altLang="en-US" dirty="0" err="1">
                <a:latin typeface="宋体" panose="02010600030101010101" pitchFamily="2" charset="-122"/>
              </a:rPr>
              <a:t>函数调用自己，自己再调用自己</a:t>
            </a:r>
            <a:r>
              <a:rPr lang="en-US" altLang="en-US" dirty="0">
                <a:latin typeface="宋体" panose="02010600030101010101" pitchFamily="2" charset="-122"/>
              </a:rPr>
              <a:t>，...</a:t>
            </a:r>
          </a:p>
          <a:p>
            <a:pPr lvl="1"/>
            <a:r>
              <a:rPr lang="en-US" altLang="en-US" dirty="0" err="1">
                <a:latin typeface="宋体" panose="02010600030101010101" pitchFamily="2" charset="-122"/>
              </a:rPr>
              <a:t>当</a:t>
            </a:r>
            <a:r>
              <a:rPr lang="en-US" altLang="en-US" dirty="0" err="1">
                <a:solidFill>
                  <a:srgbClr val="FF0000"/>
                </a:solidFill>
                <a:latin typeface="宋体" panose="02010600030101010101" pitchFamily="2" charset="-122"/>
              </a:rPr>
              <a:t>某个条件得到满足的时候就不再调用了</a:t>
            </a:r>
            <a:r>
              <a:rPr lang="en-US" altLang="en-US" dirty="0" err="1">
                <a:latin typeface="宋体" panose="02010600030101010101" pitchFamily="2" charset="-122"/>
              </a:rPr>
              <a:t>，然后再</a:t>
            </a:r>
            <a:r>
              <a:rPr lang="en-US" altLang="en-US" dirty="0" err="1">
                <a:solidFill>
                  <a:srgbClr val="FF0000"/>
                </a:solidFill>
                <a:latin typeface="宋体" panose="02010600030101010101" pitchFamily="2" charset="-122"/>
              </a:rPr>
              <a:t>一层一层地返回</a:t>
            </a:r>
            <a:r>
              <a:rPr lang="en-US" altLang="en-US" dirty="0" err="1">
                <a:latin typeface="宋体" panose="02010600030101010101" pitchFamily="2" charset="-122"/>
              </a:rPr>
              <a:t>直到该函数第一次调用</a:t>
            </a:r>
            <a:r>
              <a:rPr lang="zh-CN" altLang="en-US" dirty="0">
                <a:latin typeface="宋体" panose="02010600030101010101" pitchFamily="2" charset="-122"/>
              </a:rPr>
              <a:t>的位置。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6" name="画布 110"/>
          <p:cNvGrpSpPr/>
          <p:nvPr/>
        </p:nvGrpSpPr>
        <p:grpSpPr>
          <a:xfrm>
            <a:off x="1800778" y="3792245"/>
            <a:ext cx="7326313" cy="2965450"/>
            <a:chOff x="0" y="0"/>
            <a:chExt cx="6253" cy="4219"/>
          </a:xfrm>
        </p:grpSpPr>
        <p:sp>
          <p:nvSpPr>
            <p:cNvPr id="7" name="Rectangle 1073743955"/>
            <p:cNvSpPr/>
            <p:nvPr/>
          </p:nvSpPr>
          <p:spPr>
            <a:xfrm>
              <a:off x="0" y="0"/>
              <a:ext cx="6241" cy="421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" name="直接箭头连接符 99"/>
            <p:cNvCxnSpPr/>
            <p:nvPr/>
          </p:nvCxnSpPr>
          <p:spPr>
            <a:xfrm>
              <a:off x="381" y="472"/>
              <a:ext cx="0" cy="1095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9" name="直接箭头连接符 100"/>
            <p:cNvCxnSpPr/>
            <p:nvPr/>
          </p:nvCxnSpPr>
          <p:spPr>
            <a:xfrm flipV="1">
              <a:off x="516" y="622"/>
              <a:ext cx="485" cy="84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0" name="直接箭头连接符 101"/>
            <p:cNvCxnSpPr/>
            <p:nvPr/>
          </p:nvCxnSpPr>
          <p:spPr>
            <a:xfrm>
              <a:off x="1086" y="517"/>
              <a:ext cx="0" cy="153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1" name="直接箭头连接符 102"/>
            <p:cNvCxnSpPr/>
            <p:nvPr/>
          </p:nvCxnSpPr>
          <p:spPr>
            <a:xfrm flipV="1">
              <a:off x="1191" y="682"/>
              <a:ext cx="693" cy="120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2" name="直接箭头连接符 103"/>
            <p:cNvCxnSpPr/>
            <p:nvPr/>
          </p:nvCxnSpPr>
          <p:spPr>
            <a:xfrm>
              <a:off x="1918" y="553"/>
              <a:ext cx="0" cy="153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3" name="直接箭头连接符 104"/>
            <p:cNvCxnSpPr/>
            <p:nvPr/>
          </p:nvCxnSpPr>
          <p:spPr>
            <a:xfrm flipV="1">
              <a:off x="2023" y="718"/>
              <a:ext cx="693" cy="120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4" name="直接箭头连接符 105"/>
            <p:cNvCxnSpPr/>
            <p:nvPr/>
          </p:nvCxnSpPr>
          <p:spPr>
            <a:xfrm>
              <a:off x="2758" y="478"/>
              <a:ext cx="0" cy="153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5" name="直接箭头连接符 106"/>
            <p:cNvCxnSpPr/>
            <p:nvPr/>
          </p:nvCxnSpPr>
          <p:spPr>
            <a:xfrm flipV="1">
              <a:off x="2863" y="643"/>
              <a:ext cx="693" cy="120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6" name="直接箭头连接符 107"/>
            <p:cNvCxnSpPr/>
            <p:nvPr/>
          </p:nvCxnSpPr>
          <p:spPr>
            <a:xfrm>
              <a:off x="5053" y="478"/>
              <a:ext cx="0" cy="153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7" name="直接箭头连接符 108"/>
            <p:cNvCxnSpPr/>
            <p:nvPr/>
          </p:nvCxnSpPr>
          <p:spPr>
            <a:xfrm flipV="1">
              <a:off x="5158" y="643"/>
              <a:ext cx="693" cy="120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8" name="直接箭头连接符 109"/>
            <p:cNvCxnSpPr/>
            <p:nvPr/>
          </p:nvCxnSpPr>
          <p:spPr>
            <a:xfrm>
              <a:off x="5953" y="463"/>
              <a:ext cx="0" cy="3609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19" name="直接箭头连接符 110"/>
            <p:cNvCxnSpPr/>
            <p:nvPr/>
          </p:nvCxnSpPr>
          <p:spPr>
            <a:xfrm flipH="1" flipV="1">
              <a:off x="5076" y="2092"/>
              <a:ext cx="750" cy="186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0" name="直接箭头连接符 111"/>
            <p:cNvCxnSpPr/>
            <p:nvPr/>
          </p:nvCxnSpPr>
          <p:spPr>
            <a:xfrm>
              <a:off x="5061" y="2122"/>
              <a:ext cx="0" cy="1905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1" name="直接箭头连接符 112"/>
            <p:cNvCxnSpPr/>
            <p:nvPr/>
          </p:nvCxnSpPr>
          <p:spPr>
            <a:xfrm flipV="1">
              <a:off x="4258" y="703"/>
              <a:ext cx="693" cy="120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" name="直接箭头连接符 113"/>
            <p:cNvCxnSpPr/>
            <p:nvPr/>
          </p:nvCxnSpPr>
          <p:spPr>
            <a:xfrm flipH="1" flipV="1">
              <a:off x="4213" y="2113"/>
              <a:ext cx="750" cy="186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3" name="直接箭头连接符 114"/>
            <p:cNvCxnSpPr/>
            <p:nvPr/>
          </p:nvCxnSpPr>
          <p:spPr>
            <a:xfrm>
              <a:off x="4198" y="2143"/>
              <a:ext cx="0" cy="1905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4" name="直接箭头连接符 132"/>
            <p:cNvCxnSpPr/>
            <p:nvPr/>
          </p:nvCxnSpPr>
          <p:spPr>
            <a:xfrm flipH="1" flipV="1">
              <a:off x="2788" y="2173"/>
              <a:ext cx="750" cy="186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5" name="直接箭头连接符 133"/>
            <p:cNvCxnSpPr/>
            <p:nvPr/>
          </p:nvCxnSpPr>
          <p:spPr>
            <a:xfrm>
              <a:off x="2773" y="2203"/>
              <a:ext cx="0" cy="1905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6" name="直接箭头连接符 134"/>
            <p:cNvCxnSpPr/>
            <p:nvPr/>
          </p:nvCxnSpPr>
          <p:spPr>
            <a:xfrm flipH="1" flipV="1">
              <a:off x="1933" y="2173"/>
              <a:ext cx="750" cy="186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7" name="直接箭头连接符 135"/>
            <p:cNvCxnSpPr/>
            <p:nvPr/>
          </p:nvCxnSpPr>
          <p:spPr>
            <a:xfrm>
              <a:off x="1918" y="2203"/>
              <a:ext cx="0" cy="1905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8" name="直接箭头连接符 136"/>
            <p:cNvCxnSpPr/>
            <p:nvPr/>
          </p:nvCxnSpPr>
          <p:spPr>
            <a:xfrm flipH="1" flipV="1">
              <a:off x="1093" y="2218"/>
              <a:ext cx="750" cy="186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9" name="直接箭头连接符 137"/>
            <p:cNvCxnSpPr/>
            <p:nvPr/>
          </p:nvCxnSpPr>
          <p:spPr>
            <a:xfrm>
              <a:off x="1078" y="2248"/>
              <a:ext cx="0" cy="1905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0" name="直接箭头连接符 140"/>
            <p:cNvCxnSpPr/>
            <p:nvPr/>
          </p:nvCxnSpPr>
          <p:spPr>
            <a:xfrm flipH="1" flipV="1">
              <a:off x="411" y="1605"/>
              <a:ext cx="570" cy="2355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31" name="直接箭头连接符 141"/>
            <p:cNvCxnSpPr/>
            <p:nvPr/>
          </p:nvCxnSpPr>
          <p:spPr>
            <a:xfrm>
              <a:off x="366" y="1680"/>
              <a:ext cx="0" cy="2385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32" name="文本框 142"/>
            <p:cNvSpPr/>
            <p:nvPr/>
          </p:nvSpPr>
          <p:spPr>
            <a:xfrm>
              <a:off x="3561" y="1860"/>
              <a:ext cx="614" cy="43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45720" rIns="0" bIns="4572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......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文本框 143"/>
            <p:cNvSpPr/>
            <p:nvPr/>
          </p:nvSpPr>
          <p:spPr>
            <a:xfrm>
              <a:off x="137" y="60"/>
              <a:ext cx="570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函数A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文本框 144"/>
            <p:cNvSpPr/>
            <p:nvPr/>
          </p:nvSpPr>
          <p:spPr>
            <a:xfrm>
              <a:off x="823" y="73"/>
              <a:ext cx="570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函数B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文本框 145"/>
            <p:cNvSpPr/>
            <p:nvPr/>
          </p:nvSpPr>
          <p:spPr>
            <a:xfrm>
              <a:off x="1603" y="58"/>
              <a:ext cx="570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函数B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文本框 146"/>
            <p:cNvSpPr/>
            <p:nvPr/>
          </p:nvSpPr>
          <p:spPr>
            <a:xfrm>
              <a:off x="2428" y="43"/>
              <a:ext cx="570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函数B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文本框 147"/>
            <p:cNvSpPr/>
            <p:nvPr/>
          </p:nvSpPr>
          <p:spPr>
            <a:xfrm>
              <a:off x="4738" y="28"/>
              <a:ext cx="570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dirty="0" err="1">
                  <a:latin typeface="Arial" panose="020B0604020202020204" pitchFamily="34" charset="0"/>
                  <a:ea typeface="宋体" panose="02010600030101010101" pitchFamily="2" charset="-122"/>
                </a:rPr>
                <a:t>函数B</a:t>
              </a:r>
              <a:endParaRPr lang="en-US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文本框 148"/>
            <p:cNvSpPr/>
            <p:nvPr/>
          </p:nvSpPr>
          <p:spPr>
            <a:xfrm>
              <a:off x="5683" y="58"/>
              <a:ext cx="570" cy="27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函数B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文本框 149"/>
            <p:cNvSpPr/>
            <p:nvPr/>
          </p:nvSpPr>
          <p:spPr>
            <a:xfrm>
              <a:off x="463" y="943"/>
              <a:ext cx="570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调  用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文本框 150"/>
            <p:cNvSpPr/>
            <p:nvPr/>
          </p:nvSpPr>
          <p:spPr>
            <a:xfrm>
              <a:off x="433" y="2458"/>
              <a:ext cx="570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返  回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文本框 5"/>
            <p:cNvSpPr/>
            <p:nvPr/>
          </p:nvSpPr>
          <p:spPr>
            <a:xfrm>
              <a:off x="1183" y="1258"/>
              <a:ext cx="570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调  用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文本框 115"/>
            <p:cNvSpPr/>
            <p:nvPr/>
          </p:nvSpPr>
          <p:spPr>
            <a:xfrm>
              <a:off x="1153" y="2773"/>
              <a:ext cx="570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返  回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文本框 117"/>
            <p:cNvSpPr/>
            <p:nvPr/>
          </p:nvSpPr>
          <p:spPr>
            <a:xfrm>
              <a:off x="2053" y="1264"/>
              <a:ext cx="570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调  用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文本框 118"/>
            <p:cNvSpPr/>
            <p:nvPr/>
          </p:nvSpPr>
          <p:spPr>
            <a:xfrm>
              <a:off x="2023" y="2779"/>
              <a:ext cx="570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返  回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122"/>
            <p:cNvSpPr/>
            <p:nvPr/>
          </p:nvSpPr>
          <p:spPr>
            <a:xfrm>
              <a:off x="2908" y="1303"/>
              <a:ext cx="570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调  用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123"/>
            <p:cNvSpPr/>
            <p:nvPr/>
          </p:nvSpPr>
          <p:spPr>
            <a:xfrm>
              <a:off x="2878" y="2818"/>
              <a:ext cx="570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返  回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124"/>
            <p:cNvSpPr/>
            <p:nvPr/>
          </p:nvSpPr>
          <p:spPr>
            <a:xfrm>
              <a:off x="4363" y="1333"/>
              <a:ext cx="570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调  用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文本框 125"/>
            <p:cNvSpPr/>
            <p:nvPr/>
          </p:nvSpPr>
          <p:spPr>
            <a:xfrm>
              <a:off x="4333" y="2848"/>
              <a:ext cx="570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返  回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文本框 126"/>
            <p:cNvSpPr/>
            <p:nvPr/>
          </p:nvSpPr>
          <p:spPr>
            <a:xfrm>
              <a:off x="5248" y="1363"/>
              <a:ext cx="570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调  用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文本框 127"/>
            <p:cNvSpPr/>
            <p:nvPr/>
          </p:nvSpPr>
          <p:spPr>
            <a:xfrm>
              <a:off x="5218" y="2878"/>
              <a:ext cx="570" cy="2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>
                  <a:latin typeface="Arial" panose="020B0604020202020204" pitchFamily="34" charset="0"/>
                  <a:ea typeface="宋体" panose="02010600030101010101" pitchFamily="2" charset="-122"/>
                </a:rPr>
                <a:t>返  回</a:t>
              </a:r>
            </a:p>
            <a:p>
              <a:endParaRPr lang="en-US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1" name="直接箭头连接符 128"/>
            <p:cNvCxnSpPr/>
            <p:nvPr/>
          </p:nvCxnSpPr>
          <p:spPr>
            <a:xfrm>
              <a:off x="4183" y="508"/>
              <a:ext cx="0" cy="1530"/>
            </a:xfrm>
            <a:prstGeom prst="straightConnector1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7617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递归调用</a:t>
            </a:r>
            <a:endParaRPr lang="en-US" altLang="zh-CN" dirty="0"/>
          </a:p>
          <a:p>
            <a:pPr lvl="1"/>
            <a:r>
              <a:rPr lang="zh-CN" altLang="en-US" dirty="0"/>
              <a:t>重复操作、但是使用不同参数进行迭代</a:t>
            </a:r>
            <a:endParaRPr lang="en-US" altLang="zh-CN" dirty="0"/>
          </a:p>
          <a:p>
            <a:pPr lvl="1"/>
            <a:r>
              <a:rPr lang="zh-CN" altLang="en-US" dirty="0"/>
              <a:t>退出的条件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4785" y="3339511"/>
            <a:ext cx="3959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def fib_next(a,b,n):</a:t>
            </a:r>
          </a:p>
          <a:p>
            <a:r>
              <a:rPr lang="zh-CN" altLang="en-US" sz="2400" dirty="0"/>
              <a:t>    if (a &lt; n):</a:t>
            </a:r>
          </a:p>
          <a:p>
            <a:r>
              <a:rPr lang="zh-CN" altLang="en-US" sz="2400" dirty="0"/>
              <a:t>        print(a, end=' ')</a:t>
            </a:r>
          </a:p>
          <a:p>
            <a:r>
              <a:rPr lang="zh-CN" altLang="en-US" sz="2400" dirty="0"/>
              <a:t>        fib_next(b,a+b,n)</a:t>
            </a:r>
          </a:p>
          <a:p>
            <a:endParaRPr lang="zh-CN" altLang="en-US" sz="2400" dirty="0"/>
          </a:p>
          <a:p>
            <a:r>
              <a:rPr lang="zh-CN" altLang="en-US" sz="2400" dirty="0"/>
              <a:t>fib_next(1,1,100)</a:t>
            </a:r>
          </a:p>
        </p:txBody>
      </p:sp>
    </p:spTree>
    <p:extLst>
      <p:ext uri="{BB962C8B-B14F-4D97-AF65-F5344CB8AC3E}">
        <p14:creationId xmlns:p14="http://schemas.microsoft.com/office/powerpoint/2010/main" val="375684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传递方式</a:t>
            </a:r>
            <a:endParaRPr lang="en-US" altLang="zh-CN" dirty="0"/>
          </a:p>
          <a:p>
            <a:pPr lvl="1"/>
            <a:r>
              <a:rPr lang="zh-CN" altLang="en-US" dirty="0"/>
              <a:t>调用函数时向其传递实参（arguments），将实参的</a:t>
            </a:r>
            <a:r>
              <a:rPr lang="zh-CN" altLang="en-US" dirty="0">
                <a:solidFill>
                  <a:srgbClr val="FF0000"/>
                </a:solidFill>
              </a:rPr>
              <a:t>引用</a:t>
            </a:r>
            <a:r>
              <a:rPr lang="zh-CN" altLang="en-US" dirty="0"/>
              <a:t>传递给形参。</a:t>
            </a:r>
          </a:p>
          <a:p>
            <a:r>
              <a:rPr lang="zh-CN" altLang="en-US" dirty="0"/>
              <a:t>参数类型</a:t>
            </a:r>
            <a:endParaRPr lang="en-US" altLang="zh-CN" dirty="0"/>
          </a:p>
          <a:p>
            <a:pPr lvl="1"/>
            <a:r>
              <a:rPr lang="zh-CN" altLang="en-US" dirty="0"/>
              <a:t>解释器会根据实参的类型自动推断形参类型，定义函数时无需声明参数类型</a:t>
            </a:r>
            <a:endParaRPr lang="en-US" altLang="zh-CN" dirty="0"/>
          </a:p>
          <a:p>
            <a:r>
              <a:rPr lang="zh-CN" altLang="en-US" dirty="0"/>
              <a:t>实参和形参</a:t>
            </a:r>
            <a:endParaRPr lang="en-US" altLang="zh-CN" dirty="0"/>
          </a:p>
          <a:p>
            <a:pPr lvl="1"/>
            <a:r>
              <a:rPr lang="zh-CN" altLang="en-US" dirty="0"/>
              <a:t>对于绝大多数情况下，在函数内部直接修改形参的值不会影响实参，而是创建一个新变量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4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-355600">
              <a:buSzPct val="70000"/>
              <a:buFont typeface="Wingdings" panose="05000000000000000000" pitchFamily="2" charset="2"/>
              <a:buChar char="Ø"/>
            </a:pPr>
            <a:r>
              <a:rPr lang="zh-CN" altLang="en-US" sz="2800" dirty="0"/>
              <a:t>实参和形参（</a:t>
            </a:r>
            <a:r>
              <a:rPr lang="zh-CN" altLang="en-US" sz="2800" dirty="0">
                <a:cs typeface="+mn-cs"/>
              </a:rPr>
              <a:t>示例）</a:t>
            </a:r>
            <a:endParaRPr lang="en-US" altLang="zh-CN" sz="2800" dirty="0">
              <a:cs typeface="+mn-cs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</a:rPr>
              <a:t>&gt;&gt;&gt; </a:t>
            </a:r>
            <a:r>
              <a:rPr lang="en-US" altLang="x-none" sz="1800" dirty="0" err="1">
                <a:latin typeface="Consolas" panose="020B0609020204030204" charset="0"/>
              </a:rPr>
              <a:t>def</a:t>
            </a:r>
            <a:r>
              <a:rPr lang="en-US" altLang="x-none" sz="1800" dirty="0">
                <a:latin typeface="Consolas" panose="020B0609020204030204" charset="0"/>
              </a:rPr>
              <a:t> </a:t>
            </a:r>
            <a:r>
              <a:rPr lang="en-US" altLang="x-none" sz="1800" dirty="0" err="1">
                <a:latin typeface="Consolas" panose="020B0609020204030204" charset="0"/>
              </a:rPr>
              <a:t>addOne</a:t>
            </a:r>
            <a:r>
              <a:rPr lang="en-US" altLang="x-none" sz="1800" dirty="0">
                <a:latin typeface="Consolas" panose="020B0609020204030204" charset="0"/>
              </a:rPr>
              <a:t>(a):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</a:rPr>
              <a:t>        print(id(a), ':', a)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</a:rPr>
              <a:t>        a += 1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</a:rPr>
              <a:t>        print(id(a), ':', a)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</a:rPr>
              <a:t>&gt;&gt;&gt; v = 3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</a:rPr>
              <a:t>&gt;&gt;&gt; id(v)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solidFill>
                  <a:srgbClr val="00B0F0"/>
                </a:solidFill>
                <a:latin typeface="Consolas" panose="020B0609020204030204" charset="0"/>
              </a:rPr>
              <a:t>1599055008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</a:rPr>
              <a:t>&gt;&gt;&gt; </a:t>
            </a:r>
            <a:r>
              <a:rPr lang="en-US" altLang="x-none" sz="1800" dirty="0" err="1">
                <a:latin typeface="Consolas" panose="020B0609020204030204" charset="0"/>
              </a:rPr>
              <a:t>addOne</a:t>
            </a:r>
            <a:r>
              <a:rPr lang="en-US" altLang="x-none" sz="1800" dirty="0">
                <a:latin typeface="Consolas" panose="020B0609020204030204" charset="0"/>
              </a:rPr>
              <a:t>(v)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solidFill>
                  <a:srgbClr val="00B0F0"/>
                </a:solidFill>
                <a:latin typeface="Consolas" panose="020B0609020204030204" charset="0"/>
              </a:rPr>
              <a:t>1599055008 : 3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solidFill>
                  <a:srgbClr val="00B0F0"/>
                </a:solidFill>
                <a:latin typeface="Consolas" panose="020B0609020204030204" charset="0"/>
              </a:rPr>
              <a:t>1599055040 : 4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</a:rPr>
              <a:t>&gt;&gt;&gt; v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solidFill>
                  <a:srgbClr val="00B0F0"/>
                </a:solidFill>
                <a:latin typeface="Consolas" panose="020B0609020204030204" charset="0"/>
              </a:rPr>
              <a:t>3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</a:rPr>
              <a:t>&gt;&gt;&gt; id(v)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solidFill>
                  <a:srgbClr val="00B0F0"/>
                </a:solidFill>
                <a:latin typeface="Consolas" panose="020B0609020204030204" charset="0"/>
              </a:rPr>
              <a:t>1599055008</a:t>
            </a:r>
          </a:p>
          <a:p>
            <a:pPr marL="1905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4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函数的参数传递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1" indent="-355600">
              <a:buSzPct val="70000"/>
              <a:buFont typeface="Wingdings" panose="05000000000000000000" pitchFamily="2" charset="2"/>
              <a:buChar char="Ø"/>
            </a:pPr>
            <a:r>
              <a:rPr lang="zh-CN" altLang="en-US" sz="2800" dirty="0"/>
              <a:t>实参和形参</a:t>
            </a:r>
            <a:endParaRPr lang="en-US" altLang="zh-CN" sz="2800" dirty="0">
              <a:cs typeface="+mn-cs"/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如果传递给函数的实参是可变序列，并且在函数内部使用下标或可变序列自身的方法增加、删除元素或修改元素时，实参也得到相应的修改</a:t>
            </a:r>
            <a:endParaRPr lang="en-US" altLang="x-none" dirty="0">
              <a:sym typeface="+mn-ea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&gt;&gt;&gt; </a:t>
            </a:r>
            <a:r>
              <a:rPr lang="en-US" altLang="x-none" sz="1800" dirty="0" err="1">
                <a:latin typeface="Consolas" panose="020B0609020204030204" charset="0"/>
                <a:sym typeface="+mn-ea"/>
              </a:rPr>
              <a:t>def</a:t>
            </a:r>
            <a:r>
              <a:rPr lang="en-US" altLang="x-none" sz="1800" dirty="0">
                <a:latin typeface="Consolas" panose="020B0609020204030204" charset="0"/>
                <a:sym typeface="+mn-ea"/>
              </a:rPr>
              <a:t> modify(v):          # </a:t>
            </a:r>
            <a:r>
              <a:rPr lang="zh-CN" altLang="en-US" sz="1800" dirty="0">
                <a:latin typeface="Consolas" panose="020B0609020204030204" charset="0"/>
                <a:sym typeface="+mn-ea"/>
              </a:rPr>
              <a:t>使用下标修改列表元素值</a:t>
            </a:r>
            <a:endParaRPr lang="zh-CN" altLang="en-US" sz="1800" dirty="0">
              <a:latin typeface="Consolas" panose="020B060902020403020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        v[0] = v[0]+1</a:t>
            </a:r>
            <a:endParaRPr lang="en-US" altLang="x-none" sz="1800" dirty="0">
              <a:latin typeface="Consolas" panose="020B060902020403020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&gt;&gt;&gt; a = [2]</a:t>
            </a:r>
            <a:endParaRPr lang="en-US" altLang="x-none" sz="1800" dirty="0">
              <a:latin typeface="Consolas" panose="020B060902020403020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&gt;&gt;&gt; modify(a)</a:t>
            </a:r>
            <a:endParaRPr lang="en-US" altLang="x-none" sz="1800" dirty="0">
              <a:latin typeface="Consolas" panose="020B060902020403020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&gt;&gt;&gt; a</a:t>
            </a:r>
            <a:endParaRPr lang="en-US" altLang="x-none" sz="1800" dirty="0">
              <a:latin typeface="Consolas" panose="020B060902020403020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[3]</a:t>
            </a:r>
            <a:endParaRPr lang="en-US" altLang="x-none" sz="1800" dirty="0">
              <a:solidFill>
                <a:srgbClr val="00B0F0"/>
              </a:solidFill>
              <a:latin typeface="Consolas" panose="020B060902020403020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&gt;&gt;&gt; </a:t>
            </a:r>
            <a:r>
              <a:rPr lang="en-US" altLang="x-none" sz="1800" dirty="0" err="1">
                <a:latin typeface="Consolas" panose="020B0609020204030204" charset="0"/>
                <a:sym typeface="+mn-ea"/>
              </a:rPr>
              <a:t>def</a:t>
            </a:r>
            <a:r>
              <a:rPr lang="en-US" altLang="x-none" sz="1800" dirty="0">
                <a:latin typeface="Consolas" panose="020B0609020204030204" charset="0"/>
                <a:sym typeface="+mn-ea"/>
              </a:rPr>
              <a:t> modify(v, item):    # </a:t>
            </a:r>
            <a:r>
              <a:rPr lang="zh-CN" altLang="en-US" sz="1800" dirty="0">
                <a:latin typeface="Consolas" panose="020B0609020204030204" charset="0"/>
                <a:sym typeface="+mn-ea"/>
              </a:rPr>
              <a:t>使用列表的方法为列表增加元素</a:t>
            </a:r>
            <a:endParaRPr lang="zh-CN" altLang="en-US" sz="1800" dirty="0">
              <a:latin typeface="Consolas" panose="020B060902020403020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        </a:t>
            </a:r>
            <a:r>
              <a:rPr lang="en-US" altLang="x-none" sz="1800" dirty="0" err="1">
                <a:latin typeface="Consolas" panose="020B0609020204030204" charset="0"/>
                <a:sym typeface="+mn-ea"/>
              </a:rPr>
              <a:t>v.append</a:t>
            </a:r>
            <a:r>
              <a:rPr lang="en-US" altLang="x-none" sz="1800" dirty="0">
                <a:latin typeface="Consolas" panose="020B0609020204030204" charset="0"/>
                <a:sym typeface="+mn-ea"/>
              </a:rPr>
              <a:t>(item)</a:t>
            </a:r>
            <a:endParaRPr lang="en-US" altLang="x-none" sz="1800" dirty="0">
              <a:latin typeface="Consolas" panose="020B060902020403020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&gt;&gt;&gt; a = [2]</a:t>
            </a:r>
            <a:endParaRPr lang="en-US" altLang="x-none" sz="1800" dirty="0">
              <a:latin typeface="Consolas" panose="020B060902020403020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&gt;&gt;&gt; modify(a,3)</a:t>
            </a:r>
            <a:endParaRPr lang="en-US" altLang="x-none" sz="1800" dirty="0">
              <a:latin typeface="Consolas" panose="020B060902020403020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&gt;&gt;&gt; a</a:t>
            </a:r>
            <a:endParaRPr lang="en-US" altLang="x-none" sz="1800" dirty="0">
              <a:latin typeface="Consolas" panose="020B060902020403020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altLang="x-none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[2, 3]</a:t>
            </a:r>
            <a:endParaRPr lang="zh-CN" altLang="en-US" sz="1800" dirty="0">
              <a:latin typeface="Consolas" panose="020B0609020204030204" charset="0"/>
            </a:endParaRPr>
          </a:p>
          <a:p>
            <a:pPr marL="1905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7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参数位置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实参和形参的顺序必须严格一致，并且实参和形参的数量必须相同</a:t>
            </a:r>
            <a:endParaRPr lang="en-US" altLang="zh-CN" dirty="0">
              <a:sym typeface="+mn-ea"/>
            </a:endParaRPr>
          </a:p>
          <a:p>
            <a:pPr marL="1778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  <a:sym typeface="+mn-ea"/>
              </a:rPr>
              <a:t>&gt;&gt;&gt; </a:t>
            </a:r>
            <a:r>
              <a:rPr lang="en-US" altLang="zh-CN" sz="1800" dirty="0" err="1">
                <a:latin typeface="Consolas" panose="020B0609020204030204" charset="0"/>
                <a:sym typeface="+mn-ea"/>
              </a:rPr>
              <a:t>def</a:t>
            </a:r>
            <a:r>
              <a:rPr lang="en-US" altLang="zh-CN" sz="1800" dirty="0">
                <a:latin typeface="Consolas" panose="020B0609020204030204" charset="0"/>
                <a:sym typeface="+mn-ea"/>
              </a:rPr>
              <a:t> demo(a, b, c):</a:t>
            </a:r>
            <a:endParaRPr lang="en-US" altLang="zh-CN" sz="1800" noProof="1">
              <a:latin typeface="Consolas" panose="020B0609020204030204" charset="0"/>
            </a:endParaRPr>
          </a:p>
          <a:p>
            <a:pPr marL="1778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  <a:sym typeface="+mn-ea"/>
              </a:rPr>
              <a:t>       print(a, b, c)</a:t>
            </a:r>
            <a:endParaRPr lang="en-US" altLang="zh-CN" sz="1800" noProof="1">
              <a:latin typeface="Consolas" panose="020B0609020204030204" charset="0"/>
            </a:endParaRPr>
          </a:p>
          <a:p>
            <a:pPr marL="1778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  <a:sym typeface="+mn-ea"/>
              </a:rPr>
              <a:t>&gt;&gt;&gt; demo(3, 4, 5)                   #</a:t>
            </a:r>
            <a:r>
              <a:rPr lang="zh-CN" altLang="en-US" sz="1800" dirty="0">
                <a:latin typeface="Consolas" panose="020B0609020204030204" charset="0"/>
                <a:sym typeface="+mn-ea"/>
              </a:rPr>
              <a:t>按位置传递参数</a:t>
            </a:r>
            <a:endParaRPr lang="zh-CN" altLang="en-US" sz="1800" noProof="1">
              <a:latin typeface="Consolas" panose="020B0609020204030204" charset="0"/>
              <a:sym typeface="+mn-ea"/>
            </a:endParaRPr>
          </a:p>
          <a:p>
            <a:pPr marL="177800" lvl="1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3 4 5</a:t>
            </a:r>
            <a:endParaRPr lang="en-US" altLang="zh-CN" sz="1800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marL="1778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  <a:sym typeface="+mn-ea"/>
              </a:rPr>
              <a:t>&gt;&gt;&gt; demo(3, 5, 4)</a:t>
            </a:r>
            <a:endParaRPr lang="en-US" altLang="zh-CN" sz="1800" noProof="1">
              <a:latin typeface="Consolas" panose="020B0609020204030204" charset="0"/>
            </a:endParaRPr>
          </a:p>
          <a:p>
            <a:pPr marL="177800" lvl="1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3 5 4</a:t>
            </a:r>
            <a:endParaRPr lang="en-US" altLang="zh-CN" sz="1800" noProof="1">
              <a:solidFill>
                <a:srgbClr val="00B0F0"/>
              </a:solidFill>
              <a:latin typeface="Consolas" panose="020B0609020204030204" charset="0"/>
              <a:sym typeface="+mn-ea"/>
            </a:endParaRPr>
          </a:p>
          <a:p>
            <a:pPr marL="1778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  <a:sym typeface="+mn-ea"/>
              </a:rPr>
              <a:t>&gt;&gt;&gt; #实参与形参数量必须相同</a:t>
            </a:r>
          </a:p>
          <a:p>
            <a:pPr marL="177800" lvl="1" indent="0"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  <a:sym typeface="+mn-ea"/>
              </a:rPr>
              <a:t>&gt;&gt;&gt; demo(3, 5, 4, 6)</a:t>
            </a:r>
            <a:endParaRPr lang="en-US" altLang="zh-CN" sz="1800" noProof="1">
              <a:latin typeface="Consolas" panose="020B0609020204030204" charset="0"/>
            </a:endParaRPr>
          </a:p>
          <a:p>
            <a:pPr marL="177800" lvl="1" indent="0"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TypeError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: demo() takes 3 positional arguments but 4 were given</a:t>
            </a:r>
            <a:endParaRPr lang="zh-CN" altLang="en-US" sz="1800" dirty="0">
              <a:latin typeface="Consolas" panose="020B0609020204030204" charset="0"/>
            </a:endParaRPr>
          </a:p>
          <a:p>
            <a:pPr marL="1905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838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参数位置</a:t>
            </a:r>
            <a:endParaRPr lang="en-US" altLang="zh-CN" dirty="0"/>
          </a:p>
          <a:p>
            <a:pPr lvl="1"/>
            <a:r>
              <a:rPr lang="zh-CN" altLang="en-US" dirty="0"/>
              <a:t>按照形参名称输入实参（关键参数），此时参数之间的顺序可以任意调整</a:t>
            </a:r>
            <a:endParaRPr lang="en-US" altLang="zh-CN" dirty="0"/>
          </a:p>
          <a:p>
            <a:pPr lvl="1"/>
            <a:endParaRPr lang="en-US" altLang="zh-CN" sz="1600" dirty="0">
              <a:latin typeface="Consolas" panose="020B0609020204030204" charset="0"/>
            </a:endParaRPr>
          </a:p>
          <a:p>
            <a:pPr marL="368300" lvl="2" indent="0">
              <a:spcBef>
                <a:spcPts val="0"/>
              </a:spcBef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 err="1">
                <a:latin typeface="Consolas" panose="020B0609020204030204" charset="0"/>
              </a:rPr>
              <a:t>def</a:t>
            </a:r>
            <a:r>
              <a:rPr lang="en-US" altLang="zh-CN" dirty="0">
                <a:latin typeface="Consolas" panose="020B0609020204030204" charset="0"/>
              </a:rPr>
              <a:t> minus(a, b):</a:t>
            </a:r>
          </a:p>
          <a:p>
            <a:pPr marL="368300" lvl="2" indent="0">
              <a:spcBef>
                <a:spcPts val="0"/>
              </a:spcBef>
              <a:buNone/>
            </a:pPr>
            <a:r>
              <a:rPr lang="en-US" altLang="zh-CN" dirty="0">
                <a:latin typeface="Consolas" panose="020B0609020204030204" charset="0"/>
              </a:rPr>
              <a:t>	    print(a-b)	</a:t>
            </a:r>
          </a:p>
          <a:p>
            <a:pPr marL="368300" lvl="2" indent="0">
              <a:spcBef>
                <a:spcPts val="0"/>
              </a:spcBef>
              <a:buNone/>
            </a:pPr>
            <a:r>
              <a:rPr lang="en-US" altLang="zh-CN" dirty="0">
                <a:latin typeface="Consolas" panose="020B0609020204030204" charset="0"/>
              </a:rPr>
              <a:t>&gt;&gt;&gt; minus(5,3)</a:t>
            </a:r>
          </a:p>
          <a:p>
            <a:pPr marL="368300" lvl="2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</a:rPr>
              <a:t>2</a:t>
            </a:r>
          </a:p>
          <a:p>
            <a:pPr marL="368300" lvl="2" indent="0">
              <a:spcBef>
                <a:spcPts val="0"/>
              </a:spcBef>
              <a:buNone/>
            </a:pPr>
            <a:r>
              <a:rPr lang="en-US" altLang="zh-CN" dirty="0">
                <a:latin typeface="Consolas" panose="020B0609020204030204" charset="0"/>
              </a:rPr>
              <a:t>&gt;&gt;&gt; minus(b=5,a=3)</a:t>
            </a:r>
          </a:p>
          <a:p>
            <a:pPr marL="368300" lvl="2" indent="0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latin typeface="Consolas" panose="020B0609020204030204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84412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数据处理编程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第三讲：函数和代码复用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函数的定义</a:t>
            </a:r>
            <a:endParaRPr lang="en-US" altLang="zh-CN" dirty="0"/>
          </a:p>
          <a:p>
            <a:pPr lvl="1"/>
            <a:r>
              <a:rPr lang="zh-CN" altLang="en-US" dirty="0"/>
              <a:t>函数的调用</a:t>
            </a:r>
            <a:endParaRPr lang="en-US" altLang="zh-CN" dirty="0"/>
          </a:p>
          <a:p>
            <a:pPr lvl="1"/>
            <a:r>
              <a:rPr lang="zh-CN" altLang="en-US" dirty="0"/>
              <a:t>函数的参数传递</a:t>
            </a:r>
            <a:endParaRPr lang="en-US" altLang="zh-CN" dirty="0"/>
          </a:p>
          <a:p>
            <a:pPr lvl="1"/>
            <a:r>
              <a:rPr lang="zh-CN" altLang="en-US" dirty="0"/>
              <a:t>函数的变量作用范围</a:t>
            </a:r>
            <a:endParaRPr lang="en-US" altLang="zh-CN" dirty="0"/>
          </a:p>
          <a:p>
            <a:pPr lvl="1"/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pPr lvl="1"/>
            <a:r>
              <a:rPr lang="zh-CN" altLang="en-US" dirty="0"/>
              <a:t>函数库（模块和包）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默认值参数</a:t>
            </a:r>
            <a:endParaRPr lang="en-US" altLang="zh-CN" dirty="0"/>
          </a:p>
          <a:p>
            <a:pPr lvl="1"/>
            <a:r>
              <a:rPr lang="zh-CN" altLang="en-US" sz="2000" dirty="0"/>
              <a:t>默认值参数右边都不能再出现没有默认值的普通位置参数，否则会提示语法错误</a:t>
            </a:r>
            <a:endParaRPr lang="en-US" altLang="zh-CN" sz="2000" dirty="0"/>
          </a:p>
          <a:p>
            <a:pPr lvl="1"/>
            <a:r>
              <a:rPr lang="zh-CN" altLang="en-US" sz="2000" dirty="0"/>
              <a:t>调用函数时是否为默认值参数传递实参是可选的。</a:t>
            </a:r>
            <a:endParaRPr lang="en-US" altLang="zh-CN" sz="2000" dirty="0"/>
          </a:p>
          <a:p>
            <a:pPr lvl="1"/>
            <a:endParaRPr lang="en-US" altLang="zh-CN" sz="2000" dirty="0">
              <a:sym typeface="+mn-ea"/>
            </a:endParaRPr>
          </a:p>
          <a:p>
            <a:pPr marL="177800" lvl="1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def 函数名(形参名</a:t>
            </a:r>
            <a:r>
              <a:rPr lang="en-US" altLang="zh-CN" sz="2000" dirty="0">
                <a:latin typeface="Consolas" panose="020B0609020204030204" charset="0"/>
              </a:rPr>
              <a:t>1</a:t>
            </a:r>
            <a:r>
              <a:rPr lang="zh-CN" altLang="en-US" sz="2000" dirty="0">
                <a:latin typeface="Consolas" panose="020B0609020204030204" charset="0"/>
              </a:rPr>
              <a:t>，……，形参名</a:t>
            </a:r>
            <a:r>
              <a:rPr lang="en-US" altLang="zh-CN" sz="2000" dirty="0">
                <a:latin typeface="Consolas" panose="020B0609020204030204" charset="0"/>
              </a:rPr>
              <a:t>n</a:t>
            </a:r>
            <a:r>
              <a:rPr lang="zh-CN" altLang="en-US" sz="2000" dirty="0">
                <a:latin typeface="Consolas" panose="020B0609020204030204" charset="0"/>
              </a:rPr>
              <a:t>=默认值):</a:t>
            </a:r>
          </a:p>
          <a:p>
            <a:pPr marL="177800" lvl="1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    函数体</a:t>
            </a:r>
          </a:p>
          <a:p>
            <a:pPr marL="368300" lvl="2" indent="0"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&gt;&gt;&gt;def dup(str, times = 2):</a:t>
            </a:r>
          </a:p>
          <a:p>
            <a:pPr marL="368300" lvl="2" indent="0"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charset="0"/>
              </a:rPr>
              <a:t>       print(str*times)</a:t>
            </a:r>
          </a:p>
          <a:p>
            <a:pPr marL="368300" lvl="2" indent="0"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&gt;&gt;&gt;dup("knock~")</a:t>
            </a:r>
          </a:p>
          <a:p>
            <a:pPr marL="368300" lvl="2" indent="0"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knock~knock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~</a:t>
            </a:r>
          </a:p>
          <a:p>
            <a:pPr marL="368300" lvl="2" indent="0"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&gt;&gt;&gt;dup("knock~",4)</a:t>
            </a:r>
          </a:p>
          <a:p>
            <a:pPr marL="368300" lvl="2" indent="0"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B0F0"/>
                </a:solidFill>
                <a:latin typeface="Consolas" panose="020B0609020204030204" charset="0"/>
              </a:rPr>
              <a:t>knock~knock~knock~knock</a:t>
            </a: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~</a:t>
            </a:r>
            <a:r>
              <a:rPr lang="en-US" altLang="zh-CN" sz="1600" dirty="0">
                <a:latin typeface="Consolas" panose="020B060902020403020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1119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4208" y="1343972"/>
            <a:ext cx="11074400" cy="5358485"/>
          </a:xfrm>
        </p:spPr>
        <p:txBody>
          <a:bodyPr/>
          <a:lstStyle/>
          <a:p>
            <a:r>
              <a:rPr lang="zh-CN" altLang="en-US" dirty="0"/>
              <a:t>默认值参数</a:t>
            </a:r>
            <a:endParaRPr lang="en-US" altLang="zh-CN" dirty="0"/>
          </a:p>
          <a:p>
            <a:pPr lvl="1"/>
            <a:r>
              <a:rPr lang="zh-CN" altLang="en-US" sz="2000" dirty="0"/>
              <a:t>可以使用“函数名.__defaults__”随时查看函数所有默认值参数的当前值</a:t>
            </a:r>
            <a:endParaRPr lang="en-US" altLang="zh-CN" sz="2000" dirty="0"/>
          </a:p>
          <a:p>
            <a:pPr marL="381000" lvl="2" indent="0">
              <a:buNone/>
            </a:pPr>
            <a:r>
              <a:rPr lang="en-US" altLang="zh-CN" sz="1600" dirty="0"/>
              <a:t>&gt;&gt;&gt; </a:t>
            </a:r>
            <a:r>
              <a:rPr lang="en-US" altLang="zh-CN" sz="1600" dirty="0" err="1"/>
              <a:t>dup.__defaults</a:t>
            </a:r>
            <a:r>
              <a:rPr lang="en-US" altLang="zh-CN" sz="1600" dirty="0"/>
              <a:t>__</a:t>
            </a:r>
          </a:p>
          <a:p>
            <a:pPr marL="381000" lvl="2" indent="0"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(2,)</a:t>
            </a:r>
          </a:p>
          <a:p>
            <a:pPr lvl="1"/>
            <a:r>
              <a:rPr lang="zh-CN" altLang="en-US" sz="2000" dirty="0"/>
              <a:t>多次调用函数并且不为默认值参数传递值时，默认值参数只在定义时进行一次解释和初始化，对于列表、字典这样可变类型的默认值参数，这一点可能会导致很严重的逻辑错误。</a:t>
            </a:r>
            <a:endParaRPr lang="en-US" altLang="zh-CN" sz="2000" dirty="0"/>
          </a:p>
          <a:p>
            <a:pPr>
              <a:buSzPct val="9000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latin typeface="Consolas" panose="020B0609020204030204" pitchFamily="49" charset="0"/>
              </a:rPr>
              <a:t>&gt;&gt;&gt;def demo(</a:t>
            </a:r>
            <a:r>
              <a:rPr lang="en-US" altLang="zh-CN" sz="1600" dirty="0" err="1">
                <a:latin typeface="Consolas" panose="020B0609020204030204" pitchFamily="49" charset="0"/>
              </a:rPr>
              <a:t>newitem,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old_list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=[]</a:t>
            </a:r>
            <a:r>
              <a:rPr lang="en-US" altLang="zh-CN" sz="1600" dirty="0">
                <a:latin typeface="Consolas" panose="020B0609020204030204" pitchFamily="49" charset="0"/>
              </a:rPr>
              <a:t>):</a:t>
            </a:r>
          </a:p>
          <a:p>
            <a:pPr>
              <a:buSzPct val="9000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</a:t>
            </a:r>
            <a:r>
              <a:rPr lang="en-US" altLang="zh-CN" sz="1600" dirty="0" err="1">
                <a:latin typeface="Consolas" panose="020B0609020204030204" pitchFamily="49" charset="0"/>
              </a:rPr>
              <a:t>old_list.append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newitem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buSzPct val="9000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return </a:t>
            </a:r>
            <a:r>
              <a:rPr lang="en-US" altLang="zh-CN" sz="1600" dirty="0" err="1">
                <a:latin typeface="Consolas" panose="020B0609020204030204" pitchFamily="49" charset="0"/>
              </a:rPr>
              <a:t>old_list</a:t>
            </a:r>
            <a:endParaRPr lang="en-US" altLang="zh-CN" sz="1600" dirty="0">
              <a:latin typeface="Consolas" panose="020B0609020204030204" charset="0"/>
            </a:endParaRPr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print(demo('aaa', ['a', 'b']))</a:t>
            </a:r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['a', 'b', 'aaa']</a:t>
            </a:r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print(demo('a'))</a:t>
            </a:r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['a']</a:t>
            </a:r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&gt;&gt;&gt; print(demo('b'))                 #注意这里的输出结果</a:t>
            </a:r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nsolas" panose="020B0609020204030204" charset="0"/>
              </a:rPr>
              <a:t>['a', 'b']</a:t>
            </a:r>
          </a:p>
          <a:p>
            <a:pPr marL="3810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9477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可变长度参数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*parameter</a:t>
            </a:r>
            <a:r>
              <a:rPr lang="zh-CN" altLang="en-US" dirty="0">
                <a:sym typeface="+mn-ea"/>
              </a:rPr>
              <a:t>用来接受多个实参并将其放在一个元组中</a:t>
            </a:r>
            <a:endParaRPr lang="en-US" altLang="zh-CN" dirty="0">
              <a:sym typeface="+mn-ea"/>
            </a:endParaRPr>
          </a:p>
          <a:p>
            <a:pPr lvl="3">
              <a:buSzPct val="90000"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&gt;&gt;&gt; </a:t>
            </a:r>
            <a:r>
              <a:rPr lang="en-US" altLang="x-none" sz="1800" dirty="0" err="1">
                <a:latin typeface="Consolas" panose="020B0609020204030204" charset="0"/>
                <a:sym typeface="+mn-ea"/>
              </a:rPr>
              <a:t>def</a:t>
            </a:r>
            <a:r>
              <a:rPr lang="en-US" altLang="x-none" sz="1800" dirty="0">
                <a:latin typeface="Consolas" panose="020B0609020204030204" charset="0"/>
                <a:sym typeface="+mn-ea"/>
              </a:rPr>
              <a:t> demo(*p):</a:t>
            </a:r>
            <a:endParaRPr lang="en-US" altLang="x-none" sz="1800" noProof="1">
              <a:latin typeface="Consolas" panose="020B0609020204030204" charset="0"/>
            </a:endParaRPr>
          </a:p>
          <a:p>
            <a:pPr lvl="3">
              <a:buSzPct val="90000"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        print(p)</a:t>
            </a:r>
            <a:endParaRPr lang="en-US" altLang="x-none" sz="1800" noProof="1">
              <a:latin typeface="Consolas" panose="020B0609020204030204" charset="0"/>
            </a:endParaRPr>
          </a:p>
          <a:p>
            <a:pPr lvl="3">
              <a:buSzPct val="90000"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&gt;&gt;&gt; demo(1,2,3)</a:t>
            </a:r>
            <a:endParaRPr lang="en-US" altLang="x-none" sz="1800" noProof="1">
              <a:latin typeface="Consolas" panose="020B0609020204030204" charset="0"/>
            </a:endParaRPr>
          </a:p>
          <a:p>
            <a:pPr lvl="3">
              <a:buSzPct val="90000"/>
            </a:pPr>
            <a:r>
              <a:rPr lang="en-US" altLang="x-none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(1, 2, 3)</a:t>
            </a:r>
            <a:endParaRPr lang="en-US" altLang="x-none" sz="1800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lvl="3">
              <a:buSzPct val="90000"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&gt;&gt;&gt; demo(1,2)</a:t>
            </a:r>
            <a:endParaRPr lang="en-US" altLang="x-none" sz="1800" noProof="1">
              <a:latin typeface="Consolas" panose="020B0609020204030204" charset="0"/>
            </a:endParaRPr>
          </a:p>
          <a:p>
            <a:pPr lvl="3">
              <a:buSzPct val="90000"/>
            </a:pPr>
            <a:r>
              <a:rPr lang="en-US" altLang="x-none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(1, 2)</a:t>
            </a:r>
            <a:endParaRPr lang="en-US" altLang="x-none" sz="1800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lvl="3">
              <a:buSzPct val="90000"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&gt;&gt;&gt; demo(1,2,3,4,5,6,7)</a:t>
            </a:r>
            <a:endParaRPr lang="en-US" altLang="x-none" sz="1800" noProof="1">
              <a:latin typeface="Consolas" panose="020B0609020204030204" charset="0"/>
            </a:endParaRPr>
          </a:p>
          <a:p>
            <a:pPr lvl="3">
              <a:buSzPct val="90000"/>
            </a:pPr>
            <a:r>
              <a:rPr lang="en-US" altLang="x-none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(1, 2, 3, 4, 5, 6, 7)</a:t>
            </a:r>
            <a:endParaRPr lang="zh-CN" altLang="en-US" sz="18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8780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可变长度参数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**parameter</a:t>
            </a:r>
            <a:r>
              <a:rPr lang="zh-CN" altLang="en-US" dirty="0">
                <a:sym typeface="+mn-ea"/>
              </a:rPr>
              <a:t>接受多个关键参数并存放到字典中</a:t>
            </a:r>
            <a:endParaRPr lang="en-US" altLang="zh-CN" dirty="0">
              <a:sym typeface="+mn-ea"/>
            </a:endParaRPr>
          </a:p>
          <a:p>
            <a:pPr lvl="1"/>
            <a:endParaRPr lang="en-US" altLang="zh-CN" dirty="0">
              <a:sym typeface="+mn-ea"/>
            </a:endParaRPr>
          </a:p>
          <a:p>
            <a:pPr lvl="1">
              <a:lnSpc>
                <a:spcPct val="80000"/>
              </a:lnSpc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&gt;&gt;&gt; </a:t>
            </a:r>
            <a:r>
              <a:rPr lang="en-US" altLang="x-none" sz="1800" dirty="0" err="1">
                <a:latin typeface="Consolas" panose="020B0609020204030204" charset="0"/>
                <a:sym typeface="+mn-ea"/>
              </a:rPr>
              <a:t>def</a:t>
            </a:r>
            <a:r>
              <a:rPr lang="en-US" altLang="x-none" sz="1800" dirty="0">
                <a:latin typeface="Consolas" panose="020B0609020204030204" charset="0"/>
                <a:sym typeface="+mn-ea"/>
              </a:rPr>
              <a:t> demo(**p):</a:t>
            </a:r>
            <a:endParaRPr lang="en-US" altLang="x-none" sz="1800" noProof="1">
              <a:latin typeface="Consolas" panose="020B0609020204030204" charset="0"/>
            </a:endParaRPr>
          </a:p>
          <a:p>
            <a:pPr lvl="1">
              <a:lnSpc>
                <a:spcPct val="80000"/>
              </a:lnSpc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    for item in </a:t>
            </a:r>
            <a:r>
              <a:rPr lang="en-US" altLang="x-none" sz="1800" dirty="0" err="1">
                <a:latin typeface="Consolas" panose="020B0609020204030204" charset="0"/>
                <a:sym typeface="+mn-ea"/>
              </a:rPr>
              <a:t>p.items</a:t>
            </a:r>
            <a:r>
              <a:rPr lang="en-US" altLang="x-none" sz="1800" dirty="0">
                <a:latin typeface="Consolas" panose="020B0609020204030204" charset="0"/>
                <a:sym typeface="+mn-ea"/>
              </a:rPr>
              <a:t>():</a:t>
            </a:r>
            <a:endParaRPr lang="en-US" altLang="x-none" sz="1800" noProof="1">
              <a:latin typeface="Consolas" panose="020B0609020204030204" charset="0"/>
            </a:endParaRPr>
          </a:p>
          <a:p>
            <a:pPr lvl="1">
              <a:lnSpc>
                <a:spcPct val="80000"/>
              </a:lnSpc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        print(item)</a:t>
            </a:r>
            <a:endParaRPr lang="en-US" altLang="x-none" sz="1800" noProof="1">
              <a:latin typeface="Consolas" panose="020B0609020204030204" charset="0"/>
            </a:endParaRPr>
          </a:p>
          <a:p>
            <a:pPr lvl="1">
              <a:lnSpc>
                <a:spcPct val="80000"/>
              </a:lnSpc>
              <a:buSzPct val="90000"/>
              <a:buNone/>
            </a:pPr>
            <a:endParaRPr lang="en-US" altLang="x-none" sz="1800" noProof="1">
              <a:latin typeface="Consolas" panose="020B0609020204030204" charset="0"/>
            </a:endParaRPr>
          </a:p>
          <a:p>
            <a:pPr lvl="1">
              <a:lnSpc>
                <a:spcPct val="80000"/>
              </a:lnSpc>
              <a:buSzPct val="90000"/>
              <a:buNone/>
            </a:pPr>
            <a:r>
              <a:rPr lang="en-US" altLang="x-none" sz="1800" dirty="0">
                <a:latin typeface="Consolas" panose="020B0609020204030204" charset="0"/>
                <a:sym typeface="+mn-ea"/>
              </a:rPr>
              <a:t>&gt;&gt;&gt; demo(x=1,y=2,z=3)</a:t>
            </a:r>
            <a:endParaRPr lang="en-US" altLang="x-none" sz="1800" noProof="1">
              <a:latin typeface="Consolas" panose="020B0609020204030204" charset="0"/>
            </a:endParaRPr>
          </a:p>
          <a:p>
            <a:pPr lvl="1">
              <a:lnSpc>
                <a:spcPct val="80000"/>
              </a:lnSpc>
              <a:buSzPct val="90000"/>
              <a:buNone/>
            </a:pPr>
            <a:r>
              <a:rPr lang="en-US" altLang="x-none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('y', 2)</a:t>
            </a:r>
            <a:endParaRPr lang="en-US" altLang="x-none" sz="1800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lvl="1">
              <a:lnSpc>
                <a:spcPct val="80000"/>
              </a:lnSpc>
              <a:buSzPct val="90000"/>
              <a:buNone/>
            </a:pPr>
            <a:r>
              <a:rPr lang="en-US" altLang="x-none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('x', 1)</a:t>
            </a:r>
            <a:endParaRPr lang="en-US" altLang="x-none" sz="1800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lvl="1">
              <a:lnSpc>
                <a:spcPct val="80000"/>
              </a:lnSpc>
              <a:buSzPct val="90000"/>
              <a:buNone/>
            </a:pPr>
            <a:r>
              <a:rPr lang="en-US" altLang="x-none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('z', 3)</a:t>
            </a:r>
            <a:endParaRPr lang="zh-CN" altLang="en-US" sz="18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4067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位于</a:t>
            </a:r>
            <a:r>
              <a:rPr lang="en-US" altLang="zh-CN" dirty="0"/>
              <a:t>*</a:t>
            </a:r>
            <a:r>
              <a:rPr lang="en-US" altLang="zh-CN" dirty="0" err="1"/>
              <a:t>parameter或单独一个星号</a:t>
            </a:r>
            <a:r>
              <a:rPr lang="en-US" altLang="zh-CN" dirty="0"/>
              <a:t>*</a:t>
            </a:r>
            <a:r>
              <a:rPr lang="en-US" altLang="zh-CN" dirty="0" err="1"/>
              <a:t>之后的所有参数都只能以</a:t>
            </a:r>
            <a:r>
              <a:rPr lang="en-US" altLang="zh-CN" dirty="0" err="1">
                <a:solidFill>
                  <a:srgbClr val="FF0000"/>
                </a:solidFill>
              </a:rPr>
              <a:t>关键参数的形式进行传值</a:t>
            </a:r>
            <a:r>
              <a:rPr lang="en-US" altLang="zh-CN" dirty="0" err="1"/>
              <a:t>，不接收其他任何形式的传值</a:t>
            </a:r>
            <a:r>
              <a:rPr lang="en-US" altLang="zh-CN" dirty="0"/>
              <a:t>。</a:t>
            </a:r>
          </a:p>
          <a:p>
            <a:pPr marL="177800" lvl="1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Consolas" panose="020B0609020204030204" charset="0"/>
            </a:endParaRPr>
          </a:p>
          <a:p>
            <a:pPr marL="177800" lvl="1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</a:t>
            </a:r>
            <a:r>
              <a:rPr lang="en-US" altLang="zh-CN" sz="1800" dirty="0" err="1">
                <a:latin typeface="Consolas" panose="020B0609020204030204" charset="0"/>
              </a:rPr>
              <a:t>def</a:t>
            </a:r>
            <a:r>
              <a:rPr lang="en-US" altLang="zh-CN" sz="1800" dirty="0">
                <a:latin typeface="Consolas" panose="020B0609020204030204" charset="0"/>
              </a:rPr>
              <a:t> demo(a, b, *, c):          #</a:t>
            </a:r>
            <a:r>
              <a:rPr lang="en-US" altLang="zh-CN" sz="1800" dirty="0" err="1">
                <a:latin typeface="Consolas" panose="020B0609020204030204" charset="0"/>
              </a:rPr>
              <a:t>参数c必须以关键参数进行传值</a:t>
            </a:r>
            <a:endParaRPr lang="en-US" altLang="zh-CN" sz="1800" dirty="0">
              <a:latin typeface="Consolas" panose="020B0609020204030204" charset="0"/>
            </a:endParaRPr>
          </a:p>
          <a:p>
            <a:pPr marL="177800" lvl="1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    print(</a:t>
            </a:r>
            <a:r>
              <a:rPr lang="en-US" altLang="zh-CN" sz="1800" dirty="0" err="1">
                <a:latin typeface="Consolas" panose="020B0609020204030204" charset="0"/>
              </a:rPr>
              <a:t>a+b+c</a:t>
            </a:r>
            <a:r>
              <a:rPr lang="en-US" altLang="zh-CN" sz="1800" dirty="0">
                <a:latin typeface="Consolas" panose="020B0609020204030204" charset="0"/>
              </a:rPr>
              <a:t>)	</a:t>
            </a:r>
          </a:p>
          <a:p>
            <a:pPr marL="177800" lvl="1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demo(1, 2, c=3)                #</a:t>
            </a:r>
            <a:r>
              <a:rPr lang="en-US" altLang="zh-CN" sz="1800" dirty="0" err="1">
                <a:latin typeface="Consolas" panose="020B0609020204030204" charset="0"/>
              </a:rPr>
              <a:t>正确</a:t>
            </a:r>
            <a:endParaRPr lang="en-US" altLang="zh-CN" sz="1800" dirty="0">
              <a:latin typeface="Consolas" panose="020B0609020204030204" charset="0"/>
            </a:endParaRPr>
          </a:p>
          <a:p>
            <a:pPr marL="177800" lvl="1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6</a:t>
            </a:r>
          </a:p>
          <a:p>
            <a:pPr marL="177800" lvl="1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demo(1, 2, 3)                  #</a:t>
            </a:r>
            <a:r>
              <a:rPr lang="en-US" altLang="zh-CN" sz="1800" dirty="0" err="1">
                <a:latin typeface="Consolas" panose="020B0609020204030204" charset="0"/>
              </a:rPr>
              <a:t>错误，引发异常</a:t>
            </a:r>
            <a:endParaRPr lang="en-US" altLang="zh-CN" sz="1800" dirty="0">
              <a:latin typeface="Consolas" panose="020B0609020204030204" charset="0"/>
            </a:endParaRPr>
          </a:p>
          <a:p>
            <a:pPr marL="177800" lvl="1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charset="0"/>
              </a:rPr>
              <a:t>TypeError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charset="0"/>
              </a:rPr>
              <a:t>: demo() takes 2 positional arguments but 3 were given</a:t>
            </a:r>
          </a:p>
          <a:p>
            <a:pPr marL="177800" lvl="1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</a:t>
            </a:r>
            <a:r>
              <a:rPr lang="en-US" altLang="zh-CN" sz="1800" dirty="0" err="1">
                <a:latin typeface="Consolas" panose="020B0609020204030204" charset="0"/>
              </a:rPr>
              <a:t>def</a:t>
            </a:r>
            <a:r>
              <a:rPr lang="en-US" altLang="zh-CN" sz="1800" dirty="0">
                <a:latin typeface="Consolas" panose="020B0609020204030204" charset="0"/>
              </a:rPr>
              <a:t> demo(a, b, *p, c):         #</a:t>
            </a:r>
            <a:r>
              <a:rPr lang="en-US" altLang="zh-CN" sz="1800" dirty="0" err="1">
                <a:latin typeface="Consolas" panose="020B0609020204030204" charset="0"/>
              </a:rPr>
              <a:t>参数c必须以关键参数进行传值</a:t>
            </a:r>
            <a:endParaRPr lang="en-US" altLang="zh-CN" sz="1800" dirty="0">
              <a:latin typeface="Consolas" panose="020B0609020204030204" charset="0"/>
            </a:endParaRPr>
          </a:p>
          <a:p>
            <a:pPr marL="177800" lvl="1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    print(</a:t>
            </a:r>
            <a:r>
              <a:rPr lang="en-US" altLang="zh-CN" sz="1800" dirty="0" err="1">
                <a:latin typeface="Consolas" panose="020B0609020204030204" charset="0"/>
              </a:rPr>
              <a:t>a+b+c+sum</a:t>
            </a:r>
            <a:r>
              <a:rPr lang="en-US" altLang="zh-CN" sz="1800" dirty="0">
                <a:latin typeface="Consolas" panose="020B0609020204030204" charset="0"/>
              </a:rPr>
              <a:t>(p))	</a:t>
            </a:r>
          </a:p>
          <a:p>
            <a:pPr marL="177800" lvl="1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demo(1, 2, 3, 4, c=5)          #正确</a:t>
            </a:r>
          </a:p>
          <a:p>
            <a:pPr marL="177800" lvl="1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B0F0"/>
                </a:solidFill>
                <a:latin typeface="Consolas" panose="020B0609020204030204" charset="0"/>
              </a:rPr>
              <a:t>15</a:t>
            </a:r>
          </a:p>
          <a:p>
            <a:pPr marL="177800" lvl="1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onsolas" panose="020B0609020204030204" charset="0"/>
              </a:rPr>
              <a:t>&gt;&gt;&gt; demo(1, 2, 3, 4, 5)            #</a:t>
            </a:r>
            <a:r>
              <a:rPr lang="en-US" altLang="zh-CN" sz="1800" dirty="0" err="1">
                <a:latin typeface="Consolas" panose="020B0609020204030204" charset="0"/>
              </a:rPr>
              <a:t>错误，引发异常</a:t>
            </a:r>
            <a:endParaRPr lang="en-US" altLang="zh-CN" sz="1800" dirty="0">
              <a:latin typeface="Consolas" panose="020B0609020204030204" charset="0"/>
            </a:endParaRPr>
          </a:p>
          <a:p>
            <a:pPr marL="177800" lvl="1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charset="0"/>
              </a:rPr>
              <a:t>TypeError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charset="0"/>
              </a:rPr>
              <a:t>: demo() missing 1 required keyword-only argument: 'c'</a:t>
            </a:r>
          </a:p>
          <a:p>
            <a:pPr marL="1905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7423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传递参数时的序列解包</a:t>
            </a:r>
            <a:endParaRPr lang="en-US" altLang="zh-CN" sz="3200" dirty="0"/>
          </a:p>
          <a:p>
            <a:pPr lvl="1"/>
            <a:r>
              <a:rPr lang="zh-CN" altLang="en-US" dirty="0"/>
              <a:t>在实参序列前加一个星号将其解包，然后传递给多个单变量形参</a:t>
            </a:r>
            <a:endParaRPr lang="en-US" altLang="zh-CN" dirty="0"/>
          </a:p>
          <a:p>
            <a:pPr marL="177800" lvl="1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SzPct val="90000"/>
              <a:buNone/>
            </a:pPr>
            <a:r>
              <a:rPr lang="en-US" altLang="zh-CN" sz="2000" dirty="0">
                <a:latin typeface="Consolas" panose="020B0609020204030204" charset="0"/>
              </a:rPr>
              <a:t>&gt;&gt;&gt; </a:t>
            </a:r>
            <a:r>
              <a:rPr lang="en-US" altLang="zh-CN" sz="2000" dirty="0" err="1">
                <a:latin typeface="Consolas" panose="020B0609020204030204" charset="0"/>
              </a:rPr>
              <a:t>def</a:t>
            </a:r>
            <a:r>
              <a:rPr lang="en-US" altLang="zh-CN" sz="2000" dirty="0">
                <a:latin typeface="Consolas" panose="020B0609020204030204" charset="0"/>
              </a:rPr>
              <a:t> demo(a, b, c):</a:t>
            </a:r>
          </a:p>
          <a:p>
            <a:pPr>
              <a:lnSpc>
                <a:spcPct val="80000"/>
              </a:lnSpc>
              <a:buSzPct val="90000"/>
              <a:buNone/>
            </a:pPr>
            <a:r>
              <a:rPr lang="en-US" altLang="x-none" sz="2000" dirty="0">
                <a:latin typeface="Consolas" panose="020B0609020204030204" charset="0"/>
              </a:rPr>
              <a:t>        </a:t>
            </a:r>
            <a:r>
              <a:rPr lang="en-US" altLang="zh-CN" sz="2000" dirty="0">
                <a:latin typeface="Consolas" panose="020B0609020204030204" charset="0"/>
              </a:rPr>
              <a:t>print(</a:t>
            </a:r>
            <a:r>
              <a:rPr lang="en-US" altLang="zh-CN" sz="2000" dirty="0" err="1">
                <a:latin typeface="Consolas" panose="020B0609020204030204" charset="0"/>
              </a:rPr>
              <a:t>a+b+c</a:t>
            </a:r>
            <a:r>
              <a:rPr lang="en-US" altLang="zh-CN" sz="2000" dirty="0">
                <a:latin typeface="Consolas" panose="020B0609020204030204" charset="0"/>
              </a:rPr>
              <a:t>)</a:t>
            </a:r>
          </a:p>
          <a:p>
            <a:pPr>
              <a:lnSpc>
                <a:spcPct val="80000"/>
              </a:lnSpc>
              <a:buSzPct val="90000"/>
              <a:buNone/>
            </a:pPr>
            <a:endParaRPr lang="en-US" altLang="zh-CN" sz="2000" dirty="0">
              <a:latin typeface="Consolas" panose="020B0609020204030204" charset="0"/>
            </a:endParaRPr>
          </a:p>
          <a:p>
            <a:pPr>
              <a:lnSpc>
                <a:spcPct val="80000"/>
              </a:lnSpc>
              <a:buSzPct val="90000"/>
              <a:buNone/>
            </a:pPr>
            <a:r>
              <a:rPr lang="en-US" altLang="zh-CN" sz="2000" dirty="0">
                <a:latin typeface="Consolas" panose="020B0609020204030204" charset="0"/>
              </a:rPr>
              <a:t>&gt;&gt;&gt; </a:t>
            </a:r>
            <a:r>
              <a:rPr lang="en-US" altLang="zh-CN" sz="2000" dirty="0" err="1">
                <a:latin typeface="Consolas" panose="020B0609020204030204" charset="0"/>
              </a:rPr>
              <a:t>seq</a:t>
            </a:r>
            <a:r>
              <a:rPr lang="en-US" altLang="zh-CN" sz="2000" dirty="0">
                <a:latin typeface="Consolas" panose="020B0609020204030204" charset="0"/>
              </a:rPr>
              <a:t> = [1, 2, 3]</a:t>
            </a:r>
          </a:p>
          <a:p>
            <a:pPr>
              <a:lnSpc>
                <a:spcPct val="80000"/>
              </a:lnSpc>
              <a:buSzPct val="90000"/>
              <a:buNone/>
            </a:pPr>
            <a:r>
              <a:rPr lang="en-US" altLang="zh-CN" sz="2000" dirty="0">
                <a:latin typeface="Consolas" panose="020B0609020204030204" charset="0"/>
              </a:rPr>
              <a:t>&gt;&gt;&gt; demo(*</a:t>
            </a:r>
            <a:r>
              <a:rPr lang="en-US" altLang="zh-CN" sz="2000" dirty="0" err="1">
                <a:latin typeface="Consolas" panose="020B0609020204030204" charset="0"/>
              </a:rPr>
              <a:t>seq</a:t>
            </a:r>
            <a:r>
              <a:rPr lang="en-US" altLang="zh-CN" sz="2000" dirty="0">
                <a:latin typeface="Consolas" panose="020B0609020204030204" charset="0"/>
              </a:rPr>
              <a:t>)</a:t>
            </a:r>
          </a:p>
          <a:p>
            <a:pPr>
              <a:lnSpc>
                <a:spcPct val="80000"/>
              </a:lnSpc>
              <a:buSzPct val="90000"/>
              <a:buNone/>
            </a:pPr>
            <a:r>
              <a:rPr lang="en-US" altLang="zh-CN" sz="2000" dirty="0">
                <a:solidFill>
                  <a:srgbClr val="00B0F0"/>
                </a:solidFill>
                <a:latin typeface="Consolas" panose="020B0609020204030204" charset="0"/>
              </a:rPr>
              <a:t>6</a:t>
            </a:r>
          </a:p>
          <a:p>
            <a:pPr>
              <a:lnSpc>
                <a:spcPct val="80000"/>
              </a:lnSpc>
              <a:buSzPct val="90000"/>
              <a:buNone/>
            </a:pPr>
            <a:r>
              <a:rPr lang="en-US" altLang="zh-CN" sz="2000" dirty="0">
                <a:latin typeface="Consolas" panose="020B0609020204030204" charset="0"/>
              </a:rPr>
              <a:t>&gt;&gt;&gt; </a:t>
            </a:r>
            <a:r>
              <a:rPr lang="en-US" altLang="zh-CN" sz="2000" dirty="0" err="1">
                <a:latin typeface="Consolas" panose="020B0609020204030204" charset="0"/>
              </a:rPr>
              <a:t>tup</a:t>
            </a:r>
            <a:r>
              <a:rPr lang="en-US" altLang="zh-CN" sz="2000" dirty="0">
                <a:latin typeface="Consolas" panose="020B0609020204030204" charset="0"/>
              </a:rPr>
              <a:t> = (1, 2, 3)</a:t>
            </a:r>
          </a:p>
          <a:p>
            <a:pPr>
              <a:lnSpc>
                <a:spcPct val="80000"/>
              </a:lnSpc>
              <a:buSzPct val="90000"/>
              <a:buNone/>
            </a:pPr>
            <a:r>
              <a:rPr lang="en-US" altLang="zh-CN" sz="2000" dirty="0">
                <a:latin typeface="Consolas" panose="020B0609020204030204" charset="0"/>
              </a:rPr>
              <a:t>&gt;&gt;&gt; demo(*</a:t>
            </a:r>
            <a:r>
              <a:rPr lang="en-US" altLang="zh-CN" sz="2000" dirty="0" err="1">
                <a:latin typeface="Consolas" panose="020B0609020204030204" charset="0"/>
              </a:rPr>
              <a:t>tup</a:t>
            </a:r>
            <a:r>
              <a:rPr lang="en-US" altLang="zh-CN" sz="2000" dirty="0">
                <a:latin typeface="Consolas" panose="020B0609020204030204" charset="0"/>
              </a:rPr>
              <a:t>)</a:t>
            </a:r>
          </a:p>
          <a:p>
            <a:pPr>
              <a:lnSpc>
                <a:spcPct val="80000"/>
              </a:lnSpc>
              <a:buSzPct val="90000"/>
              <a:buNone/>
            </a:pPr>
            <a:r>
              <a:rPr lang="en-US" altLang="zh-CN" sz="2000" dirty="0">
                <a:solidFill>
                  <a:srgbClr val="00B0F0"/>
                </a:solidFill>
                <a:latin typeface="Consolas" panose="020B0609020204030204" charset="0"/>
              </a:rPr>
              <a:t>6</a:t>
            </a:r>
          </a:p>
          <a:p>
            <a:pPr marL="1905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986130" y="29407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latin typeface="Consolas" panose="020B0609020204030204" charset="0"/>
                <a:ea typeface="宋体" panose="02010600030101010101" pitchFamily="2" charset="-122"/>
              </a:rPr>
              <a:t>&gt;&gt;&gt; dic = {1:'a', 2:'b', 3:'c'}</a:t>
            </a:r>
          </a:p>
          <a:p>
            <a:r>
              <a:rPr lang="zh-CN" altLang="en-US" b="1" dirty="0">
                <a:latin typeface="Consolas" panose="020B0609020204030204" charset="0"/>
                <a:ea typeface="宋体" panose="02010600030101010101" pitchFamily="2" charset="-122"/>
              </a:rPr>
              <a:t>&gt;&gt;&gt; demo(*dic)</a:t>
            </a:r>
          </a:p>
          <a:p>
            <a:r>
              <a:rPr lang="zh-CN" altLang="en-US" b="1" dirty="0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6</a:t>
            </a:r>
          </a:p>
          <a:p>
            <a:r>
              <a:rPr lang="zh-CN" altLang="en-US" b="1" dirty="0">
                <a:latin typeface="Consolas" panose="020B0609020204030204" charset="0"/>
                <a:ea typeface="宋体" panose="02010600030101010101" pitchFamily="2" charset="-122"/>
              </a:rPr>
              <a:t>&gt;&gt;&gt; Set = {1, 2, 3}</a:t>
            </a:r>
          </a:p>
          <a:p>
            <a:r>
              <a:rPr lang="zh-CN" altLang="en-US" b="1" dirty="0">
                <a:latin typeface="Consolas" panose="020B0609020204030204" charset="0"/>
                <a:ea typeface="宋体" panose="02010600030101010101" pitchFamily="2" charset="-122"/>
              </a:rPr>
              <a:t>&gt;&gt;&gt; demo(*Set)</a:t>
            </a:r>
          </a:p>
          <a:p>
            <a:r>
              <a:rPr lang="zh-CN" altLang="en-US" b="1" dirty="0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6</a:t>
            </a:r>
          </a:p>
          <a:p>
            <a:r>
              <a:rPr lang="zh-CN" altLang="en-US" b="1" dirty="0">
                <a:latin typeface="Consolas" panose="020B0609020204030204" charset="0"/>
                <a:ea typeface="宋体" panose="02010600030101010101" pitchFamily="2" charset="-122"/>
              </a:rPr>
              <a:t>&gt;&gt;&gt; demo(*dic.values())</a:t>
            </a:r>
          </a:p>
          <a:p>
            <a:r>
              <a:rPr lang="zh-CN" altLang="en-US" b="1" dirty="0">
                <a:solidFill>
                  <a:srgbClr val="00B0F0"/>
                </a:solidFill>
                <a:latin typeface="Consolas" panose="020B0609020204030204" charset="0"/>
                <a:ea typeface="宋体" panose="02010600030101010101" pitchFamily="2" charset="-122"/>
              </a:rPr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4145212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传递参数时的序列解包</a:t>
            </a:r>
            <a:endParaRPr lang="en-US" altLang="zh-CN" sz="3200" dirty="0"/>
          </a:p>
          <a:p>
            <a:pPr lvl="1"/>
            <a:r>
              <a:rPr lang="zh-CN" altLang="en-US" sz="2400" dirty="0">
                <a:sym typeface="+mn-ea"/>
              </a:rPr>
              <a:t>如果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函数实参是字典</a:t>
            </a:r>
            <a:r>
              <a:rPr lang="zh-CN" altLang="en-US" sz="2400" dirty="0">
                <a:sym typeface="+mn-ea"/>
              </a:rPr>
              <a:t>，可以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在前面加两个星号</a:t>
            </a:r>
            <a:r>
              <a:rPr lang="zh-CN" altLang="en-US" sz="2400" dirty="0">
                <a:sym typeface="+mn-ea"/>
              </a:rPr>
              <a:t>进行解包，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等价于关键参数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noProof="1"/>
          </a:p>
          <a:p>
            <a:pPr marL="177800" lvl="1" indent="0">
              <a:buNone/>
            </a:pPr>
            <a:r>
              <a:rPr lang="zh-CN" altLang="en-US" sz="1800" dirty="0">
                <a:latin typeface="Consolas" panose="020B0609020204030204" charset="0"/>
                <a:sym typeface="+mn-ea"/>
              </a:rPr>
              <a:t>&gt;&gt;&gt; def demo(a, b, c):</a:t>
            </a:r>
            <a:endParaRPr lang="zh-CN" altLang="en-US" sz="1800" noProof="1">
              <a:latin typeface="Consolas" panose="020B0609020204030204" charset="0"/>
            </a:endParaRPr>
          </a:p>
          <a:p>
            <a:pPr marL="177800" lvl="1" indent="0">
              <a:buNone/>
            </a:pPr>
            <a:r>
              <a:rPr lang="zh-CN" altLang="en-US" sz="1800" dirty="0">
                <a:latin typeface="Consolas" panose="020B0609020204030204" charset="0"/>
                <a:sym typeface="+mn-ea"/>
              </a:rPr>
              <a:t>    print(a+b+c)</a:t>
            </a:r>
            <a:endParaRPr lang="zh-CN" altLang="en-US" sz="1800" noProof="1">
              <a:latin typeface="Consolas" panose="020B0609020204030204" charset="0"/>
            </a:endParaRPr>
          </a:p>
          <a:p>
            <a:pPr marL="177800" lvl="1" indent="0">
              <a:buNone/>
            </a:pPr>
            <a:r>
              <a:rPr lang="zh-CN" altLang="en-US" sz="1800" dirty="0">
                <a:latin typeface="Consolas" panose="020B0609020204030204" charset="0"/>
                <a:sym typeface="+mn-ea"/>
              </a:rPr>
              <a:t>&gt;&gt;&gt; dic = {'a':1, 'b':2, 'c':3}</a:t>
            </a:r>
            <a:endParaRPr lang="zh-CN" altLang="en-US" sz="1800" noProof="1">
              <a:latin typeface="Consolas" panose="020B0609020204030204" charset="0"/>
            </a:endParaRPr>
          </a:p>
          <a:p>
            <a:pPr marL="177800" lvl="1" indent="0">
              <a:buNone/>
            </a:pPr>
            <a:r>
              <a:rPr lang="zh-CN" altLang="en-US" sz="1800" dirty="0">
                <a:latin typeface="Consolas" panose="020B0609020204030204" charset="0"/>
                <a:sym typeface="+mn-ea"/>
              </a:rPr>
              <a:t>&gt;&gt;&gt; demo(**dic)</a:t>
            </a:r>
            <a:endParaRPr lang="zh-CN" altLang="en-US" sz="1800" noProof="1">
              <a:latin typeface="Consolas" panose="020B0609020204030204" charset="0"/>
            </a:endParaRPr>
          </a:p>
          <a:p>
            <a:pPr marL="177800" lvl="1" indent="0"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6</a:t>
            </a:r>
            <a:endParaRPr lang="zh-CN" altLang="en-US" sz="1800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177800" lvl="1" indent="0">
              <a:buNone/>
            </a:pPr>
            <a:r>
              <a:rPr lang="zh-CN" altLang="en-US" sz="1800" dirty="0">
                <a:latin typeface="Consolas" panose="020B0609020204030204" charset="0"/>
                <a:sym typeface="+mn-ea"/>
              </a:rPr>
              <a:t>&gt;&gt;&gt; demo(a=1, b=2, c=3)</a:t>
            </a:r>
            <a:endParaRPr lang="zh-CN" altLang="en-US" sz="1800" noProof="1">
              <a:latin typeface="Consolas" panose="020B0609020204030204" charset="0"/>
            </a:endParaRPr>
          </a:p>
          <a:p>
            <a:pPr marL="177800" lvl="1" indent="0"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6</a:t>
            </a:r>
            <a:endParaRPr lang="zh-CN" altLang="en-US" sz="1800" noProof="1">
              <a:solidFill>
                <a:srgbClr val="00B0F0"/>
              </a:solidFill>
              <a:latin typeface="Consolas" panose="020B0609020204030204" charset="0"/>
            </a:endParaRPr>
          </a:p>
          <a:p>
            <a:pPr marL="177800" lvl="1" indent="0">
              <a:buNone/>
            </a:pPr>
            <a:r>
              <a:rPr lang="zh-CN" altLang="en-US" sz="1800" dirty="0">
                <a:latin typeface="Consolas" panose="020B0609020204030204" charset="0"/>
                <a:sym typeface="+mn-ea"/>
              </a:rPr>
              <a:t>&gt;&gt;&gt; demo(*dic.values())</a:t>
            </a:r>
            <a:endParaRPr lang="zh-CN" altLang="en-US" sz="1800" noProof="1">
              <a:latin typeface="Consolas" panose="020B0609020204030204" charset="0"/>
            </a:endParaRPr>
          </a:p>
          <a:p>
            <a:pPr marL="177800" lvl="1" indent="0"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6</a:t>
            </a:r>
            <a:endParaRPr lang="zh-CN" altLang="en-US" sz="1800" dirty="0"/>
          </a:p>
          <a:p>
            <a:pPr marL="1905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0274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函数的参数传递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/>
              <a:t>标注函数参数与返回值类型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</a:t>
            </a:r>
            <a:r>
              <a:rPr lang="en-US" altLang="zh-CN" sz="1600" dirty="0" err="1">
                <a:latin typeface="Consolas" panose="020B0609020204030204" charset="0"/>
              </a:rPr>
              <a:t>def</a:t>
            </a:r>
            <a:r>
              <a:rPr lang="en-US" altLang="zh-CN" sz="1600" dirty="0">
                <a:latin typeface="Consolas" panose="020B0609020204030204" charset="0"/>
              </a:rPr>
              <a:t> test(</a:t>
            </a:r>
            <a:r>
              <a:rPr lang="en-US" altLang="zh-CN" sz="1600" dirty="0" err="1">
                <a:latin typeface="Consolas" panose="020B0609020204030204" charset="0"/>
              </a:rPr>
              <a:t>x:int</a:t>
            </a:r>
            <a:r>
              <a:rPr lang="en-US" altLang="zh-CN" sz="1600" dirty="0">
                <a:latin typeface="Consolas" panose="020B0609020204030204" charset="0"/>
              </a:rPr>
              <a:t>, y:int) -&gt; </a:t>
            </a:r>
            <a:r>
              <a:rPr lang="en-US" altLang="zh-CN" sz="1600" dirty="0" err="1">
                <a:latin typeface="Consolas" panose="020B0609020204030204" charset="0"/>
              </a:rPr>
              <a:t>int</a:t>
            </a:r>
            <a:r>
              <a:rPr lang="en-US" altLang="zh-CN" sz="1600" dirty="0">
                <a:latin typeface="Consolas" panose="020B0609020204030204" charset="0"/>
              </a:rPr>
              <a:t>: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charset="0"/>
              </a:rPr>
              <a:t>    '''x and y must be integers, return an integer </a:t>
            </a:r>
            <a:r>
              <a:rPr lang="en-US" altLang="zh-CN" sz="1600" dirty="0" err="1">
                <a:latin typeface="Consolas" panose="020B0609020204030204" charset="0"/>
              </a:rPr>
              <a:t>x+y</a:t>
            </a:r>
            <a:r>
              <a:rPr lang="en-US" altLang="zh-CN" sz="1600" dirty="0">
                <a:latin typeface="Consolas" panose="020B0609020204030204" charset="0"/>
              </a:rPr>
              <a:t>'''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charset="0"/>
              </a:rPr>
              <a:t>        assert </a:t>
            </a:r>
            <a:r>
              <a:rPr lang="en-US" altLang="zh-CN" sz="1600" dirty="0" err="1">
                <a:latin typeface="Consolas" panose="020B0609020204030204" charset="0"/>
              </a:rPr>
              <a:t>isinstance</a:t>
            </a:r>
            <a:r>
              <a:rPr lang="en-US" altLang="zh-CN" sz="1600" dirty="0">
                <a:latin typeface="Consolas" panose="020B0609020204030204" charset="0"/>
              </a:rPr>
              <a:t>(x, </a:t>
            </a:r>
            <a:r>
              <a:rPr lang="en-US" altLang="zh-CN" sz="1600" dirty="0" err="1">
                <a:latin typeface="Consolas" panose="020B0609020204030204" charset="0"/>
              </a:rPr>
              <a:t>int</a:t>
            </a:r>
            <a:r>
              <a:rPr lang="en-US" altLang="zh-CN" sz="1600" dirty="0">
                <a:latin typeface="Consolas" panose="020B0609020204030204" charset="0"/>
              </a:rPr>
              <a:t>), 'x must be integer'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charset="0"/>
              </a:rPr>
              <a:t>        assert </a:t>
            </a:r>
            <a:r>
              <a:rPr lang="en-US" altLang="zh-CN" sz="1600" dirty="0" err="1">
                <a:latin typeface="Consolas" panose="020B0609020204030204" charset="0"/>
              </a:rPr>
              <a:t>isinstance</a:t>
            </a:r>
            <a:r>
              <a:rPr lang="en-US" altLang="zh-CN" sz="1600" dirty="0">
                <a:latin typeface="Consolas" panose="020B0609020204030204" charset="0"/>
              </a:rPr>
              <a:t>(y, </a:t>
            </a:r>
            <a:r>
              <a:rPr lang="en-US" altLang="zh-CN" sz="1600" dirty="0" err="1">
                <a:latin typeface="Consolas" panose="020B0609020204030204" charset="0"/>
              </a:rPr>
              <a:t>int</a:t>
            </a:r>
            <a:r>
              <a:rPr lang="en-US" altLang="zh-CN" sz="1600" dirty="0">
                <a:latin typeface="Consolas" panose="020B0609020204030204" charset="0"/>
              </a:rPr>
              <a:t>), 'y must be integer'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charset="0"/>
              </a:rPr>
              <a:t>        z = </a:t>
            </a:r>
            <a:r>
              <a:rPr lang="en-US" altLang="zh-CN" sz="1600" dirty="0" err="1">
                <a:latin typeface="Consolas" panose="020B0609020204030204" charset="0"/>
              </a:rPr>
              <a:t>x+y</a:t>
            </a:r>
            <a:endParaRPr lang="en-US" altLang="zh-CN" sz="16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charset="0"/>
              </a:rPr>
              <a:t>        assert </a:t>
            </a:r>
            <a:r>
              <a:rPr lang="en-US" altLang="zh-CN" sz="1600" dirty="0" err="1">
                <a:latin typeface="Consolas" panose="020B0609020204030204" charset="0"/>
              </a:rPr>
              <a:t>isinstance</a:t>
            </a:r>
            <a:r>
              <a:rPr lang="en-US" altLang="zh-CN" sz="1600" dirty="0">
                <a:latin typeface="Consolas" panose="020B0609020204030204" charset="0"/>
              </a:rPr>
              <a:t>(z, </a:t>
            </a:r>
            <a:r>
              <a:rPr lang="en-US" altLang="zh-CN" sz="1600" dirty="0" err="1">
                <a:latin typeface="Consolas" panose="020B0609020204030204" charset="0"/>
              </a:rPr>
              <a:t>int</a:t>
            </a:r>
            <a:r>
              <a:rPr lang="en-US" altLang="zh-CN" sz="1600" dirty="0">
                <a:latin typeface="Consolas" panose="020B0609020204030204" charset="0"/>
              </a:rPr>
              <a:t>), 'must return an integer'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charset="0"/>
              </a:rPr>
              <a:t>        return z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test(1, 2)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F0"/>
                </a:solidFill>
                <a:latin typeface="Consolas" panose="020B0609020204030204" charset="0"/>
              </a:rPr>
              <a:t>3</a:t>
            </a: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charset="0"/>
              </a:rPr>
              <a:t>&gt;&gt;&gt; test(2, 3.0)                        #</a:t>
            </a:r>
            <a:r>
              <a:rPr lang="en-US" altLang="zh-CN" sz="1600" dirty="0" err="1">
                <a:latin typeface="Consolas" panose="020B0609020204030204" charset="0"/>
              </a:rPr>
              <a:t>参数类型不符合要求，抛出异常</a:t>
            </a:r>
            <a:endParaRPr lang="en-US" altLang="zh-CN" sz="16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charset="0"/>
              </a:rPr>
              <a:t>AssertionError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: y must be integer</a:t>
            </a:r>
          </a:p>
        </p:txBody>
      </p:sp>
    </p:spTree>
    <p:extLst>
      <p:ext uri="{BB962C8B-B14F-4D97-AF65-F5344CB8AC3E}">
        <p14:creationId xmlns:p14="http://schemas.microsoft.com/office/powerpoint/2010/main" val="119780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函数的变量作用范围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全局变量和局部变量。</a:t>
            </a:r>
            <a:endParaRPr lang="en-US" altLang="zh-CN" b="0" dirty="0"/>
          </a:p>
          <a:p>
            <a:pPr lvl="1"/>
            <a:r>
              <a:rPr lang="zh-CN" altLang="en-US" b="0" dirty="0"/>
              <a:t>全局变量指在函数之外定义的变量，一般没有缩进，在程序执行全过程有效</a:t>
            </a:r>
            <a:endParaRPr lang="en-US" altLang="zh-CN" b="0" dirty="0"/>
          </a:p>
          <a:p>
            <a:pPr lvl="1"/>
            <a:r>
              <a:rPr lang="zh-CN" altLang="en-US" b="0" dirty="0"/>
              <a:t>局部变量指在函数内部使用的变量，仅在函数内部有效，当函数退出时变量将不存在。</a:t>
            </a:r>
            <a:endParaRPr lang="en-US" altLang="zh-CN" b="0" dirty="0"/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&gt;&gt;&gt;n = 1 #n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是全局变量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(a, b):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n = b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这个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是在函数内存中新生成的局部变量，不是全局变量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print(n, end=“ “)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return a*b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&gt;&gt;&gt;s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("knock~", 2)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&gt;&gt;&gt;print(s, n) #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测试一下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值是否改变</a:t>
            </a:r>
          </a:p>
          <a:p>
            <a:pPr lvl="3"/>
            <a:r>
              <a:rPr lang="en-US" altLang="zh-CN" dirty="0">
                <a:solidFill>
                  <a:srgbClr val="00B0F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 </a:t>
            </a:r>
            <a:r>
              <a:rPr lang="en-US" altLang="zh-CN" dirty="0" err="1">
                <a:solidFill>
                  <a:srgbClr val="00B0F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knock~knock</a:t>
            </a:r>
            <a:r>
              <a:rPr lang="en-US" altLang="zh-CN" dirty="0">
                <a:solidFill>
                  <a:srgbClr val="00B0F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~ 1</a:t>
            </a:r>
            <a:r>
              <a:rPr lang="en-US" altLang="zh-CN" sz="1800" dirty="0">
                <a:solidFill>
                  <a:srgbClr val="00B0F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  <a:p>
            <a:pPr lvl="1"/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96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函数的变量作用范围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全局变量和局部变量。</a:t>
            </a:r>
            <a:endParaRPr lang="en-US" altLang="zh-CN" b="0" dirty="0"/>
          </a:p>
          <a:p>
            <a:pPr lvl="1"/>
            <a:r>
              <a:rPr lang="zh-CN" altLang="en-US" b="0" dirty="0"/>
              <a:t>全局变量</a:t>
            </a:r>
            <a:r>
              <a:rPr lang="en-US" altLang="zh-CN" b="0" dirty="0"/>
              <a:t>:global</a:t>
            </a:r>
          </a:p>
          <a:p>
            <a:pPr lvl="3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&gt;&gt;&gt;n = 1 #n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是全局变量</a:t>
            </a:r>
          </a:p>
          <a:p>
            <a:pPr lvl="3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def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(a, b):</a:t>
            </a:r>
          </a:p>
          <a:p>
            <a:pPr lvl="3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global n = b #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全局变量</a:t>
            </a:r>
            <a:endParaRPr lang="en-US" altLang="zh-CN" sz="1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3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print(n, end=“ “)</a:t>
            </a:r>
            <a:endParaRPr lang="zh-CN" altLang="en-US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3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return a*b</a:t>
            </a:r>
          </a:p>
          <a:p>
            <a:pPr lvl="3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&gt;&gt;&gt;s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("knock~", 2)</a:t>
            </a:r>
          </a:p>
          <a:p>
            <a:pPr lvl="3"/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&gt;&gt;&gt;print(s, n) #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测试一下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值是否改变</a:t>
            </a:r>
          </a:p>
          <a:p>
            <a:pPr lvl="3"/>
            <a:r>
              <a:rPr lang="en-US" altLang="zh-CN" sz="1800" dirty="0">
                <a:solidFill>
                  <a:srgbClr val="00B0F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 </a:t>
            </a:r>
            <a:r>
              <a:rPr lang="en-US" altLang="zh-CN" sz="1800" dirty="0" err="1">
                <a:solidFill>
                  <a:srgbClr val="00B0F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knock~knock</a:t>
            </a:r>
            <a:r>
              <a:rPr lang="en-US" altLang="zh-CN" sz="1800" dirty="0">
                <a:solidFill>
                  <a:srgbClr val="00B0F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~ 2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  <a:p>
            <a:pPr lvl="1"/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8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函数是一段具有特定功能的、可重用的语句组，用函数名来表示，并通过函数名进行完成功能调用。</a:t>
            </a:r>
          </a:p>
          <a:p>
            <a:pPr lvl="1"/>
            <a:r>
              <a:rPr lang="zh-CN" altLang="en-US" b="0" dirty="0"/>
              <a:t>函数也可以看作是一段具有名字的子程序</a:t>
            </a:r>
            <a:endParaRPr lang="en-US" altLang="zh-CN" b="0" dirty="0"/>
          </a:p>
          <a:p>
            <a:pPr lvl="1"/>
            <a:r>
              <a:rPr lang="zh-CN" altLang="en-US" b="0" dirty="0"/>
              <a:t>在需要的地方调用执行，不需要在每个执行地方重复编写这些语句。</a:t>
            </a:r>
            <a:endParaRPr lang="en-US" altLang="zh-CN" b="0" dirty="0"/>
          </a:p>
          <a:p>
            <a:pPr lvl="1"/>
            <a:r>
              <a:rPr lang="zh-CN" altLang="en-US" b="0" dirty="0"/>
              <a:t>每次使用函数可以提供不同的参数作为输入，以实现对不同数据的处理；函数执行后，还可以反馈相应的处理结果。</a:t>
            </a:r>
            <a:endParaRPr lang="en-US" altLang="zh-CN" b="0" dirty="0"/>
          </a:p>
          <a:p>
            <a:pPr lvl="1"/>
            <a:r>
              <a:rPr lang="zh-CN" altLang="en-US" dirty="0">
                <a:sym typeface="+mn-ea"/>
              </a:rPr>
              <a:t>不仅可以实现代码复用，更重要的是可以保证代码的一致性</a:t>
            </a:r>
            <a:endParaRPr lang="zh-CN" altLang="en-US" b="0" dirty="0"/>
          </a:p>
          <a:p>
            <a:pPr lvl="1"/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12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函数的变量作用范围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400534"/>
            <a:ext cx="11074400" cy="4896544"/>
          </a:xfrm>
        </p:spPr>
        <p:txBody>
          <a:bodyPr/>
          <a:lstStyle/>
          <a:p>
            <a:r>
              <a:rPr lang="zh-CN" altLang="en-US" b="0" dirty="0"/>
              <a:t>全局变量和局部变量。</a:t>
            </a:r>
            <a:endParaRPr lang="en-US" altLang="zh-CN" b="0" dirty="0"/>
          </a:p>
          <a:p>
            <a:pPr lvl="1"/>
            <a:r>
              <a:rPr lang="en-US" altLang="zh-CN" dirty="0" err="1"/>
              <a:t>如果需要在不同模块之间共享全局变量的话，可以编写一个专门的模块来实现这一目的</a:t>
            </a:r>
            <a:r>
              <a:rPr lang="en-US" altLang="zh-CN" dirty="0"/>
              <a:t>。</a:t>
            </a:r>
          </a:p>
          <a:p>
            <a:pPr lvl="2"/>
            <a:r>
              <a:rPr lang="en-US" altLang="zh-CN" dirty="0" err="1"/>
              <a:t>假设在模块A.py中有如下变量定义</a:t>
            </a:r>
            <a:r>
              <a:rPr lang="en-US" altLang="zh-CN" dirty="0"/>
              <a:t>：</a:t>
            </a:r>
          </a:p>
          <a:p>
            <a:pPr lvl="3"/>
            <a:r>
              <a:rPr lang="en-US" altLang="zh-CN" dirty="0" err="1"/>
              <a:t>global_variable</a:t>
            </a:r>
            <a:r>
              <a:rPr lang="en-US" altLang="zh-CN" dirty="0"/>
              <a:t> = 0</a:t>
            </a:r>
          </a:p>
          <a:p>
            <a:pPr lvl="2"/>
            <a:r>
              <a:rPr lang="en-US" altLang="zh-CN" dirty="0" err="1"/>
              <a:t>而在模块B.py中使用以下语句修改该全局变量的值</a:t>
            </a:r>
            <a:r>
              <a:rPr lang="en-US" altLang="zh-CN" dirty="0"/>
              <a:t>：</a:t>
            </a:r>
          </a:p>
          <a:p>
            <a:pPr lvl="3"/>
            <a:r>
              <a:rPr lang="en-US" altLang="zh-CN" dirty="0"/>
              <a:t>import A</a:t>
            </a:r>
          </a:p>
          <a:p>
            <a:pPr lvl="3"/>
            <a:r>
              <a:rPr lang="en-US" altLang="zh-CN" dirty="0" err="1"/>
              <a:t>A.global_variable</a:t>
            </a:r>
            <a:r>
              <a:rPr lang="en-US" altLang="zh-CN" dirty="0"/>
              <a:t> = 1</a:t>
            </a:r>
          </a:p>
          <a:p>
            <a:pPr lvl="2"/>
            <a:r>
              <a:rPr lang="en-US" altLang="zh-CN" dirty="0" err="1"/>
              <a:t>在模块C.py中使用以下语句来访问全局变量的值</a:t>
            </a:r>
            <a:r>
              <a:rPr lang="en-US" altLang="zh-CN" dirty="0"/>
              <a:t>：</a:t>
            </a:r>
          </a:p>
          <a:p>
            <a:pPr lvl="3"/>
            <a:r>
              <a:rPr lang="en-US" altLang="zh-CN" dirty="0"/>
              <a:t>import A</a:t>
            </a:r>
          </a:p>
          <a:p>
            <a:pPr lvl="3"/>
            <a:r>
              <a:rPr lang="en-US" altLang="zh-CN" dirty="0"/>
              <a:t>print(</a:t>
            </a:r>
            <a:r>
              <a:rPr lang="en-US" altLang="zh-CN" dirty="0" err="1"/>
              <a:t>A.global_variable</a:t>
            </a:r>
            <a:r>
              <a:rPr lang="en-US" altLang="zh-CN" dirty="0"/>
              <a:t>)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lambda表达式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声明</a:t>
            </a:r>
            <a:r>
              <a:rPr lang="zh-CN" altLang="en-US" dirty="0"/>
              <a:t>匿名函数，将函数名作为函数结果返回</a:t>
            </a:r>
          </a:p>
          <a:p>
            <a:pPr lvl="1"/>
            <a:r>
              <a:rPr lang="en-US" altLang="zh-CN" dirty="0"/>
              <a:t>&lt;</a:t>
            </a:r>
            <a:r>
              <a:rPr lang="zh-CN" altLang="en-US" dirty="0"/>
              <a:t>函数名</a:t>
            </a:r>
            <a:r>
              <a:rPr lang="en-US" altLang="zh-CN" dirty="0"/>
              <a:t>&gt; = lambda &lt;</a:t>
            </a:r>
            <a:r>
              <a:rPr lang="zh-CN" altLang="en-US" dirty="0"/>
              <a:t>参数列表</a:t>
            </a:r>
            <a:r>
              <a:rPr lang="en-US" altLang="zh-CN" dirty="0"/>
              <a:t>&gt;: &lt;</a:t>
            </a:r>
            <a:r>
              <a:rPr lang="zh-CN" altLang="en-US" dirty="0"/>
              <a:t>表达式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等价于</a:t>
            </a:r>
          </a:p>
          <a:p>
            <a:pPr lvl="2"/>
            <a:r>
              <a:rPr lang="en-US" altLang="zh-CN" dirty="0" err="1"/>
              <a:t>def</a:t>
            </a:r>
            <a:r>
              <a:rPr lang="en-US" altLang="zh-CN" dirty="0"/>
              <a:t> &lt;</a:t>
            </a:r>
            <a:r>
              <a:rPr lang="zh-CN" altLang="en-US" dirty="0"/>
              <a:t>函数名</a:t>
            </a:r>
            <a:r>
              <a:rPr lang="en-US" altLang="zh-CN" dirty="0"/>
              <a:t>&gt;(&lt;</a:t>
            </a:r>
            <a:r>
              <a:rPr lang="zh-CN" altLang="en-US" dirty="0"/>
              <a:t>参数列表</a:t>
            </a:r>
            <a:r>
              <a:rPr lang="en-US" altLang="zh-CN" dirty="0"/>
              <a:t>&gt;):</a:t>
            </a:r>
          </a:p>
          <a:p>
            <a:pPr marL="381000" lvl="2" indent="0">
              <a:buNone/>
            </a:pPr>
            <a:r>
              <a:rPr lang="en-US" altLang="zh-CN" dirty="0"/>
              <a:t>      return &lt;</a:t>
            </a:r>
            <a:r>
              <a:rPr lang="zh-CN" altLang="en-US" dirty="0"/>
              <a:t>表达式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>
                <a:sym typeface="+mn-ea"/>
              </a:rPr>
              <a:t>只可以包含一个表达式，该表达式的计算结果可以看作是函数的返回值，不允许包含复合语句，但在表达式中可以调用其他函数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7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lambda表达式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lvl="3" indent="-355600">
              <a:buClrTx/>
              <a:buSzPct val="70000"/>
              <a:buFont typeface="Wingdings" panose="05000000000000000000" pitchFamily="2" charset="2"/>
              <a:buChar char="Ø"/>
            </a:pPr>
            <a:r>
              <a:rPr lang="zh-CN" altLang="en-US" sz="2800" dirty="0">
                <a:cs typeface="+mn-cs"/>
              </a:rPr>
              <a:t>示例</a:t>
            </a:r>
            <a:endParaRPr lang="es-ES" altLang="zh-CN" sz="2800" dirty="0">
              <a:cs typeface="+mn-cs"/>
            </a:endParaRPr>
          </a:p>
          <a:p>
            <a:pPr marL="355600" lvl="3" indent="-355600">
              <a:lnSpc>
                <a:spcPct val="100000"/>
              </a:lnSpc>
              <a:buClrTx/>
              <a:buSzPct val="90000"/>
            </a:pPr>
            <a:r>
              <a:rPr lang="es-ES" altLang="zh-CN" sz="2000" dirty="0">
                <a:latin typeface="Consolas" panose="020B0609020204030204" charset="0"/>
                <a:cs typeface="+mn-cs"/>
              </a:rPr>
              <a:t>&gt;&gt;&gt;f = lambda x, y : x + y</a:t>
            </a:r>
          </a:p>
          <a:p>
            <a:pPr marL="355600" lvl="3" indent="-355600">
              <a:lnSpc>
                <a:spcPct val="100000"/>
              </a:lnSpc>
              <a:buClrTx/>
              <a:buSzPct val="90000"/>
            </a:pPr>
            <a:r>
              <a:rPr lang="en-US" altLang="zh-CN" sz="2000" dirty="0">
                <a:latin typeface="Consolas" panose="020B0609020204030204" charset="0"/>
                <a:cs typeface="+mn-cs"/>
              </a:rPr>
              <a:t>&gt;&gt;&gt;type(f)</a:t>
            </a:r>
          </a:p>
          <a:p>
            <a:pPr marL="355600" lvl="3" indent="-355600">
              <a:lnSpc>
                <a:spcPct val="100000"/>
              </a:lnSpc>
              <a:buClrTx/>
              <a:buSzPct val="90000"/>
            </a:pPr>
            <a:r>
              <a:rPr lang="en-US" altLang="zh-CN" sz="2000" dirty="0">
                <a:solidFill>
                  <a:srgbClr val="00B0F0"/>
                </a:solidFill>
                <a:latin typeface="Consolas" panose="020B0609020204030204" charset="0"/>
                <a:cs typeface="+mn-cs"/>
              </a:rPr>
              <a:t>&lt;class 'function'&gt;</a:t>
            </a:r>
          </a:p>
          <a:p>
            <a:pPr marL="355600" lvl="3" indent="-355600">
              <a:lnSpc>
                <a:spcPct val="100000"/>
              </a:lnSpc>
              <a:buClrTx/>
              <a:buSzPct val="90000"/>
            </a:pPr>
            <a:r>
              <a:rPr lang="en-US" altLang="zh-CN" sz="2000" dirty="0">
                <a:latin typeface="Consolas" panose="020B0609020204030204" charset="0"/>
                <a:cs typeface="+mn-cs"/>
              </a:rPr>
              <a:t>&gt;&gt;&gt;f(10, 12)</a:t>
            </a:r>
          </a:p>
          <a:p>
            <a:pPr>
              <a:lnSpc>
                <a:spcPct val="100000"/>
              </a:lnSpc>
              <a:buSzPct val="90000"/>
              <a:buNone/>
            </a:pPr>
            <a:r>
              <a:rPr lang="en-US" altLang="zh-CN" sz="2000" b="0" dirty="0">
                <a:solidFill>
                  <a:srgbClr val="00B0F0"/>
                </a:solidFill>
              </a:rPr>
              <a:t>22</a:t>
            </a:r>
            <a:r>
              <a:rPr lang="en-US" altLang="zh-CN" sz="2000" b="0" dirty="0"/>
              <a:t>	</a:t>
            </a:r>
          </a:p>
          <a:p>
            <a:pPr>
              <a:lnSpc>
                <a:spcPct val="100000"/>
              </a:lnSpc>
              <a:buSzPct val="90000"/>
              <a:buNone/>
            </a:pPr>
            <a:r>
              <a:rPr lang="en-US" altLang="x-none" sz="2000" dirty="0">
                <a:latin typeface="Consolas" panose="020B0609020204030204" charset="0"/>
                <a:sym typeface="+mn-ea"/>
              </a:rPr>
              <a:t>&gt;&gt;&gt; L = [(lambda x: x**2),</a:t>
            </a:r>
            <a:endParaRPr lang="en-US" altLang="x-none" sz="2000" dirty="0">
              <a:latin typeface="Consolas" panose="020B0609020204030204" charset="0"/>
            </a:endParaRPr>
          </a:p>
          <a:p>
            <a:pPr>
              <a:lnSpc>
                <a:spcPct val="100000"/>
              </a:lnSpc>
              <a:buSzPct val="90000"/>
              <a:buNone/>
            </a:pPr>
            <a:r>
              <a:rPr lang="en-US" altLang="x-none" sz="2000" dirty="0">
                <a:latin typeface="Consolas" panose="020B0609020204030204" charset="0"/>
                <a:sym typeface="+mn-ea"/>
              </a:rPr>
              <a:t>         (lambda x: x**3),</a:t>
            </a:r>
            <a:endParaRPr lang="en-US" altLang="x-none" sz="2000" dirty="0">
              <a:latin typeface="Consolas" panose="020B0609020204030204" charset="0"/>
            </a:endParaRPr>
          </a:p>
          <a:p>
            <a:pPr>
              <a:lnSpc>
                <a:spcPct val="100000"/>
              </a:lnSpc>
              <a:buSzPct val="90000"/>
              <a:buNone/>
            </a:pPr>
            <a:r>
              <a:rPr lang="en-US" altLang="x-none" sz="2000" dirty="0">
                <a:latin typeface="Consolas" panose="020B0609020204030204" charset="0"/>
                <a:sym typeface="+mn-ea"/>
              </a:rPr>
              <a:t>         (lambda x: x**4)]</a:t>
            </a:r>
            <a:endParaRPr lang="en-US" altLang="x-none" sz="2000" dirty="0">
              <a:latin typeface="Consolas" panose="020B0609020204030204" charset="0"/>
            </a:endParaRPr>
          </a:p>
          <a:p>
            <a:pPr>
              <a:lnSpc>
                <a:spcPct val="100000"/>
              </a:lnSpc>
              <a:buSzPct val="90000"/>
              <a:buNone/>
            </a:pPr>
            <a:r>
              <a:rPr lang="en-US" altLang="x-none" sz="2000" dirty="0">
                <a:latin typeface="Consolas" panose="020B0609020204030204" charset="0"/>
                <a:sym typeface="+mn-ea"/>
              </a:rPr>
              <a:t>&gt;&gt;&gt; print(L[0](2),L[1](2),L[2](2))</a:t>
            </a:r>
            <a:endParaRPr lang="en-US" altLang="x-none" sz="2000" dirty="0">
              <a:latin typeface="Consolas" panose="020B0609020204030204" charset="0"/>
            </a:endParaRPr>
          </a:p>
          <a:p>
            <a:pPr>
              <a:lnSpc>
                <a:spcPct val="100000"/>
              </a:lnSpc>
              <a:buSzPct val="90000"/>
              <a:buNone/>
            </a:pPr>
            <a:r>
              <a:rPr lang="en-US" altLang="x-none" sz="2000" dirty="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4 8 16</a:t>
            </a:r>
            <a:endParaRPr lang="en-US" altLang="x-none" sz="2000" dirty="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18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函数库（模块和包）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扩展库</a:t>
            </a:r>
            <a:endParaRPr lang="en-US" altLang="zh-CN" dirty="0"/>
          </a:p>
          <a:p>
            <a:pPr lvl="1"/>
            <a:r>
              <a:rPr lang="zh-CN" altLang="en-US" dirty="0"/>
              <a:t>模块：通常为一个文件</a:t>
            </a:r>
            <a:endParaRPr lang="en-US" altLang="zh-CN" dirty="0"/>
          </a:p>
          <a:p>
            <a:pPr lvl="1"/>
            <a:r>
              <a:rPr lang="zh-CN" altLang="en-US" dirty="0"/>
              <a:t>包：通常为一个文件夹，由多个关系密切的模块组成，包括一个名为</a:t>
            </a:r>
            <a:r>
              <a:rPr lang="en-US" altLang="zh-CN" dirty="0"/>
              <a:t>__init__.py </a:t>
            </a:r>
            <a:r>
              <a:rPr lang="zh-CN" altLang="en-US" dirty="0"/>
              <a:t>的文件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Python默认安装仅包含基本或核心模块，启动时也仅加载了基本模块，在需要时再</a:t>
            </a:r>
            <a:r>
              <a:rPr lang="zh-CN" altLang="en-US" dirty="0">
                <a:solidFill>
                  <a:srgbClr val="FF0000"/>
                </a:solidFill>
              </a:rPr>
              <a:t>显式地导入和加载</a:t>
            </a:r>
            <a:r>
              <a:rPr lang="zh-CN" altLang="en-US" dirty="0"/>
              <a:t>标准库和第三方扩展库（需正确安装），这样可以</a:t>
            </a:r>
            <a:r>
              <a:rPr lang="zh-CN" altLang="en-US" dirty="0">
                <a:solidFill>
                  <a:srgbClr val="FF0000"/>
                </a:solidFill>
              </a:rPr>
              <a:t>减小程序运行的压力</a:t>
            </a:r>
            <a:r>
              <a:rPr lang="zh-CN" altLang="en-US" dirty="0"/>
              <a:t>，并且具有很强的</a:t>
            </a:r>
            <a:r>
              <a:rPr lang="zh-CN" altLang="en-US" dirty="0">
                <a:solidFill>
                  <a:srgbClr val="FF0000"/>
                </a:solidFill>
              </a:rPr>
              <a:t>可扩展性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37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函数库（模块和包）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扩展库安装</a:t>
            </a:r>
            <a:endParaRPr lang="en-US" altLang="zh-CN" dirty="0"/>
          </a:p>
          <a:p>
            <a:pPr lvl="1"/>
            <a:r>
              <a:rPr lang="en-US" altLang="zh-CN" dirty="0"/>
              <a:t>pip</a:t>
            </a:r>
            <a:r>
              <a:rPr lang="zh-CN" altLang="en-US" dirty="0"/>
              <a:t>工具</a:t>
            </a:r>
            <a:endParaRPr lang="en-US" altLang="zh-CN" dirty="0"/>
          </a:p>
          <a:p>
            <a:pPr lvl="2"/>
            <a:r>
              <a:rPr lang="en-US" altLang="zh-CN" b="0" dirty="0"/>
              <a:t>pip is already installed if you are using Python 2 &gt;=2.7.9 or Python 3 &gt;=3.4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34</a:t>
            </a:fld>
            <a:endParaRPr lang="zh-CN" altLang="en-US"/>
          </a:p>
        </p:txBody>
      </p:sp>
      <p:graphicFrame>
        <p:nvGraphicFramePr>
          <p:cNvPr id="5" name="Table -1"/>
          <p:cNvGraphicFramePr/>
          <p:nvPr>
            <p:extLst>
              <p:ext uri="{D42A27DB-BD31-4B8C-83A1-F6EECF244321}">
                <p14:modId xmlns:p14="http://schemas.microsoft.com/office/powerpoint/2010/main" val="1268279916"/>
              </p:ext>
            </p:extLst>
          </p:nvPr>
        </p:nvGraphicFramePr>
        <p:xfrm>
          <a:off x="912525" y="3112345"/>
          <a:ext cx="10573385" cy="3276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01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</a:t>
                      </a:r>
                      <a:r>
                        <a:rPr lang="zh-CN" altLang="en-US" sz="20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命令示例</a:t>
                      </a:r>
                      <a:endParaRPr lang="en-US" sz="20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download </a:t>
                      </a:r>
                      <a:r>
                        <a:rPr lang="en-US" altLang="zh-CN" sz="20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[==version]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下载扩展库的指定版本，不安装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freeze [&gt; requirements.txt]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requirements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的格式列出已安装模块</a:t>
                      </a:r>
                      <a:endParaRPr lang="en-US" sz="20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list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列出当前已安装的所有模块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</a:t>
                      </a:r>
                      <a:r>
                        <a:rPr lang="en-US" altLang="zh-CN" sz="20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[==version]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在线安装</a:t>
                      </a:r>
                      <a:r>
                        <a:rPr lang="en-US" altLang="zh-CN" sz="20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模块的指定版本</a:t>
                      </a:r>
                      <a:endParaRPr lang="en-US" sz="20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</a:t>
                      </a:r>
                      <a:r>
                        <a:rPr lang="en-US" altLang="zh-CN" sz="20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SomePackage.whl</a:t>
                      </a:r>
                      <a:endParaRPr lang="en-US" altLang="zh-CN" sz="20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lang="en-US" altLang="zh-CN" sz="20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whl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文件离线安装扩展库</a:t>
                      </a:r>
                      <a:endParaRPr lang="en-US" sz="20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package1 package2 ...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依次（在线）安装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package1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package2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等扩展模块</a:t>
                      </a:r>
                      <a:endParaRPr lang="en-US" sz="20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-r requirements.txt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安装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requirements.txt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文件中指定的扩展库</a:t>
                      </a:r>
                      <a:endParaRPr lang="en-US" sz="20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--upgrade </a:t>
                      </a:r>
                      <a:r>
                        <a:rPr lang="en-US" altLang="zh-CN" sz="20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endParaRPr lang="en-US" altLang="zh-CN" sz="20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升级</a:t>
                      </a:r>
                      <a:r>
                        <a:rPr lang="en-US" altLang="zh-CN" sz="20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</a:t>
                      </a:r>
                      <a:endParaRPr lang="en-US" sz="20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uninstall </a:t>
                      </a:r>
                      <a:r>
                        <a:rPr lang="en-US" altLang="zh-CN" sz="20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en-US" altLang="zh-CN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[==version]</a:t>
                      </a: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卸载</a:t>
                      </a:r>
                      <a:r>
                        <a:rPr lang="en-US" altLang="zh-CN" sz="2000" b="0" u="none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zh-CN" altLang="en-US" sz="20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模块的指定版本</a:t>
                      </a:r>
                      <a:endParaRPr lang="en-US" sz="20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35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函数库（模块和包）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扩展库安装</a:t>
            </a:r>
            <a:endParaRPr lang="en-US" altLang="zh-CN" dirty="0"/>
          </a:p>
          <a:p>
            <a:pPr lvl="1"/>
            <a:r>
              <a:rPr lang="en-US" altLang="zh-CN" dirty="0"/>
              <a:t>pip</a:t>
            </a:r>
            <a:r>
              <a:rPr lang="zh-CN" altLang="en-US" dirty="0"/>
              <a:t>工具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4" y="2822685"/>
            <a:ext cx="10761714" cy="314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7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函数库（模块和包）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扩展库安装</a:t>
            </a:r>
            <a:endParaRPr lang="en-US" altLang="zh-CN" dirty="0"/>
          </a:p>
          <a:p>
            <a:pPr lvl="1"/>
            <a:r>
              <a:rPr lang="zh-CN" altLang="en-US" dirty="0"/>
              <a:t>如果机器上安装了多个</a:t>
            </a:r>
            <a:r>
              <a:rPr lang="en-US" altLang="zh-CN" dirty="0"/>
              <a:t>Python</a:t>
            </a:r>
            <a:r>
              <a:rPr lang="zh-CN" altLang="en-US" dirty="0"/>
              <a:t>开发环境，那么在一个环境下安装的扩展库</a:t>
            </a:r>
            <a:r>
              <a:rPr lang="zh-CN" altLang="en-US" dirty="0">
                <a:solidFill>
                  <a:srgbClr val="FF0000"/>
                </a:solidFill>
              </a:rPr>
              <a:t>无法</a:t>
            </a:r>
            <a:r>
              <a:rPr lang="zh-CN" altLang="en-US" dirty="0"/>
              <a:t>在另一个环境下使用，需要分别安装。</a:t>
            </a:r>
            <a:endParaRPr lang="en-US" altLang="zh-CN" dirty="0"/>
          </a:p>
          <a:p>
            <a:r>
              <a:rPr lang="zh-CN" altLang="en-US" dirty="0"/>
              <a:t>函数库导入</a:t>
            </a:r>
            <a:endParaRPr lang="en-US" altLang="zh-CN" dirty="0"/>
          </a:p>
          <a:p>
            <a:pPr lvl="1"/>
            <a:r>
              <a:rPr lang="en-US" altLang="zh-CN" dirty="0"/>
              <a:t>import </a:t>
            </a:r>
            <a:r>
              <a:rPr lang="zh-CN" altLang="en-US" dirty="0"/>
              <a:t>模块名 </a:t>
            </a:r>
            <a:r>
              <a:rPr lang="en-US" altLang="zh-CN" dirty="0"/>
              <a:t>[as </a:t>
            </a:r>
            <a:r>
              <a:rPr lang="zh-CN" altLang="en-US" dirty="0"/>
              <a:t>别名</a:t>
            </a:r>
            <a:r>
              <a:rPr lang="en-US" altLang="zh-CN" dirty="0"/>
              <a:t>]                    #</a:t>
            </a:r>
            <a:r>
              <a:rPr lang="zh-CN" altLang="en-US" dirty="0"/>
              <a:t>导入库</a:t>
            </a:r>
            <a:endParaRPr lang="en-US" altLang="zh-CN" dirty="0"/>
          </a:p>
          <a:p>
            <a:pPr lvl="1"/>
            <a:r>
              <a:rPr lang="zh-CN" altLang="en-US" dirty="0"/>
              <a:t>from 模块名 import 对象名[ as 别名]        </a:t>
            </a:r>
            <a:r>
              <a:rPr lang="en-US" altLang="zh-CN" dirty="0"/>
              <a:t>#</a:t>
            </a:r>
            <a:r>
              <a:rPr lang="zh-CN" altLang="en-US" dirty="0"/>
              <a:t>导入库中某个对象</a:t>
            </a:r>
            <a:endParaRPr lang="en-US" altLang="zh-CN" dirty="0"/>
          </a:p>
          <a:p>
            <a:pPr lvl="1"/>
            <a:r>
              <a:rPr lang="zh-CN" altLang="en-US" dirty="0"/>
              <a:t>from 模块名 import *                       </a:t>
            </a:r>
            <a:r>
              <a:rPr lang="en-US" altLang="zh-CN" dirty="0"/>
              <a:t>#</a:t>
            </a:r>
            <a:r>
              <a:rPr lang="zh-CN" altLang="en-US" dirty="0"/>
              <a:t>导入库中所有对象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06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函数库（模块和包）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94300"/>
          </a:xfrm>
        </p:spPr>
        <p:txBody>
          <a:bodyPr>
            <a:normAutofit fontScale="77500" lnSpcReduction="20000"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import math                    #导入标准库math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math.sin(0.5)                  #求0.5（单位是弧度）的正弦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B0F0"/>
                </a:solidFill>
                <a:latin typeface="Consolas" panose="020B0609020204030204" charset="0"/>
              </a:rPr>
              <a:t>0.479425538604203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import random                  #导入标准库random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n = random.random()            #获得[0,1) 内的随机小数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n = random.randint(1,100)      #获得[1,100]区间上的随机整数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n = random.randrange(1, 100)   #返回[1, 100)区间中的随机整数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import os.path as path         #导入标准库os.path，并设置名为path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path.isfile(r'C:\windows\notepad.exe')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import numpy as np             #导入扩展库numpy，并设置别名为np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a = np.array((1,2,3,4))        #通过模块的别名来访问其中的对象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a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B0F0"/>
                </a:solidFill>
                <a:latin typeface="Consolas" panose="020B0609020204030204" charset="0"/>
              </a:rPr>
              <a:t>array([1, 2, 3, 4])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&gt;&gt;&gt; print(a)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B0F0"/>
                </a:solidFill>
                <a:latin typeface="Consolas" panose="020B0609020204030204" charset="0"/>
              </a:rPr>
              <a:t>[1 2 3 4]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650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函数库（模块和包）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from math import sin         #只导入模块中的指定对象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sin(3)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from math import sin as f    #给导入的对象起个别名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f(3)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from os.path import isfile</a:t>
            </a:r>
          </a:p>
          <a:p>
            <a:pPr marL="0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isfile(r'C:\windows\notepad.exe')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52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函数库（模块和包）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from math import *         #导入标准库math中所有对象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sin(3)                     #求正弦值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gcd(36, 18)                #最大公约数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18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pi                         #常数π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3.141592653589793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e                          #常数e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2.718281828459045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log2(8)                    #计算以2为底的对数值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3.0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log10(100)                 #计算以10为底的对数值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2.0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radians(180)               #把角度转换为弧度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3.141592653589793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0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定义函数的语法</a:t>
            </a:r>
            <a:endParaRPr lang="en-US" altLang="zh-CN" b="0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-US" altLang="zh-CN" sz="2400" dirty="0" err="1">
                <a:latin typeface="Consolas" panose="020B0609020204030204" charset="0"/>
                <a:sym typeface="+mn-ea"/>
              </a:rPr>
              <a:t>def</a:t>
            </a:r>
            <a:r>
              <a:rPr lang="en-US" altLang="zh-CN" sz="2400" dirty="0">
                <a:latin typeface="Consolas" panose="020B0609020204030204" charset="0"/>
                <a:sym typeface="+mn-ea"/>
              </a:rPr>
              <a:t> </a:t>
            </a:r>
            <a:r>
              <a:rPr lang="zh-CN" altLang="en-US" sz="2400" dirty="0">
                <a:latin typeface="Consolas" panose="020B0609020204030204" charset="0"/>
                <a:sym typeface="+mn-ea"/>
              </a:rPr>
              <a:t>函数名</a:t>
            </a:r>
            <a:r>
              <a:rPr lang="en-US" altLang="zh-CN" sz="2400" dirty="0">
                <a:latin typeface="Consolas" panose="020B0609020204030204" charset="0"/>
                <a:sym typeface="+mn-ea"/>
              </a:rPr>
              <a:t>([</a:t>
            </a:r>
            <a:r>
              <a:rPr lang="zh-CN" altLang="en-US" sz="2400" dirty="0">
                <a:latin typeface="Consolas" panose="020B0609020204030204" charset="0"/>
                <a:sym typeface="+mn-ea"/>
              </a:rPr>
              <a:t>参数列表</a:t>
            </a:r>
            <a:r>
              <a:rPr lang="en-US" altLang="zh-CN" sz="2400" dirty="0">
                <a:latin typeface="Consolas" panose="020B0609020204030204" charset="0"/>
                <a:sym typeface="+mn-ea"/>
              </a:rPr>
              <a:t>]):</a:t>
            </a:r>
            <a:endParaRPr lang="en-US" altLang="zh-CN" sz="24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-US" altLang="zh-CN" sz="2400" dirty="0">
                <a:latin typeface="Consolas" panose="020B0609020204030204" charset="0"/>
                <a:sym typeface="+mn-ea"/>
              </a:rPr>
              <a:t>    '''</a:t>
            </a:r>
            <a:r>
              <a:rPr lang="zh-CN" altLang="en-US" sz="2400" dirty="0">
                <a:latin typeface="Consolas" panose="020B0609020204030204" charset="0"/>
                <a:sym typeface="+mn-ea"/>
              </a:rPr>
              <a:t>注释</a:t>
            </a:r>
            <a:r>
              <a:rPr lang="en-US" altLang="zh-CN" sz="2400" dirty="0">
                <a:latin typeface="Consolas" panose="020B0609020204030204" charset="0"/>
                <a:sym typeface="+mn-ea"/>
              </a:rPr>
              <a:t>'''</a:t>
            </a:r>
            <a:endParaRPr lang="en-US" altLang="zh-CN" sz="2400" dirty="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-US" altLang="zh-CN" sz="24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400" dirty="0">
                <a:latin typeface="Consolas" panose="020B0609020204030204" charset="0"/>
                <a:sym typeface="+mn-ea"/>
              </a:rPr>
              <a:t>函数体</a:t>
            </a:r>
            <a:endParaRPr lang="en-US" altLang="zh-CN" sz="2400" dirty="0">
              <a:latin typeface="Consolas" panose="020B0609020204030204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endParaRPr lang="en-US" altLang="zh-CN" sz="2400" dirty="0">
              <a:latin typeface="Consolas" panose="020B0609020204030204" charset="0"/>
              <a:sym typeface="+mn-ea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zh-CN" altLang="en-US" sz="2400" dirty="0">
                <a:latin typeface="Consolas" panose="020B0609020204030204" charset="0"/>
                <a:sym typeface="+mn-ea"/>
              </a:rPr>
              <a:t>函数名</a:t>
            </a:r>
            <a:r>
              <a:rPr lang="en-US" altLang="zh-CN" sz="2400" dirty="0">
                <a:latin typeface="Consolas" panose="020B0609020204030204" charset="0"/>
                <a:sym typeface="+mn-ea"/>
              </a:rPr>
              <a:t>([</a:t>
            </a:r>
            <a:r>
              <a:rPr lang="zh-CN" altLang="en-US" sz="2400" dirty="0">
                <a:latin typeface="Consolas" panose="020B0609020204030204" charset="0"/>
                <a:sym typeface="+mn-ea"/>
              </a:rPr>
              <a:t>参数列表</a:t>
            </a:r>
            <a:r>
              <a:rPr lang="en-US" altLang="zh-CN" sz="2400" dirty="0">
                <a:latin typeface="Consolas" panose="020B0609020204030204" charset="0"/>
                <a:sym typeface="+mn-ea"/>
              </a:rPr>
              <a:t>])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-US" altLang="zh-CN" sz="2400" dirty="0">
                <a:latin typeface="Consolas" panose="020B0609020204030204" charset="0"/>
                <a:sym typeface="+mn-ea"/>
              </a:rPr>
              <a:t>    </a:t>
            </a:r>
            <a:endParaRPr lang="zh-CN" altLang="en-US" sz="2000" dirty="0">
              <a:latin typeface="Consolas" panose="020B0609020204030204" charset="0"/>
            </a:endParaRPr>
          </a:p>
          <a:p>
            <a:pPr lvl="1"/>
            <a:r>
              <a:rPr lang="zh-CN" altLang="en-US" b="0" dirty="0">
                <a:sym typeface="+mn-ea"/>
              </a:rPr>
              <a:t>注意事项</a:t>
            </a:r>
            <a:endParaRPr lang="zh-CN" altLang="en-US" b="0" dirty="0"/>
          </a:p>
          <a:p>
            <a:pPr lvl="2"/>
            <a:r>
              <a:rPr lang="zh-CN" altLang="en-US" b="0" dirty="0">
                <a:sym typeface="+mn-ea"/>
              </a:rPr>
              <a:t>函数形参不需要声明类型</a:t>
            </a:r>
            <a:endParaRPr lang="en-US" altLang="zh-CN" b="0" dirty="0">
              <a:sym typeface="+mn-ea"/>
            </a:endParaRPr>
          </a:p>
          <a:p>
            <a:pPr lvl="2"/>
            <a:r>
              <a:rPr lang="zh-CN" altLang="en-US" b="0" dirty="0">
                <a:sym typeface="+mn-ea"/>
              </a:rPr>
              <a:t>即使该函数不需要接收任何参数，也必须保留一对空的圆括号</a:t>
            </a:r>
            <a:endParaRPr lang="zh-CN" altLang="en-US" b="0" dirty="0"/>
          </a:p>
          <a:p>
            <a:pPr lvl="2"/>
            <a:r>
              <a:rPr lang="zh-CN" altLang="en-US" b="0" dirty="0">
                <a:sym typeface="+mn-ea"/>
              </a:rPr>
              <a:t>函数体相对于def关键字必须保持一定的空格缩进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7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函数库（模块和包）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导入过程</a:t>
            </a:r>
            <a:endParaRPr lang="zh-CN" altLang="en-US" sz="2400" b="0" dirty="0"/>
          </a:p>
          <a:p>
            <a:pPr lvl="1"/>
            <a:r>
              <a:rPr lang="en-US" altLang="zh-CN" sz="2000" b="0" dirty="0"/>
              <a:t>1.</a:t>
            </a:r>
            <a:r>
              <a:rPr lang="zh-CN" altLang="en-US" sz="2000" b="0" dirty="0"/>
              <a:t>为源代码文件中定义的对象创建一个名字空间，通过这个名字空间可以访问到模块中定义的函数及变量</a:t>
            </a:r>
            <a:endParaRPr lang="en-US" altLang="zh-CN" sz="2000" b="0" dirty="0"/>
          </a:p>
          <a:p>
            <a:pPr lvl="1"/>
            <a:r>
              <a:rPr lang="en-US" altLang="zh-CN" sz="2000" b="0" dirty="0"/>
              <a:t>2.</a:t>
            </a:r>
            <a:r>
              <a:rPr lang="zh-CN" altLang="en-US" sz="2000" b="0" dirty="0"/>
              <a:t>在新创建的名字空间里执行源代码文件</a:t>
            </a:r>
            <a:endParaRPr lang="en-US" altLang="zh-CN" sz="2000" b="0" dirty="0"/>
          </a:p>
          <a:p>
            <a:pPr lvl="1"/>
            <a:r>
              <a:rPr lang="en-US" altLang="zh-CN" sz="2000" b="0" dirty="0"/>
              <a:t>3.</a:t>
            </a:r>
            <a:r>
              <a:rPr lang="zh-CN" altLang="en-US" sz="2000" b="0" dirty="0"/>
              <a:t>创建一个名为源代码文件的对象，该对象引用模块的名字空间，这样就可以通过这个对象访问模块中的函数及变量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路径查找</a:t>
            </a:r>
            <a:endParaRPr lang="en-US" altLang="zh-CN" sz="2400" dirty="0"/>
          </a:p>
          <a:p>
            <a:pPr lvl="1" fontAlgn="auto"/>
            <a:r>
              <a:rPr lang="en-US" altLang="zh-CN" sz="2000" b="0" dirty="0"/>
              <a:t>1.</a:t>
            </a:r>
            <a:r>
              <a:rPr lang="en-US" sz="2000" b="0" dirty="0"/>
              <a:t>当前目录</a:t>
            </a:r>
          </a:p>
          <a:p>
            <a:pPr lvl="1" fontAlgn="auto"/>
            <a:r>
              <a:rPr lang="en-US" altLang="zh-CN" sz="2000" b="0" dirty="0"/>
              <a:t>2.</a:t>
            </a:r>
            <a:r>
              <a:rPr lang="en-US" sz="2000" b="0" dirty="0"/>
              <a:t>sys模块的path变量所指定的目录</a:t>
            </a:r>
          </a:p>
          <a:p>
            <a:pPr lvl="1" fontAlgn="auto"/>
            <a:r>
              <a:rPr lang="en-US" altLang="zh-CN" sz="2000" b="0" dirty="0"/>
              <a:t>3.</a:t>
            </a:r>
            <a:r>
              <a:rPr lang="en-US" sz="2000" b="0" dirty="0"/>
              <a:t>没有找到则抛出异常提示模块不存在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62600" y="4253641"/>
            <a:ext cx="6096000" cy="18746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lvl="1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n"/>
              <a:tabLst>
                <a:tab pos="766445" algn="l"/>
                <a:tab pos="1336675" algn="l"/>
              </a:tabLst>
            </a:pPr>
            <a:r>
              <a:rPr kumimoji="1" lang="en-US" altLang="zh-CN" sz="2000" dirty="0">
                <a:latin typeface="+mn-ea"/>
              </a:rPr>
              <a:t>1</a:t>
            </a:r>
            <a:r>
              <a:rPr kumimoji="1" lang="zh-CN" altLang="en-US" sz="2000" dirty="0">
                <a:latin typeface="+mn-ea"/>
              </a:rPr>
              <a:t>、</a:t>
            </a:r>
            <a:r>
              <a:rPr kumimoji="1" lang="en-US" altLang="zh-CN" sz="2000" dirty="0" err="1">
                <a:latin typeface="+mn-ea"/>
              </a:rPr>
              <a:t>查看sys模块中path变量的值来获知Python导入模块时搜索模块的路径</a:t>
            </a:r>
            <a:endParaRPr kumimoji="1" lang="en-US" altLang="zh-CN" sz="2000" dirty="0">
              <a:latin typeface="+mn-ea"/>
            </a:endParaRPr>
          </a:p>
          <a:p>
            <a:pPr marL="533400" lvl="1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n"/>
              <a:tabLst>
                <a:tab pos="766445" algn="l"/>
                <a:tab pos="1336675" algn="l"/>
              </a:tabLst>
            </a:pPr>
            <a:r>
              <a:rPr kumimoji="1" lang="en-US" altLang="zh-CN" sz="2000" dirty="0">
                <a:latin typeface="+mn-ea"/>
              </a:rPr>
              <a:t>2</a:t>
            </a:r>
            <a:r>
              <a:rPr kumimoji="1" lang="zh-CN" altLang="en-US" sz="2000" dirty="0">
                <a:latin typeface="+mn-ea"/>
              </a:rPr>
              <a:t>、</a:t>
            </a:r>
            <a:r>
              <a:rPr kumimoji="1" lang="en-US" altLang="zh-CN" sz="2000" dirty="0" err="1">
                <a:latin typeface="+mn-ea"/>
              </a:rPr>
              <a:t>使用append</a:t>
            </a:r>
            <a:r>
              <a:rPr kumimoji="1" lang="en-US" altLang="zh-CN" sz="2000" dirty="0">
                <a:latin typeface="+mn-ea"/>
              </a:rPr>
              <a:t>()</a:t>
            </a:r>
            <a:r>
              <a:rPr kumimoji="1" lang="en-US" altLang="zh-CN" sz="2000" dirty="0" err="1">
                <a:latin typeface="+mn-ea"/>
              </a:rPr>
              <a:t>方法向其中添加自定义的文件夹以扩展搜索路径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0324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函数库（模块和包）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en-US" sz="2400" dirty="0" err="1"/>
              <a:t>Python还支持从zip文件中导入模块</a:t>
            </a:r>
            <a:r>
              <a:rPr lang="en-US" sz="2400" dirty="0"/>
              <a:t>。</a:t>
            </a:r>
          </a:p>
          <a:p>
            <a:pPr lvl="1" fontAlgn="auto"/>
            <a:r>
              <a:rPr lang="en-US" sz="2000" dirty="0" err="1"/>
              <a:t>首先导入sys模块</a:t>
            </a:r>
            <a:endParaRPr lang="en-US" sz="2000" dirty="0"/>
          </a:p>
          <a:p>
            <a:pPr lvl="1" fontAlgn="auto"/>
            <a:r>
              <a:rPr lang="en-US" sz="2000" dirty="0" err="1"/>
              <a:t>然后执行sys.path.append</a:t>
            </a:r>
            <a:r>
              <a:rPr lang="en-US" sz="2000" dirty="0"/>
              <a:t>(‘testZip.zip’)，然后即可导入Vector3.py文件</a:t>
            </a:r>
          </a:p>
          <a:p>
            <a:pPr lvl="1" fontAlgn="auto"/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charset="0"/>
              </a:rPr>
              <a:t>&gt;&gt;&gt; import sys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charset="0"/>
              </a:rPr>
              <a:t>&gt;&gt;&gt; </a:t>
            </a:r>
            <a:r>
              <a:rPr lang="en-US" sz="2000" dirty="0" err="1">
                <a:latin typeface="Consolas" panose="020B0609020204030204" charset="0"/>
              </a:rPr>
              <a:t>sys.path.append</a:t>
            </a:r>
            <a:r>
              <a:rPr lang="en-US" sz="2000" dirty="0">
                <a:latin typeface="Consolas" panose="020B0609020204030204" charset="0"/>
              </a:rPr>
              <a:t>('testZip.zip')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charset="0"/>
              </a:rPr>
              <a:t>&gt;&gt;&gt; import Vector3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charset="0"/>
              </a:rPr>
              <a:t>&gt;&gt;&gt; Vector3.__file__              #</a:t>
            </a:r>
            <a:r>
              <a:rPr lang="en-US" sz="2000" dirty="0" err="1">
                <a:latin typeface="Consolas" panose="020B0609020204030204" charset="0"/>
              </a:rPr>
              <a:t>查看已导入模块对应的程序文件</a:t>
            </a:r>
            <a:endParaRPr lang="en-US" sz="2000" dirty="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charset="0"/>
              </a:rPr>
              <a:t>'testZip.zip\\Vector3.py'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861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函数库（模块和包）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导入自己的模块</a:t>
            </a:r>
            <a:endParaRPr lang="en-US" altLang="zh-CN" dirty="0"/>
          </a:p>
          <a:p>
            <a:pPr lvl="1"/>
            <a:r>
              <a:rPr lang="zh-CN" altLang="en-US" b="0" dirty="0"/>
              <a:t>如果导入的模块和主程序在同个目录下，直接</a:t>
            </a:r>
            <a:r>
              <a:rPr lang="en-US" altLang="zh-CN" b="0" dirty="0"/>
              <a:t>import</a:t>
            </a:r>
            <a:r>
              <a:rPr lang="zh-CN" altLang="en-US" b="0" dirty="0"/>
              <a:t>就行了</a:t>
            </a:r>
            <a:endParaRPr lang="en-US" altLang="zh-CN" b="0" dirty="0"/>
          </a:p>
          <a:p>
            <a:pPr lvl="1"/>
            <a:r>
              <a:rPr lang="zh-CN" altLang="en-US" b="0" dirty="0"/>
              <a:t>如果导入的模块是在主程序所在目录的子目录下，可以在子目录中增加一个空白的</a:t>
            </a:r>
            <a:r>
              <a:rPr lang="en-US" altLang="zh-CN" b="0" dirty="0"/>
              <a:t>__init__.py</a:t>
            </a:r>
            <a:r>
              <a:rPr lang="zh-CN" altLang="en-US" b="0" dirty="0"/>
              <a:t>文件，然后直接通过“</a:t>
            </a:r>
            <a:r>
              <a:rPr lang="en-US" altLang="zh-CN" b="0" dirty="0"/>
              <a:t>import </a:t>
            </a:r>
            <a:r>
              <a:rPr lang="zh-CN" altLang="en-US" b="0" dirty="0"/>
              <a:t>子目录</a:t>
            </a:r>
            <a:r>
              <a:rPr lang="en-US" altLang="zh-CN" b="0" dirty="0"/>
              <a:t>.</a:t>
            </a:r>
            <a:r>
              <a:rPr lang="zh-CN" altLang="en-US" b="0" dirty="0"/>
              <a:t>模块”导入即可</a:t>
            </a:r>
            <a:endParaRPr lang="en-US" altLang="zh-CN" b="0" dirty="0"/>
          </a:p>
          <a:p>
            <a:pPr lvl="1"/>
            <a:r>
              <a:rPr lang="zh-CN" altLang="en-US" b="0" dirty="0"/>
              <a:t>否则，要修改</a:t>
            </a:r>
            <a:r>
              <a:rPr lang="en-US" altLang="zh-CN" b="0" dirty="0"/>
              <a:t>path</a:t>
            </a:r>
          </a:p>
          <a:p>
            <a:pPr lvl="2"/>
            <a:r>
              <a:rPr lang="en-US" altLang="zh-CN" b="0" dirty="0"/>
              <a:t>import sys</a:t>
            </a:r>
            <a:r>
              <a:rPr lang="zh-CN" altLang="en-US" b="0" dirty="0"/>
              <a:t>，</a:t>
            </a:r>
            <a:r>
              <a:rPr lang="en-US" altLang="zh-CN" b="0" dirty="0" err="1"/>
              <a:t>sys.path.append</a:t>
            </a:r>
            <a:r>
              <a:rPr lang="en-US" altLang="zh-CN" b="0" dirty="0"/>
              <a:t>('</a:t>
            </a:r>
            <a:r>
              <a:rPr lang="zh-CN" altLang="en-US" b="0" dirty="0"/>
              <a:t>路径</a:t>
            </a:r>
            <a:r>
              <a:rPr lang="en-US" altLang="zh-CN" b="0" dirty="0"/>
              <a:t>')</a:t>
            </a:r>
          </a:p>
          <a:p>
            <a:pPr lvl="3"/>
            <a:r>
              <a:rPr lang="zh-CN" altLang="en-US" b="0" dirty="0"/>
              <a:t>这种方法属于一次性的，只对当前的</a:t>
            </a:r>
            <a:r>
              <a:rPr lang="en-US" altLang="zh-CN" b="0" dirty="0"/>
              <a:t>python</a:t>
            </a:r>
            <a:r>
              <a:rPr lang="zh-CN" altLang="en-US" b="0" dirty="0"/>
              <a:t>解释器进程有效，关掉</a:t>
            </a:r>
            <a:r>
              <a:rPr lang="en-US" altLang="zh-CN" b="0" dirty="0"/>
              <a:t>python</a:t>
            </a:r>
            <a:r>
              <a:rPr lang="zh-CN" altLang="en-US" b="0" dirty="0"/>
              <a:t>重启后就失效了。</a:t>
            </a:r>
            <a:endParaRPr lang="en-US" altLang="zh-CN" b="0" dirty="0"/>
          </a:p>
          <a:p>
            <a:pPr lvl="2"/>
            <a:r>
              <a:rPr lang="zh-CN" altLang="en-US" b="0" dirty="0"/>
              <a:t>直接修改环境变量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474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函数示例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fontAlgn="auto">
              <a:lnSpc>
                <a:spcPct val="150000"/>
              </a:lnSpc>
              <a:spcBef>
                <a:spcPts val="400"/>
              </a:spcBef>
            </a:pPr>
            <a:r>
              <a:rPr lang="en-US" sz="2400" dirty="0" err="1"/>
              <a:t>汉诺塔问题</a:t>
            </a:r>
            <a:endParaRPr lang="en-US" sz="2400" dirty="0"/>
          </a:p>
          <a:p>
            <a:pPr lvl="1" fontAlgn="auto">
              <a:spcBef>
                <a:spcPts val="400"/>
              </a:spcBef>
            </a:pPr>
            <a:r>
              <a:rPr lang="en-US" sz="2000" dirty="0"/>
              <a:t>据说古代有一个梵塔，塔内有三个底座A、B、C，A座上有64个盘子，盘子大小不等，大的在下，小的在上。有一个和尚想把这64个盘子从A座移到C座，但每次只能允许移动一个盘子，在移动盘子的过程中可以利用B座，但任何时刻3个座上的盘子都必须始终保持大盘在下、小盘在上的顺序。如果只有一个盘子，则不需要利用B座，直接将盘子从A移动到C即可。和尚想知道这项任务的详细移动步骤和顺序。这实际上是一个非常巨大的工程，是一个不可能完成的任务。根据数学知识我们可以知道，移动n个盘子需要2^n-1步，64个盘子需要18446744073709551615步。如果每步需要一秒钟的话，那么就需要584942417355.072年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48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函数示例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0636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nsolas" panose="020B0609020204030204" charset="0"/>
              </a:rPr>
              <a:t>#</a:t>
            </a:r>
            <a:r>
              <a:rPr lang="zh-CN" altLang="en-US" sz="1600" dirty="0">
                <a:latin typeface="Consolas" panose="020B0609020204030204" charset="0"/>
              </a:rPr>
              <a:t>通过柱子</a:t>
            </a:r>
            <a:r>
              <a:rPr lang="en-US" sz="1600" dirty="0">
                <a:latin typeface="Consolas" panose="020B0609020204030204" charset="0"/>
              </a:rPr>
              <a:t>temp，</a:t>
            </a:r>
            <a:r>
              <a:rPr lang="zh-CN" altLang="en-US" sz="1600" dirty="0">
                <a:latin typeface="Consolas" panose="020B0609020204030204" charset="0"/>
              </a:rPr>
              <a:t>将</a:t>
            </a:r>
            <a:r>
              <a:rPr lang="en-US" sz="1600" dirty="0" err="1">
                <a:latin typeface="Consolas" panose="020B0609020204030204" charset="0"/>
              </a:rPr>
              <a:t>num</a:t>
            </a:r>
            <a:r>
              <a:rPr lang="zh-CN" altLang="en-US" sz="1600" dirty="0">
                <a:latin typeface="Consolas" panose="020B0609020204030204" charset="0"/>
              </a:rPr>
              <a:t>个盘子由柱子</a:t>
            </a:r>
            <a:r>
              <a:rPr lang="en-US" sz="1600" dirty="0" err="1">
                <a:latin typeface="Consolas" panose="020B0609020204030204" charset="0"/>
              </a:rPr>
              <a:t>src</a:t>
            </a:r>
            <a:r>
              <a:rPr lang="zh-CN" altLang="en-US" sz="1600" dirty="0">
                <a:latin typeface="Consolas" panose="020B0609020204030204" charset="0"/>
              </a:rPr>
              <a:t>移动到柱子</a:t>
            </a:r>
            <a:r>
              <a:rPr lang="en-US" sz="1600" dirty="0" err="1">
                <a:latin typeface="Consolas" panose="020B0609020204030204" charset="0"/>
              </a:rPr>
              <a:t>dst</a:t>
            </a:r>
            <a:endParaRPr lang="en-US" sz="1600" dirty="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charset="0"/>
              </a:rPr>
              <a:t>def</a:t>
            </a:r>
            <a:r>
              <a:rPr lang="en-US" sz="1600" dirty="0">
                <a:latin typeface="Consolas" panose="020B0609020204030204" charset="0"/>
              </a:rPr>
              <a:t> </a:t>
            </a:r>
            <a:r>
              <a:rPr lang="en-US" sz="1600" dirty="0" err="1">
                <a:latin typeface="Consolas" panose="020B0609020204030204" charset="0"/>
              </a:rPr>
              <a:t>hannuo</a:t>
            </a:r>
            <a:r>
              <a:rPr lang="en-US" sz="1600" dirty="0">
                <a:latin typeface="Consolas" panose="020B0609020204030204" charset="0"/>
              </a:rPr>
              <a:t>(</a:t>
            </a:r>
            <a:r>
              <a:rPr lang="en-US" sz="1600" dirty="0" err="1">
                <a:latin typeface="Consolas" panose="020B0609020204030204" charset="0"/>
              </a:rPr>
              <a:t>num</a:t>
            </a:r>
            <a:r>
              <a:rPr lang="en-US" sz="1600" dirty="0">
                <a:latin typeface="Consolas" panose="020B0609020204030204" charset="0"/>
              </a:rPr>
              <a:t>, </a:t>
            </a:r>
            <a:r>
              <a:rPr lang="en-US" sz="1600" dirty="0" err="1">
                <a:latin typeface="Consolas" panose="020B0609020204030204" charset="0"/>
              </a:rPr>
              <a:t>src</a:t>
            </a:r>
            <a:r>
              <a:rPr lang="en-US" sz="1600" dirty="0">
                <a:latin typeface="Consolas" panose="020B0609020204030204" charset="0"/>
              </a:rPr>
              <a:t>, </a:t>
            </a:r>
            <a:r>
              <a:rPr lang="en-US" sz="1600" dirty="0" err="1">
                <a:latin typeface="Consolas" panose="020B0609020204030204" charset="0"/>
              </a:rPr>
              <a:t>dst</a:t>
            </a:r>
            <a:r>
              <a:rPr lang="en-US" sz="1600" dirty="0">
                <a:latin typeface="Consolas" panose="020B0609020204030204" charset="0"/>
              </a:rPr>
              <a:t>, temp=None):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charset="0"/>
              </a:rPr>
              <a:t>    #</a:t>
            </a:r>
            <a:r>
              <a:rPr lang="zh-CN" altLang="en-US" sz="1600" dirty="0">
                <a:latin typeface="Consolas" panose="020B0609020204030204" charset="0"/>
              </a:rPr>
              <a:t>声明用来记录移动次数的变量为全局变量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    </a:t>
            </a:r>
            <a:r>
              <a:rPr lang="en-US" sz="1600" dirty="0">
                <a:latin typeface="Consolas" panose="020B0609020204030204" charset="0"/>
              </a:rPr>
              <a:t>global times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charset="0"/>
              </a:rPr>
              <a:t>    assert type(</a:t>
            </a:r>
            <a:r>
              <a:rPr lang="en-US" sz="1600" dirty="0" err="1">
                <a:latin typeface="Consolas" panose="020B0609020204030204" charset="0"/>
              </a:rPr>
              <a:t>num</a:t>
            </a:r>
            <a:r>
              <a:rPr lang="en-US" sz="1600" dirty="0">
                <a:latin typeface="Consolas" panose="020B0609020204030204" charset="0"/>
              </a:rPr>
              <a:t>) == </a:t>
            </a:r>
            <a:r>
              <a:rPr lang="en-US" sz="1600" dirty="0" err="1">
                <a:latin typeface="Consolas" panose="020B0609020204030204" charset="0"/>
              </a:rPr>
              <a:t>int</a:t>
            </a:r>
            <a:r>
              <a:rPr lang="en-US" sz="1600" dirty="0">
                <a:latin typeface="Consolas" panose="020B0609020204030204" charset="0"/>
              </a:rPr>
              <a:t>, '</a:t>
            </a:r>
            <a:r>
              <a:rPr lang="en-US" sz="1600" dirty="0" err="1">
                <a:latin typeface="Consolas" panose="020B0609020204030204" charset="0"/>
              </a:rPr>
              <a:t>num</a:t>
            </a:r>
            <a:r>
              <a:rPr lang="en-US" sz="1600" dirty="0">
                <a:latin typeface="Consolas" panose="020B0609020204030204" charset="0"/>
              </a:rPr>
              <a:t> must be integer'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charset="0"/>
              </a:rPr>
              <a:t>    assert </a:t>
            </a:r>
            <a:r>
              <a:rPr lang="en-US" sz="1600" dirty="0" err="1">
                <a:latin typeface="Consolas" panose="020B0609020204030204" charset="0"/>
              </a:rPr>
              <a:t>num</a:t>
            </a:r>
            <a:r>
              <a:rPr lang="en-US" sz="1600" dirty="0">
                <a:latin typeface="Consolas" panose="020B0609020204030204" charset="0"/>
              </a:rPr>
              <a:t> &gt; 0, '</a:t>
            </a:r>
            <a:r>
              <a:rPr lang="en-US" sz="1600" dirty="0" err="1">
                <a:latin typeface="Consolas" panose="020B0609020204030204" charset="0"/>
              </a:rPr>
              <a:t>num</a:t>
            </a:r>
            <a:r>
              <a:rPr lang="en-US" sz="1600" dirty="0">
                <a:latin typeface="Consolas" panose="020B0609020204030204" charset="0"/>
              </a:rPr>
              <a:t> must &gt; 0'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charset="0"/>
              </a:rPr>
              <a:t>    #</a:t>
            </a:r>
            <a:r>
              <a:rPr lang="zh-CN" altLang="en-US" sz="1600" dirty="0">
                <a:latin typeface="Consolas" panose="020B0609020204030204" charset="0"/>
              </a:rPr>
              <a:t>只剩最后或只有一个盘子需要移动，这也是函数递归调用的结束条件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    </a:t>
            </a:r>
            <a:r>
              <a:rPr lang="en-US" sz="1600" dirty="0">
                <a:latin typeface="Consolas" panose="020B0609020204030204" charset="0"/>
              </a:rPr>
              <a:t>if </a:t>
            </a:r>
            <a:r>
              <a:rPr lang="en-US" sz="1600" dirty="0" err="1">
                <a:latin typeface="Consolas" panose="020B0609020204030204" charset="0"/>
              </a:rPr>
              <a:t>num</a:t>
            </a:r>
            <a:r>
              <a:rPr lang="en-US" sz="1600" dirty="0">
                <a:latin typeface="Consolas" panose="020B0609020204030204" charset="0"/>
              </a:rPr>
              <a:t> == 1: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charset="0"/>
              </a:rPr>
              <a:t>        print("The %d Times move: from %s ==&gt; %s" % (times, </a:t>
            </a:r>
            <a:r>
              <a:rPr lang="en-US" sz="1600" dirty="0" err="1">
                <a:latin typeface="Consolas" panose="020B0609020204030204" charset="0"/>
              </a:rPr>
              <a:t>src</a:t>
            </a:r>
            <a:r>
              <a:rPr lang="en-US" sz="1600" dirty="0">
                <a:latin typeface="Consolas" panose="020B0609020204030204" charset="0"/>
              </a:rPr>
              <a:t>, </a:t>
            </a:r>
            <a:r>
              <a:rPr lang="en-US" sz="1600" dirty="0" err="1">
                <a:latin typeface="Consolas" panose="020B0609020204030204" charset="0"/>
              </a:rPr>
              <a:t>dst</a:t>
            </a:r>
            <a:r>
              <a:rPr lang="en-US" sz="1600" dirty="0">
                <a:latin typeface="Consolas" panose="020B0609020204030204" charset="0"/>
              </a:rPr>
              <a:t>))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charset="0"/>
              </a:rPr>
              <a:t>        times += 1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charset="0"/>
              </a:rPr>
              <a:t>    else: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charset="0"/>
              </a:rPr>
              <a:t>        #</a:t>
            </a:r>
            <a:r>
              <a:rPr lang="zh-CN" altLang="en-US" sz="1600" dirty="0">
                <a:latin typeface="Consolas" panose="020B0609020204030204" charset="0"/>
              </a:rPr>
              <a:t>递归调用函数自身，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        </a:t>
            </a:r>
            <a:r>
              <a:rPr lang="en-US" altLang="zh-CN" sz="1600" dirty="0">
                <a:latin typeface="Consolas" panose="020B0609020204030204" charset="0"/>
              </a:rPr>
              <a:t>#</a:t>
            </a:r>
            <a:r>
              <a:rPr lang="zh-CN" altLang="en-US" sz="1600" dirty="0">
                <a:latin typeface="Consolas" panose="020B0609020204030204" charset="0"/>
              </a:rPr>
              <a:t>先把除最后一个盘子之外的所有盘子移动到临时柱子上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        </a:t>
            </a:r>
            <a:r>
              <a:rPr lang="en-US" sz="1600" dirty="0" err="1">
                <a:latin typeface="Consolas" panose="020B0609020204030204" charset="0"/>
              </a:rPr>
              <a:t>hannuo</a:t>
            </a:r>
            <a:r>
              <a:rPr lang="en-US" sz="1600" dirty="0">
                <a:latin typeface="Consolas" panose="020B0609020204030204" charset="0"/>
              </a:rPr>
              <a:t>(num-1, </a:t>
            </a:r>
            <a:r>
              <a:rPr lang="en-US" sz="1600" dirty="0" err="1">
                <a:latin typeface="Consolas" panose="020B0609020204030204" charset="0"/>
              </a:rPr>
              <a:t>src</a:t>
            </a:r>
            <a:r>
              <a:rPr lang="en-US" sz="1600" dirty="0">
                <a:latin typeface="Consolas" panose="020B0609020204030204" charset="0"/>
              </a:rPr>
              <a:t>, temp, </a:t>
            </a:r>
            <a:r>
              <a:rPr lang="en-US" sz="1600" dirty="0" err="1">
                <a:latin typeface="Consolas" panose="020B0609020204030204" charset="0"/>
              </a:rPr>
              <a:t>dst</a:t>
            </a:r>
            <a:r>
              <a:rPr lang="en-US" sz="1600" dirty="0">
                <a:latin typeface="Consolas" panose="020B0609020204030204" charset="0"/>
              </a:rPr>
              <a:t>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charset="0"/>
              </a:rPr>
              <a:t>        #</a:t>
            </a:r>
            <a:r>
              <a:rPr lang="zh-CN" altLang="en-US" sz="1600" dirty="0">
                <a:latin typeface="Consolas" panose="020B0609020204030204" charset="0"/>
              </a:rPr>
              <a:t>把最后一个盘子直接移动到目标柱子上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        </a:t>
            </a:r>
            <a:r>
              <a:rPr lang="en-US" sz="1600" dirty="0" err="1">
                <a:latin typeface="Consolas" panose="020B0609020204030204" charset="0"/>
              </a:rPr>
              <a:t>hannuo</a:t>
            </a:r>
            <a:r>
              <a:rPr lang="en-US" sz="1600" dirty="0">
                <a:latin typeface="Consolas" panose="020B0609020204030204" charset="0"/>
              </a:rPr>
              <a:t>(1, </a:t>
            </a:r>
            <a:r>
              <a:rPr lang="en-US" sz="1600" dirty="0" err="1">
                <a:latin typeface="Consolas" panose="020B0609020204030204" charset="0"/>
              </a:rPr>
              <a:t>src</a:t>
            </a:r>
            <a:r>
              <a:rPr lang="en-US" sz="1600" dirty="0">
                <a:latin typeface="Consolas" panose="020B0609020204030204" charset="0"/>
              </a:rPr>
              <a:t>, </a:t>
            </a:r>
            <a:r>
              <a:rPr lang="en-US" sz="1600" dirty="0" err="1">
                <a:latin typeface="Consolas" panose="020B0609020204030204" charset="0"/>
              </a:rPr>
              <a:t>dst</a:t>
            </a:r>
            <a:r>
              <a:rPr lang="en-US" sz="1600" dirty="0">
                <a:latin typeface="Consolas" panose="020B0609020204030204" charset="0"/>
              </a:rPr>
              <a:t>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charset="0"/>
              </a:rPr>
              <a:t>        #</a:t>
            </a:r>
            <a:r>
              <a:rPr lang="zh-CN" altLang="en-US" sz="1600" dirty="0">
                <a:latin typeface="Consolas" panose="020B0609020204030204" charset="0"/>
              </a:rPr>
              <a:t>把除最后一个盘子之外的其他盘子从临时柱子上移动到目标柱子上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nsolas" panose="020B0609020204030204" charset="0"/>
              </a:rPr>
              <a:t>        </a:t>
            </a:r>
            <a:r>
              <a:rPr lang="en-US" sz="1600" dirty="0" err="1">
                <a:latin typeface="Consolas" panose="020B0609020204030204" charset="0"/>
              </a:rPr>
              <a:t>hannuo</a:t>
            </a:r>
            <a:r>
              <a:rPr lang="en-US" sz="1600" dirty="0">
                <a:latin typeface="Consolas" panose="020B0609020204030204" charset="0"/>
              </a:rPr>
              <a:t>(num-1, temp, </a:t>
            </a:r>
            <a:r>
              <a:rPr lang="en-US" sz="1600" dirty="0" err="1">
                <a:latin typeface="Consolas" panose="020B0609020204030204" charset="0"/>
              </a:rPr>
              <a:t>dst</a:t>
            </a:r>
            <a:r>
              <a:rPr lang="en-US" sz="1600" dirty="0">
                <a:latin typeface="Consolas" panose="020B0609020204030204" charset="0"/>
              </a:rPr>
              <a:t>, </a:t>
            </a:r>
            <a:r>
              <a:rPr lang="en-US" sz="1600" dirty="0" err="1">
                <a:latin typeface="Consolas" panose="020B0609020204030204" charset="0"/>
              </a:rPr>
              <a:t>src</a:t>
            </a:r>
            <a:r>
              <a:rPr lang="en-US" sz="1600" dirty="0">
                <a:latin typeface="Consolas" panose="020B0609020204030204" charset="0"/>
              </a:rPr>
              <a:t>)        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charset="0"/>
              </a:rPr>
              <a:t>#</a:t>
            </a:r>
            <a:r>
              <a:rPr lang="zh-CN" altLang="en-US" sz="1600" dirty="0">
                <a:latin typeface="Consolas" panose="020B0609020204030204" charset="0"/>
              </a:rPr>
              <a:t>用来记录移动次数的变量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charset="0"/>
              </a:rPr>
              <a:t>times = 1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charset="0"/>
              </a:rPr>
              <a:t>#A</a:t>
            </a:r>
            <a:r>
              <a:rPr lang="zh-CN" altLang="en-US" sz="1600" dirty="0">
                <a:latin typeface="Consolas" panose="020B0609020204030204" charset="0"/>
              </a:rPr>
              <a:t>表示最初放置盘子的柱子，</a:t>
            </a:r>
            <a:r>
              <a:rPr lang="en-US" sz="1600" dirty="0">
                <a:latin typeface="Consolas" panose="020B0609020204030204" charset="0"/>
              </a:rPr>
              <a:t>C</a:t>
            </a:r>
            <a:r>
              <a:rPr lang="zh-CN" altLang="en-US" sz="1600" dirty="0">
                <a:latin typeface="Consolas" panose="020B0609020204030204" charset="0"/>
              </a:rPr>
              <a:t>是目标柱子，</a:t>
            </a:r>
            <a:r>
              <a:rPr lang="en-US" sz="1600" dirty="0">
                <a:latin typeface="Consolas" panose="020B0609020204030204" charset="0"/>
              </a:rPr>
              <a:t>B</a:t>
            </a:r>
            <a:r>
              <a:rPr lang="zh-CN" altLang="en-US" sz="1600" dirty="0">
                <a:latin typeface="Consolas" panose="020B0609020204030204" charset="0"/>
              </a:rPr>
              <a:t>是临时柱子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charset="0"/>
              </a:rPr>
              <a:t>hannuo</a:t>
            </a:r>
            <a:r>
              <a:rPr lang="en-US" sz="1600" dirty="0">
                <a:latin typeface="Consolas" panose="020B0609020204030204" charset="0"/>
              </a:rPr>
              <a:t>(3, 'A', 'C', 'B')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05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函数和代码复用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  <a:endParaRPr lang="en-US" altLang="zh-CN" dirty="0"/>
          </a:p>
          <a:p>
            <a:r>
              <a:rPr lang="zh-CN" altLang="en-US" dirty="0"/>
              <a:t>函数的调用</a:t>
            </a:r>
            <a:endParaRPr lang="en-US" altLang="zh-CN" dirty="0"/>
          </a:p>
          <a:p>
            <a:r>
              <a:rPr lang="zh-CN" altLang="en-US" dirty="0"/>
              <a:t>函数的参数传递</a:t>
            </a:r>
            <a:endParaRPr lang="en-US" altLang="zh-CN" dirty="0"/>
          </a:p>
          <a:p>
            <a:r>
              <a:rPr lang="zh-CN" altLang="en-US" dirty="0"/>
              <a:t>函数的变量作用范围</a:t>
            </a:r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函数库（模块和包）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1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示例：生日歌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600" y="2292124"/>
            <a:ext cx="44858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print("Happy birthday to you!")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print("Happy birthday to you!")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print("Happy birthday, dear Mike!")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print("Happy birthday to you!")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6" name="矩形 5"/>
          <p:cNvSpPr/>
          <p:nvPr/>
        </p:nvSpPr>
        <p:spPr>
          <a:xfrm>
            <a:off x="5587397" y="1620151"/>
            <a:ext cx="63296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happy():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print("Happy birthday to you!")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happyB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(name):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happy()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happy()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print("Happy birthday, dear", name,"!")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   happy()</a:t>
            </a:r>
          </a:p>
          <a:p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happyB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("Mike")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print()</a:t>
            </a:r>
          </a:p>
          <a:p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happyB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("Lily")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0181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返回值</a:t>
            </a:r>
            <a:endParaRPr lang="en-US" altLang="zh-CN" dirty="0"/>
          </a:p>
          <a:p>
            <a:pPr lvl="1" fontAlgn="auto">
              <a:spcBef>
                <a:spcPts val="0"/>
              </a:spcBef>
            </a:pPr>
            <a:r>
              <a:rPr lang="zh-CN" altLang="en-US" sz="2000" dirty="0"/>
              <a:t>不需要声明函数的返回值类型，而是使用return语句在结束函数执行的同时返回任意类型的值，</a:t>
            </a:r>
            <a:r>
              <a:rPr lang="zh-CN" altLang="en-US" sz="2000" dirty="0">
                <a:solidFill>
                  <a:srgbClr val="FF0000"/>
                </a:solidFill>
              </a:rPr>
              <a:t>函数返回值类型与return语句返回表达式的类型一致</a:t>
            </a:r>
            <a:r>
              <a:rPr lang="zh-CN" altLang="en-US" sz="2000" dirty="0"/>
              <a:t>。</a:t>
            </a:r>
          </a:p>
          <a:p>
            <a:pPr lvl="1" fontAlgn="auto">
              <a:spcBef>
                <a:spcPts val="0"/>
              </a:spcBef>
            </a:pPr>
            <a:r>
              <a:rPr lang="zh-CN" altLang="en-US" sz="2000" dirty="0"/>
              <a:t>不论return语句出现在函数的什么位置，一旦得到执行将直接结束函数的执行。</a:t>
            </a:r>
          </a:p>
          <a:p>
            <a:pPr lvl="1" fontAlgn="auto">
              <a:spcBef>
                <a:spcPts val="0"/>
              </a:spcBef>
            </a:pPr>
            <a:r>
              <a:rPr lang="zh-CN" altLang="en-US" sz="2000" dirty="0"/>
              <a:t>如果函数没有return语句、有return语句但是没有执行到、或者执行了不返回任何值的return语句，解释器都会认为该函数以return None结束，即返回</a:t>
            </a:r>
            <a:r>
              <a:rPr lang="zh-CN" altLang="en-US" sz="2000" dirty="0">
                <a:solidFill>
                  <a:srgbClr val="FF0000"/>
                </a:solidFill>
              </a:rPr>
              <a:t>空值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1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示例：编写生成斐波那契数列的函数并调用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线形标注 2 5"/>
          <p:cNvSpPr/>
          <p:nvPr/>
        </p:nvSpPr>
        <p:spPr>
          <a:xfrm>
            <a:off x="2489200" y="5670728"/>
            <a:ext cx="1609725" cy="473075"/>
          </a:xfrm>
          <a:prstGeom prst="borderCallout2">
            <a:avLst>
              <a:gd name="adj1" fmla="val -291"/>
              <a:gd name="adj2" fmla="val 48580"/>
              <a:gd name="adj3" fmla="val -55642"/>
              <a:gd name="adj4" fmla="val 55717"/>
              <a:gd name="adj5" fmla="val -185214"/>
              <a:gd name="adj6" fmla="val 73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/>
              <a:t>调用函数</a:t>
            </a:r>
          </a:p>
        </p:txBody>
      </p:sp>
      <p:sp>
        <p:nvSpPr>
          <p:cNvPr id="7" name="线形标注 2 6"/>
          <p:cNvSpPr/>
          <p:nvPr/>
        </p:nvSpPr>
        <p:spPr>
          <a:xfrm>
            <a:off x="5270500" y="5491340"/>
            <a:ext cx="1611313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5816"/>
              <a:gd name="adj6" fmla="val -52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1000</a:t>
            </a:r>
            <a:r>
              <a:rPr lang="zh-CN" altLang="en-US" strike="noStrike" noProof="1"/>
              <a:t>是实参</a:t>
            </a:r>
          </a:p>
        </p:txBody>
      </p:sp>
      <p:sp>
        <p:nvSpPr>
          <p:cNvPr id="8" name="线形标注 2 7"/>
          <p:cNvSpPr/>
          <p:nvPr/>
        </p:nvSpPr>
        <p:spPr>
          <a:xfrm>
            <a:off x="5897563" y="2097265"/>
            <a:ext cx="1609725" cy="5143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175"/>
              <a:gd name="adj6" fmla="val -751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n</a:t>
            </a:r>
            <a:r>
              <a:rPr lang="zh-CN" altLang="en-US" strike="noStrike" noProof="1"/>
              <a:t>是形参</a:t>
            </a:r>
          </a:p>
        </p:txBody>
      </p:sp>
      <p:sp>
        <p:nvSpPr>
          <p:cNvPr id="9" name="文本框 4"/>
          <p:cNvSpPr txBox="1"/>
          <p:nvPr/>
        </p:nvSpPr>
        <p:spPr>
          <a:xfrm>
            <a:off x="3479800" y="2738615"/>
            <a:ext cx="3540125" cy="2357438"/>
          </a:xfrm>
          <a:prstGeom prst="rect">
            <a:avLst/>
          </a:pr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dirty="0" err="1">
                <a:latin typeface="Consolas" panose="020B0609020204030204" charset="0"/>
                <a:ea typeface="宋体" panose="02010600030101010101" pitchFamily="2" charset="-122"/>
              </a:rPr>
              <a:t>def</a:t>
            </a:r>
            <a:r>
              <a:rPr lang="en-US" altLang="zh-CN" dirty="0">
                <a:latin typeface="Consolas" panose="020B0609020204030204" charset="0"/>
                <a:ea typeface="宋体" panose="02010600030101010101" pitchFamily="2" charset="-122"/>
              </a:rPr>
              <a:t> fib(n):</a:t>
            </a: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宋体" panose="02010600030101010101" pitchFamily="2" charset="-122"/>
              </a:rPr>
              <a:t>    a, b = 1, 1</a:t>
            </a: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宋体" panose="02010600030101010101" pitchFamily="2" charset="-122"/>
              </a:rPr>
              <a:t>    while a &lt; n:</a:t>
            </a: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宋体" panose="02010600030101010101" pitchFamily="2" charset="-122"/>
              </a:rPr>
              <a:t>        print(a, end=' ')</a:t>
            </a: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宋体" panose="02010600030101010101" pitchFamily="2" charset="-122"/>
              </a:rPr>
              <a:t>        a, b = b, </a:t>
            </a:r>
            <a:r>
              <a:rPr lang="en-US" altLang="zh-CN" dirty="0" err="1">
                <a:latin typeface="Consolas" panose="020B0609020204030204" charset="0"/>
                <a:ea typeface="宋体" panose="02010600030101010101" pitchFamily="2" charset="-122"/>
              </a:rPr>
              <a:t>a+b</a:t>
            </a:r>
            <a:endParaRPr lang="en-US" altLang="zh-CN" dirty="0">
              <a:latin typeface="Consolas" panose="020B0609020204030204" charset="0"/>
              <a:ea typeface="宋体" panose="02010600030101010101" pitchFamily="2" charset="-122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宋体" panose="02010600030101010101" pitchFamily="2" charset="-122"/>
              </a:rPr>
              <a:t>    print()</a:t>
            </a: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endParaRPr lang="en-US" altLang="zh-CN" dirty="0">
              <a:latin typeface="Consolas" panose="020B0609020204030204" charset="0"/>
              <a:ea typeface="宋体" panose="02010600030101010101" pitchFamily="2" charset="-122"/>
            </a:endParaRPr>
          </a:p>
          <a:p>
            <a:pPr defTabSz="914400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charset="0"/>
                <a:ea typeface="宋体" panose="02010600030101010101" pitchFamily="2" charset="-122"/>
              </a:rPr>
              <a:t>fib(1000)</a:t>
            </a:r>
          </a:p>
          <a:p>
            <a:pPr defTabSz="91440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1963738" y="3672065"/>
            <a:ext cx="1258888" cy="500063"/>
          </a:xfrm>
          <a:prstGeom prst="borderCallout1">
            <a:avLst>
              <a:gd name="adj1" fmla="val -4574"/>
              <a:gd name="adj2" fmla="val 48895"/>
              <a:gd name="adj3" fmla="val -136276"/>
              <a:gd name="adj4" fmla="val 144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/>
              <a:t>定义头</a:t>
            </a:r>
          </a:p>
        </p:txBody>
      </p:sp>
      <p:sp>
        <p:nvSpPr>
          <p:cNvPr id="11" name="矩形 10"/>
          <p:cNvSpPr/>
          <p:nvPr/>
        </p:nvSpPr>
        <p:spPr>
          <a:xfrm>
            <a:off x="3989388" y="3040240"/>
            <a:ext cx="2782888" cy="13049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" name="线形标注 2 11"/>
          <p:cNvSpPr/>
          <p:nvPr/>
        </p:nvSpPr>
        <p:spPr>
          <a:xfrm>
            <a:off x="7507288" y="2738615"/>
            <a:ext cx="1611313" cy="5143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9629"/>
              <a:gd name="adj6" fmla="val -6565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trike="noStrike" noProof="1"/>
              <a:t>函数体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6627" name="图片 43"/>
          <p:cNvPicPr>
            <a:picLocks noGrp="1"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8395" y="2586405"/>
            <a:ext cx="8853805" cy="377888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示例：编写生成斐波那契数列的函数并调用</a:t>
            </a:r>
            <a:endParaRPr lang="en-US" altLang="zh-CN" dirty="0"/>
          </a:p>
          <a:p>
            <a:pPr lvl="1"/>
            <a:r>
              <a:rPr lang="zh-CN" altLang="en-US" dirty="0"/>
              <a:t>注释的作用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54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程序调用一个函数需要执行以下四个步骤：</a:t>
            </a:r>
          </a:p>
          <a:p>
            <a:pPr lvl="1"/>
            <a:r>
              <a:rPr lang="zh-CN" altLang="en-US" b="0" dirty="0"/>
              <a:t>（</a:t>
            </a:r>
            <a:r>
              <a:rPr lang="en-US" altLang="zh-CN" b="0" dirty="0"/>
              <a:t>1</a:t>
            </a:r>
            <a:r>
              <a:rPr lang="zh-CN" altLang="en-US" b="0" dirty="0"/>
              <a:t>）调用程序在调用处暂停执行；</a:t>
            </a:r>
          </a:p>
          <a:p>
            <a:pPr lvl="1"/>
            <a:r>
              <a:rPr lang="zh-CN" altLang="en-US" b="0" dirty="0"/>
              <a:t>（</a:t>
            </a:r>
            <a:r>
              <a:rPr lang="en-US" altLang="zh-CN" b="0" dirty="0"/>
              <a:t>2</a:t>
            </a:r>
            <a:r>
              <a:rPr lang="zh-CN" altLang="en-US" b="0" dirty="0"/>
              <a:t>）在调用时将实参复制给函数的形参；</a:t>
            </a:r>
          </a:p>
          <a:p>
            <a:pPr lvl="1"/>
            <a:r>
              <a:rPr lang="zh-CN" altLang="en-US" b="0" dirty="0"/>
              <a:t>（</a:t>
            </a:r>
            <a:r>
              <a:rPr lang="en-US" altLang="zh-CN" b="0" dirty="0"/>
              <a:t>3</a:t>
            </a:r>
            <a:r>
              <a:rPr lang="zh-CN" altLang="en-US" b="0" dirty="0"/>
              <a:t>）执行函数体语句；</a:t>
            </a:r>
          </a:p>
          <a:p>
            <a:pPr lvl="1"/>
            <a:r>
              <a:rPr lang="zh-CN" altLang="en-US" b="0" dirty="0"/>
              <a:t>（</a:t>
            </a:r>
            <a:r>
              <a:rPr lang="en-US" altLang="zh-CN" b="0" dirty="0"/>
              <a:t>4</a:t>
            </a:r>
            <a:r>
              <a:rPr lang="zh-CN" altLang="en-US" b="0" dirty="0"/>
              <a:t>）函数调用结束给出返回值，程序回到调用前的暂停处继续执行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50355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imes New Roman"/>
        <a:ea typeface="隶书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9028</TotalTime>
  <Words>3962</Words>
  <Application>Microsoft Office PowerPoint</Application>
  <PresentationFormat>宽屏</PresentationFormat>
  <Paragraphs>562</Paragraphs>
  <Slides>45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黑体</vt:lpstr>
      <vt:lpstr>华文中宋</vt:lpstr>
      <vt:lpstr>宋体</vt:lpstr>
      <vt:lpstr>微软雅黑</vt:lpstr>
      <vt:lpstr>Arial</vt:lpstr>
      <vt:lpstr>Calibri</vt:lpstr>
      <vt:lpstr>Consolas</vt:lpstr>
      <vt:lpstr>Courier New</vt:lpstr>
      <vt:lpstr>Tahoma</vt:lpstr>
      <vt:lpstr>Times New Roman</vt:lpstr>
      <vt:lpstr>Wingdings</vt:lpstr>
      <vt:lpstr>模板</vt:lpstr>
      <vt:lpstr>Python数据处理编程</vt:lpstr>
      <vt:lpstr>Python数据处理编程</vt:lpstr>
      <vt:lpstr>函数的定义</vt:lpstr>
      <vt:lpstr>函数的定义</vt:lpstr>
      <vt:lpstr>函数的定义</vt:lpstr>
      <vt:lpstr>函数的定义</vt:lpstr>
      <vt:lpstr>函数的定义</vt:lpstr>
      <vt:lpstr>函数的定义</vt:lpstr>
      <vt:lpstr>函数的调用</vt:lpstr>
      <vt:lpstr>函数的调用</vt:lpstr>
      <vt:lpstr>函数的调用</vt:lpstr>
      <vt:lpstr>函数的调用</vt:lpstr>
      <vt:lpstr>函数的调用</vt:lpstr>
      <vt:lpstr>函数的调用</vt:lpstr>
      <vt:lpstr>函数的参数传递</vt:lpstr>
      <vt:lpstr>函数的参数传递</vt:lpstr>
      <vt:lpstr>函数的参数传递</vt:lpstr>
      <vt:lpstr>函数的参数传递</vt:lpstr>
      <vt:lpstr>函数的参数传递</vt:lpstr>
      <vt:lpstr>函数的参数传递</vt:lpstr>
      <vt:lpstr>函数的参数传递</vt:lpstr>
      <vt:lpstr>函数的参数传递</vt:lpstr>
      <vt:lpstr>函数的参数传递</vt:lpstr>
      <vt:lpstr>函数的参数传递</vt:lpstr>
      <vt:lpstr>函数的参数传递</vt:lpstr>
      <vt:lpstr>函数的参数传递</vt:lpstr>
      <vt:lpstr>函数的参数传递</vt:lpstr>
      <vt:lpstr>函数的变量作用范围</vt:lpstr>
      <vt:lpstr>函数的变量作用范围</vt:lpstr>
      <vt:lpstr>函数的变量作用范围</vt:lpstr>
      <vt:lpstr>lambda表达式</vt:lpstr>
      <vt:lpstr>lambda表达式</vt:lpstr>
      <vt:lpstr>函数库（模块和包）</vt:lpstr>
      <vt:lpstr>函数库（模块和包）</vt:lpstr>
      <vt:lpstr>函数库（模块和包）</vt:lpstr>
      <vt:lpstr>函数库（模块和包）</vt:lpstr>
      <vt:lpstr>函数库（模块和包）</vt:lpstr>
      <vt:lpstr>函数库（模块和包）</vt:lpstr>
      <vt:lpstr>函数库（模块和包）</vt:lpstr>
      <vt:lpstr>函数库（模块和包）</vt:lpstr>
      <vt:lpstr>函数库（模块和包）</vt:lpstr>
      <vt:lpstr>函数库（模块和包）</vt:lpstr>
      <vt:lpstr>函数示例</vt:lpstr>
      <vt:lpstr>函数示例</vt:lpstr>
      <vt:lpstr>函数和代码复用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</dc:creator>
  <cp:lastModifiedBy> </cp:lastModifiedBy>
  <cp:revision>763</cp:revision>
  <dcterms:created xsi:type="dcterms:W3CDTF">2015-05-05T08:02:00Z</dcterms:created>
  <dcterms:modified xsi:type="dcterms:W3CDTF">2023-03-18T00:45:56Z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