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1795" r:id="rId2"/>
    <p:sldId id="1796" r:id="rId3"/>
    <p:sldId id="1797" r:id="rId4"/>
    <p:sldId id="1932" r:id="rId5"/>
    <p:sldId id="1933" r:id="rId6"/>
    <p:sldId id="1800" r:id="rId7"/>
    <p:sldId id="1934" r:id="rId8"/>
    <p:sldId id="1935" r:id="rId9"/>
    <p:sldId id="1936" r:id="rId10"/>
    <p:sldId id="1937" r:id="rId11"/>
    <p:sldId id="1938" r:id="rId12"/>
    <p:sldId id="1939" r:id="rId13"/>
    <p:sldId id="1940" r:id="rId14"/>
    <p:sldId id="1812" r:id="rId15"/>
    <p:sldId id="1941" r:id="rId16"/>
    <p:sldId id="1942" r:id="rId17"/>
    <p:sldId id="1944" r:id="rId18"/>
    <p:sldId id="1945" r:id="rId19"/>
    <p:sldId id="1946" r:id="rId20"/>
    <p:sldId id="1948" r:id="rId21"/>
    <p:sldId id="1949" r:id="rId22"/>
    <p:sldId id="1950" r:id="rId23"/>
    <p:sldId id="1951" r:id="rId24"/>
    <p:sldId id="1952" r:id="rId25"/>
    <p:sldId id="1953" r:id="rId26"/>
    <p:sldId id="1954" r:id="rId27"/>
    <p:sldId id="1955" r:id="rId28"/>
    <p:sldId id="1957" r:id="rId29"/>
    <p:sldId id="1958" r:id="rId30"/>
    <p:sldId id="1959" r:id="rId31"/>
    <p:sldId id="1960" r:id="rId32"/>
    <p:sldId id="1961" r:id="rId33"/>
    <p:sldId id="1943" r:id="rId34"/>
    <p:sldId id="1962" r:id="rId35"/>
    <p:sldId id="1963" r:id="rId36"/>
    <p:sldId id="1964" r:id="rId37"/>
    <p:sldId id="1965" r:id="rId38"/>
    <p:sldId id="1966" r:id="rId39"/>
    <p:sldId id="1967" r:id="rId40"/>
    <p:sldId id="1968" r:id="rId41"/>
    <p:sldId id="1969" r:id="rId42"/>
    <p:sldId id="1851" r:id="rId43"/>
    <p:sldId id="1972" r:id="rId44"/>
    <p:sldId id="1970" r:id="rId45"/>
    <p:sldId id="1971" r:id="rId46"/>
    <p:sldId id="1973" r:id="rId47"/>
    <p:sldId id="1983" r:id="rId48"/>
    <p:sldId id="1984" r:id="rId49"/>
    <p:sldId id="1985" r:id="rId50"/>
    <p:sldId id="1994" r:id="rId51"/>
    <p:sldId id="1986" r:id="rId52"/>
    <p:sldId id="1987" r:id="rId53"/>
    <p:sldId id="1990" r:id="rId54"/>
    <p:sldId id="1997" r:id="rId55"/>
    <p:sldId id="1996" r:id="rId56"/>
    <p:sldId id="1998" r:id="rId57"/>
    <p:sldId id="1865" r:id="rId58"/>
    <p:sldId id="1974" r:id="rId59"/>
    <p:sldId id="1975" r:id="rId60"/>
    <p:sldId id="1976" r:id="rId61"/>
    <p:sldId id="1977" r:id="rId62"/>
    <p:sldId id="1978" r:id="rId63"/>
    <p:sldId id="1979" r:id="rId64"/>
    <p:sldId id="1980" r:id="rId65"/>
    <p:sldId id="1981" r:id="rId66"/>
    <p:sldId id="1982" r:id="rId67"/>
    <p:sldId id="2000" r:id="rId68"/>
    <p:sldId id="199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D4955DAE-2597-4F50-A5DB-8A123B6C4456}">
          <p14:sldIdLst>
            <p14:sldId id="1795"/>
            <p14:sldId id="1796"/>
            <p14:sldId id="1797"/>
            <p14:sldId id="1932"/>
            <p14:sldId id="1933"/>
            <p14:sldId id="1800"/>
            <p14:sldId id="1934"/>
            <p14:sldId id="1935"/>
            <p14:sldId id="1936"/>
            <p14:sldId id="1937"/>
            <p14:sldId id="1938"/>
            <p14:sldId id="1939"/>
            <p14:sldId id="1940"/>
            <p14:sldId id="1812"/>
            <p14:sldId id="1941"/>
            <p14:sldId id="1942"/>
            <p14:sldId id="1944"/>
            <p14:sldId id="1945"/>
            <p14:sldId id="1946"/>
            <p14:sldId id="1948"/>
            <p14:sldId id="1949"/>
            <p14:sldId id="1950"/>
            <p14:sldId id="1951"/>
            <p14:sldId id="1952"/>
            <p14:sldId id="1953"/>
            <p14:sldId id="1954"/>
            <p14:sldId id="1955"/>
            <p14:sldId id="1957"/>
            <p14:sldId id="1958"/>
            <p14:sldId id="1959"/>
            <p14:sldId id="1960"/>
            <p14:sldId id="1961"/>
            <p14:sldId id="1943"/>
            <p14:sldId id="1962"/>
            <p14:sldId id="1963"/>
            <p14:sldId id="1964"/>
            <p14:sldId id="1965"/>
            <p14:sldId id="1966"/>
            <p14:sldId id="1967"/>
            <p14:sldId id="1968"/>
            <p14:sldId id="1969"/>
            <p14:sldId id="1851"/>
            <p14:sldId id="1972"/>
            <p14:sldId id="1970"/>
            <p14:sldId id="1971"/>
            <p14:sldId id="1973"/>
            <p14:sldId id="1983"/>
            <p14:sldId id="1984"/>
            <p14:sldId id="1985"/>
            <p14:sldId id="1994"/>
            <p14:sldId id="1986"/>
            <p14:sldId id="1987"/>
            <p14:sldId id="1990"/>
            <p14:sldId id="1997"/>
            <p14:sldId id="1996"/>
            <p14:sldId id="1998"/>
            <p14:sldId id="1865"/>
            <p14:sldId id="1974"/>
            <p14:sldId id="1975"/>
            <p14:sldId id="1976"/>
            <p14:sldId id="1977"/>
            <p14:sldId id="1978"/>
            <p14:sldId id="1979"/>
            <p14:sldId id="1980"/>
            <p14:sldId id="1981"/>
            <p14:sldId id="1982"/>
            <p14:sldId id="2000"/>
            <p14:sldId id="19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5244" autoAdjust="0"/>
  </p:normalViewPr>
  <p:slideViewPr>
    <p:cSldViewPr snapToGrid="0">
      <p:cViewPr varScale="1">
        <p:scale>
          <a:sx n="100" d="100"/>
          <a:sy n="100" d="100"/>
        </p:scale>
        <p:origin x="2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2023/3/22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66399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66099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 = [1,2,1,2,1,1,1]</a:t>
            </a:r>
          </a:p>
          <a:p>
            <a:endParaRPr lang="en-US" altLang="zh-CN" dirty="0"/>
          </a:p>
          <a:p>
            <a:r>
              <a:rPr lang="en-US" altLang="zh-CN" dirty="0"/>
              <a:t>range(</a:t>
            </a:r>
            <a:r>
              <a:rPr lang="en-US" altLang="zh-CN" dirty="0" err="1"/>
              <a:t>len</a:t>
            </a:r>
            <a:r>
              <a:rPr lang="en-US" altLang="zh-CN" dirty="0"/>
              <a:t>(x)-1,-1,-1)</a:t>
            </a:r>
          </a:p>
          <a:p>
            <a:r>
              <a:rPr lang="en-US" altLang="zh-CN" dirty="0"/>
              <a:t>Out[2]: range(6, -1, -1)</a:t>
            </a:r>
          </a:p>
          <a:p>
            <a:endParaRPr lang="en-US" altLang="zh-CN" dirty="0"/>
          </a:p>
          <a:p>
            <a:r>
              <a:rPr lang="en-US" altLang="zh-CN" dirty="0"/>
              <a:t>list(range(6, -1, -1))</a:t>
            </a:r>
          </a:p>
          <a:p>
            <a:r>
              <a:rPr lang="en-US" altLang="zh-CN" dirty="0"/>
              <a:t>Out[3]: [6, 5, 4, 3, 2, 1, 0]</a:t>
            </a:r>
            <a:endParaRPr lang="zh-CN" altLang="en-US" dirty="0"/>
          </a:p>
        </p:txBody>
      </p:sp>
      <p:sp>
        <p:nvSpPr>
          <p:cNvPr id="4" name="灯片编号占位符 3"/>
          <p:cNvSpPr>
            <a:spLocks noGrp="1"/>
          </p:cNvSpPr>
          <p:nvPr>
            <p:ph type="sldNum" sz="quarter" idx="5"/>
          </p:nvPr>
        </p:nvSpPr>
        <p:spPr/>
        <p:txBody>
          <a:bodyPr/>
          <a:lstStyle/>
          <a:p>
            <a:fld id="{21B2AA4F-B828-4D7C-AFD3-893933DAFCB4}" type="slidenum">
              <a:rPr lang="en-US" smtClean="0"/>
              <a:t>21</a:t>
            </a:fld>
            <a:endParaRPr lang="en-US"/>
          </a:p>
        </p:txBody>
      </p:sp>
    </p:spTree>
    <p:extLst>
      <p:ext uri="{BB962C8B-B14F-4D97-AF65-F5344CB8AC3E}">
        <p14:creationId xmlns:p14="http://schemas.microsoft.com/office/powerpoint/2010/main" val="287077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不能通过下标访问</a:t>
            </a:r>
          </a:p>
        </p:txBody>
      </p:sp>
      <p:sp>
        <p:nvSpPr>
          <p:cNvPr id="4" name="灯片编号占位符 3"/>
          <p:cNvSpPr>
            <a:spLocks noGrp="1"/>
          </p:cNvSpPr>
          <p:nvPr>
            <p:ph type="sldNum" sz="quarter" idx="10"/>
          </p:nvPr>
        </p:nvSpPr>
        <p:spPr/>
        <p:txBody>
          <a:bodyPr/>
          <a:lstStyle/>
          <a:p>
            <a:fld id="{21B2AA4F-B828-4D7C-AFD3-893933DAFCB4}" type="slidenum">
              <a:rPr lang="en-US" smtClean="0"/>
              <a:t>47</a:t>
            </a:fld>
            <a:endParaRPr lang="en-US"/>
          </a:p>
        </p:txBody>
      </p:sp>
    </p:spTree>
    <p:extLst>
      <p:ext uri="{BB962C8B-B14F-4D97-AF65-F5344CB8AC3E}">
        <p14:creationId xmlns:p14="http://schemas.microsoft.com/office/powerpoint/2010/main" val="177287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空字典，不是空集合</a:t>
            </a:r>
          </a:p>
        </p:txBody>
      </p:sp>
      <p:sp>
        <p:nvSpPr>
          <p:cNvPr id="4" name="灯片编号占位符 3"/>
          <p:cNvSpPr>
            <a:spLocks noGrp="1"/>
          </p:cNvSpPr>
          <p:nvPr>
            <p:ph type="sldNum" sz="quarter" idx="10"/>
          </p:nvPr>
        </p:nvSpPr>
        <p:spPr/>
        <p:txBody>
          <a:bodyPr/>
          <a:lstStyle/>
          <a:p>
            <a:fld id="{21B2AA4F-B828-4D7C-AFD3-893933DAFCB4}" type="slidenum">
              <a:rPr lang="en-US" smtClean="0"/>
              <a:t>58</a:t>
            </a:fld>
            <a:endParaRPr lang="en-US"/>
          </a:p>
        </p:txBody>
      </p:sp>
    </p:spTree>
    <p:extLst>
      <p:ext uri="{BB962C8B-B14F-4D97-AF65-F5344CB8AC3E}">
        <p14:creationId xmlns:p14="http://schemas.microsoft.com/office/powerpoint/2010/main" val="154597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1027"/>
          <p:cNvSpPr>
            <a:spLocks noGrp="1" noChangeArrowheads="1"/>
          </p:cNvSpPr>
          <p:nvPr>
            <p:ph type="ctrTitle"/>
          </p:nvPr>
        </p:nvSpPr>
        <p:spPr>
          <a:xfrm>
            <a:off x="1320800" y="1828800"/>
            <a:ext cx="10363200" cy="1143000"/>
          </a:xfrm>
        </p:spPr>
        <p:txBody>
          <a:bodyPr/>
          <a:lstStyle>
            <a:lvl1pPr algn="ctr">
              <a:defRPr>
                <a:ea typeface="华文彩云" panose="02010800040101010101" pitchFamily="2" charset="-122"/>
              </a:defRPr>
            </a:lvl1pPr>
          </a:lstStyle>
          <a:p>
            <a:r>
              <a:rPr lang="zh-CN" altLang="en-US"/>
              <a:t>单击此处编辑母版标题样式</a:t>
            </a:r>
          </a:p>
        </p:txBody>
      </p:sp>
      <p:sp>
        <p:nvSpPr>
          <p:cNvPr id="5124" name="Rectangle 1028"/>
          <p:cNvSpPr>
            <a:spLocks noGrp="1" noChangeArrowheads="1"/>
          </p:cNvSpPr>
          <p:nvPr>
            <p:ph type="subTitle" idx="1"/>
          </p:nvPr>
        </p:nvSpPr>
        <p:spPr>
          <a:xfrm>
            <a:off x="1828800" y="3886200"/>
            <a:ext cx="8534400" cy="1752600"/>
          </a:xfrm>
        </p:spPr>
        <p:txBody>
          <a:bodyPr/>
          <a:lstStyle>
            <a:lvl1pPr algn="ctr">
              <a:buFont typeface="Wingdings" panose="05000000000000000000" pitchFamily="2" charset="2"/>
              <a:buNone/>
              <a:defRPr>
                <a:solidFill>
                  <a:srgbClr val="005566"/>
                </a:solidFill>
                <a:ea typeface="隶书" panose="02010509060101010101" pitchFamily="49" charset="-122"/>
              </a:defRPr>
            </a:lvl1pPr>
          </a:lstStyle>
          <a:p>
            <a:r>
              <a:rPr lang="zh-CN" altLang="en-US"/>
              <a:t>单击此处编辑母版副标题样式</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76200"/>
            <a:ext cx="2768600" cy="6324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76200"/>
            <a:ext cx="8102600" cy="6324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494208" y="1343973"/>
            <a:ext cx="11074400" cy="4896544"/>
          </a:xfrm>
        </p:spPr>
        <p:txBody>
          <a:bodyPr/>
          <a:lstStyle>
            <a:lvl1pPr marL="355600" indent="-355600">
              <a:buClrTx/>
              <a:buFont typeface="Wingdings" panose="05000000000000000000" pitchFamily="2" charset="2"/>
              <a:buChar char="Ø"/>
              <a:defRPr sz="2800">
                <a:solidFill>
                  <a:schemeClr val="tx1"/>
                </a:solidFill>
                <a:latin typeface="+mn-ea"/>
                <a:ea typeface="+mn-ea"/>
              </a:defRPr>
            </a:lvl1pPr>
            <a:lvl2pPr marL="533400" indent="-342900">
              <a:buClrTx/>
              <a:buFont typeface="Wingdings" panose="05000000000000000000" pitchFamily="2" charset="2"/>
              <a:buChar char="n"/>
              <a:defRPr sz="2400">
                <a:solidFill>
                  <a:schemeClr val="tx1"/>
                </a:solidFill>
                <a:latin typeface="+mn-ea"/>
                <a:ea typeface="+mn-ea"/>
              </a:defRPr>
            </a:lvl2pPr>
            <a:lvl3pPr marL="723900" indent="-342900">
              <a:buClrTx/>
              <a:buFont typeface="Wingdings" panose="05000000000000000000" pitchFamily="2" charset="2"/>
              <a:buChar char="p"/>
              <a:defRPr>
                <a:solidFill>
                  <a:schemeClr val="tx1"/>
                </a:solidFill>
              </a:defRPr>
            </a:lvl3pPr>
            <a:lvl4pPr marL="571500" indent="0">
              <a:buFontTx/>
              <a:buNone/>
              <a:defRPr>
                <a:solidFill>
                  <a:schemeClr val="tx1"/>
                </a:solidFill>
              </a:defRPr>
            </a:lvl4pPr>
            <a:lvl5pPr marL="762000" indent="0">
              <a:buFontTx/>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8"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4"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3"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2023/3/22</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https://ss1.bdstatic.com/70cFuXSh_Q1YnxGkpoWK1HF6hhy/it/u=2925166174,671843509&amp;fm=27&amp;gp=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28449" y="322744"/>
            <a:ext cx="1392695" cy="848151"/>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09600" y="76200"/>
            <a:ext cx="103907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600" y="1295400"/>
            <a:ext cx="1107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 </a:t>
            </a:r>
            <a:r>
              <a:rPr lang="zh-CN" altLang="en-US" dirty="0"/>
              <a:t>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1028" name="Line 4"/>
          <p:cNvSpPr>
            <a:spLocks noChangeShapeType="1"/>
          </p:cNvSpPr>
          <p:nvPr/>
        </p:nvSpPr>
        <p:spPr bwMode="auto">
          <a:xfrm>
            <a:off x="8534400" y="1447800"/>
            <a:ext cx="3352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4107" name="Rectangle 11"/>
          <p:cNvSpPr>
            <a:spLocks noGrp="1" noChangeArrowheads="1"/>
          </p:cNvSpPr>
          <p:nvPr>
            <p:ph type="dt" sz="half" idx="2"/>
          </p:nvPr>
        </p:nvSpPr>
        <p:spPr bwMode="auto">
          <a:xfrm>
            <a:off x="2032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宋体" panose="02010600030101010101" pitchFamily="2" charset="-122"/>
              </a:defRPr>
            </a:lvl1pPr>
          </a:lstStyle>
          <a:p>
            <a:fld id="{D997B5FA-0921-464F-AAE1-844C04324D75}" type="datetimeFigureOut">
              <a:rPr lang="zh-CN" altLang="en-US" smtClean="0"/>
              <a:t>2023/3/22</a:t>
            </a:fld>
            <a:endParaRPr lang="zh-CN" altLang="en-US"/>
          </a:p>
        </p:txBody>
      </p:sp>
      <p:sp>
        <p:nvSpPr>
          <p:cNvPr id="4108" name="Rectangle 12"/>
          <p:cNvSpPr>
            <a:spLocks noGrp="1" noChangeArrowheads="1"/>
          </p:cNvSpPr>
          <p:nvPr>
            <p:ph type="sldNum" sz="quarter" idx="4"/>
          </p:nvPr>
        </p:nvSpPr>
        <p:spPr bwMode="auto">
          <a:xfrm>
            <a:off x="92456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565CE74E-AB26-4998-AD42-012C4C1AD076}" type="slidenum">
              <a:rPr lang="zh-CN" altLang="en-US" smtClean="0"/>
              <a:t>‹#›</a:t>
            </a:fld>
            <a:endParaRPr lang="zh-CN" altLang="en-US"/>
          </a:p>
        </p:txBody>
      </p:sp>
      <p:sp>
        <p:nvSpPr>
          <p:cNvPr id="15" name="矩形 14"/>
          <p:cNvSpPr/>
          <p:nvPr/>
        </p:nvSpPr>
        <p:spPr>
          <a:xfrm>
            <a:off x="624417" y="1230313"/>
            <a:ext cx="10515600" cy="57150"/>
          </a:xfrm>
          <a:prstGeom prst="rect">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lnSpc>
          <a:spcPct val="150000"/>
        </a:lnSpc>
        <a:spcBef>
          <a:spcPct val="0"/>
        </a:spcBef>
        <a:spcAft>
          <a:spcPct val="0"/>
        </a:spcAft>
        <a:buClr>
          <a:srgbClr val="005466"/>
        </a:buClr>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190500" indent="266700" algn="l" rtl="0" eaLnBrk="1" fontAlgn="base" hangingPunct="1">
        <a:lnSpc>
          <a:spcPct val="150000"/>
        </a:lnSpc>
        <a:spcBef>
          <a:spcPct val="0"/>
        </a:spcBef>
        <a:spcAft>
          <a:spcPct val="0"/>
        </a:spcAft>
        <a:buClr>
          <a:srgbClr val="005566"/>
        </a:buClr>
        <a:buSzPct val="85000"/>
        <a:buFont typeface="Wingdings" panose="05000000000000000000" pitchFamily="2" charset="2"/>
        <a:buChar char="§"/>
        <a:tabLst>
          <a:tab pos="766445" algn="l"/>
          <a:tab pos="1336675" algn="l"/>
        </a:tabLst>
        <a:defRPr kumimoji="1" sz="2400" b="1">
          <a:solidFill>
            <a:schemeClr val="tx2"/>
          </a:solidFill>
          <a:latin typeface="+mn-ea"/>
          <a:ea typeface="宋体" panose="02010600030101010101" pitchFamily="2" charset="-122"/>
        </a:defRPr>
      </a:lvl2pPr>
      <a:lvl3pPr marL="381000" indent="533400" algn="l" rtl="0" eaLnBrk="1" fontAlgn="base" hangingPunct="1">
        <a:lnSpc>
          <a:spcPct val="150000"/>
        </a:lnSpc>
        <a:spcBef>
          <a:spcPct val="0"/>
        </a:spcBef>
        <a:spcAft>
          <a:spcPct val="0"/>
        </a:spcAft>
        <a:buClr>
          <a:srgbClr val="005566"/>
        </a:buClr>
        <a:buSzPct val="70000"/>
        <a:buFont typeface="Wingdings" panose="05000000000000000000" pitchFamily="2" charset="2"/>
        <a:buChar char="ü"/>
        <a:tabLst>
          <a:tab pos="766445" algn="l"/>
          <a:tab pos="1336675" algn="l"/>
        </a:tabLst>
        <a:defRPr kumimoji="1" sz="2000" b="1">
          <a:solidFill>
            <a:srgbClr val="996633"/>
          </a:solidFill>
          <a:latin typeface="+mn-ea"/>
          <a:ea typeface="+mn-ea"/>
        </a:defRPr>
      </a:lvl3pPr>
      <a:lvl4pPr marL="571500" indent="800100" algn="l" rtl="0" eaLnBrk="1" fontAlgn="base" hangingPunct="1">
        <a:lnSpc>
          <a:spcPct val="150000"/>
        </a:lnSpc>
        <a:spcBef>
          <a:spcPct val="0"/>
        </a:spcBef>
        <a:spcAft>
          <a:spcPct val="0"/>
        </a:spcAft>
        <a:buClr>
          <a:srgbClr val="005566"/>
        </a:buClr>
        <a:buSzPct val="55000"/>
        <a:buFont typeface="Wingdings" panose="05000000000000000000" pitchFamily="2" charset="2"/>
        <a:buChar char="v"/>
        <a:tabLst>
          <a:tab pos="766445" algn="l"/>
          <a:tab pos="1336675" algn="l"/>
        </a:tabLst>
        <a:defRPr kumimoji="1" sz="1600" b="1">
          <a:solidFill>
            <a:srgbClr val="005566"/>
          </a:solidFill>
          <a:latin typeface="+mn-ea"/>
          <a:ea typeface="+mn-ea"/>
        </a:defRPr>
      </a:lvl4pPr>
      <a:lvl5pPr marL="762000" indent="1066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6725" y="809626"/>
            <a:ext cx="6210300" cy="2162175"/>
          </a:xfrm>
        </p:spPr>
        <p:txBody>
          <a:bodyPr/>
          <a:lstStyle/>
          <a:p>
            <a:pPr>
              <a:defRPr/>
            </a:pPr>
            <a:r>
              <a:rPr lang="en-US" altLang="zh-CN" sz="4400" dirty="0">
                <a:ea typeface="微软雅黑" panose="020B0503020204020204" pitchFamily="34" charset="-122"/>
              </a:rPr>
              <a:t>Python</a:t>
            </a:r>
            <a:r>
              <a:rPr lang="zh-CN" altLang="en-US" sz="4400" dirty="0">
                <a:ea typeface="微软雅黑" panose="020B0503020204020204" pitchFamily="34" charset="-122"/>
              </a:rPr>
              <a:t>数据处理编程</a:t>
            </a:r>
            <a:endParaRPr lang="zh-CN" altLang="en-US" sz="4250" dirty="0">
              <a:ea typeface="微软雅黑" panose="020B0503020204020204" pitchFamily="34" charset="-122"/>
            </a:endParaRPr>
          </a:p>
        </p:txBody>
      </p:sp>
      <p:sp>
        <p:nvSpPr>
          <p:cNvPr id="3" name="副标题 2"/>
          <p:cNvSpPr>
            <a:spLocks noGrp="1"/>
          </p:cNvSpPr>
          <p:nvPr>
            <p:ph type="subTitle" idx="1"/>
          </p:nvPr>
        </p:nvSpPr>
        <p:spPr>
          <a:xfrm>
            <a:off x="2855640" y="3717032"/>
            <a:ext cx="6210300" cy="1498600"/>
          </a:xfrm>
        </p:spPr>
        <p:txBody>
          <a:bodyPr>
            <a:normAutofit fontScale="77500" lnSpcReduction="20000"/>
          </a:bodyPr>
          <a:lstStyle/>
          <a:p>
            <a:pPr>
              <a:defRPr/>
            </a:pPr>
            <a:r>
              <a:rPr lang="zh-CN" altLang="en-US" dirty="0">
                <a:solidFill>
                  <a:schemeClr val="tx1"/>
                </a:solidFill>
                <a:latin typeface="华文中宋" panose="02010600040101010101" pitchFamily="2" charset="-122"/>
                <a:ea typeface="华文中宋" panose="02010600040101010101" pitchFamily="2" charset="-122"/>
              </a:rPr>
              <a:t>王斌  </a:t>
            </a:r>
            <a:r>
              <a:rPr lang="en-US" altLang="zh-CN" dirty="0">
                <a:solidFill>
                  <a:schemeClr val="tx1"/>
                </a:solidFill>
                <a:latin typeface="华文中宋" panose="02010600040101010101" pitchFamily="2" charset="-122"/>
                <a:ea typeface="华文中宋" panose="02010600040101010101" pitchFamily="2" charset="-122"/>
              </a:rPr>
              <a:t>15974258941  QQ: 51504101</a:t>
            </a:r>
          </a:p>
          <a:p>
            <a:pPr>
              <a:defRPr/>
            </a:pPr>
            <a:r>
              <a:rPr lang="en-US" altLang="zh-CN" dirty="0">
                <a:solidFill>
                  <a:schemeClr val="tx1"/>
                </a:solidFill>
                <a:latin typeface="华文中宋" panose="02010600040101010101" pitchFamily="2" charset="-122"/>
                <a:ea typeface="华文中宋" panose="02010600040101010101" pitchFamily="2" charset="-122"/>
              </a:rPr>
              <a:t>wb_csut@csu.edu.cn</a:t>
            </a:r>
          </a:p>
          <a:p>
            <a:pPr>
              <a:defRPr/>
            </a:pPr>
            <a:r>
              <a:rPr lang="zh-CN" altLang="en-US" dirty="0">
                <a:solidFill>
                  <a:schemeClr val="tx1"/>
                </a:solidFill>
                <a:latin typeface="华文中宋" panose="02010600040101010101" pitchFamily="2" charset="-122"/>
                <a:ea typeface="华文中宋" panose="02010600040101010101" pitchFamily="2" charset="-122"/>
              </a:rPr>
              <a:t>计算机学院</a:t>
            </a:r>
            <a:endParaRPr lang="zh-CN" altLang="en-US" sz="2535" dirty="0">
              <a:latin typeface="华文中宋" panose="02010600040101010101" pitchFamily="2" charset="-122"/>
              <a:ea typeface="华文中宋" panose="02010600040101010101" pitchFamily="2" charset="-122"/>
            </a:endParaRPr>
          </a:p>
          <a:p>
            <a:pPr>
              <a:defRPr/>
            </a:pPr>
            <a:endParaRPr lang="zh-CN" altLang="en-US" sz="2535" dirty="0">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3313"/>
          <p:cNvSpPr>
            <a:spLocks noGrp="1" noChangeArrowheads="1"/>
          </p:cNvSpPr>
          <p:nvPr>
            <p:ph type="title"/>
          </p:nvPr>
        </p:nvSpPr>
        <p:spPr/>
        <p:txBody>
          <a:bodyPr/>
          <a:lstStyle/>
          <a:p>
            <a:r>
              <a:rPr lang="zh-CN" altLang="en-US" dirty="0"/>
              <a:t>列表</a:t>
            </a:r>
          </a:p>
        </p:txBody>
      </p:sp>
      <p:sp>
        <p:nvSpPr>
          <p:cNvPr id="13315" name="文本占位符 13314"/>
          <p:cNvSpPr>
            <a:spLocks noGrp="1"/>
          </p:cNvSpPr>
          <p:nvPr>
            <p:ph idx="1"/>
          </p:nvPr>
        </p:nvSpPr>
        <p:spPr/>
        <p:txBody>
          <a:bodyPr/>
          <a:lstStyle/>
          <a:p>
            <a:r>
              <a:rPr lang="zh-CN" altLang="en-US" dirty="0"/>
              <a:t>元素的增加</a:t>
            </a:r>
            <a:endParaRPr lang="en-US" altLang="zh-CN" noProof="1"/>
          </a:p>
          <a:p>
            <a:pPr lvl="1"/>
            <a:r>
              <a:rPr lang="zh-CN" altLang="en-US" noProof="1"/>
              <a:t>修改列表对象值时，并不是真的直接修改变量的值，而是使变量指向新的值</a:t>
            </a:r>
            <a:endParaRPr lang="zh-CN" altLang="en-US" sz="2400" noProof="1"/>
          </a:p>
          <a:p>
            <a:pPr marL="370205" lvl="2" indent="-344805">
              <a:lnSpc>
                <a:spcPct val="80000"/>
              </a:lnSpc>
              <a:buNone/>
            </a:pPr>
            <a:r>
              <a:rPr lang="zh-CN" altLang="en-US" noProof="1">
                <a:latin typeface="Times New Roman" panose="02020603050405020304" pitchFamily="2" charset="0"/>
              </a:rPr>
              <a:t>&gt;&gt;&gt; a = [1,2,3]</a:t>
            </a:r>
          </a:p>
          <a:p>
            <a:pPr marL="370205" lvl="2" indent="-344805">
              <a:lnSpc>
                <a:spcPct val="80000"/>
              </a:lnSpc>
              <a:buNone/>
            </a:pPr>
            <a:r>
              <a:rPr lang="zh-CN" altLang="en-US" noProof="1">
                <a:latin typeface="Times New Roman" panose="02020603050405020304" pitchFamily="2" charset="0"/>
              </a:rPr>
              <a:t>&gt;&gt;&gt; id(a)                        </a:t>
            </a:r>
            <a:r>
              <a:rPr lang="en-US" altLang="zh-CN" noProof="1">
                <a:latin typeface="Times New Roman" panose="02020603050405020304" pitchFamily="2" charset="0"/>
              </a:rPr>
              <a:t>#</a:t>
            </a:r>
            <a:r>
              <a:rPr lang="zh-CN" altLang="en-US" noProof="1">
                <a:latin typeface="Times New Roman" panose="02020603050405020304" pitchFamily="2" charset="0"/>
              </a:rPr>
              <a:t>返回对象的内存地址</a:t>
            </a:r>
          </a:p>
          <a:p>
            <a:pPr marL="370205" lvl="2" indent="-344805">
              <a:lnSpc>
                <a:spcPct val="80000"/>
              </a:lnSpc>
              <a:buNone/>
            </a:pPr>
            <a:r>
              <a:rPr lang="zh-CN" altLang="en-US" noProof="1">
                <a:solidFill>
                  <a:srgbClr val="00B0F0"/>
                </a:solidFill>
                <a:latin typeface="Times New Roman" panose="02020603050405020304" pitchFamily="2" charset="0"/>
              </a:rPr>
              <a:t>20230752</a:t>
            </a:r>
          </a:p>
          <a:p>
            <a:pPr marL="370205" lvl="2" indent="-344805">
              <a:lnSpc>
                <a:spcPct val="80000"/>
              </a:lnSpc>
              <a:buNone/>
            </a:pPr>
            <a:r>
              <a:rPr lang="zh-CN" altLang="en-US" noProof="1">
                <a:latin typeface="Times New Roman" panose="02020603050405020304" pitchFamily="2" charset="0"/>
              </a:rPr>
              <a:t>&gt;&gt;&gt; a = [1,2]</a:t>
            </a:r>
          </a:p>
          <a:p>
            <a:pPr marL="370205" lvl="2" indent="-344805">
              <a:lnSpc>
                <a:spcPct val="80000"/>
              </a:lnSpc>
              <a:buNone/>
            </a:pPr>
            <a:r>
              <a:rPr lang="zh-CN" altLang="en-US" noProof="1">
                <a:latin typeface="Times New Roman" panose="02020603050405020304" pitchFamily="2" charset="0"/>
              </a:rPr>
              <a:t>&gt;&gt;&gt; id(a)</a:t>
            </a:r>
          </a:p>
          <a:p>
            <a:pPr marL="370205" lvl="2" indent="-344805">
              <a:lnSpc>
                <a:spcPct val="80000"/>
              </a:lnSpc>
              <a:buNone/>
            </a:pPr>
            <a:r>
              <a:rPr lang="zh-CN" altLang="en-US" noProof="1">
                <a:solidFill>
                  <a:srgbClr val="00B0F0"/>
                </a:solidFill>
                <a:latin typeface="Times New Roman" panose="02020603050405020304" pitchFamily="2" charset="0"/>
              </a:rPr>
              <a:t>20338208</a:t>
            </a:r>
            <a:endParaRPr lang="en-US" altLang="zh-CN" noProof="1">
              <a:solidFill>
                <a:srgbClr val="00B0F0"/>
              </a:solidFill>
              <a:latin typeface="Times New Roman" panose="02020603050405020304" pitchFamily="2" charset="0"/>
            </a:endParaRPr>
          </a:p>
          <a:p>
            <a:pPr lvl="1"/>
            <a:r>
              <a:rPr lang="zh-CN" altLang="en-US" dirty="0"/>
              <a:t>列表中包含的是元素值的引用，而不是直接包含元素值</a:t>
            </a:r>
            <a:endParaRPr lang="en-US" altLang="zh-CN" noProof="1"/>
          </a:p>
          <a:p>
            <a:pPr lvl="2"/>
            <a:r>
              <a:rPr lang="zh-CN" altLang="en-US" dirty="0"/>
              <a:t>直接修改序列变量的值</a:t>
            </a:r>
            <a:endParaRPr lang="en-US" altLang="zh-CN" dirty="0"/>
          </a:p>
          <a:p>
            <a:pPr lvl="1"/>
            <a:r>
              <a:rPr lang="zh-CN" altLang="en-US" dirty="0"/>
              <a:t>原地操作：序列对象在内存中的起始地址不变，仅仅改变值的元素地址</a:t>
            </a:r>
            <a:endParaRPr lang="en-US" altLang="zh-CN" dirty="0"/>
          </a:p>
          <a:p>
            <a:pPr lvl="2"/>
            <a:r>
              <a:rPr lang="zh-CN" altLang="en-US" dirty="0"/>
              <a:t>通过下标来修改序列中元素的值</a:t>
            </a:r>
            <a:endParaRPr lang="en-US" altLang="zh-CN" dirty="0"/>
          </a:p>
          <a:p>
            <a:pPr lvl="2"/>
            <a:r>
              <a:rPr lang="zh-CN" altLang="en-US" dirty="0"/>
              <a:t>通过可变序列对象自身提供的方法来增加和删除元素。</a:t>
            </a:r>
          </a:p>
          <a:p>
            <a:pPr marL="370205" lvl="2" indent="-344805">
              <a:lnSpc>
                <a:spcPct val="80000"/>
              </a:lnSpc>
              <a:buNone/>
            </a:pPr>
            <a:endParaRPr lang="zh-CN" altLang="en-US" noProof="1">
              <a:latin typeface="Times New Roman" panose="02020603050405020304" pitchFamily="2" charset="0"/>
            </a:endParaRPr>
          </a:p>
        </p:txBody>
      </p:sp>
    </p:spTree>
    <p:extLst>
      <p:ext uri="{BB962C8B-B14F-4D97-AF65-F5344CB8AC3E}">
        <p14:creationId xmlns:p14="http://schemas.microsoft.com/office/powerpoint/2010/main" val="64334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a:t>
            </a:r>
          </a:p>
        </p:txBody>
      </p:sp>
      <p:sp>
        <p:nvSpPr>
          <p:cNvPr id="3" name="内容占位符 2"/>
          <p:cNvSpPr>
            <a:spLocks noGrp="1"/>
          </p:cNvSpPr>
          <p:nvPr>
            <p:ph idx="1"/>
          </p:nvPr>
        </p:nvSpPr>
        <p:spPr/>
        <p:txBody>
          <a:bodyPr/>
          <a:lstStyle/>
          <a:p>
            <a:r>
              <a:rPr lang="zh-CN" altLang="en-US" dirty="0"/>
              <a:t>元素的增加</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11</a:t>
            </a:fld>
            <a:endParaRPr lang="zh-CN" altLang="en-US"/>
          </a:p>
        </p:txBody>
      </p:sp>
      <p:sp>
        <p:nvSpPr>
          <p:cNvPr id="5" name="文本占位符 22530"/>
          <p:cNvSpPr txBox="1">
            <a:spLocks noChangeArrowheads="1"/>
          </p:cNvSpPr>
          <p:nvPr/>
        </p:nvSpPr>
        <p:spPr bwMode="auto">
          <a:xfrm>
            <a:off x="1981200" y="2383971"/>
            <a:ext cx="3386138" cy="341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pPr marL="1588" indent="-344488">
              <a:lnSpc>
                <a:spcPct val="80000"/>
              </a:lnSpc>
              <a:buSzPct val="90000"/>
              <a:buFont typeface="Wingdings" panose="05000000000000000000" pitchFamily="2" charset="2"/>
              <a:buNone/>
            </a:pPr>
            <a:r>
              <a:rPr lang="en-US" altLang="zh-CN" sz="1800" kern="0" dirty="0">
                <a:latin typeface="Times New Roman" panose="02020603050405020304" pitchFamily="18" charset="0"/>
              </a:rPr>
              <a:t>&gt;&gt;&gt; a = [1,2,4]</a:t>
            </a:r>
          </a:p>
          <a:p>
            <a:pPr marL="1588" indent="-344488">
              <a:lnSpc>
                <a:spcPct val="80000"/>
              </a:lnSpc>
              <a:buSzPct val="90000"/>
              <a:buNone/>
            </a:pPr>
            <a:r>
              <a:rPr lang="en-US" altLang="zh-CN" sz="1800" kern="0" dirty="0">
                <a:latin typeface="Times New Roman" panose="02020603050405020304" pitchFamily="18" charset="0"/>
              </a:rPr>
              <a:t>&gt;&gt;&gt; id(a)</a:t>
            </a:r>
          </a:p>
          <a:p>
            <a:pPr marL="1588" indent="-344488">
              <a:lnSpc>
                <a:spcPct val="80000"/>
              </a:lnSpc>
              <a:buSzPct val="90000"/>
              <a:buNone/>
            </a:pPr>
            <a:r>
              <a:rPr lang="en-US" altLang="zh-CN" sz="1800" kern="0" dirty="0">
                <a:solidFill>
                  <a:srgbClr val="00B0F0"/>
                </a:solidFill>
                <a:latin typeface="Times New Roman" panose="02020603050405020304" pitchFamily="18" charset="0"/>
              </a:rPr>
              <a:t>46165000</a:t>
            </a:r>
          </a:p>
          <a:p>
            <a:pPr marL="1588" indent="-344488">
              <a:lnSpc>
                <a:spcPct val="80000"/>
              </a:lnSpc>
              <a:buSzPct val="90000"/>
              <a:buFont typeface="Wingdings" panose="05000000000000000000" pitchFamily="2" charset="2"/>
              <a:buNone/>
            </a:pPr>
            <a:r>
              <a:rPr lang="en-US" altLang="zh-CN" sz="1800" kern="0" dirty="0">
                <a:latin typeface="Times New Roman" panose="02020603050405020304" pitchFamily="18" charset="0"/>
              </a:rPr>
              <a:t>&gt;&gt;&gt; b = [1,2,3]</a:t>
            </a:r>
          </a:p>
          <a:p>
            <a:pPr marL="1588" indent="-344488">
              <a:lnSpc>
                <a:spcPct val="80000"/>
              </a:lnSpc>
              <a:buSzPct val="90000"/>
              <a:buNone/>
            </a:pPr>
            <a:r>
              <a:rPr lang="en-US" altLang="zh-CN" sz="1800" kern="0" dirty="0">
                <a:latin typeface="Times New Roman" panose="02020603050405020304" pitchFamily="18" charset="0"/>
              </a:rPr>
              <a:t>&gt;&gt;&gt; id(b)</a:t>
            </a:r>
          </a:p>
          <a:p>
            <a:pPr marL="1588" indent="-344488">
              <a:lnSpc>
                <a:spcPct val="80000"/>
              </a:lnSpc>
              <a:buSzPct val="90000"/>
              <a:buNone/>
            </a:pPr>
            <a:r>
              <a:rPr lang="en-US" altLang="zh-CN" sz="1800" kern="0" dirty="0">
                <a:solidFill>
                  <a:srgbClr val="00B0F0"/>
                </a:solidFill>
                <a:latin typeface="Times New Roman" panose="02020603050405020304" pitchFamily="18" charset="0"/>
              </a:rPr>
              <a:t>46164360</a:t>
            </a:r>
          </a:p>
          <a:p>
            <a:pPr marL="1588" indent="-344488">
              <a:lnSpc>
                <a:spcPct val="80000"/>
              </a:lnSpc>
              <a:buSzPct val="90000"/>
              <a:buFont typeface="Wingdings" panose="05000000000000000000" pitchFamily="2" charset="2"/>
              <a:buNone/>
            </a:pPr>
            <a:r>
              <a:rPr lang="en-US" altLang="zh-CN" sz="1800" kern="0" dirty="0">
                <a:latin typeface="Times New Roman" panose="02020603050405020304" pitchFamily="18" charset="0"/>
              </a:rPr>
              <a:t>&gt;&gt;&gt; a == b</a:t>
            </a:r>
          </a:p>
          <a:p>
            <a:pPr marL="1588" indent="-344488">
              <a:lnSpc>
                <a:spcPct val="80000"/>
              </a:lnSpc>
              <a:buSzPct val="90000"/>
              <a:buFont typeface="Wingdings" panose="05000000000000000000" pitchFamily="2" charset="2"/>
              <a:buNone/>
            </a:pPr>
            <a:r>
              <a:rPr lang="en-US" altLang="zh-CN" sz="1800" kern="0" dirty="0">
                <a:solidFill>
                  <a:srgbClr val="00B0F0"/>
                </a:solidFill>
                <a:latin typeface="Times New Roman" panose="02020603050405020304" pitchFamily="18" charset="0"/>
              </a:rPr>
              <a:t>False</a:t>
            </a:r>
          </a:p>
          <a:p>
            <a:pPr marL="1588" indent="-344488">
              <a:lnSpc>
                <a:spcPct val="80000"/>
              </a:lnSpc>
              <a:buSzPct val="90000"/>
              <a:buFont typeface="Wingdings" panose="05000000000000000000" pitchFamily="2" charset="2"/>
              <a:buNone/>
            </a:pPr>
            <a:r>
              <a:rPr lang="en-US" altLang="zh-CN" sz="1800" kern="0" dirty="0">
                <a:latin typeface="Times New Roman" panose="02020603050405020304" pitchFamily="18" charset="0"/>
              </a:rPr>
              <a:t>&gt;&gt;&gt; id(a) == id(b)</a:t>
            </a:r>
          </a:p>
          <a:p>
            <a:pPr marL="1588" indent="-344488">
              <a:lnSpc>
                <a:spcPct val="80000"/>
              </a:lnSpc>
              <a:buSzPct val="90000"/>
              <a:buFont typeface="Wingdings" panose="05000000000000000000" pitchFamily="2" charset="2"/>
              <a:buNone/>
            </a:pPr>
            <a:r>
              <a:rPr lang="en-US" altLang="zh-CN" sz="1800" kern="0" dirty="0">
                <a:solidFill>
                  <a:srgbClr val="00B0F0"/>
                </a:solidFill>
                <a:latin typeface="Times New Roman" panose="02020603050405020304" pitchFamily="18" charset="0"/>
              </a:rPr>
              <a:t>False</a:t>
            </a:r>
          </a:p>
          <a:p>
            <a:pPr marL="1588" indent="-344488">
              <a:lnSpc>
                <a:spcPct val="80000"/>
              </a:lnSpc>
              <a:buSzPct val="90000"/>
              <a:buFont typeface="Wingdings" panose="05000000000000000000" pitchFamily="2" charset="2"/>
              <a:buNone/>
            </a:pPr>
            <a:r>
              <a:rPr lang="en-US" altLang="zh-CN" sz="1800" kern="0" dirty="0">
                <a:latin typeface="Times New Roman" panose="02020603050405020304" pitchFamily="18" charset="0"/>
              </a:rPr>
              <a:t>&gt;&gt;&gt; id(a[0]) == id(b[0])</a:t>
            </a:r>
          </a:p>
          <a:p>
            <a:pPr marL="1588" indent="-344488">
              <a:lnSpc>
                <a:spcPct val="80000"/>
              </a:lnSpc>
              <a:buSzPct val="90000"/>
              <a:buFont typeface="Wingdings" panose="05000000000000000000" pitchFamily="2" charset="2"/>
              <a:buNone/>
            </a:pPr>
            <a:r>
              <a:rPr lang="en-US" altLang="zh-CN" sz="1800" kern="0" dirty="0">
                <a:solidFill>
                  <a:srgbClr val="00B0F0"/>
                </a:solidFill>
                <a:latin typeface="Times New Roman" panose="02020603050405020304" pitchFamily="18" charset="0"/>
              </a:rPr>
              <a:t>True</a:t>
            </a:r>
          </a:p>
          <a:p>
            <a:pPr marL="1588" indent="-344488">
              <a:lnSpc>
                <a:spcPct val="80000"/>
              </a:lnSpc>
              <a:buSzPct val="90000"/>
              <a:buFont typeface="Wingdings" panose="05000000000000000000" pitchFamily="2" charset="2"/>
              <a:buNone/>
            </a:pPr>
            <a:r>
              <a:rPr lang="en-US" altLang="zh-CN" sz="1800" kern="0" dirty="0">
                <a:latin typeface="Times New Roman" panose="02020603050405020304" pitchFamily="18" charset="0"/>
              </a:rPr>
              <a:t>&gt;&gt;&gt; a = [1,2,3]</a:t>
            </a:r>
          </a:p>
          <a:p>
            <a:pPr marL="1588" indent="-344488">
              <a:lnSpc>
                <a:spcPct val="80000"/>
              </a:lnSpc>
              <a:buSzPct val="90000"/>
              <a:buFont typeface="Wingdings" panose="05000000000000000000" pitchFamily="2" charset="2"/>
              <a:buNone/>
            </a:pPr>
            <a:r>
              <a:rPr lang="en-US" altLang="zh-CN" sz="1800" kern="0" dirty="0">
                <a:latin typeface="Times New Roman" panose="02020603050405020304" pitchFamily="18" charset="0"/>
              </a:rPr>
              <a:t>&gt;&gt;&gt; id(a)</a:t>
            </a:r>
          </a:p>
          <a:p>
            <a:pPr marL="1588" indent="-344488">
              <a:lnSpc>
                <a:spcPct val="80000"/>
              </a:lnSpc>
              <a:buSzPct val="90000"/>
              <a:buNone/>
            </a:pPr>
            <a:r>
              <a:rPr lang="en-US" altLang="zh-CN" sz="1800" kern="0" dirty="0">
                <a:solidFill>
                  <a:srgbClr val="00B0F0"/>
                </a:solidFill>
                <a:latin typeface="Times New Roman" panose="02020603050405020304" pitchFamily="18" charset="0"/>
              </a:rPr>
              <a:t>46164808</a:t>
            </a:r>
          </a:p>
        </p:txBody>
      </p:sp>
      <p:sp>
        <p:nvSpPr>
          <p:cNvPr id="6" name="文本占位符 22530"/>
          <p:cNvSpPr>
            <a:spLocks noGrp="1" noChangeArrowheads="1"/>
          </p:cNvSpPr>
          <p:nvPr/>
        </p:nvSpPr>
        <p:spPr bwMode="auto">
          <a:xfrm>
            <a:off x="6405564" y="2383971"/>
            <a:ext cx="3386137" cy="357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588" indent="-34448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buSzPct val="90000"/>
            </a:pPr>
            <a:r>
              <a:rPr lang="en-US" altLang="zh-CN" b="1" kern="0" dirty="0">
                <a:latin typeface="+mn-ea"/>
                <a:ea typeface="+mn-ea"/>
              </a:rPr>
              <a:t>&gt;&gt;&gt; </a:t>
            </a:r>
            <a:r>
              <a:rPr lang="en-US" altLang="zh-CN" b="1" kern="0" dirty="0" err="1">
                <a:latin typeface="+mn-ea"/>
                <a:ea typeface="+mn-ea"/>
              </a:rPr>
              <a:t>a.append</a:t>
            </a:r>
            <a:r>
              <a:rPr lang="en-US" altLang="zh-CN" b="1" kern="0" dirty="0">
                <a:latin typeface="+mn-ea"/>
                <a:ea typeface="+mn-ea"/>
              </a:rPr>
              <a:t>(4)</a:t>
            </a:r>
          </a:p>
          <a:p>
            <a:pPr>
              <a:lnSpc>
                <a:spcPct val="80000"/>
              </a:lnSpc>
              <a:buSzPct val="90000"/>
            </a:pPr>
            <a:r>
              <a:rPr lang="en-US" altLang="zh-CN" b="1" kern="0" dirty="0">
                <a:latin typeface="+mn-ea"/>
                <a:ea typeface="+mn-ea"/>
              </a:rPr>
              <a:t>&gt;&gt;&gt; id(a)</a:t>
            </a:r>
          </a:p>
          <a:p>
            <a:pPr>
              <a:lnSpc>
                <a:spcPct val="80000"/>
              </a:lnSpc>
              <a:buSzPct val="90000"/>
            </a:pPr>
            <a:r>
              <a:rPr lang="en-US" altLang="zh-CN" b="1" kern="0" dirty="0">
                <a:solidFill>
                  <a:srgbClr val="00B0F0"/>
                </a:solidFill>
                <a:latin typeface="Times New Roman" panose="02020603050405020304" pitchFamily="18" charset="0"/>
              </a:rPr>
              <a:t>46164808</a:t>
            </a:r>
          </a:p>
          <a:p>
            <a:pPr>
              <a:lnSpc>
                <a:spcPct val="80000"/>
              </a:lnSpc>
              <a:spcBef>
                <a:spcPct val="20000"/>
              </a:spcBef>
              <a:buClr>
                <a:schemeClr val="hlink"/>
              </a:buClr>
              <a:buSzPct val="90000"/>
              <a:buFont typeface="Wingdings" panose="05000000000000000000" pitchFamily="2" charset="2"/>
              <a:buNone/>
            </a:pPr>
            <a:r>
              <a:rPr lang="en-US" altLang="zh-CN" b="1" dirty="0">
                <a:latin typeface="Times New Roman" panose="02020603050405020304" pitchFamily="18" charset="0"/>
              </a:rPr>
              <a:t>&gt;&gt;&gt; </a:t>
            </a:r>
            <a:r>
              <a:rPr lang="en-US" altLang="zh-CN" b="1" dirty="0" err="1">
                <a:latin typeface="Times New Roman" panose="02020603050405020304" pitchFamily="18" charset="0"/>
              </a:rPr>
              <a:t>a.remove</a:t>
            </a:r>
            <a:r>
              <a:rPr lang="en-US" altLang="zh-CN" b="1" dirty="0">
                <a:latin typeface="Times New Roman" panose="02020603050405020304" pitchFamily="18" charset="0"/>
              </a:rPr>
              <a:t>(3)</a:t>
            </a:r>
          </a:p>
          <a:p>
            <a:pPr>
              <a:lnSpc>
                <a:spcPct val="80000"/>
              </a:lnSpc>
              <a:spcBef>
                <a:spcPct val="20000"/>
              </a:spcBef>
              <a:buClr>
                <a:schemeClr val="hlink"/>
              </a:buClr>
              <a:buSzPct val="90000"/>
              <a:buFont typeface="Wingdings" panose="05000000000000000000" pitchFamily="2" charset="2"/>
              <a:buNone/>
            </a:pPr>
            <a:r>
              <a:rPr lang="en-US" altLang="zh-CN" b="1" dirty="0">
                <a:latin typeface="Times New Roman" panose="02020603050405020304" pitchFamily="18" charset="0"/>
              </a:rPr>
              <a:t>&gt;&gt;&gt; a</a:t>
            </a:r>
          </a:p>
          <a:p>
            <a:pPr>
              <a:lnSpc>
                <a:spcPct val="80000"/>
              </a:lnSpc>
              <a:spcBef>
                <a:spcPct val="20000"/>
              </a:spcBef>
              <a:buClr>
                <a:schemeClr val="hlink"/>
              </a:buClr>
              <a:buSzPct val="90000"/>
              <a:buFont typeface="Wingdings" panose="05000000000000000000" pitchFamily="2" charset="2"/>
              <a:buNone/>
            </a:pPr>
            <a:r>
              <a:rPr lang="en-US" altLang="zh-CN" b="1" dirty="0">
                <a:solidFill>
                  <a:srgbClr val="00B0F0"/>
                </a:solidFill>
                <a:latin typeface="Times New Roman" panose="02020603050405020304" pitchFamily="18" charset="0"/>
              </a:rPr>
              <a:t>[1, 2, 4]</a:t>
            </a:r>
          </a:p>
          <a:p>
            <a:pPr>
              <a:lnSpc>
                <a:spcPct val="80000"/>
              </a:lnSpc>
              <a:spcBef>
                <a:spcPct val="20000"/>
              </a:spcBef>
              <a:buClr>
                <a:schemeClr val="hlink"/>
              </a:buClr>
              <a:buSzPct val="90000"/>
              <a:buFont typeface="Wingdings" panose="05000000000000000000" pitchFamily="2" charset="2"/>
              <a:buNone/>
            </a:pPr>
            <a:r>
              <a:rPr lang="en-US" altLang="zh-CN" b="1" dirty="0">
                <a:latin typeface="Times New Roman" panose="02020603050405020304" pitchFamily="18" charset="0"/>
              </a:rPr>
              <a:t>&gt;&gt;&gt; id(a)</a:t>
            </a:r>
          </a:p>
          <a:p>
            <a:pPr>
              <a:lnSpc>
                <a:spcPct val="80000"/>
              </a:lnSpc>
              <a:buSzPct val="90000"/>
            </a:pPr>
            <a:r>
              <a:rPr lang="en-US" altLang="zh-CN" b="1" kern="0" dirty="0">
                <a:solidFill>
                  <a:srgbClr val="00B0F0"/>
                </a:solidFill>
                <a:latin typeface="Times New Roman" panose="02020603050405020304" pitchFamily="18" charset="0"/>
              </a:rPr>
              <a:t>46164808</a:t>
            </a:r>
          </a:p>
          <a:p>
            <a:pPr>
              <a:lnSpc>
                <a:spcPct val="80000"/>
              </a:lnSpc>
              <a:spcBef>
                <a:spcPct val="20000"/>
              </a:spcBef>
              <a:buClr>
                <a:schemeClr val="hlink"/>
              </a:buClr>
              <a:buSzPct val="90000"/>
              <a:buFont typeface="Wingdings" panose="05000000000000000000" pitchFamily="2" charset="2"/>
              <a:buNone/>
            </a:pPr>
            <a:r>
              <a:rPr lang="en-US" altLang="zh-CN" b="1" dirty="0">
                <a:latin typeface="Times New Roman" panose="02020603050405020304" pitchFamily="18" charset="0"/>
              </a:rPr>
              <a:t>&gt;&gt;&gt; a[0] = 5</a:t>
            </a:r>
          </a:p>
          <a:p>
            <a:pPr>
              <a:lnSpc>
                <a:spcPct val="80000"/>
              </a:lnSpc>
              <a:spcBef>
                <a:spcPct val="20000"/>
              </a:spcBef>
              <a:buClr>
                <a:schemeClr val="hlink"/>
              </a:buClr>
              <a:buSzPct val="90000"/>
              <a:buFont typeface="Wingdings" panose="05000000000000000000" pitchFamily="2" charset="2"/>
              <a:buNone/>
            </a:pPr>
            <a:r>
              <a:rPr lang="en-US" altLang="zh-CN" b="1" dirty="0">
                <a:latin typeface="Times New Roman" panose="02020603050405020304" pitchFamily="18" charset="0"/>
              </a:rPr>
              <a:t>&gt;&gt;&gt; a</a:t>
            </a:r>
          </a:p>
          <a:p>
            <a:pPr>
              <a:lnSpc>
                <a:spcPct val="80000"/>
              </a:lnSpc>
              <a:spcBef>
                <a:spcPct val="20000"/>
              </a:spcBef>
              <a:buClr>
                <a:schemeClr val="hlink"/>
              </a:buClr>
              <a:buSzPct val="90000"/>
              <a:buFont typeface="Wingdings" panose="05000000000000000000" pitchFamily="2" charset="2"/>
              <a:buNone/>
            </a:pPr>
            <a:r>
              <a:rPr lang="en-US" altLang="zh-CN" b="1" dirty="0">
                <a:solidFill>
                  <a:srgbClr val="00B0F0"/>
                </a:solidFill>
                <a:latin typeface="Times New Roman" panose="02020603050405020304" pitchFamily="18" charset="0"/>
              </a:rPr>
              <a:t>[5, 2, 4]</a:t>
            </a:r>
          </a:p>
          <a:p>
            <a:pPr>
              <a:lnSpc>
                <a:spcPct val="80000"/>
              </a:lnSpc>
              <a:spcBef>
                <a:spcPct val="20000"/>
              </a:spcBef>
              <a:buClr>
                <a:schemeClr val="hlink"/>
              </a:buClr>
              <a:buSzPct val="90000"/>
              <a:buFont typeface="Wingdings" panose="05000000000000000000" pitchFamily="2" charset="2"/>
              <a:buNone/>
            </a:pPr>
            <a:r>
              <a:rPr lang="en-US" altLang="zh-CN" b="1" dirty="0">
                <a:latin typeface="Times New Roman" panose="02020603050405020304" pitchFamily="18" charset="0"/>
              </a:rPr>
              <a:t>&gt;&gt;&gt; id(a)</a:t>
            </a:r>
          </a:p>
          <a:p>
            <a:pPr>
              <a:lnSpc>
                <a:spcPct val="80000"/>
              </a:lnSpc>
              <a:buSzPct val="90000"/>
            </a:pPr>
            <a:r>
              <a:rPr lang="en-US" altLang="zh-CN" b="1" kern="0" dirty="0">
                <a:solidFill>
                  <a:srgbClr val="00B0F0"/>
                </a:solidFill>
                <a:latin typeface="Times New Roman" panose="02020603050405020304" pitchFamily="18" charset="0"/>
              </a:rPr>
              <a:t>46164808</a:t>
            </a:r>
          </a:p>
        </p:txBody>
      </p:sp>
    </p:spTree>
    <p:extLst>
      <p:ext uri="{BB962C8B-B14F-4D97-AF65-F5344CB8AC3E}">
        <p14:creationId xmlns:p14="http://schemas.microsoft.com/office/powerpoint/2010/main" val="322654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a:t>
            </a:r>
          </a:p>
        </p:txBody>
      </p:sp>
      <p:sp>
        <p:nvSpPr>
          <p:cNvPr id="3" name="内容占位符 2"/>
          <p:cNvSpPr>
            <a:spLocks noGrp="1"/>
          </p:cNvSpPr>
          <p:nvPr>
            <p:ph idx="1"/>
          </p:nvPr>
        </p:nvSpPr>
        <p:spPr/>
        <p:txBody>
          <a:bodyPr/>
          <a:lstStyle/>
          <a:p>
            <a:r>
              <a:rPr lang="zh-CN" altLang="en-US" dirty="0"/>
              <a:t>元素的增加</a:t>
            </a:r>
            <a:endParaRPr lang="en-US" altLang="zh-CN" dirty="0"/>
          </a:p>
          <a:p>
            <a:pPr lvl="1"/>
            <a:r>
              <a:rPr lang="zh-CN" altLang="en-US" dirty="0"/>
              <a:t>（</a:t>
            </a:r>
            <a:r>
              <a:rPr lang="en-US" altLang="zh-CN" dirty="0"/>
              <a:t>3</a:t>
            </a:r>
            <a:r>
              <a:rPr lang="zh-CN" altLang="en-US" dirty="0"/>
              <a:t>）</a:t>
            </a:r>
            <a:r>
              <a:rPr lang="en-US" altLang="zh-CN" dirty="0"/>
              <a:t>extend()</a:t>
            </a:r>
            <a:r>
              <a:rPr lang="zh-CN" altLang="en-US" dirty="0"/>
              <a:t>方法可以将另一个迭代对象的所有元素添加至该列表对象尾部。</a:t>
            </a:r>
            <a:endParaRPr lang="en-US" altLang="zh-CN" dirty="0"/>
          </a:p>
          <a:p>
            <a:pPr lvl="2"/>
            <a:r>
              <a:rPr lang="zh-CN" altLang="en-US" b="0" dirty="0">
                <a:solidFill>
                  <a:srgbClr val="FF0000"/>
                </a:solidFill>
              </a:rPr>
              <a:t>通过</a:t>
            </a:r>
            <a:r>
              <a:rPr lang="en-US" altLang="zh-CN" b="0" dirty="0">
                <a:solidFill>
                  <a:srgbClr val="FF0000"/>
                </a:solidFill>
              </a:rPr>
              <a:t>extend()</a:t>
            </a:r>
            <a:r>
              <a:rPr lang="zh-CN" altLang="en-US" b="0" dirty="0">
                <a:solidFill>
                  <a:srgbClr val="FF0000"/>
                </a:solidFill>
              </a:rPr>
              <a:t>方法来增加列表元素也不改变其内存首地址，属于原地操作。</a:t>
            </a:r>
          </a:p>
          <a:p>
            <a:pPr marL="370205" lvl="2" indent="-344805">
              <a:lnSpc>
                <a:spcPct val="80000"/>
              </a:lnSpc>
              <a:buNone/>
            </a:pPr>
            <a:endParaRPr lang="en-US" altLang="zh-CN" dirty="0">
              <a:latin typeface="Times New Roman" panose="02020603050405020304" pitchFamily="2" charset="0"/>
            </a:endParaRPr>
          </a:p>
          <a:p>
            <a:pPr marL="370205" lvl="2" indent="-344805">
              <a:lnSpc>
                <a:spcPct val="80000"/>
              </a:lnSpc>
              <a:buNone/>
            </a:pPr>
            <a:r>
              <a:rPr lang="en-US" altLang="zh-CN" dirty="0">
                <a:latin typeface="Times New Roman" panose="02020603050405020304" pitchFamily="2" charset="0"/>
              </a:rPr>
              <a:t>&gt;&gt;&gt; </a:t>
            </a:r>
            <a:r>
              <a:rPr lang="en-US" altLang="zh-CN" dirty="0" err="1">
                <a:latin typeface="Times New Roman" panose="02020603050405020304" pitchFamily="2" charset="0"/>
              </a:rPr>
              <a:t>a.extend</a:t>
            </a:r>
            <a:r>
              <a:rPr lang="en-US" altLang="zh-CN" dirty="0">
                <a:latin typeface="Times New Roman" panose="02020603050405020304" pitchFamily="2" charset="0"/>
              </a:rPr>
              <a:t>([7,8,9])</a:t>
            </a:r>
          </a:p>
          <a:p>
            <a:pPr marL="370205" lvl="2" indent="-344805">
              <a:lnSpc>
                <a:spcPct val="80000"/>
              </a:lnSpc>
              <a:buNone/>
            </a:pPr>
            <a:r>
              <a:rPr lang="en-US" altLang="zh-CN" dirty="0">
                <a:latin typeface="Times New Roman" panose="02020603050405020304" pitchFamily="2" charset="0"/>
              </a:rPr>
              <a:t>&gt;&gt;&gt; a</a:t>
            </a:r>
          </a:p>
          <a:p>
            <a:pPr marL="370205" lvl="2" indent="-344805">
              <a:lnSpc>
                <a:spcPct val="80000"/>
              </a:lnSpc>
              <a:buNone/>
            </a:pPr>
            <a:r>
              <a:rPr lang="en-US" altLang="zh-CN" dirty="0">
                <a:solidFill>
                  <a:srgbClr val="00B0F0"/>
                </a:solidFill>
                <a:latin typeface="Times New Roman" panose="02020603050405020304" pitchFamily="2" charset="0"/>
              </a:rPr>
              <a:t>[5, 2, 4, 7, 8, 9]</a:t>
            </a:r>
          </a:p>
          <a:p>
            <a:pPr marL="370205" lvl="2" indent="-344805">
              <a:lnSpc>
                <a:spcPct val="80000"/>
              </a:lnSpc>
              <a:buNone/>
            </a:pPr>
            <a:r>
              <a:rPr lang="en-US" altLang="zh-CN" dirty="0">
                <a:latin typeface="Times New Roman" panose="02020603050405020304" pitchFamily="2" charset="0"/>
              </a:rPr>
              <a:t>&gt;&gt;&gt; </a:t>
            </a:r>
            <a:r>
              <a:rPr lang="en-US" altLang="zh-CN" dirty="0" err="1">
                <a:latin typeface="Times New Roman" panose="02020603050405020304" pitchFamily="2" charset="0"/>
              </a:rPr>
              <a:t>a.extend</a:t>
            </a:r>
            <a:r>
              <a:rPr lang="en-US" altLang="zh-CN" dirty="0">
                <a:latin typeface="Times New Roman" panose="02020603050405020304" pitchFamily="2" charset="0"/>
              </a:rPr>
              <a:t>((15,17))</a:t>
            </a:r>
          </a:p>
          <a:p>
            <a:pPr marL="370205" lvl="2" indent="-344805">
              <a:lnSpc>
                <a:spcPct val="80000"/>
              </a:lnSpc>
              <a:buNone/>
            </a:pPr>
            <a:r>
              <a:rPr lang="en-US" altLang="zh-CN" dirty="0">
                <a:latin typeface="Times New Roman" panose="02020603050405020304" pitchFamily="2" charset="0"/>
              </a:rPr>
              <a:t>&gt;&gt;&gt; a</a:t>
            </a:r>
          </a:p>
          <a:p>
            <a:pPr marL="370205" lvl="2" indent="-344805">
              <a:lnSpc>
                <a:spcPct val="80000"/>
              </a:lnSpc>
              <a:buNone/>
            </a:pPr>
            <a:r>
              <a:rPr lang="en-US" altLang="zh-CN" dirty="0">
                <a:solidFill>
                  <a:srgbClr val="00B0F0"/>
                </a:solidFill>
                <a:latin typeface="Times New Roman" panose="02020603050405020304" pitchFamily="2" charset="0"/>
              </a:rPr>
              <a:t>[3, 4, 5, 7, 9, 15, 17]</a:t>
            </a:r>
          </a:p>
          <a:p>
            <a:pPr marL="370205" lvl="2" indent="-344805">
              <a:lnSpc>
                <a:spcPct val="80000"/>
              </a:lnSpc>
              <a:buNone/>
            </a:pPr>
            <a:r>
              <a:rPr lang="en-US" altLang="zh-CN" dirty="0">
                <a:latin typeface="Times New Roman" panose="02020603050405020304" pitchFamily="2" charset="0"/>
              </a:rPr>
              <a:t>&gt;&gt;&gt; id(a)</a:t>
            </a:r>
          </a:p>
          <a:p>
            <a:pPr marL="370205" lvl="2" indent="-344805">
              <a:lnSpc>
                <a:spcPct val="80000"/>
              </a:lnSpc>
              <a:buNone/>
            </a:pPr>
            <a:r>
              <a:rPr lang="en-US" altLang="zh-CN" dirty="0">
                <a:solidFill>
                  <a:srgbClr val="00B0F0"/>
                </a:solidFill>
                <a:latin typeface="Times New Roman" panose="02020603050405020304" pitchFamily="2" charset="0"/>
              </a:rPr>
              <a:t>46164808</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12</a:t>
            </a:fld>
            <a:endParaRPr lang="zh-CN" altLang="en-US"/>
          </a:p>
        </p:txBody>
      </p:sp>
    </p:spTree>
    <p:extLst>
      <p:ext uri="{BB962C8B-B14F-4D97-AF65-F5344CB8AC3E}">
        <p14:creationId xmlns:p14="http://schemas.microsoft.com/office/powerpoint/2010/main" val="350428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a:t>
            </a:r>
          </a:p>
        </p:txBody>
      </p:sp>
      <p:sp>
        <p:nvSpPr>
          <p:cNvPr id="3" name="内容占位符 2"/>
          <p:cNvSpPr>
            <a:spLocks noGrp="1"/>
          </p:cNvSpPr>
          <p:nvPr>
            <p:ph idx="1"/>
          </p:nvPr>
        </p:nvSpPr>
        <p:spPr/>
        <p:txBody>
          <a:bodyPr/>
          <a:lstStyle/>
          <a:p>
            <a:r>
              <a:rPr lang="zh-CN" altLang="en-US" dirty="0"/>
              <a:t>元素的增加</a:t>
            </a:r>
            <a:endParaRPr lang="en-US" altLang="zh-CN" dirty="0"/>
          </a:p>
          <a:p>
            <a:pPr lvl="1"/>
            <a:r>
              <a:rPr lang="zh-CN" altLang="en-US" dirty="0"/>
              <a:t>（</a:t>
            </a:r>
            <a:r>
              <a:rPr lang="en-US" altLang="zh-CN" dirty="0"/>
              <a:t>4</a:t>
            </a:r>
            <a:r>
              <a:rPr lang="zh-CN" altLang="en-US" dirty="0"/>
              <a:t>）</a:t>
            </a:r>
            <a:r>
              <a:rPr lang="en-US" altLang="zh-CN" dirty="0"/>
              <a:t>insert()</a:t>
            </a:r>
            <a:r>
              <a:rPr lang="zh-CN" altLang="en-US" dirty="0"/>
              <a:t>方法将元素添加至列表的指定位置。</a:t>
            </a:r>
            <a:endParaRPr lang="en-US" altLang="zh-CN" dirty="0"/>
          </a:p>
          <a:p>
            <a:pPr lvl="2"/>
            <a:r>
              <a:rPr lang="zh-CN" altLang="en-US" dirty="0"/>
              <a:t>可以在列表的任意位置插入元素</a:t>
            </a:r>
            <a:endParaRPr lang="en-US" altLang="zh-CN" dirty="0"/>
          </a:p>
          <a:p>
            <a:pPr lvl="2"/>
            <a:r>
              <a:rPr lang="zh-CN" altLang="en-US" dirty="0"/>
              <a:t>会涉及到插入位置之后所有元素的移动，这会影响处理速度。</a:t>
            </a:r>
          </a:p>
          <a:p>
            <a:pPr marL="370205" lvl="2" indent="-344805">
              <a:lnSpc>
                <a:spcPct val="80000"/>
              </a:lnSpc>
              <a:buNone/>
            </a:pPr>
            <a:endParaRPr lang="en-US" altLang="zh-CN" dirty="0">
              <a:latin typeface="Times New Roman" panose="02020603050405020304" pitchFamily="2" charset="0"/>
            </a:endParaRPr>
          </a:p>
          <a:p>
            <a:pPr marL="1588" indent="-344488">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a.insert</a:t>
            </a:r>
            <a:r>
              <a:rPr lang="en-US" altLang="zh-CN" sz="1800" dirty="0">
                <a:latin typeface="Times New Roman" panose="02020603050405020304" pitchFamily="18" charset="0"/>
              </a:rPr>
              <a:t>(3, 6)                #</a:t>
            </a:r>
            <a:r>
              <a:rPr lang="zh-CN" altLang="en-US" sz="1800" dirty="0">
                <a:latin typeface="Times New Roman" panose="02020603050405020304" pitchFamily="18" charset="0"/>
              </a:rPr>
              <a:t>在下标为</a:t>
            </a:r>
            <a:r>
              <a:rPr lang="en-US" altLang="zh-CN" sz="1800" dirty="0">
                <a:latin typeface="Times New Roman" panose="02020603050405020304" pitchFamily="18" charset="0"/>
              </a:rPr>
              <a:t>3</a:t>
            </a:r>
            <a:r>
              <a:rPr lang="zh-CN" altLang="en-US" sz="1800" dirty="0">
                <a:latin typeface="Times New Roman" panose="02020603050405020304" pitchFamily="18" charset="0"/>
              </a:rPr>
              <a:t>的位置插入元素</a:t>
            </a:r>
            <a:r>
              <a:rPr lang="en-US" altLang="zh-CN" sz="1800" dirty="0">
                <a:latin typeface="Times New Roman" panose="02020603050405020304" pitchFamily="18" charset="0"/>
              </a:rPr>
              <a:t>6</a:t>
            </a:r>
          </a:p>
          <a:p>
            <a:pPr marL="1588" indent="-344488">
              <a:buSzPct val="90000"/>
              <a:buNone/>
            </a:pPr>
            <a:r>
              <a:rPr lang="en-US" altLang="zh-CN" sz="1800" dirty="0">
                <a:latin typeface="Times New Roman" panose="02020603050405020304" pitchFamily="18" charset="0"/>
              </a:rPr>
              <a:t>&gt;&gt;&gt; a</a:t>
            </a:r>
          </a:p>
          <a:p>
            <a:pPr marL="1588" indent="-344488">
              <a:buSzPct val="90000"/>
              <a:buNone/>
            </a:pPr>
            <a:r>
              <a:rPr lang="en-US" altLang="zh-CN" sz="1800" dirty="0">
                <a:solidFill>
                  <a:srgbClr val="00B0F0"/>
                </a:solidFill>
                <a:latin typeface="Times New Roman" panose="02020603050405020304" pitchFamily="18" charset="0"/>
              </a:rPr>
              <a:t>[5, 2, 4, 6, 7, 8, 9, 15, 17]</a:t>
            </a:r>
            <a:endParaRPr lang="en-US" altLang="zh-CN" sz="2000" dirty="0">
              <a:solidFill>
                <a:srgbClr val="00B0F0"/>
              </a:solidFill>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13</a:t>
            </a:fld>
            <a:endParaRPr lang="zh-CN" altLang="en-US"/>
          </a:p>
        </p:txBody>
      </p:sp>
    </p:spTree>
    <p:extLst>
      <p:ext uri="{BB962C8B-B14F-4D97-AF65-F5344CB8AC3E}">
        <p14:creationId xmlns:p14="http://schemas.microsoft.com/office/powerpoint/2010/main" val="159746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29698" name="文本占位符 26626"/>
          <p:cNvSpPr>
            <a:spLocks noGrp="1" noChangeArrowheads="1"/>
          </p:cNvSpPr>
          <p:nvPr>
            <p:ph idx="1"/>
          </p:nvPr>
        </p:nvSpPr>
        <p:spPr>
          <a:xfrm>
            <a:off x="960119" y="2962048"/>
            <a:ext cx="3712027" cy="3079523"/>
          </a:xfrm>
        </p:spPr>
        <p:txBody>
          <a:bodyPr/>
          <a:lstStyle/>
          <a:p>
            <a:pPr marL="1588" indent="-344488">
              <a:lnSpc>
                <a:spcPct val="80000"/>
              </a:lnSpc>
              <a:buSzPct val="90000"/>
              <a:buNone/>
            </a:pPr>
            <a:r>
              <a:rPr lang="zh-CN" altLang="en-US" sz="2000" dirty="0"/>
              <a:t>import time</a:t>
            </a:r>
          </a:p>
          <a:p>
            <a:pPr marL="1588" indent="-344488">
              <a:lnSpc>
                <a:spcPct val="80000"/>
              </a:lnSpc>
              <a:buSzPct val="90000"/>
              <a:buNone/>
            </a:pPr>
            <a:endParaRPr lang="zh-CN" altLang="en-US" sz="2000" dirty="0"/>
          </a:p>
          <a:p>
            <a:pPr marL="1588" indent="-344488">
              <a:lnSpc>
                <a:spcPct val="80000"/>
              </a:lnSpc>
              <a:buSzPct val="90000"/>
              <a:buNone/>
            </a:pPr>
            <a:r>
              <a:rPr lang="zh-CN" altLang="en-US" sz="2000" dirty="0"/>
              <a:t>def Insert():</a:t>
            </a:r>
          </a:p>
          <a:p>
            <a:pPr marL="1588" indent="-344488">
              <a:lnSpc>
                <a:spcPct val="80000"/>
              </a:lnSpc>
              <a:buSzPct val="90000"/>
              <a:buNone/>
            </a:pPr>
            <a:r>
              <a:rPr lang="zh-CN" altLang="en-US" sz="2000" dirty="0"/>
              <a:t>    a = []</a:t>
            </a:r>
          </a:p>
          <a:p>
            <a:pPr marL="1588" indent="-344488">
              <a:lnSpc>
                <a:spcPct val="80000"/>
              </a:lnSpc>
              <a:buSzPct val="90000"/>
              <a:buNone/>
            </a:pPr>
            <a:r>
              <a:rPr lang="zh-CN" altLang="en-US" sz="2000" dirty="0"/>
              <a:t>    for i in range(10000):</a:t>
            </a:r>
          </a:p>
          <a:p>
            <a:pPr marL="1588" indent="-344488">
              <a:lnSpc>
                <a:spcPct val="80000"/>
              </a:lnSpc>
              <a:buSzPct val="90000"/>
              <a:buNone/>
            </a:pPr>
            <a:r>
              <a:rPr lang="zh-CN" altLang="en-US" sz="2000" dirty="0"/>
              <a:t>        a.insert(0, i)</a:t>
            </a:r>
          </a:p>
          <a:p>
            <a:pPr marL="1588" indent="-344488">
              <a:lnSpc>
                <a:spcPct val="80000"/>
              </a:lnSpc>
              <a:buSzPct val="90000"/>
              <a:buNone/>
            </a:pPr>
            <a:endParaRPr lang="zh-CN" altLang="en-US" sz="2000" dirty="0"/>
          </a:p>
          <a:p>
            <a:pPr marL="1588" indent="-344488">
              <a:lnSpc>
                <a:spcPct val="80000"/>
              </a:lnSpc>
              <a:buSzPct val="90000"/>
              <a:buNone/>
            </a:pPr>
            <a:r>
              <a:rPr lang="zh-CN" altLang="en-US" sz="2000" dirty="0"/>
              <a:t>def Append():</a:t>
            </a:r>
          </a:p>
          <a:p>
            <a:pPr marL="1588" indent="-344488">
              <a:lnSpc>
                <a:spcPct val="80000"/>
              </a:lnSpc>
              <a:buSzPct val="90000"/>
              <a:buNone/>
            </a:pPr>
            <a:r>
              <a:rPr lang="zh-CN" altLang="en-US" sz="2000" dirty="0"/>
              <a:t>    a = []</a:t>
            </a:r>
          </a:p>
          <a:p>
            <a:pPr marL="1588" indent="-344488">
              <a:lnSpc>
                <a:spcPct val="80000"/>
              </a:lnSpc>
              <a:buSzPct val="90000"/>
              <a:buNone/>
            </a:pPr>
            <a:r>
              <a:rPr lang="zh-CN" altLang="en-US" sz="2000" dirty="0"/>
              <a:t>    for i in range(10000):</a:t>
            </a:r>
          </a:p>
          <a:p>
            <a:pPr marL="1588" indent="-344488">
              <a:lnSpc>
                <a:spcPct val="80000"/>
              </a:lnSpc>
              <a:buSzPct val="90000"/>
              <a:buNone/>
            </a:pPr>
            <a:r>
              <a:rPr lang="zh-CN" altLang="en-US" sz="2000" dirty="0"/>
              <a:t>        a.append(i)</a:t>
            </a:r>
          </a:p>
          <a:p>
            <a:pPr marL="1588" indent="-344488">
              <a:lnSpc>
                <a:spcPct val="80000"/>
              </a:lnSpc>
              <a:buSzPct val="90000"/>
              <a:buNone/>
            </a:pPr>
            <a:endParaRPr lang="zh-CN" altLang="en-US" sz="2000" dirty="0"/>
          </a:p>
        </p:txBody>
      </p:sp>
      <p:sp>
        <p:nvSpPr>
          <p:cNvPr id="5" name="内容占位符 2"/>
          <p:cNvSpPr txBox="1">
            <a:spLocks/>
          </p:cNvSpPr>
          <p:nvPr/>
        </p:nvSpPr>
        <p:spPr bwMode="auto">
          <a:xfrm>
            <a:off x="606175" y="1315982"/>
            <a:ext cx="11074400" cy="100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kern="0" dirty="0"/>
              <a:t>元素的增加</a:t>
            </a:r>
            <a:endParaRPr lang="en-US" altLang="zh-CN" kern="0" dirty="0"/>
          </a:p>
          <a:p>
            <a:pPr lvl="1"/>
            <a:r>
              <a:rPr lang="en-US" altLang="zh-CN" kern="0" dirty="0"/>
              <a:t>insert()</a:t>
            </a:r>
            <a:r>
              <a:rPr lang="zh-CN" altLang="en-US" kern="0" dirty="0"/>
              <a:t>和</a:t>
            </a:r>
            <a:r>
              <a:rPr lang="en-US" altLang="zh-CN" kern="0" dirty="0"/>
              <a:t>append()</a:t>
            </a:r>
            <a:r>
              <a:rPr lang="zh-CN" altLang="en-US" kern="0" dirty="0"/>
              <a:t>运行效率对比</a:t>
            </a:r>
            <a:endParaRPr lang="en-US" altLang="zh-CN" kern="0" dirty="0"/>
          </a:p>
        </p:txBody>
      </p:sp>
      <p:sp>
        <p:nvSpPr>
          <p:cNvPr id="2" name="矩形 1"/>
          <p:cNvSpPr/>
          <p:nvPr/>
        </p:nvSpPr>
        <p:spPr>
          <a:xfrm>
            <a:off x="5268686" y="2962048"/>
            <a:ext cx="4517572" cy="2086725"/>
          </a:xfrm>
          <a:prstGeom prst="rect">
            <a:avLst/>
          </a:prstGeom>
        </p:spPr>
        <p:txBody>
          <a:bodyPr wrap="square">
            <a:spAutoFit/>
          </a:bodyPr>
          <a:lstStyle/>
          <a:p>
            <a:pPr marL="1588" indent="-344488">
              <a:lnSpc>
                <a:spcPct val="80000"/>
              </a:lnSpc>
              <a:buSzPct val="90000"/>
              <a:buNone/>
            </a:pPr>
            <a:r>
              <a:rPr lang="zh-CN" altLang="en-US" b="1" dirty="0">
                <a:latin typeface="+mn-ea"/>
              </a:rPr>
              <a:t>start = time.time()</a:t>
            </a:r>
          </a:p>
          <a:p>
            <a:pPr marL="1588" indent="-344488">
              <a:lnSpc>
                <a:spcPct val="80000"/>
              </a:lnSpc>
              <a:buSzPct val="90000"/>
              <a:buNone/>
            </a:pPr>
            <a:r>
              <a:rPr lang="zh-CN" altLang="en-US" b="1" dirty="0">
                <a:latin typeface="+mn-ea"/>
              </a:rPr>
              <a:t>for i in range(10):</a:t>
            </a:r>
          </a:p>
          <a:p>
            <a:pPr marL="1588" indent="-344488">
              <a:lnSpc>
                <a:spcPct val="80000"/>
              </a:lnSpc>
              <a:buSzPct val="90000"/>
              <a:buNone/>
            </a:pPr>
            <a:r>
              <a:rPr lang="zh-CN" altLang="en-US" b="1" dirty="0">
                <a:latin typeface="+mn-ea"/>
              </a:rPr>
              <a:t>    Insert()</a:t>
            </a:r>
          </a:p>
          <a:p>
            <a:pPr marL="1588" indent="-344488">
              <a:lnSpc>
                <a:spcPct val="80000"/>
              </a:lnSpc>
              <a:buSzPct val="90000"/>
              <a:buNone/>
            </a:pPr>
            <a:r>
              <a:rPr lang="zh-CN" altLang="en-US" b="1" dirty="0">
                <a:latin typeface="+mn-ea"/>
              </a:rPr>
              <a:t>print</a:t>
            </a:r>
            <a:r>
              <a:rPr lang="en-US" altLang="zh-CN" b="1" dirty="0">
                <a:latin typeface="+mn-ea"/>
              </a:rPr>
              <a:t>(</a:t>
            </a:r>
            <a:r>
              <a:rPr lang="zh-CN" altLang="en-US" b="1" dirty="0">
                <a:latin typeface="+mn-ea"/>
              </a:rPr>
              <a:t>'Insert:', time.time()-start</a:t>
            </a:r>
            <a:r>
              <a:rPr lang="en-US" altLang="zh-CN" b="1" dirty="0">
                <a:latin typeface="+mn-ea"/>
              </a:rPr>
              <a:t>)</a:t>
            </a:r>
          </a:p>
          <a:p>
            <a:pPr marL="1588" indent="-344488">
              <a:lnSpc>
                <a:spcPct val="80000"/>
              </a:lnSpc>
              <a:buSzPct val="90000"/>
              <a:buNone/>
            </a:pPr>
            <a:endParaRPr lang="en-US" altLang="zh-CN" b="1" dirty="0">
              <a:latin typeface="+mn-ea"/>
            </a:endParaRPr>
          </a:p>
          <a:p>
            <a:pPr marL="1588" indent="-344488">
              <a:lnSpc>
                <a:spcPct val="80000"/>
              </a:lnSpc>
              <a:buSzPct val="90000"/>
              <a:buNone/>
            </a:pPr>
            <a:r>
              <a:rPr lang="zh-CN" altLang="en-US" b="1" dirty="0">
                <a:latin typeface="+mn-ea"/>
              </a:rPr>
              <a:t>start = time.time()</a:t>
            </a:r>
          </a:p>
          <a:p>
            <a:pPr marL="1588" indent="-344488">
              <a:lnSpc>
                <a:spcPct val="80000"/>
              </a:lnSpc>
              <a:buSzPct val="90000"/>
              <a:buNone/>
            </a:pPr>
            <a:r>
              <a:rPr lang="zh-CN" altLang="en-US" b="1" dirty="0">
                <a:latin typeface="+mn-ea"/>
              </a:rPr>
              <a:t>for i in range(10):</a:t>
            </a:r>
          </a:p>
          <a:p>
            <a:pPr marL="1588" indent="-344488">
              <a:lnSpc>
                <a:spcPct val="80000"/>
              </a:lnSpc>
              <a:buSzPct val="90000"/>
              <a:buNone/>
            </a:pPr>
            <a:r>
              <a:rPr lang="zh-CN" altLang="en-US" b="1" dirty="0">
                <a:latin typeface="+mn-ea"/>
              </a:rPr>
              <a:t>    Append()</a:t>
            </a:r>
          </a:p>
          <a:p>
            <a:pPr marL="1588" indent="-344488">
              <a:lnSpc>
                <a:spcPct val="80000"/>
              </a:lnSpc>
              <a:buSzPct val="90000"/>
              <a:buNone/>
            </a:pPr>
            <a:r>
              <a:rPr lang="zh-CN" altLang="en-US" b="1" dirty="0">
                <a:latin typeface="+mn-ea"/>
              </a:rPr>
              <a:t>print</a:t>
            </a:r>
            <a:r>
              <a:rPr lang="en-US" altLang="zh-CN" b="1" dirty="0">
                <a:latin typeface="+mn-ea"/>
              </a:rPr>
              <a:t>(</a:t>
            </a:r>
            <a:r>
              <a:rPr lang="zh-CN" altLang="en-US" b="1" dirty="0">
                <a:latin typeface="+mn-ea"/>
              </a:rPr>
              <a:t>'Append:', time.time()-start</a:t>
            </a:r>
            <a:r>
              <a:rPr lang="en-US" altLang="zh-CN" b="1" dirty="0">
                <a:latin typeface="+mn-ea"/>
              </a:rPr>
              <a:t>)</a:t>
            </a:r>
            <a:endParaRPr lang="zh-CN" altLang="en-US" b="1" dirty="0">
              <a:latin typeface="+mn-ea"/>
            </a:endParaRPr>
          </a:p>
        </p:txBody>
      </p:sp>
      <p:sp>
        <p:nvSpPr>
          <p:cNvPr id="7" name="文本框 6">
            <a:extLst>
              <a:ext uri="{FF2B5EF4-FFF2-40B4-BE49-F238E27FC236}">
                <a16:creationId xmlns:a16="http://schemas.microsoft.com/office/drawing/2014/main" id="{F4F35DB8-B0A9-4152-B646-5668570D4931}"/>
              </a:ext>
            </a:extLst>
          </p:cNvPr>
          <p:cNvSpPr txBox="1"/>
          <p:nvPr/>
        </p:nvSpPr>
        <p:spPr>
          <a:xfrm>
            <a:off x="5224866" y="5368588"/>
            <a:ext cx="6094708" cy="646331"/>
          </a:xfrm>
          <a:prstGeom prst="rect">
            <a:avLst/>
          </a:prstGeom>
          <a:noFill/>
        </p:spPr>
        <p:txBody>
          <a:bodyPr wrap="square">
            <a:spAutoFit/>
          </a:bodyPr>
          <a:lstStyle/>
          <a:p>
            <a:r>
              <a:rPr lang="zh-CN" altLang="en-US" dirty="0"/>
              <a:t>Insert: 0.26725220680236816</a:t>
            </a:r>
          </a:p>
          <a:p>
            <a:r>
              <a:rPr lang="zh-CN" altLang="en-US" dirty="0"/>
              <a:t>Append: 0.005984306335449219</a:t>
            </a:r>
          </a:p>
        </p:txBody>
      </p:sp>
    </p:spTree>
    <p:extLst>
      <p:ext uri="{BB962C8B-B14F-4D97-AF65-F5344CB8AC3E}">
        <p14:creationId xmlns:p14="http://schemas.microsoft.com/office/powerpoint/2010/main" val="218921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99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kern="0" dirty="0"/>
              <a:t>元素的增加</a:t>
            </a:r>
            <a:endParaRPr lang="en-US" altLang="zh-CN" kern="0" dirty="0"/>
          </a:p>
          <a:p>
            <a:pPr lvl="1"/>
            <a:r>
              <a:rPr lang="zh-CN" altLang="en-US" dirty="0"/>
              <a:t>（</a:t>
            </a:r>
            <a:r>
              <a:rPr lang="en-US" altLang="zh-CN" dirty="0"/>
              <a:t>5</a:t>
            </a:r>
            <a:r>
              <a:rPr lang="zh-CN" altLang="en-US" dirty="0"/>
              <a:t>）使用乘法来扩展列表对象</a:t>
            </a:r>
            <a:endParaRPr lang="en-US" altLang="zh-CN" dirty="0"/>
          </a:p>
          <a:p>
            <a:pPr lvl="3"/>
            <a:endParaRPr lang="en-US" altLang="zh-CN" dirty="0"/>
          </a:p>
          <a:p>
            <a:pPr marL="1588" indent="-344488">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[3,5,7]</a:t>
            </a:r>
          </a:p>
          <a:p>
            <a:pPr marL="1588" indent="-344488">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marL="1588" indent="-344488">
              <a:lnSpc>
                <a:spcPct val="80000"/>
              </a:lnSpc>
              <a:buSzPct val="90000"/>
              <a:buNone/>
            </a:pPr>
            <a:r>
              <a:rPr lang="en-US" altLang="zh-CN" sz="1800" dirty="0">
                <a:latin typeface="Times New Roman" panose="02020603050405020304" pitchFamily="18" charset="0"/>
              </a:rPr>
              <a:t>&gt;&gt;&gt; id(</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a:t>
            </a:r>
          </a:p>
          <a:p>
            <a:pPr marL="1588" indent="-344488">
              <a:lnSpc>
                <a:spcPct val="80000"/>
              </a:lnSpc>
              <a:buSzPct val="90000"/>
              <a:buNone/>
            </a:pPr>
            <a:r>
              <a:rPr lang="en-US" altLang="zh-CN" sz="1800" dirty="0">
                <a:solidFill>
                  <a:srgbClr val="00B0F0"/>
                </a:solidFill>
                <a:latin typeface="Times New Roman" panose="02020603050405020304" pitchFamily="18" charset="0"/>
              </a:rPr>
              <a:t>57091464</a:t>
            </a:r>
          </a:p>
          <a:p>
            <a:pPr marL="1588" indent="-344488">
              <a:lnSpc>
                <a:spcPct val="80000"/>
              </a:lnSpc>
              <a:buSzPct val="90000"/>
              <a:buNone/>
            </a:pPr>
            <a:r>
              <a:rPr lang="en-US" altLang="zh-CN" sz="1800" dirty="0">
                <a:latin typeface="Times New Roman" panose="02020603050405020304" pitchFamily="18" charset="0"/>
              </a:rPr>
              <a:t>&gt;&gt;&gt; id(</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a:t>
            </a:r>
          </a:p>
          <a:p>
            <a:pPr marL="1588" indent="-344488">
              <a:lnSpc>
                <a:spcPct val="80000"/>
              </a:lnSpc>
              <a:buSzPct val="90000"/>
              <a:buNone/>
            </a:pPr>
            <a:r>
              <a:rPr lang="en-US" altLang="zh-CN" sz="1800" dirty="0">
                <a:solidFill>
                  <a:srgbClr val="00B0F0"/>
                </a:solidFill>
                <a:latin typeface="Times New Roman" panose="02020603050405020304" pitchFamily="18" charset="0"/>
              </a:rPr>
              <a:t>57091464</a:t>
            </a:r>
          </a:p>
          <a:p>
            <a:pPr marL="1588" indent="-344488">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*3</a:t>
            </a:r>
          </a:p>
          <a:p>
            <a:pPr marL="1588" indent="-344488">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marL="1588" indent="-344488">
              <a:lnSpc>
                <a:spcPct val="80000"/>
              </a:lnSpc>
              <a:buSzPct val="90000"/>
              <a:buNone/>
            </a:pPr>
            <a:r>
              <a:rPr lang="en-US" altLang="zh-CN" sz="1800" dirty="0">
                <a:solidFill>
                  <a:srgbClr val="00B0F0"/>
                </a:solidFill>
                <a:latin typeface="Times New Roman" panose="02020603050405020304" pitchFamily="18" charset="0"/>
              </a:rPr>
              <a:t>[3, 5, 7, 3, 5, 7, 3, 5, 7]</a:t>
            </a:r>
          </a:p>
          <a:p>
            <a:pPr marL="1588" indent="-344488">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bList</a:t>
            </a:r>
            <a:endParaRPr lang="en-US" altLang="zh-CN" sz="1800" dirty="0">
              <a:latin typeface="Times New Roman" panose="02020603050405020304" pitchFamily="18" charset="0"/>
            </a:endParaRPr>
          </a:p>
          <a:p>
            <a:pPr marL="1588" indent="-344488">
              <a:lnSpc>
                <a:spcPct val="80000"/>
              </a:lnSpc>
              <a:buSzPct val="90000"/>
              <a:buNone/>
            </a:pPr>
            <a:r>
              <a:rPr lang="en-US" altLang="zh-CN" sz="1800" dirty="0">
                <a:solidFill>
                  <a:srgbClr val="00B0F0"/>
                </a:solidFill>
                <a:latin typeface="Times New Roman" panose="02020603050405020304" pitchFamily="18" charset="0"/>
              </a:rPr>
              <a:t>[3,5,7]</a:t>
            </a:r>
          </a:p>
          <a:p>
            <a:pPr marL="1588" indent="-344488">
              <a:lnSpc>
                <a:spcPct val="80000"/>
              </a:lnSpc>
              <a:buSzPct val="90000"/>
              <a:buNone/>
            </a:pPr>
            <a:r>
              <a:rPr lang="en-US" altLang="zh-CN" sz="1800" dirty="0">
                <a:latin typeface="Times New Roman" panose="02020603050405020304" pitchFamily="18" charset="0"/>
              </a:rPr>
              <a:t>&gt;&gt;&gt; id(</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a:t>
            </a:r>
          </a:p>
          <a:p>
            <a:pPr marL="1588" indent="-344488">
              <a:lnSpc>
                <a:spcPct val="80000"/>
              </a:lnSpc>
              <a:buSzPct val="90000"/>
              <a:buNone/>
            </a:pPr>
            <a:r>
              <a:rPr lang="en-US" altLang="zh-CN" sz="1800" dirty="0">
                <a:solidFill>
                  <a:srgbClr val="00B0F0"/>
                </a:solidFill>
                <a:latin typeface="Times New Roman" panose="02020603050405020304" pitchFamily="18" charset="0"/>
              </a:rPr>
              <a:t>57092680</a:t>
            </a:r>
          </a:p>
          <a:p>
            <a:pPr marL="1588" indent="-344488">
              <a:lnSpc>
                <a:spcPct val="80000"/>
              </a:lnSpc>
              <a:buSzPct val="90000"/>
              <a:buNone/>
            </a:pPr>
            <a:r>
              <a:rPr lang="en-US" altLang="zh-CN" sz="1800" dirty="0">
                <a:latin typeface="Times New Roman" panose="02020603050405020304" pitchFamily="18" charset="0"/>
              </a:rPr>
              <a:t>&gt;&gt;&gt; id(</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a:t>
            </a:r>
          </a:p>
          <a:p>
            <a:pPr marL="1588" indent="-344488">
              <a:lnSpc>
                <a:spcPct val="80000"/>
              </a:lnSpc>
              <a:buSzPct val="90000"/>
              <a:buNone/>
            </a:pPr>
            <a:r>
              <a:rPr lang="en-US" altLang="zh-CN" sz="1800" dirty="0">
                <a:solidFill>
                  <a:srgbClr val="00B0F0"/>
                </a:solidFill>
                <a:latin typeface="Times New Roman" panose="02020603050405020304" pitchFamily="18" charset="0"/>
              </a:rPr>
              <a:t>57091464</a:t>
            </a:r>
          </a:p>
        </p:txBody>
      </p:sp>
    </p:spTree>
    <p:extLst>
      <p:ext uri="{BB962C8B-B14F-4D97-AF65-F5344CB8AC3E}">
        <p14:creationId xmlns:p14="http://schemas.microsoft.com/office/powerpoint/2010/main" val="99271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561763" y="1388735"/>
            <a:ext cx="11074400" cy="511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kern="0" dirty="0"/>
              <a:t>元素的增加</a:t>
            </a:r>
            <a:endParaRPr lang="en-US" altLang="zh-CN" kern="0" dirty="0"/>
          </a:p>
          <a:p>
            <a:pPr lvl="1"/>
            <a:r>
              <a:rPr lang="zh-CN" altLang="en-US" dirty="0"/>
              <a:t>（</a:t>
            </a:r>
            <a:r>
              <a:rPr lang="en-US" altLang="zh-CN" dirty="0"/>
              <a:t>5</a:t>
            </a:r>
            <a:r>
              <a:rPr lang="zh-CN" altLang="en-US" dirty="0"/>
              <a:t>）使用乘法来扩展列表对象</a:t>
            </a:r>
            <a:endParaRPr lang="en-US" altLang="zh-CN" dirty="0"/>
          </a:p>
          <a:p>
            <a:pPr lvl="2"/>
            <a:r>
              <a:rPr lang="zh-CN" altLang="en-US" noProof="1">
                <a:solidFill>
                  <a:srgbClr val="FF0000"/>
                </a:solidFill>
              </a:rPr>
              <a:t>并不创建元素的复制，而是创建已有对象的引用</a:t>
            </a:r>
            <a:endParaRPr lang="en-US" altLang="zh-CN" noProof="1">
              <a:solidFill>
                <a:srgbClr val="FF0000"/>
              </a:solidFill>
            </a:endParaRPr>
          </a:p>
          <a:p>
            <a:pPr lvl="2"/>
            <a:r>
              <a:rPr lang="zh-CN" altLang="en-US" noProof="1">
                <a:solidFill>
                  <a:srgbClr val="FF0000"/>
                </a:solidFill>
              </a:rPr>
              <a:t>当修改其中一个值时，相应的引用也会被修改</a:t>
            </a:r>
            <a:endParaRPr lang="en-US" altLang="zh-CN" noProof="1">
              <a:solidFill>
                <a:srgbClr val="FF0000"/>
              </a:solidFill>
            </a:endParaRPr>
          </a:p>
          <a:p>
            <a:pPr lvl="3"/>
            <a:endParaRPr lang="zh-CN" altLang="en-US" sz="1200" noProof="1"/>
          </a:p>
          <a:p>
            <a:pPr marL="370205" lvl="2" indent="-344805">
              <a:lnSpc>
                <a:spcPct val="80000"/>
              </a:lnSpc>
              <a:buNone/>
            </a:pPr>
            <a:r>
              <a:rPr lang="en-US" altLang="zh-CN" noProof="1">
                <a:latin typeface="Times New Roman" panose="02020603050405020304" pitchFamily="2" charset="0"/>
              </a:rPr>
              <a:t>&gt;&gt;&gt; x = [[None] * 2] * 3</a:t>
            </a:r>
          </a:p>
          <a:p>
            <a:pPr marL="370205" lvl="2" indent="-344805">
              <a:lnSpc>
                <a:spcPct val="80000"/>
              </a:lnSpc>
              <a:buNone/>
            </a:pPr>
            <a:r>
              <a:rPr lang="en-US" altLang="zh-CN" noProof="1">
                <a:latin typeface="Times New Roman" panose="02020603050405020304" pitchFamily="2" charset="0"/>
              </a:rPr>
              <a:t>&gt;&gt;&gt; x</a:t>
            </a:r>
          </a:p>
          <a:p>
            <a:pPr marL="370205" lvl="2" indent="-344805">
              <a:lnSpc>
                <a:spcPct val="80000"/>
              </a:lnSpc>
              <a:buNone/>
            </a:pPr>
            <a:r>
              <a:rPr lang="en-US" altLang="zh-CN" noProof="1">
                <a:solidFill>
                  <a:srgbClr val="00B0F0"/>
                </a:solidFill>
                <a:latin typeface="Times New Roman" panose="02020603050405020304" pitchFamily="2" charset="0"/>
              </a:rPr>
              <a:t>[[None, None], [None, None], [None, None]]</a:t>
            </a:r>
          </a:p>
          <a:p>
            <a:pPr marL="370205" lvl="2" indent="-344805">
              <a:lnSpc>
                <a:spcPct val="80000"/>
              </a:lnSpc>
              <a:buNone/>
            </a:pPr>
            <a:r>
              <a:rPr lang="en-US" altLang="zh-CN" noProof="1">
                <a:latin typeface="Times New Roman" panose="02020603050405020304" pitchFamily="2" charset="0"/>
              </a:rPr>
              <a:t>&gt;&gt;&gt; x[0][0] = 5</a:t>
            </a:r>
          </a:p>
          <a:p>
            <a:pPr marL="370205" lvl="2" indent="-344805">
              <a:lnSpc>
                <a:spcPct val="80000"/>
              </a:lnSpc>
              <a:buNone/>
            </a:pPr>
            <a:r>
              <a:rPr lang="en-US" altLang="zh-CN" noProof="1">
                <a:latin typeface="Times New Roman" panose="02020603050405020304" pitchFamily="2" charset="0"/>
              </a:rPr>
              <a:t>&gt;&gt;&gt; x</a:t>
            </a:r>
          </a:p>
          <a:p>
            <a:pPr marL="370205" lvl="2" indent="-344805">
              <a:lnSpc>
                <a:spcPct val="80000"/>
              </a:lnSpc>
              <a:buNone/>
            </a:pPr>
            <a:r>
              <a:rPr lang="en-US" altLang="zh-CN" noProof="1">
                <a:solidFill>
                  <a:srgbClr val="00B0F0"/>
                </a:solidFill>
                <a:latin typeface="Times New Roman" panose="02020603050405020304" pitchFamily="2" charset="0"/>
              </a:rPr>
              <a:t>[[5, None], [5, None], [5, None]]</a:t>
            </a:r>
          </a:p>
          <a:p>
            <a:pPr marL="370205" lvl="2" indent="-344805">
              <a:lnSpc>
                <a:spcPct val="80000"/>
              </a:lnSpc>
              <a:buNone/>
            </a:pPr>
            <a:r>
              <a:rPr lang="en-US" altLang="zh-CN" noProof="1">
                <a:latin typeface="Times New Roman" panose="02020603050405020304" pitchFamily="2" charset="0"/>
              </a:rPr>
              <a:t>&gt;&gt;&gt; x = [[1,2,3]] * 3</a:t>
            </a:r>
          </a:p>
          <a:p>
            <a:pPr marL="370205" lvl="2" indent="-344805">
              <a:lnSpc>
                <a:spcPct val="80000"/>
              </a:lnSpc>
              <a:buNone/>
            </a:pPr>
            <a:r>
              <a:rPr lang="en-US" altLang="zh-CN" noProof="1">
                <a:latin typeface="Times New Roman" panose="02020603050405020304" pitchFamily="2" charset="0"/>
              </a:rPr>
              <a:t>&gt;&gt;&gt; x[0][0] = 10</a:t>
            </a:r>
          </a:p>
          <a:p>
            <a:pPr marL="370205" lvl="2" indent="-344805">
              <a:lnSpc>
                <a:spcPct val="80000"/>
              </a:lnSpc>
              <a:buNone/>
            </a:pPr>
            <a:r>
              <a:rPr lang="en-US" altLang="zh-CN" noProof="1">
                <a:latin typeface="Times New Roman" panose="02020603050405020304" pitchFamily="2" charset="0"/>
              </a:rPr>
              <a:t>&gt;&gt;&gt; x</a:t>
            </a:r>
          </a:p>
          <a:p>
            <a:pPr marL="370205" lvl="2" indent="-344805">
              <a:lnSpc>
                <a:spcPct val="80000"/>
              </a:lnSpc>
              <a:buNone/>
            </a:pPr>
            <a:r>
              <a:rPr lang="en-US" altLang="zh-CN" noProof="1">
                <a:solidFill>
                  <a:srgbClr val="00B0F0"/>
                </a:solidFill>
                <a:latin typeface="Times New Roman" panose="02020603050405020304" pitchFamily="2" charset="0"/>
              </a:rPr>
              <a:t>[[10, 2, 3], [10, 2, 3], [10, 2, 3]]</a:t>
            </a:r>
          </a:p>
        </p:txBody>
      </p:sp>
    </p:spTree>
    <p:extLst>
      <p:ext uri="{BB962C8B-B14F-4D97-AF65-F5344CB8AC3E}">
        <p14:creationId xmlns:p14="http://schemas.microsoft.com/office/powerpoint/2010/main" val="274562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700723" y="1530598"/>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元素的删除</a:t>
            </a:r>
            <a:endParaRPr lang="en-US" altLang="zh-CN" kern="0" dirty="0"/>
          </a:p>
          <a:p>
            <a:pPr lvl="1"/>
            <a:r>
              <a:rPr lang="zh-CN" altLang="en-US" dirty="0"/>
              <a:t>（</a:t>
            </a:r>
            <a:r>
              <a:rPr lang="en-US" altLang="zh-CN" dirty="0"/>
              <a:t>1</a:t>
            </a:r>
            <a:r>
              <a:rPr lang="zh-CN" altLang="en-US" dirty="0"/>
              <a:t>）使用</a:t>
            </a:r>
            <a:r>
              <a:rPr lang="en-US" altLang="zh-CN" dirty="0"/>
              <a:t>del</a:t>
            </a:r>
            <a:r>
              <a:rPr lang="zh-CN" altLang="en-US" dirty="0"/>
              <a:t>命令删除列表中的指定位置上的元素。</a:t>
            </a:r>
          </a:p>
          <a:p>
            <a:pPr marL="369888" lvl="2" indent="-344488">
              <a:lnSpc>
                <a:spcPct val="9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a:t>
            </a:r>
            <a:r>
              <a:rPr lang="en-US" altLang="zh-CN" dirty="0">
                <a:latin typeface="Times New Roman" panose="02020603050405020304" pitchFamily="18" charset="0"/>
              </a:rPr>
              <a:t> = [3,5,7,9,11]</a:t>
            </a:r>
          </a:p>
          <a:p>
            <a:pPr marL="369888" lvl="2" indent="-344488">
              <a:lnSpc>
                <a:spcPct val="90000"/>
              </a:lnSpc>
              <a:buSzPct val="90000"/>
              <a:buNone/>
            </a:pPr>
            <a:r>
              <a:rPr lang="en-US" altLang="zh-CN" dirty="0">
                <a:latin typeface="Times New Roman" panose="02020603050405020304" pitchFamily="18" charset="0"/>
              </a:rPr>
              <a:t>&gt;&gt;&gt; del </a:t>
            </a:r>
            <a:r>
              <a:rPr lang="en-US" altLang="zh-CN" dirty="0" err="1">
                <a:latin typeface="Times New Roman" panose="02020603050405020304" pitchFamily="18" charset="0"/>
              </a:rPr>
              <a:t>a_list</a:t>
            </a:r>
            <a:r>
              <a:rPr lang="en-US" altLang="zh-CN" dirty="0">
                <a:latin typeface="Times New Roman" panose="02020603050405020304" pitchFamily="18" charset="0"/>
              </a:rPr>
              <a:t>[1]</a:t>
            </a:r>
          </a:p>
          <a:p>
            <a:pPr marL="369888" lvl="2" indent="-344488">
              <a:lnSpc>
                <a:spcPct val="9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a:t>
            </a:r>
            <a:endParaRPr lang="en-US" altLang="zh-CN" dirty="0">
              <a:latin typeface="Times New Roman" panose="02020603050405020304" pitchFamily="18" charset="0"/>
            </a:endParaRPr>
          </a:p>
          <a:p>
            <a:pPr marL="369888" lvl="2" indent="-344488">
              <a:lnSpc>
                <a:spcPct val="90000"/>
              </a:lnSpc>
              <a:buSzPct val="90000"/>
              <a:buNone/>
            </a:pPr>
            <a:r>
              <a:rPr lang="en-US" altLang="zh-CN" dirty="0">
                <a:solidFill>
                  <a:srgbClr val="00B0F0"/>
                </a:solidFill>
                <a:latin typeface="Times New Roman" panose="02020603050405020304" pitchFamily="18" charset="0"/>
              </a:rPr>
              <a:t>[3, 7, 9, 11]</a:t>
            </a:r>
          </a:p>
        </p:txBody>
      </p:sp>
    </p:spTree>
    <p:extLst>
      <p:ext uri="{BB962C8B-B14F-4D97-AF65-F5344CB8AC3E}">
        <p14:creationId xmlns:p14="http://schemas.microsoft.com/office/powerpoint/2010/main" val="382185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元素的删除</a:t>
            </a:r>
            <a:endParaRPr lang="en-US" altLang="zh-CN" kern="0" dirty="0"/>
          </a:p>
          <a:p>
            <a:pPr lvl="1"/>
            <a:r>
              <a:rPr lang="zh-CN" altLang="en-US" dirty="0"/>
              <a:t>（</a:t>
            </a:r>
            <a:r>
              <a:rPr lang="en-US" altLang="zh-CN" dirty="0"/>
              <a:t>2</a:t>
            </a:r>
            <a:r>
              <a:rPr lang="zh-CN" altLang="en-US" dirty="0"/>
              <a:t>）使用列表的</a:t>
            </a:r>
            <a:r>
              <a:rPr lang="en-US" altLang="zh-CN" dirty="0"/>
              <a:t>pop()</a:t>
            </a:r>
            <a:r>
              <a:rPr lang="zh-CN" altLang="en-US" dirty="0"/>
              <a:t>方法删除并返回指定（</a:t>
            </a:r>
            <a:r>
              <a:rPr lang="zh-CN" altLang="en-US" b="0" dirty="0">
                <a:solidFill>
                  <a:srgbClr val="FF0000"/>
                </a:solidFill>
              </a:rPr>
              <a:t>默认为最后一个</a:t>
            </a:r>
            <a:r>
              <a:rPr lang="zh-CN" altLang="en-US" dirty="0"/>
              <a:t>）位置上的元素。如果给定的索引超出了列表的范围则抛出异常。</a:t>
            </a:r>
            <a:endParaRPr lang="en-US" altLang="zh-CN" dirty="0"/>
          </a:p>
          <a:p>
            <a:pPr lvl="1"/>
            <a:endParaRPr lang="zh-CN" altLang="en-US" dirty="0"/>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a:t>
            </a:r>
            <a:r>
              <a:rPr lang="en-US" altLang="zh-CN" dirty="0">
                <a:latin typeface="Times New Roman" panose="02020603050405020304" pitchFamily="18" charset="0"/>
              </a:rPr>
              <a:t> = list((3,5,7,9,11))</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a_list.pop</a:t>
            </a:r>
            <a:r>
              <a:rPr lang="en-US" altLang="zh-CN" dirty="0">
                <a:latin typeface="Times New Roman" panose="02020603050405020304" pitchFamily="18" charset="0"/>
              </a:rPr>
              <a:t>()</a:t>
            </a:r>
          </a:p>
          <a:p>
            <a:pPr marL="369888" lvl="2" indent="-344488">
              <a:lnSpc>
                <a:spcPct val="80000"/>
              </a:lnSpc>
              <a:buSzPct val="90000"/>
              <a:buNone/>
            </a:pPr>
            <a:r>
              <a:rPr lang="en-US" altLang="zh-CN" dirty="0">
                <a:solidFill>
                  <a:srgbClr val="00B0F0"/>
                </a:solidFill>
                <a:latin typeface="Times New Roman" panose="02020603050405020304" pitchFamily="18" charset="0"/>
              </a:rPr>
              <a:t>11</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a:t>
            </a:r>
            <a:endParaRPr lang="en-US" altLang="zh-CN" dirty="0">
              <a:latin typeface="Times New Roman" panose="02020603050405020304" pitchFamily="18" charset="0"/>
            </a:endParaRPr>
          </a:p>
          <a:p>
            <a:pPr marL="369888" lvl="2" indent="-344488">
              <a:lnSpc>
                <a:spcPct val="80000"/>
              </a:lnSpc>
              <a:buSzPct val="90000"/>
              <a:buNone/>
            </a:pPr>
            <a:r>
              <a:rPr lang="en-US" altLang="zh-CN" dirty="0">
                <a:solidFill>
                  <a:srgbClr val="00B0F0"/>
                </a:solidFill>
                <a:latin typeface="Times New Roman" panose="02020603050405020304" pitchFamily="18" charset="0"/>
              </a:rPr>
              <a:t>[3, 5, 7, 9]</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a_list.pop</a:t>
            </a:r>
            <a:r>
              <a:rPr lang="en-US" altLang="zh-CN" dirty="0">
                <a:latin typeface="Times New Roman" panose="02020603050405020304" pitchFamily="18" charset="0"/>
              </a:rPr>
              <a:t>(1)</a:t>
            </a:r>
          </a:p>
          <a:p>
            <a:pPr marL="369888" lvl="2" indent="-344488">
              <a:lnSpc>
                <a:spcPct val="80000"/>
              </a:lnSpc>
              <a:buSzPct val="90000"/>
              <a:buNone/>
            </a:pPr>
            <a:r>
              <a:rPr lang="en-US" altLang="zh-CN" dirty="0">
                <a:solidFill>
                  <a:srgbClr val="00B0F0"/>
                </a:solidFill>
                <a:latin typeface="Times New Roman" panose="02020603050405020304" pitchFamily="18" charset="0"/>
              </a:rPr>
              <a:t>5</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a:t>
            </a:r>
            <a:endParaRPr lang="en-US" altLang="zh-CN" dirty="0">
              <a:latin typeface="Times New Roman" panose="02020603050405020304" pitchFamily="18" charset="0"/>
            </a:endParaRPr>
          </a:p>
          <a:p>
            <a:pPr marL="369888" lvl="2" indent="-344488">
              <a:lnSpc>
                <a:spcPct val="80000"/>
              </a:lnSpc>
              <a:buSzPct val="90000"/>
              <a:buNone/>
            </a:pPr>
            <a:r>
              <a:rPr lang="en-US" altLang="zh-CN" dirty="0">
                <a:solidFill>
                  <a:srgbClr val="00B0F0"/>
                </a:solidFill>
                <a:latin typeface="Times New Roman" panose="02020603050405020304" pitchFamily="18" charset="0"/>
              </a:rPr>
              <a:t>[3, 7, 9]</a:t>
            </a:r>
          </a:p>
        </p:txBody>
      </p:sp>
    </p:spTree>
    <p:extLst>
      <p:ext uri="{BB962C8B-B14F-4D97-AF65-F5344CB8AC3E}">
        <p14:creationId xmlns:p14="http://schemas.microsoft.com/office/powerpoint/2010/main" val="9234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782966" y="1520436"/>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元素的删除</a:t>
            </a:r>
            <a:endParaRPr lang="en-US" altLang="zh-CN" kern="0" dirty="0"/>
          </a:p>
          <a:p>
            <a:pPr lvl="1"/>
            <a:r>
              <a:rPr lang="zh-CN" altLang="en-US" dirty="0"/>
              <a:t>（</a:t>
            </a:r>
            <a:r>
              <a:rPr lang="en-US" altLang="zh-CN" dirty="0"/>
              <a:t>3</a:t>
            </a:r>
            <a:r>
              <a:rPr lang="zh-CN" altLang="en-US" dirty="0"/>
              <a:t>）使用列表对象的</a:t>
            </a:r>
            <a:r>
              <a:rPr lang="en-US" altLang="zh-CN" dirty="0"/>
              <a:t>remove()</a:t>
            </a:r>
            <a:r>
              <a:rPr lang="zh-CN" altLang="en-US" dirty="0"/>
              <a:t>方法删除首次出现的指定元素，如果列表中不存在要删除的元素，则抛出异常。</a:t>
            </a:r>
          </a:p>
          <a:p>
            <a:pPr lvl="1"/>
            <a:endParaRPr lang="zh-CN" altLang="en-US" dirty="0"/>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a:t>
            </a:r>
            <a:r>
              <a:rPr lang="en-US" altLang="zh-CN" dirty="0">
                <a:latin typeface="Times New Roman" panose="02020603050405020304" pitchFamily="18" charset="0"/>
              </a:rPr>
              <a:t> = [3,5,7,9,7,11]</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a_list.remove</a:t>
            </a:r>
            <a:r>
              <a:rPr lang="en-US" altLang="zh-CN" dirty="0">
                <a:latin typeface="Times New Roman" panose="02020603050405020304" pitchFamily="18" charset="0"/>
              </a:rPr>
              <a:t>(7)</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a_list</a:t>
            </a:r>
            <a:endParaRPr lang="en-US" altLang="zh-CN" dirty="0">
              <a:latin typeface="Times New Roman" panose="02020603050405020304" pitchFamily="18" charset="0"/>
            </a:endParaRPr>
          </a:p>
          <a:p>
            <a:pPr marL="369888" lvl="2" indent="-344488">
              <a:lnSpc>
                <a:spcPct val="80000"/>
              </a:lnSpc>
              <a:buSzPct val="90000"/>
              <a:buNone/>
            </a:pPr>
            <a:r>
              <a:rPr lang="en-US" altLang="zh-CN" dirty="0">
                <a:solidFill>
                  <a:srgbClr val="00B0F0"/>
                </a:solidFill>
                <a:latin typeface="Times New Roman" panose="02020603050405020304" pitchFamily="18" charset="0"/>
              </a:rPr>
              <a:t>[3, 5, 9, 7, 11]</a:t>
            </a:r>
          </a:p>
        </p:txBody>
      </p:sp>
    </p:spTree>
    <p:extLst>
      <p:ext uri="{BB962C8B-B14F-4D97-AF65-F5344CB8AC3E}">
        <p14:creationId xmlns:p14="http://schemas.microsoft.com/office/powerpoint/2010/main" val="141531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第四讲：</a:t>
            </a:r>
            <a:r>
              <a:rPr lang="en-US" altLang="zh-CN" dirty="0"/>
              <a:t>Python</a:t>
            </a:r>
            <a:r>
              <a:rPr lang="zh-CN" altLang="en-US" dirty="0"/>
              <a:t>基本数据结构</a:t>
            </a:r>
            <a:endParaRPr lang="en-US" altLang="zh-CN" dirty="0">
              <a:solidFill>
                <a:srgbClr val="FF0000"/>
              </a:solidFill>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a:t>
            </a:fld>
            <a:endParaRPr lang="zh-CN" altLang="en-US"/>
          </a:p>
        </p:txBody>
      </p:sp>
      <p:pic>
        <p:nvPicPr>
          <p:cNvPr id="5" name="图片 4"/>
          <p:cNvPicPr>
            <a:picLocks noChangeAspect="1"/>
          </p:cNvPicPr>
          <p:nvPr/>
        </p:nvPicPr>
        <p:blipFill>
          <a:blip r:embed="rId2"/>
          <a:stretch>
            <a:fillRect/>
          </a:stretch>
        </p:blipFill>
        <p:spPr>
          <a:xfrm>
            <a:off x="1514646" y="2364047"/>
            <a:ext cx="7730954" cy="365152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1517096" y="1281979"/>
            <a:ext cx="10106633" cy="532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元素的删除</a:t>
            </a:r>
            <a:endParaRPr lang="en-US" altLang="zh-CN" kern="0" dirty="0"/>
          </a:p>
          <a:p>
            <a:pPr lvl="1"/>
            <a:r>
              <a:rPr lang="zh-CN" altLang="en-US" dirty="0"/>
              <a:t>（</a:t>
            </a:r>
            <a:r>
              <a:rPr lang="en-US" altLang="zh-CN" dirty="0"/>
              <a:t>3</a:t>
            </a:r>
            <a:r>
              <a:rPr lang="zh-CN" altLang="en-US" dirty="0"/>
              <a:t>）使用列表对象的</a:t>
            </a:r>
            <a:r>
              <a:rPr lang="en-US" altLang="zh-CN" dirty="0"/>
              <a:t>remove()</a:t>
            </a:r>
            <a:r>
              <a:rPr lang="zh-CN" altLang="en-US" dirty="0"/>
              <a:t>方法删除首次出现的指定元素，如果列表中不存在要删除的元素，则抛出异常。</a:t>
            </a:r>
            <a:endParaRPr lang="en-US" altLang="zh-CN" dirty="0"/>
          </a:p>
          <a:p>
            <a:pPr lvl="2"/>
            <a:r>
              <a:rPr lang="zh-CN" altLang="en-US" dirty="0"/>
              <a:t>示例：</a:t>
            </a:r>
            <a:r>
              <a:rPr lang="en-US" altLang="zh-CN" dirty="0" err="1"/>
              <a:t>删除列表中的重复元素</a:t>
            </a:r>
            <a:endParaRPr lang="zh-CN" altLang="en-US" dirty="0"/>
          </a:p>
          <a:p>
            <a:pPr>
              <a:lnSpc>
                <a:spcPct val="85000"/>
              </a:lnSpc>
              <a:buSzPct val="90000"/>
              <a:buNone/>
            </a:pPr>
            <a:r>
              <a:rPr lang="en-US" altLang="zh-CN" sz="1800" dirty="0">
                <a:latin typeface="Times New Roman" panose="02020603050405020304" pitchFamily="18" charset="0"/>
              </a:rPr>
              <a:t>&gt;&gt;&gt; x = [1,2,1,2,1,2,1,2,1]</a:t>
            </a:r>
          </a:p>
          <a:p>
            <a:pPr>
              <a:lnSpc>
                <a:spcPct val="85000"/>
              </a:lnSpc>
              <a:buSzPct val="90000"/>
              <a:buNone/>
            </a:pPr>
            <a:r>
              <a:rPr lang="en-US" altLang="zh-CN" sz="1800" dirty="0">
                <a:latin typeface="Times New Roman" panose="02020603050405020304" pitchFamily="18" charset="0"/>
              </a:rPr>
              <a:t>&gt;&gt;&gt; for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in x:</a:t>
            </a:r>
          </a:p>
          <a:p>
            <a:pPr>
              <a:lnSpc>
                <a:spcPct val="85000"/>
              </a:lnSpc>
              <a:buSzPct val="90000"/>
              <a:buNone/>
            </a:pPr>
            <a:r>
              <a:rPr lang="en-US" altLang="zh-CN" sz="1800" dirty="0">
                <a:latin typeface="Times New Roman" panose="02020603050405020304" pitchFamily="18" charset="0"/>
              </a:rPr>
              <a:t>	    if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a:t>
            </a:r>
          </a:p>
          <a:p>
            <a:pPr>
              <a:lnSpc>
                <a:spcPct val="85000"/>
              </a:lnSpc>
              <a:buSzPct val="90000"/>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x.remove</a:t>
            </a:r>
            <a:r>
              <a:rPr lang="en-US" altLang="zh-CN" sz="1800" dirty="0">
                <a:latin typeface="Times New Roman" panose="02020603050405020304" pitchFamily="18" charset="0"/>
              </a:rPr>
              <a:t>(</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a:lnSpc>
                <a:spcPct val="85000"/>
              </a:lnSpc>
              <a:buSzPct val="90000"/>
              <a:buNone/>
            </a:pPr>
            <a:r>
              <a:rPr lang="en-US" altLang="zh-CN" sz="1800" dirty="0">
                <a:latin typeface="Times New Roman" panose="02020603050405020304" pitchFamily="18" charset="0"/>
              </a:rPr>
              <a:t>&gt;&gt;&gt; x</a:t>
            </a:r>
          </a:p>
          <a:p>
            <a:pPr>
              <a:lnSpc>
                <a:spcPct val="85000"/>
              </a:lnSpc>
              <a:buSzPct val="90000"/>
              <a:buNone/>
            </a:pPr>
            <a:r>
              <a:rPr lang="en-US" altLang="zh-CN" sz="1800" dirty="0">
                <a:solidFill>
                  <a:srgbClr val="00B0F0"/>
                </a:solidFill>
                <a:latin typeface="Times New Roman" panose="02020603050405020304" pitchFamily="18" charset="0"/>
              </a:rPr>
              <a:t>[2, 2, 2, 2]</a:t>
            </a:r>
          </a:p>
          <a:p>
            <a:pPr>
              <a:lnSpc>
                <a:spcPct val="85000"/>
              </a:lnSpc>
              <a:buSzPct val="90000"/>
              <a:buNone/>
            </a:pPr>
            <a:endParaRPr lang="en-US" altLang="zh-CN" sz="1800" dirty="0">
              <a:solidFill>
                <a:srgbClr val="00B0F0"/>
              </a:solidFill>
              <a:latin typeface="Times New Roman" panose="02020603050405020304" pitchFamily="18" charset="0"/>
            </a:endParaRPr>
          </a:p>
          <a:p>
            <a:pPr lvl="2"/>
            <a:r>
              <a:rPr lang="zh-CN" altLang="en-US" dirty="0">
                <a:solidFill>
                  <a:srgbClr val="FF0000"/>
                </a:solidFill>
              </a:rPr>
              <a:t>在删除列表元素时，</a:t>
            </a:r>
            <a:r>
              <a:rPr lang="en-US" altLang="zh-CN" dirty="0">
                <a:solidFill>
                  <a:srgbClr val="FF0000"/>
                </a:solidFill>
              </a:rPr>
              <a:t>Python</a:t>
            </a:r>
            <a:r>
              <a:rPr lang="zh-CN" altLang="en-US" dirty="0">
                <a:solidFill>
                  <a:srgbClr val="FF0000"/>
                </a:solidFill>
              </a:rPr>
              <a:t>会自动对列表内存进行收缩并移动列表元素以保证所有元素之间没有空隙。每当删除一个元素之后，该元素位置后面所有元素的索引就都改变了。</a:t>
            </a:r>
          </a:p>
          <a:p>
            <a:pPr>
              <a:lnSpc>
                <a:spcPct val="85000"/>
              </a:lnSpc>
              <a:buSzPct val="90000"/>
              <a:buNone/>
            </a:pPr>
            <a:endParaRPr lang="en-US" altLang="zh-CN" sz="1800" dirty="0">
              <a:solidFill>
                <a:srgbClr val="00B0F0"/>
              </a:solidFill>
              <a:latin typeface="Times New Roman" panose="02020603050405020304" pitchFamily="18" charset="0"/>
            </a:endParaRPr>
          </a:p>
        </p:txBody>
      </p:sp>
      <p:sp>
        <p:nvSpPr>
          <p:cNvPr id="2" name="矩形 1"/>
          <p:cNvSpPr/>
          <p:nvPr/>
        </p:nvSpPr>
        <p:spPr>
          <a:xfrm>
            <a:off x="4658138" y="3592680"/>
            <a:ext cx="6096000" cy="1505027"/>
          </a:xfrm>
          <a:prstGeom prst="rect">
            <a:avLst/>
          </a:prstGeom>
        </p:spPr>
        <p:txBody>
          <a:bodyPr>
            <a:spAutoFit/>
          </a:bodyPr>
          <a:lstStyle/>
          <a:p>
            <a:pPr marL="355600" indent="-355600" fontAlgn="base">
              <a:lnSpc>
                <a:spcPct val="85000"/>
              </a:lnSpc>
              <a:spcBef>
                <a:spcPct val="0"/>
              </a:spcBef>
              <a:spcAft>
                <a:spcPct val="0"/>
              </a:spcAft>
              <a:buSzPct val="90000"/>
              <a:tabLst>
                <a:tab pos="766445" algn="l"/>
                <a:tab pos="1336675" algn="l"/>
              </a:tabLst>
            </a:pPr>
            <a:r>
              <a:rPr kumimoji="1" lang="en-US" altLang="zh-CN" b="1" noProof="1">
                <a:latin typeface="Times New Roman" panose="02020603050405020304" pitchFamily="18" charset="0"/>
              </a:rPr>
              <a:t>&gt;&gt;&gt; x = [1,2,1,2,1,1,1]</a:t>
            </a:r>
          </a:p>
          <a:p>
            <a:pPr marL="355600" indent="-355600" fontAlgn="base">
              <a:lnSpc>
                <a:spcPct val="85000"/>
              </a:lnSpc>
              <a:spcBef>
                <a:spcPct val="0"/>
              </a:spcBef>
              <a:spcAft>
                <a:spcPct val="0"/>
              </a:spcAft>
              <a:buSzPct val="90000"/>
              <a:tabLst>
                <a:tab pos="766445" algn="l"/>
                <a:tab pos="1336675" algn="l"/>
              </a:tabLst>
            </a:pPr>
            <a:r>
              <a:rPr kumimoji="1" lang="en-US" altLang="zh-CN" b="1" noProof="1">
                <a:latin typeface="Times New Roman" panose="02020603050405020304" pitchFamily="18" charset="0"/>
              </a:rPr>
              <a:t>&gt;&gt;&gt; for i in x:</a:t>
            </a:r>
          </a:p>
          <a:p>
            <a:pPr marL="355600" indent="-355600" fontAlgn="base">
              <a:lnSpc>
                <a:spcPct val="85000"/>
              </a:lnSpc>
              <a:spcBef>
                <a:spcPct val="0"/>
              </a:spcBef>
              <a:spcAft>
                <a:spcPct val="0"/>
              </a:spcAft>
              <a:buSzPct val="90000"/>
              <a:tabLst>
                <a:tab pos="766445" algn="l"/>
                <a:tab pos="1336675" algn="l"/>
              </a:tabLst>
            </a:pPr>
            <a:r>
              <a:rPr kumimoji="1" lang="en-US" altLang="zh-CN" b="1" noProof="1">
                <a:latin typeface="Times New Roman" panose="02020603050405020304" pitchFamily="18" charset="0"/>
              </a:rPr>
              <a:t>	       if i == 1:</a:t>
            </a:r>
          </a:p>
          <a:p>
            <a:pPr marL="355600" indent="-355600" fontAlgn="base">
              <a:lnSpc>
                <a:spcPct val="85000"/>
              </a:lnSpc>
              <a:spcBef>
                <a:spcPct val="0"/>
              </a:spcBef>
              <a:spcAft>
                <a:spcPct val="0"/>
              </a:spcAft>
              <a:buSzPct val="90000"/>
              <a:tabLst>
                <a:tab pos="766445" algn="l"/>
                <a:tab pos="1336675" algn="l"/>
              </a:tabLst>
            </a:pPr>
            <a:r>
              <a:rPr kumimoji="1" lang="en-US" altLang="zh-CN" b="1" noProof="1">
                <a:latin typeface="Times New Roman" panose="02020603050405020304" pitchFamily="18" charset="0"/>
              </a:rPr>
              <a:t>			x.remove(i)		</a:t>
            </a:r>
          </a:p>
          <a:p>
            <a:pPr marL="355600" indent="-355600" fontAlgn="base">
              <a:lnSpc>
                <a:spcPct val="85000"/>
              </a:lnSpc>
              <a:spcBef>
                <a:spcPct val="0"/>
              </a:spcBef>
              <a:spcAft>
                <a:spcPct val="0"/>
              </a:spcAft>
              <a:buSzPct val="90000"/>
              <a:tabLst>
                <a:tab pos="766445" algn="l"/>
                <a:tab pos="1336675" algn="l"/>
              </a:tabLst>
            </a:pPr>
            <a:r>
              <a:rPr kumimoji="1" lang="en-US" altLang="zh-CN" b="1" noProof="1">
                <a:latin typeface="Times New Roman" panose="02020603050405020304" pitchFamily="18" charset="0"/>
              </a:rPr>
              <a:t>&gt;&gt;&gt; x</a:t>
            </a:r>
          </a:p>
          <a:p>
            <a:pPr marL="355600" indent="-355600" fontAlgn="base">
              <a:lnSpc>
                <a:spcPct val="85000"/>
              </a:lnSpc>
              <a:spcBef>
                <a:spcPct val="0"/>
              </a:spcBef>
              <a:spcAft>
                <a:spcPct val="0"/>
              </a:spcAft>
              <a:buSzPct val="90000"/>
              <a:tabLst>
                <a:tab pos="766445" algn="l"/>
                <a:tab pos="1336675" algn="l"/>
              </a:tabLst>
            </a:pPr>
            <a:r>
              <a:rPr kumimoji="1" lang="en-US" altLang="zh-CN" b="1" noProof="1">
                <a:solidFill>
                  <a:srgbClr val="00B0F0"/>
                </a:solidFill>
                <a:latin typeface="Times New Roman" panose="02020603050405020304" pitchFamily="18" charset="0"/>
              </a:rPr>
              <a:t>[2, 2, 1]</a:t>
            </a:r>
          </a:p>
        </p:txBody>
      </p:sp>
      <p:sp>
        <p:nvSpPr>
          <p:cNvPr id="6" name="文本框 5">
            <a:extLst>
              <a:ext uri="{FF2B5EF4-FFF2-40B4-BE49-F238E27FC236}">
                <a16:creationId xmlns:a16="http://schemas.microsoft.com/office/drawing/2014/main" id="{5362BD02-29DE-47BD-9C82-0868F22BA8AB}"/>
              </a:ext>
            </a:extLst>
          </p:cNvPr>
          <p:cNvSpPr txBox="1"/>
          <p:nvPr/>
        </p:nvSpPr>
        <p:spPr>
          <a:xfrm>
            <a:off x="0" y="4930827"/>
            <a:ext cx="2301498" cy="1477328"/>
          </a:xfrm>
          <a:prstGeom prst="rect">
            <a:avLst/>
          </a:prstGeom>
          <a:noFill/>
        </p:spPr>
        <p:txBody>
          <a:bodyPr wrap="square">
            <a:spAutoFit/>
          </a:bodyPr>
          <a:lstStyle/>
          <a:p>
            <a:r>
              <a:rPr lang="zh-CN" altLang="en-US" dirty="0"/>
              <a:t>[2, 1, 2, 1, 2, 1, 2, 1]</a:t>
            </a:r>
          </a:p>
          <a:p>
            <a:r>
              <a:rPr lang="zh-CN" altLang="en-US" dirty="0"/>
              <a:t>[2, 2, 1, 2, 1, 2, 1]</a:t>
            </a:r>
          </a:p>
          <a:p>
            <a:r>
              <a:rPr lang="zh-CN" altLang="en-US" dirty="0"/>
              <a:t>[2, 2, 2, 1, 2, 1]</a:t>
            </a:r>
          </a:p>
          <a:p>
            <a:r>
              <a:rPr lang="zh-CN" altLang="en-US" dirty="0"/>
              <a:t>[2, 2, 2, 2, 1]</a:t>
            </a:r>
          </a:p>
          <a:p>
            <a:r>
              <a:rPr lang="zh-CN" altLang="en-US" dirty="0"/>
              <a:t>[2, 2, 2, 2]</a:t>
            </a:r>
          </a:p>
        </p:txBody>
      </p:sp>
      <p:sp>
        <p:nvSpPr>
          <p:cNvPr id="8" name="文本框 7">
            <a:extLst>
              <a:ext uri="{FF2B5EF4-FFF2-40B4-BE49-F238E27FC236}">
                <a16:creationId xmlns:a16="http://schemas.microsoft.com/office/drawing/2014/main" id="{D45BFD0E-8DB0-4E3F-94C8-A909247E87BA}"/>
              </a:ext>
            </a:extLst>
          </p:cNvPr>
          <p:cNvSpPr txBox="1"/>
          <p:nvPr/>
        </p:nvSpPr>
        <p:spPr>
          <a:xfrm>
            <a:off x="7592232" y="3155285"/>
            <a:ext cx="3380568" cy="1477328"/>
          </a:xfrm>
          <a:prstGeom prst="rect">
            <a:avLst/>
          </a:prstGeom>
          <a:noFill/>
        </p:spPr>
        <p:txBody>
          <a:bodyPr wrap="square">
            <a:spAutoFit/>
          </a:bodyPr>
          <a:lstStyle/>
          <a:p>
            <a:r>
              <a:rPr lang="zh-CN" altLang="en-US" dirty="0"/>
              <a:t>[2, 1, 2, 1, 1, 1]</a:t>
            </a:r>
          </a:p>
          <a:p>
            <a:r>
              <a:rPr lang="zh-CN" altLang="en-US" dirty="0"/>
              <a:t>[2, 2, 1, 1, 1]</a:t>
            </a:r>
          </a:p>
          <a:p>
            <a:r>
              <a:rPr lang="zh-CN" altLang="en-US" dirty="0"/>
              <a:t>[2, 2, 1, 1]</a:t>
            </a:r>
          </a:p>
          <a:p>
            <a:r>
              <a:rPr lang="zh-CN" altLang="en-US" dirty="0"/>
              <a:t>[2, 2, 1]</a:t>
            </a:r>
          </a:p>
          <a:p>
            <a:r>
              <a:rPr lang="zh-CN" altLang="en-US" dirty="0"/>
              <a:t>[2, 2, 1]</a:t>
            </a:r>
          </a:p>
        </p:txBody>
      </p:sp>
    </p:spTree>
    <p:extLst>
      <p:ext uri="{BB962C8B-B14F-4D97-AF65-F5344CB8AC3E}">
        <p14:creationId xmlns:p14="http://schemas.microsoft.com/office/powerpoint/2010/main" val="304279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元素的删除</a:t>
            </a:r>
            <a:endParaRPr lang="en-US" altLang="zh-CN" kern="0" dirty="0"/>
          </a:p>
          <a:p>
            <a:pPr lvl="1"/>
            <a:r>
              <a:rPr lang="zh-CN" altLang="en-US" dirty="0"/>
              <a:t>（</a:t>
            </a:r>
            <a:r>
              <a:rPr lang="en-US" altLang="zh-CN" dirty="0"/>
              <a:t>3</a:t>
            </a:r>
            <a:r>
              <a:rPr lang="zh-CN" altLang="en-US" dirty="0"/>
              <a:t>）使用列表对象的</a:t>
            </a:r>
            <a:r>
              <a:rPr lang="en-US" altLang="zh-CN" dirty="0"/>
              <a:t>remove()</a:t>
            </a:r>
            <a:r>
              <a:rPr lang="zh-CN" altLang="en-US" dirty="0"/>
              <a:t>方法删除首次出现的指定元素，如果列表中不存在要删除的元素，则抛出异常。</a:t>
            </a:r>
            <a:endParaRPr lang="en-US" altLang="zh-CN" dirty="0"/>
          </a:p>
          <a:p>
            <a:pPr lvl="2"/>
            <a:r>
              <a:rPr lang="zh-CN" altLang="en-US" dirty="0">
                <a:solidFill>
                  <a:srgbClr val="FF0000"/>
                </a:solidFill>
              </a:rPr>
              <a:t>示例：</a:t>
            </a:r>
            <a:r>
              <a:rPr lang="en-US" altLang="zh-CN" dirty="0" err="1">
                <a:solidFill>
                  <a:srgbClr val="FF0000"/>
                </a:solidFill>
              </a:rPr>
              <a:t>删除列表中的重复元素</a:t>
            </a:r>
            <a:r>
              <a:rPr lang="zh-CN" altLang="en-US" dirty="0">
                <a:solidFill>
                  <a:srgbClr val="FF0000"/>
                </a:solidFill>
              </a:rPr>
              <a:t>（正确的代码）</a:t>
            </a:r>
            <a:endParaRPr lang="en-US" altLang="zh-CN" dirty="0">
              <a:solidFill>
                <a:srgbClr val="FF0000"/>
              </a:solidFill>
            </a:endParaRPr>
          </a:p>
          <a:p>
            <a:pPr lvl="2"/>
            <a:endParaRPr lang="zh-CN" altLang="en-US" dirty="0"/>
          </a:p>
          <a:p>
            <a:pPr marL="1905" indent="-344805">
              <a:lnSpc>
                <a:spcPct val="80000"/>
              </a:lnSpc>
              <a:buNone/>
            </a:pPr>
            <a:r>
              <a:rPr lang="zh-CN" altLang="en-US" sz="1800" noProof="1">
                <a:latin typeface="Times New Roman" panose="02020603050405020304" pitchFamily="2" charset="0"/>
              </a:rPr>
              <a:t>&gt;&gt;&gt; x = [1,2,1,2,1,1,1]</a:t>
            </a:r>
          </a:p>
          <a:p>
            <a:pPr marL="1905" indent="-344805">
              <a:lnSpc>
                <a:spcPct val="80000"/>
              </a:lnSpc>
              <a:buNone/>
            </a:pPr>
            <a:r>
              <a:rPr lang="zh-CN" altLang="en-US" sz="1800" noProof="1">
                <a:latin typeface="Times New Roman" panose="02020603050405020304" pitchFamily="2" charset="0"/>
              </a:rPr>
              <a:t>&gt;&gt;&gt; for i in range(len(x)-1,-1,-1):</a:t>
            </a:r>
          </a:p>
          <a:p>
            <a:pPr marL="1905" indent="-344805">
              <a:lnSpc>
                <a:spcPct val="80000"/>
              </a:lnSpc>
              <a:buNone/>
            </a:pPr>
            <a:r>
              <a:rPr lang="zh-CN" altLang="en-US" sz="1800" noProof="1">
                <a:latin typeface="Times New Roman" panose="02020603050405020304" pitchFamily="2" charset="0"/>
              </a:rPr>
              <a:t>	        </a:t>
            </a:r>
            <a:r>
              <a:rPr lang="en-US" altLang="zh-CN" sz="1800" noProof="1">
                <a:latin typeface="Times New Roman" panose="02020603050405020304" pitchFamily="2" charset="0"/>
              </a:rPr>
              <a:t>	</a:t>
            </a:r>
            <a:r>
              <a:rPr lang="zh-CN" altLang="en-US" sz="1800" noProof="1">
                <a:latin typeface="Times New Roman" panose="02020603050405020304" pitchFamily="2" charset="0"/>
              </a:rPr>
              <a:t>if x[i]==1:</a:t>
            </a:r>
          </a:p>
          <a:p>
            <a:pPr marL="1905" indent="-344805">
              <a:lnSpc>
                <a:spcPct val="80000"/>
              </a:lnSpc>
              <a:buNone/>
            </a:pPr>
            <a:r>
              <a:rPr lang="zh-CN" altLang="en-US" sz="1800" noProof="1">
                <a:latin typeface="Times New Roman" panose="02020603050405020304" pitchFamily="2" charset="0"/>
              </a:rPr>
              <a:t>		</a:t>
            </a:r>
            <a:r>
              <a:rPr lang="en-US" altLang="zh-CN" sz="1800" noProof="1">
                <a:latin typeface="Times New Roman" panose="02020603050405020304" pitchFamily="2" charset="0"/>
              </a:rPr>
              <a:t>	</a:t>
            </a:r>
            <a:r>
              <a:rPr lang="zh-CN" altLang="en-US" sz="1800" noProof="1">
                <a:latin typeface="Times New Roman" panose="02020603050405020304" pitchFamily="2" charset="0"/>
              </a:rPr>
              <a:t>del x[i]</a:t>
            </a:r>
            <a:endParaRPr lang="en-US" altLang="zh-CN" sz="1800" noProof="1">
              <a:latin typeface="Times New Roman" panose="02020603050405020304" pitchFamily="2" charset="0"/>
            </a:endParaRPr>
          </a:p>
          <a:p>
            <a:pPr marL="1905" indent="-344805">
              <a:lnSpc>
                <a:spcPct val="80000"/>
              </a:lnSpc>
              <a:buNone/>
            </a:pPr>
            <a:endParaRPr lang="en-US" altLang="zh-CN" sz="1800" noProof="1">
              <a:latin typeface="Times New Roman" panose="02020603050405020304" pitchFamily="2" charset="0"/>
            </a:endParaRPr>
          </a:p>
          <a:p>
            <a:pPr marL="1905" indent="-344805">
              <a:lnSpc>
                <a:spcPct val="80000"/>
              </a:lnSpc>
              <a:buNone/>
            </a:pPr>
            <a:r>
              <a:rPr lang="en-US" altLang="zh-CN" sz="1800" noProof="1">
                <a:latin typeface="Times New Roman" panose="02020603050405020304" pitchFamily="2" charset="0"/>
              </a:rPr>
              <a:t>print (x)</a:t>
            </a:r>
            <a:endParaRPr lang="zh-CN" altLang="en-US" sz="1800" noProof="1">
              <a:latin typeface="Times New Roman" panose="02020603050405020304" pitchFamily="2" charset="0"/>
            </a:endParaRPr>
          </a:p>
          <a:p>
            <a:pPr>
              <a:lnSpc>
                <a:spcPct val="85000"/>
              </a:lnSpc>
              <a:buSzPct val="90000"/>
              <a:buNone/>
            </a:pP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p:txBody>
      </p:sp>
    </p:spTree>
    <p:extLst>
      <p:ext uri="{BB962C8B-B14F-4D97-AF65-F5344CB8AC3E}">
        <p14:creationId xmlns:p14="http://schemas.microsoft.com/office/powerpoint/2010/main" val="3311088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元素的访问与计数</a:t>
            </a:r>
            <a:endParaRPr lang="en-US" altLang="zh-CN" dirty="0"/>
          </a:p>
          <a:p>
            <a:pPr lvl="1"/>
            <a:r>
              <a:rPr lang="zh-CN" altLang="en-US" dirty="0"/>
              <a:t>使用下标直接访问列表元素，如果指定下标不存在，则抛出异常</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[3, 4, 5, 5.5, 7, 9, 11, 13, 15, 17]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[15]</a:t>
            </a:r>
          </a:p>
          <a:p>
            <a:pPr>
              <a:lnSpc>
                <a:spcPct val="80000"/>
              </a:lnSpc>
              <a:buSzPct val="90000"/>
              <a:buNone/>
            </a:pPr>
            <a:r>
              <a:rPr lang="en-US" altLang="zh-CN" sz="1800" dirty="0" err="1">
                <a:solidFill>
                  <a:srgbClr val="FF0000"/>
                </a:solidFill>
                <a:latin typeface="Times New Roman" panose="02020603050405020304" pitchFamily="18" charset="0"/>
              </a:rPr>
              <a:t>Traceback</a:t>
            </a:r>
            <a:r>
              <a:rPr lang="en-US" altLang="zh-CN" sz="1800" dirty="0">
                <a:solidFill>
                  <a:srgbClr val="FF0000"/>
                </a:solidFill>
                <a:latin typeface="Times New Roman" panose="02020603050405020304" pitchFamily="18" charset="0"/>
              </a:rPr>
              <a:t> (most recent call last):</a:t>
            </a:r>
          </a:p>
          <a:p>
            <a:pPr>
              <a:lnSpc>
                <a:spcPct val="80000"/>
              </a:lnSpc>
              <a:buSzPct val="90000"/>
              <a:buNone/>
            </a:pPr>
            <a:r>
              <a:rPr lang="en-US" altLang="zh-CN" sz="1800" dirty="0">
                <a:solidFill>
                  <a:srgbClr val="FF0000"/>
                </a:solidFill>
                <a:latin typeface="Times New Roman" panose="02020603050405020304" pitchFamily="18" charset="0"/>
              </a:rPr>
              <a:t>  File "&lt;pyshell#34&gt;", line 1, in &lt;module&gt;</a:t>
            </a:r>
          </a:p>
          <a:p>
            <a:pPr>
              <a:lnSpc>
                <a:spcPct val="80000"/>
              </a:lnSpc>
              <a:buSzPct val="90000"/>
              <a:buNone/>
            </a:pPr>
            <a:r>
              <a:rPr lang="en-US" altLang="zh-CN" sz="1800" dirty="0">
                <a:solidFill>
                  <a:srgbClr val="FF0000"/>
                </a:solidFill>
                <a:latin typeface="Times New Roman" panose="02020603050405020304" pitchFamily="18" charset="0"/>
              </a:rPr>
              <a:t>    </a:t>
            </a:r>
            <a:r>
              <a:rPr lang="en-US" altLang="zh-CN" sz="1800" dirty="0" err="1">
                <a:solidFill>
                  <a:srgbClr val="FF0000"/>
                </a:solidFill>
                <a:latin typeface="Times New Roman" panose="02020603050405020304" pitchFamily="18" charset="0"/>
              </a:rPr>
              <a:t>aList</a:t>
            </a:r>
            <a:r>
              <a:rPr lang="en-US" altLang="zh-CN" sz="1800" dirty="0">
                <a:solidFill>
                  <a:srgbClr val="FF0000"/>
                </a:solidFill>
                <a:latin typeface="Times New Roman" panose="02020603050405020304" pitchFamily="18" charset="0"/>
              </a:rPr>
              <a:t>[15]</a:t>
            </a:r>
          </a:p>
          <a:p>
            <a:pPr>
              <a:lnSpc>
                <a:spcPct val="80000"/>
              </a:lnSpc>
              <a:buSzPct val="90000"/>
              <a:buNone/>
            </a:pPr>
            <a:r>
              <a:rPr lang="en-US" altLang="zh-CN" sz="1800" dirty="0" err="1">
                <a:solidFill>
                  <a:srgbClr val="FF0000"/>
                </a:solidFill>
                <a:latin typeface="Times New Roman" panose="02020603050405020304" pitchFamily="18" charset="0"/>
              </a:rPr>
              <a:t>IndexError</a:t>
            </a:r>
            <a:r>
              <a:rPr lang="en-US" altLang="zh-CN" sz="1800" dirty="0">
                <a:solidFill>
                  <a:srgbClr val="FF0000"/>
                </a:solidFill>
                <a:latin typeface="Times New Roman" panose="02020603050405020304" pitchFamily="18" charset="0"/>
              </a:rPr>
              <a:t>: list index out of range</a:t>
            </a:r>
          </a:p>
          <a:p>
            <a:pPr lvl="1"/>
            <a:r>
              <a:rPr lang="zh-CN" altLang="en-US" dirty="0"/>
              <a:t>使用列表对象的</a:t>
            </a:r>
            <a:r>
              <a:rPr lang="en-US" altLang="zh-CN" dirty="0"/>
              <a:t>index()</a:t>
            </a:r>
            <a:r>
              <a:rPr lang="zh-CN" altLang="en-US" dirty="0"/>
              <a:t>方法获取指定元素首次出现的下标，若列表对象中不存在指定元素，则抛出异常。</a:t>
            </a:r>
          </a:p>
          <a:p>
            <a:pPr>
              <a:lnSpc>
                <a:spcPct val="80000"/>
              </a:lnSpc>
              <a:buSzPct val="90000"/>
              <a:buNone/>
            </a:pP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p:txBody>
      </p:sp>
    </p:spTree>
    <p:extLst>
      <p:ext uri="{BB962C8B-B14F-4D97-AF65-F5344CB8AC3E}">
        <p14:creationId xmlns:p14="http://schemas.microsoft.com/office/powerpoint/2010/main" val="1592278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元素的访问与计数</a:t>
            </a:r>
            <a:endParaRPr lang="en-US" altLang="zh-CN" dirty="0"/>
          </a:p>
          <a:p>
            <a:pPr lvl="1"/>
            <a:r>
              <a:rPr lang="zh-CN" altLang="en-US" dirty="0"/>
              <a:t>使用</a:t>
            </a:r>
            <a:r>
              <a:rPr lang="en-US" altLang="zh-CN" sz="2400" dirty="0"/>
              <a:t>count()</a:t>
            </a:r>
            <a:r>
              <a:rPr lang="zh-CN" altLang="en-US" sz="2400" dirty="0"/>
              <a:t>方法统计指定元素在列表对象中出现的次数</a:t>
            </a:r>
            <a:endParaRPr lang="en-US" altLang="zh-CN" sz="2400" dirty="0"/>
          </a:p>
          <a:p>
            <a:pPr lvl="2"/>
            <a:r>
              <a:rPr lang="zh-CN" altLang="en-US" sz="2000" dirty="0"/>
              <a:t>可用于判断</a:t>
            </a:r>
            <a:r>
              <a:rPr lang="zh-CN" altLang="en-US" dirty="0">
                <a:latin typeface="宋体" panose="02010600030101010101" pitchFamily="2" charset="-122"/>
              </a:rPr>
              <a:t>列表中是否存在指定的值</a:t>
            </a:r>
            <a:endParaRPr lang="zh-CN" altLang="en-US" sz="2000" dirty="0"/>
          </a:p>
          <a:p>
            <a:pPr>
              <a:lnSpc>
                <a:spcPct val="80000"/>
              </a:lnSpc>
              <a:buSzPct val="90000"/>
              <a:buNone/>
            </a:pPr>
            <a:endParaRPr lang="en-US" altLang="zh-CN" sz="2000" dirty="0"/>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[3, 4, 5, 5.5, 7, 9, 11, 13, 15, 17]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aList.count</a:t>
            </a:r>
            <a:r>
              <a:rPr lang="en-US" altLang="zh-CN" sz="1800" dirty="0">
                <a:latin typeface="Times New Roman" panose="02020603050405020304" pitchFamily="18" charset="0"/>
              </a:rPr>
              <a:t>(7)</a:t>
            </a:r>
          </a:p>
          <a:p>
            <a:pPr>
              <a:lnSpc>
                <a:spcPct val="80000"/>
              </a:lnSpc>
              <a:buSzPct val="90000"/>
              <a:buNone/>
            </a:pPr>
            <a:r>
              <a:rPr lang="en-US" altLang="zh-CN" sz="1800" dirty="0">
                <a:solidFill>
                  <a:srgbClr val="00B0F0"/>
                </a:solidFill>
                <a:latin typeface="Times New Roman" panose="02020603050405020304" pitchFamily="18" charset="0"/>
              </a:rPr>
              <a:t>1</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aList.count</a:t>
            </a:r>
            <a:r>
              <a:rPr lang="en-US" altLang="zh-CN" sz="1800" dirty="0">
                <a:latin typeface="Times New Roman" panose="02020603050405020304" pitchFamily="18" charset="0"/>
              </a:rPr>
              <a:t>(0)</a:t>
            </a:r>
          </a:p>
          <a:p>
            <a:pPr>
              <a:lnSpc>
                <a:spcPct val="80000"/>
              </a:lnSpc>
              <a:buSzPct val="90000"/>
              <a:buNone/>
            </a:pPr>
            <a:r>
              <a:rPr lang="en-US" altLang="zh-CN" sz="1800" dirty="0">
                <a:solidFill>
                  <a:srgbClr val="00B0F0"/>
                </a:solidFill>
                <a:latin typeface="Times New Roman" panose="02020603050405020304" pitchFamily="18" charset="0"/>
              </a:rPr>
              <a:t>0</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aList.count</a:t>
            </a:r>
            <a:r>
              <a:rPr lang="en-US" altLang="zh-CN" sz="1800" dirty="0">
                <a:latin typeface="Times New Roman" panose="02020603050405020304" pitchFamily="18" charset="0"/>
              </a:rPr>
              <a:t>(8)</a:t>
            </a:r>
          </a:p>
          <a:p>
            <a:pPr>
              <a:lnSpc>
                <a:spcPct val="80000"/>
              </a:lnSpc>
              <a:buSzPct val="90000"/>
              <a:buNone/>
            </a:pPr>
            <a:r>
              <a:rPr lang="en-US" altLang="zh-CN" sz="1800" dirty="0">
                <a:solidFill>
                  <a:srgbClr val="00B0F0"/>
                </a:solidFill>
                <a:latin typeface="Times New Roman" panose="02020603050405020304" pitchFamily="18" charset="0"/>
              </a:rPr>
              <a:t>0</a:t>
            </a:r>
          </a:p>
          <a:p>
            <a:pPr>
              <a:lnSpc>
                <a:spcPct val="80000"/>
              </a:lnSpc>
              <a:buSzPct val="90000"/>
              <a:buNone/>
            </a:pPr>
            <a:r>
              <a:rPr lang="en-US" altLang="zh-CN" sz="1800" dirty="0">
                <a:latin typeface="Times New Roman" panose="02020603050405020304" pitchFamily="18" charset="0"/>
              </a:rPr>
              <a:t>&gt;&gt;&gt; 7 in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True</a:t>
            </a:r>
          </a:p>
          <a:p>
            <a:pPr>
              <a:lnSpc>
                <a:spcPct val="80000"/>
              </a:lnSpc>
              <a:buSzPct val="90000"/>
              <a:buNone/>
            </a:pP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p:txBody>
      </p:sp>
    </p:spTree>
    <p:extLst>
      <p:ext uri="{BB962C8B-B14F-4D97-AF65-F5344CB8AC3E}">
        <p14:creationId xmlns:p14="http://schemas.microsoft.com/office/powerpoint/2010/main" val="4029422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切片操作</a:t>
            </a:r>
            <a:endParaRPr lang="en-US" altLang="zh-CN" dirty="0"/>
          </a:p>
          <a:p>
            <a:pPr lvl="1"/>
            <a:r>
              <a:rPr lang="en-US" altLang="zh-CN" dirty="0"/>
              <a:t>Python</a:t>
            </a:r>
            <a:r>
              <a:rPr lang="zh-CN" altLang="en-US" dirty="0"/>
              <a:t>序列的重要操作之一，适用于列表、元组、字符串、</a:t>
            </a:r>
            <a:r>
              <a:rPr lang="en-US" altLang="zh-CN" dirty="0"/>
              <a:t>range</a:t>
            </a:r>
            <a:r>
              <a:rPr lang="zh-CN" altLang="en-US" dirty="0"/>
              <a:t>对象等类型</a:t>
            </a:r>
            <a:endParaRPr lang="en-US" altLang="zh-CN" dirty="0"/>
          </a:p>
          <a:p>
            <a:pPr>
              <a:buSzPct val="90000"/>
              <a:buNone/>
            </a:pPr>
            <a:r>
              <a:rPr lang="en-US" altLang="zh-CN" sz="1600" dirty="0">
                <a:latin typeface="Times New Roman" panose="02020603050405020304" pitchFamily="18" charset="0"/>
              </a:rPr>
              <a:t>&gt;&gt;&gt; </a:t>
            </a:r>
            <a:r>
              <a:rPr lang="en-US" altLang="zh-CN" sz="1600" dirty="0" err="1">
                <a:latin typeface="Times New Roman" panose="02020603050405020304" pitchFamily="18" charset="0"/>
              </a:rPr>
              <a:t>aList</a:t>
            </a:r>
            <a:r>
              <a:rPr lang="en-US" altLang="zh-CN" sz="1600" dirty="0">
                <a:latin typeface="Times New Roman" panose="02020603050405020304" pitchFamily="18" charset="0"/>
              </a:rPr>
              <a:t> = [3, 4, 5, 6, 7, 9, 11, 13, 15, 17]</a:t>
            </a:r>
          </a:p>
          <a:p>
            <a:pPr>
              <a:buSzPct val="90000"/>
              <a:buNone/>
            </a:pPr>
            <a:r>
              <a:rPr lang="en-US" altLang="zh-CN" sz="1600" dirty="0">
                <a:latin typeface="Times New Roman" panose="02020603050405020304" pitchFamily="18" charset="0"/>
              </a:rPr>
              <a:t>&gt;&gt;&gt; </a:t>
            </a:r>
            <a:r>
              <a:rPr lang="en-US" altLang="zh-CN" sz="1600" dirty="0" err="1">
                <a:latin typeface="Times New Roman" panose="02020603050405020304" pitchFamily="18" charset="0"/>
              </a:rPr>
              <a:t>aList</a:t>
            </a:r>
            <a:r>
              <a:rPr lang="en-US" altLang="zh-CN" sz="1600" dirty="0">
                <a:latin typeface="Times New Roman" panose="02020603050405020304" pitchFamily="18" charset="0"/>
              </a:rPr>
              <a:t>[::]                                                #</a:t>
            </a:r>
            <a:r>
              <a:rPr lang="zh-CN" altLang="en-US" sz="1600" dirty="0">
                <a:latin typeface="Times New Roman" panose="02020603050405020304" pitchFamily="18" charset="0"/>
              </a:rPr>
              <a:t>返回包含元素的新列表</a:t>
            </a:r>
          </a:p>
          <a:p>
            <a:pPr>
              <a:buSzPct val="90000"/>
              <a:buNone/>
            </a:pPr>
            <a:r>
              <a:rPr lang="en-US" altLang="zh-CN" sz="1600" dirty="0">
                <a:solidFill>
                  <a:srgbClr val="00B0F0"/>
                </a:solidFill>
                <a:latin typeface="Times New Roman" panose="02020603050405020304" pitchFamily="18" charset="0"/>
              </a:rPr>
              <a:t>[3, 4, 5, 6, 7, 9, 11, 13, 15, 17]</a:t>
            </a:r>
          </a:p>
          <a:p>
            <a:pPr lvl="1"/>
            <a:r>
              <a:rPr lang="zh-CN" altLang="en-US" dirty="0"/>
              <a:t>语法：</a:t>
            </a:r>
            <a:r>
              <a:rPr lang="en-US" altLang="zh-CN" dirty="0"/>
              <a:t>2</a:t>
            </a:r>
            <a:r>
              <a:rPr lang="zh-CN" altLang="en-US" dirty="0"/>
              <a:t>个冒号分隔的</a:t>
            </a:r>
            <a:r>
              <a:rPr lang="en-US" altLang="zh-CN" dirty="0"/>
              <a:t>3</a:t>
            </a:r>
            <a:r>
              <a:rPr lang="zh-CN" altLang="en-US" dirty="0"/>
              <a:t>个数字</a:t>
            </a:r>
            <a:endParaRPr lang="en-US" altLang="zh-CN" dirty="0"/>
          </a:p>
          <a:p>
            <a:pPr lvl="2"/>
            <a:r>
              <a:rPr lang="zh-CN" altLang="en-US" b="0" dirty="0">
                <a:solidFill>
                  <a:srgbClr val="FF0000"/>
                </a:solidFill>
              </a:rPr>
              <a:t>第一个数字：开始位置（默认为</a:t>
            </a:r>
            <a:r>
              <a:rPr lang="en-US" altLang="zh-CN" b="0" dirty="0">
                <a:solidFill>
                  <a:srgbClr val="FF0000"/>
                </a:solidFill>
              </a:rPr>
              <a:t>0</a:t>
            </a:r>
            <a:r>
              <a:rPr lang="zh-CN" altLang="en-US" b="0" dirty="0">
                <a:solidFill>
                  <a:srgbClr val="FF0000"/>
                </a:solidFill>
              </a:rPr>
              <a:t>）</a:t>
            </a:r>
            <a:endParaRPr lang="en-US" altLang="zh-CN" b="0" dirty="0">
              <a:solidFill>
                <a:srgbClr val="FF0000"/>
              </a:solidFill>
            </a:endParaRPr>
          </a:p>
          <a:p>
            <a:pPr lvl="2"/>
            <a:r>
              <a:rPr lang="zh-CN" altLang="en-US" b="0" dirty="0">
                <a:solidFill>
                  <a:srgbClr val="FF0000"/>
                </a:solidFill>
              </a:rPr>
              <a:t>第二个数字：截止（但不包含）位置（默认为列表长度）</a:t>
            </a:r>
            <a:endParaRPr lang="en-US" altLang="zh-CN" b="0" dirty="0">
              <a:solidFill>
                <a:srgbClr val="FF0000"/>
              </a:solidFill>
            </a:endParaRPr>
          </a:p>
          <a:p>
            <a:pPr lvl="2"/>
            <a:r>
              <a:rPr lang="zh-CN" altLang="en-US" b="0" dirty="0">
                <a:solidFill>
                  <a:srgbClr val="FF0000"/>
                </a:solidFill>
              </a:rPr>
              <a:t>第三个数字：切片的步长（默认为</a:t>
            </a:r>
            <a:r>
              <a:rPr lang="en-US" altLang="zh-CN" b="0" dirty="0">
                <a:solidFill>
                  <a:srgbClr val="FF0000"/>
                </a:solidFill>
              </a:rPr>
              <a:t>1</a:t>
            </a:r>
            <a:r>
              <a:rPr lang="zh-CN" altLang="en-US" b="0" dirty="0">
                <a:solidFill>
                  <a:srgbClr val="FF0000"/>
                </a:solidFill>
              </a:rPr>
              <a:t>），当步长省略时可以顺便省略最后一个冒号。</a:t>
            </a:r>
            <a:endParaRPr lang="en-US" altLang="zh-CN" b="0" dirty="0">
              <a:solidFill>
                <a:srgbClr val="FF0000"/>
              </a:solidFill>
            </a:endParaRPr>
          </a:p>
          <a:p>
            <a:pPr lvl="1"/>
            <a:r>
              <a:rPr lang="zh-CN" altLang="en-US" dirty="0"/>
              <a:t>可以使用切片来截取列表中的任何部分，得到一个新列表，也可以通过切片来修改和删除列表中部分元素，甚至可以通过切片操作为列表对象增加元素</a:t>
            </a: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p:txBody>
      </p:sp>
    </p:spTree>
    <p:extLst>
      <p:ext uri="{BB962C8B-B14F-4D97-AF65-F5344CB8AC3E}">
        <p14:creationId xmlns:p14="http://schemas.microsoft.com/office/powerpoint/2010/main" val="263466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522200"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切片操作</a:t>
            </a:r>
            <a:endParaRPr lang="en-US" altLang="zh-CN" dirty="0"/>
          </a:p>
          <a:p>
            <a:pPr lvl="1"/>
            <a:r>
              <a:rPr lang="zh-CN" altLang="en-US" dirty="0"/>
              <a:t>截取列表中的任何部分，得到一个新列表</a:t>
            </a:r>
            <a:endParaRPr lang="en-US" altLang="zh-CN" dirty="0"/>
          </a:p>
          <a:p>
            <a:pPr>
              <a:lnSpc>
                <a:spcPct val="80000"/>
              </a:lnSpc>
              <a:buSzPct val="90000"/>
              <a:buNone/>
            </a:pPr>
            <a:r>
              <a:rPr lang="en-US" altLang="zh-CN" sz="1800" dirty="0">
                <a:solidFill>
                  <a:srgbClr val="00B0F0"/>
                </a:solidFill>
                <a:latin typeface="Times New Roman" panose="02020603050405020304" pitchFamily="18" charset="0"/>
              </a:rPr>
              <a:t>[3, 4, 5, 6, 7, 9, 11, 13, 15, 17]</a:t>
            </a:r>
            <a:endParaRPr lang="en-US" altLang="zh-CN" sz="1800" dirty="0">
              <a:latin typeface="Times New Roman" panose="02020603050405020304" pitchFamily="18" charset="0"/>
            </a:endParaRP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[::-1]                                             #</a:t>
            </a:r>
            <a:r>
              <a:rPr lang="zh-CN" altLang="en-US" sz="1800" dirty="0">
                <a:latin typeface="Times New Roman" panose="02020603050405020304" pitchFamily="18" charset="0"/>
              </a:rPr>
              <a:t>逆序的所有元素</a:t>
            </a:r>
          </a:p>
          <a:p>
            <a:pPr>
              <a:lnSpc>
                <a:spcPct val="80000"/>
              </a:lnSpc>
              <a:buSzPct val="90000"/>
              <a:buNone/>
            </a:pPr>
            <a:r>
              <a:rPr lang="en-US" altLang="zh-CN" sz="1800" dirty="0">
                <a:solidFill>
                  <a:srgbClr val="00B0F0"/>
                </a:solidFill>
                <a:latin typeface="Times New Roman" panose="02020603050405020304" pitchFamily="18" charset="0"/>
              </a:rPr>
              <a:t>[17, 15, 13, 11, 9, 7, 6, 5, 4, 3]</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[::2]                                               #</a:t>
            </a:r>
            <a:r>
              <a:rPr lang="zh-CN" altLang="en-US" sz="1800" dirty="0">
                <a:latin typeface="Times New Roman" panose="02020603050405020304" pitchFamily="18" charset="0"/>
              </a:rPr>
              <a:t>偶数位置，隔一个取一个</a:t>
            </a:r>
          </a:p>
          <a:p>
            <a:pPr>
              <a:lnSpc>
                <a:spcPct val="80000"/>
              </a:lnSpc>
              <a:buSzPct val="90000"/>
              <a:buNone/>
            </a:pPr>
            <a:r>
              <a:rPr lang="en-US" altLang="zh-CN" sz="1800" dirty="0">
                <a:solidFill>
                  <a:srgbClr val="00B0F0"/>
                </a:solidFill>
                <a:latin typeface="Times New Roman" panose="02020603050405020304" pitchFamily="18" charset="0"/>
              </a:rPr>
              <a:t>[3, 5, 7, 11, 15]</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[1::2]                                             #</a:t>
            </a:r>
            <a:r>
              <a:rPr lang="zh-CN" altLang="en-US" sz="1800" dirty="0">
                <a:latin typeface="Times New Roman" panose="02020603050405020304" pitchFamily="18" charset="0"/>
              </a:rPr>
              <a:t>奇数位置，隔一个取一个</a:t>
            </a:r>
          </a:p>
          <a:p>
            <a:pPr>
              <a:lnSpc>
                <a:spcPct val="80000"/>
              </a:lnSpc>
              <a:buSzPct val="90000"/>
              <a:buNone/>
            </a:pPr>
            <a:r>
              <a:rPr lang="en-US" altLang="zh-CN" sz="1800" dirty="0">
                <a:solidFill>
                  <a:srgbClr val="00B0F0"/>
                </a:solidFill>
                <a:latin typeface="Times New Roman" panose="02020603050405020304" pitchFamily="18" charset="0"/>
              </a:rPr>
              <a:t>[4, 6, 9, 13, 17]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[3::]                                               #</a:t>
            </a:r>
            <a:r>
              <a:rPr lang="zh-CN" altLang="en-US" sz="1800" dirty="0">
                <a:latin typeface="Times New Roman" panose="02020603050405020304" pitchFamily="18" charset="0"/>
              </a:rPr>
              <a:t>从下标</a:t>
            </a:r>
            <a:r>
              <a:rPr lang="en-US" altLang="zh-CN" sz="1800" dirty="0">
                <a:latin typeface="Times New Roman" panose="02020603050405020304" pitchFamily="18" charset="0"/>
              </a:rPr>
              <a:t>3</a:t>
            </a:r>
            <a:r>
              <a:rPr lang="zh-CN" altLang="en-US" sz="1800" dirty="0">
                <a:latin typeface="Times New Roman" panose="02020603050405020304" pitchFamily="18" charset="0"/>
              </a:rPr>
              <a:t>开始的所有元素</a:t>
            </a:r>
          </a:p>
          <a:p>
            <a:pPr>
              <a:lnSpc>
                <a:spcPct val="80000"/>
              </a:lnSpc>
              <a:buSzPct val="90000"/>
              <a:buNone/>
            </a:pPr>
            <a:r>
              <a:rPr lang="en-US" altLang="zh-CN" sz="1800" dirty="0">
                <a:solidFill>
                  <a:srgbClr val="00B0F0"/>
                </a:solidFill>
                <a:latin typeface="Times New Roman" panose="02020603050405020304" pitchFamily="18" charset="0"/>
              </a:rPr>
              <a:t>[6, 7, 9, 11, 13, 15, 17]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[3:6]                                              #</a:t>
            </a:r>
            <a:r>
              <a:rPr lang="zh-CN" altLang="en-US" sz="1800" dirty="0">
                <a:latin typeface="Times New Roman" panose="02020603050405020304" pitchFamily="18" charset="0"/>
              </a:rPr>
              <a:t>下标在</a:t>
            </a:r>
            <a:r>
              <a:rPr lang="en-US" altLang="zh-CN" sz="1800" dirty="0">
                <a:latin typeface="Times New Roman" panose="02020603050405020304" pitchFamily="18" charset="0"/>
              </a:rPr>
              <a:t>[3, 6)</a:t>
            </a:r>
            <a:r>
              <a:rPr lang="zh-CN" altLang="en-US" sz="1800" dirty="0">
                <a:latin typeface="Times New Roman" panose="02020603050405020304" pitchFamily="18" charset="0"/>
              </a:rPr>
              <a:t>之间的所有元素</a:t>
            </a:r>
          </a:p>
          <a:p>
            <a:pPr>
              <a:lnSpc>
                <a:spcPct val="80000"/>
              </a:lnSpc>
              <a:buSzPct val="90000"/>
              <a:buNone/>
            </a:pPr>
            <a:r>
              <a:rPr lang="en-US" altLang="zh-CN" sz="1800" dirty="0">
                <a:solidFill>
                  <a:srgbClr val="00B0F0"/>
                </a:solidFill>
                <a:latin typeface="Times New Roman" panose="02020603050405020304" pitchFamily="18" charset="0"/>
              </a:rPr>
              <a:t>[6, 7, 9]</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[0:100:1]                                       #</a:t>
            </a:r>
            <a:r>
              <a:rPr lang="zh-CN" altLang="en-US" sz="1800" dirty="0">
                <a:latin typeface="Times New Roman" panose="02020603050405020304" pitchFamily="18" charset="0"/>
              </a:rPr>
              <a:t>前</a:t>
            </a:r>
            <a:r>
              <a:rPr lang="en-US" altLang="zh-CN" sz="1800" dirty="0">
                <a:latin typeface="Times New Roman" panose="02020603050405020304" pitchFamily="18" charset="0"/>
              </a:rPr>
              <a:t>100</a:t>
            </a:r>
            <a:r>
              <a:rPr lang="zh-CN" altLang="en-US" sz="1800" dirty="0">
                <a:latin typeface="Times New Roman" panose="02020603050405020304" pitchFamily="18" charset="0"/>
              </a:rPr>
              <a:t>个元素，自动截断</a:t>
            </a:r>
          </a:p>
          <a:p>
            <a:pPr>
              <a:lnSpc>
                <a:spcPct val="80000"/>
              </a:lnSpc>
              <a:buSzPct val="90000"/>
              <a:buNone/>
            </a:pPr>
            <a:r>
              <a:rPr lang="en-US" altLang="zh-CN" sz="1800" dirty="0">
                <a:solidFill>
                  <a:srgbClr val="00B0F0"/>
                </a:solidFill>
                <a:latin typeface="Times New Roman" panose="02020603050405020304" pitchFamily="18" charset="0"/>
              </a:rPr>
              <a:t>[3, 4, 5, 6, 7, 9, 11, 13, 15, 17]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[100:]                                            #</a:t>
            </a:r>
            <a:r>
              <a:rPr lang="zh-CN" altLang="en-US" sz="1800" dirty="0">
                <a:latin typeface="Times New Roman" panose="02020603050405020304" pitchFamily="18" charset="0"/>
              </a:rPr>
              <a:t>下标</a:t>
            </a:r>
            <a:r>
              <a:rPr lang="en-US" altLang="zh-CN" sz="1800" dirty="0">
                <a:latin typeface="Times New Roman" panose="02020603050405020304" pitchFamily="18" charset="0"/>
              </a:rPr>
              <a:t>100</a:t>
            </a:r>
            <a:r>
              <a:rPr lang="zh-CN" altLang="en-US" sz="1800" dirty="0">
                <a:latin typeface="Times New Roman" panose="02020603050405020304" pitchFamily="18" charset="0"/>
              </a:rPr>
              <a:t>之后的所有元素，自动截断</a:t>
            </a:r>
          </a:p>
          <a:p>
            <a:pPr>
              <a:lnSpc>
                <a:spcPct val="80000"/>
              </a:lnSpc>
              <a:buSzPct val="90000"/>
              <a:buNone/>
            </a:pPr>
            <a:r>
              <a:rPr lang="en-US" altLang="zh-CN" sz="1800" dirty="0">
                <a:solidFill>
                  <a:srgbClr val="00B0F0"/>
                </a:solidFill>
                <a:latin typeface="Times New Roman" panose="02020603050405020304" pitchFamily="18" charset="0"/>
              </a:rPr>
              <a:t>[]</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[100]                                              #</a:t>
            </a:r>
            <a:r>
              <a:rPr lang="zh-CN" altLang="en-US" sz="1800" dirty="0">
                <a:latin typeface="Times New Roman" panose="02020603050405020304" pitchFamily="18" charset="0"/>
              </a:rPr>
              <a:t>直接使用下标访问会发生越界</a:t>
            </a:r>
          </a:p>
          <a:p>
            <a:pPr>
              <a:lnSpc>
                <a:spcPct val="80000"/>
              </a:lnSpc>
              <a:buSzPct val="90000"/>
              <a:buNone/>
            </a:pPr>
            <a:r>
              <a:rPr lang="en-US" altLang="zh-CN" sz="1800" dirty="0" err="1">
                <a:solidFill>
                  <a:srgbClr val="FF0000"/>
                </a:solidFill>
                <a:latin typeface="Times New Roman" panose="02020603050405020304" pitchFamily="18" charset="0"/>
              </a:rPr>
              <a:t>IndexError</a:t>
            </a:r>
            <a:r>
              <a:rPr lang="en-US" altLang="zh-CN" sz="1800" dirty="0">
                <a:solidFill>
                  <a:srgbClr val="FF0000"/>
                </a:solidFill>
                <a:latin typeface="Times New Roman" panose="02020603050405020304" pitchFamily="18" charset="0"/>
              </a:rPr>
              <a:t>: list index out of range</a:t>
            </a:r>
          </a:p>
          <a:p>
            <a:pPr lvl="2"/>
            <a:endParaRPr lang="en-US" altLang="zh-CN" dirty="0"/>
          </a:p>
          <a:p>
            <a:pPr>
              <a:lnSpc>
                <a:spcPct val="85000"/>
              </a:lnSpc>
              <a:buSzPct val="90000"/>
              <a:buNone/>
            </a:pPr>
            <a:endParaRPr lang="en-US" altLang="zh-CN" sz="1800" dirty="0">
              <a:solidFill>
                <a:srgbClr val="00B0F0"/>
              </a:solidFill>
              <a:latin typeface="Times New Roman" panose="02020603050405020304" pitchFamily="18" charset="0"/>
            </a:endParaRPr>
          </a:p>
          <a:p>
            <a:pPr>
              <a:lnSpc>
                <a:spcPct val="85000"/>
              </a:lnSpc>
              <a:buSzPct val="90000"/>
              <a:buNone/>
            </a:pPr>
            <a:endParaRPr lang="en-US" altLang="zh-CN" sz="1800" dirty="0">
              <a:solidFill>
                <a:srgbClr val="00B0F0"/>
              </a:solidFill>
              <a:latin typeface="Times New Roman" panose="02020603050405020304" pitchFamily="18" charset="0"/>
            </a:endParaRPr>
          </a:p>
        </p:txBody>
      </p:sp>
    </p:spTree>
    <p:extLst>
      <p:ext uri="{BB962C8B-B14F-4D97-AF65-F5344CB8AC3E}">
        <p14:creationId xmlns:p14="http://schemas.microsoft.com/office/powerpoint/2010/main" val="382006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518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切片操作</a:t>
            </a:r>
            <a:endParaRPr lang="en-US" altLang="zh-CN" dirty="0"/>
          </a:p>
          <a:p>
            <a:pPr lvl="1"/>
            <a:r>
              <a:rPr lang="zh-CN" altLang="en-US" sz="2000" dirty="0"/>
              <a:t>切片操作不会因为下标越界而抛出异常，而是简单地在列表尾部截断或者返回一个空列表</a:t>
            </a:r>
            <a:endParaRPr lang="en-US" altLang="zh-CN" sz="2000" dirty="0"/>
          </a:p>
          <a:p>
            <a:pPr lvl="1"/>
            <a:r>
              <a:rPr lang="zh-CN" altLang="en-US" sz="2000" dirty="0"/>
              <a:t>修改和删除列表中部分元素，甚至可以通过切片操作为列表对象增加元素。</a:t>
            </a:r>
            <a:endParaRPr lang="en-US" altLang="zh-CN" sz="2000" dirty="0"/>
          </a:p>
          <a:p>
            <a:pPr lvl="1"/>
            <a:endParaRPr lang="en-US" altLang="zh-CN" sz="2000" dirty="0"/>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[3, 5, 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a:t>
            </a:r>
            <a:r>
              <a:rPr lang="en-US" altLang="zh-CN" sz="1800" dirty="0" err="1">
                <a:latin typeface="Times New Roman" panose="02020603050405020304" pitchFamily="18" charset="0"/>
              </a:rPr>
              <a:t>len</a:t>
            </a:r>
            <a:r>
              <a:rPr lang="en-US" altLang="zh-CN" sz="1800" dirty="0">
                <a:latin typeface="Times New Roman" panose="02020603050405020304" pitchFamily="18" charset="0"/>
              </a:rPr>
              <a:t>(</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[9]               #</a:t>
            </a:r>
            <a:r>
              <a:rPr lang="zh-CN" altLang="en-US" sz="1800" dirty="0">
                <a:latin typeface="Times New Roman" panose="02020603050405020304" pitchFamily="18" charset="0"/>
              </a:rPr>
              <a:t>在尾部追加元素</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[3, 5, 7, 9]</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[:3] = [1, 2, 3]                     #</a:t>
            </a:r>
            <a:r>
              <a:rPr lang="zh-CN" altLang="en-US" sz="1800" dirty="0">
                <a:latin typeface="Times New Roman" panose="02020603050405020304" pitchFamily="18" charset="0"/>
              </a:rPr>
              <a:t>替换前</a:t>
            </a:r>
            <a:r>
              <a:rPr lang="en-US" altLang="zh-CN" sz="1800" dirty="0">
                <a:latin typeface="Times New Roman" panose="02020603050405020304" pitchFamily="18" charset="0"/>
              </a:rPr>
              <a:t>3</a:t>
            </a:r>
            <a:r>
              <a:rPr lang="zh-CN" altLang="en-US" sz="1800" dirty="0">
                <a:latin typeface="Times New Roman" panose="02020603050405020304" pitchFamily="18" charset="0"/>
              </a:rPr>
              <a:t>个元素</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[1, 2, 3, 9]</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[:3] = []                              #</a:t>
            </a:r>
            <a:r>
              <a:rPr lang="zh-CN" altLang="en-US" sz="1800" dirty="0">
                <a:latin typeface="Times New Roman" panose="02020603050405020304" pitchFamily="18" charset="0"/>
              </a:rPr>
              <a:t>删除前</a:t>
            </a:r>
            <a:r>
              <a:rPr lang="en-US" altLang="zh-CN" sz="1800" dirty="0">
                <a:latin typeface="Times New Roman" panose="02020603050405020304" pitchFamily="18" charset="0"/>
              </a:rPr>
              <a:t>3</a:t>
            </a:r>
            <a:r>
              <a:rPr lang="zh-CN" altLang="en-US" sz="1800" dirty="0">
                <a:latin typeface="Times New Roman" panose="02020603050405020304" pitchFamily="18" charset="0"/>
              </a:rPr>
              <a:t>个元素</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[9]</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list(range(10))</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[::2] = [0]*5                     #</a:t>
            </a:r>
            <a:r>
              <a:rPr lang="zh-CN" altLang="en-US" sz="1800" dirty="0">
                <a:latin typeface="Times New Roman" panose="02020603050405020304" pitchFamily="18" charset="0"/>
              </a:rPr>
              <a:t>替换偶数位置上的元素</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[0, 1, 0, 3, 0, 5, 0, 7, 0, 9]</a:t>
            </a:r>
          </a:p>
        </p:txBody>
      </p:sp>
    </p:spTree>
    <p:extLst>
      <p:ext uri="{BB962C8B-B14F-4D97-AF65-F5344CB8AC3E}">
        <p14:creationId xmlns:p14="http://schemas.microsoft.com/office/powerpoint/2010/main" val="3692755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62677"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切片操作</a:t>
            </a:r>
            <a:endParaRPr lang="en-US" altLang="zh-CN" dirty="0"/>
          </a:p>
          <a:p>
            <a:pPr lvl="1"/>
            <a:r>
              <a:rPr lang="en-US" altLang="zh-CN" sz="2000" dirty="0"/>
              <a:t>del</a:t>
            </a:r>
            <a:r>
              <a:rPr lang="zh-CN" altLang="en-US" sz="2000" dirty="0"/>
              <a:t>与切片结合来删除列表元素</a:t>
            </a:r>
            <a:endParaRPr lang="en-US" altLang="zh-CN" sz="2000" dirty="0"/>
          </a:p>
          <a:p>
            <a:pPr>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[3,5,7,9,11]</a:t>
            </a:r>
          </a:p>
          <a:p>
            <a:pPr>
              <a:buSzPct val="90000"/>
              <a:buNone/>
            </a:pPr>
            <a:r>
              <a:rPr lang="en-US" altLang="zh-CN" sz="1800" dirty="0">
                <a:latin typeface="Times New Roman" panose="02020603050405020304" pitchFamily="18" charset="0"/>
              </a:rPr>
              <a:t>&gt;&gt;&gt; del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[:3]                          #</a:t>
            </a:r>
            <a:r>
              <a:rPr lang="zh-CN" altLang="en-US" sz="1800" dirty="0">
                <a:latin typeface="Times New Roman" panose="02020603050405020304" pitchFamily="18" charset="0"/>
              </a:rPr>
              <a:t>删除前</a:t>
            </a:r>
            <a:r>
              <a:rPr lang="en-US" altLang="zh-CN" sz="1800" dirty="0">
                <a:latin typeface="Times New Roman" panose="02020603050405020304" pitchFamily="18" charset="0"/>
              </a:rPr>
              <a:t>3</a:t>
            </a:r>
            <a:r>
              <a:rPr lang="zh-CN" altLang="en-US" sz="1800" dirty="0">
                <a:latin typeface="Times New Roman" panose="02020603050405020304" pitchFamily="18" charset="0"/>
              </a:rPr>
              <a:t>个元素</a:t>
            </a:r>
          </a:p>
          <a:p>
            <a:pPr>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buSzPct val="90000"/>
              <a:buNone/>
            </a:pPr>
            <a:r>
              <a:rPr lang="en-US" altLang="zh-CN" sz="1800" dirty="0">
                <a:solidFill>
                  <a:srgbClr val="00B0F0"/>
                </a:solidFill>
                <a:latin typeface="Times New Roman" panose="02020603050405020304" pitchFamily="18" charset="0"/>
              </a:rPr>
              <a:t>[9, 11]</a:t>
            </a:r>
          </a:p>
          <a:p>
            <a:pPr>
              <a:buSzPct val="90000"/>
              <a:buNone/>
            </a:pPr>
            <a:endParaRPr lang="en-US" altLang="zh-CN" sz="1800" dirty="0">
              <a:latin typeface="Times New Roman" panose="02020603050405020304" pitchFamily="18" charset="0"/>
            </a:endParaRPr>
          </a:p>
          <a:p>
            <a:pPr>
              <a:buSzPct val="90000"/>
              <a:buNone/>
            </a:pPr>
            <a:r>
              <a:rPr lang="zh-CN" altLang="en-US" sz="1800" dirty="0">
                <a:latin typeface="Times New Roman" panose="02020603050405020304" pitchFamily="18" charset="0"/>
              </a:rPr>
              <a:t>&gt;&gt;&gt; aList = [3,5,7,9,11]</a:t>
            </a:r>
          </a:p>
          <a:p>
            <a:pPr>
              <a:buSzPct val="90000"/>
              <a:buNone/>
            </a:pPr>
            <a:r>
              <a:rPr lang="zh-CN" altLang="en-US" sz="1800" dirty="0">
                <a:latin typeface="Times New Roman" panose="02020603050405020304" pitchFamily="18" charset="0"/>
              </a:rPr>
              <a:t>&gt;&gt;&gt; del aList[::2]                         </a:t>
            </a:r>
            <a:r>
              <a:rPr lang="en-US" altLang="zh-CN" sz="1800" dirty="0">
                <a:latin typeface="Times New Roman" panose="02020603050405020304" pitchFamily="18" charset="0"/>
              </a:rPr>
              <a:t>#</a:t>
            </a:r>
            <a:r>
              <a:rPr lang="zh-CN" altLang="en-US" sz="1800" dirty="0">
                <a:latin typeface="Times New Roman" panose="02020603050405020304" pitchFamily="18" charset="0"/>
              </a:rPr>
              <a:t>删除偶数位置上的元素</a:t>
            </a:r>
          </a:p>
          <a:p>
            <a:pPr>
              <a:buSzPct val="90000"/>
              <a:buNone/>
            </a:pPr>
            <a:r>
              <a:rPr lang="zh-CN" altLang="en-US" sz="1800" dirty="0">
                <a:latin typeface="Times New Roman" panose="02020603050405020304" pitchFamily="18" charset="0"/>
              </a:rPr>
              <a:t>&gt;&gt;&gt; aList</a:t>
            </a:r>
          </a:p>
          <a:p>
            <a:pPr>
              <a:buSzPct val="90000"/>
              <a:buNone/>
            </a:pPr>
            <a:r>
              <a:rPr lang="zh-CN" altLang="en-US" sz="1800" dirty="0">
                <a:solidFill>
                  <a:srgbClr val="00B0F0"/>
                </a:solidFill>
                <a:latin typeface="Times New Roman" panose="02020603050405020304" pitchFamily="18" charset="0"/>
              </a:rPr>
              <a:t>[5, 9]</a:t>
            </a:r>
          </a:p>
        </p:txBody>
      </p:sp>
    </p:spTree>
    <p:extLst>
      <p:ext uri="{BB962C8B-B14F-4D97-AF65-F5344CB8AC3E}">
        <p14:creationId xmlns:p14="http://schemas.microsoft.com/office/powerpoint/2010/main" val="4252533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切片操作</a:t>
            </a:r>
            <a:endParaRPr lang="en-US" altLang="zh-CN" sz="2000" dirty="0"/>
          </a:p>
          <a:p>
            <a:pPr lvl="1"/>
            <a:r>
              <a:rPr lang="zh-CN" altLang="en-US" noProof="1">
                <a:latin typeface="宋体" panose="02010600030101010101" pitchFamily="2" charset="-122"/>
              </a:rPr>
              <a:t>切片返回的是列表元素的浅复制</a:t>
            </a:r>
            <a:endParaRPr lang="en-US" altLang="zh-CN" noProof="1">
              <a:latin typeface="宋体" panose="02010600030101010101" pitchFamily="2" charset="-122"/>
            </a:endParaRPr>
          </a:p>
          <a:p>
            <a:pPr lvl="2"/>
            <a:r>
              <a:rPr lang="zh-CN" altLang="en-US" noProof="1">
                <a:latin typeface="宋体" panose="02010600030101010101" pitchFamily="2" charset="-122"/>
              </a:rPr>
              <a:t>浅复制：</a:t>
            </a:r>
            <a:r>
              <a:rPr lang="en-US" altLang="zh-CN" dirty="0">
                <a:latin typeface="宋体" panose="02010600030101010101" pitchFamily="2" charset="-122"/>
              </a:rPr>
              <a:t> </a:t>
            </a:r>
            <a:r>
              <a:rPr lang="en-US" altLang="zh-CN" dirty="0" err="1">
                <a:latin typeface="宋体" panose="02010600030101010101" pitchFamily="2" charset="-122"/>
              </a:rPr>
              <a:t>是指生成一个新的列表，并且把原列表中所有元素的</a:t>
            </a:r>
            <a:r>
              <a:rPr lang="en-US" altLang="zh-CN" dirty="0" err="1">
                <a:solidFill>
                  <a:srgbClr val="FF0000"/>
                </a:solidFill>
                <a:latin typeface="宋体" panose="02010600030101010101" pitchFamily="2" charset="-122"/>
              </a:rPr>
              <a:t>引用</a:t>
            </a:r>
            <a:r>
              <a:rPr lang="en-US" altLang="zh-CN" dirty="0" err="1">
                <a:latin typeface="宋体" panose="02010600030101010101" pitchFamily="2" charset="-122"/>
              </a:rPr>
              <a:t>都复制到新列表中</a:t>
            </a:r>
            <a:endParaRPr lang="zh-CN" altLang="en-US" noProof="1">
              <a:latin typeface="宋体" panose="02010600030101010101" pitchFamily="2" charset="-122"/>
            </a:endParaRPr>
          </a:p>
          <a:p>
            <a:pPr>
              <a:lnSpc>
                <a:spcPct val="80000"/>
              </a:lnSpc>
              <a:buSzPct val="90000"/>
              <a:buNone/>
            </a:pPr>
            <a:r>
              <a:rPr lang="en-US" altLang="x-none" sz="1800" noProof="1">
                <a:latin typeface="Times New Roman" panose="02020603050405020304" pitchFamily="18" charset="0"/>
              </a:rPr>
              <a:t>&gt;&gt;&gt; aList = [3, 5, 7]</a:t>
            </a:r>
          </a:p>
          <a:p>
            <a:pPr>
              <a:lnSpc>
                <a:spcPct val="80000"/>
              </a:lnSpc>
              <a:buSzPct val="90000"/>
              <a:buNone/>
            </a:pPr>
            <a:r>
              <a:rPr lang="en-US" altLang="x-none" sz="1800" noProof="1">
                <a:latin typeface="Times New Roman" panose="02020603050405020304" pitchFamily="18" charset="0"/>
              </a:rPr>
              <a:t>&gt;&gt;&gt; bList = aList              #bList与aList指向同一个内存</a:t>
            </a:r>
          </a:p>
          <a:p>
            <a:pPr>
              <a:lnSpc>
                <a:spcPct val="80000"/>
              </a:lnSpc>
              <a:buSzPct val="90000"/>
              <a:buNone/>
            </a:pPr>
            <a:r>
              <a:rPr lang="en-US" altLang="x-none" sz="1800" noProof="1">
                <a:latin typeface="Times New Roman" panose="02020603050405020304" pitchFamily="18" charset="0"/>
              </a:rPr>
              <a:t>&gt;&gt;&gt; bList</a:t>
            </a:r>
          </a:p>
          <a:p>
            <a:pPr>
              <a:lnSpc>
                <a:spcPct val="80000"/>
              </a:lnSpc>
              <a:buSzPct val="90000"/>
              <a:buNone/>
            </a:pPr>
            <a:r>
              <a:rPr lang="en-US" altLang="x-none" sz="1800" noProof="1">
                <a:solidFill>
                  <a:srgbClr val="00B0F0"/>
                </a:solidFill>
                <a:latin typeface="Times New Roman" panose="02020603050405020304" pitchFamily="18" charset="0"/>
              </a:rPr>
              <a:t>[3, 5, 7]</a:t>
            </a:r>
          </a:p>
          <a:p>
            <a:pPr>
              <a:lnSpc>
                <a:spcPct val="80000"/>
              </a:lnSpc>
              <a:buSzPct val="90000"/>
              <a:buNone/>
            </a:pPr>
            <a:r>
              <a:rPr lang="en-US" altLang="x-none" sz="1800" noProof="1">
                <a:latin typeface="Times New Roman" panose="02020603050405020304" pitchFamily="18" charset="0"/>
              </a:rPr>
              <a:t>&gt;&gt;&gt; bList[1] = 8                #</a:t>
            </a:r>
            <a:r>
              <a:rPr lang="zh-CN" altLang="en-US" sz="1800" noProof="1">
                <a:latin typeface="Times New Roman" panose="02020603050405020304" pitchFamily="18" charset="0"/>
              </a:rPr>
              <a:t>修改其中一个对象会影响另一个</a:t>
            </a:r>
          </a:p>
          <a:p>
            <a:pPr>
              <a:lnSpc>
                <a:spcPct val="80000"/>
              </a:lnSpc>
              <a:buSzPct val="90000"/>
              <a:buNone/>
            </a:pPr>
            <a:r>
              <a:rPr lang="en-US" altLang="x-none" sz="1800" noProof="1">
                <a:latin typeface="Times New Roman" panose="02020603050405020304" pitchFamily="18" charset="0"/>
              </a:rPr>
              <a:t>&gt;&gt;&gt; aList</a:t>
            </a:r>
          </a:p>
          <a:p>
            <a:pPr>
              <a:lnSpc>
                <a:spcPct val="80000"/>
              </a:lnSpc>
              <a:buSzPct val="90000"/>
              <a:buNone/>
            </a:pPr>
            <a:r>
              <a:rPr lang="en-US" altLang="x-none" sz="1800" noProof="1">
                <a:solidFill>
                  <a:srgbClr val="00B0F0"/>
                </a:solidFill>
                <a:latin typeface="Times New Roman" panose="02020603050405020304" pitchFamily="18" charset="0"/>
              </a:rPr>
              <a:t>[3, 8, 7]</a:t>
            </a:r>
          </a:p>
          <a:p>
            <a:pPr>
              <a:lnSpc>
                <a:spcPct val="80000"/>
              </a:lnSpc>
              <a:buSzPct val="90000"/>
              <a:buNone/>
            </a:pPr>
            <a:r>
              <a:rPr lang="en-US" altLang="x-none" sz="1800" noProof="1">
                <a:latin typeface="Times New Roman" panose="02020603050405020304" pitchFamily="18" charset="0"/>
              </a:rPr>
              <a:t>&gt;&gt;&gt; aList == bList             #</a:t>
            </a:r>
            <a:r>
              <a:rPr lang="zh-CN" altLang="en-US" sz="1800" noProof="1">
                <a:latin typeface="Times New Roman" panose="02020603050405020304" pitchFamily="18" charset="0"/>
              </a:rPr>
              <a:t>两个列表的元素完全一样</a:t>
            </a:r>
          </a:p>
          <a:p>
            <a:pPr>
              <a:lnSpc>
                <a:spcPct val="80000"/>
              </a:lnSpc>
              <a:buSzPct val="90000"/>
              <a:buNone/>
            </a:pPr>
            <a:r>
              <a:rPr lang="en-US" altLang="x-none" sz="1800" noProof="1">
                <a:solidFill>
                  <a:srgbClr val="00B0F0"/>
                </a:solidFill>
                <a:latin typeface="Times New Roman" panose="02020603050405020304" pitchFamily="18" charset="0"/>
              </a:rPr>
              <a:t>True</a:t>
            </a:r>
          </a:p>
          <a:p>
            <a:pPr>
              <a:lnSpc>
                <a:spcPct val="80000"/>
              </a:lnSpc>
              <a:buSzPct val="90000"/>
              <a:buNone/>
            </a:pPr>
            <a:r>
              <a:rPr lang="en-US" altLang="x-none" sz="1800" noProof="1">
                <a:latin typeface="Times New Roman" panose="02020603050405020304" pitchFamily="18" charset="0"/>
              </a:rPr>
              <a:t>&gt;&gt;&gt; aList is bList              #</a:t>
            </a:r>
            <a:r>
              <a:rPr lang="zh-CN" altLang="en-US" sz="1800" noProof="1">
                <a:latin typeface="Times New Roman" panose="02020603050405020304" pitchFamily="18" charset="0"/>
              </a:rPr>
              <a:t>两个列表是同一个对象</a:t>
            </a:r>
          </a:p>
          <a:p>
            <a:pPr>
              <a:lnSpc>
                <a:spcPct val="80000"/>
              </a:lnSpc>
              <a:buSzPct val="90000"/>
              <a:buNone/>
            </a:pPr>
            <a:r>
              <a:rPr lang="en-US" altLang="x-none" sz="1800" noProof="1">
                <a:solidFill>
                  <a:srgbClr val="00B0F0"/>
                </a:solidFill>
                <a:latin typeface="Times New Roman" panose="02020603050405020304" pitchFamily="18" charset="0"/>
              </a:rPr>
              <a:t>True</a:t>
            </a:r>
          </a:p>
          <a:p>
            <a:pPr>
              <a:lnSpc>
                <a:spcPct val="80000"/>
              </a:lnSpc>
              <a:buSzPct val="90000"/>
              <a:buNone/>
            </a:pPr>
            <a:r>
              <a:rPr lang="en-US" altLang="x-none" sz="1800" noProof="1">
                <a:latin typeface="Times New Roman" panose="02020603050405020304" pitchFamily="18" charset="0"/>
              </a:rPr>
              <a:t>&gt;&gt;&gt; id(aList)                     #</a:t>
            </a:r>
            <a:r>
              <a:rPr lang="zh-CN" altLang="en-US" sz="1800" noProof="1">
                <a:latin typeface="Times New Roman" panose="02020603050405020304" pitchFamily="18" charset="0"/>
              </a:rPr>
              <a:t>内存地址相同</a:t>
            </a:r>
          </a:p>
          <a:p>
            <a:pPr>
              <a:lnSpc>
                <a:spcPct val="80000"/>
              </a:lnSpc>
              <a:buSzPct val="90000"/>
              <a:buNone/>
            </a:pPr>
            <a:r>
              <a:rPr lang="en-US" altLang="x-none" sz="1800" noProof="1">
                <a:solidFill>
                  <a:srgbClr val="00B0F0"/>
                </a:solidFill>
                <a:latin typeface="Times New Roman" panose="02020603050405020304" pitchFamily="18" charset="0"/>
              </a:rPr>
              <a:t>19061816</a:t>
            </a:r>
          </a:p>
          <a:p>
            <a:pPr>
              <a:lnSpc>
                <a:spcPct val="80000"/>
              </a:lnSpc>
              <a:buSzPct val="90000"/>
              <a:buNone/>
            </a:pPr>
            <a:r>
              <a:rPr lang="en-US" altLang="x-none" sz="1800" noProof="1">
                <a:latin typeface="Times New Roman" panose="02020603050405020304" pitchFamily="18" charset="0"/>
              </a:rPr>
              <a:t>&gt;&gt;&gt; id(bList)</a:t>
            </a:r>
          </a:p>
          <a:p>
            <a:pPr>
              <a:lnSpc>
                <a:spcPct val="80000"/>
              </a:lnSpc>
              <a:buSzPct val="90000"/>
              <a:buNone/>
            </a:pPr>
            <a:r>
              <a:rPr lang="en-US" altLang="x-none" sz="1800" noProof="1">
                <a:solidFill>
                  <a:srgbClr val="00B0F0"/>
                </a:solidFill>
                <a:latin typeface="Times New Roman" panose="02020603050405020304" pitchFamily="18" charset="0"/>
              </a:rPr>
              <a:t>19061816</a:t>
            </a:r>
          </a:p>
        </p:txBody>
      </p:sp>
    </p:spTree>
    <p:extLst>
      <p:ext uri="{BB962C8B-B14F-4D97-AF65-F5344CB8AC3E}">
        <p14:creationId xmlns:p14="http://schemas.microsoft.com/office/powerpoint/2010/main" val="1094200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522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切片操作</a:t>
            </a:r>
            <a:endParaRPr lang="en-US" altLang="zh-CN" sz="2000" dirty="0"/>
          </a:p>
          <a:p>
            <a:pPr lvl="1"/>
            <a:r>
              <a:rPr lang="zh-CN" altLang="en-US" noProof="1">
                <a:latin typeface="宋体" panose="02010600030101010101" pitchFamily="2" charset="-122"/>
              </a:rPr>
              <a:t>切片返回的是列表元素的</a:t>
            </a:r>
            <a:r>
              <a:rPr lang="zh-CN" altLang="en-US" noProof="1">
                <a:solidFill>
                  <a:srgbClr val="FF0000"/>
                </a:solidFill>
                <a:latin typeface="宋体" panose="02010600030101010101" pitchFamily="2" charset="-122"/>
              </a:rPr>
              <a:t>浅复制</a:t>
            </a:r>
            <a:endParaRPr lang="en-US" altLang="zh-CN" noProof="1">
              <a:solidFill>
                <a:srgbClr val="FF0000"/>
              </a:solidFill>
              <a:latin typeface="宋体" panose="02010600030101010101" pitchFamily="2" charset="-122"/>
            </a:endParaRPr>
          </a:p>
          <a:p>
            <a:pPr lvl="2"/>
            <a:r>
              <a:rPr lang="en-US" altLang="zh-CN" dirty="0" err="1">
                <a:latin typeface="宋体" panose="02010600030101010101" pitchFamily="2" charset="-122"/>
              </a:rPr>
              <a:t>如果原列表中包含</a:t>
            </a:r>
            <a:r>
              <a:rPr lang="en-US" altLang="zh-CN" b="0" dirty="0" err="1">
                <a:solidFill>
                  <a:srgbClr val="FF0000"/>
                </a:solidFill>
                <a:latin typeface="宋体" panose="02010600030101010101" pitchFamily="2" charset="-122"/>
              </a:rPr>
              <a:t>列表之类的</a:t>
            </a:r>
            <a:r>
              <a:rPr lang="en-US" altLang="zh-CN" dirty="0" err="1">
                <a:solidFill>
                  <a:srgbClr val="FF0000"/>
                </a:solidFill>
                <a:latin typeface="宋体" panose="02010600030101010101" pitchFamily="2" charset="-122"/>
              </a:rPr>
              <a:t>可变数据类型</a:t>
            </a:r>
            <a:r>
              <a:rPr lang="en-US" altLang="zh-CN" dirty="0" err="1">
                <a:latin typeface="宋体" panose="02010600030101010101" pitchFamily="2" charset="-122"/>
              </a:rPr>
              <a:t>，由于浅复制时只是把子列表的引用复制到新列表中，这样的话修改任何一个都会影响另外一个</a:t>
            </a:r>
            <a:r>
              <a:rPr lang="zh-CN" altLang="en-US" dirty="0">
                <a:latin typeface="宋体" panose="02010600030101010101" pitchFamily="2" charset="-122"/>
              </a:rPr>
              <a:t>。</a:t>
            </a:r>
            <a:endParaRPr lang="zh-CN" altLang="en-US" noProof="1">
              <a:latin typeface="宋体" panose="02010600030101010101" pitchFamily="2" charset="-122"/>
            </a:endParaRP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[3, 5, 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a:t>
            </a:r>
            <a:r>
              <a:rPr lang="zh-CN" altLang="en-US" sz="1800" dirty="0">
                <a:latin typeface="Times New Roman" panose="02020603050405020304" pitchFamily="18" charset="0"/>
              </a:rPr>
              <a:t>切片，浅复制</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         #</a:t>
            </a:r>
            <a:r>
              <a:rPr lang="zh-CN" altLang="en-US" sz="1800" dirty="0">
                <a:latin typeface="Times New Roman" panose="02020603050405020304" pitchFamily="18" charset="0"/>
              </a:rPr>
              <a:t>两个列表的元素完全一样</a:t>
            </a:r>
          </a:p>
          <a:p>
            <a:pPr>
              <a:lnSpc>
                <a:spcPct val="80000"/>
              </a:lnSpc>
              <a:buSzPct val="90000"/>
              <a:buNone/>
            </a:pPr>
            <a:r>
              <a:rPr lang="en-US" altLang="zh-CN" sz="1800" dirty="0">
                <a:solidFill>
                  <a:srgbClr val="00B0F0"/>
                </a:solidFill>
                <a:latin typeface="Times New Roman" panose="02020603050405020304" pitchFamily="18" charset="0"/>
              </a:rPr>
              <a:t>True</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is </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                    #</a:t>
            </a:r>
            <a:r>
              <a:rPr lang="zh-CN" altLang="en-US" sz="1800" dirty="0">
                <a:latin typeface="Times New Roman" panose="02020603050405020304" pitchFamily="18" charset="0"/>
              </a:rPr>
              <a:t>但不是同一个对象</a:t>
            </a:r>
          </a:p>
          <a:p>
            <a:pPr>
              <a:lnSpc>
                <a:spcPct val="80000"/>
              </a:lnSpc>
              <a:buSzPct val="90000"/>
              <a:buNone/>
            </a:pPr>
            <a:r>
              <a:rPr lang="en-US" altLang="zh-CN" sz="1800" dirty="0">
                <a:solidFill>
                  <a:srgbClr val="00B0F0"/>
                </a:solidFill>
                <a:latin typeface="Times New Roman" panose="02020603050405020304" pitchFamily="18" charset="0"/>
              </a:rPr>
              <a:t>False</a:t>
            </a:r>
          </a:p>
          <a:p>
            <a:pPr>
              <a:lnSpc>
                <a:spcPct val="80000"/>
              </a:lnSpc>
              <a:buSzPct val="90000"/>
              <a:buNone/>
            </a:pPr>
            <a:r>
              <a:rPr lang="en-US" altLang="zh-CN" sz="1800" dirty="0">
                <a:latin typeface="Times New Roman" panose="02020603050405020304" pitchFamily="18" charset="0"/>
              </a:rPr>
              <a:t>&gt;&gt;&gt; id(</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id(</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            #</a:t>
            </a:r>
            <a:r>
              <a:rPr lang="zh-CN" altLang="en-US" sz="1800" dirty="0">
                <a:latin typeface="Times New Roman" panose="02020603050405020304" pitchFamily="18" charset="0"/>
              </a:rPr>
              <a:t>内存地址不一样</a:t>
            </a:r>
          </a:p>
          <a:p>
            <a:pPr>
              <a:lnSpc>
                <a:spcPct val="80000"/>
              </a:lnSpc>
              <a:buSzPct val="90000"/>
              <a:buNone/>
            </a:pPr>
            <a:r>
              <a:rPr lang="en-US" altLang="zh-CN" sz="1800" dirty="0">
                <a:solidFill>
                  <a:srgbClr val="00B0F0"/>
                </a:solidFill>
                <a:latin typeface="Times New Roman" panose="02020603050405020304" pitchFamily="18" charset="0"/>
              </a:rPr>
              <a:t>False</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bList</a:t>
            </a:r>
            <a:r>
              <a:rPr lang="en-US" altLang="zh-CN" sz="1800" dirty="0">
                <a:latin typeface="Times New Roman" panose="02020603050405020304" pitchFamily="18" charset="0"/>
              </a:rPr>
              <a:t>[1] = 8           #</a:t>
            </a:r>
            <a:r>
              <a:rPr lang="zh-CN" altLang="en-US" sz="1800" dirty="0">
                <a:latin typeface="Times New Roman" panose="02020603050405020304" pitchFamily="18" charset="0"/>
              </a:rPr>
              <a:t>修改其中一个不会影响另一个</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bList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[3, 8, 7]</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[3, 5, 7]</a:t>
            </a:r>
          </a:p>
          <a:p>
            <a:pPr>
              <a:lnSpc>
                <a:spcPct val="80000"/>
              </a:lnSpc>
              <a:buSzPct val="90000"/>
              <a:buNone/>
            </a:pPr>
            <a:endParaRPr lang="en-US" altLang="x-none" sz="1800" noProof="1">
              <a:solidFill>
                <a:srgbClr val="00B0F0"/>
              </a:solidFill>
              <a:latin typeface="Times New Roman" panose="02020603050405020304" pitchFamily="18" charset="0"/>
            </a:endParaRPr>
          </a:p>
        </p:txBody>
      </p:sp>
      <p:sp>
        <p:nvSpPr>
          <p:cNvPr id="2" name="矩形 1"/>
          <p:cNvSpPr/>
          <p:nvPr/>
        </p:nvSpPr>
        <p:spPr>
          <a:xfrm>
            <a:off x="6248399" y="3532700"/>
            <a:ext cx="5231297" cy="2973122"/>
          </a:xfrm>
          <a:prstGeom prst="rect">
            <a:avLst/>
          </a:prstGeom>
        </p:spPr>
        <p:txBody>
          <a:bodyPr wrap="square">
            <a:spAutoFit/>
          </a:bodyPr>
          <a:lstStyle/>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a:t>
            </a:r>
            <a:r>
              <a:rPr kumimoji="1" lang="en-US" altLang="zh-CN" b="1" dirty="0" err="1">
                <a:latin typeface="Times New Roman" panose="02020603050405020304" pitchFamily="18" charset="0"/>
              </a:rPr>
              <a:t>aList</a:t>
            </a:r>
            <a:r>
              <a:rPr kumimoji="1" lang="en-US" altLang="zh-CN" b="1" dirty="0">
                <a:latin typeface="Times New Roman" panose="02020603050405020304" pitchFamily="18" charset="0"/>
              </a:rPr>
              <a:t> = [3, [5], 7]</a:t>
            </a:r>
          </a:p>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a:t>
            </a:r>
            <a:r>
              <a:rPr kumimoji="1" lang="en-US" altLang="zh-CN" b="1" dirty="0" err="1">
                <a:latin typeface="Times New Roman" panose="02020603050405020304" pitchFamily="18" charset="0"/>
              </a:rPr>
              <a:t>bList</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aList</a:t>
            </a:r>
            <a:r>
              <a:rPr kumimoji="1" lang="en-US" altLang="zh-CN" b="1" dirty="0">
                <a:latin typeface="Times New Roman" panose="02020603050405020304" pitchFamily="18" charset="0"/>
              </a:rPr>
              <a:t>[::]                 #</a:t>
            </a:r>
            <a:r>
              <a:rPr kumimoji="1" lang="zh-CN" altLang="en-US" b="1" dirty="0">
                <a:latin typeface="Times New Roman" panose="02020603050405020304" pitchFamily="18" charset="0"/>
              </a:rPr>
              <a:t>切片，浅复制</a:t>
            </a:r>
          </a:p>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a:t>
            </a:r>
            <a:r>
              <a:rPr kumimoji="1" lang="en-US" altLang="zh-CN" b="1" dirty="0" err="1">
                <a:latin typeface="Times New Roman" panose="02020603050405020304" pitchFamily="18" charset="0"/>
              </a:rPr>
              <a:t>aList</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bList</a:t>
            </a:r>
            <a:r>
              <a:rPr kumimoji="1" lang="en-US" altLang="zh-CN" b="1" dirty="0">
                <a:latin typeface="Times New Roman" panose="02020603050405020304" pitchFamily="18" charset="0"/>
              </a:rPr>
              <a:t>          #</a:t>
            </a:r>
            <a:r>
              <a:rPr kumimoji="1" lang="zh-CN" altLang="en-US" b="1" dirty="0">
                <a:latin typeface="Times New Roman" panose="02020603050405020304" pitchFamily="18" charset="0"/>
              </a:rPr>
              <a:t>两个列表的元素完全一样</a:t>
            </a:r>
          </a:p>
          <a:p>
            <a:pPr marL="355600" indent="-355600" fontAlgn="base">
              <a:lnSpc>
                <a:spcPct val="80000"/>
              </a:lnSpc>
              <a:spcBef>
                <a:spcPct val="0"/>
              </a:spcBef>
              <a:spcAft>
                <a:spcPct val="0"/>
              </a:spcAft>
              <a:buSzPct val="90000"/>
              <a:tabLst>
                <a:tab pos="766445" algn="l"/>
                <a:tab pos="1336675" algn="l"/>
              </a:tabLst>
            </a:pPr>
            <a:r>
              <a:rPr kumimoji="1" lang="en-US" altLang="zh-CN" b="1" dirty="0">
                <a:solidFill>
                  <a:srgbClr val="00B0F0"/>
                </a:solidFill>
                <a:latin typeface="Times New Roman" panose="02020603050405020304" pitchFamily="18" charset="0"/>
              </a:rPr>
              <a:t>True</a:t>
            </a:r>
          </a:p>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a:t>
            </a:r>
            <a:r>
              <a:rPr kumimoji="1" lang="en-US" altLang="zh-CN" b="1" dirty="0" err="1">
                <a:latin typeface="Times New Roman" panose="02020603050405020304" pitchFamily="18" charset="0"/>
              </a:rPr>
              <a:t>aList</a:t>
            </a:r>
            <a:r>
              <a:rPr kumimoji="1" lang="en-US" altLang="zh-CN" b="1" dirty="0">
                <a:latin typeface="Times New Roman" panose="02020603050405020304" pitchFamily="18" charset="0"/>
              </a:rPr>
              <a:t> is </a:t>
            </a:r>
            <a:r>
              <a:rPr kumimoji="1" lang="en-US" altLang="zh-CN" b="1" dirty="0" err="1">
                <a:latin typeface="Times New Roman" panose="02020603050405020304" pitchFamily="18" charset="0"/>
              </a:rPr>
              <a:t>bList</a:t>
            </a:r>
            <a:r>
              <a:rPr kumimoji="1" lang="en-US" altLang="zh-CN" b="1" dirty="0">
                <a:latin typeface="Times New Roman" panose="02020603050405020304" pitchFamily="18" charset="0"/>
              </a:rPr>
              <a:t>                    #</a:t>
            </a:r>
            <a:r>
              <a:rPr kumimoji="1" lang="zh-CN" altLang="en-US" b="1" dirty="0">
                <a:latin typeface="Times New Roman" panose="02020603050405020304" pitchFamily="18" charset="0"/>
              </a:rPr>
              <a:t>但不是同一个对象</a:t>
            </a:r>
          </a:p>
          <a:p>
            <a:pPr marL="355600" indent="-355600" fontAlgn="base">
              <a:lnSpc>
                <a:spcPct val="80000"/>
              </a:lnSpc>
              <a:spcBef>
                <a:spcPct val="0"/>
              </a:spcBef>
              <a:spcAft>
                <a:spcPct val="0"/>
              </a:spcAft>
              <a:buSzPct val="90000"/>
              <a:tabLst>
                <a:tab pos="766445" algn="l"/>
                <a:tab pos="1336675" algn="l"/>
              </a:tabLst>
            </a:pPr>
            <a:r>
              <a:rPr kumimoji="1" lang="en-US" altLang="zh-CN" b="1" dirty="0">
                <a:solidFill>
                  <a:srgbClr val="00B0F0"/>
                </a:solidFill>
                <a:latin typeface="Times New Roman" panose="02020603050405020304" pitchFamily="18" charset="0"/>
              </a:rPr>
              <a:t>False</a:t>
            </a:r>
          </a:p>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id(</a:t>
            </a:r>
            <a:r>
              <a:rPr kumimoji="1" lang="en-US" altLang="zh-CN" b="1" dirty="0" err="1">
                <a:latin typeface="Times New Roman" panose="02020603050405020304" pitchFamily="18" charset="0"/>
              </a:rPr>
              <a:t>aList</a:t>
            </a:r>
            <a:r>
              <a:rPr kumimoji="1" lang="en-US" altLang="zh-CN" b="1" dirty="0">
                <a:latin typeface="Times New Roman" panose="02020603050405020304" pitchFamily="18" charset="0"/>
              </a:rPr>
              <a:t>) == id(</a:t>
            </a:r>
            <a:r>
              <a:rPr kumimoji="1" lang="en-US" altLang="zh-CN" b="1" dirty="0" err="1">
                <a:latin typeface="Times New Roman" panose="02020603050405020304" pitchFamily="18" charset="0"/>
              </a:rPr>
              <a:t>bList</a:t>
            </a:r>
            <a:r>
              <a:rPr kumimoji="1" lang="en-US" altLang="zh-CN" b="1" dirty="0">
                <a:latin typeface="Times New Roman" panose="02020603050405020304" pitchFamily="18" charset="0"/>
              </a:rPr>
              <a:t>)            #</a:t>
            </a:r>
            <a:r>
              <a:rPr kumimoji="1" lang="zh-CN" altLang="en-US" b="1" dirty="0">
                <a:latin typeface="Times New Roman" panose="02020603050405020304" pitchFamily="18" charset="0"/>
              </a:rPr>
              <a:t>内存地址不一样</a:t>
            </a:r>
          </a:p>
          <a:p>
            <a:pPr marL="355600" indent="-355600" fontAlgn="base">
              <a:lnSpc>
                <a:spcPct val="80000"/>
              </a:lnSpc>
              <a:spcBef>
                <a:spcPct val="0"/>
              </a:spcBef>
              <a:spcAft>
                <a:spcPct val="0"/>
              </a:spcAft>
              <a:buSzPct val="90000"/>
              <a:tabLst>
                <a:tab pos="766445" algn="l"/>
                <a:tab pos="1336675" algn="l"/>
              </a:tabLst>
            </a:pPr>
            <a:r>
              <a:rPr kumimoji="1" lang="en-US" altLang="zh-CN" b="1" dirty="0">
                <a:solidFill>
                  <a:srgbClr val="00B0F0"/>
                </a:solidFill>
                <a:latin typeface="Times New Roman" panose="02020603050405020304" pitchFamily="18" charset="0"/>
              </a:rPr>
              <a:t>False</a:t>
            </a:r>
          </a:p>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a:t>
            </a:r>
            <a:r>
              <a:rPr kumimoji="1" lang="en-US" altLang="zh-CN" b="1" dirty="0" err="1">
                <a:latin typeface="Times New Roman" panose="02020603050405020304" pitchFamily="18" charset="0"/>
              </a:rPr>
              <a:t>bList</a:t>
            </a:r>
            <a:r>
              <a:rPr kumimoji="1" lang="en-US" altLang="zh-CN" b="1" dirty="0">
                <a:latin typeface="Times New Roman" panose="02020603050405020304" pitchFamily="18" charset="0"/>
              </a:rPr>
              <a:t>[1][0] = 8         #</a:t>
            </a:r>
            <a:r>
              <a:rPr kumimoji="1" lang="zh-CN" altLang="en-US" b="1" dirty="0">
                <a:latin typeface="Times New Roman" panose="02020603050405020304" pitchFamily="18" charset="0"/>
              </a:rPr>
              <a:t>修改其中一个影响另一个</a:t>
            </a:r>
          </a:p>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a:t>
            </a:r>
            <a:r>
              <a:rPr kumimoji="1" lang="en-US" altLang="zh-CN" b="1" dirty="0" err="1">
                <a:latin typeface="Times New Roman" panose="02020603050405020304" pitchFamily="18" charset="0"/>
              </a:rPr>
              <a:t>bList</a:t>
            </a:r>
            <a:endParaRPr kumimoji="1" lang="en-US" altLang="zh-CN" b="1" dirty="0">
              <a:latin typeface="Times New Roman" panose="02020603050405020304" pitchFamily="18" charset="0"/>
            </a:endParaRPr>
          </a:p>
          <a:p>
            <a:pPr marL="355600" indent="-355600" fontAlgn="base">
              <a:lnSpc>
                <a:spcPct val="80000"/>
              </a:lnSpc>
              <a:spcBef>
                <a:spcPct val="0"/>
              </a:spcBef>
              <a:spcAft>
                <a:spcPct val="0"/>
              </a:spcAft>
              <a:buSzPct val="90000"/>
              <a:tabLst>
                <a:tab pos="766445" algn="l"/>
                <a:tab pos="1336675" algn="l"/>
              </a:tabLst>
            </a:pPr>
            <a:r>
              <a:rPr kumimoji="1" lang="en-US" altLang="zh-CN" b="1" dirty="0">
                <a:solidFill>
                  <a:srgbClr val="00B0F0"/>
                </a:solidFill>
                <a:latin typeface="Times New Roman" panose="02020603050405020304" pitchFamily="18" charset="0"/>
              </a:rPr>
              <a:t>[3, [8], 7]</a:t>
            </a:r>
          </a:p>
          <a:p>
            <a:pPr marL="355600" indent="-355600" fontAlgn="base">
              <a:lnSpc>
                <a:spcPct val="8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&gt;&gt;&gt; </a:t>
            </a:r>
            <a:r>
              <a:rPr kumimoji="1" lang="en-US" altLang="zh-CN" b="1" dirty="0" err="1">
                <a:latin typeface="Times New Roman" panose="02020603050405020304" pitchFamily="18" charset="0"/>
              </a:rPr>
              <a:t>aList</a:t>
            </a:r>
            <a:endParaRPr kumimoji="1" lang="en-US" altLang="zh-CN" b="1" dirty="0">
              <a:latin typeface="Times New Roman" panose="02020603050405020304" pitchFamily="18" charset="0"/>
            </a:endParaRPr>
          </a:p>
          <a:p>
            <a:pPr marL="355600" indent="-355600" fontAlgn="base">
              <a:lnSpc>
                <a:spcPct val="80000"/>
              </a:lnSpc>
              <a:spcBef>
                <a:spcPct val="0"/>
              </a:spcBef>
              <a:spcAft>
                <a:spcPct val="0"/>
              </a:spcAft>
              <a:buSzPct val="90000"/>
              <a:tabLst>
                <a:tab pos="766445" algn="l"/>
                <a:tab pos="1336675" algn="l"/>
              </a:tabLst>
            </a:pPr>
            <a:r>
              <a:rPr kumimoji="1" lang="en-US" altLang="zh-CN" b="1" dirty="0">
                <a:solidFill>
                  <a:srgbClr val="00B0F0"/>
                </a:solidFill>
                <a:latin typeface="Times New Roman" panose="02020603050405020304" pitchFamily="18" charset="0"/>
              </a:rPr>
              <a:t>[3, [8], 7]</a:t>
            </a:r>
          </a:p>
        </p:txBody>
      </p:sp>
    </p:spTree>
    <p:extLst>
      <p:ext uri="{BB962C8B-B14F-4D97-AF65-F5344CB8AC3E}">
        <p14:creationId xmlns:p14="http://schemas.microsoft.com/office/powerpoint/2010/main" val="210503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0241"/>
          <p:cNvSpPr>
            <a:spLocks noGrp="1" noChangeArrowheads="1"/>
          </p:cNvSpPr>
          <p:nvPr>
            <p:ph type="title"/>
          </p:nvPr>
        </p:nvSpPr>
        <p:spPr/>
        <p:txBody>
          <a:bodyPr/>
          <a:lstStyle/>
          <a:p>
            <a:r>
              <a:rPr lang="zh-CN" altLang="en-US" dirty="0"/>
              <a:t>概述</a:t>
            </a:r>
          </a:p>
        </p:txBody>
      </p:sp>
      <p:sp>
        <p:nvSpPr>
          <p:cNvPr id="14338" name="文本占位符 10242"/>
          <p:cNvSpPr>
            <a:spLocks noGrp="1" noChangeArrowheads="1"/>
          </p:cNvSpPr>
          <p:nvPr>
            <p:ph idx="1"/>
          </p:nvPr>
        </p:nvSpPr>
        <p:spPr/>
        <p:txBody>
          <a:bodyPr/>
          <a:lstStyle/>
          <a:p>
            <a:r>
              <a:rPr lang="en-US" altLang="zh-CN" b="0" dirty="0"/>
              <a:t>Python</a:t>
            </a:r>
            <a:r>
              <a:rPr lang="zh-CN" altLang="en-US" b="0" dirty="0"/>
              <a:t>序列类似于其他语言中的数组，但功能要强大很多。</a:t>
            </a:r>
          </a:p>
          <a:p>
            <a:r>
              <a:rPr lang="en-US" b="0" dirty="0"/>
              <a:t>Python</a:t>
            </a:r>
            <a:r>
              <a:rPr lang="zh-CN" altLang="en-US" b="0" dirty="0"/>
              <a:t>中常用的序列结构有列表、元组、字符串；字典、集合以及</a:t>
            </a:r>
            <a:r>
              <a:rPr lang="en-US" b="0" dirty="0"/>
              <a:t>range</a:t>
            </a:r>
            <a:r>
              <a:rPr lang="zh-CN" altLang="en-US" b="0" dirty="0"/>
              <a:t>等对象也支持很多类似的操作。</a:t>
            </a:r>
          </a:p>
          <a:p>
            <a:r>
              <a:rPr lang="zh-CN" altLang="en-US" b="0" dirty="0"/>
              <a:t>列表、元组、字符串支持双向索引，第一个元素下标为0，第二个元素下标为1，以此类推；最后一个元素下标为-1，倒数第二个元素下标为-2，以此类推。</a:t>
            </a:r>
          </a:p>
        </p:txBody>
      </p:sp>
      <p:pic>
        <p:nvPicPr>
          <p:cNvPr id="14339" name="Picture -2147482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991" y="4934295"/>
            <a:ext cx="4106862"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223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排序</a:t>
            </a:r>
            <a:endParaRPr lang="en-US" altLang="zh-CN" sz="2000" dirty="0"/>
          </a:p>
          <a:p>
            <a:pPr lvl="1"/>
            <a:r>
              <a:rPr lang="zh-CN" altLang="en-US" noProof="1">
                <a:latin typeface="宋体" panose="02010600030101010101" pitchFamily="2" charset="-122"/>
              </a:rPr>
              <a:t>列表的</a:t>
            </a:r>
            <a:r>
              <a:rPr lang="en-US" altLang="zh-CN" noProof="1">
                <a:latin typeface="宋体" panose="02010600030101010101" pitchFamily="2" charset="-122"/>
              </a:rPr>
              <a:t>sort</a:t>
            </a:r>
            <a:r>
              <a:rPr lang="zh-CN" altLang="en-US" noProof="1">
                <a:latin typeface="宋体" panose="02010600030101010101" pitchFamily="2" charset="-122"/>
              </a:rPr>
              <a:t>方法</a:t>
            </a:r>
            <a:endParaRPr lang="en-US" altLang="zh-CN" noProof="1">
              <a:latin typeface="宋体" panose="02010600030101010101" pitchFamily="2" charset="-122"/>
            </a:endParaRPr>
          </a:p>
          <a:p>
            <a:pPr lvl="3"/>
            <a:endParaRPr lang="en-US" altLang="zh-CN" noProof="1">
              <a:latin typeface="宋体" panose="02010600030101010101" pitchFamily="2" charset="-122"/>
            </a:endParaRP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[3, 4, 5, 6, 7, 9, 11, 13, 15, 17]</a:t>
            </a:r>
          </a:p>
          <a:p>
            <a:pPr>
              <a:lnSpc>
                <a:spcPct val="80000"/>
              </a:lnSpc>
              <a:buSzPct val="90000"/>
              <a:buNone/>
            </a:pPr>
            <a:r>
              <a:rPr lang="en-US" altLang="zh-CN" sz="1800" dirty="0">
                <a:latin typeface="Times New Roman" panose="02020603050405020304" pitchFamily="18" charset="0"/>
              </a:rPr>
              <a:t>&gt;&gt;&gt; import random</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random.shuffle</a:t>
            </a:r>
            <a:r>
              <a:rPr lang="en-US" altLang="zh-CN" sz="1800" dirty="0">
                <a:latin typeface="Times New Roman" panose="02020603050405020304" pitchFamily="18" charset="0"/>
              </a:rPr>
              <a:t>(</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[3, 4, 15, 11, 9, 17, 13, 6, 7, 5]</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aList.sort</a:t>
            </a:r>
            <a:r>
              <a:rPr lang="en-US" altLang="zh-CN" sz="1800" dirty="0">
                <a:latin typeface="Times New Roman" panose="02020603050405020304" pitchFamily="18" charset="0"/>
              </a:rPr>
              <a:t>()                                              #</a:t>
            </a:r>
            <a:r>
              <a:rPr lang="zh-CN" altLang="en-US" sz="1800" dirty="0">
                <a:latin typeface="Times New Roman" panose="02020603050405020304" pitchFamily="18" charset="0"/>
              </a:rPr>
              <a:t>默认是升序排序</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aList.sort</a:t>
            </a:r>
            <a:r>
              <a:rPr lang="en-US" altLang="zh-CN" sz="1800" dirty="0">
                <a:latin typeface="Times New Roman" panose="02020603050405020304" pitchFamily="18" charset="0"/>
              </a:rPr>
              <a:t>(reverse = True)                       #</a:t>
            </a:r>
            <a:r>
              <a:rPr lang="zh-CN" altLang="en-US" sz="1800" dirty="0">
                <a:latin typeface="Times New Roman" panose="02020603050405020304" pitchFamily="18" charset="0"/>
              </a:rPr>
              <a:t>降序排序</a:t>
            </a:r>
            <a:endParaRPr lang="en-US" altLang="zh-CN" sz="1800" dirty="0">
              <a:latin typeface="Times New Roman" panose="02020603050405020304" pitchFamily="18" charset="0"/>
            </a:endParaRP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[17, 15, 13, 11, 9, 7, 6, 5, 4, 3]</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aList.sort</a:t>
            </a:r>
            <a:r>
              <a:rPr lang="en-US" altLang="zh-CN" sz="1800" dirty="0">
                <a:latin typeface="Times New Roman" panose="02020603050405020304" pitchFamily="18" charset="0"/>
              </a:rPr>
              <a:t>(key = lambda x:len(str(x)))      #</a:t>
            </a:r>
            <a:r>
              <a:rPr lang="zh-CN" altLang="en-US" sz="1800" dirty="0">
                <a:latin typeface="Times New Roman" panose="02020603050405020304" pitchFamily="18" charset="0"/>
              </a:rPr>
              <a:t>按转换成字符串的长度排序</a:t>
            </a: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[9, 7, 6, 5, 4, 3, 17, 15, 13, 11]</a:t>
            </a:r>
          </a:p>
        </p:txBody>
      </p:sp>
    </p:spTree>
    <p:extLst>
      <p:ext uri="{BB962C8B-B14F-4D97-AF65-F5344CB8AC3E}">
        <p14:creationId xmlns:p14="http://schemas.microsoft.com/office/powerpoint/2010/main" val="1422900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排序</a:t>
            </a:r>
            <a:endParaRPr lang="en-US" altLang="zh-CN" sz="2000" dirty="0"/>
          </a:p>
          <a:p>
            <a:pPr lvl="1"/>
            <a:r>
              <a:rPr lang="zh-CN" altLang="en-US" noProof="1">
                <a:latin typeface="宋体" panose="02010600030101010101" pitchFamily="2" charset="-122"/>
              </a:rPr>
              <a:t>内置的</a:t>
            </a:r>
            <a:r>
              <a:rPr lang="en-US" altLang="zh-CN" noProof="1">
                <a:latin typeface="宋体" panose="02010600030101010101" pitchFamily="2" charset="-122"/>
              </a:rPr>
              <a:t>sorted</a:t>
            </a:r>
            <a:r>
              <a:rPr lang="zh-CN" altLang="en-US" noProof="1">
                <a:latin typeface="宋体" panose="02010600030101010101" pitchFamily="2" charset="-122"/>
              </a:rPr>
              <a:t>函数</a:t>
            </a:r>
            <a:endParaRPr lang="en-US" altLang="zh-CN" noProof="1">
              <a:latin typeface="宋体" panose="02010600030101010101" pitchFamily="2" charset="-122"/>
            </a:endParaRPr>
          </a:p>
          <a:p>
            <a:pPr lvl="3"/>
            <a:endParaRPr lang="en-US" altLang="zh-CN" noProof="1">
              <a:latin typeface="宋体" panose="02010600030101010101" pitchFamily="2" charset="-122"/>
            </a:endParaRPr>
          </a:p>
          <a:p>
            <a:pPr>
              <a:lnSpc>
                <a:spcPct val="8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80000"/>
              </a:lnSpc>
              <a:buSzPct val="90000"/>
              <a:buNone/>
            </a:pPr>
            <a:r>
              <a:rPr lang="en-US" altLang="zh-CN" sz="1800" dirty="0">
                <a:solidFill>
                  <a:srgbClr val="00B0F0"/>
                </a:solidFill>
                <a:latin typeface="Times New Roman" panose="02020603050405020304" pitchFamily="18" charset="0"/>
              </a:rPr>
              <a:t>[9, 7, 6, 5, 4, 3, 17, 15, 13, 11]</a:t>
            </a:r>
          </a:p>
          <a:p>
            <a:pPr>
              <a:lnSpc>
                <a:spcPct val="80000"/>
              </a:lnSpc>
              <a:buSzPct val="90000"/>
              <a:buNone/>
            </a:pPr>
            <a:r>
              <a:rPr lang="en-US" altLang="zh-CN" sz="1800" dirty="0">
                <a:latin typeface="Times New Roman" panose="02020603050405020304" pitchFamily="18" charset="0"/>
              </a:rPr>
              <a:t>&gt;&gt;&gt; sorted(</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a:t>
            </a:r>
            <a:r>
              <a:rPr lang="zh-CN" altLang="en-US" sz="1800" dirty="0">
                <a:latin typeface="Times New Roman" panose="02020603050405020304" pitchFamily="18" charset="0"/>
              </a:rPr>
              <a:t>升序排序</a:t>
            </a:r>
          </a:p>
          <a:p>
            <a:pPr>
              <a:lnSpc>
                <a:spcPct val="80000"/>
              </a:lnSpc>
              <a:buSzPct val="90000"/>
              <a:buNone/>
            </a:pPr>
            <a:r>
              <a:rPr lang="en-US" altLang="zh-CN" sz="1800" dirty="0">
                <a:solidFill>
                  <a:srgbClr val="00B0F0"/>
                </a:solidFill>
                <a:latin typeface="Times New Roman" panose="02020603050405020304" pitchFamily="18" charset="0"/>
              </a:rPr>
              <a:t>[3, 4, 5, 6, 7, 9, 11, 13, 15, 17]</a:t>
            </a:r>
          </a:p>
          <a:p>
            <a:pPr>
              <a:lnSpc>
                <a:spcPct val="80000"/>
              </a:lnSpc>
              <a:buSzPct val="90000"/>
              <a:buNone/>
            </a:pPr>
            <a:r>
              <a:rPr lang="en-US" altLang="zh-CN" sz="1800" dirty="0">
                <a:latin typeface="Times New Roman" panose="02020603050405020304" pitchFamily="18" charset="0"/>
              </a:rPr>
              <a:t>&gt;&gt;&gt; sorted(</a:t>
            </a:r>
            <a:r>
              <a:rPr lang="en-US" altLang="zh-CN" sz="1800" dirty="0" err="1">
                <a:latin typeface="Times New Roman" panose="02020603050405020304" pitchFamily="18" charset="0"/>
              </a:rPr>
              <a:t>aList,reverse</a:t>
            </a:r>
            <a:r>
              <a:rPr lang="en-US" altLang="zh-CN" sz="1800" dirty="0">
                <a:latin typeface="Times New Roman" panose="02020603050405020304" pitchFamily="18" charset="0"/>
              </a:rPr>
              <a:t> = True)             #</a:t>
            </a:r>
            <a:r>
              <a:rPr lang="zh-CN" altLang="en-US" sz="1800" dirty="0">
                <a:latin typeface="Times New Roman" panose="02020603050405020304" pitchFamily="18" charset="0"/>
              </a:rPr>
              <a:t>降序排序</a:t>
            </a:r>
          </a:p>
          <a:p>
            <a:pPr>
              <a:lnSpc>
                <a:spcPct val="80000"/>
              </a:lnSpc>
              <a:buSzPct val="90000"/>
              <a:buNone/>
            </a:pPr>
            <a:r>
              <a:rPr lang="en-US" altLang="zh-CN" sz="1800" dirty="0">
                <a:solidFill>
                  <a:srgbClr val="00B0F0"/>
                </a:solidFill>
                <a:latin typeface="Times New Roman" panose="02020603050405020304" pitchFamily="18" charset="0"/>
              </a:rPr>
              <a:t>[17, 15, 13, 11, 9, 7, 6, 5, 4, 3]</a:t>
            </a:r>
          </a:p>
        </p:txBody>
      </p:sp>
    </p:spTree>
    <p:extLst>
      <p:ext uri="{BB962C8B-B14F-4D97-AF65-F5344CB8AC3E}">
        <p14:creationId xmlns:p14="http://schemas.microsoft.com/office/powerpoint/2010/main" val="265219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排序</a:t>
            </a:r>
            <a:endParaRPr lang="en-US" altLang="zh-CN" sz="2000" dirty="0"/>
          </a:p>
          <a:p>
            <a:pPr lvl="1"/>
            <a:r>
              <a:rPr lang="zh-CN" altLang="en-US" dirty="0"/>
              <a:t>列表的</a:t>
            </a:r>
            <a:r>
              <a:rPr lang="en-US" altLang="zh-CN" dirty="0"/>
              <a:t>reverse</a:t>
            </a:r>
            <a:r>
              <a:rPr lang="zh-CN" altLang="en-US" dirty="0"/>
              <a:t>方法</a:t>
            </a:r>
            <a:endParaRPr lang="en-US" altLang="zh-CN" noProof="1">
              <a:latin typeface="宋体" panose="02010600030101010101" pitchFamily="2" charset="-122"/>
            </a:endParaRPr>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[3, 4, 5, 6, 7, 9, 11, 13, 15, 17]</a:t>
            </a:r>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aList.reverse</a:t>
            </a:r>
            <a:r>
              <a:rPr lang="en-US" altLang="zh-CN" sz="1800" dirty="0">
                <a:latin typeface="Times New Roman" panose="02020603050405020304" pitchFamily="18" charset="0"/>
              </a:rPr>
              <a:t>()</a:t>
            </a:r>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endParaRPr lang="en-US" altLang="zh-CN" sz="1800" dirty="0">
              <a:latin typeface="Times New Roman" panose="02020603050405020304" pitchFamily="18" charset="0"/>
            </a:endParaRPr>
          </a:p>
          <a:p>
            <a:pPr>
              <a:lnSpc>
                <a:spcPct val="90000"/>
              </a:lnSpc>
              <a:buSzPct val="90000"/>
              <a:buNone/>
            </a:pPr>
            <a:r>
              <a:rPr lang="en-US" altLang="zh-CN" sz="1800" dirty="0">
                <a:solidFill>
                  <a:srgbClr val="00B0F0"/>
                </a:solidFill>
                <a:latin typeface="Times New Roman" panose="02020603050405020304" pitchFamily="18" charset="0"/>
              </a:rPr>
              <a:t>[17, 15, 13, 11, 9, 7, 6, 5, 4, 3]</a:t>
            </a:r>
          </a:p>
          <a:p>
            <a:pPr lvl="1"/>
            <a:r>
              <a:rPr lang="zh-CN" altLang="en-US" dirty="0"/>
              <a:t>内置函数</a:t>
            </a:r>
            <a:r>
              <a:rPr lang="en-US" altLang="zh-CN" dirty="0"/>
              <a:t>reversed</a:t>
            </a:r>
            <a:r>
              <a:rPr lang="zh-CN" altLang="en-US" dirty="0"/>
              <a:t>，对列表元素进行逆序排列并返回迭代对象</a:t>
            </a:r>
            <a:endParaRPr lang="en-US" altLang="zh-CN" dirty="0"/>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 [3, 4, 5, 6, 7, 9, 11, 13, 15, 17]</a:t>
            </a:r>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newList</a:t>
            </a:r>
            <a:r>
              <a:rPr lang="en-US" altLang="zh-CN" sz="1800" dirty="0">
                <a:latin typeface="Times New Roman" panose="02020603050405020304" pitchFamily="18" charset="0"/>
              </a:rPr>
              <a:t> = reversed(</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a:t>
            </a:r>
            <a:r>
              <a:rPr lang="zh-CN" altLang="en-US" sz="1800" dirty="0">
                <a:latin typeface="Times New Roman" panose="02020603050405020304" pitchFamily="18" charset="0"/>
              </a:rPr>
              <a:t>返回迭代器对象，只能进行一次循环遍历。</a:t>
            </a:r>
          </a:p>
          <a:p>
            <a:pPr>
              <a:lnSpc>
                <a:spcPct val="90000"/>
              </a:lnSpc>
              <a:buSzPct val="90000"/>
              <a:buNone/>
            </a:pPr>
            <a:r>
              <a:rPr lang="en-US" altLang="zh-CN" sz="1800" dirty="0">
                <a:latin typeface="Times New Roman" panose="02020603050405020304" pitchFamily="18" charset="0"/>
              </a:rPr>
              <a:t>&gt;&gt;&gt; list(</a:t>
            </a:r>
            <a:r>
              <a:rPr lang="en-US" altLang="zh-CN" sz="1800" dirty="0" err="1">
                <a:latin typeface="Times New Roman" panose="02020603050405020304" pitchFamily="18" charset="0"/>
              </a:rPr>
              <a:t>newList</a:t>
            </a:r>
            <a:r>
              <a:rPr lang="en-US" altLang="zh-CN" sz="1800" dirty="0">
                <a:latin typeface="Times New Roman" panose="02020603050405020304" pitchFamily="18" charset="0"/>
              </a:rPr>
              <a:t>)                                           #</a:t>
            </a:r>
            <a:r>
              <a:rPr lang="zh-CN" altLang="en-US" sz="1800" dirty="0">
                <a:latin typeface="Times New Roman" panose="02020603050405020304" pitchFamily="18" charset="0"/>
              </a:rPr>
              <a:t>把</a:t>
            </a:r>
            <a:r>
              <a:rPr lang="en-US" altLang="zh-CN" sz="1800" dirty="0">
                <a:latin typeface="Times New Roman" panose="02020603050405020304" pitchFamily="18" charset="0"/>
              </a:rPr>
              <a:t>reversed</a:t>
            </a:r>
            <a:r>
              <a:rPr lang="zh-CN" altLang="en-US" sz="1800" dirty="0">
                <a:latin typeface="Times New Roman" panose="02020603050405020304" pitchFamily="18" charset="0"/>
              </a:rPr>
              <a:t>对象转换成列表</a:t>
            </a:r>
          </a:p>
          <a:p>
            <a:pPr>
              <a:lnSpc>
                <a:spcPct val="90000"/>
              </a:lnSpc>
              <a:buSzPct val="90000"/>
              <a:buNone/>
            </a:pPr>
            <a:r>
              <a:rPr lang="en-US" altLang="zh-CN" sz="1800" dirty="0">
                <a:solidFill>
                  <a:srgbClr val="00B0F0"/>
                </a:solidFill>
                <a:latin typeface="Times New Roman" panose="02020603050405020304" pitchFamily="18" charset="0"/>
              </a:rPr>
              <a:t>[17, 15, 13, 11, 9, 7, 6, 5, 4, 3]</a:t>
            </a:r>
          </a:p>
          <a:p>
            <a:pPr>
              <a:lnSpc>
                <a:spcPct val="90000"/>
              </a:lnSpc>
              <a:buSzPct val="90000"/>
              <a:buNone/>
            </a:pPr>
            <a:r>
              <a:rPr lang="en-US" altLang="zh-CN" sz="1800" dirty="0">
                <a:latin typeface="Times New Roman" panose="02020603050405020304" pitchFamily="18" charset="0"/>
              </a:rPr>
              <a:t>&gt;&gt;&gt; for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in </a:t>
            </a:r>
            <a:r>
              <a:rPr lang="en-US" altLang="zh-CN" sz="1800" dirty="0" err="1">
                <a:latin typeface="Times New Roman" panose="02020603050405020304" pitchFamily="18" charset="0"/>
              </a:rPr>
              <a:t>newList</a:t>
            </a:r>
            <a:r>
              <a:rPr lang="en-US" altLang="zh-CN" sz="1800" dirty="0">
                <a:latin typeface="Times New Roman" panose="02020603050405020304" pitchFamily="18" charset="0"/>
              </a:rPr>
              <a:t>:</a:t>
            </a:r>
          </a:p>
          <a:p>
            <a:pPr>
              <a:lnSpc>
                <a:spcPct val="90000"/>
              </a:lnSpc>
              <a:buSzPct val="90000"/>
              <a:buNone/>
            </a:pPr>
            <a:r>
              <a:rPr lang="en-US" altLang="zh-CN" sz="1800" dirty="0">
                <a:latin typeface="Times New Roman" panose="02020603050405020304" pitchFamily="18" charset="0"/>
              </a:rPr>
              <a:t>	  	print(</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end=' ')                                       #</a:t>
            </a:r>
            <a:r>
              <a:rPr lang="zh-CN" altLang="en-US" sz="1800" dirty="0">
                <a:latin typeface="Times New Roman" panose="02020603050405020304" pitchFamily="18" charset="0"/>
              </a:rPr>
              <a:t>这里没有输出内容</a:t>
            </a:r>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newList</a:t>
            </a:r>
            <a:r>
              <a:rPr lang="en-US" altLang="zh-CN" sz="1800" dirty="0">
                <a:latin typeface="Times New Roman" panose="02020603050405020304" pitchFamily="18" charset="0"/>
              </a:rPr>
              <a:t> = reversed(</a:t>
            </a:r>
            <a:r>
              <a:rPr lang="en-US" altLang="zh-CN" sz="1800" dirty="0" err="1">
                <a:latin typeface="Times New Roman" panose="02020603050405020304" pitchFamily="18" charset="0"/>
              </a:rPr>
              <a:t>aList</a:t>
            </a:r>
            <a:r>
              <a:rPr lang="en-US" altLang="zh-CN" sz="1800" dirty="0">
                <a:latin typeface="Times New Roman" panose="02020603050405020304" pitchFamily="18" charset="0"/>
              </a:rPr>
              <a:t>)                      #</a:t>
            </a:r>
            <a:r>
              <a:rPr lang="zh-CN" altLang="en-US" sz="1800" dirty="0">
                <a:latin typeface="Times New Roman" panose="02020603050405020304" pitchFamily="18" charset="0"/>
              </a:rPr>
              <a:t>重新创建</a:t>
            </a:r>
            <a:r>
              <a:rPr lang="en-US" altLang="zh-CN" sz="1800" dirty="0">
                <a:latin typeface="Times New Roman" panose="02020603050405020304" pitchFamily="18" charset="0"/>
              </a:rPr>
              <a:t>reversed</a:t>
            </a:r>
            <a:r>
              <a:rPr lang="zh-CN" altLang="en-US" sz="1800" dirty="0">
                <a:latin typeface="Times New Roman" panose="02020603050405020304" pitchFamily="18" charset="0"/>
              </a:rPr>
              <a:t>对象</a:t>
            </a:r>
          </a:p>
          <a:p>
            <a:pPr>
              <a:lnSpc>
                <a:spcPct val="90000"/>
              </a:lnSpc>
              <a:buSzPct val="90000"/>
              <a:buNone/>
            </a:pPr>
            <a:r>
              <a:rPr lang="en-US" altLang="zh-CN" sz="1800" dirty="0">
                <a:latin typeface="Times New Roman" panose="02020603050405020304" pitchFamily="18" charset="0"/>
              </a:rPr>
              <a:t>&gt;&gt;&gt; for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in </a:t>
            </a:r>
            <a:r>
              <a:rPr lang="en-US" altLang="zh-CN" sz="1800" dirty="0" err="1">
                <a:latin typeface="Times New Roman" panose="02020603050405020304" pitchFamily="18" charset="0"/>
              </a:rPr>
              <a:t>newList</a:t>
            </a:r>
            <a:r>
              <a:rPr lang="en-US" altLang="zh-CN" sz="1800" dirty="0">
                <a:latin typeface="Times New Roman" panose="02020603050405020304" pitchFamily="18" charset="0"/>
              </a:rPr>
              <a:t>:</a:t>
            </a:r>
          </a:p>
          <a:p>
            <a:pPr>
              <a:lnSpc>
                <a:spcPct val="90000"/>
              </a:lnSpc>
              <a:buSzPct val="90000"/>
              <a:buNone/>
            </a:pPr>
            <a:r>
              <a:rPr lang="en-US" altLang="zh-CN" sz="1800" dirty="0">
                <a:latin typeface="Times New Roman" panose="02020603050405020304" pitchFamily="18" charset="0"/>
              </a:rPr>
              <a:t>	       print(</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end=' ')</a:t>
            </a:r>
          </a:p>
          <a:p>
            <a:pPr>
              <a:lnSpc>
                <a:spcPct val="90000"/>
              </a:lnSpc>
              <a:buSzPct val="90000"/>
              <a:buNone/>
            </a:pPr>
            <a:r>
              <a:rPr lang="en-US" altLang="zh-CN" sz="1800" dirty="0">
                <a:solidFill>
                  <a:srgbClr val="00B0F0"/>
                </a:solidFill>
                <a:latin typeface="Times New Roman" panose="02020603050405020304" pitchFamily="18" charset="0"/>
              </a:rPr>
              <a:t>17 15 13 11 9 7 6 5 4 3</a:t>
            </a:r>
          </a:p>
          <a:p>
            <a:pPr lvl="1"/>
            <a:endParaRPr lang="en-US" altLang="zh-CN" dirty="0"/>
          </a:p>
          <a:p>
            <a:pPr>
              <a:lnSpc>
                <a:spcPct val="90000"/>
              </a:lnSpc>
              <a:buSzPct val="90000"/>
              <a:buNone/>
            </a:pPr>
            <a:endParaRPr lang="en-US" altLang="zh-CN" sz="1800" dirty="0">
              <a:latin typeface="Times New Roman" panose="02020603050405020304" pitchFamily="18" charset="0"/>
            </a:endParaRPr>
          </a:p>
        </p:txBody>
      </p:sp>
    </p:spTree>
    <p:extLst>
      <p:ext uri="{BB962C8B-B14F-4D97-AF65-F5344CB8AC3E}">
        <p14:creationId xmlns:p14="http://schemas.microsoft.com/office/powerpoint/2010/main" val="3202607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noChangeArrowheads="1"/>
          </p:cNvSpPr>
          <p:nvPr>
            <p:ph idx="1"/>
          </p:nvPr>
        </p:nvSpPr>
        <p:spPr/>
        <p:txBody>
          <a:bodyPr/>
          <a:lstStyle/>
          <a:p>
            <a:r>
              <a:rPr lang="zh-CN" altLang="en-US" sz="2400" dirty="0"/>
              <a:t>常用方法</a:t>
            </a:r>
          </a:p>
        </p:txBody>
      </p:sp>
      <p:sp>
        <p:nvSpPr>
          <p:cNvPr id="16386" name="标题 11265"/>
          <p:cNvSpPr>
            <a:spLocks noGrp="1" noChangeArrowheads="1"/>
          </p:cNvSpPr>
          <p:nvPr>
            <p:ph type="title"/>
          </p:nvPr>
        </p:nvSpPr>
        <p:spPr/>
        <p:txBody>
          <a:bodyPr/>
          <a:lstStyle/>
          <a:p>
            <a:r>
              <a:rPr lang="zh-CN" altLang="en-US" dirty="0"/>
              <a:t>列表</a:t>
            </a:r>
          </a:p>
        </p:txBody>
      </p:sp>
      <p:graphicFrame>
        <p:nvGraphicFramePr>
          <p:cNvPr id="2" name="Table -1"/>
          <p:cNvGraphicFramePr/>
          <p:nvPr>
            <p:extLst>
              <p:ext uri="{D42A27DB-BD31-4B8C-83A1-F6EECF244321}">
                <p14:modId xmlns:p14="http://schemas.microsoft.com/office/powerpoint/2010/main" val="2412134728"/>
              </p:ext>
            </p:extLst>
          </p:nvPr>
        </p:nvGraphicFramePr>
        <p:xfrm>
          <a:off x="2200275" y="2205038"/>
          <a:ext cx="7543800" cy="3946847"/>
        </p:xfrm>
        <a:graphic>
          <a:graphicData uri="http://schemas.openxmlformats.org/drawingml/2006/table">
            <a:tbl>
              <a:tblPr firstRow="1" bandRow="1">
                <a:tableStyleId>{5940675A-B579-460E-94D1-54222C63F5DA}</a:tableStyleId>
              </a:tblPr>
              <a:tblGrid>
                <a:gridCol w="1928022">
                  <a:extLst>
                    <a:ext uri="{9D8B030D-6E8A-4147-A177-3AD203B41FA5}">
                      <a16:colId xmlns:a16="http://schemas.microsoft.com/office/drawing/2014/main" val="20000"/>
                    </a:ext>
                  </a:extLst>
                </a:gridCol>
                <a:gridCol w="5615778">
                  <a:extLst>
                    <a:ext uri="{9D8B030D-6E8A-4147-A177-3AD203B41FA5}">
                      <a16:colId xmlns:a16="http://schemas.microsoft.com/office/drawing/2014/main" val="20001"/>
                    </a:ext>
                  </a:extLst>
                </a:gridCol>
              </a:tblGrid>
              <a:tr h="245071">
                <a:tc>
                  <a:txBody>
                    <a:bodyPr/>
                    <a:lstStyle/>
                    <a:p>
                      <a:pPr marL="0" indent="0" algn="ctr">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方法</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说明</a:t>
                      </a: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071">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lst.append</a:t>
                      </a:r>
                      <a:r>
                        <a:rPr lang="en-US" altLang="zh-CN" sz="1600" b="0" u="none" dirty="0">
                          <a:latin typeface="Calibri" panose="020F0502020204030204" pitchFamily="2" charset="0"/>
                          <a:ea typeface="Calibri" panose="020F0502020204030204" pitchFamily="2" charset="0"/>
                          <a:cs typeface="Calibri" panose="020F0502020204030204" pitchFamily="2" charset="0"/>
                        </a:rPr>
                        <a:t>(x)</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将元素</a:t>
                      </a:r>
                      <a:r>
                        <a:rPr lang="en-US" altLang="zh-CN" sz="1600" b="0" u="none" dirty="0">
                          <a:latin typeface="宋体" panose="02010600030101010101" pitchFamily="2" charset="-122"/>
                          <a:ea typeface="宋体" panose="02010600030101010101" pitchFamily="2" charset="-122"/>
                          <a:cs typeface="宋体" panose="02010600030101010101" pitchFamily="2" charset="-122"/>
                        </a:rPr>
                        <a:t>x</a:t>
                      </a:r>
                      <a:r>
                        <a:rPr lang="zh-CN" altLang="en-US" sz="1600" b="0" u="none" dirty="0">
                          <a:latin typeface="宋体" panose="02010600030101010101" pitchFamily="2" charset="-122"/>
                          <a:ea typeface="宋体" panose="02010600030101010101" pitchFamily="2" charset="-122"/>
                          <a:cs typeface="宋体" panose="02010600030101010101" pitchFamily="2" charset="-122"/>
                        </a:rPr>
                        <a:t>添加至列表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尾部</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071">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lst.extend</a:t>
                      </a:r>
                      <a:r>
                        <a:rPr lang="en-US" altLang="zh-CN" sz="1600" b="0" u="none" dirty="0">
                          <a:latin typeface="Calibri" panose="020F0502020204030204" pitchFamily="2" charset="0"/>
                          <a:ea typeface="Calibri" panose="020F0502020204030204" pitchFamily="2" charset="0"/>
                          <a:cs typeface="Calibri" panose="020F0502020204030204" pitchFamily="2" charset="0"/>
                        </a:rPr>
                        <a:t>(L)</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将列表</a:t>
                      </a:r>
                      <a:r>
                        <a:rPr lang="en-US" altLang="zh-CN" sz="1600" b="0" u="none">
                          <a:latin typeface="宋体" panose="02010600030101010101" pitchFamily="2" charset="-122"/>
                          <a:ea typeface="宋体" panose="02010600030101010101" pitchFamily="2" charset="-122"/>
                          <a:cs typeface="宋体" panose="02010600030101010101" pitchFamily="2" charset="-122"/>
                        </a:rPr>
                        <a:t>L</a:t>
                      </a:r>
                      <a:r>
                        <a:rPr lang="zh-CN" altLang="en-US" sz="1600" b="0" u="none">
                          <a:latin typeface="宋体" panose="02010600030101010101" pitchFamily="2" charset="-122"/>
                          <a:ea typeface="宋体" panose="02010600030101010101" pitchFamily="2" charset="-122"/>
                          <a:cs typeface="宋体" panose="02010600030101010101" pitchFamily="2" charset="-122"/>
                        </a:rPr>
                        <a:t>中所有元素添加至列表</a:t>
                      </a:r>
                      <a:r>
                        <a:rPr lang="en-US" altLang="zh-CN" sz="1600" b="0" u="none">
                          <a:latin typeface="宋体" panose="02010600030101010101" pitchFamily="2" charset="-122"/>
                          <a:ea typeface="宋体" panose="02010600030101010101" pitchFamily="2" charset="-122"/>
                          <a:cs typeface="宋体" panose="02010600030101010101" pitchFamily="2" charset="-122"/>
                        </a:rPr>
                        <a:t>lst</a:t>
                      </a:r>
                      <a:r>
                        <a:rPr lang="zh-CN" altLang="en-US" sz="1600" b="0" u="none">
                          <a:latin typeface="宋体" panose="02010600030101010101" pitchFamily="2" charset="-122"/>
                          <a:ea typeface="宋体" panose="02010600030101010101" pitchFamily="2" charset="-122"/>
                          <a:cs typeface="宋体" panose="02010600030101010101" pitchFamily="2" charset="-122"/>
                        </a:rPr>
                        <a:t>尾部</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140">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lst.insert</a:t>
                      </a:r>
                      <a:r>
                        <a:rPr lang="en-US" altLang="zh-CN" sz="1600" b="0" u="none" dirty="0">
                          <a:latin typeface="Calibri" panose="020F0502020204030204" pitchFamily="2" charset="0"/>
                          <a:ea typeface="Calibri" panose="020F0502020204030204" pitchFamily="2" charset="0"/>
                          <a:cs typeface="Calibri" panose="020F0502020204030204" pitchFamily="2" charset="0"/>
                        </a:rPr>
                        <a:t>(i</a:t>
                      </a:r>
                      <a:r>
                        <a:rPr lang="en-US" altLang="zh-CN" sz="1600" b="0" u="none" dirty="0">
                          <a:latin typeface="宋体" panose="02010600030101010101" pitchFamily="2" charset="-122"/>
                          <a:ea typeface="宋体" panose="02010600030101010101" pitchFamily="2" charset="-122"/>
                          <a:cs typeface="宋体" panose="02010600030101010101" pitchFamily="2" charset="-122"/>
                        </a:rPr>
                        <a:t>ndex</a:t>
                      </a:r>
                      <a:r>
                        <a:rPr lang="en-US" altLang="zh-CN" sz="1600" b="0" u="none" dirty="0">
                          <a:latin typeface="Calibri" panose="020F0502020204030204" pitchFamily="2" charset="0"/>
                          <a:ea typeface="Calibri" panose="020F0502020204030204" pitchFamily="2" charset="0"/>
                          <a:cs typeface="Calibri" panose="020F0502020204030204" pitchFamily="2" charset="0"/>
                        </a:rPr>
                        <a:t>, x)</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在列表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指定位置</a:t>
                      </a:r>
                      <a:r>
                        <a:rPr lang="en-US" altLang="zh-CN" sz="1600" b="0" u="none" dirty="0">
                          <a:latin typeface="宋体" panose="02010600030101010101" pitchFamily="2" charset="-122"/>
                          <a:ea typeface="宋体" panose="02010600030101010101" pitchFamily="2" charset="-122"/>
                          <a:cs typeface="宋体" panose="02010600030101010101" pitchFamily="2" charset="-122"/>
                        </a:rPr>
                        <a:t>index</a:t>
                      </a:r>
                      <a:r>
                        <a:rPr lang="zh-CN" altLang="en-US" sz="1600" b="0" u="none" dirty="0">
                          <a:latin typeface="宋体" panose="02010600030101010101" pitchFamily="2" charset="-122"/>
                          <a:ea typeface="宋体" panose="02010600030101010101" pitchFamily="2" charset="-122"/>
                          <a:cs typeface="宋体" panose="02010600030101010101" pitchFamily="2" charset="-122"/>
                        </a:rPr>
                        <a:t>处添加元素</a:t>
                      </a:r>
                      <a:r>
                        <a:rPr lang="en-US" altLang="zh-CN" sz="1600" b="0" u="none" dirty="0">
                          <a:latin typeface="宋体" panose="02010600030101010101" pitchFamily="2" charset="-122"/>
                          <a:ea typeface="宋体" panose="02010600030101010101" pitchFamily="2" charset="-122"/>
                          <a:cs typeface="宋体" panose="02010600030101010101" pitchFamily="2" charset="-122"/>
                        </a:rPr>
                        <a:t>x</a:t>
                      </a:r>
                      <a:r>
                        <a:rPr lang="zh-CN" altLang="en-US" sz="1600" b="0" u="none" dirty="0">
                          <a:latin typeface="宋体" panose="02010600030101010101" pitchFamily="2" charset="-122"/>
                          <a:ea typeface="宋体" panose="02010600030101010101" pitchFamily="2" charset="-122"/>
                          <a:cs typeface="宋体" panose="02010600030101010101" pitchFamily="2" charset="-122"/>
                        </a:rPr>
                        <a:t>，该位置后面的所有元素后移一个位置</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140">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lst.remove</a:t>
                      </a:r>
                      <a:r>
                        <a:rPr lang="en-US" altLang="zh-CN" sz="1600" b="0" u="none" dirty="0">
                          <a:latin typeface="Calibri" panose="020F0502020204030204" pitchFamily="2" charset="0"/>
                          <a:ea typeface="Calibri" panose="020F0502020204030204" pitchFamily="2" charset="0"/>
                          <a:cs typeface="Calibri" panose="020F0502020204030204" pitchFamily="2" charset="0"/>
                        </a:rPr>
                        <a:t>(x)</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在列表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中删除首次出现的指定元素，该元素之后的所有元素前移一个位置</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071">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lst.pop</a:t>
                      </a:r>
                      <a:r>
                        <a:rPr lang="en-US" altLang="zh-CN" sz="1600" b="0" u="none" dirty="0">
                          <a:latin typeface="Calibri" panose="020F0502020204030204" pitchFamily="2" charset="0"/>
                          <a:ea typeface="Calibri" panose="020F0502020204030204" pitchFamily="2" charset="0"/>
                          <a:cs typeface="Calibri" panose="020F0502020204030204" pitchFamily="2" charset="0"/>
                        </a:rPr>
                        <a:t>([i</a:t>
                      </a:r>
                      <a:r>
                        <a:rPr lang="en-US" altLang="zh-CN" sz="1600" b="0" u="none" dirty="0">
                          <a:latin typeface="宋体" panose="02010600030101010101" pitchFamily="2" charset="-122"/>
                          <a:ea typeface="宋体" panose="02010600030101010101" pitchFamily="2" charset="-122"/>
                          <a:cs typeface="宋体" panose="02010600030101010101" pitchFamily="2" charset="-122"/>
                        </a:rPr>
                        <a:t>ndex</a:t>
                      </a:r>
                      <a:r>
                        <a:rPr lang="en-US" altLang="zh-CN" sz="1600" b="0" u="none" dirty="0">
                          <a:latin typeface="Calibri" panose="020F0502020204030204" pitchFamily="2" charset="0"/>
                          <a:ea typeface="Calibri" panose="020F0502020204030204" pitchFamily="2" charset="0"/>
                          <a:cs typeface="Calibri" panose="020F0502020204030204" pitchFamily="2" charset="0"/>
                        </a:rPr>
                        <a:t>])</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删除并返回列表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中下标为</a:t>
                      </a:r>
                      <a:r>
                        <a:rPr lang="en-US" altLang="zh-CN" sz="1600" b="0" u="none" dirty="0">
                          <a:latin typeface="宋体" panose="02010600030101010101" pitchFamily="2" charset="-122"/>
                          <a:ea typeface="宋体" panose="02010600030101010101" pitchFamily="2" charset="-122"/>
                          <a:cs typeface="宋体" panose="02010600030101010101" pitchFamily="2" charset="-122"/>
                        </a:rPr>
                        <a:t>index</a:t>
                      </a:r>
                      <a:r>
                        <a:rPr lang="zh-CN" altLang="en-US" sz="1600" b="0" u="none" dirty="0">
                          <a:latin typeface="宋体" panose="02010600030101010101" pitchFamily="2" charset="-122"/>
                          <a:ea typeface="宋体" panose="02010600030101010101" pitchFamily="2" charset="-122"/>
                          <a:cs typeface="宋体" panose="02010600030101010101" pitchFamily="2" charset="-122"/>
                        </a:rPr>
                        <a:t>（默认为</a:t>
                      </a:r>
                      <a:r>
                        <a:rPr lang="en-US" altLang="zh-CN" sz="1600" b="0" u="none" dirty="0">
                          <a:latin typeface="宋体" panose="02010600030101010101" pitchFamily="2" charset="-122"/>
                          <a:ea typeface="宋体" panose="02010600030101010101" pitchFamily="2" charset="-122"/>
                          <a:cs typeface="宋体" panose="02010600030101010101" pitchFamily="2" charset="-122"/>
                        </a:rPr>
                        <a:t>-1</a:t>
                      </a:r>
                      <a:r>
                        <a:rPr lang="zh-CN" altLang="en-US" sz="1600" b="0" u="none" dirty="0">
                          <a:latin typeface="宋体" panose="02010600030101010101" pitchFamily="2" charset="-122"/>
                          <a:ea typeface="宋体" panose="02010600030101010101" pitchFamily="2" charset="-122"/>
                          <a:cs typeface="宋体" panose="02010600030101010101" pitchFamily="2" charset="-122"/>
                        </a:rPr>
                        <a:t>）的元素</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5071">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lst.clear</a:t>
                      </a:r>
                      <a:r>
                        <a:rPr lang="en-US" altLang="zh-CN" sz="1600" b="0" u="none" dirty="0">
                          <a:latin typeface="Calibri" panose="020F0502020204030204" pitchFamily="2" charset="0"/>
                          <a:ea typeface="Calibri" panose="020F0502020204030204" pitchFamily="2" charset="0"/>
                          <a:cs typeface="Calibri" panose="020F0502020204030204" pitchFamily="2" charset="0"/>
                        </a:rPr>
                        <a:t>()</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删除列表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中所有元素，但保留列表对象</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915">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lst.index</a:t>
                      </a:r>
                      <a:r>
                        <a:rPr lang="en-US" altLang="zh-CN" sz="1600" b="0" u="none" dirty="0">
                          <a:latin typeface="Calibri" panose="020F0502020204030204" pitchFamily="2" charset="0"/>
                          <a:ea typeface="Calibri" panose="020F0502020204030204" pitchFamily="2" charset="0"/>
                          <a:cs typeface="Calibri" panose="020F0502020204030204" pitchFamily="2" charset="0"/>
                        </a:rPr>
                        <a:t>(x)</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中第一个值为</a:t>
                      </a:r>
                      <a:r>
                        <a:rPr lang="en-US" altLang="zh-CN" sz="1600" b="0" u="none" dirty="0">
                          <a:latin typeface="宋体" panose="02010600030101010101" pitchFamily="2" charset="-122"/>
                          <a:ea typeface="宋体" panose="02010600030101010101" pitchFamily="2" charset="-122"/>
                          <a:cs typeface="宋体" panose="02010600030101010101" pitchFamily="2" charset="-122"/>
                        </a:rPr>
                        <a:t>x</a:t>
                      </a:r>
                      <a:r>
                        <a:rPr lang="zh-CN" altLang="en-US" sz="1600" b="0" u="none" dirty="0">
                          <a:latin typeface="宋体" panose="02010600030101010101" pitchFamily="2" charset="-122"/>
                          <a:ea typeface="宋体" panose="02010600030101010101" pitchFamily="2" charset="-122"/>
                          <a:cs typeface="宋体" panose="02010600030101010101" pitchFamily="2" charset="-122"/>
                        </a:rPr>
                        <a:t>的元素的下标，若不存在值为</a:t>
                      </a:r>
                      <a:r>
                        <a:rPr lang="en-US" altLang="zh-CN" sz="1600" b="0" u="none" dirty="0">
                          <a:latin typeface="宋体" panose="02010600030101010101" pitchFamily="2" charset="-122"/>
                          <a:ea typeface="宋体" panose="02010600030101010101" pitchFamily="2" charset="-122"/>
                          <a:cs typeface="宋体" panose="02010600030101010101" pitchFamily="2" charset="-122"/>
                        </a:rPr>
                        <a:t>x</a:t>
                      </a:r>
                      <a:r>
                        <a:rPr lang="zh-CN" altLang="en-US" sz="1600" b="0" u="none" dirty="0">
                          <a:latin typeface="宋体" panose="02010600030101010101" pitchFamily="2" charset="-122"/>
                          <a:ea typeface="宋体" panose="02010600030101010101" pitchFamily="2" charset="-122"/>
                          <a:cs typeface="宋体" panose="02010600030101010101" pitchFamily="2" charset="-122"/>
                        </a:rPr>
                        <a:t>的元素则抛出异常</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5071">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lst.count</a:t>
                      </a:r>
                      <a:r>
                        <a:rPr lang="en-US" altLang="zh-CN" sz="1600" b="0" u="none" dirty="0">
                          <a:latin typeface="Calibri" panose="020F0502020204030204" pitchFamily="2" charset="0"/>
                          <a:ea typeface="Calibri" panose="020F0502020204030204" pitchFamily="2" charset="0"/>
                          <a:cs typeface="Calibri" panose="020F0502020204030204" pitchFamily="2" charset="0"/>
                        </a:rPr>
                        <a:t>(x)</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返回指定元素</a:t>
                      </a:r>
                      <a:r>
                        <a:rPr lang="en-US" altLang="zh-CN" sz="1600" b="0" u="none" dirty="0">
                          <a:latin typeface="宋体" panose="02010600030101010101" pitchFamily="2" charset="-122"/>
                          <a:ea typeface="宋体" panose="02010600030101010101" pitchFamily="2" charset="-122"/>
                          <a:cs typeface="宋体" panose="02010600030101010101" pitchFamily="2" charset="-122"/>
                        </a:rPr>
                        <a:t>x</a:t>
                      </a:r>
                      <a:r>
                        <a:rPr lang="zh-CN" altLang="en-US" sz="1600" b="0" u="none" dirty="0">
                          <a:latin typeface="宋体" panose="02010600030101010101" pitchFamily="2" charset="-122"/>
                          <a:ea typeface="宋体" panose="02010600030101010101" pitchFamily="2" charset="-122"/>
                          <a:cs typeface="宋体" panose="02010600030101010101" pitchFamily="2" charset="-122"/>
                        </a:rPr>
                        <a:t>在列表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中的出现次数</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5071">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lst.reverse</a:t>
                      </a:r>
                      <a:r>
                        <a:rPr lang="en-US" altLang="zh-CN" sz="1600" b="0" u="none" dirty="0">
                          <a:latin typeface="Calibri" panose="020F0502020204030204" pitchFamily="2" charset="0"/>
                          <a:ea typeface="Calibri" panose="020F0502020204030204" pitchFamily="2" charset="0"/>
                          <a:cs typeface="Calibri" panose="020F0502020204030204" pitchFamily="2" charset="0"/>
                        </a:rPr>
                        <a:t>()</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对列表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所有元素进行逆序</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318">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lst.sort</a:t>
                      </a:r>
                      <a:r>
                        <a:rPr lang="en-US" altLang="zh-CN" sz="1600" b="0" u="none" dirty="0">
                          <a:latin typeface="Calibri" panose="020F0502020204030204" pitchFamily="2" charset="0"/>
                          <a:ea typeface="Calibri" panose="020F0502020204030204" pitchFamily="2" charset="0"/>
                          <a:cs typeface="Calibri" panose="020F0502020204030204" pitchFamily="2" charset="0"/>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key=None, reverse=False</a:t>
                      </a:r>
                      <a:r>
                        <a:rPr lang="en-US" altLang="zh-CN" sz="1600" b="0" u="none" dirty="0">
                          <a:latin typeface="Calibri" panose="020F0502020204030204" pitchFamily="2" charset="0"/>
                          <a:ea typeface="Calibri" panose="020F0502020204030204" pitchFamily="2" charset="0"/>
                          <a:cs typeface="Calibri" panose="020F0502020204030204" pitchFamily="2" charset="0"/>
                        </a:rPr>
                        <a:t>)</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对列表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中的元素进行排序，</a:t>
                      </a:r>
                      <a:r>
                        <a:rPr lang="en-US" altLang="zh-CN" sz="1600" b="0" u="none" dirty="0">
                          <a:latin typeface="宋体" panose="02010600030101010101" pitchFamily="2" charset="-122"/>
                          <a:ea typeface="宋体" panose="02010600030101010101" pitchFamily="2" charset="-122"/>
                          <a:cs typeface="宋体" panose="02010600030101010101" pitchFamily="2" charset="-122"/>
                        </a:rPr>
                        <a:t>key</a:t>
                      </a:r>
                      <a:r>
                        <a:rPr lang="zh-CN" altLang="en-US" sz="1600" b="0" u="none" dirty="0">
                          <a:latin typeface="宋体" panose="02010600030101010101" pitchFamily="2" charset="-122"/>
                          <a:ea typeface="宋体" panose="02010600030101010101" pitchFamily="2" charset="-122"/>
                          <a:cs typeface="宋体" panose="02010600030101010101" pitchFamily="2" charset="-122"/>
                        </a:rPr>
                        <a:t>用来指定排序依据，</a:t>
                      </a:r>
                      <a:r>
                        <a:rPr lang="en-US" altLang="zh-CN" sz="1600" b="0" u="none" dirty="0">
                          <a:latin typeface="宋体" panose="02010600030101010101" pitchFamily="2" charset="-122"/>
                          <a:ea typeface="宋体" panose="02010600030101010101" pitchFamily="2" charset="-122"/>
                          <a:cs typeface="宋体" panose="02010600030101010101" pitchFamily="2" charset="-122"/>
                        </a:rPr>
                        <a:t>reverse</a:t>
                      </a:r>
                      <a:r>
                        <a:rPr lang="zh-CN" altLang="en-US" sz="1600" b="0" u="none" dirty="0">
                          <a:latin typeface="宋体" panose="02010600030101010101" pitchFamily="2" charset="-122"/>
                          <a:ea typeface="宋体" panose="02010600030101010101" pitchFamily="2" charset="-122"/>
                          <a:cs typeface="宋体" panose="02010600030101010101" pitchFamily="2" charset="-122"/>
                        </a:rPr>
                        <a:t>决定升序（</a:t>
                      </a:r>
                      <a:r>
                        <a:rPr lang="en-US" altLang="zh-CN" sz="1600" b="0" u="none" dirty="0">
                          <a:latin typeface="宋体" panose="02010600030101010101" pitchFamily="2" charset="-122"/>
                          <a:ea typeface="宋体" panose="02010600030101010101" pitchFamily="2" charset="-122"/>
                          <a:cs typeface="宋体" panose="02010600030101010101" pitchFamily="2" charset="-122"/>
                        </a:rPr>
                        <a:t>False</a:t>
                      </a:r>
                      <a:r>
                        <a:rPr lang="zh-CN" altLang="en-US" sz="1600" b="0" u="none" dirty="0">
                          <a:latin typeface="宋体" panose="02010600030101010101" pitchFamily="2" charset="-122"/>
                          <a:ea typeface="宋体" panose="02010600030101010101" pitchFamily="2" charset="-122"/>
                          <a:cs typeface="宋体" panose="02010600030101010101" pitchFamily="2" charset="-122"/>
                        </a:rPr>
                        <a:t>）还是降序（</a:t>
                      </a:r>
                      <a:r>
                        <a:rPr lang="en-US" altLang="zh-CN" sz="16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5071">
                <a:tc>
                  <a:txBody>
                    <a:bodyPr/>
                    <a:lstStyle/>
                    <a:p>
                      <a:pPr marL="0" indent="0" algn="l">
                        <a:buNone/>
                      </a:pPr>
                      <a:r>
                        <a:rPr lang="en-US" altLang="zh-CN" sz="1600" b="0" u="none" dirty="0" err="1">
                          <a:latin typeface="Calibri" panose="020F0502020204030204" pitchFamily="2" charset="0"/>
                          <a:ea typeface="Calibri" panose="020F0502020204030204" pitchFamily="2" charset="0"/>
                          <a:cs typeface="Calibri" panose="020F0502020204030204" pitchFamily="2" charset="0"/>
                        </a:rPr>
                        <a:t>lst.copy</a:t>
                      </a:r>
                      <a:r>
                        <a:rPr lang="en-US" altLang="zh-CN" sz="1600" b="0" u="none" dirty="0">
                          <a:latin typeface="Calibri" panose="020F0502020204030204" pitchFamily="2" charset="0"/>
                          <a:ea typeface="Calibri" panose="020F0502020204030204" pitchFamily="2" charset="0"/>
                          <a:cs typeface="Calibri" panose="020F0502020204030204" pitchFamily="2" charset="0"/>
                        </a:rPr>
                        <a:t>()</a:t>
                      </a: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返回列表</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lst</a:t>
                      </a:r>
                      <a:r>
                        <a:rPr lang="zh-CN" altLang="en-US" sz="1600" b="0" u="none" dirty="0">
                          <a:latin typeface="宋体" panose="02010600030101010101" pitchFamily="2" charset="-122"/>
                          <a:ea typeface="宋体" panose="02010600030101010101" pitchFamily="2" charset="-122"/>
                          <a:cs typeface="宋体" panose="02010600030101010101" pitchFamily="2" charset="-122"/>
                        </a:rPr>
                        <a:t>的浅复制</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6710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用于序列操作的常用内置函数</a:t>
            </a:r>
            <a:endParaRPr lang="en-US" altLang="zh-CN" dirty="0"/>
          </a:p>
          <a:p>
            <a:pPr lvl="1"/>
            <a:r>
              <a:rPr lang="en-US" altLang="x-none" noProof="1"/>
              <a:t>len(</a:t>
            </a:r>
            <a:r>
              <a:rPr lang="zh-CN" altLang="en-US" noProof="1"/>
              <a:t>列表</a:t>
            </a:r>
            <a:r>
              <a:rPr lang="en-US" altLang="x-none" noProof="1"/>
              <a:t>)</a:t>
            </a:r>
            <a:r>
              <a:rPr lang="zh-CN" altLang="en-US" noProof="1"/>
              <a:t>：返回列表中的元素个数</a:t>
            </a:r>
            <a:endParaRPr lang="en-US" altLang="zh-CN" noProof="1"/>
          </a:p>
          <a:p>
            <a:pPr lvl="1"/>
            <a:r>
              <a:rPr lang="en-US" altLang="x-none" sz="2400" noProof="1"/>
              <a:t>max(</a:t>
            </a:r>
            <a:r>
              <a:rPr lang="zh-CN" altLang="en-US" sz="2400" noProof="1"/>
              <a:t>列表</a:t>
            </a:r>
            <a:r>
              <a:rPr lang="en-US" altLang="x-none" sz="2400" noProof="1"/>
              <a:t>)</a:t>
            </a:r>
            <a:r>
              <a:rPr lang="zh-CN" altLang="en-US" sz="2400" noProof="1"/>
              <a:t>、 </a:t>
            </a:r>
            <a:r>
              <a:rPr lang="en-US" altLang="x-none" sz="2400" noProof="1"/>
              <a:t>min(</a:t>
            </a:r>
            <a:r>
              <a:rPr lang="zh-CN" altLang="en-US" sz="2400" noProof="1"/>
              <a:t>列表</a:t>
            </a:r>
            <a:r>
              <a:rPr lang="en-US" altLang="zh-CN" noProof="1"/>
              <a:t>)</a:t>
            </a:r>
            <a:r>
              <a:rPr lang="zh-CN" altLang="en-US" noProof="1"/>
              <a:t>：</a:t>
            </a:r>
            <a:r>
              <a:rPr lang="zh-CN" altLang="en-US" sz="2400" noProof="1"/>
              <a:t>返回列表中的最大或最小元素</a:t>
            </a:r>
            <a:endParaRPr lang="en-US" altLang="zh-CN" noProof="1"/>
          </a:p>
          <a:p>
            <a:pPr lvl="1"/>
            <a:r>
              <a:rPr lang="en-US" altLang="x-none" sz="2400" noProof="1"/>
              <a:t>sum(</a:t>
            </a:r>
            <a:r>
              <a:rPr lang="zh-CN" altLang="en-US" sz="2400" noProof="1"/>
              <a:t>列表）：对列表的元素进行求和运算，对非数值型列表运算需要指定</a:t>
            </a:r>
            <a:r>
              <a:rPr lang="en-US" altLang="zh-CN" sz="2400" noProof="1"/>
              <a:t>start</a:t>
            </a:r>
            <a:r>
              <a:rPr lang="zh-CN" altLang="en-US" sz="2400" noProof="1"/>
              <a:t>参数，同样适用于元组、</a:t>
            </a:r>
            <a:r>
              <a:rPr lang="en-US" altLang="x-none" sz="2400" noProof="1"/>
              <a:t>range</a:t>
            </a:r>
            <a:r>
              <a:rPr lang="zh-CN" altLang="en-US" sz="2400" noProof="1"/>
              <a:t>。</a:t>
            </a:r>
          </a:p>
          <a:p>
            <a:pPr>
              <a:lnSpc>
                <a:spcPct val="90000"/>
              </a:lnSpc>
              <a:buSzPct val="90000"/>
              <a:buNone/>
            </a:pPr>
            <a:endParaRPr lang="en-US" altLang="zh-CN" sz="1800" noProof="1">
              <a:latin typeface="Times New Roman" panose="02020603050405020304" pitchFamily="18" charset="0"/>
            </a:endParaRPr>
          </a:p>
          <a:p>
            <a:pPr>
              <a:lnSpc>
                <a:spcPct val="90000"/>
              </a:lnSpc>
              <a:buSzPct val="90000"/>
              <a:buNone/>
            </a:pPr>
            <a:r>
              <a:rPr lang="zh-CN" altLang="en-US" sz="1800" noProof="1">
                <a:latin typeface="Times New Roman" panose="02020603050405020304" pitchFamily="18" charset="0"/>
              </a:rPr>
              <a:t>&gt;&gt;&gt; sum(range(1, 11))               #sum()函数的start参数默认为0</a:t>
            </a:r>
          </a:p>
          <a:p>
            <a:pPr>
              <a:lnSpc>
                <a:spcPct val="90000"/>
              </a:lnSpc>
              <a:buSzPct val="90000"/>
              <a:buNone/>
            </a:pPr>
            <a:r>
              <a:rPr lang="zh-CN" altLang="en-US" sz="1800" noProof="1">
                <a:solidFill>
                  <a:srgbClr val="00B0F0"/>
                </a:solidFill>
                <a:latin typeface="Times New Roman" panose="02020603050405020304" pitchFamily="18" charset="0"/>
              </a:rPr>
              <a:t>55</a:t>
            </a:r>
          </a:p>
          <a:p>
            <a:pPr>
              <a:lnSpc>
                <a:spcPct val="90000"/>
              </a:lnSpc>
              <a:buSzPct val="90000"/>
              <a:buNone/>
            </a:pPr>
            <a:r>
              <a:rPr lang="zh-CN" altLang="en-US" sz="1800" noProof="1">
                <a:latin typeface="Times New Roman" panose="02020603050405020304" pitchFamily="18" charset="0"/>
              </a:rPr>
              <a:t>&gt;&gt;&gt; sum(range(1, 11), 5)           #指定start参数为5，等价于5+sum(range(1,11))</a:t>
            </a:r>
          </a:p>
          <a:p>
            <a:pPr>
              <a:lnSpc>
                <a:spcPct val="90000"/>
              </a:lnSpc>
              <a:buSzPct val="90000"/>
              <a:buNone/>
            </a:pPr>
            <a:r>
              <a:rPr lang="zh-CN" altLang="en-US" sz="1800" noProof="1">
                <a:solidFill>
                  <a:srgbClr val="00B0F0"/>
                </a:solidFill>
                <a:latin typeface="Times New Roman" panose="02020603050405020304" pitchFamily="18" charset="0"/>
              </a:rPr>
              <a:t>60</a:t>
            </a:r>
          </a:p>
          <a:p>
            <a:pPr>
              <a:lnSpc>
                <a:spcPct val="90000"/>
              </a:lnSpc>
              <a:buSzPct val="90000"/>
              <a:buNone/>
            </a:pPr>
            <a:r>
              <a:rPr lang="zh-CN" altLang="en-US" sz="1800" noProof="1">
                <a:latin typeface="Times New Roman" panose="02020603050405020304" pitchFamily="18" charset="0"/>
              </a:rPr>
              <a:t>&gt;&gt;&gt; sum([[1, 2], [3], [4]], [])         #这个操作占用空间较大，慎用</a:t>
            </a:r>
          </a:p>
          <a:p>
            <a:pPr>
              <a:lnSpc>
                <a:spcPct val="90000"/>
              </a:lnSpc>
              <a:buSzPct val="90000"/>
              <a:buNone/>
            </a:pPr>
            <a:r>
              <a:rPr lang="zh-CN" altLang="en-US" sz="1800" noProof="1">
                <a:solidFill>
                  <a:srgbClr val="00B0F0"/>
                </a:solidFill>
                <a:latin typeface="Times New Roman" panose="02020603050405020304" pitchFamily="18" charset="0"/>
              </a:rPr>
              <a:t>[1, 2, 3, 4]</a:t>
            </a:r>
            <a:endParaRPr lang="en-US" altLang="zh-CN" sz="1800" dirty="0">
              <a:solidFill>
                <a:srgbClr val="00B0F0"/>
              </a:solidFill>
              <a:latin typeface="Times New Roman" panose="02020603050405020304" pitchFamily="18" charset="0"/>
            </a:endParaRPr>
          </a:p>
          <a:p>
            <a:pPr>
              <a:lnSpc>
                <a:spcPct val="90000"/>
              </a:lnSpc>
              <a:buSzPct val="90000"/>
              <a:buNone/>
            </a:pPr>
            <a:endParaRPr lang="en-US" altLang="zh-CN" sz="1800" dirty="0">
              <a:latin typeface="Times New Roman" panose="02020603050405020304" pitchFamily="18" charset="0"/>
            </a:endParaRPr>
          </a:p>
        </p:txBody>
      </p:sp>
    </p:spTree>
    <p:extLst>
      <p:ext uri="{BB962C8B-B14F-4D97-AF65-F5344CB8AC3E}">
        <p14:creationId xmlns:p14="http://schemas.microsoft.com/office/powerpoint/2010/main" val="3950915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用于序列操作的常用内置函数</a:t>
            </a:r>
            <a:endParaRPr lang="en-US" altLang="zh-CN" dirty="0"/>
          </a:p>
          <a:p>
            <a:pPr lvl="1"/>
            <a:r>
              <a:rPr lang="en-US" altLang="zh-CN" sz="2400" noProof="1">
                <a:sym typeface="+mn-ea"/>
              </a:rPr>
              <a:t>zip()</a:t>
            </a:r>
            <a:r>
              <a:rPr lang="zh-CN" altLang="en-US" sz="2400" noProof="1">
                <a:sym typeface="+mn-ea"/>
              </a:rPr>
              <a:t>函数返回可迭代的</a:t>
            </a:r>
            <a:r>
              <a:rPr lang="en-US" altLang="zh-CN" sz="2400" noProof="1">
                <a:sym typeface="+mn-ea"/>
              </a:rPr>
              <a:t>zip</a:t>
            </a:r>
            <a:r>
              <a:rPr lang="zh-CN" altLang="en-US" sz="2400" noProof="1">
                <a:sym typeface="+mn-ea"/>
              </a:rPr>
              <a:t>对象。</a:t>
            </a:r>
            <a:endParaRPr lang="zh-CN" altLang="en-US" sz="2000" noProof="1">
              <a:sym typeface="+mn-ea"/>
            </a:endParaRPr>
          </a:p>
          <a:p>
            <a:pPr marL="1905" indent="-344805">
              <a:lnSpc>
                <a:spcPct val="80000"/>
              </a:lnSpc>
              <a:buNone/>
            </a:pPr>
            <a:r>
              <a:rPr lang="zh-CN" altLang="en-US" sz="1800" noProof="1">
                <a:latin typeface="Times New Roman" panose="02020603050405020304" pitchFamily="2" charset="0"/>
                <a:sym typeface="+mn-ea"/>
              </a:rPr>
              <a:t>&gt;&gt;&gt; aList = [1, 2, 3]</a:t>
            </a:r>
            <a:endParaRPr lang="zh-CN" altLang="en-US" sz="1800" noProof="1">
              <a:latin typeface="Times New Roman" panose="02020603050405020304" pitchFamily="2" charset="0"/>
            </a:endParaRPr>
          </a:p>
          <a:p>
            <a:pPr marL="1905" indent="-344805">
              <a:lnSpc>
                <a:spcPct val="80000"/>
              </a:lnSpc>
              <a:buNone/>
            </a:pPr>
            <a:r>
              <a:rPr lang="zh-CN" altLang="en-US" sz="1800" noProof="1">
                <a:latin typeface="Times New Roman" panose="02020603050405020304" pitchFamily="2" charset="0"/>
                <a:sym typeface="+mn-ea"/>
              </a:rPr>
              <a:t>&gt;&gt;&gt; bList = [4, 5, 6]</a:t>
            </a:r>
            <a:endParaRPr lang="zh-CN" altLang="en-US" sz="1800" noProof="1">
              <a:latin typeface="Times New Roman" panose="02020603050405020304" pitchFamily="2" charset="0"/>
            </a:endParaRPr>
          </a:p>
          <a:p>
            <a:pPr marL="1905" indent="-344805">
              <a:lnSpc>
                <a:spcPct val="80000"/>
              </a:lnSpc>
              <a:buNone/>
            </a:pPr>
            <a:r>
              <a:rPr lang="zh-CN" altLang="en-US" sz="1800" noProof="1">
                <a:latin typeface="Times New Roman" panose="02020603050405020304" pitchFamily="2" charset="0"/>
                <a:sym typeface="+mn-ea"/>
              </a:rPr>
              <a:t>&gt;&gt;&gt; cList = zip(a</a:t>
            </a:r>
            <a:r>
              <a:rPr lang="en-US" altLang="zh-CN" sz="1800" noProof="1">
                <a:latin typeface="Times New Roman" panose="02020603050405020304" pitchFamily="2" charset="0"/>
                <a:sym typeface="+mn-ea"/>
              </a:rPr>
              <a:t>List</a:t>
            </a:r>
            <a:r>
              <a:rPr lang="zh-CN" altLang="en-US" sz="1800" noProof="1">
                <a:latin typeface="Times New Roman" panose="02020603050405020304" pitchFamily="2" charset="0"/>
                <a:sym typeface="+mn-ea"/>
              </a:rPr>
              <a:t>, b</a:t>
            </a:r>
            <a:r>
              <a:rPr lang="en-US" altLang="zh-CN" sz="1800" noProof="1">
                <a:latin typeface="Times New Roman" panose="02020603050405020304" pitchFamily="2" charset="0"/>
                <a:sym typeface="+mn-ea"/>
              </a:rPr>
              <a:t>List</a:t>
            </a:r>
            <a:r>
              <a:rPr lang="zh-CN" altLang="en-US" sz="1800" noProof="1">
                <a:latin typeface="Times New Roman" panose="02020603050405020304" pitchFamily="2" charset="0"/>
                <a:sym typeface="+mn-ea"/>
              </a:rPr>
              <a:t>)                               </a:t>
            </a:r>
            <a:r>
              <a:rPr lang="en-US" altLang="zh-CN" sz="1800" noProof="1">
                <a:latin typeface="Times New Roman" panose="02020603050405020304" pitchFamily="2" charset="0"/>
                <a:sym typeface="+mn-ea"/>
              </a:rPr>
              <a:t>#</a:t>
            </a:r>
            <a:r>
              <a:rPr lang="zh-CN" altLang="en-US" sz="1800" noProof="1">
                <a:latin typeface="Times New Roman" panose="02020603050405020304" pitchFamily="2" charset="0"/>
                <a:sym typeface="+mn-ea"/>
              </a:rPr>
              <a:t>返回</a:t>
            </a:r>
            <a:r>
              <a:rPr lang="en-US" altLang="zh-CN" sz="1800" noProof="1">
                <a:latin typeface="Times New Roman" panose="02020603050405020304" pitchFamily="2" charset="0"/>
                <a:sym typeface="+mn-ea"/>
              </a:rPr>
              <a:t>zip</a:t>
            </a:r>
            <a:r>
              <a:rPr lang="zh-CN" altLang="en-US" sz="1800" noProof="1">
                <a:latin typeface="Times New Roman" panose="02020603050405020304" pitchFamily="2" charset="0"/>
                <a:sym typeface="+mn-ea"/>
              </a:rPr>
              <a:t>对象</a:t>
            </a:r>
          </a:p>
          <a:p>
            <a:pPr marL="1905" indent="-344805">
              <a:lnSpc>
                <a:spcPct val="80000"/>
              </a:lnSpc>
              <a:buNone/>
            </a:pPr>
            <a:r>
              <a:rPr lang="zh-CN" altLang="en-US" sz="1800" noProof="1">
                <a:latin typeface="Times New Roman" panose="02020603050405020304" pitchFamily="2" charset="0"/>
                <a:sym typeface="+mn-ea"/>
              </a:rPr>
              <a:t>&gt;&gt;&gt; cList</a:t>
            </a:r>
            <a:endParaRPr lang="zh-CN" altLang="en-US" sz="1800" noProof="1">
              <a:latin typeface="Times New Roman" panose="02020603050405020304" pitchFamily="2" charset="0"/>
            </a:endParaRPr>
          </a:p>
          <a:p>
            <a:pPr marL="1905" indent="-344805">
              <a:lnSpc>
                <a:spcPct val="80000"/>
              </a:lnSpc>
              <a:buNone/>
            </a:pPr>
            <a:r>
              <a:rPr lang="zh-CN" altLang="en-US" sz="1800" noProof="1">
                <a:solidFill>
                  <a:srgbClr val="00B0F0"/>
                </a:solidFill>
                <a:latin typeface="Times New Roman" panose="02020603050405020304" pitchFamily="2" charset="0"/>
                <a:sym typeface="+mn-ea"/>
              </a:rPr>
              <a:t>&lt;zip object at 0x0000000003728908&gt;</a:t>
            </a:r>
            <a:endParaRPr lang="zh-CN" altLang="en-US" sz="1800" noProof="1">
              <a:solidFill>
                <a:srgbClr val="00B0F0"/>
              </a:solidFill>
              <a:latin typeface="Times New Roman" panose="02020603050405020304" pitchFamily="2" charset="0"/>
            </a:endParaRPr>
          </a:p>
          <a:p>
            <a:pPr marL="1905" indent="-344805">
              <a:lnSpc>
                <a:spcPct val="80000"/>
              </a:lnSpc>
              <a:buNone/>
            </a:pPr>
            <a:r>
              <a:rPr lang="zh-CN" altLang="en-US" sz="1800" noProof="1">
                <a:latin typeface="Times New Roman" panose="02020603050405020304" pitchFamily="2" charset="0"/>
                <a:sym typeface="+mn-ea"/>
              </a:rPr>
              <a:t>&gt;&gt;&gt; list(cList)                                         </a:t>
            </a:r>
            <a:r>
              <a:rPr lang="en-US" altLang="zh-CN" sz="1800" noProof="1">
                <a:latin typeface="Times New Roman" panose="02020603050405020304" pitchFamily="2" charset="0"/>
                <a:sym typeface="+mn-ea"/>
              </a:rPr>
              <a:t>#</a:t>
            </a:r>
            <a:r>
              <a:rPr lang="zh-CN" altLang="en-US" sz="1800" noProof="1">
                <a:latin typeface="Times New Roman" panose="02020603050405020304" pitchFamily="2" charset="0"/>
                <a:sym typeface="+mn-ea"/>
              </a:rPr>
              <a:t>把</a:t>
            </a:r>
            <a:r>
              <a:rPr lang="en-US" altLang="zh-CN" sz="1800" noProof="1">
                <a:latin typeface="Times New Roman" panose="02020603050405020304" pitchFamily="2" charset="0"/>
                <a:sym typeface="+mn-ea"/>
              </a:rPr>
              <a:t>zip</a:t>
            </a:r>
            <a:r>
              <a:rPr lang="zh-CN" altLang="en-US" sz="1800" noProof="1">
                <a:latin typeface="Times New Roman" panose="02020603050405020304" pitchFamily="2" charset="0"/>
                <a:sym typeface="+mn-ea"/>
              </a:rPr>
              <a:t>对象转换成列表</a:t>
            </a:r>
          </a:p>
          <a:p>
            <a:pPr marL="1905" indent="-344805">
              <a:lnSpc>
                <a:spcPct val="80000"/>
              </a:lnSpc>
              <a:buNone/>
            </a:pPr>
            <a:r>
              <a:rPr lang="zh-CN" altLang="en-US" sz="1800" noProof="1">
                <a:solidFill>
                  <a:srgbClr val="00B0F0"/>
                </a:solidFill>
                <a:latin typeface="Times New Roman" panose="02020603050405020304" pitchFamily="2" charset="0"/>
                <a:sym typeface="+mn-ea"/>
              </a:rPr>
              <a:t>[(1, 4), (2, 5), (3, 6)]</a:t>
            </a:r>
            <a:endParaRPr lang="en-US" altLang="zh-CN" sz="1800" noProof="1">
              <a:solidFill>
                <a:srgbClr val="00B0F0"/>
              </a:solidFill>
              <a:latin typeface="Times New Roman" panose="02020603050405020304" pitchFamily="2" charset="0"/>
              <a:sym typeface="+mn-ea"/>
            </a:endParaRPr>
          </a:p>
          <a:p>
            <a:pPr lvl="1"/>
            <a:r>
              <a:rPr lang="en-US" altLang="zh-CN" dirty="0"/>
              <a:t>enumerate(</a:t>
            </a:r>
            <a:r>
              <a:rPr lang="zh-CN" altLang="en-US" dirty="0"/>
              <a:t>列表</a:t>
            </a:r>
            <a:r>
              <a:rPr lang="en-US" altLang="zh-CN" dirty="0"/>
              <a:t>):</a:t>
            </a:r>
            <a:r>
              <a:rPr lang="zh-CN" altLang="en-US" dirty="0"/>
              <a:t>枚举列表元素，返回枚举对象，其中每个元素为包含下标和值的元组。该函数对元组、字符串同样有效。</a:t>
            </a:r>
            <a:endParaRPr lang="zh-CN" altLang="en-US" sz="1800" noProof="1">
              <a:solidFill>
                <a:srgbClr val="00B0F0"/>
              </a:solidFill>
              <a:latin typeface="Times New Roman" panose="02020603050405020304" pitchFamily="2" charset="0"/>
            </a:endParaRPr>
          </a:p>
          <a:p>
            <a:pPr>
              <a:lnSpc>
                <a:spcPct val="90000"/>
              </a:lnSpc>
              <a:buSzPct val="90000"/>
              <a:buNone/>
            </a:pPr>
            <a:endParaRPr lang="en-US" altLang="zh-CN" sz="1800" dirty="0">
              <a:latin typeface="Times New Roman" panose="02020603050405020304" pitchFamily="18" charset="0"/>
            </a:endParaRPr>
          </a:p>
        </p:txBody>
      </p:sp>
    </p:spTree>
    <p:extLst>
      <p:ext uri="{BB962C8B-B14F-4D97-AF65-F5344CB8AC3E}">
        <p14:creationId xmlns:p14="http://schemas.microsoft.com/office/powerpoint/2010/main" val="2616347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1117600" y="13820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列表推导式</a:t>
            </a:r>
            <a:endParaRPr lang="en-US" altLang="zh-CN" dirty="0"/>
          </a:p>
          <a:p>
            <a:pPr lvl="2"/>
            <a:endParaRPr lang="en-US" altLang="zh-CN" dirty="0"/>
          </a:p>
          <a:p>
            <a:pPr marL="1905" indent="-344805">
              <a:lnSpc>
                <a:spcPct val="80000"/>
              </a:lnSpc>
              <a:buNone/>
            </a:pPr>
            <a:r>
              <a:rPr lang="en-US" altLang="x-none" sz="1800" noProof="1">
                <a:latin typeface="Times New Roman" panose="02020603050405020304" pitchFamily="2" charset="0"/>
              </a:rPr>
              <a:t>&gt;&gt;&gt; aList = [x*x </a:t>
            </a:r>
            <a:r>
              <a:rPr lang="en-US" altLang="x-none" sz="1800" noProof="1">
                <a:solidFill>
                  <a:srgbClr val="00B0F0"/>
                </a:solidFill>
                <a:latin typeface="Times New Roman" panose="02020603050405020304" pitchFamily="2" charset="0"/>
              </a:rPr>
              <a:t>for x in range(10)</a:t>
            </a:r>
            <a:r>
              <a:rPr lang="en-US" altLang="x-none" sz="1800" noProof="1">
                <a:latin typeface="Times New Roman" panose="02020603050405020304" pitchFamily="2" charset="0"/>
              </a:rPr>
              <a:t>]</a:t>
            </a:r>
            <a:endParaRPr lang="en-US" altLang="x-none" sz="2000" noProof="1">
              <a:latin typeface="宋体" panose="02010600030101010101" pitchFamily="2" charset="-122"/>
            </a:endParaRPr>
          </a:p>
          <a:p>
            <a:pPr marL="1905" indent="-344805">
              <a:lnSpc>
                <a:spcPct val="80000"/>
              </a:lnSpc>
              <a:buNone/>
            </a:pPr>
            <a:endParaRPr lang="en-US" altLang="x-none" sz="2400" noProof="1">
              <a:latin typeface="宋体" panose="02010600030101010101" pitchFamily="2" charset="-122"/>
            </a:endParaRPr>
          </a:p>
          <a:p>
            <a:pPr marL="1905" indent="-344805">
              <a:lnSpc>
                <a:spcPct val="80000"/>
              </a:lnSpc>
              <a:buNone/>
            </a:pPr>
            <a:r>
              <a:rPr lang="en-US" altLang="x-none" sz="1800" noProof="1">
                <a:latin typeface="宋体" panose="02010600030101010101" pitchFamily="2" charset="-122"/>
              </a:rPr>
              <a:t>相当于</a:t>
            </a: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1800" noProof="1">
                <a:latin typeface="Times New Roman" panose="02020603050405020304" pitchFamily="2" charset="0"/>
              </a:rPr>
              <a:t>&gt;&gt;&gt; aList = []</a:t>
            </a:r>
          </a:p>
          <a:p>
            <a:pPr marL="1905" indent="-344805">
              <a:lnSpc>
                <a:spcPct val="80000"/>
              </a:lnSpc>
              <a:buNone/>
            </a:pPr>
            <a:r>
              <a:rPr lang="en-US" altLang="x-none" sz="1800" noProof="1">
                <a:latin typeface="Times New Roman" panose="02020603050405020304" pitchFamily="2" charset="0"/>
              </a:rPr>
              <a:t>&gt;&gt;&gt; for x in range(10):</a:t>
            </a:r>
          </a:p>
          <a:p>
            <a:pPr marL="1905" indent="-344805">
              <a:lnSpc>
                <a:spcPct val="80000"/>
              </a:lnSpc>
              <a:buNone/>
            </a:pPr>
            <a:r>
              <a:rPr lang="en-US" altLang="x-none" sz="1800" noProof="1">
                <a:latin typeface="Times New Roman" panose="02020603050405020304" pitchFamily="2" charset="0"/>
              </a:rPr>
              <a:t>	    aList.append(x*x)</a:t>
            </a: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zh-CN" altLang="en-US" sz="1800" noProof="1">
                <a:latin typeface="宋体" panose="02010600030101010101" pitchFamily="2" charset="-122"/>
              </a:rPr>
              <a:t>也相当于</a:t>
            </a: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1800" noProof="1">
                <a:latin typeface="Times New Roman" panose="02020603050405020304" pitchFamily="2" charset="0"/>
              </a:rPr>
              <a:t>&gt;&gt;&gt; aList = list(map(lambda x: x*x, range(10)))</a:t>
            </a:r>
          </a:p>
          <a:p>
            <a:pPr>
              <a:lnSpc>
                <a:spcPct val="90000"/>
              </a:lnSpc>
              <a:buSzPct val="90000"/>
              <a:buNone/>
            </a:pPr>
            <a:endParaRPr lang="en-US" altLang="zh-CN" sz="1800" dirty="0">
              <a:latin typeface="Times New Roman" panose="02020603050405020304" pitchFamily="18" charset="0"/>
            </a:endParaRPr>
          </a:p>
        </p:txBody>
      </p:sp>
    </p:spTree>
    <p:extLst>
      <p:ext uri="{BB962C8B-B14F-4D97-AF65-F5344CB8AC3E}">
        <p14:creationId xmlns:p14="http://schemas.microsoft.com/office/powerpoint/2010/main" val="718771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列表推导式</a:t>
            </a:r>
            <a:endParaRPr lang="en-US" altLang="zh-CN" dirty="0"/>
          </a:p>
          <a:p>
            <a:pPr lvl="1"/>
            <a:r>
              <a:rPr lang="en-US" altLang="zh-CN" sz="2000" noProof="1"/>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p>
          <a:p>
            <a:pPr lvl="2"/>
            <a:endParaRPr lang="en-US" altLang="zh-CN" dirty="0"/>
          </a:p>
          <a:p>
            <a:pPr marL="0" indent="0">
              <a:buNone/>
            </a:pPr>
            <a:r>
              <a:rPr lang="en-US" altLang="zh-CN" sz="1800" noProof="1">
                <a:latin typeface="Times New Roman" panose="02020603050405020304" pitchFamily="2" charset="0"/>
              </a:rPr>
              <a:t>&gt;&gt;&gt; sum([2**i for i in range(64)])</a:t>
            </a:r>
          </a:p>
          <a:p>
            <a:pPr marL="0" indent="0">
              <a:buNone/>
            </a:pPr>
            <a:r>
              <a:rPr lang="en-US" altLang="zh-CN" sz="1800" noProof="1">
                <a:solidFill>
                  <a:srgbClr val="00B0F0"/>
                </a:solidFill>
                <a:latin typeface="Times New Roman" panose="02020603050405020304" pitchFamily="2" charset="0"/>
              </a:rPr>
              <a:t>18446744073709551615</a:t>
            </a:r>
          </a:p>
        </p:txBody>
      </p:sp>
    </p:spTree>
    <p:extLst>
      <p:ext uri="{BB962C8B-B14F-4D97-AF65-F5344CB8AC3E}">
        <p14:creationId xmlns:p14="http://schemas.microsoft.com/office/powerpoint/2010/main" val="3083469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列表推导式</a:t>
            </a:r>
            <a:endParaRPr lang="en-US" altLang="zh-CN" dirty="0"/>
          </a:p>
          <a:p>
            <a:pPr lvl="1"/>
            <a:r>
              <a:rPr lang="zh-CN" altLang="en-US" sz="2000" dirty="0"/>
              <a:t>嵌套列表的平铺</a:t>
            </a:r>
          </a:p>
          <a:p>
            <a:pPr lvl="2"/>
            <a:endParaRPr lang="en-US" altLang="zh-CN" dirty="0"/>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vec</a:t>
            </a:r>
            <a:r>
              <a:rPr lang="en-US" altLang="zh-CN" sz="1800" dirty="0">
                <a:latin typeface="Times New Roman" panose="02020603050405020304" pitchFamily="18" charset="0"/>
              </a:rPr>
              <a:t> = [[1,2,3], [4,5,6], [7,8,9]] </a:t>
            </a:r>
          </a:p>
          <a:p>
            <a:pPr>
              <a:lnSpc>
                <a:spcPct val="90000"/>
              </a:lnSpc>
              <a:buSzPct val="90000"/>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num</a:t>
            </a:r>
            <a:r>
              <a:rPr lang="en-US" altLang="zh-CN" sz="1800" dirty="0">
                <a:latin typeface="Times New Roman" panose="02020603050405020304" pitchFamily="18" charset="0"/>
              </a:rPr>
              <a:t> for </a:t>
            </a:r>
            <a:r>
              <a:rPr lang="en-US" altLang="zh-CN" sz="1800" dirty="0" err="1">
                <a:latin typeface="Times New Roman" panose="02020603050405020304" pitchFamily="18" charset="0"/>
              </a:rPr>
              <a:t>elem</a:t>
            </a:r>
            <a:r>
              <a:rPr lang="en-US" altLang="zh-CN" sz="1800" dirty="0">
                <a:latin typeface="Times New Roman" panose="02020603050405020304" pitchFamily="18" charset="0"/>
              </a:rPr>
              <a:t> in </a:t>
            </a:r>
            <a:r>
              <a:rPr lang="en-US" altLang="zh-CN" sz="1800" dirty="0" err="1">
                <a:latin typeface="Times New Roman" panose="02020603050405020304" pitchFamily="18" charset="0"/>
              </a:rPr>
              <a:t>vec</a:t>
            </a:r>
            <a:r>
              <a:rPr lang="en-US" altLang="zh-CN" sz="1800" dirty="0">
                <a:latin typeface="Times New Roman" panose="02020603050405020304" pitchFamily="18" charset="0"/>
              </a:rPr>
              <a:t> for </a:t>
            </a:r>
            <a:r>
              <a:rPr lang="en-US" altLang="zh-CN" sz="1800" dirty="0" err="1">
                <a:latin typeface="Times New Roman" panose="02020603050405020304" pitchFamily="18" charset="0"/>
              </a:rPr>
              <a:t>num</a:t>
            </a:r>
            <a:r>
              <a:rPr lang="en-US" altLang="zh-CN" sz="1800" dirty="0">
                <a:latin typeface="Times New Roman" panose="02020603050405020304" pitchFamily="18" charset="0"/>
              </a:rPr>
              <a:t> in </a:t>
            </a:r>
            <a:r>
              <a:rPr lang="en-US" altLang="zh-CN" sz="1800" dirty="0" err="1">
                <a:latin typeface="Times New Roman" panose="02020603050405020304" pitchFamily="18" charset="0"/>
              </a:rPr>
              <a:t>elem</a:t>
            </a:r>
            <a:r>
              <a:rPr lang="en-US" altLang="zh-CN" sz="1800" dirty="0">
                <a:latin typeface="Times New Roman" panose="02020603050405020304" pitchFamily="18" charset="0"/>
              </a:rPr>
              <a:t>] </a:t>
            </a:r>
          </a:p>
          <a:p>
            <a:pPr>
              <a:lnSpc>
                <a:spcPct val="90000"/>
              </a:lnSpc>
              <a:buSzPct val="90000"/>
              <a:buNone/>
            </a:pPr>
            <a:r>
              <a:rPr lang="en-US" altLang="zh-CN" sz="1800" dirty="0">
                <a:solidFill>
                  <a:srgbClr val="00B0F0"/>
                </a:solidFill>
                <a:latin typeface="Times New Roman" panose="02020603050405020304" pitchFamily="18" charset="0"/>
              </a:rPr>
              <a:t>[1, 2, 3, 4, 5, 6, 7, 8, 9] </a:t>
            </a:r>
          </a:p>
          <a:p>
            <a:pPr>
              <a:lnSpc>
                <a:spcPct val="90000"/>
              </a:lnSpc>
              <a:buSzPct val="90000"/>
              <a:buNone/>
            </a:pPr>
            <a:endParaRPr lang="en-US" altLang="zh-CN" sz="2000" dirty="0"/>
          </a:p>
          <a:p>
            <a:pPr>
              <a:lnSpc>
                <a:spcPct val="90000"/>
              </a:lnSpc>
              <a:buSzPct val="90000"/>
              <a:buNone/>
            </a:pPr>
            <a:r>
              <a:rPr lang="zh-CN" altLang="en-US" sz="2000" dirty="0"/>
              <a:t>相当于</a:t>
            </a:r>
          </a:p>
          <a:p>
            <a:pPr>
              <a:lnSpc>
                <a:spcPct val="90000"/>
              </a:lnSpc>
              <a:buSzPct val="90000"/>
              <a:buNone/>
            </a:pPr>
            <a:endParaRPr lang="zh-CN" altLang="en-US" sz="2000" dirty="0"/>
          </a:p>
          <a:p>
            <a:pPr>
              <a:lnSpc>
                <a:spcPct val="90000"/>
              </a:lnSpc>
              <a:buSzPct val="90000"/>
              <a:buNone/>
            </a:pPr>
            <a:r>
              <a:rPr lang="zh-CN" altLang="en-US" sz="1800" dirty="0">
                <a:latin typeface="Times New Roman" panose="02020603050405020304" pitchFamily="18" charset="0"/>
              </a:rPr>
              <a:t>&gt;&gt;&gt; vec = [[1, 2, 3], [4, 5, 6], [7, 8, 9]]</a:t>
            </a:r>
          </a:p>
          <a:p>
            <a:pPr>
              <a:lnSpc>
                <a:spcPct val="90000"/>
              </a:lnSpc>
              <a:buSzPct val="90000"/>
              <a:buNone/>
            </a:pPr>
            <a:r>
              <a:rPr lang="zh-CN" altLang="en-US" sz="1800" dirty="0">
                <a:latin typeface="Times New Roman" panose="02020603050405020304" pitchFamily="18" charset="0"/>
              </a:rPr>
              <a:t>&gt;&gt;&gt; result = []</a:t>
            </a:r>
          </a:p>
          <a:p>
            <a:pPr>
              <a:lnSpc>
                <a:spcPct val="90000"/>
              </a:lnSpc>
              <a:buSzPct val="90000"/>
              <a:buNone/>
            </a:pPr>
            <a:r>
              <a:rPr lang="zh-CN" altLang="en-US" sz="1800" dirty="0">
                <a:latin typeface="Times New Roman" panose="02020603050405020304" pitchFamily="18" charset="0"/>
              </a:rPr>
              <a:t>&gt;&gt;&gt; for elem in vec:</a:t>
            </a:r>
          </a:p>
          <a:p>
            <a:pPr>
              <a:lnSpc>
                <a:spcPct val="90000"/>
              </a:lnSpc>
              <a:buSzPct val="90000"/>
              <a:buNone/>
            </a:pPr>
            <a:r>
              <a:rPr lang="zh-CN" altLang="en-US" sz="1800" dirty="0">
                <a:latin typeface="Times New Roman" panose="02020603050405020304" pitchFamily="18" charset="0"/>
              </a:rPr>
              <a:t>	    for num in elem:</a:t>
            </a:r>
          </a:p>
          <a:p>
            <a:pPr>
              <a:lnSpc>
                <a:spcPct val="90000"/>
              </a:lnSpc>
              <a:buSzPct val="90000"/>
              <a:buNone/>
            </a:pPr>
            <a:r>
              <a:rPr lang="zh-CN" altLang="en-US" sz="1800" dirty="0">
                <a:latin typeface="Times New Roman" panose="02020603050405020304" pitchFamily="18" charset="0"/>
              </a:rPr>
              <a:t>		result.append(num)</a:t>
            </a:r>
          </a:p>
          <a:p>
            <a:pPr>
              <a:lnSpc>
                <a:spcPct val="90000"/>
              </a:lnSpc>
              <a:buSzPct val="90000"/>
              <a:buNone/>
            </a:pPr>
            <a:r>
              <a:rPr lang="zh-CN" altLang="en-US" sz="1800" dirty="0">
                <a:latin typeface="Times New Roman" panose="02020603050405020304" pitchFamily="18" charset="0"/>
              </a:rPr>
              <a:t>&gt;&gt;&gt; result</a:t>
            </a:r>
          </a:p>
          <a:p>
            <a:pPr>
              <a:lnSpc>
                <a:spcPct val="90000"/>
              </a:lnSpc>
              <a:buSzPct val="90000"/>
              <a:buNone/>
            </a:pPr>
            <a:r>
              <a:rPr lang="zh-CN" altLang="en-US" sz="1800" dirty="0">
                <a:solidFill>
                  <a:srgbClr val="00B0F0"/>
                </a:solidFill>
                <a:latin typeface="Times New Roman" panose="02020603050405020304" pitchFamily="18" charset="0"/>
              </a:rPr>
              <a:t>[1, 2, 3, 4, 5, 6, 7, 8, 9]</a:t>
            </a:r>
          </a:p>
        </p:txBody>
      </p:sp>
    </p:spTree>
    <p:extLst>
      <p:ext uri="{BB962C8B-B14F-4D97-AF65-F5344CB8AC3E}">
        <p14:creationId xmlns:p14="http://schemas.microsoft.com/office/powerpoint/2010/main" val="181647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列表推导式</a:t>
            </a:r>
            <a:endParaRPr lang="en-US" altLang="zh-CN" dirty="0"/>
          </a:p>
          <a:p>
            <a:pPr lvl="1"/>
            <a:r>
              <a:rPr lang="zh-CN" altLang="en-US" sz="2400" noProof="1">
                <a:sym typeface="+mn-ea"/>
              </a:rPr>
              <a:t>列出当前文件夹下所有</a:t>
            </a:r>
            <a:r>
              <a:rPr lang="en-US" altLang="x-none" sz="2400" noProof="1">
                <a:sym typeface="+mn-ea"/>
              </a:rPr>
              <a:t>Python</a:t>
            </a:r>
            <a:r>
              <a:rPr lang="zh-CN" altLang="en-US" sz="2400" noProof="1">
                <a:sym typeface="+mn-ea"/>
              </a:rPr>
              <a:t>源文件</a:t>
            </a:r>
            <a:endParaRPr lang="zh-CN" altLang="en-US" sz="2400" noProof="1"/>
          </a:p>
          <a:p>
            <a:pPr>
              <a:lnSpc>
                <a:spcPct val="90000"/>
              </a:lnSpc>
              <a:buSzPct val="90000"/>
              <a:buNone/>
            </a:pPr>
            <a:endParaRPr lang="en-US" altLang="x-none" sz="2000" noProof="1">
              <a:sym typeface="+mn-ea"/>
            </a:endParaRPr>
          </a:p>
          <a:p>
            <a:pPr>
              <a:lnSpc>
                <a:spcPct val="90000"/>
              </a:lnSpc>
              <a:buSzPct val="90000"/>
              <a:buNone/>
            </a:pPr>
            <a:r>
              <a:rPr lang="en-US" altLang="x-none" sz="1800" noProof="1">
                <a:latin typeface="Times New Roman" panose="02020603050405020304" pitchFamily="2" charset="0"/>
                <a:sym typeface="+mn-ea"/>
              </a:rPr>
              <a:t>&gt;&gt;&gt; import os</a:t>
            </a:r>
          </a:p>
          <a:p>
            <a:pPr>
              <a:lnSpc>
                <a:spcPct val="90000"/>
              </a:lnSpc>
              <a:buSzPct val="90000"/>
              <a:buNone/>
            </a:pPr>
            <a:r>
              <a:rPr lang="en-US" altLang="x-none" sz="1800" noProof="1">
                <a:latin typeface="Times New Roman" panose="02020603050405020304" pitchFamily="2" charset="0"/>
                <a:sym typeface="+mn-ea"/>
              </a:rPr>
              <a:t>&gt;&gt;&gt; [filename for filename in os.listdir('.') if filename.endswith(('.py', '.pyw'))]</a:t>
            </a:r>
          </a:p>
          <a:p>
            <a:pPr>
              <a:lnSpc>
                <a:spcPct val="90000"/>
              </a:lnSpc>
              <a:buSzPct val="90000"/>
              <a:buNone/>
            </a:pPr>
            <a:endParaRPr lang="en-US" altLang="x-none" sz="2400" noProof="1"/>
          </a:p>
          <a:p>
            <a:pPr lvl="1"/>
            <a:r>
              <a:rPr lang="zh-CN" altLang="en-US" noProof="1">
                <a:sym typeface="+mn-ea"/>
              </a:rPr>
              <a:t>过滤不符合条件的元素</a:t>
            </a:r>
            <a:endParaRPr lang="zh-CN" altLang="en-US" noProof="1"/>
          </a:p>
          <a:p>
            <a:pPr>
              <a:lnSpc>
                <a:spcPct val="90000"/>
              </a:lnSpc>
              <a:buSzPct val="90000"/>
              <a:buNone/>
            </a:pPr>
            <a:endParaRPr lang="en-US" altLang="x-none" sz="2000" noProof="1">
              <a:sym typeface="+mn-ea"/>
            </a:endParaRPr>
          </a:p>
          <a:p>
            <a:pPr marL="1905" indent="-344805">
              <a:lnSpc>
                <a:spcPct val="80000"/>
              </a:lnSpc>
              <a:buNone/>
            </a:pPr>
            <a:r>
              <a:rPr lang="en-US" altLang="x-none" sz="1800" noProof="1">
                <a:latin typeface="Times New Roman" panose="02020603050405020304" pitchFamily="2" charset="0"/>
                <a:sym typeface="+mn-ea"/>
              </a:rPr>
              <a:t>&gt;&gt;&gt; aList = [-1,-4,6,7.5,-2.3,9,-11]</a:t>
            </a:r>
            <a:endParaRPr lang="en-US" altLang="x-none" sz="1800" noProof="1">
              <a:latin typeface="Times New Roman" panose="02020603050405020304" pitchFamily="2" charset="0"/>
            </a:endParaRPr>
          </a:p>
          <a:p>
            <a:pPr marL="1905" indent="-344805">
              <a:lnSpc>
                <a:spcPct val="80000"/>
              </a:lnSpc>
              <a:buNone/>
            </a:pPr>
            <a:r>
              <a:rPr lang="en-US" altLang="x-none" sz="1800" noProof="1">
                <a:latin typeface="Times New Roman" panose="02020603050405020304" pitchFamily="2" charset="0"/>
                <a:sym typeface="+mn-ea"/>
              </a:rPr>
              <a:t>&gt;&gt;&gt; [i for i in aList if i&gt;0]</a:t>
            </a:r>
            <a:endParaRPr lang="en-US" altLang="x-none" sz="1800" noProof="1">
              <a:latin typeface="Times New Roman" panose="02020603050405020304" pitchFamily="2" charset="0"/>
            </a:endParaRPr>
          </a:p>
          <a:p>
            <a:pPr marL="1905" indent="-344805">
              <a:lnSpc>
                <a:spcPct val="80000"/>
              </a:lnSpc>
              <a:buNone/>
            </a:pPr>
            <a:r>
              <a:rPr lang="en-US" altLang="x-none" sz="1800" noProof="1">
                <a:solidFill>
                  <a:srgbClr val="00B0F0"/>
                </a:solidFill>
                <a:latin typeface="Times New Roman" panose="02020603050405020304" pitchFamily="2" charset="0"/>
                <a:sym typeface="+mn-ea"/>
              </a:rPr>
              <a:t>[6, 7.5, 9]</a:t>
            </a:r>
            <a:endParaRPr lang="zh-CN" altLang="en-US" sz="2000" noProof="1">
              <a:solidFill>
                <a:srgbClr val="00B0F0"/>
              </a:solidFill>
              <a:latin typeface="Times New Roman" panose="02020603050405020304" pitchFamily="2" charset="0"/>
            </a:endParaRPr>
          </a:p>
        </p:txBody>
      </p:sp>
    </p:spTree>
    <p:extLst>
      <p:ext uri="{BB962C8B-B14F-4D97-AF65-F5344CB8AC3E}">
        <p14:creationId xmlns:p14="http://schemas.microsoft.com/office/powerpoint/2010/main" val="280354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a:t>
            </a:r>
          </a:p>
        </p:txBody>
      </p:sp>
      <p:sp>
        <p:nvSpPr>
          <p:cNvPr id="3" name="内容占位符 2"/>
          <p:cNvSpPr>
            <a:spLocks noGrp="1"/>
          </p:cNvSpPr>
          <p:nvPr>
            <p:ph idx="1"/>
          </p:nvPr>
        </p:nvSpPr>
        <p:spPr/>
        <p:txBody>
          <a:bodyPr/>
          <a:lstStyle/>
          <a:p>
            <a:r>
              <a:rPr lang="zh-CN" altLang="en-US" sz="2400" b="0" dirty="0"/>
              <a:t>列表是</a:t>
            </a:r>
            <a:r>
              <a:rPr lang="en-US" altLang="zh-CN" sz="2400" b="0" dirty="0"/>
              <a:t>Python</a:t>
            </a:r>
            <a:r>
              <a:rPr lang="zh-CN" altLang="en-US" sz="2400" b="0" dirty="0"/>
              <a:t>中内置有序可变序列，列表的所有元素放在一对中括号“</a:t>
            </a:r>
            <a:r>
              <a:rPr lang="en-US" altLang="zh-CN" sz="2400" b="0" dirty="0"/>
              <a:t>[]”</a:t>
            </a:r>
            <a:r>
              <a:rPr lang="zh-CN" altLang="en-US" sz="2400" b="0" dirty="0"/>
              <a:t>中，并使用逗号分隔开；</a:t>
            </a:r>
          </a:p>
          <a:p>
            <a:r>
              <a:rPr lang="zh-CN" altLang="en-US" sz="2400" b="0" dirty="0"/>
              <a:t>当列表元素增加或删除时，列表对象自动进行扩展或收缩内存，保证元素之间没有缝隙；</a:t>
            </a:r>
          </a:p>
          <a:p>
            <a:r>
              <a:rPr lang="zh-CN" altLang="en-US" sz="2400" dirty="0">
                <a:solidFill>
                  <a:srgbClr val="FF0000"/>
                </a:solidFill>
              </a:rPr>
              <a:t>在Python中，一个列表中的数据类型可以各不相同，可以同时分别为整数、实数、字符串等基本类型，甚至是列表、元组、字典、集合以及其他自定义类型的对象。</a:t>
            </a:r>
            <a:endParaRPr lang="en-US" altLang="zh-CN" sz="2400" dirty="0">
              <a:solidFill>
                <a:srgbClr val="FF0000"/>
              </a:solidFill>
            </a:endParaRPr>
          </a:p>
          <a:p>
            <a:pPr>
              <a:lnSpc>
                <a:spcPct val="80000"/>
              </a:lnSpc>
              <a:buSzPct val="90000"/>
              <a:buNone/>
            </a:pPr>
            <a:r>
              <a:rPr lang="en-US" altLang="zh-CN" sz="2400" dirty="0"/>
              <a:t>[10, 20, 30, 40]</a:t>
            </a:r>
            <a:endParaRPr lang="zh-CN" altLang="en-US" sz="2400" dirty="0"/>
          </a:p>
          <a:p>
            <a:pPr>
              <a:lnSpc>
                <a:spcPct val="80000"/>
              </a:lnSpc>
              <a:buSzPct val="90000"/>
              <a:buNone/>
            </a:pPr>
            <a:r>
              <a:rPr lang="en-US" altLang="zh-CN" sz="2400" dirty="0"/>
              <a:t>['crunchy frog', 'ram bladder', 'lark vomit']</a:t>
            </a:r>
          </a:p>
          <a:p>
            <a:pPr>
              <a:lnSpc>
                <a:spcPct val="80000"/>
              </a:lnSpc>
              <a:buSzPct val="90000"/>
              <a:buNone/>
            </a:pPr>
            <a:r>
              <a:rPr lang="en-US" altLang="zh-CN" sz="2400" dirty="0"/>
              <a:t>['spam', 2.0, 5, [10, 20]]</a:t>
            </a:r>
          </a:p>
          <a:p>
            <a:pPr>
              <a:lnSpc>
                <a:spcPct val="80000"/>
              </a:lnSpc>
              <a:buSzPct val="90000"/>
              <a:buNone/>
            </a:pPr>
            <a:r>
              <a:rPr lang="zh-CN" altLang="en-US" sz="2400" dirty="0"/>
              <a:t>[['file1', 200,7], ['file2', 260,9]]</a:t>
            </a:r>
            <a:endParaRPr lang="en-US" altLang="zh-CN" sz="240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4</a:t>
            </a:fld>
            <a:endParaRPr lang="zh-CN" altLang="en-US"/>
          </a:p>
        </p:txBody>
      </p:sp>
    </p:spTree>
    <p:extLst>
      <p:ext uri="{BB962C8B-B14F-4D97-AF65-F5344CB8AC3E}">
        <p14:creationId xmlns:p14="http://schemas.microsoft.com/office/powerpoint/2010/main" val="3368729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ChangeArrowheads="1"/>
          </p:cNvSpPr>
          <p:nvPr>
            <p:ph type="title"/>
          </p:nvPr>
        </p:nvSpPr>
        <p:spPr/>
        <p:txBody>
          <a:bodyPr/>
          <a:lstStyle/>
          <a:p>
            <a:r>
              <a:rPr lang="zh-CN" altLang="en-US" dirty="0"/>
              <a:t>列表</a:t>
            </a:r>
          </a:p>
        </p:txBody>
      </p:sp>
      <p:sp>
        <p:nvSpPr>
          <p:cNvPr id="5" name="内容占位符 2"/>
          <p:cNvSpPr txBox="1">
            <a:spLocks/>
          </p:cNvSpPr>
          <p:nvPr/>
        </p:nvSpPr>
        <p:spPr bwMode="auto">
          <a:xfrm>
            <a:off x="494208" y="1343973"/>
            <a:ext cx="11074400" cy="46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r>
              <a:rPr lang="zh-CN" altLang="en-US" dirty="0"/>
              <a:t>列表推导式</a:t>
            </a:r>
            <a:endParaRPr lang="en-US" altLang="zh-CN" dirty="0"/>
          </a:p>
          <a:p>
            <a:pPr lvl="1"/>
            <a:r>
              <a:rPr lang="zh-CN" altLang="en-US" sz="2400" noProof="1">
                <a:latin typeface="宋体" panose="02010600030101010101" pitchFamily="2" charset="-122"/>
              </a:rPr>
              <a:t>在列表推导式中使用多个循环，实现多序列元素的任意组合，并且可以结合条件语句过滤特定元素</a:t>
            </a:r>
            <a:endParaRPr lang="en-US" altLang="zh-CN" sz="2400" noProof="1">
              <a:latin typeface="宋体" panose="02010600030101010101" pitchFamily="2" charset="-122"/>
            </a:endParaRPr>
          </a:p>
          <a:p>
            <a:pPr lvl="1"/>
            <a:endParaRPr lang="zh-CN" altLang="en-US" sz="2400" noProof="1">
              <a:latin typeface="宋体" panose="02010600030101010101" pitchFamily="2" charset="-122"/>
            </a:endParaRPr>
          </a:p>
          <a:p>
            <a:pPr marL="1905" indent="-344805">
              <a:lnSpc>
                <a:spcPct val="80000"/>
              </a:lnSpc>
              <a:buNone/>
            </a:pPr>
            <a:r>
              <a:rPr lang="en-US" altLang="zh-CN" sz="1800" noProof="1">
                <a:latin typeface="Times New Roman" panose="02020603050405020304" pitchFamily="2" charset="0"/>
              </a:rPr>
              <a:t>&gt;&gt;&gt; [(x, y) for x in range(3) for y in range(3)]</a:t>
            </a:r>
          </a:p>
          <a:p>
            <a:pPr marL="1905" indent="-344805">
              <a:lnSpc>
                <a:spcPct val="80000"/>
              </a:lnSpc>
              <a:buNone/>
            </a:pPr>
            <a:r>
              <a:rPr lang="en-US" altLang="zh-CN" sz="1800" noProof="1">
                <a:solidFill>
                  <a:srgbClr val="00B0F0"/>
                </a:solidFill>
                <a:latin typeface="Times New Roman" panose="02020603050405020304" pitchFamily="2" charset="0"/>
              </a:rPr>
              <a:t>[(0, 0), (0, 1), (0, 2), (1, 0), (1, 1), (1, 2), (2, 0), (2, 1), (2, 2)]</a:t>
            </a:r>
          </a:p>
          <a:p>
            <a:pPr marL="1905" indent="-344805">
              <a:lnSpc>
                <a:spcPct val="80000"/>
              </a:lnSpc>
              <a:buNone/>
            </a:pPr>
            <a:r>
              <a:rPr lang="en-US" altLang="zh-CN" sz="1800" noProof="1">
                <a:latin typeface="Times New Roman" panose="02020603050405020304" pitchFamily="2" charset="0"/>
              </a:rPr>
              <a:t>&gt;&gt;&gt; [(x, y) for x in [1, 2, 3] for y in [3, 1, 4] if x != y]</a:t>
            </a:r>
          </a:p>
          <a:p>
            <a:pPr marL="1905" indent="-344805">
              <a:lnSpc>
                <a:spcPct val="80000"/>
              </a:lnSpc>
              <a:buNone/>
            </a:pPr>
            <a:r>
              <a:rPr lang="en-US" altLang="zh-CN" sz="1800" noProof="1">
                <a:solidFill>
                  <a:srgbClr val="00B0F0"/>
                </a:solidFill>
                <a:latin typeface="Times New Roman" panose="02020603050405020304" pitchFamily="2" charset="0"/>
              </a:rPr>
              <a:t>[(1, 3), (1, 4), (2, 3), (2, 1), (2, 4), (3, 1), (3, 4)]</a:t>
            </a:r>
          </a:p>
        </p:txBody>
      </p:sp>
    </p:spTree>
    <p:extLst>
      <p:ext uri="{BB962C8B-B14F-4D97-AF65-F5344CB8AC3E}">
        <p14:creationId xmlns:p14="http://schemas.microsoft.com/office/powerpoint/2010/main" val="2861302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第四讲：基本数据结构</a:t>
            </a:r>
            <a:endParaRPr lang="en-US" altLang="zh-CN" dirty="0">
              <a:solidFill>
                <a:srgbClr val="FF0000"/>
              </a:solidFill>
            </a:endParaRPr>
          </a:p>
          <a:p>
            <a:pPr lvl="1"/>
            <a:r>
              <a:rPr lang="zh-CN" altLang="en-US" dirty="0"/>
              <a:t>列表</a:t>
            </a:r>
            <a:endParaRPr lang="en-US" altLang="zh-CN" dirty="0"/>
          </a:p>
          <a:p>
            <a:pPr lvl="2"/>
            <a:r>
              <a:rPr lang="zh-CN" altLang="en-US" dirty="0"/>
              <a:t>元素的添加、删除</a:t>
            </a:r>
            <a:endParaRPr lang="en-US" altLang="zh-CN" dirty="0"/>
          </a:p>
          <a:p>
            <a:pPr lvl="2"/>
            <a:r>
              <a:rPr lang="zh-CN" altLang="en-US" dirty="0"/>
              <a:t>访问和计数</a:t>
            </a:r>
            <a:endParaRPr lang="en-US" altLang="zh-CN" dirty="0"/>
          </a:p>
          <a:p>
            <a:pPr lvl="2"/>
            <a:r>
              <a:rPr lang="zh-CN" altLang="en-US" dirty="0"/>
              <a:t>切片</a:t>
            </a:r>
            <a:endParaRPr lang="en-US" altLang="zh-CN" dirty="0"/>
          </a:p>
          <a:p>
            <a:pPr lvl="2"/>
            <a:r>
              <a:rPr lang="zh-CN" altLang="en-US" dirty="0"/>
              <a:t>排序、内置函数</a:t>
            </a:r>
            <a:endParaRPr lang="en-US" altLang="zh-CN" dirty="0"/>
          </a:p>
          <a:p>
            <a:pPr lvl="2"/>
            <a:r>
              <a:rPr lang="zh-CN" altLang="en-US" dirty="0"/>
              <a:t>列表推导式</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41</a:t>
            </a:fld>
            <a:endParaRPr lang="zh-CN" altLang="en-US"/>
          </a:p>
        </p:txBody>
      </p:sp>
    </p:spTree>
    <p:extLst>
      <p:ext uri="{BB962C8B-B14F-4D97-AF65-F5344CB8AC3E}">
        <p14:creationId xmlns:p14="http://schemas.microsoft.com/office/powerpoint/2010/main" val="2190351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元组</a:t>
            </a:r>
          </a:p>
        </p:txBody>
      </p:sp>
      <p:sp>
        <p:nvSpPr>
          <p:cNvPr id="69634" name="文本占位符 65538"/>
          <p:cNvSpPr>
            <a:spLocks noGrp="1" noChangeArrowheads="1"/>
          </p:cNvSpPr>
          <p:nvPr>
            <p:ph idx="1"/>
          </p:nvPr>
        </p:nvSpPr>
        <p:spPr/>
        <p:txBody>
          <a:bodyPr/>
          <a:lstStyle/>
          <a:p>
            <a:r>
              <a:rPr lang="zh-CN" altLang="en-US" dirty="0"/>
              <a:t>元组和列表类似，但属于</a:t>
            </a:r>
            <a:r>
              <a:rPr lang="zh-CN" altLang="en-US" dirty="0">
                <a:solidFill>
                  <a:srgbClr val="FF0000"/>
                </a:solidFill>
              </a:rPr>
              <a:t>不可变</a:t>
            </a:r>
            <a:r>
              <a:rPr lang="zh-CN" altLang="en-US" dirty="0"/>
              <a:t>序列</a:t>
            </a:r>
            <a:endParaRPr lang="en-US" altLang="zh-CN" dirty="0"/>
          </a:p>
          <a:p>
            <a:pPr lvl="1"/>
            <a:r>
              <a:rPr lang="zh-CN" altLang="en-US" dirty="0"/>
              <a:t>表达固定数据项、函数多返回值、多变量同步赋值、循环遍历等情况</a:t>
            </a:r>
            <a:endParaRPr lang="en-US" altLang="zh-CN" dirty="0"/>
          </a:p>
          <a:p>
            <a:r>
              <a:rPr lang="zh-CN" altLang="en-US" dirty="0"/>
              <a:t>元组和列表的区别</a:t>
            </a:r>
            <a:endParaRPr lang="en-US" altLang="zh-CN" dirty="0"/>
          </a:p>
          <a:p>
            <a:pPr lvl="1"/>
            <a:r>
              <a:rPr lang="zh-CN" altLang="en-US" b="0" dirty="0">
                <a:solidFill>
                  <a:srgbClr val="FF0000"/>
                </a:solidFill>
              </a:rPr>
              <a:t>元组中的数据一旦定义就不允许更改。</a:t>
            </a:r>
          </a:p>
          <a:p>
            <a:pPr lvl="1"/>
            <a:r>
              <a:rPr lang="zh-CN" altLang="en-US" b="0" dirty="0">
                <a:solidFill>
                  <a:srgbClr val="FF0000"/>
                </a:solidFill>
              </a:rPr>
              <a:t>元组没有</a:t>
            </a:r>
            <a:r>
              <a:rPr lang="en-US" altLang="zh-CN" b="0" dirty="0">
                <a:solidFill>
                  <a:srgbClr val="FF0000"/>
                </a:solidFill>
              </a:rPr>
              <a:t>append()</a:t>
            </a:r>
            <a:r>
              <a:rPr lang="zh-CN" altLang="en-US" b="0" dirty="0">
                <a:solidFill>
                  <a:srgbClr val="FF0000"/>
                </a:solidFill>
              </a:rPr>
              <a:t>、</a:t>
            </a:r>
            <a:r>
              <a:rPr lang="en-US" altLang="zh-CN" b="0" dirty="0">
                <a:solidFill>
                  <a:srgbClr val="FF0000"/>
                </a:solidFill>
              </a:rPr>
              <a:t>extend()</a:t>
            </a:r>
            <a:r>
              <a:rPr lang="zh-CN" altLang="en-US" b="0" dirty="0">
                <a:solidFill>
                  <a:srgbClr val="FF0000"/>
                </a:solidFill>
              </a:rPr>
              <a:t>和</a:t>
            </a:r>
            <a:r>
              <a:rPr lang="en-US" altLang="zh-CN" b="0" dirty="0">
                <a:solidFill>
                  <a:srgbClr val="FF0000"/>
                </a:solidFill>
              </a:rPr>
              <a:t>insert()</a:t>
            </a:r>
            <a:r>
              <a:rPr lang="zh-CN" altLang="en-US" b="0" dirty="0">
                <a:solidFill>
                  <a:srgbClr val="FF0000"/>
                </a:solidFill>
              </a:rPr>
              <a:t>等方法，无法向元组中添加元素。</a:t>
            </a:r>
          </a:p>
          <a:p>
            <a:pPr lvl="1"/>
            <a:r>
              <a:rPr lang="zh-CN" altLang="en-US" b="0" dirty="0">
                <a:solidFill>
                  <a:srgbClr val="FF0000"/>
                </a:solidFill>
              </a:rPr>
              <a:t>元组没有</a:t>
            </a:r>
            <a:r>
              <a:rPr lang="en-US" altLang="zh-CN" b="0" dirty="0">
                <a:solidFill>
                  <a:srgbClr val="FF0000"/>
                </a:solidFill>
              </a:rPr>
              <a:t>remove()</a:t>
            </a:r>
            <a:r>
              <a:rPr lang="zh-CN" altLang="en-US" b="0" dirty="0">
                <a:solidFill>
                  <a:srgbClr val="FF0000"/>
                </a:solidFill>
              </a:rPr>
              <a:t>或</a:t>
            </a:r>
            <a:r>
              <a:rPr lang="en-US" altLang="zh-CN" b="0" dirty="0">
                <a:solidFill>
                  <a:srgbClr val="FF0000"/>
                </a:solidFill>
              </a:rPr>
              <a:t>pop()</a:t>
            </a:r>
            <a:r>
              <a:rPr lang="zh-CN" altLang="en-US" b="0" dirty="0">
                <a:solidFill>
                  <a:srgbClr val="FF0000"/>
                </a:solidFill>
              </a:rPr>
              <a:t>方法，也无法对元组元素进行</a:t>
            </a:r>
            <a:r>
              <a:rPr lang="en-US" altLang="zh-CN" b="0" dirty="0">
                <a:solidFill>
                  <a:srgbClr val="FF0000"/>
                </a:solidFill>
              </a:rPr>
              <a:t>del</a:t>
            </a:r>
            <a:r>
              <a:rPr lang="zh-CN" altLang="en-US" b="0" dirty="0">
                <a:solidFill>
                  <a:srgbClr val="FF0000"/>
                </a:solidFill>
              </a:rPr>
              <a:t>操作，不能从元组中删除元素。</a:t>
            </a:r>
          </a:p>
          <a:p>
            <a:pPr lvl="1"/>
            <a:r>
              <a:rPr lang="zh-CN" altLang="en-US" dirty="0"/>
              <a:t>从效果上看，</a:t>
            </a:r>
            <a:r>
              <a:rPr lang="en-US" altLang="zh-CN" b="0" dirty="0">
                <a:solidFill>
                  <a:srgbClr val="FF0000"/>
                </a:solidFill>
              </a:rPr>
              <a:t>tuple( )</a:t>
            </a:r>
            <a:r>
              <a:rPr lang="zh-CN" altLang="en-US" b="0" dirty="0">
                <a:solidFill>
                  <a:srgbClr val="FF0000"/>
                </a:solidFill>
              </a:rPr>
              <a:t>冻结列表，而</a:t>
            </a:r>
            <a:r>
              <a:rPr lang="en-US" altLang="zh-CN" b="0" dirty="0">
                <a:solidFill>
                  <a:srgbClr val="FF0000"/>
                </a:solidFill>
              </a:rPr>
              <a:t>list( )</a:t>
            </a:r>
            <a:r>
              <a:rPr lang="zh-CN" altLang="en-US" b="0" dirty="0">
                <a:solidFill>
                  <a:srgbClr val="FF0000"/>
                </a:solidFill>
              </a:rPr>
              <a:t>融化元组</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225873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元组</a:t>
            </a:r>
          </a:p>
        </p:txBody>
      </p:sp>
      <p:sp>
        <p:nvSpPr>
          <p:cNvPr id="69634" name="文本占位符 65538"/>
          <p:cNvSpPr>
            <a:spLocks noGrp="1" noChangeArrowheads="1"/>
          </p:cNvSpPr>
          <p:nvPr>
            <p:ph idx="1"/>
          </p:nvPr>
        </p:nvSpPr>
        <p:spPr/>
        <p:txBody>
          <a:bodyPr/>
          <a:lstStyle/>
          <a:p>
            <a:r>
              <a:rPr lang="zh-CN" altLang="en-US" dirty="0"/>
              <a:t>元组的优点</a:t>
            </a:r>
            <a:endParaRPr lang="en-US" altLang="zh-CN" dirty="0"/>
          </a:p>
          <a:p>
            <a:pPr lvl="1"/>
            <a:r>
              <a:rPr lang="zh-CN" altLang="en-US" dirty="0"/>
              <a:t>元组的速度比列表更快。如果定义了一系列常量值，而所需做的仅是对它进行遍历，那么一般使用元组而不用列表。</a:t>
            </a:r>
          </a:p>
          <a:p>
            <a:pPr lvl="1"/>
            <a:r>
              <a:rPr lang="zh-CN" altLang="en-US" dirty="0"/>
              <a:t>元组对不需要改变的数据进行“写保护”将使得代码更加安全。</a:t>
            </a:r>
          </a:p>
          <a:p>
            <a:pPr lvl="1"/>
            <a:r>
              <a:rPr lang="zh-CN" altLang="en-US" dirty="0"/>
              <a:t>元组可用作字典键（特别是包含字符串、数值和其它元组这样的不可变数据的元组）。</a:t>
            </a:r>
            <a:r>
              <a:rPr lang="zh-CN" altLang="en-US" dirty="0">
                <a:solidFill>
                  <a:srgbClr val="FF0000"/>
                </a:solidFill>
              </a:rPr>
              <a:t>列表永远不能当做字典键使用，因为列表不是不可变的。</a:t>
            </a:r>
          </a:p>
          <a:p>
            <a:pPr lvl="1"/>
            <a:endParaRPr lang="zh-CN" altLang="en-US" dirty="0"/>
          </a:p>
        </p:txBody>
      </p:sp>
    </p:spTree>
    <p:extLst>
      <p:ext uri="{BB962C8B-B14F-4D97-AF65-F5344CB8AC3E}">
        <p14:creationId xmlns:p14="http://schemas.microsoft.com/office/powerpoint/2010/main" val="674139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元组</a:t>
            </a:r>
          </a:p>
        </p:txBody>
      </p:sp>
      <p:sp>
        <p:nvSpPr>
          <p:cNvPr id="69634" name="文本占位符 65538"/>
          <p:cNvSpPr>
            <a:spLocks noGrp="1" noChangeArrowheads="1"/>
          </p:cNvSpPr>
          <p:nvPr>
            <p:ph idx="1"/>
          </p:nvPr>
        </p:nvSpPr>
        <p:spPr/>
        <p:txBody>
          <a:bodyPr/>
          <a:lstStyle/>
          <a:p>
            <a:r>
              <a:rPr lang="zh-CN" altLang="en-US" dirty="0"/>
              <a:t>创建与删除</a:t>
            </a:r>
            <a:endParaRPr lang="en-US" altLang="zh-CN" dirty="0"/>
          </a:p>
          <a:p>
            <a:pPr lvl="1"/>
            <a:r>
              <a:rPr lang="zh-CN" altLang="en-US" sz="2400" dirty="0"/>
              <a:t>使用“</a:t>
            </a:r>
            <a:r>
              <a:rPr lang="en-US" altLang="zh-CN" sz="2400" dirty="0"/>
              <a:t>=”</a:t>
            </a:r>
            <a:r>
              <a:rPr lang="zh-CN" altLang="en-US" sz="2400" dirty="0"/>
              <a:t>将一个元组赋值给变量</a:t>
            </a:r>
          </a:p>
          <a:p>
            <a:pPr>
              <a:lnSpc>
                <a:spcPct val="80000"/>
              </a:lnSpc>
              <a:buClr>
                <a:srgbClr val="008000"/>
              </a:buClr>
              <a:buSzPct val="90000"/>
              <a:buFont typeface="Times New Roman" panose="02020603050405020304" pitchFamily="18" charset="0"/>
              <a:buNone/>
            </a:pPr>
            <a:endParaRPr lang="en-US" altLang="zh-CN" sz="1600" dirty="0"/>
          </a:p>
          <a:p>
            <a:pPr>
              <a:lnSpc>
                <a:spcPct val="80000"/>
              </a:lnSpc>
              <a:buClr>
                <a:srgbClr val="008000"/>
              </a:buClr>
              <a:buSzPct val="90000"/>
              <a:buFont typeface="Times New Roman" panose="02020603050405020304" pitchFamily="18" charset="0"/>
              <a:buNone/>
            </a:pPr>
            <a:r>
              <a:rPr lang="en-US" altLang="zh-CN" sz="2000" dirty="0">
                <a:latin typeface="Times New Roman" panose="02020603050405020304" pitchFamily="18" charset="0"/>
              </a:rPr>
              <a:t>&gt;&gt;&gt;</a:t>
            </a:r>
            <a:r>
              <a:rPr lang="en-US" altLang="zh-CN" sz="2000" dirty="0" err="1">
                <a:latin typeface="Times New Roman" panose="02020603050405020304" pitchFamily="18" charset="0"/>
              </a:rPr>
              <a:t>a_tuple</a:t>
            </a:r>
            <a:r>
              <a:rPr lang="en-US" altLang="zh-CN" sz="2000" dirty="0">
                <a:latin typeface="Times New Roman" panose="02020603050405020304" pitchFamily="18" charset="0"/>
              </a:rPr>
              <a:t> = ('a', 'b', '</a:t>
            </a:r>
            <a:r>
              <a:rPr lang="en-US" altLang="zh-CN" sz="2000" dirty="0" err="1">
                <a:latin typeface="Times New Roman" panose="02020603050405020304" pitchFamily="18" charset="0"/>
              </a:rPr>
              <a:t>mpilgrim</a:t>
            </a:r>
            <a:r>
              <a:rPr lang="en-US" altLang="zh-CN" sz="2000" dirty="0">
                <a:latin typeface="Times New Roman" panose="02020603050405020304" pitchFamily="18" charset="0"/>
              </a:rPr>
              <a:t>', 'z', 'example')</a:t>
            </a:r>
          </a:p>
          <a:p>
            <a:pPr>
              <a:lnSpc>
                <a:spcPct val="80000"/>
              </a:lnSpc>
              <a:buClr>
                <a:srgbClr val="008000"/>
              </a:buClr>
              <a:buSzPct val="90000"/>
              <a:buFont typeface="Times New Roman" panose="02020603050405020304" pitchFamily="18" charset="0"/>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a_tuple</a:t>
            </a:r>
            <a:endParaRPr lang="en-US" altLang="zh-CN" sz="2000" dirty="0">
              <a:latin typeface="Times New Roman" panose="02020603050405020304" pitchFamily="18" charset="0"/>
            </a:endParaRPr>
          </a:p>
          <a:p>
            <a:pPr>
              <a:lnSpc>
                <a:spcPct val="80000"/>
              </a:lnSpc>
              <a:buClr>
                <a:srgbClr val="3333CC"/>
              </a:buClr>
              <a:buSzPct val="90000"/>
              <a:buFont typeface="Times New Roman" panose="02020603050405020304" pitchFamily="18" charset="0"/>
              <a:buNone/>
            </a:pPr>
            <a:r>
              <a:rPr lang="en-US" altLang="zh-CN" sz="2000" dirty="0">
                <a:solidFill>
                  <a:srgbClr val="00B0F0"/>
                </a:solidFill>
                <a:latin typeface="Times New Roman" panose="02020603050405020304" pitchFamily="18" charset="0"/>
              </a:rPr>
              <a:t>('a', 'b', '</a:t>
            </a:r>
            <a:r>
              <a:rPr lang="en-US" altLang="zh-CN" sz="2000" dirty="0" err="1">
                <a:solidFill>
                  <a:srgbClr val="00B0F0"/>
                </a:solidFill>
                <a:latin typeface="Times New Roman" panose="02020603050405020304" pitchFamily="18" charset="0"/>
              </a:rPr>
              <a:t>mpilgrim</a:t>
            </a:r>
            <a:r>
              <a:rPr lang="en-US" altLang="zh-CN" sz="2000" dirty="0">
                <a:solidFill>
                  <a:srgbClr val="00B0F0"/>
                </a:solidFill>
                <a:latin typeface="Times New Roman" panose="02020603050405020304" pitchFamily="18" charset="0"/>
              </a:rPr>
              <a:t>', 'z', 'example')</a:t>
            </a:r>
          </a:p>
          <a:p>
            <a:pPr>
              <a:lnSpc>
                <a:spcPct val="80000"/>
              </a:lnSpc>
              <a:buSzPct val="90000"/>
              <a:buNone/>
            </a:pPr>
            <a:r>
              <a:rPr lang="pt-BR" altLang="en-US" sz="2000" dirty="0">
                <a:latin typeface="Times New Roman" panose="02020603050405020304" pitchFamily="18" charset="0"/>
              </a:rPr>
              <a:t>&gt;&gt;&gt; a = </a:t>
            </a:r>
            <a:r>
              <a:rPr lang="en-US" altLang="pt-BR" sz="2000" dirty="0">
                <a:latin typeface="Times New Roman" panose="02020603050405020304" pitchFamily="18" charset="0"/>
              </a:rPr>
              <a:t>(</a:t>
            </a:r>
            <a:r>
              <a:rPr lang="pt-BR" altLang="en-US" sz="2000" dirty="0">
                <a:latin typeface="Times New Roman" panose="02020603050405020304" pitchFamily="18" charset="0"/>
              </a:rPr>
              <a:t>3</a:t>
            </a:r>
            <a:r>
              <a:rPr lang="en-US" altLang="pt-BR" sz="2000" dirty="0">
                <a:latin typeface="Times New Roman" panose="02020603050405020304" pitchFamily="18" charset="0"/>
              </a:rPr>
              <a:t>)</a:t>
            </a:r>
          </a:p>
          <a:p>
            <a:pPr>
              <a:lnSpc>
                <a:spcPct val="80000"/>
              </a:lnSpc>
              <a:buSzPct val="90000"/>
              <a:buNone/>
            </a:pPr>
            <a:r>
              <a:rPr lang="pt-BR" altLang="en-US" sz="2000" dirty="0">
                <a:latin typeface="Times New Roman" panose="02020603050405020304" pitchFamily="18" charset="0"/>
              </a:rPr>
              <a:t>&gt;&gt;&gt; a</a:t>
            </a:r>
          </a:p>
          <a:p>
            <a:pPr>
              <a:lnSpc>
                <a:spcPct val="80000"/>
              </a:lnSpc>
              <a:buSzPct val="90000"/>
              <a:buNone/>
            </a:pPr>
            <a:r>
              <a:rPr lang="pt-BR" altLang="en-US" sz="2000" dirty="0">
                <a:solidFill>
                  <a:srgbClr val="00B0F0"/>
                </a:solidFill>
                <a:latin typeface="Times New Roman" panose="02020603050405020304" pitchFamily="18" charset="0"/>
              </a:rPr>
              <a:t>3</a:t>
            </a:r>
          </a:p>
          <a:p>
            <a:pPr>
              <a:lnSpc>
                <a:spcPct val="80000"/>
              </a:lnSpc>
              <a:buSzPct val="90000"/>
              <a:buNone/>
            </a:pPr>
            <a:r>
              <a:rPr lang="pt-BR" altLang="en-US" sz="2000" dirty="0">
                <a:latin typeface="Times New Roman" panose="02020603050405020304" pitchFamily="18" charset="0"/>
              </a:rPr>
              <a:t>&gt;&gt;&gt; a = </a:t>
            </a:r>
            <a:r>
              <a:rPr lang="en-US" altLang="pt-BR" sz="2000" dirty="0">
                <a:latin typeface="Times New Roman" panose="02020603050405020304" pitchFamily="18" charset="0"/>
              </a:rPr>
              <a:t>(</a:t>
            </a:r>
            <a:r>
              <a:rPr lang="pt-BR" altLang="en-US" sz="2000" dirty="0">
                <a:latin typeface="Times New Roman" panose="02020603050405020304" pitchFamily="18" charset="0"/>
              </a:rPr>
              <a:t>3,</a:t>
            </a:r>
            <a:r>
              <a:rPr lang="en-US" altLang="pt-BR" sz="2000" dirty="0">
                <a:latin typeface="Times New Roman" panose="02020603050405020304" pitchFamily="18" charset="0"/>
              </a:rPr>
              <a:t>)</a:t>
            </a:r>
            <a:r>
              <a:rPr lang="pt-BR" altLang="en-US" sz="2000" dirty="0">
                <a:latin typeface="Times New Roman" panose="02020603050405020304" pitchFamily="18" charset="0"/>
              </a:rPr>
              <a:t>                            </a:t>
            </a:r>
            <a:r>
              <a:rPr lang="en-US" altLang="pt-BR" sz="2000" dirty="0">
                <a:latin typeface="Times New Roman" panose="02020603050405020304" pitchFamily="18" charset="0"/>
              </a:rPr>
              <a:t>#</a:t>
            </a:r>
            <a:r>
              <a:rPr lang="zh-CN" altLang="en-US" sz="2000" dirty="0">
                <a:latin typeface="Times New Roman" panose="02020603050405020304" pitchFamily="18" charset="0"/>
              </a:rPr>
              <a:t>包含一个元素的元组，最后必须多写个逗号</a:t>
            </a:r>
          </a:p>
          <a:p>
            <a:pPr>
              <a:lnSpc>
                <a:spcPct val="80000"/>
              </a:lnSpc>
              <a:buSzPct val="90000"/>
              <a:buNone/>
            </a:pPr>
            <a:r>
              <a:rPr lang="pt-BR" altLang="en-US" sz="2000" dirty="0">
                <a:latin typeface="Times New Roman" panose="02020603050405020304" pitchFamily="18" charset="0"/>
              </a:rPr>
              <a:t>&gt;&gt;&gt; a</a:t>
            </a:r>
          </a:p>
          <a:p>
            <a:pPr>
              <a:lnSpc>
                <a:spcPct val="80000"/>
              </a:lnSpc>
              <a:buSzPct val="90000"/>
              <a:buNone/>
            </a:pPr>
            <a:r>
              <a:rPr lang="pt-BR" altLang="en-US" sz="2000" dirty="0">
                <a:solidFill>
                  <a:srgbClr val="00B0F0"/>
                </a:solidFill>
                <a:latin typeface="Times New Roman" panose="02020603050405020304" pitchFamily="18" charset="0"/>
              </a:rPr>
              <a:t>(3,)</a:t>
            </a:r>
          </a:p>
          <a:p>
            <a:pPr>
              <a:lnSpc>
                <a:spcPct val="80000"/>
              </a:lnSpc>
              <a:buSzPct val="90000"/>
              <a:buNone/>
            </a:pPr>
            <a:r>
              <a:rPr lang="en-US" altLang="pt-BR" sz="2000" dirty="0">
                <a:latin typeface="Times New Roman" panose="02020603050405020304" pitchFamily="18" charset="0"/>
              </a:rPr>
              <a:t>&gt;&gt;&gt; a = 3,                              #</a:t>
            </a:r>
            <a:r>
              <a:rPr lang="zh-CN" altLang="en-US" sz="2000" dirty="0">
                <a:latin typeface="Times New Roman" panose="02020603050405020304" pitchFamily="18" charset="0"/>
              </a:rPr>
              <a:t>也可以这样创建元组</a:t>
            </a:r>
          </a:p>
          <a:p>
            <a:pPr>
              <a:lnSpc>
                <a:spcPct val="80000"/>
              </a:lnSpc>
              <a:buSzPct val="90000"/>
              <a:buNone/>
            </a:pPr>
            <a:r>
              <a:rPr lang="en-US" altLang="pt-BR" sz="2000" dirty="0">
                <a:latin typeface="Times New Roman" panose="02020603050405020304" pitchFamily="18" charset="0"/>
              </a:rPr>
              <a:t>&gt;&gt;&gt; a</a:t>
            </a:r>
          </a:p>
          <a:p>
            <a:pPr>
              <a:lnSpc>
                <a:spcPct val="80000"/>
              </a:lnSpc>
              <a:buSzPct val="90000"/>
              <a:buNone/>
            </a:pPr>
            <a:r>
              <a:rPr lang="en-US" altLang="pt-BR" sz="2000" dirty="0">
                <a:solidFill>
                  <a:srgbClr val="00B0F0"/>
                </a:solidFill>
                <a:latin typeface="Times New Roman" panose="02020603050405020304" pitchFamily="18" charset="0"/>
              </a:rPr>
              <a:t>(3,)</a:t>
            </a:r>
          </a:p>
          <a:p>
            <a:pPr>
              <a:lnSpc>
                <a:spcPct val="80000"/>
              </a:lnSpc>
              <a:buSzPct val="90000"/>
              <a:buNone/>
            </a:pPr>
            <a:r>
              <a:rPr lang="zh-CN" altLang="en-US" sz="2000" dirty="0">
                <a:latin typeface="Times New Roman" panose="02020603050405020304" pitchFamily="18" charset="0"/>
              </a:rPr>
              <a:t>&gt;&gt;&gt; x = () #空元组</a:t>
            </a:r>
          </a:p>
        </p:txBody>
      </p:sp>
    </p:spTree>
    <p:extLst>
      <p:ext uri="{BB962C8B-B14F-4D97-AF65-F5344CB8AC3E}">
        <p14:creationId xmlns:p14="http://schemas.microsoft.com/office/powerpoint/2010/main" val="3810512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元组</a:t>
            </a:r>
          </a:p>
        </p:txBody>
      </p:sp>
      <p:sp>
        <p:nvSpPr>
          <p:cNvPr id="69634" name="文本占位符 65538"/>
          <p:cNvSpPr>
            <a:spLocks noGrp="1" noChangeArrowheads="1"/>
          </p:cNvSpPr>
          <p:nvPr>
            <p:ph idx="1"/>
          </p:nvPr>
        </p:nvSpPr>
        <p:spPr/>
        <p:txBody>
          <a:bodyPr/>
          <a:lstStyle/>
          <a:p>
            <a:r>
              <a:rPr lang="zh-CN" altLang="en-US" dirty="0"/>
              <a:t>创建与删除</a:t>
            </a:r>
            <a:endParaRPr lang="en-US" altLang="zh-CN" dirty="0"/>
          </a:p>
          <a:p>
            <a:pPr lvl="1"/>
            <a:r>
              <a:rPr lang="zh-CN" altLang="en-US" dirty="0">
                <a:sym typeface="Arial" panose="020B0604020202020204" pitchFamily="34" charset="0"/>
              </a:rPr>
              <a:t>使用tuple函数将其他序列转换为元组</a:t>
            </a:r>
            <a:endParaRPr lang="zh-CN" altLang="en-US" sz="2400" dirty="0"/>
          </a:p>
          <a:p>
            <a:pPr>
              <a:lnSpc>
                <a:spcPct val="80000"/>
              </a:lnSpc>
              <a:buClr>
                <a:srgbClr val="008000"/>
              </a:buClr>
              <a:buSzPct val="90000"/>
              <a:buFont typeface="Times New Roman" panose="02020603050405020304" pitchFamily="18" charset="0"/>
              <a:buNone/>
            </a:pPr>
            <a:endParaRPr lang="en-US" altLang="zh-CN" sz="1600" dirty="0"/>
          </a:p>
          <a:p>
            <a:pPr>
              <a:lnSpc>
                <a:spcPct val="90000"/>
              </a:lnSpc>
              <a:buClr>
                <a:srgbClr val="3333CC"/>
              </a:buClr>
              <a:buSzPct val="90000"/>
              <a:buFont typeface="Times New Roman" panose="02020603050405020304" pitchFamily="18" charset="0"/>
              <a:buNone/>
            </a:pPr>
            <a:r>
              <a:rPr lang="en-US" altLang="zh-CN" sz="2000" dirty="0">
                <a:latin typeface="Times New Roman" panose="02020603050405020304" pitchFamily="18" charset="0"/>
                <a:sym typeface="Arial" panose="020B0604020202020204" pitchFamily="34" charset="0"/>
              </a:rPr>
              <a:t>&gt;&gt;&gt; tuple('</a:t>
            </a:r>
            <a:r>
              <a:rPr lang="en-US" altLang="zh-CN" sz="2000" dirty="0" err="1">
                <a:latin typeface="Times New Roman" panose="02020603050405020304" pitchFamily="18" charset="0"/>
                <a:sym typeface="Arial" panose="020B0604020202020204" pitchFamily="34" charset="0"/>
              </a:rPr>
              <a:t>abcdefg</a:t>
            </a:r>
            <a:r>
              <a:rPr lang="en-US" altLang="zh-CN" sz="2000" dirty="0">
                <a:latin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sym typeface="Arial" panose="020B0604020202020204" pitchFamily="34" charset="0"/>
              </a:rPr>
              <a:t>把字符串转换为元组</a:t>
            </a:r>
          </a:p>
          <a:p>
            <a:pPr>
              <a:lnSpc>
                <a:spcPct val="90000"/>
              </a:lnSpc>
              <a:buClr>
                <a:srgbClr val="3333CC"/>
              </a:buClr>
              <a:buSzPct val="90000"/>
              <a:buFont typeface="Times New Roman" panose="02020603050405020304" pitchFamily="18" charset="0"/>
              <a:buNone/>
            </a:pPr>
            <a:r>
              <a:rPr lang="en-US" altLang="zh-CN" sz="2000" dirty="0">
                <a:solidFill>
                  <a:srgbClr val="00B0F0"/>
                </a:solidFill>
                <a:latin typeface="Times New Roman" panose="02020603050405020304" pitchFamily="18" charset="0"/>
              </a:rPr>
              <a:t>('a', 'b', 'c', 'd', 'e', 'f', 'g')</a:t>
            </a:r>
          </a:p>
          <a:p>
            <a:pPr>
              <a:lnSpc>
                <a:spcPct val="90000"/>
              </a:lnSpc>
              <a:buSzPct val="90000"/>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aList</a:t>
            </a:r>
            <a:endParaRPr lang="en-US" altLang="zh-CN" sz="2000" dirty="0">
              <a:latin typeface="Times New Roman" panose="02020603050405020304" pitchFamily="18" charset="0"/>
            </a:endParaRPr>
          </a:p>
          <a:p>
            <a:pPr>
              <a:lnSpc>
                <a:spcPct val="90000"/>
              </a:lnSpc>
              <a:buSzPct val="90000"/>
              <a:buNone/>
            </a:pPr>
            <a:r>
              <a:rPr lang="en-US" altLang="zh-CN" sz="2000" dirty="0">
                <a:solidFill>
                  <a:srgbClr val="00B0F0"/>
                </a:solidFill>
                <a:latin typeface="Times New Roman" panose="02020603050405020304" pitchFamily="18" charset="0"/>
              </a:rPr>
              <a:t>[-1, -4, 6, 7.5, -2.3, 9, -11]</a:t>
            </a:r>
          </a:p>
          <a:p>
            <a:pPr>
              <a:lnSpc>
                <a:spcPct val="90000"/>
              </a:lnSpc>
              <a:buSzPct val="90000"/>
              <a:buNone/>
            </a:pPr>
            <a:r>
              <a:rPr lang="en-US" altLang="zh-CN" sz="2000" dirty="0">
                <a:latin typeface="Times New Roman" panose="02020603050405020304" pitchFamily="18" charset="0"/>
              </a:rPr>
              <a:t>&gt;&gt;&gt; tuple(</a:t>
            </a:r>
            <a:r>
              <a:rPr lang="en-US" altLang="zh-CN" sz="2000" dirty="0" err="1">
                <a:latin typeface="Times New Roman" panose="02020603050405020304" pitchFamily="18" charset="0"/>
              </a:rPr>
              <a:t>aList</a:t>
            </a:r>
            <a:r>
              <a:rPr lang="en-US" altLang="zh-CN" sz="2000" dirty="0">
                <a:latin typeface="Times New Roman" panose="02020603050405020304" pitchFamily="18" charset="0"/>
              </a:rPr>
              <a:t>)                                #</a:t>
            </a:r>
            <a:r>
              <a:rPr lang="zh-CN" altLang="en-US" sz="2000" dirty="0">
                <a:latin typeface="Times New Roman" panose="02020603050405020304" pitchFamily="18" charset="0"/>
              </a:rPr>
              <a:t>把列表转换为元组</a:t>
            </a:r>
          </a:p>
          <a:p>
            <a:pPr>
              <a:lnSpc>
                <a:spcPct val="90000"/>
              </a:lnSpc>
              <a:buSzPct val="90000"/>
              <a:buNone/>
            </a:pPr>
            <a:r>
              <a:rPr lang="en-US" altLang="zh-CN" sz="2000" dirty="0">
                <a:solidFill>
                  <a:srgbClr val="00B0F0"/>
                </a:solidFill>
                <a:latin typeface="Times New Roman" panose="02020603050405020304" pitchFamily="18" charset="0"/>
              </a:rPr>
              <a:t>(-1, -4, 6, 7.5, -2.3, 9, -11)</a:t>
            </a:r>
          </a:p>
          <a:p>
            <a:pPr>
              <a:lnSpc>
                <a:spcPct val="90000"/>
              </a:lnSpc>
              <a:buSzPct val="90000"/>
              <a:buNone/>
            </a:pPr>
            <a:r>
              <a:rPr lang="en-US" altLang="zh-CN" sz="2000" dirty="0">
                <a:latin typeface="Times New Roman" panose="02020603050405020304" pitchFamily="18" charset="0"/>
              </a:rPr>
              <a:t>&gt;&gt;&gt; s = tuple()                                   #空元组</a:t>
            </a:r>
          </a:p>
          <a:p>
            <a:pPr>
              <a:lnSpc>
                <a:spcPct val="90000"/>
              </a:lnSpc>
              <a:buSzPct val="90000"/>
              <a:buNone/>
            </a:pPr>
            <a:r>
              <a:rPr lang="en-US" altLang="zh-CN" sz="2000" dirty="0">
                <a:latin typeface="Times New Roman" panose="02020603050405020304" pitchFamily="18" charset="0"/>
              </a:rPr>
              <a:t>&gt;&gt;&gt; s</a:t>
            </a:r>
          </a:p>
          <a:p>
            <a:pPr>
              <a:lnSpc>
                <a:spcPct val="90000"/>
              </a:lnSpc>
              <a:buSzPct val="90000"/>
              <a:buNone/>
            </a:pPr>
            <a:r>
              <a:rPr lang="en-US" altLang="zh-CN" sz="2000" dirty="0">
                <a:solidFill>
                  <a:srgbClr val="00B0F0"/>
                </a:solidFill>
                <a:latin typeface="Times New Roman" panose="02020603050405020304" pitchFamily="18" charset="0"/>
              </a:rPr>
              <a:t>()</a:t>
            </a:r>
          </a:p>
          <a:p>
            <a:pPr lvl="1"/>
            <a:r>
              <a:rPr lang="zh-CN" altLang="en-US" dirty="0"/>
              <a:t>使用</a:t>
            </a:r>
            <a:r>
              <a:rPr lang="en-US" altLang="zh-CN" dirty="0"/>
              <a:t>del</a:t>
            </a:r>
            <a:r>
              <a:rPr lang="zh-CN" altLang="en-US" dirty="0"/>
              <a:t>可以删除元组对象，不能删除元组中的元素</a:t>
            </a:r>
          </a:p>
          <a:p>
            <a:pPr>
              <a:lnSpc>
                <a:spcPct val="90000"/>
              </a:lnSpc>
              <a:buSzPct val="90000"/>
              <a:buNone/>
            </a:pPr>
            <a:endParaRPr lang="en-US" altLang="zh-CN" sz="1600" dirty="0">
              <a:latin typeface="Times New Roman" panose="02020603050405020304" pitchFamily="18" charset="0"/>
            </a:endParaRPr>
          </a:p>
        </p:txBody>
      </p:sp>
    </p:spTree>
    <p:extLst>
      <p:ext uri="{BB962C8B-B14F-4D97-AF65-F5344CB8AC3E}">
        <p14:creationId xmlns:p14="http://schemas.microsoft.com/office/powerpoint/2010/main" val="273557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元组</a:t>
            </a:r>
          </a:p>
        </p:txBody>
      </p:sp>
      <p:sp>
        <p:nvSpPr>
          <p:cNvPr id="69634" name="文本占位符 65538"/>
          <p:cNvSpPr>
            <a:spLocks noGrp="1" noChangeArrowheads="1"/>
          </p:cNvSpPr>
          <p:nvPr>
            <p:ph idx="1"/>
          </p:nvPr>
        </p:nvSpPr>
        <p:spPr/>
        <p:txBody>
          <a:bodyPr/>
          <a:lstStyle/>
          <a:p>
            <a:r>
              <a:rPr lang="zh-CN" altLang="en-US" dirty="0"/>
              <a:t>序列解包</a:t>
            </a:r>
            <a:endParaRPr lang="en-US" altLang="zh-CN" dirty="0"/>
          </a:p>
          <a:p>
            <a:pPr lvl="3"/>
            <a:endParaRPr lang="en-US" altLang="zh-CN" dirty="0"/>
          </a:p>
          <a:p>
            <a:pPr>
              <a:lnSpc>
                <a:spcPct val="90000"/>
              </a:lnSpc>
              <a:buClr>
                <a:srgbClr val="008000"/>
              </a:buClr>
              <a:buSzPct val="90000"/>
              <a:buNone/>
            </a:pPr>
            <a:r>
              <a:rPr lang="en-US" altLang="zh-CN" sz="2000" dirty="0">
                <a:latin typeface="Times New Roman" panose="02020603050405020304" pitchFamily="18" charset="0"/>
              </a:rPr>
              <a:t>&gt;&gt;&gt; x, y, z = 1, 2, 3                      #</a:t>
            </a:r>
            <a:r>
              <a:rPr lang="en-US" altLang="zh-CN" sz="2000" dirty="0" err="1">
                <a:latin typeface="Times New Roman" panose="02020603050405020304" pitchFamily="18" charset="0"/>
              </a:rPr>
              <a:t>多个变量同时赋值</a:t>
            </a:r>
            <a:endParaRPr lang="en-US" altLang="zh-CN" sz="2000" dirty="0">
              <a:latin typeface="Times New Roman" panose="02020603050405020304" pitchFamily="18" charset="0"/>
            </a:endParaRPr>
          </a:p>
          <a:p>
            <a:pPr>
              <a:lnSpc>
                <a:spcPct val="90000"/>
              </a:lnSpc>
              <a:buClr>
                <a:srgbClr val="008000"/>
              </a:buClr>
              <a:buSzPct val="90000"/>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v_tuple</a:t>
            </a:r>
            <a:r>
              <a:rPr lang="en-US" altLang="zh-CN" sz="2000" dirty="0">
                <a:latin typeface="Times New Roman" panose="02020603050405020304" pitchFamily="18" charset="0"/>
              </a:rPr>
              <a:t> = (False, 3.5, '</a:t>
            </a:r>
            <a:r>
              <a:rPr lang="en-US" altLang="zh-CN" sz="2000" dirty="0" err="1">
                <a:latin typeface="Times New Roman" panose="02020603050405020304" pitchFamily="18" charset="0"/>
              </a:rPr>
              <a:t>exp</a:t>
            </a:r>
            <a:r>
              <a:rPr lang="en-US" altLang="zh-CN" sz="2000" dirty="0">
                <a:latin typeface="Times New Roman" panose="02020603050405020304" pitchFamily="18" charset="0"/>
              </a:rPr>
              <a:t>')</a:t>
            </a:r>
          </a:p>
          <a:p>
            <a:pPr>
              <a:lnSpc>
                <a:spcPct val="90000"/>
              </a:lnSpc>
              <a:buClr>
                <a:srgbClr val="008000"/>
              </a:buClr>
              <a:buSzPct val="90000"/>
              <a:buNone/>
            </a:pPr>
            <a:r>
              <a:rPr lang="en-US" altLang="zh-CN" sz="2000" dirty="0">
                <a:latin typeface="Times New Roman" panose="02020603050405020304" pitchFamily="18" charset="0"/>
              </a:rPr>
              <a:t>&gt;&gt;&gt; (x, y, z) = </a:t>
            </a:r>
            <a:r>
              <a:rPr lang="en-US" altLang="zh-CN" sz="2000" dirty="0" err="1">
                <a:latin typeface="Times New Roman" panose="02020603050405020304" pitchFamily="18" charset="0"/>
              </a:rPr>
              <a:t>v_tuple</a:t>
            </a:r>
            <a:endParaRPr lang="en-US" altLang="zh-CN" sz="2000" dirty="0">
              <a:latin typeface="Times New Roman" panose="02020603050405020304" pitchFamily="18" charset="0"/>
            </a:endParaRPr>
          </a:p>
          <a:p>
            <a:pPr>
              <a:lnSpc>
                <a:spcPct val="90000"/>
              </a:lnSpc>
              <a:buClr>
                <a:srgbClr val="008000"/>
              </a:buClr>
              <a:buSzPct val="90000"/>
              <a:buNone/>
            </a:pPr>
            <a:r>
              <a:rPr lang="en-US" altLang="zh-CN" sz="2000" dirty="0">
                <a:latin typeface="Times New Roman" panose="02020603050405020304" pitchFamily="18" charset="0"/>
              </a:rPr>
              <a:t>&gt;&gt;&gt; x, y, z = </a:t>
            </a:r>
            <a:r>
              <a:rPr lang="en-US" altLang="zh-CN" sz="2000" dirty="0" err="1">
                <a:latin typeface="Times New Roman" panose="02020603050405020304" pitchFamily="18" charset="0"/>
              </a:rPr>
              <a:t>v_tuple</a:t>
            </a:r>
            <a:endParaRPr lang="en-US" altLang="zh-CN" sz="2000" dirty="0">
              <a:latin typeface="Times New Roman" panose="02020603050405020304" pitchFamily="18" charset="0"/>
            </a:endParaRPr>
          </a:p>
          <a:p>
            <a:pPr>
              <a:lnSpc>
                <a:spcPct val="90000"/>
              </a:lnSpc>
              <a:buClr>
                <a:srgbClr val="008000"/>
              </a:buClr>
              <a:buSzPct val="90000"/>
              <a:buNone/>
            </a:pPr>
            <a:r>
              <a:rPr lang="en-US" altLang="zh-CN" sz="2000" dirty="0">
                <a:latin typeface="Times New Roman" panose="02020603050405020304" pitchFamily="18" charset="0"/>
              </a:rPr>
              <a:t>&gt;&gt;&gt; x, y, z = range(3)                   #</a:t>
            </a:r>
            <a:r>
              <a:rPr lang="en-US" altLang="zh-CN" sz="2000" dirty="0" err="1">
                <a:latin typeface="Times New Roman" panose="02020603050405020304" pitchFamily="18" charset="0"/>
              </a:rPr>
              <a:t>可以对range对象进行序列解包</a:t>
            </a:r>
            <a:endParaRPr lang="en-US" altLang="zh-CN" sz="2000" dirty="0">
              <a:latin typeface="Times New Roman" panose="02020603050405020304" pitchFamily="18" charset="0"/>
            </a:endParaRPr>
          </a:p>
          <a:p>
            <a:pPr>
              <a:lnSpc>
                <a:spcPct val="90000"/>
              </a:lnSpc>
              <a:buClr>
                <a:srgbClr val="008000"/>
              </a:buClr>
              <a:buSzPct val="90000"/>
              <a:buNone/>
            </a:pPr>
            <a:r>
              <a:rPr lang="en-US" altLang="zh-CN" sz="2000" dirty="0">
                <a:latin typeface="Times New Roman" panose="02020603050405020304" pitchFamily="18" charset="0"/>
              </a:rPr>
              <a:t>&gt;&gt;&gt; x, y, z = </a:t>
            </a:r>
            <a:r>
              <a:rPr lang="en-US" altLang="zh-CN" sz="2000" dirty="0" err="1">
                <a:latin typeface="Times New Roman" panose="02020603050405020304" pitchFamily="18" charset="0"/>
              </a:rPr>
              <a:t>iter</a:t>
            </a:r>
            <a:r>
              <a:rPr lang="en-US" altLang="zh-CN" sz="2000" dirty="0">
                <a:latin typeface="Times New Roman" panose="02020603050405020304" pitchFamily="18" charset="0"/>
              </a:rPr>
              <a:t>([1, 2, 3])             #使用迭代器对象进行序列解包</a:t>
            </a:r>
          </a:p>
          <a:p>
            <a:pPr>
              <a:lnSpc>
                <a:spcPct val="90000"/>
              </a:lnSpc>
              <a:buClr>
                <a:srgbClr val="008000"/>
              </a:buClr>
              <a:buSzPct val="90000"/>
              <a:buNone/>
            </a:pPr>
            <a:r>
              <a:rPr lang="en-US" altLang="zh-CN" sz="2000" dirty="0">
                <a:latin typeface="Times New Roman" panose="02020603050405020304" pitchFamily="18" charset="0"/>
              </a:rPr>
              <a:t>&gt;&gt;&gt; x, y, z = sorted([1, 3, 2])         #sorted()函数返回排序后的列表</a:t>
            </a:r>
          </a:p>
          <a:p>
            <a:pPr>
              <a:lnSpc>
                <a:spcPct val="90000"/>
              </a:lnSpc>
              <a:buClr>
                <a:srgbClr val="008000"/>
              </a:buClr>
              <a:buSzPct val="90000"/>
              <a:buNone/>
            </a:pPr>
            <a:r>
              <a:rPr lang="en-US" altLang="zh-CN" sz="2000" dirty="0">
                <a:latin typeface="Times New Roman" panose="02020603050405020304" pitchFamily="18" charset="0"/>
              </a:rPr>
              <a:t>&gt;&gt;&gt; a, b, c = 'ABC'                        #</a:t>
            </a:r>
            <a:r>
              <a:rPr lang="en-US" altLang="zh-CN" sz="2000" dirty="0" err="1">
                <a:latin typeface="Times New Roman" panose="02020603050405020304" pitchFamily="18" charset="0"/>
              </a:rPr>
              <a:t>字符串也支持序列解包</a:t>
            </a:r>
            <a:endParaRPr lang="en-US" altLang="zh-CN" sz="2000" dirty="0">
              <a:latin typeface="Times New Roman" panose="02020603050405020304" pitchFamily="18" charset="0"/>
            </a:endParaRPr>
          </a:p>
        </p:txBody>
      </p:sp>
    </p:spTree>
    <p:extLst>
      <p:ext uri="{BB962C8B-B14F-4D97-AF65-F5344CB8AC3E}">
        <p14:creationId xmlns:p14="http://schemas.microsoft.com/office/powerpoint/2010/main" val="4172416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93185"/>
          <p:cNvSpPr>
            <a:spLocks noGrp="1" noChangeArrowheads="1"/>
          </p:cNvSpPr>
          <p:nvPr>
            <p:ph type="title"/>
          </p:nvPr>
        </p:nvSpPr>
        <p:spPr/>
        <p:txBody>
          <a:bodyPr/>
          <a:lstStyle/>
          <a:p>
            <a:r>
              <a:rPr lang="zh-CN" altLang="en-US" dirty="0"/>
              <a:t>集合</a:t>
            </a:r>
          </a:p>
        </p:txBody>
      </p:sp>
      <p:sp>
        <p:nvSpPr>
          <p:cNvPr id="104450" name="文本占位符 93186"/>
          <p:cNvSpPr>
            <a:spLocks noGrp="1" noChangeArrowheads="1"/>
          </p:cNvSpPr>
          <p:nvPr>
            <p:ph idx="1"/>
          </p:nvPr>
        </p:nvSpPr>
        <p:spPr/>
        <p:txBody>
          <a:bodyPr/>
          <a:lstStyle/>
          <a:p>
            <a:r>
              <a:rPr lang="zh-CN" altLang="en-US" dirty="0"/>
              <a:t>集合是</a:t>
            </a:r>
            <a:r>
              <a:rPr lang="zh-CN" altLang="en-US" dirty="0">
                <a:solidFill>
                  <a:srgbClr val="FF0000"/>
                </a:solidFill>
              </a:rPr>
              <a:t>无序</a:t>
            </a:r>
            <a:r>
              <a:rPr lang="zh-CN" altLang="en-US" dirty="0"/>
              <a:t>可变序列，使用一对大括号界定，</a:t>
            </a:r>
            <a:r>
              <a:rPr lang="zh-CN" altLang="en-US" dirty="0">
                <a:solidFill>
                  <a:srgbClr val="FF0000"/>
                </a:solidFill>
              </a:rPr>
              <a:t>元素不可重复</a:t>
            </a:r>
            <a:r>
              <a:rPr lang="zh-CN" altLang="en-US" dirty="0"/>
              <a:t>，同一个</a:t>
            </a:r>
            <a:r>
              <a:rPr lang="zh-CN" altLang="en-US" dirty="0">
                <a:solidFill>
                  <a:srgbClr val="FF0000"/>
                </a:solidFill>
              </a:rPr>
              <a:t>集合中每个元素都是唯一的</a:t>
            </a:r>
            <a:r>
              <a:rPr lang="zh-CN" altLang="en-US" dirty="0"/>
              <a:t>。</a:t>
            </a:r>
            <a:endParaRPr lang="en-US" altLang="zh-CN" dirty="0"/>
          </a:p>
          <a:p>
            <a:pPr lvl="1"/>
            <a:r>
              <a:rPr lang="zh-CN" altLang="en-US" b="0" dirty="0"/>
              <a:t>用于成员关系测试、元素去重和删除数据项</a:t>
            </a:r>
            <a:endParaRPr lang="zh-CN" altLang="en-US" dirty="0"/>
          </a:p>
          <a:p>
            <a:r>
              <a:rPr lang="zh-CN" altLang="en-US" dirty="0"/>
              <a:t>集合中只能包含数字、字符串、元组等不可变类型（或者说可哈希）的数据，而不能包含列表、字典、集合等可变类型的数据。</a:t>
            </a:r>
          </a:p>
        </p:txBody>
      </p:sp>
    </p:spTree>
    <p:extLst>
      <p:ext uri="{BB962C8B-B14F-4D97-AF65-F5344CB8AC3E}">
        <p14:creationId xmlns:p14="http://schemas.microsoft.com/office/powerpoint/2010/main" val="3429290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94209"/>
          <p:cNvSpPr>
            <a:spLocks noGrp="1" noChangeArrowheads="1"/>
          </p:cNvSpPr>
          <p:nvPr>
            <p:ph type="title"/>
          </p:nvPr>
        </p:nvSpPr>
        <p:spPr/>
        <p:txBody>
          <a:bodyPr/>
          <a:lstStyle/>
          <a:p>
            <a:r>
              <a:rPr lang="zh-CN" altLang="en-US" dirty="0"/>
              <a:t>集合</a:t>
            </a:r>
          </a:p>
        </p:txBody>
      </p:sp>
      <p:sp>
        <p:nvSpPr>
          <p:cNvPr id="105474" name="文本占位符 94210"/>
          <p:cNvSpPr>
            <a:spLocks noGrp="1" noChangeArrowheads="1"/>
          </p:cNvSpPr>
          <p:nvPr>
            <p:ph idx="1"/>
          </p:nvPr>
        </p:nvSpPr>
        <p:spPr>
          <a:xfrm>
            <a:off x="494208" y="1343973"/>
            <a:ext cx="11074400" cy="5181114"/>
          </a:xfrm>
        </p:spPr>
        <p:txBody>
          <a:bodyPr/>
          <a:lstStyle/>
          <a:p>
            <a:r>
              <a:rPr lang="zh-CN" altLang="en-US" dirty="0"/>
              <a:t>创建与删除</a:t>
            </a:r>
            <a:endParaRPr lang="en-US" altLang="zh-CN" dirty="0"/>
          </a:p>
          <a:p>
            <a:pPr lvl="1"/>
            <a:r>
              <a:rPr lang="zh-CN" altLang="en-US" dirty="0"/>
              <a:t>直接将集合赋值给变量</a:t>
            </a:r>
            <a:endParaRPr lang="en-US" sz="1800" dirty="0"/>
          </a:p>
          <a:p>
            <a:pPr lvl="1"/>
            <a:r>
              <a:rPr lang="zh-CN" altLang="en-US" dirty="0"/>
              <a:t>使用</a:t>
            </a:r>
            <a:r>
              <a:rPr lang="en-US" altLang="zh-CN" dirty="0"/>
              <a:t>set</a:t>
            </a:r>
            <a:r>
              <a:rPr lang="zh-CN" altLang="en-US" dirty="0"/>
              <a:t>将其他类型数据转换为集合</a:t>
            </a:r>
            <a:endParaRPr lang="en-US" altLang="zh-CN" dirty="0"/>
          </a:p>
          <a:p>
            <a:pPr>
              <a:lnSpc>
                <a:spcPct val="80000"/>
              </a:lnSpc>
              <a:buSzPct val="90000"/>
              <a:buNone/>
            </a:pPr>
            <a:r>
              <a:rPr lang="en-US" altLang="zh-CN" sz="1800" dirty="0"/>
              <a:t>&gt;&gt;&gt; a = {3, 5}</a:t>
            </a:r>
          </a:p>
          <a:p>
            <a:pPr>
              <a:lnSpc>
                <a:spcPct val="80000"/>
              </a:lnSpc>
              <a:buSzPct val="90000"/>
              <a:buNone/>
            </a:pPr>
            <a:r>
              <a:rPr lang="en-US" altLang="zh-CN" sz="1800" dirty="0"/>
              <a:t>&gt;&gt;&gt; a</a:t>
            </a:r>
          </a:p>
          <a:p>
            <a:pPr>
              <a:lnSpc>
                <a:spcPct val="80000"/>
              </a:lnSpc>
              <a:buSzPct val="90000"/>
              <a:buNone/>
            </a:pPr>
            <a:r>
              <a:rPr lang="en-US" altLang="zh-CN" sz="1800" dirty="0">
                <a:solidFill>
                  <a:srgbClr val="00B0F0"/>
                </a:solidFill>
              </a:rPr>
              <a:t>{3, 5}</a:t>
            </a:r>
            <a:endParaRPr lang="en-GB" altLang="en-US" sz="1800" dirty="0">
              <a:solidFill>
                <a:srgbClr val="00B0F0"/>
              </a:solidFill>
            </a:endParaRPr>
          </a:p>
          <a:p>
            <a:pPr>
              <a:lnSpc>
                <a:spcPct val="80000"/>
              </a:lnSpc>
              <a:buSzPct val="90000"/>
              <a:buNone/>
            </a:pPr>
            <a:r>
              <a:rPr lang="en-GB" altLang="en-US" sz="1800" dirty="0"/>
              <a:t>&gt;&gt;&gt; </a:t>
            </a:r>
            <a:r>
              <a:rPr lang="en-GB" altLang="en-US" sz="1800" dirty="0" err="1"/>
              <a:t>a_set</a:t>
            </a:r>
            <a:r>
              <a:rPr lang="en-GB" altLang="en-US" sz="1800" dirty="0"/>
              <a:t> = set(range(8,14))</a:t>
            </a:r>
          </a:p>
          <a:p>
            <a:pPr>
              <a:lnSpc>
                <a:spcPct val="80000"/>
              </a:lnSpc>
              <a:buSzPct val="90000"/>
              <a:buNone/>
            </a:pPr>
            <a:r>
              <a:rPr lang="en-GB" altLang="en-US" sz="1800" dirty="0"/>
              <a:t>&gt;&gt;&gt; </a:t>
            </a:r>
            <a:r>
              <a:rPr lang="en-GB" altLang="en-US" sz="1800" dirty="0" err="1"/>
              <a:t>a_set</a:t>
            </a:r>
            <a:endParaRPr lang="en-GB" altLang="en-US" sz="1800" dirty="0"/>
          </a:p>
          <a:p>
            <a:pPr>
              <a:lnSpc>
                <a:spcPct val="80000"/>
              </a:lnSpc>
              <a:buSzPct val="90000"/>
              <a:buNone/>
            </a:pPr>
            <a:r>
              <a:rPr lang="en-GB" altLang="en-US" sz="1800" dirty="0">
                <a:solidFill>
                  <a:srgbClr val="00B0F0"/>
                </a:solidFill>
              </a:rPr>
              <a:t>{8, 9, 10, 11, 12, 13}</a:t>
            </a:r>
          </a:p>
          <a:p>
            <a:pPr>
              <a:lnSpc>
                <a:spcPct val="80000"/>
              </a:lnSpc>
              <a:buSzPct val="90000"/>
              <a:buNone/>
            </a:pPr>
            <a:r>
              <a:rPr lang="en-GB" altLang="en-US" sz="1800" dirty="0"/>
              <a:t>&gt;&gt;&gt; </a:t>
            </a:r>
            <a:r>
              <a:rPr lang="en-GB" altLang="en-US" sz="1800" dirty="0" err="1"/>
              <a:t>b_set</a:t>
            </a:r>
            <a:r>
              <a:rPr lang="en-GB" altLang="en-US" sz="1800" dirty="0"/>
              <a:t> = set([0, 1, 2, 3, 0, 1, 2, 3, 7, 8])     </a:t>
            </a:r>
            <a:r>
              <a:rPr lang="en-US" altLang="en-GB" sz="1800" dirty="0"/>
              <a:t>#</a:t>
            </a:r>
            <a:r>
              <a:rPr lang="zh-CN" altLang="en-US" sz="1800" dirty="0"/>
              <a:t>自动去除重复</a:t>
            </a:r>
          </a:p>
          <a:p>
            <a:pPr>
              <a:lnSpc>
                <a:spcPct val="80000"/>
              </a:lnSpc>
              <a:buSzPct val="90000"/>
              <a:buNone/>
            </a:pPr>
            <a:r>
              <a:rPr lang="en-GB" altLang="en-US" sz="1800" dirty="0"/>
              <a:t>&gt;&gt;&gt; </a:t>
            </a:r>
            <a:r>
              <a:rPr lang="en-GB" altLang="en-US" sz="1800" dirty="0" err="1"/>
              <a:t>b_set</a:t>
            </a:r>
            <a:endParaRPr lang="en-GB" altLang="en-US" sz="1800" dirty="0"/>
          </a:p>
          <a:p>
            <a:pPr>
              <a:lnSpc>
                <a:spcPct val="80000"/>
              </a:lnSpc>
              <a:buSzPct val="90000"/>
              <a:buNone/>
            </a:pPr>
            <a:r>
              <a:rPr lang="en-GB" altLang="en-US" sz="1800" dirty="0">
                <a:solidFill>
                  <a:srgbClr val="00B0F0"/>
                </a:solidFill>
              </a:rPr>
              <a:t>{0, 1, 2, 3, 7, 8}</a:t>
            </a:r>
          </a:p>
          <a:p>
            <a:pPr>
              <a:lnSpc>
                <a:spcPct val="80000"/>
              </a:lnSpc>
              <a:buSzPct val="90000"/>
              <a:buNone/>
            </a:pPr>
            <a:r>
              <a:rPr lang="en-GB" altLang="en-US" sz="1800" dirty="0"/>
              <a:t>&gt;&gt;&gt; </a:t>
            </a:r>
            <a:r>
              <a:rPr lang="en-GB" altLang="en-US" sz="1800" dirty="0" err="1"/>
              <a:t>c_set</a:t>
            </a:r>
            <a:r>
              <a:rPr lang="en-GB" altLang="en-US" sz="1800" dirty="0"/>
              <a:t> = set()                                   </a:t>
            </a:r>
            <a:r>
              <a:rPr lang="en-US" altLang="en-GB" sz="1800" dirty="0"/>
              <a:t>#</a:t>
            </a:r>
            <a:r>
              <a:rPr lang="zh-CN" altLang="en-US" sz="1800" dirty="0"/>
              <a:t>空集合</a:t>
            </a:r>
          </a:p>
          <a:p>
            <a:pPr>
              <a:lnSpc>
                <a:spcPct val="80000"/>
              </a:lnSpc>
              <a:buSzPct val="90000"/>
              <a:buNone/>
            </a:pPr>
            <a:r>
              <a:rPr lang="en-GB" altLang="en-US" sz="1800" dirty="0"/>
              <a:t>&gt;&gt;&gt; </a:t>
            </a:r>
            <a:r>
              <a:rPr lang="en-GB" altLang="en-US" sz="1800" dirty="0" err="1"/>
              <a:t>c_set</a:t>
            </a:r>
            <a:endParaRPr lang="en-GB" altLang="en-US" sz="1800" dirty="0"/>
          </a:p>
          <a:p>
            <a:pPr>
              <a:lnSpc>
                <a:spcPct val="80000"/>
              </a:lnSpc>
              <a:buSzPct val="90000"/>
              <a:buNone/>
            </a:pPr>
            <a:r>
              <a:rPr lang="en-GB" altLang="en-US" sz="1800" dirty="0">
                <a:solidFill>
                  <a:srgbClr val="00B0F0"/>
                </a:solidFill>
              </a:rPr>
              <a:t>set()</a:t>
            </a:r>
          </a:p>
          <a:p>
            <a:pPr>
              <a:lnSpc>
                <a:spcPct val="80000"/>
              </a:lnSpc>
              <a:buSzPct val="90000"/>
              <a:buNone/>
            </a:pPr>
            <a:r>
              <a:rPr lang="en-US" altLang="zh-CN" sz="1800" dirty="0"/>
              <a:t>&gt;&gt;&gt; </a:t>
            </a:r>
            <a:r>
              <a:rPr lang="en-US" altLang="zh-CN" sz="1800" dirty="0" err="1"/>
              <a:t>d_set</a:t>
            </a:r>
            <a:r>
              <a:rPr lang="en-US" altLang="zh-CN" sz="1800" dirty="0"/>
              <a:t>=set(("</a:t>
            </a:r>
            <a:r>
              <a:rPr lang="en-US" altLang="zh-CN" sz="1800" dirty="0" err="1"/>
              <a:t>cat","dog","tiger","human</a:t>
            </a:r>
            <a:r>
              <a:rPr lang="en-US" altLang="zh-CN" sz="1800" dirty="0"/>
              <a:t>"))</a:t>
            </a:r>
          </a:p>
          <a:p>
            <a:pPr>
              <a:lnSpc>
                <a:spcPct val="80000"/>
              </a:lnSpc>
              <a:buSzPct val="90000"/>
              <a:buNone/>
            </a:pPr>
            <a:r>
              <a:rPr lang="en-US" altLang="zh-CN" sz="1800" dirty="0"/>
              <a:t>&gt;&gt;&gt; </a:t>
            </a:r>
            <a:r>
              <a:rPr lang="en-US" altLang="zh-CN" sz="1800" dirty="0" err="1"/>
              <a:t>d_set</a:t>
            </a:r>
            <a:endParaRPr lang="en-US" altLang="zh-CN" sz="1800" dirty="0"/>
          </a:p>
          <a:p>
            <a:pPr>
              <a:lnSpc>
                <a:spcPct val="80000"/>
              </a:lnSpc>
              <a:buSzPct val="90000"/>
              <a:buNone/>
            </a:pPr>
            <a:r>
              <a:rPr lang="en-US" altLang="zh-CN" sz="1800" dirty="0">
                <a:solidFill>
                  <a:srgbClr val="00B0F0"/>
                </a:solidFill>
              </a:rPr>
              <a:t>{‘dog’, ‘human’, ‘tiger’, ‘cat’}               </a:t>
            </a:r>
            <a:r>
              <a:rPr lang="en-US" altLang="en-GB" sz="1800" dirty="0"/>
              <a:t>#</a:t>
            </a:r>
            <a:r>
              <a:rPr lang="zh-CN" altLang="en-US" sz="1800" dirty="0"/>
              <a:t>无序</a:t>
            </a:r>
          </a:p>
          <a:p>
            <a:pPr>
              <a:lnSpc>
                <a:spcPct val="80000"/>
              </a:lnSpc>
              <a:buSzPct val="90000"/>
              <a:buNone/>
            </a:pPr>
            <a:endParaRPr lang="zh-CN" altLang="en-US" sz="1800" dirty="0">
              <a:solidFill>
                <a:srgbClr val="00B0F0"/>
              </a:solidFill>
            </a:endParaRPr>
          </a:p>
        </p:txBody>
      </p:sp>
    </p:spTree>
    <p:extLst>
      <p:ext uri="{BB962C8B-B14F-4D97-AF65-F5344CB8AC3E}">
        <p14:creationId xmlns:p14="http://schemas.microsoft.com/office/powerpoint/2010/main" val="3248531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94209"/>
          <p:cNvSpPr>
            <a:spLocks noGrp="1" noChangeArrowheads="1"/>
          </p:cNvSpPr>
          <p:nvPr>
            <p:ph type="title"/>
          </p:nvPr>
        </p:nvSpPr>
        <p:spPr/>
        <p:txBody>
          <a:bodyPr/>
          <a:lstStyle/>
          <a:p>
            <a:r>
              <a:rPr lang="zh-CN" altLang="en-US" dirty="0"/>
              <a:t>集合</a:t>
            </a:r>
          </a:p>
        </p:txBody>
      </p:sp>
      <p:sp>
        <p:nvSpPr>
          <p:cNvPr id="105474" name="文本占位符 94210"/>
          <p:cNvSpPr>
            <a:spLocks noGrp="1" noChangeArrowheads="1"/>
          </p:cNvSpPr>
          <p:nvPr>
            <p:ph idx="1"/>
          </p:nvPr>
        </p:nvSpPr>
        <p:spPr/>
        <p:txBody>
          <a:bodyPr/>
          <a:lstStyle/>
          <a:p>
            <a:r>
              <a:rPr lang="zh-CN" altLang="en-US" dirty="0"/>
              <a:t>创建与删除</a:t>
            </a:r>
            <a:endParaRPr lang="en-US" altLang="zh-CN" dirty="0"/>
          </a:p>
          <a:p>
            <a:pPr lvl="1"/>
            <a:r>
              <a:rPr lang="zh-CN" altLang="en-US" dirty="0"/>
              <a:t>使用</a:t>
            </a:r>
            <a:r>
              <a:rPr lang="en-GB" altLang="en-US" dirty="0"/>
              <a:t>del</a:t>
            </a:r>
            <a:r>
              <a:rPr lang="zh-CN" altLang="en-US" dirty="0"/>
              <a:t>删除整个集合</a:t>
            </a:r>
            <a:endParaRPr lang="en-US" altLang="zh-CN" noProof="1"/>
          </a:p>
          <a:p>
            <a:pPr lvl="1"/>
            <a:r>
              <a:rPr lang="zh-CN" altLang="en-US" noProof="1"/>
              <a:t>集合对象的</a:t>
            </a:r>
            <a:r>
              <a:rPr lang="en-US" altLang="zh-CN" noProof="1"/>
              <a:t>pop()</a:t>
            </a:r>
            <a:r>
              <a:rPr lang="zh-CN" altLang="en-US" noProof="1"/>
              <a:t>方法</a:t>
            </a:r>
            <a:r>
              <a:rPr lang="zh-CN" altLang="en-US" b="0" noProof="1">
                <a:solidFill>
                  <a:srgbClr val="FF0000"/>
                </a:solidFill>
              </a:rPr>
              <a:t>随机弹出并删除其中一个元素</a:t>
            </a:r>
            <a:r>
              <a:rPr lang="zh-CN" altLang="en-US" noProof="1"/>
              <a:t>，</a:t>
            </a:r>
            <a:r>
              <a:rPr lang="en-US" altLang="zh-CN" noProof="1"/>
              <a:t>remove()</a:t>
            </a:r>
            <a:r>
              <a:rPr lang="zh-CN" altLang="en-US" noProof="1"/>
              <a:t>方法直接删除指定元素，</a:t>
            </a:r>
            <a:r>
              <a:rPr lang="en-US" altLang="zh-CN" noProof="1"/>
              <a:t>clear()</a:t>
            </a:r>
            <a:r>
              <a:rPr lang="zh-CN" altLang="en-US" noProof="1"/>
              <a:t>方法清空集合。</a:t>
            </a:r>
            <a:endParaRPr lang="en-US" altLang="zh-CN" sz="1600" noProof="1">
              <a:latin typeface="宋体" panose="02010600030101010101" pitchFamily="2" charset="-122"/>
            </a:endParaRPr>
          </a:p>
          <a:p>
            <a:pPr marL="1905" indent="-344805">
              <a:lnSpc>
                <a:spcPct val="80000"/>
              </a:lnSpc>
              <a:buNone/>
            </a:pPr>
            <a:r>
              <a:rPr lang="en-US" altLang="zh-CN" sz="1800" noProof="1">
                <a:latin typeface="Times New Roman" panose="02020603050405020304" pitchFamily="2" charset="0"/>
              </a:rPr>
              <a:t>&gt;&gt;&gt; a = {1, 4, 2, 3}</a:t>
            </a:r>
          </a:p>
          <a:p>
            <a:pPr marL="1905" indent="-344805">
              <a:lnSpc>
                <a:spcPct val="80000"/>
              </a:lnSpc>
              <a:buNone/>
            </a:pPr>
            <a:r>
              <a:rPr lang="en-US" altLang="zh-CN" sz="1800" noProof="1">
                <a:latin typeface="Times New Roman" panose="02020603050405020304" pitchFamily="2" charset="0"/>
              </a:rPr>
              <a:t>&gt;&gt;&gt; a.pop()</a:t>
            </a:r>
          </a:p>
          <a:p>
            <a:pPr marL="1905" indent="-344805">
              <a:lnSpc>
                <a:spcPct val="80000"/>
              </a:lnSpc>
              <a:buNone/>
            </a:pPr>
            <a:r>
              <a:rPr lang="en-US" altLang="zh-CN" sz="1800" noProof="1">
                <a:solidFill>
                  <a:srgbClr val="00B0F0"/>
                </a:solidFill>
                <a:latin typeface="Times New Roman" panose="02020603050405020304" pitchFamily="2" charset="0"/>
              </a:rPr>
              <a:t>1</a:t>
            </a:r>
          </a:p>
          <a:p>
            <a:pPr marL="1905" indent="-344805">
              <a:lnSpc>
                <a:spcPct val="80000"/>
              </a:lnSpc>
              <a:buNone/>
            </a:pPr>
            <a:r>
              <a:rPr lang="en-US" altLang="zh-CN" sz="1800" noProof="1">
                <a:latin typeface="Times New Roman" panose="02020603050405020304" pitchFamily="2" charset="0"/>
              </a:rPr>
              <a:t>&gt;&gt;&gt; a.pop()</a:t>
            </a:r>
          </a:p>
          <a:p>
            <a:pPr marL="1905" indent="-344805">
              <a:lnSpc>
                <a:spcPct val="80000"/>
              </a:lnSpc>
              <a:buNone/>
            </a:pPr>
            <a:r>
              <a:rPr lang="en-US" altLang="zh-CN" sz="1800" noProof="1">
                <a:solidFill>
                  <a:srgbClr val="00B0F0"/>
                </a:solidFill>
                <a:latin typeface="Times New Roman" panose="02020603050405020304" pitchFamily="2" charset="0"/>
              </a:rPr>
              <a:t>2</a:t>
            </a:r>
          </a:p>
          <a:p>
            <a:pPr marL="1905" indent="-344805">
              <a:lnSpc>
                <a:spcPct val="80000"/>
              </a:lnSpc>
              <a:buNone/>
            </a:pPr>
            <a:r>
              <a:rPr lang="en-US" altLang="zh-CN" sz="1800" noProof="1">
                <a:latin typeface="Times New Roman" panose="02020603050405020304" pitchFamily="2" charset="0"/>
              </a:rPr>
              <a:t>&gt;&gt;&gt; a</a:t>
            </a:r>
          </a:p>
          <a:p>
            <a:pPr marL="1905" indent="-344805">
              <a:lnSpc>
                <a:spcPct val="80000"/>
              </a:lnSpc>
              <a:buNone/>
            </a:pPr>
            <a:r>
              <a:rPr lang="en-US" altLang="zh-CN" sz="1800" noProof="1">
                <a:solidFill>
                  <a:srgbClr val="00B0F0"/>
                </a:solidFill>
                <a:latin typeface="Times New Roman" panose="02020603050405020304" pitchFamily="2" charset="0"/>
              </a:rPr>
              <a:t>{3, 4}</a:t>
            </a:r>
          </a:p>
          <a:p>
            <a:pPr marL="1905" indent="-344805">
              <a:lnSpc>
                <a:spcPct val="80000"/>
              </a:lnSpc>
              <a:buNone/>
            </a:pPr>
            <a:r>
              <a:rPr lang="en-US" altLang="zh-CN" sz="1800" noProof="1">
                <a:latin typeface="Times New Roman" panose="02020603050405020304" pitchFamily="2" charset="0"/>
              </a:rPr>
              <a:t>&gt;&gt;&gt; a.add(2)</a:t>
            </a:r>
          </a:p>
          <a:p>
            <a:pPr marL="1905" indent="-344805">
              <a:lnSpc>
                <a:spcPct val="80000"/>
              </a:lnSpc>
              <a:buNone/>
            </a:pPr>
            <a:r>
              <a:rPr lang="en-US" altLang="zh-CN" sz="1800" noProof="1">
                <a:latin typeface="Times New Roman" panose="02020603050405020304" pitchFamily="2" charset="0"/>
              </a:rPr>
              <a:t>&gt;&gt;&gt; a</a:t>
            </a:r>
          </a:p>
          <a:p>
            <a:pPr marL="1905" indent="-344805">
              <a:lnSpc>
                <a:spcPct val="80000"/>
              </a:lnSpc>
              <a:buNone/>
            </a:pPr>
            <a:r>
              <a:rPr lang="en-US" altLang="zh-CN" sz="1800" noProof="1">
                <a:solidFill>
                  <a:srgbClr val="00B0F0"/>
                </a:solidFill>
                <a:latin typeface="Times New Roman" panose="02020603050405020304" pitchFamily="2" charset="0"/>
              </a:rPr>
              <a:t>{2, 3, 4}</a:t>
            </a:r>
          </a:p>
          <a:p>
            <a:pPr marL="1905" indent="-344805">
              <a:lnSpc>
                <a:spcPct val="80000"/>
              </a:lnSpc>
              <a:buNone/>
            </a:pPr>
            <a:r>
              <a:rPr lang="en-US" altLang="zh-CN" sz="1800" noProof="1">
                <a:latin typeface="Times New Roman" panose="02020603050405020304" pitchFamily="2" charset="0"/>
              </a:rPr>
              <a:t>&gt;&gt;&gt; a.remove(3)</a:t>
            </a:r>
          </a:p>
          <a:p>
            <a:pPr marL="1905" indent="-344805">
              <a:lnSpc>
                <a:spcPct val="80000"/>
              </a:lnSpc>
              <a:buNone/>
            </a:pPr>
            <a:r>
              <a:rPr lang="en-US" altLang="zh-CN" sz="1800" noProof="1">
                <a:latin typeface="Times New Roman" panose="02020603050405020304" pitchFamily="2" charset="0"/>
              </a:rPr>
              <a:t>&gt;&gt;&gt; a</a:t>
            </a:r>
          </a:p>
          <a:p>
            <a:pPr marL="1905" indent="-344805">
              <a:lnSpc>
                <a:spcPct val="80000"/>
              </a:lnSpc>
              <a:buNone/>
            </a:pPr>
            <a:r>
              <a:rPr lang="en-US" altLang="zh-CN" sz="1800" noProof="1">
                <a:solidFill>
                  <a:srgbClr val="00B0F0"/>
                </a:solidFill>
                <a:latin typeface="Times New Roman" panose="02020603050405020304" pitchFamily="2" charset="0"/>
              </a:rPr>
              <a:t>{2, 4}</a:t>
            </a:r>
          </a:p>
          <a:p>
            <a:pPr lvl="1"/>
            <a:endParaRPr lang="zh-CN" altLang="en-US" noProof="1"/>
          </a:p>
        </p:txBody>
      </p:sp>
    </p:spTree>
    <p:extLst>
      <p:ext uri="{BB962C8B-B14F-4D97-AF65-F5344CB8AC3E}">
        <p14:creationId xmlns:p14="http://schemas.microsoft.com/office/powerpoint/2010/main" val="22573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3313"/>
          <p:cNvSpPr>
            <a:spLocks noGrp="1" noChangeArrowheads="1"/>
          </p:cNvSpPr>
          <p:nvPr>
            <p:ph type="title"/>
          </p:nvPr>
        </p:nvSpPr>
        <p:spPr/>
        <p:txBody>
          <a:bodyPr/>
          <a:lstStyle/>
          <a:p>
            <a:r>
              <a:rPr lang="zh-CN" altLang="en-US" dirty="0"/>
              <a:t>列表</a:t>
            </a:r>
          </a:p>
        </p:txBody>
      </p:sp>
      <p:sp>
        <p:nvSpPr>
          <p:cNvPr id="13315" name="文本占位符 13314"/>
          <p:cNvSpPr>
            <a:spLocks noGrp="1"/>
          </p:cNvSpPr>
          <p:nvPr>
            <p:ph idx="1"/>
          </p:nvPr>
        </p:nvSpPr>
        <p:spPr/>
        <p:txBody>
          <a:bodyPr/>
          <a:lstStyle/>
          <a:p>
            <a:r>
              <a:rPr lang="zh-CN" altLang="en-US" dirty="0"/>
              <a:t>创建与删除</a:t>
            </a:r>
            <a:endParaRPr lang="en-US" altLang="zh-CN" noProof="1"/>
          </a:p>
          <a:p>
            <a:pPr lvl="1"/>
            <a:r>
              <a:rPr lang="zh-CN" altLang="en-US" noProof="1"/>
              <a:t>使用“</a:t>
            </a:r>
            <a:r>
              <a:rPr lang="en-US" altLang="zh-CN" noProof="1"/>
              <a:t>=”</a:t>
            </a:r>
            <a:r>
              <a:rPr lang="zh-CN" altLang="en-US" noProof="1"/>
              <a:t>直接将一个列表赋值给变量即可创建列表对象</a:t>
            </a:r>
            <a:endParaRPr lang="en-US" altLang="zh-CN" sz="1800" noProof="1"/>
          </a:p>
          <a:p>
            <a:pPr marL="1905" indent="-344805">
              <a:lnSpc>
                <a:spcPct val="80000"/>
              </a:lnSpc>
              <a:buNone/>
            </a:pPr>
            <a:r>
              <a:rPr lang="en-US" altLang="zh-CN" sz="2000" noProof="1">
                <a:latin typeface="Times New Roman" panose="02020603050405020304" pitchFamily="2" charset="0"/>
              </a:rPr>
              <a:t>    &gt;&gt;&gt; a_list = ['a', 'b', 'mpilgrim', 'z', 'example']</a:t>
            </a:r>
          </a:p>
          <a:p>
            <a:pPr marL="1905" indent="-344805">
              <a:lnSpc>
                <a:spcPct val="80000"/>
              </a:lnSpc>
              <a:buNone/>
            </a:pPr>
            <a:r>
              <a:rPr lang="en-US" altLang="zh-CN" sz="2000" noProof="1">
                <a:latin typeface="Times New Roman" panose="02020603050405020304" pitchFamily="2" charset="0"/>
              </a:rPr>
              <a:t>    &gt;&gt;&gt; a_list = []                                       #</a:t>
            </a:r>
            <a:r>
              <a:rPr lang="zh-CN" altLang="en-US" sz="2000" noProof="1">
                <a:latin typeface="Times New Roman" panose="02020603050405020304" pitchFamily="2" charset="0"/>
              </a:rPr>
              <a:t>创建空列表</a:t>
            </a:r>
          </a:p>
          <a:p>
            <a:pPr marL="1905" indent="-344805">
              <a:lnSpc>
                <a:spcPct val="80000"/>
              </a:lnSpc>
              <a:buNone/>
            </a:pPr>
            <a:endParaRPr lang="zh-CN" altLang="en-US" sz="1800" noProof="1"/>
          </a:p>
          <a:p>
            <a:pPr lvl="1"/>
            <a:r>
              <a:rPr lang="zh-CN" altLang="en-US" noProof="1"/>
              <a:t>也可以使用</a:t>
            </a:r>
            <a:r>
              <a:rPr lang="en-US" altLang="zh-CN" noProof="1"/>
              <a:t>list()</a:t>
            </a:r>
            <a:r>
              <a:rPr lang="zh-CN" altLang="en-US" noProof="1"/>
              <a:t>函数将元组、</a:t>
            </a:r>
            <a:r>
              <a:rPr lang="en-US" altLang="zh-CN" noProof="1"/>
              <a:t>range</a:t>
            </a:r>
            <a:r>
              <a:rPr lang="zh-CN" altLang="en-US" noProof="1"/>
              <a:t>对象、字符串或其他类型的可迭代对象类型的数据转换为列表。</a:t>
            </a:r>
            <a:endParaRPr lang="en-US" altLang="zh-CN" sz="1800" noProof="1"/>
          </a:p>
          <a:p>
            <a:pPr marL="1905" indent="-344805">
              <a:lnSpc>
                <a:spcPct val="80000"/>
              </a:lnSpc>
              <a:buNone/>
            </a:pPr>
            <a:r>
              <a:rPr lang="en-US" altLang="zh-CN" sz="1800" noProof="1">
                <a:latin typeface="Times New Roman" panose="02020603050405020304" pitchFamily="2" charset="0"/>
              </a:rPr>
              <a:t>    </a:t>
            </a:r>
            <a:r>
              <a:rPr lang="en-US" altLang="zh-CN" sz="2000" noProof="1">
                <a:latin typeface="Times New Roman" panose="02020603050405020304" pitchFamily="2" charset="0"/>
              </a:rPr>
              <a:t>&gt;&gt;&gt; a_list = list((3,5,7,9,11))</a:t>
            </a:r>
          </a:p>
          <a:p>
            <a:pPr marL="1905" indent="-344805">
              <a:lnSpc>
                <a:spcPct val="80000"/>
              </a:lnSpc>
              <a:buNone/>
            </a:pPr>
            <a:r>
              <a:rPr lang="en-US" altLang="zh-CN" sz="2000" noProof="1">
                <a:latin typeface="Times New Roman" panose="02020603050405020304" pitchFamily="2" charset="0"/>
              </a:rPr>
              <a:t>    &gt;&gt;&gt; a_list</a:t>
            </a:r>
          </a:p>
          <a:p>
            <a:pPr marL="1905" indent="-344805">
              <a:lnSpc>
                <a:spcPct val="80000"/>
              </a:lnSpc>
              <a:buNone/>
            </a:pPr>
            <a:r>
              <a:rPr lang="en-US" altLang="zh-CN" sz="2000" noProof="1">
                <a:latin typeface="Times New Roman" panose="02020603050405020304" pitchFamily="2" charset="0"/>
              </a:rPr>
              <a:t>    </a:t>
            </a:r>
            <a:r>
              <a:rPr lang="en-US" altLang="zh-CN" sz="2000" noProof="1">
                <a:solidFill>
                  <a:srgbClr val="00B0F0"/>
                </a:solidFill>
                <a:latin typeface="Times New Roman" panose="02020603050405020304" pitchFamily="2" charset="0"/>
              </a:rPr>
              <a:t>[3, 5, 7, 9, 11]</a:t>
            </a:r>
          </a:p>
          <a:p>
            <a:pPr marL="1905" indent="-344805">
              <a:lnSpc>
                <a:spcPct val="80000"/>
              </a:lnSpc>
              <a:buNone/>
            </a:pPr>
            <a:r>
              <a:rPr lang="en-US" altLang="zh-CN" sz="2000" noProof="1">
                <a:latin typeface="Times New Roman" panose="02020603050405020304" pitchFamily="2" charset="0"/>
              </a:rPr>
              <a:t>    &gt;&gt;&gt; list(range(1,10,2))</a:t>
            </a:r>
          </a:p>
          <a:p>
            <a:pPr marL="1905" indent="-344805">
              <a:lnSpc>
                <a:spcPct val="80000"/>
              </a:lnSpc>
              <a:buNone/>
            </a:pPr>
            <a:r>
              <a:rPr lang="en-US" altLang="zh-CN" sz="2000" noProof="1">
                <a:latin typeface="Times New Roman" panose="02020603050405020304" pitchFamily="2" charset="0"/>
              </a:rPr>
              <a:t>    </a:t>
            </a:r>
            <a:r>
              <a:rPr lang="en-US" altLang="zh-CN" sz="2000" noProof="1">
                <a:solidFill>
                  <a:srgbClr val="00B0F0"/>
                </a:solidFill>
                <a:latin typeface="Times New Roman" panose="02020603050405020304" pitchFamily="2" charset="0"/>
              </a:rPr>
              <a:t>[1, 3, 5, 7, 9] </a:t>
            </a:r>
          </a:p>
          <a:p>
            <a:pPr marL="1905" indent="-344805">
              <a:lnSpc>
                <a:spcPct val="80000"/>
              </a:lnSpc>
              <a:buNone/>
            </a:pPr>
            <a:r>
              <a:rPr lang="en-US" altLang="zh-CN" sz="2000" noProof="1">
                <a:latin typeface="Times New Roman" panose="02020603050405020304" pitchFamily="2" charset="0"/>
              </a:rPr>
              <a:t>    &gt;&gt;&gt; list('hello world')</a:t>
            </a:r>
          </a:p>
          <a:p>
            <a:pPr marL="1905" indent="-344805">
              <a:lnSpc>
                <a:spcPct val="80000"/>
              </a:lnSpc>
              <a:buNone/>
            </a:pPr>
            <a:r>
              <a:rPr lang="en-US" altLang="zh-CN" sz="2000" noProof="1">
                <a:latin typeface="Times New Roman" panose="02020603050405020304" pitchFamily="2" charset="0"/>
              </a:rPr>
              <a:t>    </a:t>
            </a:r>
            <a:r>
              <a:rPr lang="en-US" altLang="zh-CN" sz="2000" noProof="1">
                <a:solidFill>
                  <a:srgbClr val="00B0F0"/>
                </a:solidFill>
                <a:latin typeface="Times New Roman" panose="02020603050405020304" pitchFamily="2" charset="0"/>
              </a:rPr>
              <a:t>['h', 'e', 'l', 'l', 'o', ' ', 'w', 'o', 'r', 'l', 'd']</a:t>
            </a:r>
          </a:p>
          <a:p>
            <a:pPr marL="1905" indent="-344805">
              <a:lnSpc>
                <a:spcPct val="80000"/>
              </a:lnSpc>
              <a:buNone/>
            </a:pPr>
            <a:r>
              <a:rPr lang="en-US" altLang="zh-CN" sz="2000" noProof="1">
                <a:latin typeface="Times New Roman" panose="02020603050405020304" pitchFamily="2" charset="0"/>
              </a:rPr>
              <a:t>    &gt;&gt;&gt; x = list()                                        #</a:t>
            </a:r>
            <a:r>
              <a:rPr lang="zh-CN" altLang="en-US" sz="2000" noProof="1">
                <a:latin typeface="Times New Roman" panose="02020603050405020304" pitchFamily="2" charset="0"/>
              </a:rPr>
              <a:t>创建空列表</a:t>
            </a:r>
            <a:endParaRPr lang="en-US" altLang="zh-CN" sz="2000" noProof="1">
              <a:latin typeface="Times New Roman" panose="02020603050405020304" pitchFamily="2" charset="0"/>
            </a:endParaRPr>
          </a:p>
        </p:txBody>
      </p:sp>
    </p:spTree>
    <p:extLst>
      <p:ext uri="{BB962C8B-B14F-4D97-AF65-F5344CB8AC3E}">
        <p14:creationId xmlns:p14="http://schemas.microsoft.com/office/powerpoint/2010/main" val="1229288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94209"/>
          <p:cNvSpPr>
            <a:spLocks noGrp="1" noChangeArrowheads="1"/>
          </p:cNvSpPr>
          <p:nvPr>
            <p:ph type="title"/>
          </p:nvPr>
        </p:nvSpPr>
        <p:spPr/>
        <p:txBody>
          <a:bodyPr/>
          <a:lstStyle/>
          <a:p>
            <a:r>
              <a:rPr lang="zh-CN" altLang="en-US" dirty="0"/>
              <a:t>集合</a:t>
            </a:r>
          </a:p>
        </p:txBody>
      </p:sp>
      <p:sp>
        <p:nvSpPr>
          <p:cNvPr id="105474" name="文本占位符 94210"/>
          <p:cNvSpPr>
            <a:spLocks noGrp="1" noChangeArrowheads="1"/>
          </p:cNvSpPr>
          <p:nvPr>
            <p:ph idx="1"/>
          </p:nvPr>
        </p:nvSpPr>
        <p:spPr/>
        <p:txBody>
          <a:bodyPr/>
          <a:lstStyle/>
          <a:p>
            <a:r>
              <a:rPr lang="zh-CN" altLang="en-US" dirty="0"/>
              <a:t>集合操作</a:t>
            </a:r>
            <a:endParaRPr lang="en-US" altLang="zh-CN" dirty="0"/>
          </a:p>
          <a:p>
            <a:pPr lvl="1"/>
            <a:r>
              <a:rPr lang="zh-CN" altLang="en-US" dirty="0"/>
              <a:t>交集、并集、差集、补集（对称差）等运算</a:t>
            </a:r>
          </a:p>
          <a:p>
            <a:pPr lvl="1"/>
            <a:endParaRPr lang="en-US" altLang="zh-CN" dirty="0"/>
          </a:p>
          <a:p>
            <a:pPr lvl="1"/>
            <a:endParaRPr lang="zh-CN" altLang="en-US" noProof="1"/>
          </a:p>
        </p:txBody>
      </p:sp>
      <p:pic>
        <p:nvPicPr>
          <p:cNvPr id="2" name="图片 1"/>
          <p:cNvPicPr>
            <a:picLocks noChangeAspect="1"/>
          </p:cNvPicPr>
          <p:nvPr/>
        </p:nvPicPr>
        <p:blipFill>
          <a:blip r:embed="rId2"/>
          <a:stretch>
            <a:fillRect/>
          </a:stretch>
        </p:blipFill>
        <p:spPr>
          <a:xfrm>
            <a:off x="1769164" y="2862506"/>
            <a:ext cx="7136296" cy="3149411"/>
          </a:xfrm>
          <a:prstGeom prst="rect">
            <a:avLst/>
          </a:prstGeom>
        </p:spPr>
      </p:pic>
    </p:spTree>
    <p:extLst>
      <p:ext uri="{BB962C8B-B14F-4D97-AF65-F5344CB8AC3E}">
        <p14:creationId xmlns:p14="http://schemas.microsoft.com/office/powerpoint/2010/main" val="2550180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94209"/>
          <p:cNvSpPr>
            <a:spLocks noGrp="1" noChangeArrowheads="1"/>
          </p:cNvSpPr>
          <p:nvPr>
            <p:ph type="title"/>
          </p:nvPr>
        </p:nvSpPr>
        <p:spPr/>
        <p:txBody>
          <a:bodyPr/>
          <a:lstStyle/>
          <a:p>
            <a:r>
              <a:rPr lang="zh-CN" altLang="en-US" dirty="0"/>
              <a:t>集合</a:t>
            </a:r>
          </a:p>
        </p:txBody>
      </p:sp>
      <p:sp>
        <p:nvSpPr>
          <p:cNvPr id="105474" name="文本占位符 94210"/>
          <p:cNvSpPr>
            <a:spLocks noGrp="1" noChangeArrowheads="1"/>
          </p:cNvSpPr>
          <p:nvPr>
            <p:ph idx="1"/>
          </p:nvPr>
        </p:nvSpPr>
        <p:spPr/>
        <p:txBody>
          <a:bodyPr/>
          <a:lstStyle/>
          <a:p>
            <a:r>
              <a:rPr lang="zh-CN" altLang="en-US" dirty="0"/>
              <a:t>集合操作</a:t>
            </a:r>
            <a:endParaRPr lang="en-US" altLang="zh-CN" dirty="0"/>
          </a:p>
          <a:p>
            <a:pPr lvl="1"/>
            <a:r>
              <a:rPr lang="zh-CN" altLang="en-US" dirty="0"/>
              <a:t>交集、并集、差集、补集（对称差）等运算</a:t>
            </a:r>
          </a:p>
          <a:p>
            <a:pPr lvl="3"/>
            <a:endParaRPr lang="zh-CN" altLang="en-US" dirty="0"/>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a_set</a:t>
            </a:r>
            <a:r>
              <a:rPr lang="en-GB" altLang="en-US" sz="1800" dirty="0">
                <a:latin typeface="Times New Roman" panose="02020603050405020304" pitchFamily="2" charset="0"/>
              </a:rPr>
              <a:t> = set([8, 9, 10, 11, 12, 13])</a:t>
            </a:r>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b_set</a:t>
            </a:r>
            <a:r>
              <a:rPr lang="en-GB" altLang="en-US" sz="1800" dirty="0">
                <a:latin typeface="Times New Roman" panose="02020603050405020304" pitchFamily="2" charset="0"/>
              </a:rPr>
              <a:t> = {0, 1, 2, 3, 7, 8}</a:t>
            </a:r>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a_set</a:t>
            </a:r>
            <a:r>
              <a:rPr lang="en-GB" altLang="en-US" sz="1800" dirty="0">
                <a:latin typeface="Times New Roman" panose="02020603050405020304" pitchFamily="2" charset="0"/>
              </a:rPr>
              <a:t> | </a:t>
            </a:r>
            <a:r>
              <a:rPr lang="en-GB" altLang="en-US" sz="1800" dirty="0" err="1">
                <a:latin typeface="Times New Roman" panose="02020603050405020304" pitchFamily="2" charset="0"/>
              </a:rPr>
              <a:t>b_set</a:t>
            </a:r>
            <a:r>
              <a:rPr lang="en-GB" altLang="en-US" sz="1800" dirty="0">
                <a:latin typeface="Times New Roman" panose="02020603050405020304" pitchFamily="2" charset="0"/>
              </a:rPr>
              <a:t>                             #</a:t>
            </a:r>
            <a:r>
              <a:rPr lang="en-GB" altLang="en-US" sz="1800" dirty="0" err="1">
                <a:latin typeface="Times New Roman" panose="02020603050405020304" pitchFamily="2" charset="0"/>
              </a:rPr>
              <a:t>并集</a:t>
            </a:r>
            <a:endParaRPr lang="en-GB" altLang="en-US" sz="1800" dirty="0">
              <a:latin typeface="Times New Roman" panose="02020603050405020304" pitchFamily="2" charset="0"/>
            </a:endParaRPr>
          </a:p>
          <a:p>
            <a:pPr marL="1905" indent="-344805">
              <a:lnSpc>
                <a:spcPct val="80000"/>
              </a:lnSpc>
              <a:buNone/>
            </a:pPr>
            <a:r>
              <a:rPr lang="en-GB" altLang="en-US" sz="1800" dirty="0">
                <a:solidFill>
                  <a:srgbClr val="00B0F0"/>
                </a:solidFill>
                <a:latin typeface="Times New Roman" panose="02020603050405020304" pitchFamily="2" charset="0"/>
              </a:rPr>
              <a:t>{0, 1, 2, 3, 7, 8, 9, 10, 11, 12, 13}</a:t>
            </a:r>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a_set.union</a:t>
            </a:r>
            <a:r>
              <a:rPr lang="en-GB" altLang="en-US" sz="1800" dirty="0">
                <a:latin typeface="Times New Roman" panose="02020603050405020304" pitchFamily="2" charset="0"/>
              </a:rPr>
              <a:t>(</a:t>
            </a:r>
            <a:r>
              <a:rPr lang="en-GB" altLang="en-US" sz="1800" dirty="0" err="1">
                <a:latin typeface="Times New Roman" panose="02020603050405020304" pitchFamily="2" charset="0"/>
              </a:rPr>
              <a:t>b_set</a:t>
            </a:r>
            <a:r>
              <a:rPr lang="en-GB" altLang="en-US" sz="1800" dirty="0">
                <a:latin typeface="Times New Roman" panose="02020603050405020304" pitchFamily="2" charset="0"/>
              </a:rPr>
              <a:t>)                   #</a:t>
            </a:r>
            <a:r>
              <a:rPr lang="en-GB" altLang="en-US" sz="1800" dirty="0" err="1">
                <a:latin typeface="Times New Roman" panose="02020603050405020304" pitchFamily="2" charset="0"/>
              </a:rPr>
              <a:t>并集</a:t>
            </a:r>
            <a:endParaRPr lang="en-GB" altLang="en-US" sz="1800" dirty="0">
              <a:latin typeface="Times New Roman" panose="02020603050405020304" pitchFamily="2" charset="0"/>
            </a:endParaRPr>
          </a:p>
          <a:p>
            <a:pPr marL="1905" indent="-344805">
              <a:lnSpc>
                <a:spcPct val="80000"/>
              </a:lnSpc>
              <a:buNone/>
            </a:pPr>
            <a:r>
              <a:rPr lang="en-GB" altLang="en-US" sz="1800" dirty="0">
                <a:solidFill>
                  <a:srgbClr val="00B0F0"/>
                </a:solidFill>
                <a:latin typeface="Times New Roman" panose="02020603050405020304" pitchFamily="2" charset="0"/>
              </a:rPr>
              <a:t>{0, 1, 2, 3, 7, 8, 9, 10, 11, 12, 13}</a:t>
            </a:r>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a_set</a:t>
            </a:r>
            <a:r>
              <a:rPr lang="en-GB" altLang="en-US" sz="1800" dirty="0">
                <a:latin typeface="Times New Roman" panose="02020603050405020304" pitchFamily="2" charset="0"/>
              </a:rPr>
              <a:t> &amp; </a:t>
            </a:r>
            <a:r>
              <a:rPr lang="en-GB" altLang="en-US" sz="1800" dirty="0" err="1">
                <a:latin typeface="Times New Roman" panose="02020603050405020304" pitchFamily="2" charset="0"/>
              </a:rPr>
              <a:t>b_set</a:t>
            </a:r>
            <a:r>
              <a:rPr lang="en-GB" altLang="en-US" sz="1800" dirty="0">
                <a:latin typeface="Times New Roman" panose="02020603050405020304" pitchFamily="2" charset="0"/>
              </a:rPr>
              <a:t>                           #</a:t>
            </a:r>
            <a:r>
              <a:rPr lang="en-GB" altLang="en-US" sz="1800" dirty="0" err="1">
                <a:latin typeface="Times New Roman" panose="02020603050405020304" pitchFamily="2" charset="0"/>
              </a:rPr>
              <a:t>交集</a:t>
            </a:r>
            <a:endParaRPr lang="en-GB" altLang="en-US" sz="1800" dirty="0">
              <a:latin typeface="Times New Roman" panose="02020603050405020304" pitchFamily="2" charset="0"/>
            </a:endParaRPr>
          </a:p>
          <a:p>
            <a:pPr marL="1905" indent="-344805">
              <a:lnSpc>
                <a:spcPct val="80000"/>
              </a:lnSpc>
              <a:buNone/>
            </a:pPr>
            <a:r>
              <a:rPr lang="en-GB" altLang="en-US" sz="1800" dirty="0">
                <a:solidFill>
                  <a:srgbClr val="00B0F0"/>
                </a:solidFill>
                <a:latin typeface="Times New Roman" panose="02020603050405020304" pitchFamily="2" charset="0"/>
              </a:rPr>
              <a:t>{8}</a:t>
            </a:r>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a_set.intersection</a:t>
            </a:r>
            <a:r>
              <a:rPr lang="en-GB" altLang="en-US" sz="1800" dirty="0">
                <a:latin typeface="Times New Roman" panose="02020603050405020304" pitchFamily="2" charset="0"/>
              </a:rPr>
              <a:t>(</a:t>
            </a:r>
            <a:r>
              <a:rPr lang="en-GB" altLang="en-US" sz="1800" dirty="0" err="1">
                <a:latin typeface="Times New Roman" panose="02020603050405020304" pitchFamily="2" charset="0"/>
              </a:rPr>
              <a:t>b_set</a:t>
            </a:r>
            <a:r>
              <a:rPr lang="en-GB" altLang="en-US" sz="1800" dirty="0">
                <a:latin typeface="Times New Roman" panose="02020603050405020304" pitchFamily="2" charset="0"/>
              </a:rPr>
              <a:t>)          #</a:t>
            </a:r>
            <a:r>
              <a:rPr lang="en-GB" altLang="en-US" sz="1800" dirty="0" err="1">
                <a:latin typeface="Times New Roman" panose="02020603050405020304" pitchFamily="2" charset="0"/>
              </a:rPr>
              <a:t>交集</a:t>
            </a:r>
            <a:endParaRPr lang="en-GB" altLang="en-US" sz="1800" dirty="0">
              <a:latin typeface="Times New Roman" panose="02020603050405020304" pitchFamily="2" charset="0"/>
            </a:endParaRPr>
          </a:p>
          <a:p>
            <a:pPr marL="1905" indent="-344805">
              <a:lnSpc>
                <a:spcPct val="80000"/>
              </a:lnSpc>
              <a:buNone/>
            </a:pPr>
            <a:r>
              <a:rPr lang="en-GB" altLang="en-US" sz="1800" dirty="0">
                <a:solidFill>
                  <a:srgbClr val="00B0F0"/>
                </a:solidFill>
                <a:latin typeface="Times New Roman" panose="02020603050405020304" pitchFamily="2" charset="0"/>
              </a:rPr>
              <a:t>{8}</a:t>
            </a:r>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a_set.difference</a:t>
            </a:r>
            <a:r>
              <a:rPr lang="en-GB" altLang="en-US" sz="1800" dirty="0">
                <a:latin typeface="Times New Roman" panose="02020603050405020304" pitchFamily="2" charset="0"/>
              </a:rPr>
              <a:t>(</a:t>
            </a:r>
            <a:r>
              <a:rPr lang="en-GB" altLang="en-US" sz="1800" dirty="0" err="1">
                <a:latin typeface="Times New Roman" panose="02020603050405020304" pitchFamily="2" charset="0"/>
              </a:rPr>
              <a:t>b_set</a:t>
            </a:r>
            <a:r>
              <a:rPr lang="en-GB" altLang="en-US" sz="1800" dirty="0">
                <a:latin typeface="Times New Roman" panose="02020603050405020304" pitchFamily="2" charset="0"/>
              </a:rPr>
              <a:t>)             #</a:t>
            </a:r>
            <a:r>
              <a:rPr lang="en-GB" altLang="en-US" sz="1800" dirty="0" err="1">
                <a:latin typeface="Times New Roman" panose="02020603050405020304" pitchFamily="2" charset="0"/>
              </a:rPr>
              <a:t>差集</a:t>
            </a:r>
            <a:endParaRPr lang="en-GB" altLang="en-US" sz="1800" dirty="0">
              <a:latin typeface="Times New Roman" panose="02020603050405020304" pitchFamily="2" charset="0"/>
            </a:endParaRPr>
          </a:p>
          <a:p>
            <a:pPr marL="1905" indent="-344805">
              <a:lnSpc>
                <a:spcPct val="80000"/>
              </a:lnSpc>
              <a:buNone/>
            </a:pPr>
            <a:r>
              <a:rPr lang="en-GB" altLang="en-US" sz="1800" dirty="0">
                <a:solidFill>
                  <a:srgbClr val="00B0F0"/>
                </a:solidFill>
                <a:latin typeface="Times New Roman" panose="02020603050405020304" pitchFamily="2" charset="0"/>
              </a:rPr>
              <a:t>{9, 10, 11, 12, 13}</a:t>
            </a:r>
          </a:p>
          <a:p>
            <a:pPr marL="1905" indent="-344805">
              <a:lnSpc>
                <a:spcPct val="80000"/>
              </a:lnSpc>
              <a:buNone/>
            </a:pPr>
            <a:r>
              <a:rPr lang="en-GB" altLang="en-US" sz="1800" dirty="0">
                <a:latin typeface="Times New Roman" panose="02020603050405020304" pitchFamily="2" charset="0"/>
              </a:rPr>
              <a:t>&gt;&gt;&gt; </a:t>
            </a:r>
            <a:r>
              <a:rPr lang="en-GB" altLang="en-US" sz="1800" dirty="0" err="1">
                <a:latin typeface="Times New Roman" panose="02020603050405020304" pitchFamily="2" charset="0"/>
              </a:rPr>
              <a:t>a_set</a:t>
            </a:r>
            <a:r>
              <a:rPr lang="en-GB" altLang="en-US" sz="1800" dirty="0">
                <a:latin typeface="Times New Roman" panose="02020603050405020304" pitchFamily="2" charset="0"/>
              </a:rPr>
              <a:t> - </a:t>
            </a:r>
            <a:r>
              <a:rPr lang="en-GB" altLang="en-US" sz="1800" dirty="0" err="1">
                <a:latin typeface="Times New Roman" panose="02020603050405020304" pitchFamily="2" charset="0"/>
              </a:rPr>
              <a:t>b_set</a:t>
            </a:r>
            <a:endParaRPr lang="en-GB" altLang="en-US" sz="1800" dirty="0">
              <a:latin typeface="Times New Roman" panose="02020603050405020304" pitchFamily="2" charset="0"/>
            </a:endParaRPr>
          </a:p>
          <a:p>
            <a:pPr marL="1905" indent="-344805">
              <a:lnSpc>
                <a:spcPct val="80000"/>
              </a:lnSpc>
              <a:buNone/>
            </a:pPr>
            <a:r>
              <a:rPr lang="en-GB" altLang="en-US" sz="1800" dirty="0">
                <a:solidFill>
                  <a:srgbClr val="00B0F0"/>
                </a:solidFill>
                <a:latin typeface="Times New Roman" panose="02020603050405020304" pitchFamily="2" charset="0"/>
              </a:rPr>
              <a:t>{9, 10, 11, 12, 13}</a:t>
            </a:r>
          </a:p>
          <a:p>
            <a:pPr lvl="1"/>
            <a:endParaRPr lang="en-US" altLang="zh-CN" dirty="0"/>
          </a:p>
          <a:p>
            <a:pPr lvl="1"/>
            <a:endParaRPr lang="zh-CN" altLang="en-US" noProof="1"/>
          </a:p>
        </p:txBody>
      </p:sp>
    </p:spTree>
    <p:extLst>
      <p:ext uri="{BB962C8B-B14F-4D97-AF65-F5344CB8AC3E}">
        <p14:creationId xmlns:p14="http://schemas.microsoft.com/office/powerpoint/2010/main" val="31167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94209"/>
          <p:cNvSpPr>
            <a:spLocks noGrp="1" noChangeArrowheads="1"/>
          </p:cNvSpPr>
          <p:nvPr>
            <p:ph type="title"/>
          </p:nvPr>
        </p:nvSpPr>
        <p:spPr/>
        <p:txBody>
          <a:bodyPr/>
          <a:lstStyle/>
          <a:p>
            <a:r>
              <a:rPr lang="zh-CN" altLang="en-US" dirty="0"/>
              <a:t>集合</a:t>
            </a:r>
          </a:p>
        </p:txBody>
      </p:sp>
      <p:sp>
        <p:nvSpPr>
          <p:cNvPr id="105474" name="文本占位符 94210"/>
          <p:cNvSpPr>
            <a:spLocks noGrp="1" noChangeArrowheads="1"/>
          </p:cNvSpPr>
          <p:nvPr>
            <p:ph idx="1"/>
          </p:nvPr>
        </p:nvSpPr>
        <p:spPr/>
        <p:txBody>
          <a:bodyPr/>
          <a:lstStyle/>
          <a:p>
            <a:r>
              <a:rPr lang="zh-CN" altLang="en-US" dirty="0"/>
              <a:t>集合操作</a:t>
            </a:r>
            <a:endParaRPr lang="en-US" altLang="zh-CN" dirty="0"/>
          </a:p>
          <a:p>
            <a:pPr lvl="1"/>
            <a:r>
              <a:rPr lang="zh-CN" altLang="en-US" dirty="0"/>
              <a:t>交集、并集、差集、补集（对称差）等运算</a:t>
            </a:r>
            <a:endParaRPr lang="en-GB" altLang="en-US" sz="1800" dirty="0">
              <a:latin typeface="Times New Roman" panose="02020603050405020304" pitchFamily="2" charset="0"/>
            </a:endParaRPr>
          </a:p>
          <a:p>
            <a:pPr marL="1905" indent="-344805">
              <a:lnSpc>
                <a:spcPct val="80000"/>
              </a:lnSpc>
              <a:buNone/>
            </a:pPr>
            <a:r>
              <a:rPr lang="en-US" altLang="en-US" sz="1800" dirty="0">
                <a:latin typeface="Times New Roman" panose="02020603050405020304" pitchFamily="2" charset="0"/>
              </a:rPr>
              <a:t>&gt;&gt;&gt; </a:t>
            </a:r>
            <a:r>
              <a:rPr lang="en-US" altLang="en-US" sz="1800" dirty="0" err="1">
                <a:latin typeface="Times New Roman" panose="02020603050405020304" pitchFamily="2" charset="0"/>
              </a:rPr>
              <a:t>a_set.symmetric_difference</a:t>
            </a:r>
            <a:r>
              <a:rPr lang="en-US" altLang="en-US" sz="1800" dirty="0">
                <a:latin typeface="Times New Roman" panose="02020603050405020304" pitchFamily="2" charset="0"/>
              </a:rPr>
              <a:t>(</a:t>
            </a:r>
            <a:r>
              <a:rPr lang="en-US" altLang="en-US" sz="1800" dirty="0" err="1">
                <a:latin typeface="Times New Roman" panose="02020603050405020304" pitchFamily="2" charset="0"/>
              </a:rPr>
              <a:t>b_set</a:t>
            </a:r>
            <a:r>
              <a:rPr lang="en-US" altLang="en-US" sz="1800" dirty="0">
                <a:latin typeface="Times New Roman" panose="02020603050405020304" pitchFamily="2" charset="0"/>
              </a:rPr>
              <a:t>)    #</a:t>
            </a:r>
            <a:r>
              <a:rPr lang="en-US" altLang="en-US" sz="1800" dirty="0" err="1">
                <a:latin typeface="Times New Roman" panose="02020603050405020304" pitchFamily="2" charset="0"/>
              </a:rPr>
              <a:t>对称差集</a:t>
            </a:r>
            <a:endParaRPr lang="en-US" altLang="en-US" sz="1800" dirty="0">
              <a:latin typeface="Times New Roman" panose="02020603050405020304" pitchFamily="2" charset="0"/>
            </a:endParaRPr>
          </a:p>
          <a:p>
            <a:pPr marL="1905" indent="-344805">
              <a:lnSpc>
                <a:spcPct val="80000"/>
              </a:lnSpc>
              <a:buNone/>
            </a:pPr>
            <a:r>
              <a:rPr lang="en-US" altLang="en-US" sz="1800" dirty="0">
                <a:solidFill>
                  <a:srgbClr val="00B0F0"/>
                </a:solidFill>
                <a:latin typeface="Times New Roman" panose="02020603050405020304" pitchFamily="2" charset="0"/>
              </a:rPr>
              <a:t>{0, 1, 2, 3, 7, 9, 10, 11, 12, 13}</a:t>
            </a:r>
          </a:p>
          <a:p>
            <a:pPr marL="1905" indent="-344805">
              <a:lnSpc>
                <a:spcPct val="80000"/>
              </a:lnSpc>
              <a:buNone/>
            </a:pPr>
            <a:r>
              <a:rPr lang="en-US" altLang="en-US" sz="1800" dirty="0">
                <a:latin typeface="Times New Roman" panose="02020603050405020304" pitchFamily="2" charset="0"/>
              </a:rPr>
              <a:t>&gt;&gt;&gt; </a:t>
            </a:r>
            <a:r>
              <a:rPr lang="en-US" altLang="en-US" sz="1800" dirty="0" err="1">
                <a:latin typeface="Times New Roman" panose="02020603050405020304" pitchFamily="2" charset="0"/>
              </a:rPr>
              <a:t>a_set</a:t>
            </a:r>
            <a:r>
              <a:rPr lang="en-US" altLang="en-US" sz="1800" dirty="0">
                <a:latin typeface="Times New Roman" panose="02020603050405020304" pitchFamily="2" charset="0"/>
              </a:rPr>
              <a:t> ^ </a:t>
            </a:r>
            <a:r>
              <a:rPr lang="en-US" altLang="en-US" sz="1800" dirty="0" err="1">
                <a:latin typeface="Times New Roman" panose="02020603050405020304" pitchFamily="2" charset="0"/>
              </a:rPr>
              <a:t>b_set</a:t>
            </a:r>
            <a:endParaRPr lang="en-US" altLang="en-US" sz="1800" dirty="0">
              <a:latin typeface="Times New Roman" panose="02020603050405020304" pitchFamily="2" charset="0"/>
            </a:endParaRPr>
          </a:p>
          <a:p>
            <a:pPr marL="1905" indent="-344805">
              <a:lnSpc>
                <a:spcPct val="80000"/>
              </a:lnSpc>
              <a:buNone/>
            </a:pPr>
            <a:r>
              <a:rPr lang="en-US" altLang="en-US" sz="1800" dirty="0">
                <a:solidFill>
                  <a:srgbClr val="00B0F0"/>
                </a:solidFill>
                <a:latin typeface="Times New Roman" panose="02020603050405020304" pitchFamily="2" charset="0"/>
              </a:rPr>
              <a:t>{0, 1, 2, 3, 7, 9, 10, 11, 12, 13}</a:t>
            </a:r>
          </a:p>
          <a:p>
            <a:pPr marL="1905" indent="-344805">
              <a:lnSpc>
                <a:spcPct val="80000"/>
              </a:lnSpc>
              <a:buNone/>
            </a:pPr>
            <a:r>
              <a:rPr lang="en-US" altLang="en-US" sz="1800" dirty="0">
                <a:latin typeface="Times New Roman" panose="02020603050405020304" pitchFamily="2" charset="0"/>
              </a:rPr>
              <a:t>&gt;&gt;&gt; x = {1, 2, 3}</a:t>
            </a:r>
          </a:p>
          <a:p>
            <a:pPr marL="1905" indent="-344805">
              <a:lnSpc>
                <a:spcPct val="80000"/>
              </a:lnSpc>
              <a:buNone/>
            </a:pPr>
            <a:r>
              <a:rPr lang="en-US" altLang="en-US" sz="1800" dirty="0">
                <a:latin typeface="Times New Roman" panose="02020603050405020304" pitchFamily="2" charset="0"/>
              </a:rPr>
              <a:t>&gt;&gt;&gt; y = {1, 2, 5}</a:t>
            </a:r>
          </a:p>
          <a:p>
            <a:pPr marL="1905" indent="-344805">
              <a:lnSpc>
                <a:spcPct val="80000"/>
              </a:lnSpc>
              <a:buNone/>
            </a:pPr>
            <a:r>
              <a:rPr lang="en-US" altLang="en-US" sz="1800" dirty="0">
                <a:latin typeface="Times New Roman" panose="02020603050405020304" pitchFamily="2" charset="0"/>
              </a:rPr>
              <a:t>&gt;&gt;&gt; z = {1, 2, 3, 4}</a:t>
            </a:r>
          </a:p>
          <a:p>
            <a:pPr marL="1905" indent="-344805">
              <a:lnSpc>
                <a:spcPct val="80000"/>
              </a:lnSpc>
              <a:buNone/>
            </a:pPr>
            <a:r>
              <a:rPr lang="en-US" altLang="en-US" sz="1800" dirty="0">
                <a:latin typeface="Times New Roman" panose="02020603050405020304" pitchFamily="2" charset="0"/>
              </a:rPr>
              <a:t>&gt;&gt;&gt; </a:t>
            </a:r>
            <a:r>
              <a:rPr lang="en-US" altLang="en-US" sz="1800" dirty="0" err="1">
                <a:latin typeface="Times New Roman" panose="02020603050405020304" pitchFamily="2" charset="0"/>
              </a:rPr>
              <a:t>x.issubset</a:t>
            </a:r>
            <a:r>
              <a:rPr lang="en-US" altLang="en-US" sz="1800" dirty="0">
                <a:latin typeface="Times New Roman" panose="02020603050405020304" pitchFamily="2" charset="0"/>
              </a:rPr>
              <a:t>(y)                                     #</a:t>
            </a:r>
            <a:r>
              <a:rPr lang="en-US" altLang="en-US" sz="1800" dirty="0" err="1">
                <a:latin typeface="Times New Roman" panose="02020603050405020304" pitchFamily="2" charset="0"/>
              </a:rPr>
              <a:t>测试是否为子集</a:t>
            </a:r>
            <a:endParaRPr lang="en-US" altLang="en-US" sz="1800" dirty="0">
              <a:latin typeface="Times New Roman" panose="02020603050405020304" pitchFamily="2" charset="0"/>
            </a:endParaRPr>
          </a:p>
          <a:p>
            <a:pPr marL="1905" indent="-344805">
              <a:lnSpc>
                <a:spcPct val="80000"/>
              </a:lnSpc>
              <a:buNone/>
            </a:pPr>
            <a:r>
              <a:rPr lang="en-US" altLang="en-US" sz="1800" dirty="0">
                <a:solidFill>
                  <a:srgbClr val="00B0F0"/>
                </a:solidFill>
                <a:latin typeface="Times New Roman" panose="02020603050405020304" pitchFamily="2" charset="0"/>
              </a:rPr>
              <a:t>False</a:t>
            </a:r>
          </a:p>
          <a:p>
            <a:pPr marL="1905" indent="-344805">
              <a:lnSpc>
                <a:spcPct val="80000"/>
              </a:lnSpc>
              <a:buNone/>
            </a:pPr>
            <a:r>
              <a:rPr lang="en-US" altLang="en-US" sz="1800" dirty="0">
                <a:latin typeface="Times New Roman" panose="02020603050405020304" pitchFamily="2" charset="0"/>
              </a:rPr>
              <a:t>&gt;&gt;&gt; </a:t>
            </a:r>
            <a:r>
              <a:rPr lang="en-US" altLang="en-US" sz="1800" dirty="0" err="1">
                <a:latin typeface="Times New Roman" panose="02020603050405020304" pitchFamily="2" charset="0"/>
              </a:rPr>
              <a:t>x.issubset</a:t>
            </a:r>
            <a:r>
              <a:rPr lang="en-US" altLang="en-US" sz="1800" dirty="0">
                <a:latin typeface="Times New Roman" panose="02020603050405020304" pitchFamily="2" charset="0"/>
              </a:rPr>
              <a:t>(z)</a:t>
            </a:r>
          </a:p>
          <a:p>
            <a:pPr marL="1905" indent="-344805">
              <a:lnSpc>
                <a:spcPct val="80000"/>
              </a:lnSpc>
              <a:buNone/>
            </a:pPr>
            <a:r>
              <a:rPr lang="en-US" altLang="en-US" sz="1800" dirty="0">
                <a:solidFill>
                  <a:srgbClr val="00B0F0"/>
                </a:solidFill>
                <a:latin typeface="Times New Roman" panose="02020603050405020304" pitchFamily="2" charset="0"/>
              </a:rPr>
              <a:t>True</a:t>
            </a:r>
          </a:p>
          <a:p>
            <a:pPr marL="1905" indent="-344805">
              <a:lnSpc>
                <a:spcPct val="80000"/>
              </a:lnSpc>
              <a:buNone/>
            </a:pPr>
            <a:r>
              <a:rPr lang="en-US" altLang="en-US" sz="1800" dirty="0">
                <a:latin typeface="Times New Roman" panose="02020603050405020304" pitchFamily="2" charset="0"/>
              </a:rPr>
              <a:t>&gt;&gt;&gt; </a:t>
            </a:r>
            <a:r>
              <a:rPr lang="en-US" altLang="zh-CN" sz="1800" dirty="0" err="1">
                <a:latin typeface="Times New Roman" panose="02020603050405020304" pitchFamily="2" charset="0"/>
              </a:rPr>
              <a:t>z</a:t>
            </a:r>
            <a:r>
              <a:rPr lang="en-US" altLang="en-US" sz="1800" dirty="0" err="1">
                <a:latin typeface="Times New Roman" panose="02020603050405020304" pitchFamily="2" charset="0"/>
              </a:rPr>
              <a:t>.issu</a:t>
            </a:r>
            <a:r>
              <a:rPr lang="en-US" altLang="zh-CN" sz="1800" dirty="0" err="1">
                <a:latin typeface="Times New Roman" panose="02020603050405020304" pitchFamily="2" charset="0"/>
              </a:rPr>
              <a:t>per</a:t>
            </a:r>
            <a:r>
              <a:rPr lang="en-US" altLang="en-US" sz="1800" dirty="0" err="1">
                <a:latin typeface="Times New Roman" panose="02020603050405020304" pitchFamily="2" charset="0"/>
              </a:rPr>
              <a:t>set</a:t>
            </a:r>
            <a:r>
              <a:rPr lang="en-US" altLang="en-US" sz="1800" dirty="0">
                <a:latin typeface="Times New Roman" panose="02020603050405020304" pitchFamily="2" charset="0"/>
              </a:rPr>
              <a:t>(x)</a:t>
            </a:r>
          </a:p>
          <a:p>
            <a:pPr marL="1905" indent="-344805">
              <a:lnSpc>
                <a:spcPct val="80000"/>
              </a:lnSpc>
              <a:buNone/>
            </a:pPr>
            <a:r>
              <a:rPr lang="en-US" altLang="en-US" sz="1800" dirty="0">
                <a:solidFill>
                  <a:srgbClr val="00B0F0"/>
                </a:solidFill>
                <a:latin typeface="Times New Roman" panose="02020603050405020304" pitchFamily="2" charset="0"/>
              </a:rPr>
              <a:t>True</a:t>
            </a:r>
          </a:p>
          <a:p>
            <a:pPr marL="1905" indent="-344805">
              <a:lnSpc>
                <a:spcPct val="80000"/>
              </a:lnSpc>
              <a:buNone/>
            </a:pPr>
            <a:r>
              <a:rPr lang="en-US" altLang="en-US" sz="1800" dirty="0">
                <a:latin typeface="Times New Roman" panose="02020603050405020304" pitchFamily="2" charset="0"/>
              </a:rPr>
              <a:t>&gt;&gt;&gt; {3} &amp; {4}</a:t>
            </a:r>
          </a:p>
          <a:p>
            <a:pPr marL="1905" indent="-344805">
              <a:lnSpc>
                <a:spcPct val="80000"/>
              </a:lnSpc>
              <a:buNone/>
            </a:pPr>
            <a:r>
              <a:rPr lang="en-US" altLang="en-US" sz="1800" dirty="0">
                <a:solidFill>
                  <a:srgbClr val="00B0F0"/>
                </a:solidFill>
                <a:latin typeface="Times New Roman" panose="02020603050405020304" pitchFamily="2" charset="0"/>
              </a:rPr>
              <a:t>set()</a:t>
            </a:r>
          </a:p>
          <a:p>
            <a:pPr marL="1905" indent="-344805">
              <a:lnSpc>
                <a:spcPct val="80000"/>
              </a:lnSpc>
              <a:buNone/>
            </a:pPr>
            <a:r>
              <a:rPr lang="en-US" altLang="en-US" sz="1800" dirty="0">
                <a:latin typeface="Times New Roman" panose="02020603050405020304" pitchFamily="2" charset="0"/>
              </a:rPr>
              <a:t>&gt;&gt;&gt; {3}.</a:t>
            </a:r>
            <a:r>
              <a:rPr lang="en-US" altLang="en-US" sz="1800" dirty="0" err="1">
                <a:latin typeface="Times New Roman" panose="02020603050405020304" pitchFamily="2" charset="0"/>
              </a:rPr>
              <a:t>isdisjoint</a:t>
            </a:r>
            <a:r>
              <a:rPr lang="en-US" altLang="en-US" sz="1800" dirty="0">
                <a:latin typeface="Times New Roman" panose="02020603050405020304" pitchFamily="2" charset="0"/>
              </a:rPr>
              <a:t>({4})                               #</a:t>
            </a:r>
            <a:r>
              <a:rPr lang="en-US" altLang="en-US" sz="1800" dirty="0" err="1">
                <a:latin typeface="Times New Roman" panose="02020603050405020304" pitchFamily="2" charset="0"/>
              </a:rPr>
              <a:t>如果两个集合的交集为空，返回True</a:t>
            </a:r>
            <a:endParaRPr lang="en-US" altLang="en-US" sz="1800" dirty="0">
              <a:latin typeface="Times New Roman" panose="02020603050405020304" pitchFamily="2" charset="0"/>
            </a:endParaRPr>
          </a:p>
          <a:p>
            <a:pPr marL="1905" indent="-344805">
              <a:lnSpc>
                <a:spcPct val="80000"/>
              </a:lnSpc>
              <a:buNone/>
            </a:pPr>
            <a:r>
              <a:rPr lang="en-US" altLang="en-US" sz="1800" dirty="0">
                <a:solidFill>
                  <a:srgbClr val="00B0F0"/>
                </a:solidFill>
                <a:latin typeface="Times New Roman" panose="02020603050405020304" pitchFamily="2" charset="0"/>
              </a:rPr>
              <a:t>True</a:t>
            </a:r>
          </a:p>
          <a:p>
            <a:pPr marL="1905" indent="-344805">
              <a:lnSpc>
                <a:spcPct val="80000"/>
              </a:lnSpc>
              <a:buNone/>
            </a:pPr>
            <a:endParaRPr lang="en-GB" altLang="en-US" sz="1800" dirty="0">
              <a:latin typeface="Times New Roman" panose="02020603050405020304" pitchFamily="2" charset="0"/>
            </a:endParaRPr>
          </a:p>
          <a:p>
            <a:pPr lvl="1"/>
            <a:endParaRPr lang="en-US" altLang="zh-CN" dirty="0"/>
          </a:p>
          <a:p>
            <a:pPr lvl="1"/>
            <a:endParaRPr lang="zh-CN" altLang="en-US" noProof="1"/>
          </a:p>
        </p:txBody>
      </p:sp>
    </p:spTree>
    <p:extLst>
      <p:ext uri="{BB962C8B-B14F-4D97-AF65-F5344CB8AC3E}">
        <p14:creationId xmlns:p14="http://schemas.microsoft.com/office/powerpoint/2010/main" val="3372523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noChangeArrowheads="1"/>
          </p:cNvSpPr>
          <p:nvPr>
            <p:ph type="title"/>
          </p:nvPr>
        </p:nvSpPr>
        <p:spPr/>
        <p:txBody>
          <a:bodyPr/>
          <a:lstStyle/>
          <a:p>
            <a:r>
              <a:rPr lang="zh-CN" altLang="en-US" dirty="0"/>
              <a:t>集合</a:t>
            </a:r>
          </a:p>
        </p:txBody>
      </p:sp>
      <p:sp>
        <p:nvSpPr>
          <p:cNvPr id="3" name="内容占位符 2"/>
          <p:cNvSpPr>
            <a:spLocks noGrp="1"/>
          </p:cNvSpPr>
          <p:nvPr>
            <p:ph idx="1"/>
          </p:nvPr>
        </p:nvSpPr>
        <p:spPr/>
        <p:txBody>
          <a:bodyPr/>
          <a:lstStyle/>
          <a:p>
            <a:r>
              <a:rPr lang="zh-CN" altLang="en-US" dirty="0">
                <a:sym typeface="宋体" panose="02010600030101010101" pitchFamily="2" charset="-122"/>
              </a:rPr>
              <a:t>示例：</a:t>
            </a:r>
            <a:r>
              <a:rPr lang="zh-CN" altLang="en-US" noProof="1"/>
              <a:t>生成不重复随机数</a:t>
            </a:r>
          </a:p>
          <a:p>
            <a:pPr marL="0" indent="0">
              <a:lnSpc>
                <a:spcPct val="90000"/>
              </a:lnSpc>
              <a:spcBef>
                <a:spcPts val="0"/>
              </a:spcBef>
              <a:buNone/>
            </a:pPr>
            <a:endParaRPr lang="zh-CN" altLang="en-US" sz="2000" noProof="1"/>
          </a:p>
          <a:p>
            <a:pPr marL="0" indent="0">
              <a:lnSpc>
                <a:spcPct val="90000"/>
              </a:lnSpc>
              <a:spcBef>
                <a:spcPts val="0"/>
              </a:spcBef>
              <a:buNone/>
            </a:pPr>
            <a:r>
              <a:rPr lang="zh-CN" altLang="en-US" sz="2000" noProof="1">
                <a:latin typeface="Times New Roman" panose="02020603050405020304" pitchFamily="2" charset="0"/>
              </a:rPr>
              <a:t>import random</a:t>
            </a:r>
          </a:p>
          <a:p>
            <a:pPr marL="0" indent="0">
              <a:lnSpc>
                <a:spcPct val="90000"/>
              </a:lnSpc>
              <a:spcBef>
                <a:spcPts val="0"/>
              </a:spcBef>
              <a:buNone/>
            </a:pPr>
            <a:r>
              <a:rPr lang="zh-CN" altLang="en-US" sz="2000" noProof="1">
                <a:latin typeface="Times New Roman" panose="02020603050405020304" pitchFamily="2" charset="0"/>
              </a:rPr>
              <a:t>import time</a:t>
            </a:r>
          </a:p>
          <a:p>
            <a:pPr marL="0" indent="0">
              <a:lnSpc>
                <a:spcPct val="90000"/>
              </a:lnSpc>
              <a:spcBef>
                <a:spcPts val="0"/>
              </a:spcBef>
              <a:buNone/>
            </a:pPr>
            <a:endParaRPr lang="zh-CN" altLang="en-US" sz="2000" noProof="1">
              <a:latin typeface="Times New Roman" panose="02020603050405020304" pitchFamily="2" charset="0"/>
            </a:endParaRPr>
          </a:p>
          <a:p>
            <a:pPr marL="0" indent="0">
              <a:lnSpc>
                <a:spcPct val="90000"/>
              </a:lnSpc>
              <a:spcBef>
                <a:spcPts val="0"/>
              </a:spcBef>
              <a:buNone/>
            </a:pPr>
            <a:r>
              <a:rPr lang="zh-CN" altLang="en-US" sz="2000" noProof="1">
                <a:latin typeface="Times New Roman" panose="02020603050405020304" pitchFamily="2" charset="0"/>
              </a:rPr>
              <a:t>def RandomNumbers(number, start, end):</a:t>
            </a:r>
          </a:p>
          <a:p>
            <a:pPr marL="0" indent="0">
              <a:lnSpc>
                <a:spcPct val="90000"/>
              </a:lnSpc>
              <a:spcBef>
                <a:spcPts val="0"/>
              </a:spcBef>
              <a:buNone/>
            </a:pPr>
            <a:r>
              <a:rPr lang="zh-CN" altLang="en-US" sz="2000" noProof="1">
                <a:latin typeface="Times New Roman" panose="02020603050405020304" pitchFamily="2" charset="0"/>
              </a:rPr>
              <a:t>    '''使用</a:t>
            </a:r>
            <a:r>
              <a:rPr lang="zh-CN" altLang="en-US" sz="2000" noProof="1">
                <a:solidFill>
                  <a:srgbClr val="00B0F0"/>
                </a:solidFill>
                <a:latin typeface="Times New Roman" panose="02020603050405020304" pitchFamily="2" charset="0"/>
              </a:rPr>
              <a:t>列表</a:t>
            </a:r>
            <a:r>
              <a:rPr lang="zh-CN" altLang="en-US" sz="2000" noProof="1">
                <a:latin typeface="Times New Roman" panose="02020603050405020304" pitchFamily="2" charset="0"/>
              </a:rPr>
              <a:t>来生成number个介于start和end之间的不重复随机数'''</a:t>
            </a:r>
          </a:p>
          <a:p>
            <a:pPr marL="0" indent="0">
              <a:lnSpc>
                <a:spcPct val="90000"/>
              </a:lnSpc>
              <a:spcBef>
                <a:spcPts val="0"/>
              </a:spcBef>
              <a:buNone/>
            </a:pPr>
            <a:r>
              <a:rPr lang="zh-CN" altLang="en-US" sz="2000" noProof="1">
                <a:latin typeface="Times New Roman" panose="02020603050405020304" pitchFamily="2" charset="0"/>
              </a:rPr>
              <a:t>    data = []</a:t>
            </a:r>
          </a:p>
          <a:p>
            <a:pPr marL="0" indent="0">
              <a:lnSpc>
                <a:spcPct val="90000"/>
              </a:lnSpc>
              <a:spcBef>
                <a:spcPts val="0"/>
              </a:spcBef>
              <a:buNone/>
            </a:pPr>
            <a:r>
              <a:rPr lang="zh-CN" altLang="en-US" sz="2000" noProof="1">
                <a:latin typeface="Times New Roman" panose="02020603050405020304" pitchFamily="2" charset="0"/>
              </a:rPr>
              <a:t>    n = 0</a:t>
            </a:r>
          </a:p>
          <a:p>
            <a:pPr marL="0" indent="0">
              <a:lnSpc>
                <a:spcPct val="90000"/>
              </a:lnSpc>
              <a:spcBef>
                <a:spcPts val="0"/>
              </a:spcBef>
              <a:buNone/>
            </a:pPr>
            <a:r>
              <a:rPr lang="zh-CN" altLang="en-US" sz="2000" noProof="1">
                <a:latin typeface="Times New Roman" panose="02020603050405020304" pitchFamily="2" charset="0"/>
              </a:rPr>
              <a:t>    while True:</a:t>
            </a:r>
          </a:p>
          <a:p>
            <a:pPr marL="0" indent="0">
              <a:lnSpc>
                <a:spcPct val="90000"/>
              </a:lnSpc>
              <a:spcBef>
                <a:spcPts val="0"/>
              </a:spcBef>
              <a:buNone/>
            </a:pPr>
            <a:r>
              <a:rPr lang="zh-CN" altLang="en-US" sz="2000" noProof="1">
                <a:latin typeface="Times New Roman" panose="02020603050405020304" pitchFamily="2" charset="0"/>
              </a:rPr>
              <a:t>        element = random.randint(start, end)</a:t>
            </a:r>
          </a:p>
          <a:p>
            <a:pPr marL="0" indent="0">
              <a:lnSpc>
                <a:spcPct val="90000"/>
              </a:lnSpc>
              <a:spcBef>
                <a:spcPts val="0"/>
              </a:spcBef>
              <a:buNone/>
            </a:pPr>
            <a:r>
              <a:rPr lang="zh-CN" altLang="en-US" sz="2000" noProof="1">
                <a:latin typeface="Times New Roman" panose="02020603050405020304" pitchFamily="2" charset="0"/>
              </a:rPr>
              <a:t>        if element not in data:</a:t>
            </a:r>
          </a:p>
          <a:p>
            <a:pPr marL="0" indent="0">
              <a:lnSpc>
                <a:spcPct val="90000"/>
              </a:lnSpc>
              <a:spcBef>
                <a:spcPts val="0"/>
              </a:spcBef>
              <a:buNone/>
            </a:pPr>
            <a:r>
              <a:rPr lang="zh-CN" altLang="en-US" sz="2000" noProof="1">
                <a:latin typeface="Times New Roman" panose="02020603050405020304" pitchFamily="2" charset="0"/>
              </a:rPr>
              <a:t>            data.append(element)</a:t>
            </a:r>
          </a:p>
          <a:p>
            <a:pPr marL="0" indent="0">
              <a:lnSpc>
                <a:spcPct val="90000"/>
              </a:lnSpc>
              <a:spcBef>
                <a:spcPts val="0"/>
              </a:spcBef>
              <a:buNone/>
            </a:pPr>
            <a:r>
              <a:rPr lang="zh-CN" altLang="en-US" sz="2000" noProof="1">
                <a:latin typeface="Times New Roman" panose="02020603050405020304" pitchFamily="2" charset="0"/>
              </a:rPr>
              <a:t>            n += 1</a:t>
            </a:r>
          </a:p>
          <a:p>
            <a:pPr marL="0" indent="0">
              <a:lnSpc>
                <a:spcPct val="90000"/>
              </a:lnSpc>
              <a:spcBef>
                <a:spcPts val="0"/>
              </a:spcBef>
              <a:buNone/>
            </a:pPr>
            <a:r>
              <a:rPr lang="zh-CN" altLang="en-US" sz="2000" noProof="1">
                <a:latin typeface="Times New Roman" panose="02020603050405020304" pitchFamily="2" charset="0"/>
              </a:rPr>
              <a:t>        if n == number - 1:</a:t>
            </a:r>
          </a:p>
          <a:p>
            <a:pPr marL="0" indent="0">
              <a:lnSpc>
                <a:spcPct val="90000"/>
              </a:lnSpc>
              <a:spcBef>
                <a:spcPts val="0"/>
              </a:spcBef>
              <a:buNone/>
            </a:pPr>
            <a:r>
              <a:rPr lang="zh-CN" altLang="en-US" sz="2000" noProof="1">
                <a:latin typeface="Times New Roman" panose="02020603050405020304" pitchFamily="2" charset="0"/>
              </a:rPr>
              <a:t>            break</a:t>
            </a:r>
          </a:p>
          <a:p>
            <a:pPr marL="0" indent="0">
              <a:lnSpc>
                <a:spcPct val="90000"/>
              </a:lnSpc>
              <a:spcBef>
                <a:spcPts val="0"/>
              </a:spcBef>
              <a:buNone/>
            </a:pPr>
            <a:r>
              <a:rPr lang="zh-CN" altLang="en-US" sz="2000" noProof="1">
                <a:latin typeface="Times New Roman" panose="02020603050405020304" pitchFamily="2" charset="0"/>
              </a:rPr>
              <a:t>    return data</a:t>
            </a:r>
          </a:p>
        </p:txBody>
      </p:sp>
    </p:spTree>
    <p:extLst>
      <p:ext uri="{BB962C8B-B14F-4D97-AF65-F5344CB8AC3E}">
        <p14:creationId xmlns:p14="http://schemas.microsoft.com/office/powerpoint/2010/main" val="1466487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noChangeArrowheads="1"/>
          </p:cNvSpPr>
          <p:nvPr>
            <p:ph type="title"/>
          </p:nvPr>
        </p:nvSpPr>
        <p:spPr/>
        <p:txBody>
          <a:bodyPr/>
          <a:lstStyle/>
          <a:p>
            <a:r>
              <a:rPr lang="zh-CN" altLang="en-US" dirty="0"/>
              <a:t>集合</a:t>
            </a:r>
          </a:p>
        </p:txBody>
      </p:sp>
      <p:sp>
        <p:nvSpPr>
          <p:cNvPr id="3" name="内容占位符 2"/>
          <p:cNvSpPr>
            <a:spLocks noGrp="1"/>
          </p:cNvSpPr>
          <p:nvPr>
            <p:ph idx="1"/>
          </p:nvPr>
        </p:nvSpPr>
        <p:spPr/>
        <p:txBody>
          <a:bodyPr/>
          <a:lstStyle/>
          <a:p>
            <a:r>
              <a:rPr lang="zh-CN" altLang="en-US" dirty="0">
                <a:sym typeface="宋体" panose="02010600030101010101" pitchFamily="2" charset="-122"/>
              </a:rPr>
              <a:t>示例：</a:t>
            </a:r>
            <a:r>
              <a:rPr lang="zh-CN" altLang="en-US" noProof="1"/>
              <a:t>生成不重复随机数</a:t>
            </a:r>
          </a:p>
          <a:p>
            <a:pPr marL="0" indent="0">
              <a:lnSpc>
                <a:spcPct val="90000"/>
              </a:lnSpc>
              <a:spcBef>
                <a:spcPts val="0"/>
              </a:spcBef>
              <a:buNone/>
            </a:pPr>
            <a:endParaRPr lang="zh-CN" altLang="en-US" sz="2000" noProof="1"/>
          </a:p>
          <a:p>
            <a:pPr marL="0" indent="0">
              <a:lnSpc>
                <a:spcPct val="90000"/>
              </a:lnSpc>
              <a:spcBef>
                <a:spcPts val="0"/>
              </a:spcBef>
              <a:buNone/>
            </a:pPr>
            <a:r>
              <a:rPr lang="zh-CN" altLang="en-US" sz="2000" noProof="1">
                <a:latin typeface="Times New Roman" panose="02020603050405020304" pitchFamily="2" charset="0"/>
              </a:rPr>
              <a:t>import random</a:t>
            </a:r>
          </a:p>
          <a:p>
            <a:pPr marL="0" indent="0">
              <a:lnSpc>
                <a:spcPct val="90000"/>
              </a:lnSpc>
              <a:spcBef>
                <a:spcPts val="0"/>
              </a:spcBef>
              <a:buNone/>
            </a:pPr>
            <a:r>
              <a:rPr lang="zh-CN" altLang="en-US" sz="2000" noProof="1">
                <a:latin typeface="Times New Roman" panose="02020603050405020304" pitchFamily="2" charset="0"/>
              </a:rPr>
              <a:t>import time</a:t>
            </a:r>
          </a:p>
          <a:p>
            <a:pPr marL="0" indent="0">
              <a:lnSpc>
                <a:spcPct val="90000"/>
              </a:lnSpc>
              <a:spcBef>
                <a:spcPts val="0"/>
              </a:spcBef>
              <a:buNone/>
            </a:pPr>
            <a:endParaRPr lang="zh-CN" altLang="en-US" sz="2000" noProof="1">
              <a:latin typeface="Times New Roman" panose="02020603050405020304" pitchFamily="2" charset="0"/>
            </a:endParaRPr>
          </a:p>
          <a:p>
            <a:pPr marL="0" indent="0">
              <a:lnSpc>
                <a:spcPct val="90000"/>
              </a:lnSpc>
              <a:spcBef>
                <a:spcPts val="0"/>
              </a:spcBef>
              <a:buNone/>
            </a:pPr>
            <a:r>
              <a:rPr lang="zh-CN" altLang="en-US" sz="2000" dirty="0">
                <a:latin typeface="Times New Roman" panose="02020603050405020304" pitchFamily="2" charset="0"/>
              </a:rPr>
              <a:t>def RandomNumbers1(number, start, end):</a:t>
            </a:r>
          </a:p>
          <a:p>
            <a:pPr marL="0" indent="0">
              <a:lnSpc>
                <a:spcPct val="90000"/>
              </a:lnSpc>
              <a:spcBef>
                <a:spcPts val="0"/>
              </a:spcBef>
              <a:buNone/>
            </a:pPr>
            <a:r>
              <a:rPr lang="zh-CN" altLang="en-US" sz="2000" dirty="0">
                <a:latin typeface="Times New Roman" panose="02020603050405020304" pitchFamily="2" charset="0"/>
              </a:rPr>
              <a:t>    '''使用列表来生成number个介于start和end之间的不重复随机数'''</a:t>
            </a:r>
          </a:p>
          <a:p>
            <a:pPr marL="0" indent="0">
              <a:lnSpc>
                <a:spcPct val="90000"/>
              </a:lnSpc>
              <a:spcBef>
                <a:spcPts val="0"/>
              </a:spcBef>
              <a:buNone/>
            </a:pPr>
            <a:r>
              <a:rPr lang="zh-CN" altLang="en-US" sz="2000" dirty="0">
                <a:latin typeface="Times New Roman" panose="02020603050405020304" pitchFamily="2" charset="0"/>
              </a:rPr>
              <a:t>    data = []</a:t>
            </a:r>
          </a:p>
          <a:p>
            <a:pPr marL="0" indent="0">
              <a:lnSpc>
                <a:spcPct val="90000"/>
              </a:lnSpc>
              <a:spcBef>
                <a:spcPts val="0"/>
              </a:spcBef>
              <a:buNone/>
            </a:pPr>
            <a:r>
              <a:rPr lang="zh-CN" altLang="en-US" sz="2000" dirty="0">
                <a:latin typeface="Times New Roman" panose="02020603050405020304" pitchFamily="2" charset="0"/>
              </a:rPr>
              <a:t>    while True:</a:t>
            </a:r>
          </a:p>
          <a:p>
            <a:pPr marL="0" indent="0">
              <a:lnSpc>
                <a:spcPct val="90000"/>
              </a:lnSpc>
              <a:spcBef>
                <a:spcPts val="0"/>
              </a:spcBef>
              <a:buNone/>
            </a:pPr>
            <a:r>
              <a:rPr lang="zh-CN" altLang="en-US" sz="2000" dirty="0">
                <a:latin typeface="Times New Roman" panose="02020603050405020304" pitchFamily="2" charset="0"/>
              </a:rPr>
              <a:t>        element = random.randint(start, end)</a:t>
            </a:r>
          </a:p>
          <a:p>
            <a:pPr marL="0" indent="0">
              <a:lnSpc>
                <a:spcPct val="90000"/>
              </a:lnSpc>
              <a:spcBef>
                <a:spcPts val="0"/>
              </a:spcBef>
              <a:buNone/>
            </a:pPr>
            <a:r>
              <a:rPr lang="zh-CN" altLang="en-US" sz="2000" dirty="0">
                <a:latin typeface="Times New Roman" panose="02020603050405020304" pitchFamily="2" charset="0"/>
              </a:rPr>
              <a:t>        if element not in data:</a:t>
            </a:r>
          </a:p>
          <a:p>
            <a:pPr marL="0" indent="0">
              <a:lnSpc>
                <a:spcPct val="90000"/>
              </a:lnSpc>
              <a:spcBef>
                <a:spcPts val="0"/>
              </a:spcBef>
              <a:buNone/>
            </a:pPr>
            <a:r>
              <a:rPr lang="zh-CN" altLang="en-US" sz="2000" dirty="0">
                <a:latin typeface="Times New Roman" panose="02020603050405020304" pitchFamily="2" charset="0"/>
              </a:rPr>
              <a:t>            data.append(element)</a:t>
            </a:r>
          </a:p>
          <a:p>
            <a:pPr marL="0" indent="0">
              <a:lnSpc>
                <a:spcPct val="90000"/>
              </a:lnSpc>
              <a:spcBef>
                <a:spcPts val="0"/>
              </a:spcBef>
              <a:buNone/>
            </a:pPr>
            <a:r>
              <a:rPr lang="zh-CN" altLang="en-US" sz="2000" dirty="0">
                <a:latin typeface="Times New Roman" panose="02020603050405020304" pitchFamily="2" charset="0"/>
              </a:rPr>
              <a:t>        if len(data) == number:</a:t>
            </a:r>
          </a:p>
          <a:p>
            <a:pPr marL="0" indent="0">
              <a:lnSpc>
                <a:spcPct val="90000"/>
              </a:lnSpc>
              <a:spcBef>
                <a:spcPts val="0"/>
              </a:spcBef>
              <a:buNone/>
            </a:pPr>
            <a:r>
              <a:rPr lang="zh-CN" altLang="en-US" sz="2000" dirty="0">
                <a:latin typeface="Times New Roman" panose="02020603050405020304" pitchFamily="2" charset="0"/>
              </a:rPr>
              <a:t>            break</a:t>
            </a:r>
          </a:p>
          <a:p>
            <a:pPr marL="0" indent="0">
              <a:lnSpc>
                <a:spcPct val="90000"/>
              </a:lnSpc>
              <a:spcBef>
                <a:spcPts val="0"/>
              </a:spcBef>
              <a:buNone/>
            </a:pPr>
            <a:r>
              <a:rPr lang="zh-CN" altLang="en-US" sz="2000" dirty="0">
                <a:latin typeface="Times New Roman" panose="02020603050405020304" pitchFamily="2" charset="0"/>
              </a:rPr>
              <a:t>    return data</a:t>
            </a:r>
          </a:p>
        </p:txBody>
      </p:sp>
    </p:spTree>
    <p:extLst>
      <p:ext uri="{BB962C8B-B14F-4D97-AF65-F5344CB8AC3E}">
        <p14:creationId xmlns:p14="http://schemas.microsoft.com/office/powerpoint/2010/main" val="933263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noChangeArrowheads="1"/>
          </p:cNvSpPr>
          <p:nvPr>
            <p:ph type="title"/>
          </p:nvPr>
        </p:nvSpPr>
        <p:spPr/>
        <p:txBody>
          <a:bodyPr/>
          <a:lstStyle/>
          <a:p>
            <a:r>
              <a:rPr lang="zh-CN" altLang="en-US" dirty="0"/>
              <a:t>集合</a:t>
            </a:r>
          </a:p>
        </p:txBody>
      </p:sp>
      <p:sp>
        <p:nvSpPr>
          <p:cNvPr id="3" name="内容占位符 2"/>
          <p:cNvSpPr>
            <a:spLocks noGrp="1"/>
          </p:cNvSpPr>
          <p:nvPr>
            <p:ph idx="1"/>
          </p:nvPr>
        </p:nvSpPr>
        <p:spPr>
          <a:xfrm>
            <a:off x="522200" y="1343973"/>
            <a:ext cx="11074400" cy="4896544"/>
          </a:xfrm>
        </p:spPr>
        <p:txBody>
          <a:bodyPr/>
          <a:lstStyle/>
          <a:p>
            <a:r>
              <a:rPr lang="zh-CN" altLang="en-US" dirty="0">
                <a:sym typeface="宋体" panose="02010600030101010101" pitchFamily="2" charset="-122"/>
              </a:rPr>
              <a:t>示例：</a:t>
            </a:r>
            <a:r>
              <a:rPr lang="zh-CN" altLang="en-US" noProof="1"/>
              <a:t>生成不重复随机数</a:t>
            </a:r>
          </a:p>
          <a:p>
            <a:pPr marL="0" indent="0">
              <a:lnSpc>
                <a:spcPct val="90000"/>
              </a:lnSpc>
              <a:spcBef>
                <a:spcPts val="0"/>
              </a:spcBef>
              <a:buNone/>
            </a:pPr>
            <a:endParaRPr lang="zh-CN" altLang="en-US" sz="2000" noProof="1"/>
          </a:p>
          <a:p>
            <a:pPr marL="0" indent="0">
              <a:lnSpc>
                <a:spcPct val="90000"/>
              </a:lnSpc>
              <a:spcBef>
                <a:spcPts val="0"/>
              </a:spcBef>
              <a:buNone/>
            </a:pPr>
            <a:r>
              <a:rPr lang="zh-CN" altLang="en-US" sz="2000" noProof="1">
                <a:latin typeface="Times New Roman" panose="02020603050405020304" pitchFamily="2" charset="0"/>
              </a:rPr>
              <a:t>import random</a:t>
            </a:r>
          </a:p>
          <a:p>
            <a:pPr marL="0" indent="0">
              <a:lnSpc>
                <a:spcPct val="90000"/>
              </a:lnSpc>
              <a:spcBef>
                <a:spcPts val="0"/>
              </a:spcBef>
              <a:buNone/>
            </a:pPr>
            <a:r>
              <a:rPr lang="zh-CN" altLang="en-US" sz="2000" noProof="1">
                <a:latin typeface="Times New Roman" panose="02020603050405020304" pitchFamily="2" charset="0"/>
              </a:rPr>
              <a:t>import time</a:t>
            </a:r>
          </a:p>
          <a:p>
            <a:pPr marL="0" indent="0">
              <a:lnSpc>
                <a:spcPct val="90000"/>
              </a:lnSpc>
              <a:spcBef>
                <a:spcPts val="0"/>
              </a:spcBef>
              <a:buNone/>
            </a:pPr>
            <a:endParaRPr lang="zh-CN" altLang="en-US" sz="2000" noProof="1">
              <a:latin typeface="Times New Roman" panose="02020603050405020304" pitchFamily="2" charset="0"/>
            </a:endParaRPr>
          </a:p>
          <a:p>
            <a:pPr marL="0" indent="0">
              <a:lnSpc>
                <a:spcPct val="90000"/>
              </a:lnSpc>
              <a:spcBef>
                <a:spcPts val="0"/>
              </a:spcBef>
              <a:buNone/>
            </a:pPr>
            <a:r>
              <a:rPr lang="zh-CN" altLang="en-US" sz="2000" dirty="0">
                <a:latin typeface="Times New Roman" panose="02020603050405020304" pitchFamily="2" charset="0"/>
              </a:rPr>
              <a:t>def RandomNumbers2(number, start, end):</a:t>
            </a:r>
          </a:p>
          <a:p>
            <a:pPr marL="0" indent="0">
              <a:lnSpc>
                <a:spcPct val="90000"/>
              </a:lnSpc>
              <a:spcBef>
                <a:spcPts val="0"/>
              </a:spcBef>
              <a:buNone/>
            </a:pPr>
            <a:r>
              <a:rPr lang="zh-CN" altLang="en-US" sz="2000" dirty="0">
                <a:latin typeface="Times New Roman" panose="02020603050405020304" pitchFamily="2" charset="0"/>
              </a:rPr>
              <a:t>    '''使用集合来生成number个介于start和end之间的不重复随机数'''</a:t>
            </a:r>
          </a:p>
          <a:p>
            <a:pPr marL="0" indent="0">
              <a:lnSpc>
                <a:spcPct val="90000"/>
              </a:lnSpc>
              <a:spcBef>
                <a:spcPts val="0"/>
              </a:spcBef>
              <a:buNone/>
            </a:pPr>
            <a:r>
              <a:rPr lang="zh-CN" altLang="en-US" sz="2000" dirty="0">
                <a:latin typeface="Times New Roman" panose="02020603050405020304" pitchFamily="2" charset="0"/>
              </a:rPr>
              <a:t>    data = set()</a:t>
            </a:r>
          </a:p>
          <a:p>
            <a:pPr marL="0" indent="0">
              <a:lnSpc>
                <a:spcPct val="90000"/>
              </a:lnSpc>
              <a:spcBef>
                <a:spcPts val="0"/>
              </a:spcBef>
              <a:buNone/>
            </a:pPr>
            <a:r>
              <a:rPr lang="zh-CN" altLang="en-US" sz="2000" dirty="0">
                <a:latin typeface="Times New Roman" panose="02020603050405020304" pitchFamily="2" charset="0"/>
              </a:rPr>
              <a:t>    while True:</a:t>
            </a:r>
          </a:p>
          <a:p>
            <a:pPr marL="0" indent="0">
              <a:lnSpc>
                <a:spcPct val="90000"/>
              </a:lnSpc>
              <a:spcBef>
                <a:spcPts val="0"/>
              </a:spcBef>
              <a:buNone/>
            </a:pPr>
            <a:r>
              <a:rPr lang="zh-CN" altLang="en-US" sz="2000" dirty="0">
                <a:latin typeface="Times New Roman" panose="02020603050405020304" pitchFamily="2" charset="0"/>
              </a:rPr>
              <a:t>        data.add(random.randint(start, end))</a:t>
            </a:r>
          </a:p>
          <a:p>
            <a:pPr marL="0" indent="0">
              <a:lnSpc>
                <a:spcPct val="90000"/>
              </a:lnSpc>
              <a:spcBef>
                <a:spcPts val="0"/>
              </a:spcBef>
              <a:buNone/>
            </a:pPr>
            <a:r>
              <a:rPr lang="zh-CN" altLang="en-US" sz="2000" dirty="0">
                <a:latin typeface="Times New Roman" panose="02020603050405020304" pitchFamily="2" charset="0"/>
              </a:rPr>
              <a:t>        if len(data) == number:</a:t>
            </a:r>
          </a:p>
          <a:p>
            <a:pPr marL="0" indent="0">
              <a:lnSpc>
                <a:spcPct val="90000"/>
              </a:lnSpc>
              <a:spcBef>
                <a:spcPts val="0"/>
              </a:spcBef>
              <a:buNone/>
            </a:pPr>
            <a:r>
              <a:rPr lang="zh-CN" altLang="en-US" sz="2000" dirty="0">
                <a:latin typeface="Times New Roman" panose="02020603050405020304" pitchFamily="2" charset="0"/>
              </a:rPr>
              <a:t>            break</a:t>
            </a:r>
          </a:p>
          <a:p>
            <a:pPr marL="0" indent="0">
              <a:lnSpc>
                <a:spcPct val="90000"/>
              </a:lnSpc>
              <a:spcBef>
                <a:spcPts val="0"/>
              </a:spcBef>
              <a:buNone/>
            </a:pPr>
            <a:r>
              <a:rPr lang="zh-CN" altLang="en-US" sz="2000" dirty="0">
                <a:latin typeface="Times New Roman" panose="02020603050405020304" pitchFamily="2" charset="0"/>
              </a:rPr>
              <a:t>    return data</a:t>
            </a:r>
          </a:p>
        </p:txBody>
      </p:sp>
    </p:spTree>
    <p:extLst>
      <p:ext uri="{BB962C8B-B14F-4D97-AF65-F5344CB8AC3E}">
        <p14:creationId xmlns:p14="http://schemas.microsoft.com/office/powerpoint/2010/main" val="1747441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noChangeArrowheads="1"/>
          </p:cNvSpPr>
          <p:nvPr>
            <p:ph type="title"/>
          </p:nvPr>
        </p:nvSpPr>
        <p:spPr/>
        <p:txBody>
          <a:bodyPr/>
          <a:lstStyle/>
          <a:p>
            <a:r>
              <a:rPr lang="zh-CN" altLang="en-US" dirty="0"/>
              <a:t>集合</a:t>
            </a:r>
          </a:p>
        </p:txBody>
      </p:sp>
      <p:sp>
        <p:nvSpPr>
          <p:cNvPr id="3" name="内容占位符 2"/>
          <p:cNvSpPr>
            <a:spLocks noGrp="1"/>
          </p:cNvSpPr>
          <p:nvPr>
            <p:ph idx="1"/>
          </p:nvPr>
        </p:nvSpPr>
        <p:spPr/>
        <p:txBody>
          <a:bodyPr/>
          <a:lstStyle/>
          <a:p>
            <a:r>
              <a:rPr lang="zh-CN" altLang="en-US" dirty="0">
                <a:sym typeface="宋体" panose="02010600030101010101" pitchFamily="2" charset="-122"/>
              </a:rPr>
              <a:t>示例：</a:t>
            </a:r>
            <a:r>
              <a:rPr lang="zh-CN" altLang="en-US" noProof="1"/>
              <a:t>生成不重复随机数</a:t>
            </a:r>
          </a:p>
          <a:p>
            <a:pPr marL="0" indent="0">
              <a:lnSpc>
                <a:spcPct val="90000"/>
              </a:lnSpc>
              <a:spcBef>
                <a:spcPts val="0"/>
              </a:spcBef>
              <a:buNone/>
            </a:pPr>
            <a:endParaRPr lang="zh-CN" altLang="en-US" sz="2000" noProof="1"/>
          </a:p>
          <a:p>
            <a:pPr marL="0" indent="0">
              <a:lnSpc>
                <a:spcPct val="90000"/>
              </a:lnSpc>
              <a:spcBef>
                <a:spcPts val="0"/>
              </a:spcBef>
              <a:buNone/>
            </a:pPr>
            <a:r>
              <a:rPr lang="zh-CN" altLang="en-US" sz="2000" dirty="0">
                <a:latin typeface="Times New Roman" panose="02020603050405020304" pitchFamily="2" charset="0"/>
              </a:rPr>
              <a:t>start = time.time()</a:t>
            </a:r>
          </a:p>
          <a:p>
            <a:pPr marL="0" indent="0">
              <a:lnSpc>
                <a:spcPct val="90000"/>
              </a:lnSpc>
              <a:spcBef>
                <a:spcPts val="0"/>
              </a:spcBef>
              <a:buNone/>
            </a:pPr>
            <a:r>
              <a:rPr lang="zh-CN" altLang="en-US" sz="2000" dirty="0">
                <a:latin typeface="Times New Roman" panose="02020603050405020304" pitchFamily="2" charset="0"/>
              </a:rPr>
              <a:t>for i in range(10000):</a:t>
            </a:r>
          </a:p>
          <a:p>
            <a:pPr marL="0" indent="0">
              <a:lnSpc>
                <a:spcPct val="90000"/>
              </a:lnSpc>
              <a:spcBef>
                <a:spcPts val="0"/>
              </a:spcBef>
              <a:buNone/>
            </a:pPr>
            <a:r>
              <a:rPr lang="zh-CN" altLang="en-US" sz="2000" dirty="0">
                <a:latin typeface="Times New Roman" panose="02020603050405020304" pitchFamily="2" charset="0"/>
              </a:rPr>
              <a:t>    RandomNumbers(1000, 1, 10000)</a:t>
            </a:r>
          </a:p>
          <a:p>
            <a:pPr marL="0" indent="0">
              <a:lnSpc>
                <a:spcPct val="90000"/>
              </a:lnSpc>
              <a:spcBef>
                <a:spcPts val="0"/>
              </a:spcBef>
              <a:buNone/>
            </a:pPr>
            <a:r>
              <a:rPr lang="zh-CN" altLang="en-US" sz="2000" dirty="0">
                <a:latin typeface="Times New Roman" panose="02020603050405020304" pitchFamily="2" charset="0"/>
              </a:rPr>
              <a:t>print('Time used:', time.time()-start)</a:t>
            </a:r>
          </a:p>
          <a:p>
            <a:pPr marL="0" indent="0">
              <a:lnSpc>
                <a:spcPct val="90000"/>
              </a:lnSpc>
              <a:spcBef>
                <a:spcPts val="0"/>
              </a:spcBef>
              <a:buNone/>
            </a:pPr>
            <a:endParaRPr lang="zh-CN" altLang="en-US" sz="2000" dirty="0">
              <a:latin typeface="Times New Roman" panose="02020603050405020304" pitchFamily="2" charset="0"/>
            </a:endParaRPr>
          </a:p>
          <a:p>
            <a:pPr marL="0" indent="0">
              <a:lnSpc>
                <a:spcPct val="90000"/>
              </a:lnSpc>
              <a:spcBef>
                <a:spcPts val="0"/>
              </a:spcBef>
              <a:buNone/>
            </a:pPr>
            <a:r>
              <a:rPr lang="zh-CN" altLang="en-US" sz="2000" dirty="0">
                <a:latin typeface="Times New Roman" panose="02020603050405020304" pitchFamily="2" charset="0"/>
              </a:rPr>
              <a:t>start = time.time()</a:t>
            </a:r>
          </a:p>
          <a:p>
            <a:pPr marL="0" indent="0">
              <a:lnSpc>
                <a:spcPct val="90000"/>
              </a:lnSpc>
              <a:spcBef>
                <a:spcPts val="0"/>
              </a:spcBef>
              <a:buNone/>
            </a:pPr>
            <a:r>
              <a:rPr lang="zh-CN" altLang="en-US" sz="2000" dirty="0">
                <a:latin typeface="Times New Roman" panose="02020603050405020304" pitchFamily="2" charset="0"/>
              </a:rPr>
              <a:t>for i in range(10000):</a:t>
            </a:r>
          </a:p>
          <a:p>
            <a:pPr marL="0" indent="0">
              <a:lnSpc>
                <a:spcPct val="90000"/>
              </a:lnSpc>
              <a:spcBef>
                <a:spcPts val="0"/>
              </a:spcBef>
              <a:buNone/>
            </a:pPr>
            <a:r>
              <a:rPr lang="zh-CN" altLang="en-US" sz="2000" dirty="0">
                <a:latin typeface="Times New Roman" panose="02020603050405020304" pitchFamily="2" charset="0"/>
              </a:rPr>
              <a:t>    RandomNumbers1(1000, 1, 10000)</a:t>
            </a:r>
          </a:p>
          <a:p>
            <a:pPr marL="0" indent="0">
              <a:lnSpc>
                <a:spcPct val="90000"/>
              </a:lnSpc>
              <a:spcBef>
                <a:spcPts val="0"/>
              </a:spcBef>
              <a:buNone/>
            </a:pPr>
            <a:r>
              <a:rPr lang="zh-CN" altLang="en-US" sz="2000" dirty="0">
                <a:latin typeface="Times New Roman" panose="02020603050405020304" pitchFamily="2" charset="0"/>
              </a:rPr>
              <a:t>print('Time used:', time.time()-start)</a:t>
            </a:r>
          </a:p>
          <a:p>
            <a:pPr marL="0" indent="0">
              <a:lnSpc>
                <a:spcPct val="90000"/>
              </a:lnSpc>
              <a:spcBef>
                <a:spcPts val="0"/>
              </a:spcBef>
              <a:buNone/>
            </a:pPr>
            <a:endParaRPr lang="zh-CN" altLang="en-US" sz="2000" dirty="0">
              <a:latin typeface="Times New Roman" panose="02020603050405020304" pitchFamily="2" charset="0"/>
            </a:endParaRPr>
          </a:p>
          <a:p>
            <a:pPr marL="0" indent="0">
              <a:lnSpc>
                <a:spcPct val="90000"/>
              </a:lnSpc>
              <a:spcBef>
                <a:spcPts val="0"/>
              </a:spcBef>
              <a:buNone/>
            </a:pPr>
            <a:r>
              <a:rPr lang="zh-CN" altLang="en-US" sz="2000" dirty="0">
                <a:latin typeface="Times New Roman" panose="02020603050405020304" pitchFamily="2" charset="0"/>
              </a:rPr>
              <a:t>start = time.time()</a:t>
            </a:r>
          </a:p>
          <a:p>
            <a:pPr marL="0" indent="0">
              <a:lnSpc>
                <a:spcPct val="90000"/>
              </a:lnSpc>
              <a:spcBef>
                <a:spcPts val="0"/>
              </a:spcBef>
              <a:buNone/>
            </a:pPr>
            <a:r>
              <a:rPr lang="zh-CN" altLang="en-US" sz="2000" dirty="0">
                <a:latin typeface="Times New Roman" panose="02020603050405020304" pitchFamily="2" charset="0"/>
              </a:rPr>
              <a:t>for i in range(10000):</a:t>
            </a:r>
          </a:p>
          <a:p>
            <a:pPr marL="0" indent="0">
              <a:lnSpc>
                <a:spcPct val="90000"/>
              </a:lnSpc>
              <a:spcBef>
                <a:spcPts val="0"/>
              </a:spcBef>
              <a:buNone/>
            </a:pPr>
            <a:r>
              <a:rPr lang="zh-CN" altLang="en-US" sz="2000" dirty="0">
                <a:latin typeface="Times New Roman" panose="02020603050405020304" pitchFamily="2" charset="0"/>
              </a:rPr>
              <a:t>    RandomNumbers2(1000, 1, 10000)</a:t>
            </a:r>
          </a:p>
          <a:p>
            <a:pPr marL="0" indent="0">
              <a:lnSpc>
                <a:spcPct val="90000"/>
              </a:lnSpc>
              <a:spcBef>
                <a:spcPts val="0"/>
              </a:spcBef>
              <a:buNone/>
            </a:pPr>
            <a:r>
              <a:rPr lang="zh-CN" altLang="en-US" sz="2000" dirty="0">
                <a:latin typeface="Times New Roman" panose="02020603050405020304" pitchFamily="2" charset="0"/>
              </a:rPr>
              <a:t>print('Time used:', time.time()-start)</a:t>
            </a:r>
          </a:p>
        </p:txBody>
      </p:sp>
      <p:sp>
        <p:nvSpPr>
          <p:cNvPr id="5" name="文本框 4">
            <a:extLst>
              <a:ext uri="{FF2B5EF4-FFF2-40B4-BE49-F238E27FC236}">
                <a16:creationId xmlns:a16="http://schemas.microsoft.com/office/drawing/2014/main" id="{177B10D8-22F6-4A90-9F1C-36287AC49797}"/>
              </a:ext>
            </a:extLst>
          </p:cNvPr>
          <p:cNvSpPr txBox="1"/>
          <p:nvPr/>
        </p:nvSpPr>
        <p:spPr>
          <a:xfrm>
            <a:off x="5341103" y="3548521"/>
            <a:ext cx="6094708" cy="923330"/>
          </a:xfrm>
          <a:prstGeom prst="rect">
            <a:avLst/>
          </a:prstGeom>
          <a:noFill/>
        </p:spPr>
        <p:txBody>
          <a:bodyPr wrap="square">
            <a:spAutoFit/>
          </a:bodyPr>
          <a:lstStyle/>
          <a:p>
            <a:r>
              <a:rPr lang="zh-CN" altLang="en-US" b="1" dirty="0">
                <a:solidFill>
                  <a:srgbClr val="FF0000"/>
                </a:solidFill>
              </a:rPr>
              <a:t>Time used: 84.11002802848816</a:t>
            </a:r>
          </a:p>
          <a:p>
            <a:r>
              <a:rPr lang="zh-CN" altLang="en-US" b="1" dirty="0">
                <a:solidFill>
                  <a:srgbClr val="FF0000"/>
                </a:solidFill>
              </a:rPr>
              <a:t>Time used: 82.15106391906738</a:t>
            </a:r>
          </a:p>
          <a:p>
            <a:r>
              <a:rPr lang="zh-CN" altLang="en-US" b="1" dirty="0">
                <a:solidFill>
                  <a:srgbClr val="FF0000"/>
                </a:solidFill>
              </a:rPr>
              <a:t>Time used: 12.49757170677185</a:t>
            </a:r>
          </a:p>
        </p:txBody>
      </p:sp>
    </p:spTree>
    <p:extLst>
      <p:ext uri="{BB962C8B-B14F-4D97-AF65-F5344CB8AC3E}">
        <p14:creationId xmlns:p14="http://schemas.microsoft.com/office/powerpoint/2010/main" val="2463038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75777"/>
          <p:cNvSpPr>
            <a:spLocks noGrp="1" noChangeArrowheads="1"/>
          </p:cNvSpPr>
          <p:nvPr>
            <p:ph type="title"/>
          </p:nvPr>
        </p:nvSpPr>
        <p:spPr/>
        <p:txBody>
          <a:bodyPr/>
          <a:lstStyle/>
          <a:p>
            <a:r>
              <a:rPr lang="zh-CN" altLang="en-US" dirty="0"/>
              <a:t>字典</a:t>
            </a:r>
          </a:p>
        </p:txBody>
      </p:sp>
      <p:sp>
        <p:nvSpPr>
          <p:cNvPr id="83970" name="文本占位符 75778"/>
          <p:cNvSpPr>
            <a:spLocks noGrp="1" noChangeArrowheads="1"/>
          </p:cNvSpPr>
          <p:nvPr>
            <p:ph idx="1"/>
          </p:nvPr>
        </p:nvSpPr>
        <p:spPr/>
        <p:txBody>
          <a:bodyPr/>
          <a:lstStyle/>
          <a:p>
            <a:r>
              <a:rPr lang="zh-CN" altLang="en-US" dirty="0"/>
              <a:t>字典是</a:t>
            </a:r>
            <a:r>
              <a:rPr lang="zh-CN" altLang="en-US" dirty="0">
                <a:solidFill>
                  <a:srgbClr val="FF0000"/>
                </a:solidFill>
              </a:rPr>
              <a:t>无序</a:t>
            </a:r>
            <a:r>
              <a:rPr lang="zh-CN" altLang="en-US" dirty="0"/>
              <a:t>可变序列，是实现键值对映射的数据结构。</a:t>
            </a:r>
            <a:endParaRPr lang="en-US" altLang="zh-CN" dirty="0"/>
          </a:p>
          <a:p>
            <a:pPr lvl="1"/>
            <a:r>
              <a:rPr lang="zh-CN" altLang="en-US" dirty="0"/>
              <a:t>字典是一个键值对的集合，该集合以键为索引，一个键只对应一个值信息</a:t>
            </a:r>
            <a:endParaRPr lang="en-US" altLang="zh-CN" dirty="0"/>
          </a:p>
          <a:p>
            <a:pPr lvl="1"/>
            <a:r>
              <a:rPr lang="zh-CN" altLang="en-US" dirty="0"/>
              <a:t>字典中的</a:t>
            </a:r>
            <a:r>
              <a:rPr lang="zh-CN" altLang="en-US" dirty="0">
                <a:solidFill>
                  <a:srgbClr val="FF0000"/>
                </a:solidFill>
              </a:rPr>
              <a:t>键</a:t>
            </a:r>
            <a:r>
              <a:rPr lang="zh-CN" altLang="en-US" dirty="0"/>
              <a:t>可以为任意</a:t>
            </a:r>
            <a:r>
              <a:rPr lang="zh-CN" altLang="en-US" dirty="0">
                <a:solidFill>
                  <a:srgbClr val="FF0000"/>
                </a:solidFill>
              </a:rPr>
              <a:t>不可变数据</a:t>
            </a:r>
            <a:r>
              <a:rPr lang="zh-CN" altLang="en-US" dirty="0"/>
              <a:t>，如整数、实数、复数、字符串、元组等。</a:t>
            </a:r>
            <a:endParaRPr lang="en-US" altLang="zh-CN" dirty="0"/>
          </a:p>
          <a:p>
            <a:pPr lvl="1"/>
            <a:endParaRPr lang="zh-CN" altLang="en-US" dirty="0"/>
          </a:p>
          <a:p>
            <a:r>
              <a:rPr lang="zh-CN" altLang="en-US" dirty="0"/>
              <a:t>定义字典时，每个元素的键和值用冒号分隔，元素之间用逗号分隔，所有的元素放在一对大括号“｛｝”中。</a:t>
            </a:r>
          </a:p>
          <a:p>
            <a:r>
              <a:rPr lang="en-US" dirty="0" err="1"/>
              <a:t>globals</a:t>
            </a:r>
            <a:r>
              <a:rPr lang="en-US" dirty="0"/>
              <a:t>()</a:t>
            </a:r>
            <a:r>
              <a:rPr lang="zh-CN" altLang="en-US" dirty="0"/>
              <a:t>返回包含当前作用域内所有全局变量和值的字典</a:t>
            </a:r>
          </a:p>
          <a:p>
            <a:r>
              <a:rPr lang="en-US" dirty="0"/>
              <a:t>locals()</a:t>
            </a:r>
            <a:r>
              <a:rPr lang="zh-CN" altLang="en-US" dirty="0"/>
              <a:t>返回包含当前作用域内所有局部变量和值的字典</a:t>
            </a:r>
          </a:p>
        </p:txBody>
      </p:sp>
    </p:spTree>
    <p:extLst>
      <p:ext uri="{BB962C8B-B14F-4D97-AF65-F5344CB8AC3E}">
        <p14:creationId xmlns:p14="http://schemas.microsoft.com/office/powerpoint/2010/main" val="3080048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创建与删除</a:t>
            </a:r>
            <a:endParaRPr lang="en-US" altLang="zh-CN" dirty="0"/>
          </a:p>
          <a:p>
            <a:pPr lvl="1"/>
            <a:r>
              <a:rPr lang="zh-CN" altLang="en-US" dirty="0"/>
              <a:t>使用</a:t>
            </a:r>
            <a:r>
              <a:rPr lang="en-US" altLang="zh-CN" dirty="0"/>
              <a:t>=</a:t>
            </a:r>
            <a:r>
              <a:rPr lang="zh-CN" altLang="en-US" dirty="0"/>
              <a:t>将一个字典赋值给一个变量</a:t>
            </a:r>
            <a:endParaRPr lang="en-US" altLang="zh-CN" dirty="0"/>
          </a:p>
          <a:p>
            <a:pPr lvl="2"/>
            <a:endParaRPr lang="en-US" altLang="zh-CN" dirty="0"/>
          </a:p>
          <a:p>
            <a:pPr>
              <a:lnSpc>
                <a:spcPct val="80000"/>
              </a:lnSpc>
              <a:buSzPct val="90000"/>
              <a:buNone/>
            </a:pPr>
            <a:r>
              <a:rPr lang="en-US" altLang="zh-CN" sz="2000" dirty="0"/>
              <a:t>&gt;&gt;&gt; </a:t>
            </a:r>
            <a:r>
              <a:rPr lang="en-US" altLang="zh-CN" sz="2000" dirty="0" err="1"/>
              <a:t>a_dict</a:t>
            </a:r>
            <a:r>
              <a:rPr lang="en-US" altLang="zh-CN" sz="2000" dirty="0"/>
              <a:t> = {'server': 'db.diveintopython3.org', 'database': '</a:t>
            </a:r>
            <a:r>
              <a:rPr lang="en-US" altLang="zh-CN" sz="2000" dirty="0" err="1"/>
              <a:t>mysql</a:t>
            </a:r>
            <a:r>
              <a:rPr lang="en-US" altLang="zh-CN" sz="2000" dirty="0"/>
              <a:t>'}</a:t>
            </a:r>
          </a:p>
          <a:p>
            <a:pPr>
              <a:lnSpc>
                <a:spcPct val="80000"/>
              </a:lnSpc>
              <a:buSzPct val="90000"/>
              <a:buNone/>
            </a:pPr>
            <a:r>
              <a:rPr lang="en-US" altLang="zh-CN" sz="2000" dirty="0"/>
              <a:t>&gt;&gt;&gt; </a:t>
            </a:r>
            <a:r>
              <a:rPr lang="en-US" altLang="zh-CN" sz="2000" dirty="0" err="1"/>
              <a:t>a_dict</a:t>
            </a:r>
            <a:endParaRPr lang="en-US" altLang="zh-CN" sz="2000" dirty="0"/>
          </a:p>
          <a:p>
            <a:pPr>
              <a:lnSpc>
                <a:spcPct val="80000"/>
              </a:lnSpc>
              <a:buSzPct val="90000"/>
              <a:buNone/>
            </a:pPr>
            <a:r>
              <a:rPr lang="en-US" altLang="zh-CN" sz="2000" dirty="0">
                <a:solidFill>
                  <a:srgbClr val="00B0F0"/>
                </a:solidFill>
              </a:rPr>
              <a:t>{'database': '</a:t>
            </a:r>
            <a:r>
              <a:rPr lang="en-US" altLang="zh-CN" sz="2000" dirty="0" err="1">
                <a:solidFill>
                  <a:srgbClr val="00B0F0"/>
                </a:solidFill>
              </a:rPr>
              <a:t>mysql</a:t>
            </a:r>
            <a:r>
              <a:rPr lang="en-US" altLang="zh-CN" sz="2000" dirty="0">
                <a:solidFill>
                  <a:srgbClr val="00B0F0"/>
                </a:solidFill>
              </a:rPr>
              <a:t>', 'server': 'db.diveintopython3.org'}</a:t>
            </a:r>
          </a:p>
          <a:p>
            <a:pPr>
              <a:lnSpc>
                <a:spcPct val="80000"/>
              </a:lnSpc>
              <a:buSzPct val="90000"/>
              <a:buNone/>
            </a:pPr>
            <a:r>
              <a:rPr lang="en-US" altLang="zh-CN" sz="2000" dirty="0"/>
              <a:t>&gt;&gt;&gt; </a:t>
            </a:r>
            <a:r>
              <a:rPr lang="en-US" altLang="zh-CN" sz="2000" dirty="0" err="1"/>
              <a:t>aDict</a:t>
            </a:r>
            <a:r>
              <a:rPr lang="en-US" altLang="zh-CN" sz="2000" dirty="0"/>
              <a:t>={'age': 37, 'age': [98, 97], 'name': 'Dong', 'sex': 'male'}</a:t>
            </a:r>
          </a:p>
          <a:p>
            <a:pPr>
              <a:lnSpc>
                <a:spcPct val="80000"/>
              </a:lnSpc>
              <a:buSzPct val="90000"/>
              <a:buNone/>
            </a:pPr>
            <a:r>
              <a:rPr lang="en-US" altLang="zh-CN" sz="2000" dirty="0"/>
              <a:t>&gt;&gt;&gt; </a:t>
            </a:r>
            <a:r>
              <a:rPr lang="en-US" altLang="zh-CN" sz="2000" dirty="0" err="1"/>
              <a:t>aDict</a:t>
            </a:r>
            <a:endParaRPr lang="en-US" altLang="zh-CN" sz="2000" dirty="0"/>
          </a:p>
          <a:p>
            <a:pPr>
              <a:lnSpc>
                <a:spcPct val="80000"/>
              </a:lnSpc>
              <a:buSzPct val="90000"/>
              <a:buNone/>
            </a:pPr>
            <a:r>
              <a:rPr lang="en-US" altLang="zh-CN" sz="2000" dirty="0">
                <a:solidFill>
                  <a:srgbClr val="00B0F0"/>
                </a:solidFill>
              </a:rPr>
              <a:t>{'age': [98, 97], 'name': 'Dong', 'sex': 'male'}</a:t>
            </a:r>
          </a:p>
          <a:p>
            <a:pPr>
              <a:lnSpc>
                <a:spcPct val="80000"/>
              </a:lnSpc>
              <a:buSzPct val="90000"/>
              <a:buNone/>
            </a:pPr>
            <a:r>
              <a:rPr lang="zh-CN" altLang="en-US" sz="2000" dirty="0"/>
              <a:t>&gt;&gt;&gt; x = {}                     #空字典</a:t>
            </a:r>
          </a:p>
          <a:p>
            <a:pPr>
              <a:lnSpc>
                <a:spcPct val="80000"/>
              </a:lnSpc>
              <a:buSzPct val="90000"/>
              <a:buNone/>
            </a:pPr>
            <a:r>
              <a:rPr lang="zh-CN" altLang="en-US" sz="2000" dirty="0"/>
              <a:t>&gt;&gt;&gt; x</a:t>
            </a:r>
          </a:p>
          <a:p>
            <a:pPr>
              <a:lnSpc>
                <a:spcPct val="80000"/>
              </a:lnSpc>
              <a:buSzPct val="90000"/>
              <a:buNone/>
            </a:pPr>
            <a:r>
              <a:rPr lang="zh-CN" altLang="en-US" sz="2000" dirty="0">
                <a:solidFill>
                  <a:srgbClr val="00B0F0"/>
                </a:solidFill>
              </a:rPr>
              <a:t>{}</a:t>
            </a:r>
          </a:p>
          <a:p>
            <a:pPr lvl="1"/>
            <a:endParaRPr lang="zh-CN" altLang="en-US" dirty="0"/>
          </a:p>
        </p:txBody>
      </p:sp>
    </p:spTree>
    <p:extLst>
      <p:ext uri="{BB962C8B-B14F-4D97-AF65-F5344CB8AC3E}">
        <p14:creationId xmlns:p14="http://schemas.microsoft.com/office/powerpoint/2010/main" val="325163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创建与删除</a:t>
            </a:r>
            <a:endParaRPr lang="en-US" altLang="zh-CN" dirty="0"/>
          </a:p>
          <a:p>
            <a:pPr lvl="1"/>
            <a:r>
              <a:rPr lang="zh-CN" altLang="en-US" dirty="0"/>
              <a:t>使用</a:t>
            </a:r>
            <a:r>
              <a:rPr lang="en-US" altLang="zh-CN" dirty="0" err="1"/>
              <a:t>dict</a:t>
            </a:r>
            <a:r>
              <a:rPr lang="zh-CN" altLang="en-US" dirty="0"/>
              <a:t>利用已有数据创建字典：</a:t>
            </a:r>
            <a:endParaRPr lang="zh-CN" altLang="en-US" sz="1800" dirty="0"/>
          </a:p>
          <a:p>
            <a:pPr>
              <a:lnSpc>
                <a:spcPct val="80000"/>
              </a:lnSpc>
              <a:buSzPct val="90000"/>
              <a:buNone/>
            </a:pPr>
            <a:r>
              <a:rPr lang="zh-CN" altLang="en-US" sz="2000" dirty="0"/>
              <a:t>&gt;&gt;&gt; keys = ['a', 'b', 'c', 'd']</a:t>
            </a:r>
          </a:p>
          <a:p>
            <a:pPr>
              <a:lnSpc>
                <a:spcPct val="80000"/>
              </a:lnSpc>
              <a:buSzPct val="90000"/>
              <a:buNone/>
            </a:pPr>
            <a:r>
              <a:rPr lang="zh-CN" altLang="en-US" sz="2000" dirty="0"/>
              <a:t>&gt;&gt;&gt; values = [1, 2, 3, 4]</a:t>
            </a:r>
          </a:p>
          <a:p>
            <a:pPr>
              <a:lnSpc>
                <a:spcPct val="80000"/>
              </a:lnSpc>
              <a:buSzPct val="90000"/>
              <a:buNone/>
            </a:pPr>
            <a:r>
              <a:rPr lang="zh-CN" altLang="en-US" sz="2000" dirty="0"/>
              <a:t>&gt;&gt;&gt; dictionary = dict(zip(keys, values))</a:t>
            </a:r>
          </a:p>
          <a:p>
            <a:pPr>
              <a:lnSpc>
                <a:spcPct val="80000"/>
              </a:lnSpc>
              <a:buSzPct val="90000"/>
              <a:buNone/>
            </a:pPr>
            <a:r>
              <a:rPr lang="zh-CN" altLang="en-US" sz="2000" dirty="0"/>
              <a:t>&gt;&gt;&gt; dictionary</a:t>
            </a:r>
          </a:p>
          <a:p>
            <a:pPr>
              <a:lnSpc>
                <a:spcPct val="80000"/>
              </a:lnSpc>
              <a:buSzPct val="90000"/>
              <a:buNone/>
            </a:pPr>
            <a:r>
              <a:rPr lang="zh-CN" altLang="en-US" sz="2000" dirty="0">
                <a:solidFill>
                  <a:srgbClr val="00B0F0"/>
                </a:solidFill>
              </a:rPr>
              <a:t>{'a': 1, 'c': 3, 'b': 2, 'd': 4}</a:t>
            </a:r>
          </a:p>
          <a:p>
            <a:pPr>
              <a:lnSpc>
                <a:spcPct val="80000"/>
              </a:lnSpc>
              <a:buSzPct val="90000"/>
              <a:buNone/>
            </a:pPr>
            <a:r>
              <a:rPr lang="en-US" altLang="zh-CN" sz="2000" dirty="0"/>
              <a:t>&gt;&gt;&gt; x = </a:t>
            </a:r>
            <a:r>
              <a:rPr lang="en-US" altLang="zh-CN" sz="2000" dirty="0" err="1"/>
              <a:t>dict</a:t>
            </a:r>
            <a:r>
              <a:rPr lang="en-US" altLang="zh-CN" sz="2000" dirty="0"/>
              <a:t>() #</a:t>
            </a:r>
            <a:r>
              <a:rPr lang="en-US" altLang="zh-CN" sz="2000" dirty="0" err="1"/>
              <a:t>空字典</a:t>
            </a:r>
            <a:endParaRPr lang="en-US" altLang="zh-CN" sz="2000" dirty="0"/>
          </a:p>
          <a:p>
            <a:pPr>
              <a:lnSpc>
                <a:spcPct val="80000"/>
              </a:lnSpc>
              <a:buSzPct val="90000"/>
              <a:buNone/>
            </a:pPr>
            <a:r>
              <a:rPr lang="en-US" altLang="zh-CN" sz="2000" dirty="0"/>
              <a:t>&gt;&gt;&gt; x</a:t>
            </a:r>
          </a:p>
          <a:p>
            <a:pPr>
              <a:lnSpc>
                <a:spcPct val="80000"/>
              </a:lnSpc>
              <a:buSzPct val="90000"/>
              <a:buNone/>
            </a:pPr>
            <a:r>
              <a:rPr lang="en-US" altLang="zh-CN" sz="2000" dirty="0">
                <a:solidFill>
                  <a:srgbClr val="00B0F0"/>
                </a:solidFill>
              </a:rPr>
              <a:t>{}</a:t>
            </a:r>
            <a:endParaRPr lang="zh-CN" altLang="en-US" sz="2000" dirty="0">
              <a:solidFill>
                <a:srgbClr val="00B0F0"/>
              </a:solidFill>
            </a:endParaRPr>
          </a:p>
          <a:p>
            <a:pPr lvl="1"/>
            <a:r>
              <a:rPr lang="zh-CN" altLang="en-US" dirty="0"/>
              <a:t>使用</a:t>
            </a:r>
            <a:r>
              <a:rPr lang="en-US" altLang="zh-CN" dirty="0" err="1"/>
              <a:t>dict</a:t>
            </a:r>
            <a:r>
              <a:rPr lang="zh-CN" altLang="en-US" dirty="0"/>
              <a:t>根据给定的键、值创建字典</a:t>
            </a:r>
            <a:endParaRPr lang="zh-CN" altLang="en-US" sz="2000" dirty="0"/>
          </a:p>
          <a:p>
            <a:pPr>
              <a:lnSpc>
                <a:spcPct val="80000"/>
              </a:lnSpc>
              <a:buSzPct val="90000"/>
              <a:buNone/>
            </a:pPr>
            <a:r>
              <a:rPr lang="zh-CN" altLang="en-US" sz="2000" dirty="0"/>
              <a:t>&gt;&gt;&gt; d = dict(name='Dong', age=37)</a:t>
            </a:r>
          </a:p>
          <a:p>
            <a:pPr>
              <a:lnSpc>
                <a:spcPct val="80000"/>
              </a:lnSpc>
              <a:buSzPct val="90000"/>
              <a:buNone/>
            </a:pPr>
            <a:r>
              <a:rPr lang="zh-CN" altLang="en-US" sz="2000" dirty="0"/>
              <a:t>&gt;&gt;&gt; d</a:t>
            </a:r>
          </a:p>
          <a:p>
            <a:pPr>
              <a:lnSpc>
                <a:spcPct val="80000"/>
              </a:lnSpc>
              <a:buSzPct val="90000"/>
              <a:buNone/>
            </a:pPr>
            <a:r>
              <a:rPr lang="zh-CN" altLang="en-US" sz="2000" dirty="0">
                <a:solidFill>
                  <a:srgbClr val="00B0F0"/>
                </a:solidFill>
              </a:rPr>
              <a:t>{'age': 37, 'name': 'Dong'}</a:t>
            </a:r>
            <a:endParaRPr lang="en-US" altLang="en-US" sz="2000" dirty="0">
              <a:solidFill>
                <a:srgbClr val="00B0F0"/>
              </a:solidFill>
            </a:endParaRPr>
          </a:p>
          <a:p>
            <a:pPr lvl="1"/>
            <a:endParaRPr lang="zh-CN" altLang="en-US" dirty="0"/>
          </a:p>
        </p:txBody>
      </p:sp>
    </p:spTree>
    <p:extLst>
      <p:ext uri="{BB962C8B-B14F-4D97-AF65-F5344CB8AC3E}">
        <p14:creationId xmlns:p14="http://schemas.microsoft.com/office/powerpoint/2010/main" val="107525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3313"/>
          <p:cNvSpPr>
            <a:spLocks noGrp="1" noChangeArrowheads="1"/>
          </p:cNvSpPr>
          <p:nvPr>
            <p:ph type="title"/>
          </p:nvPr>
        </p:nvSpPr>
        <p:spPr/>
        <p:txBody>
          <a:bodyPr/>
          <a:lstStyle/>
          <a:p>
            <a:r>
              <a:rPr lang="zh-CN" altLang="en-US" dirty="0"/>
              <a:t>列表</a:t>
            </a:r>
          </a:p>
        </p:txBody>
      </p:sp>
      <p:sp>
        <p:nvSpPr>
          <p:cNvPr id="13315" name="文本占位符 13314"/>
          <p:cNvSpPr>
            <a:spLocks noGrp="1"/>
          </p:cNvSpPr>
          <p:nvPr>
            <p:ph idx="1"/>
          </p:nvPr>
        </p:nvSpPr>
        <p:spPr/>
        <p:txBody>
          <a:bodyPr/>
          <a:lstStyle/>
          <a:p>
            <a:r>
              <a:rPr lang="zh-CN" altLang="en-US" dirty="0"/>
              <a:t>创建与删除</a:t>
            </a:r>
            <a:endParaRPr lang="en-US" altLang="zh-CN" noProof="1"/>
          </a:p>
          <a:p>
            <a:pPr lvl="1"/>
            <a:r>
              <a:rPr lang="zh-CN" altLang="en-US" noProof="1"/>
              <a:t>不再使用时，使用</a:t>
            </a:r>
            <a:r>
              <a:rPr lang="en-US" altLang="zh-CN" noProof="1"/>
              <a:t>del</a:t>
            </a:r>
            <a:r>
              <a:rPr lang="zh-CN" altLang="en-US" noProof="1"/>
              <a:t>命令删除整个列表，如果列表对象所指向的值不再有其他对象指向，</a:t>
            </a:r>
            <a:r>
              <a:rPr lang="en-US" altLang="zh-CN" noProof="1"/>
              <a:t>Python</a:t>
            </a:r>
            <a:r>
              <a:rPr lang="zh-CN" altLang="en-US" noProof="1"/>
              <a:t>将同时删除该值。</a:t>
            </a:r>
            <a:endParaRPr lang="en-US" altLang="zh-CN" noProof="1"/>
          </a:p>
          <a:p>
            <a:pPr lvl="1"/>
            <a:endParaRPr lang="zh-CN" altLang="en-US" noProof="1"/>
          </a:p>
          <a:p>
            <a:pPr marL="408305" lvl="4" indent="-344805">
              <a:lnSpc>
                <a:spcPct val="80000"/>
              </a:lnSpc>
            </a:pPr>
            <a:r>
              <a:rPr lang="en-US" altLang="zh-CN" sz="2000" noProof="1">
                <a:latin typeface="Times New Roman" panose="02020603050405020304" pitchFamily="2" charset="0"/>
              </a:rPr>
              <a:t>&gt;&gt;&gt; del a_list</a:t>
            </a:r>
          </a:p>
          <a:p>
            <a:pPr marL="408305" lvl="4" indent="-344805">
              <a:lnSpc>
                <a:spcPct val="80000"/>
              </a:lnSpc>
            </a:pPr>
            <a:r>
              <a:rPr lang="en-US" altLang="zh-CN" sz="2000" noProof="1">
                <a:latin typeface="Times New Roman" panose="02020603050405020304" pitchFamily="2" charset="0"/>
              </a:rPr>
              <a:t>&gt;&gt;&gt; a_list</a:t>
            </a:r>
          </a:p>
          <a:p>
            <a:pPr marL="408305" lvl="4" indent="-344805">
              <a:lnSpc>
                <a:spcPct val="80000"/>
              </a:lnSpc>
            </a:pPr>
            <a:r>
              <a:rPr lang="en-US" altLang="zh-CN" sz="2000" noProof="1">
                <a:solidFill>
                  <a:srgbClr val="FF0000"/>
                </a:solidFill>
                <a:latin typeface="Times New Roman" panose="02020603050405020304" pitchFamily="2" charset="0"/>
              </a:rPr>
              <a:t>Traceback (most recent call last):</a:t>
            </a:r>
          </a:p>
          <a:p>
            <a:pPr marL="408305" lvl="4" indent="-344805">
              <a:lnSpc>
                <a:spcPct val="80000"/>
              </a:lnSpc>
            </a:pPr>
            <a:r>
              <a:rPr lang="en-US" altLang="zh-CN" sz="2000" noProof="1">
                <a:solidFill>
                  <a:srgbClr val="FF0000"/>
                </a:solidFill>
                <a:latin typeface="Times New Roman" panose="02020603050405020304" pitchFamily="2" charset="0"/>
              </a:rPr>
              <a:t>  File "&lt;pyshell#6&gt;", line 1, in &lt;module&gt;</a:t>
            </a:r>
          </a:p>
          <a:p>
            <a:pPr marL="408305" lvl="4" indent="-344805">
              <a:lnSpc>
                <a:spcPct val="80000"/>
              </a:lnSpc>
            </a:pPr>
            <a:r>
              <a:rPr lang="en-US" altLang="zh-CN" sz="2000" noProof="1">
                <a:solidFill>
                  <a:srgbClr val="FF0000"/>
                </a:solidFill>
                <a:latin typeface="Times New Roman" panose="02020603050405020304" pitchFamily="2" charset="0"/>
              </a:rPr>
              <a:t>    a_list</a:t>
            </a:r>
          </a:p>
          <a:p>
            <a:pPr marL="408305" lvl="4" indent="-344805">
              <a:lnSpc>
                <a:spcPct val="80000"/>
              </a:lnSpc>
            </a:pPr>
            <a:r>
              <a:rPr lang="en-US" altLang="zh-CN" sz="2000" noProof="1">
                <a:solidFill>
                  <a:srgbClr val="FF0000"/>
                </a:solidFill>
                <a:latin typeface="Times New Roman" panose="02020603050405020304" pitchFamily="2" charset="0"/>
              </a:rPr>
              <a:t>NameError: name 'a_list' is not defined</a:t>
            </a:r>
          </a:p>
          <a:p>
            <a:pPr lvl="1"/>
            <a:endParaRPr lang="zh-CN" altLang="en-US" noProof="1"/>
          </a:p>
        </p:txBody>
      </p:sp>
    </p:spTree>
    <p:extLst>
      <p:ext uri="{BB962C8B-B14F-4D97-AF65-F5344CB8AC3E}">
        <p14:creationId xmlns:p14="http://schemas.microsoft.com/office/powerpoint/2010/main" val="740275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创建与删除</a:t>
            </a:r>
            <a:endParaRPr lang="en-US" altLang="zh-CN" dirty="0"/>
          </a:p>
          <a:p>
            <a:pPr lvl="1"/>
            <a:r>
              <a:rPr lang="zh-CN" altLang="en-US" sz="2400" dirty="0"/>
              <a:t>以给定内容为键，创建值为空的字典</a:t>
            </a:r>
            <a:endParaRPr lang="zh-CN" altLang="en-US" sz="2000" dirty="0"/>
          </a:p>
          <a:p>
            <a:pPr>
              <a:buSzPct val="90000"/>
              <a:buNone/>
            </a:pPr>
            <a:r>
              <a:rPr lang="zh-CN" altLang="en-US" sz="2000" dirty="0"/>
              <a:t>&gt;&gt;&gt; adict = dict.fromkeys(['name', 'age', 'sex'])</a:t>
            </a:r>
          </a:p>
          <a:p>
            <a:pPr>
              <a:buSzPct val="90000"/>
              <a:buNone/>
            </a:pPr>
            <a:r>
              <a:rPr lang="zh-CN" altLang="en-US" sz="2000" dirty="0"/>
              <a:t>&gt;&gt;&gt; adict</a:t>
            </a:r>
          </a:p>
          <a:p>
            <a:pPr>
              <a:buSzPct val="90000"/>
              <a:buNone/>
            </a:pPr>
            <a:r>
              <a:rPr lang="zh-CN" altLang="en-US" sz="2000" dirty="0">
                <a:solidFill>
                  <a:srgbClr val="00B0F0"/>
                </a:solidFill>
              </a:rPr>
              <a:t>{'age': None, 'name': None, 'sex': None}</a:t>
            </a:r>
          </a:p>
          <a:p>
            <a:pPr>
              <a:buSzPct val="90000"/>
              <a:buNone/>
            </a:pPr>
            <a:endParaRPr lang="en-US" altLang="zh-CN" sz="2000" dirty="0"/>
          </a:p>
          <a:p>
            <a:pPr lvl="1"/>
            <a:r>
              <a:rPr lang="zh-CN" altLang="en-US" dirty="0"/>
              <a:t>可以使用</a:t>
            </a:r>
            <a:r>
              <a:rPr lang="en-US" altLang="zh-CN" dirty="0"/>
              <a:t>del</a:t>
            </a:r>
            <a:r>
              <a:rPr lang="zh-CN" altLang="en-US" dirty="0"/>
              <a:t>删除整个字典</a:t>
            </a:r>
          </a:p>
        </p:txBody>
      </p:sp>
    </p:spTree>
    <p:extLst>
      <p:ext uri="{BB962C8B-B14F-4D97-AF65-F5344CB8AC3E}">
        <p14:creationId xmlns:p14="http://schemas.microsoft.com/office/powerpoint/2010/main" val="3777474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元素的读取</a:t>
            </a:r>
            <a:endParaRPr lang="en-US" altLang="zh-CN" dirty="0"/>
          </a:p>
          <a:p>
            <a:pPr lvl="1"/>
            <a:r>
              <a:rPr lang="zh-CN" altLang="en-US" dirty="0"/>
              <a:t>以键作为下标可以读取字典元素，若键不存在则抛出异常</a:t>
            </a:r>
          </a:p>
          <a:p>
            <a:pPr>
              <a:buSzPct val="90000"/>
              <a:buNone/>
            </a:pPr>
            <a:r>
              <a:rPr lang="en-US" altLang="zh-CN" sz="2000" dirty="0"/>
              <a:t>&gt;&gt;&gt; </a:t>
            </a:r>
            <a:r>
              <a:rPr lang="en-US" altLang="zh-CN" sz="2000" dirty="0" err="1"/>
              <a:t>aDict</a:t>
            </a:r>
            <a:r>
              <a:rPr lang="en-US" altLang="zh-CN" sz="2000" dirty="0"/>
              <a:t> = {'</a:t>
            </a:r>
            <a:r>
              <a:rPr lang="en-US" altLang="zh-CN" sz="2000" dirty="0" err="1"/>
              <a:t>name':'Dong</a:t>
            </a:r>
            <a:r>
              <a:rPr lang="en-US" altLang="zh-CN" sz="2000" dirty="0"/>
              <a:t>', '</a:t>
            </a:r>
            <a:r>
              <a:rPr lang="en-US" altLang="zh-CN" sz="2000" dirty="0" err="1"/>
              <a:t>sex':'male</a:t>
            </a:r>
            <a:r>
              <a:rPr lang="en-US" altLang="zh-CN" sz="2000" dirty="0"/>
              <a:t>', 'age':37}</a:t>
            </a:r>
          </a:p>
          <a:p>
            <a:pPr>
              <a:buSzPct val="90000"/>
              <a:buNone/>
            </a:pPr>
            <a:r>
              <a:rPr lang="en-US" altLang="zh-CN" sz="2000" dirty="0"/>
              <a:t>&gt;&gt;&gt; </a:t>
            </a:r>
            <a:r>
              <a:rPr lang="en-US" altLang="zh-CN" sz="2000" dirty="0" err="1"/>
              <a:t>aDict</a:t>
            </a:r>
            <a:r>
              <a:rPr lang="en-US" altLang="zh-CN" sz="2000" dirty="0"/>
              <a:t>['name']</a:t>
            </a:r>
          </a:p>
          <a:p>
            <a:pPr>
              <a:buSzPct val="90000"/>
              <a:buNone/>
            </a:pPr>
            <a:r>
              <a:rPr lang="en-US" altLang="zh-CN" sz="2000" dirty="0">
                <a:solidFill>
                  <a:srgbClr val="00B0F0"/>
                </a:solidFill>
              </a:rPr>
              <a:t>'Dong'</a:t>
            </a:r>
          </a:p>
          <a:p>
            <a:pPr>
              <a:buSzPct val="90000"/>
              <a:buNone/>
            </a:pPr>
            <a:r>
              <a:rPr lang="en-US" altLang="zh-CN" sz="2000" dirty="0"/>
              <a:t>&gt;&gt;&gt; </a:t>
            </a:r>
            <a:r>
              <a:rPr lang="en-US" altLang="zh-CN" sz="2000" dirty="0" err="1"/>
              <a:t>aDict</a:t>
            </a:r>
            <a:r>
              <a:rPr lang="en-US" altLang="zh-CN" sz="2000" dirty="0"/>
              <a:t>['</a:t>
            </a:r>
            <a:r>
              <a:rPr lang="en-US" altLang="zh-CN" sz="2000" dirty="0" err="1"/>
              <a:t>tel</a:t>
            </a:r>
            <a:r>
              <a:rPr lang="en-US" altLang="zh-CN" sz="2000" dirty="0"/>
              <a:t>']                                 #</a:t>
            </a:r>
            <a:r>
              <a:rPr lang="zh-CN" altLang="en-US" sz="2000" dirty="0"/>
              <a:t>键不存在，抛出异常</a:t>
            </a:r>
          </a:p>
          <a:p>
            <a:pPr>
              <a:buSzPct val="90000"/>
              <a:buNone/>
            </a:pPr>
            <a:r>
              <a:rPr lang="en-US" altLang="zh-CN" sz="2000" dirty="0" err="1">
                <a:solidFill>
                  <a:srgbClr val="00B0F0"/>
                </a:solidFill>
              </a:rPr>
              <a:t>Traceback</a:t>
            </a:r>
            <a:r>
              <a:rPr lang="en-US" altLang="zh-CN" sz="2000" dirty="0">
                <a:solidFill>
                  <a:srgbClr val="00B0F0"/>
                </a:solidFill>
              </a:rPr>
              <a:t> (most recent call last):</a:t>
            </a:r>
          </a:p>
          <a:p>
            <a:pPr>
              <a:buSzPct val="90000"/>
              <a:buNone/>
            </a:pPr>
            <a:r>
              <a:rPr lang="en-US" altLang="zh-CN" sz="2000" dirty="0">
                <a:solidFill>
                  <a:srgbClr val="00B0F0"/>
                </a:solidFill>
              </a:rPr>
              <a:t>  File "&lt;pyshell#53&gt;", line 1, in &lt;module&gt;</a:t>
            </a:r>
          </a:p>
          <a:p>
            <a:pPr>
              <a:buSzPct val="90000"/>
              <a:buNone/>
            </a:pPr>
            <a:r>
              <a:rPr lang="en-US" altLang="zh-CN" sz="2000" dirty="0">
                <a:solidFill>
                  <a:srgbClr val="00B0F0"/>
                </a:solidFill>
              </a:rPr>
              <a:t>    </a:t>
            </a:r>
            <a:r>
              <a:rPr lang="en-US" altLang="zh-CN" sz="2000" dirty="0" err="1">
                <a:solidFill>
                  <a:srgbClr val="00B0F0"/>
                </a:solidFill>
              </a:rPr>
              <a:t>aDict</a:t>
            </a:r>
            <a:r>
              <a:rPr lang="en-US" altLang="zh-CN" sz="2000" dirty="0">
                <a:solidFill>
                  <a:srgbClr val="00B0F0"/>
                </a:solidFill>
              </a:rPr>
              <a:t>['</a:t>
            </a:r>
            <a:r>
              <a:rPr lang="en-US" altLang="zh-CN" sz="2000" dirty="0" err="1">
                <a:solidFill>
                  <a:srgbClr val="00B0F0"/>
                </a:solidFill>
              </a:rPr>
              <a:t>tel</a:t>
            </a:r>
            <a:r>
              <a:rPr lang="en-US" altLang="zh-CN" sz="2000" dirty="0">
                <a:solidFill>
                  <a:srgbClr val="00B0F0"/>
                </a:solidFill>
              </a:rPr>
              <a:t>']</a:t>
            </a:r>
          </a:p>
          <a:p>
            <a:pPr>
              <a:buSzPct val="90000"/>
              <a:buNone/>
            </a:pPr>
            <a:r>
              <a:rPr lang="en-US" altLang="zh-CN" sz="2000" dirty="0" err="1">
                <a:solidFill>
                  <a:srgbClr val="00B0F0"/>
                </a:solidFill>
              </a:rPr>
              <a:t>KeyError</a:t>
            </a:r>
            <a:r>
              <a:rPr lang="en-US" altLang="zh-CN" sz="2000" dirty="0">
                <a:solidFill>
                  <a:srgbClr val="00B0F0"/>
                </a:solidFill>
              </a:rPr>
              <a:t>: '</a:t>
            </a:r>
            <a:r>
              <a:rPr lang="en-US" altLang="zh-CN" sz="2000" dirty="0" err="1">
                <a:solidFill>
                  <a:srgbClr val="00B0F0"/>
                </a:solidFill>
              </a:rPr>
              <a:t>tel</a:t>
            </a:r>
            <a:r>
              <a:rPr lang="en-US" altLang="zh-CN" sz="2000" dirty="0">
                <a:solidFill>
                  <a:srgbClr val="00B0F0"/>
                </a:solidFill>
              </a:rPr>
              <a:t>'</a:t>
            </a:r>
            <a:endParaRPr lang="zh-CN" altLang="en-US" sz="2000" dirty="0">
              <a:solidFill>
                <a:srgbClr val="00B0F0"/>
              </a:solidFill>
            </a:endParaRPr>
          </a:p>
        </p:txBody>
      </p:sp>
    </p:spTree>
    <p:extLst>
      <p:ext uri="{BB962C8B-B14F-4D97-AF65-F5344CB8AC3E}">
        <p14:creationId xmlns:p14="http://schemas.microsoft.com/office/powerpoint/2010/main" val="3384474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元素的读取</a:t>
            </a:r>
            <a:endParaRPr lang="en-US" altLang="zh-CN" dirty="0"/>
          </a:p>
          <a:p>
            <a:pPr lvl="1"/>
            <a:r>
              <a:rPr lang="zh-CN" altLang="en-US" dirty="0"/>
              <a:t>字典对象的</a:t>
            </a:r>
            <a:r>
              <a:rPr lang="en-US" altLang="zh-CN" dirty="0"/>
              <a:t>get</a:t>
            </a:r>
            <a:r>
              <a:rPr lang="zh-CN" altLang="en-US" dirty="0"/>
              <a:t>方法获取指定键对应的值，并且在键不存在的时候返回指定值。</a:t>
            </a:r>
          </a:p>
          <a:p>
            <a:pPr>
              <a:lnSpc>
                <a:spcPct val="90000"/>
              </a:lnSpc>
              <a:buSzPct val="90000"/>
              <a:buNone/>
            </a:pPr>
            <a:r>
              <a:rPr lang="en-US" altLang="zh-CN" sz="2000" dirty="0"/>
              <a:t>&gt;&gt;&gt; </a:t>
            </a:r>
            <a:r>
              <a:rPr lang="en-US" altLang="zh-CN" sz="2000" dirty="0" err="1"/>
              <a:t>aDict</a:t>
            </a:r>
            <a:r>
              <a:rPr lang="en-US" altLang="zh-CN" sz="2000" dirty="0"/>
              <a:t> = {'age': 37, 'name': 'Dong', 'sex': 'male'}</a:t>
            </a:r>
          </a:p>
          <a:p>
            <a:pPr>
              <a:lnSpc>
                <a:spcPct val="90000"/>
              </a:lnSpc>
              <a:buSzPct val="90000"/>
              <a:buNone/>
            </a:pPr>
            <a:r>
              <a:rPr lang="en-US" altLang="zh-CN" sz="2000" dirty="0"/>
              <a:t>&gt;&gt;&gt; print(</a:t>
            </a:r>
            <a:r>
              <a:rPr lang="en-US" altLang="zh-CN" sz="2000" dirty="0" err="1"/>
              <a:t>aDict.get</a:t>
            </a:r>
            <a:r>
              <a:rPr lang="en-US" altLang="zh-CN" sz="2000" dirty="0"/>
              <a:t>('address'))</a:t>
            </a:r>
          </a:p>
          <a:p>
            <a:pPr>
              <a:lnSpc>
                <a:spcPct val="90000"/>
              </a:lnSpc>
              <a:buSzPct val="90000"/>
              <a:buNone/>
            </a:pPr>
            <a:r>
              <a:rPr lang="en-US" altLang="zh-CN" sz="2000" dirty="0">
                <a:solidFill>
                  <a:srgbClr val="00B0F0"/>
                </a:solidFill>
              </a:rPr>
              <a:t>None</a:t>
            </a:r>
          </a:p>
          <a:p>
            <a:pPr>
              <a:lnSpc>
                <a:spcPct val="90000"/>
              </a:lnSpc>
              <a:buSzPct val="90000"/>
              <a:buNone/>
            </a:pPr>
            <a:r>
              <a:rPr lang="en-US" altLang="zh-CN" sz="2000" dirty="0"/>
              <a:t>&gt;&gt;&gt; print(</a:t>
            </a:r>
            <a:r>
              <a:rPr lang="en-US" altLang="zh-CN" sz="2000" dirty="0" err="1"/>
              <a:t>aDict.get</a:t>
            </a:r>
            <a:r>
              <a:rPr lang="en-US" altLang="zh-CN" sz="2000" dirty="0"/>
              <a:t>('address', 'SDIBT'))</a:t>
            </a:r>
          </a:p>
          <a:p>
            <a:pPr>
              <a:lnSpc>
                <a:spcPct val="90000"/>
              </a:lnSpc>
              <a:buSzPct val="90000"/>
              <a:buNone/>
            </a:pPr>
            <a:r>
              <a:rPr lang="en-US" altLang="zh-CN" sz="2000" dirty="0">
                <a:solidFill>
                  <a:srgbClr val="00B0F0"/>
                </a:solidFill>
              </a:rPr>
              <a:t>SDIBT</a:t>
            </a:r>
          </a:p>
          <a:p>
            <a:pPr>
              <a:lnSpc>
                <a:spcPct val="90000"/>
              </a:lnSpc>
              <a:buSzPct val="90000"/>
              <a:buNone/>
            </a:pPr>
            <a:r>
              <a:rPr lang="en-US" altLang="zh-CN" sz="2000" dirty="0"/>
              <a:t>&gt;&gt;&gt; </a:t>
            </a:r>
            <a:r>
              <a:rPr lang="en-US" altLang="zh-CN" sz="2000" dirty="0" err="1"/>
              <a:t>aDict</a:t>
            </a:r>
            <a:r>
              <a:rPr lang="en-US" altLang="zh-CN" sz="2000" dirty="0"/>
              <a:t>['score'] = </a:t>
            </a:r>
            <a:r>
              <a:rPr lang="en-US" altLang="zh-CN" sz="2000" dirty="0" err="1"/>
              <a:t>aDict.get</a:t>
            </a:r>
            <a:r>
              <a:rPr lang="en-US" altLang="zh-CN" sz="2000" dirty="0"/>
              <a:t>('score',[])  #</a:t>
            </a:r>
            <a:r>
              <a:rPr lang="zh-CN" altLang="en-US" sz="2000" dirty="0"/>
              <a:t>创建</a:t>
            </a:r>
            <a:r>
              <a:rPr lang="en-US" altLang="zh-CN" sz="2000" dirty="0"/>
              <a:t>score</a:t>
            </a:r>
            <a:r>
              <a:rPr lang="zh-CN" altLang="en-US" sz="2000" dirty="0"/>
              <a:t>键</a:t>
            </a:r>
            <a:endParaRPr lang="en-US" altLang="zh-CN" sz="2000" dirty="0"/>
          </a:p>
          <a:p>
            <a:pPr>
              <a:lnSpc>
                <a:spcPct val="90000"/>
              </a:lnSpc>
              <a:buSzPct val="90000"/>
              <a:buNone/>
            </a:pPr>
            <a:r>
              <a:rPr lang="en-US" altLang="zh-CN" sz="2000" dirty="0"/>
              <a:t>&gt;&gt;&gt; </a:t>
            </a:r>
            <a:r>
              <a:rPr lang="en-US" altLang="zh-CN" sz="2000" dirty="0" err="1"/>
              <a:t>aDict</a:t>
            </a:r>
            <a:r>
              <a:rPr lang="en-US" altLang="zh-CN" sz="2000" dirty="0"/>
              <a:t>['score'].append(98)</a:t>
            </a:r>
          </a:p>
          <a:p>
            <a:pPr>
              <a:lnSpc>
                <a:spcPct val="90000"/>
              </a:lnSpc>
              <a:buSzPct val="90000"/>
              <a:buNone/>
            </a:pPr>
            <a:r>
              <a:rPr lang="en-US" altLang="zh-CN" sz="2000" dirty="0"/>
              <a:t>&gt;&gt;&gt; </a:t>
            </a:r>
            <a:r>
              <a:rPr lang="en-US" altLang="zh-CN" sz="2000" dirty="0" err="1"/>
              <a:t>aDict</a:t>
            </a:r>
            <a:r>
              <a:rPr lang="en-US" altLang="zh-CN" sz="2000" dirty="0"/>
              <a:t>['score'].append(97)</a:t>
            </a:r>
          </a:p>
          <a:p>
            <a:pPr>
              <a:lnSpc>
                <a:spcPct val="90000"/>
              </a:lnSpc>
              <a:buSzPct val="90000"/>
              <a:buNone/>
            </a:pPr>
            <a:r>
              <a:rPr lang="en-US" altLang="zh-CN" sz="2000" dirty="0"/>
              <a:t>&gt;&gt;&gt; </a:t>
            </a:r>
            <a:r>
              <a:rPr lang="en-US" altLang="zh-CN" sz="2000" dirty="0" err="1"/>
              <a:t>aDict</a:t>
            </a:r>
            <a:endParaRPr lang="en-US" altLang="zh-CN" sz="2000" dirty="0"/>
          </a:p>
          <a:p>
            <a:pPr>
              <a:lnSpc>
                <a:spcPct val="90000"/>
              </a:lnSpc>
              <a:buSzPct val="90000"/>
              <a:buNone/>
            </a:pPr>
            <a:r>
              <a:rPr lang="en-US" altLang="zh-CN" sz="2000" dirty="0">
                <a:solidFill>
                  <a:srgbClr val="00B0F0"/>
                </a:solidFill>
              </a:rPr>
              <a:t>{'age': 37, 'score': [98, 97], 'name': 'Dong', 'sex': 'male'}</a:t>
            </a:r>
            <a:endParaRPr lang="zh-CN" altLang="en-US" sz="2000" dirty="0">
              <a:solidFill>
                <a:srgbClr val="00B0F0"/>
              </a:solidFill>
            </a:endParaRPr>
          </a:p>
        </p:txBody>
      </p:sp>
    </p:spTree>
    <p:extLst>
      <p:ext uri="{BB962C8B-B14F-4D97-AF65-F5344CB8AC3E}">
        <p14:creationId xmlns:p14="http://schemas.microsoft.com/office/powerpoint/2010/main" val="36076396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元素的读取</a:t>
            </a:r>
            <a:endParaRPr lang="en-US" altLang="zh-CN" dirty="0"/>
          </a:p>
          <a:p>
            <a:pPr lvl="1"/>
            <a:r>
              <a:rPr lang="zh-CN" altLang="en-US" dirty="0"/>
              <a:t>使用字典对象的</a:t>
            </a:r>
            <a:r>
              <a:rPr lang="en-US" altLang="zh-CN" dirty="0"/>
              <a:t>items()</a:t>
            </a:r>
            <a:r>
              <a:rPr lang="zh-CN" altLang="en-US" dirty="0"/>
              <a:t>方法可以返回字典的键、值对列表</a:t>
            </a:r>
          </a:p>
          <a:p>
            <a:pPr lvl="1"/>
            <a:r>
              <a:rPr lang="zh-CN" altLang="en-US" dirty="0"/>
              <a:t>使用字典对象的</a:t>
            </a:r>
            <a:r>
              <a:rPr lang="en-US" altLang="zh-CN" dirty="0"/>
              <a:t>keys()</a:t>
            </a:r>
            <a:r>
              <a:rPr lang="zh-CN" altLang="en-US" dirty="0"/>
              <a:t>方法可以返回字典的键列表</a:t>
            </a:r>
          </a:p>
          <a:p>
            <a:pPr lvl="1"/>
            <a:r>
              <a:rPr lang="zh-CN" altLang="en-US" dirty="0"/>
              <a:t>使用字典对象的</a:t>
            </a:r>
            <a:r>
              <a:rPr lang="en-US" altLang="zh-CN" dirty="0"/>
              <a:t>values()</a:t>
            </a:r>
            <a:r>
              <a:rPr lang="zh-CN" altLang="en-US" dirty="0"/>
              <a:t>方法可以返回字典的值列表</a:t>
            </a:r>
            <a:endParaRPr lang="en-US" altLang="zh-CN" dirty="0"/>
          </a:p>
          <a:p>
            <a:pPr>
              <a:lnSpc>
                <a:spcPct val="90000"/>
              </a:lnSpc>
              <a:buSzPct val="90000"/>
              <a:buNone/>
            </a:pPr>
            <a:r>
              <a:rPr lang="en-US" altLang="zh-CN" sz="2000" dirty="0"/>
              <a:t>&gt;&gt;&gt; </a:t>
            </a:r>
            <a:r>
              <a:rPr lang="en-US" altLang="zh-CN" sz="2000" dirty="0" err="1"/>
              <a:t>aDict</a:t>
            </a:r>
            <a:r>
              <a:rPr lang="en-US" altLang="zh-CN" sz="2000" dirty="0"/>
              <a:t>={'</a:t>
            </a:r>
            <a:r>
              <a:rPr lang="en-US" altLang="zh-CN" sz="2000" dirty="0" err="1"/>
              <a:t>name':'Dong</a:t>
            </a:r>
            <a:r>
              <a:rPr lang="en-US" altLang="zh-CN" sz="2000" dirty="0"/>
              <a:t>', '</a:t>
            </a:r>
            <a:r>
              <a:rPr lang="en-US" altLang="zh-CN" sz="2000" dirty="0" err="1"/>
              <a:t>sex':'male</a:t>
            </a:r>
            <a:r>
              <a:rPr lang="en-US" altLang="zh-CN" sz="2000" dirty="0"/>
              <a:t>', 'age':37}</a:t>
            </a:r>
          </a:p>
          <a:p>
            <a:pPr>
              <a:lnSpc>
                <a:spcPct val="90000"/>
              </a:lnSpc>
              <a:buSzPct val="90000"/>
              <a:buNone/>
            </a:pPr>
            <a:r>
              <a:rPr lang="en-US" altLang="zh-CN" sz="2000" dirty="0"/>
              <a:t>&gt;&gt;&gt; for item in </a:t>
            </a:r>
            <a:r>
              <a:rPr lang="en-US" altLang="zh-CN" sz="2000" dirty="0" err="1"/>
              <a:t>aDict.items</a:t>
            </a:r>
            <a:r>
              <a:rPr lang="en-US" altLang="zh-CN" sz="2000" dirty="0"/>
              <a:t>():         #</a:t>
            </a:r>
            <a:r>
              <a:rPr lang="zh-CN" altLang="en-US" sz="2000" dirty="0"/>
              <a:t>输出字典中所有元素</a:t>
            </a:r>
          </a:p>
          <a:p>
            <a:pPr>
              <a:lnSpc>
                <a:spcPct val="90000"/>
              </a:lnSpc>
              <a:buSzPct val="90000"/>
              <a:buNone/>
            </a:pPr>
            <a:r>
              <a:rPr lang="en-US" altLang="zh-CN" sz="2000" dirty="0"/>
              <a:t>	   print(item)</a:t>
            </a:r>
          </a:p>
          <a:p>
            <a:pPr>
              <a:lnSpc>
                <a:spcPct val="90000"/>
              </a:lnSpc>
              <a:buSzPct val="90000"/>
              <a:buNone/>
            </a:pPr>
            <a:r>
              <a:rPr lang="en-US" altLang="zh-CN" sz="2000" dirty="0">
                <a:solidFill>
                  <a:srgbClr val="00B0F0"/>
                </a:solidFill>
              </a:rPr>
              <a:t>('name', 'Dong')</a:t>
            </a:r>
          </a:p>
          <a:p>
            <a:pPr>
              <a:lnSpc>
                <a:spcPct val="90000"/>
              </a:lnSpc>
              <a:buSzPct val="90000"/>
              <a:buNone/>
            </a:pPr>
            <a:r>
              <a:rPr lang="en-US" altLang="zh-CN" sz="2000" dirty="0">
                <a:solidFill>
                  <a:srgbClr val="00B0F0"/>
                </a:solidFill>
              </a:rPr>
              <a:t>('sex', 'male')</a:t>
            </a:r>
          </a:p>
          <a:p>
            <a:pPr>
              <a:lnSpc>
                <a:spcPct val="90000"/>
              </a:lnSpc>
              <a:buSzPct val="90000"/>
              <a:buNone/>
            </a:pPr>
            <a:r>
              <a:rPr lang="en-US" altLang="zh-CN" sz="2000" dirty="0">
                <a:solidFill>
                  <a:srgbClr val="00B0F0"/>
                </a:solidFill>
              </a:rPr>
              <a:t>('age', 37)</a:t>
            </a:r>
          </a:p>
          <a:p>
            <a:pPr>
              <a:lnSpc>
                <a:spcPct val="90000"/>
              </a:lnSpc>
              <a:buSzPct val="90000"/>
              <a:buNone/>
            </a:pPr>
            <a:r>
              <a:rPr lang="en-US" altLang="zh-CN" sz="2000" dirty="0"/>
              <a:t>&gt;&gt;&gt; for key in </a:t>
            </a:r>
            <a:r>
              <a:rPr lang="en-US" altLang="zh-CN" sz="2000" dirty="0" err="1"/>
              <a:t>aDict.keys</a:t>
            </a:r>
            <a:r>
              <a:rPr lang="en-US" altLang="zh-CN" sz="2000" dirty="0"/>
              <a:t>():                #</a:t>
            </a:r>
            <a:r>
              <a:rPr lang="zh-CN" altLang="en-US" sz="2000" dirty="0"/>
              <a:t>不加特殊说明，默认输出键</a:t>
            </a:r>
          </a:p>
          <a:p>
            <a:pPr>
              <a:lnSpc>
                <a:spcPct val="90000"/>
              </a:lnSpc>
              <a:buSzPct val="90000"/>
              <a:buNone/>
            </a:pPr>
            <a:r>
              <a:rPr lang="en-US" altLang="zh-CN" sz="2000" dirty="0"/>
              <a:t>		print(</a:t>
            </a:r>
            <a:r>
              <a:rPr lang="en-US" altLang="zh-CN" sz="2000" dirty="0" err="1"/>
              <a:t>key,end</a:t>
            </a:r>
            <a:r>
              <a:rPr lang="en-US" altLang="zh-CN" sz="2000" dirty="0"/>
              <a:t>=" ")</a:t>
            </a:r>
          </a:p>
          <a:p>
            <a:pPr>
              <a:lnSpc>
                <a:spcPct val="90000"/>
              </a:lnSpc>
              <a:buSzPct val="90000"/>
              <a:buNone/>
            </a:pPr>
            <a:r>
              <a:rPr lang="en-US" altLang="zh-CN" sz="2000" dirty="0">
                <a:solidFill>
                  <a:srgbClr val="00B0F0"/>
                </a:solidFill>
              </a:rPr>
              <a:t>name sex age</a:t>
            </a:r>
            <a:endParaRPr lang="zh-CN" altLang="en-US" sz="2000" dirty="0">
              <a:solidFill>
                <a:srgbClr val="00B0F0"/>
              </a:solidFill>
            </a:endParaRPr>
          </a:p>
          <a:p>
            <a:pPr lvl="1"/>
            <a:endParaRPr lang="zh-CN" altLang="en-US" dirty="0"/>
          </a:p>
        </p:txBody>
      </p:sp>
    </p:spTree>
    <p:extLst>
      <p:ext uri="{BB962C8B-B14F-4D97-AF65-F5344CB8AC3E}">
        <p14:creationId xmlns:p14="http://schemas.microsoft.com/office/powerpoint/2010/main" val="16352586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元素的读取</a:t>
            </a:r>
            <a:endParaRPr lang="en-US" altLang="zh-CN" dirty="0"/>
          </a:p>
          <a:p>
            <a:pPr>
              <a:lnSpc>
                <a:spcPct val="90000"/>
              </a:lnSpc>
              <a:buSzPct val="90000"/>
              <a:buNone/>
            </a:pPr>
            <a:r>
              <a:rPr lang="en-US" altLang="zh-CN" sz="2000" dirty="0">
                <a:sym typeface="Arial" panose="020B0604020202020204" pitchFamily="34" charset="0"/>
              </a:rPr>
              <a:t>&gt;&gt;&gt; for key, value in </a:t>
            </a:r>
            <a:r>
              <a:rPr lang="en-US" altLang="zh-CN" sz="2000" dirty="0" err="1">
                <a:sym typeface="Arial" panose="020B0604020202020204" pitchFamily="34" charset="0"/>
              </a:rPr>
              <a:t>aDict.items</a:t>
            </a:r>
            <a:r>
              <a:rPr lang="en-US" altLang="zh-CN" sz="2000" dirty="0">
                <a:sym typeface="Arial" panose="020B0604020202020204" pitchFamily="34" charset="0"/>
              </a:rPr>
              <a:t>():             #</a:t>
            </a:r>
            <a:r>
              <a:rPr lang="zh-CN" altLang="en-US" sz="2000" dirty="0">
                <a:sym typeface="Arial" panose="020B0604020202020204" pitchFamily="34" charset="0"/>
              </a:rPr>
              <a:t>序列解包用法</a:t>
            </a:r>
          </a:p>
          <a:p>
            <a:pPr>
              <a:lnSpc>
                <a:spcPct val="90000"/>
              </a:lnSpc>
              <a:buSzPct val="90000"/>
              <a:buNone/>
            </a:pPr>
            <a:r>
              <a:rPr lang="en-US" altLang="zh-CN" sz="2000" dirty="0">
                <a:sym typeface="Arial" panose="020B0604020202020204" pitchFamily="34" charset="0"/>
              </a:rPr>
              <a:t>	   print(key, value)</a:t>
            </a:r>
            <a:endParaRPr lang="en-US" altLang="zh-CN" sz="2000" dirty="0"/>
          </a:p>
          <a:p>
            <a:pPr>
              <a:lnSpc>
                <a:spcPct val="90000"/>
              </a:lnSpc>
              <a:buSzPct val="90000"/>
              <a:buNone/>
            </a:pPr>
            <a:r>
              <a:rPr lang="en-US" altLang="zh-CN" sz="2000" dirty="0">
                <a:solidFill>
                  <a:srgbClr val="00B0F0"/>
                </a:solidFill>
              </a:rPr>
              <a:t>('name', 'Dong')</a:t>
            </a:r>
          </a:p>
          <a:p>
            <a:pPr>
              <a:lnSpc>
                <a:spcPct val="90000"/>
              </a:lnSpc>
              <a:buSzPct val="90000"/>
              <a:buNone/>
            </a:pPr>
            <a:r>
              <a:rPr lang="en-US" altLang="zh-CN" sz="2000" dirty="0">
                <a:solidFill>
                  <a:srgbClr val="00B0F0"/>
                </a:solidFill>
              </a:rPr>
              <a:t>('sex', 'male')</a:t>
            </a:r>
          </a:p>
          <a:p>
            <a:pPr>
              <a:lnSpc>
                <a:spcPct val="90000"/>
              </a:lnSpc>
              <a:buSzPct val="90000"/>
              <a:buNone/>
            </a:pPr>
            <a:r>
              <a:rPr lang="en-US" altLang="zh-CN" sz="2000" dirty="0">
                <a:solidFill>
                  <a:srgbClr val="00B0F0"/>
                </a:solidFill>
              </a:rPr>
              <a:t>('age', 37)</a:t>
            </a:r>
          </a:p>
          <a:p>
            <a:pPr>
              <a:lnSpc>
                <a:spcPct val="90000"/>
              </a:lnSpc>
              <a:buSzPct val="90000"/>
              <a:buNone/>
            </a:pPr>
            <a:r>
              <a:rPr lang="en-US" altLang="zh-CN" sz="2000" dirty="0">
                <a:sym typeface="Arial" panose="020B0604020202020204" pitchFamily="34" charset="0"/>
              </a:rPr>
              <a:t>&gt;&gt;&gt; </a:t>
            </a:r>
            <a:r>
              <a:rPr lang="en-US" altLang="zh-CN" sz="2000" dirty="0" err="1">
                <a:sym typeface="Arial" panose="020B0604020202020204" pitchFamily="34" charset="0"/>
              </a:rPr>
              <a:t>aDict.keys</a:t>
            </a:r>
            <a:r>
              <a:rPr lang="en-US" altLang="zh-CN" sz="2000" dirty="0">
                <a:sym typeface="Arial" panose="020B0604020202020204" pitchFamily="34" charset="0"/>
              </a:rPr>
              <a:t>()                                          #</a:t>
            </a:r>
            <a:r>
              <a:rPr lang="zh-CN" altLang="en-US" sz="2000" dirty="0">
                <a:sym typeface="Arial" panose="020B0604020202020204" pitchFamily="34" charset="0"/>
              </a:rPr>
              <a:t>返回所有键</a:t>
            </a:r>
          </a:p>
          <a:p>
            <a:pPr>
              <a:lnSpc>
                <a:spcPct val="90000"/>
              </a:lnSpc>
              <a:buSzPct val="90000"/>
              <a:buNone/>
            </a:pPr>
            <a:r>
              <a:rPr lang="en-US" altLang="zh-CN" sz="2000" dirty="0" err="1">
                <a:solidFill>
                  <a:srgbClr val="00B0F0"/>
                </a:solidFill>
                <a:sym typeface="Arial" panose="020B0604020202020204" pitchFamily="34" charset="0"/>
              </a:rPr>
              <a:t>dict_keys</a:t>
            </a:r>
            <a:r>
              <a:rPr lang="en-US" altLang="zh-CN" sz="2000" dirty="0">
                <a:solidFill>
                  <a:srgbClr val="00B0F0"/>
                </a:solidFill>
                <a:sym typeface="Arial" panose="020B0604020202020204" pitchFamily="34" charset="0"/>
              </a:rPr>
              <a:t>(['name', 'sex', 'age'])</a:t>
            </a:r>
          </a:p>
          <a:p>
            <a:pPr>
              <a:lnSpc>
                <a:spcPct val="90000"/>
              </a:lnSpc>
              <a:buSzPct val="90000"/>
              <a:buNone/>
            </a:pPr>
            <a:r>
              <a:rPr lang="en-US" altLang="zh-CN" sz="2000" dirty="0">
                <a:sym typeface="Arial" panose="020B0604020202020204" pitchFamily="34" charset="0"/>
              </a:rPr>
              <a:t>&gt;&gt;&gt; </a:t>
            </a:r>
            <a:r>
              <a:rPr lang="en-US" altLang="zh-CN" sz="2000" dirty="0" err="1">
                <a:sym typeface="Arial" panose="020B0604020202020204" pitchFamily="34" charset="0"/>
              </a:rPr>
              <a:t>aDict.values</a:t>
            </a:r>
            <a:r>
              <a:rPr lang="en-US" altLang="zh-CN" sz="2000" dirty="0">
                <a:sym typeface="Arial" panose="020B0604020202020204" pitchFamily="34" charset="0"/>
              </a:rPr>
              <a:t>()                                       #</a:t>
            </a:r>
            <a:r>
              <a:rPr lang="zh-CN" altLang="en-US" sz="2000" dirty="0">
                <a:sym typeface="Arial" panose="020B0604020202020204" pitchFamily="34" charset="0"/>
              </a:rPr>
              <a:t>返回所有值</a:t>
            </a:r>
          </a:p>
          <a:p>
            <a:pPr>
              <a:lnSpc>
                <a:spcPct val="90000"/>
              </a:lnSpc>
              <a:buSzPct val="90000"/>
              <a:buNone/>
            </a:pPr>
            <a:r>
              <a:rPr lang="en-US" altLang="zh-CN" sz="2000" dirty="0" err="1">
                <a:solidFill>
                  <a:srgbClr val="00B0F0"/>
                </a:solidFill>
                <a:sym typeface="Arial" panose="020B0604020202020204" pitchFamily="34" charset="0"/>
              </a:rPr>
              <a:t>dict_values</a:t>
            </a:r>
            <a:r>
              <a:rPr lang="en-US" altLang="zh-CN" sz="2000" dirty="0">
                <a:solidFill>
                  <a:srgbClr val="00B0F0"/>
                </a:solidFill>
                <a:sym typeface="Arial" panose="020B0604020202020204" pitchFamily="34" charset="0"/>
              </a:rPr>
              <a:t>(['Dong', 'male', 37])</a:t>
            </a:r>
          </a:p>
          <a:p>
            <a:pPr marL="190500" lvl="1" indent="0">
              <a:buNone/>
            </a:pPr>
            <a:endParaRPr lang="zh-CN" altLang="en-US" dirty="0"/>
          </a:p>
        </p:txBody>
      </p:sp>
    </p:spTree>
    <p:extLst>
      <p:ext uri="{BB962C8B-B14F-4D97-AF65-F5344CB8AC3E}">
        <p14:creationId xmlns:p14="http://schemas.microsoft.com/office/powerpoint/2010/main" val="1551763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元素的添加与修改</a:t>
            </a:r>
            <a:endParaRPr lang="en-US" altLang="zh-CN" dirty="0"/>
          </a:p>
          <a:p>
            <a:pPr lvl="1"/>
            <a:r>
              <a:rPr lang="zh-CN" altLang="en-US" dirty="0"/>
              <a:t>以指定键为下标为字典赋值时，若键存在，则可以修改该键的值；若不存在，则表示添加一个键、值对。</a:t>
            </a:r>
            <a:endParaRPr lang="en-US" altLang="zh-CN" sz="2000" dirty="0"/>
          </a:p>
          <a:p>
            <a:pPr>
              <a:buSzPct val="90000"/>
              <a:buNone/>
            </a:pPr>
            <a:r>
              <a:rPr lang="en-US" altLang="zh-CN" sz="2000" dirty="0"/>
              <a:t>&gt;&gt;&gt; </a:t>
            </a:r>
            <a:r>
              <a:rPr lang="en-US" altLang="zh-CN" sz="2000" dirty="0" err="1"/>
              <a:t>aDict</a:t>
            </a:r>
            <a:r>
              <a:rPr lang="en-US" altLang="zh-CN" sz="2000" dirty="0"/>
              <a:t>['age'] = 38                      #</a:t>
            </a:r>
            <a:r>
              <a:rPr lang="zh-CN" altLang="en-US" sz="2000" dirty="0"/>
              <a:t>修改元素值</a:t>
            </a:r>
          </a:p>
          <a:p>
            <a:pPr>
              <a:buSzPct val="90000"/>
              <a:buNone/>
            </a:pPr>
            <a:r>
              <a:rPr lang="en-US" altLang="zh-CN" sz="2000" dirty="0"/>
              <a:t>&gt;&gt;&gt; </a:t>
            </a:r>
            <a:r>
              <a:rPr lang="en-US" altLang="zh-CN" sz="2000" dirty="0" err="1"/>
              <a:t>aDict</a:t>
            </a:r>
            <a:endParaRPr lang="en-US" altLang="zh-CN" sz="2000" dirty="0"/>
          </a:p>
          <a:p>
            <a:pPr>
              <a:buSzPct val="90000"/>
              <a:buNone/>
            </a:pPr>
            <a:r>
              <a:rPr lang="en-US" altLang="zh-CN" sz="2000" dirty="0">
                <a:solidFill>
                  <a:srgbClr val="00B0F0"/>
                </a:solidFill>
              </a:rPr>
              <a:t>{'name': 'Dong', 'sex': 'male‘, 'age': 38}</a:t>
            </a:r>
          </a:p>
          <a:p>
            <a:pPr>
              <a:buSzPct val="90000"/>
              <a:buNone/>
            </a:pPr>
            <a:r>
              <a:rPr lang="en-US" altLang="zh-CN" sz="2000" dirty="0"/>
              <a:t>&gt;&gt;&gt; </a:t>
            </a:r>
            <a:r>
              <a:rPr lang="en-US" altLang="zh-CN" sz="2000" dirty="0" err="1"/>
              <a:t>aDict</a:t>
            </a:r>
            <a:r>
              <a:rPr lang="en-US" altLang="zh-CN" sz="2000" dirty="0"/>
              <a:t>['address'] = 'SDIBT'             #</a:t>
            </a:r>
            <a:r>
              <a:rPr lang="zh-CN" altLang="en-US" sz="2000" dirty="0"/>
              <a:t>增加新元素</a:t>
            </a:r>
          </a:p>
          <a:p>
            <a:pPr>
              <a:buSzPct val="90000"/>
              <a:buNone/>
            </a:pPr>
            <a:r>
              <a:rPr lang="en-US" altLang="zh-CN" sz="2000" dirty="0"/>
              <a:t>&gt;&gt;&gt; </a:t>
            </a:r>
            <a:r>
              <a:rPr lang="en-US" altLang="zh-CN" sz="2000" dirty="0" err="1"/>
              <a:t>aDict</a:t>
            </a:r>
            <a:endParaRPr lang="en-US" altLang="zh-CN" sz="2000" dirty="0"/>
          </a:p>
          <a:p>
            <a:pPr>
              <a:buSzPct val="90000"/>
              <a:buNone/>
            </a:pPr>
            <a:r>
              <a:rPr lang="en-US" altLang="zh-CN" sz="2000" dirty="0">
                <a:solidFill>
                  <a:srgbClr val="00B0F0"/>
                </a:solidFill>
              </a:rPr>
              <a:t>{'name': 'Dong', 'sex': 'male', 'age': 38, 'address': 'SDIBT'}</a:t>
            </a:r>
            <a:endParaRPr lang="zh-CN" altLang="en-US" sz="2000" dirty="0">
              <a:solidFill>
                <a:srgbClr val="00B0F0"/>
              </a:solidFill>
            </a:endParaRPr>
          </a:p>
        </p:txBody>
      </p:sp>
    </p:spTree>
    <p:extLst>
      <p:ext uri="{BB962C8B-B14F-4D97-AF65-F5344CB8AC3E}">
        <p14:creationId xmlns:p14="http://schemas.microsoft.com/office/powerpoint/2010/main" val="3370960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5537"/>
          <p:cNvSpPr>
            <a:spLocks noGrp="1" noChangeArrowheads="1"/>
          </p:cNvSpPr>
          <p:nvPr>
            <p:ph type="title"/>
          </p:nvPr>
        </p:nvSpPr>
        <p:spPr/>
        <p:txBody>
          <a:bodyPr/>
          <a:lstStyle/>
          <a:p>
            <a:r>
              <a:rPr lang="zh-CN" altLang="en-US" dirty="0"/>
              <a:t>字典</a:t>
            </a:r>
          </a:p>
        </p:txBody>
      </p:sp>
      <p:sp>
        <p:nvSpPr>
          <p:cNvPr id="69634" name="文本占位符 65538"/>
          <p:cNvSpPr>
            <a:spLocks noGrp="1" noChangeArrowheads="1"/>
          </p:cNvSpPr>
          <p:nvPr>
            <p:ph idx="1"/>
          </p:nvPr>
        </p:nvSpPr>
        <p:spPr/>
        <p:txBody>
          <a:bodyPr/>
          <a:lstStyle/>
          <a:p>
            <a:r>
              <a:rPr lang="zh-CN" altLang="en-US" dirty="0"/>
              <a:t>元素的添加与修改</a:t>
            </a:r>
            <a:endParaRPr lang="en-US" altLang="zh-CN" dirty="0"/>
          </a:p>
          <a:p>
            <a:pPr lvl="1"/>
            <a:r>
              <a:rPr lang="zh-CN" altLang="en-US" noProof="1"/>
              <a:t>使用字典对象的</a:t>
            </a:r>
            <a:r>
              <a:rPr lang="en-US" altLang="x-none" noProof="1"/>
              <a:t>update</a:t>
            </a:r>
            <a:r>
              <a:rPr lang="zh-CN" altLang="en-US" noProof="1"/>
              <a:t>方法将另一个字典的键、值对添加到当前字典对象</a:t>
            </a:r>
            <a:endParaRPr lang="en-US" altLang="x-none" sz="2000" noProof="1"/>
          </a:p>
          <a:p>
            <a:pPr>
              <a:lnSpc>
                <a:spcPct val="90000"/>
              </a:lnSpc>
              <a:buSzPct val="90000"/>
              <a:buNone/>
            </a:pPr>
            <a:r>
              <a:rPr lang="en-US" altLang="x-none" sz="2000" noProof="1"/>
              <a:t>&gt;&gt;&gt; aDict</a:t>
            </a:r>
            <a:r>
              <a:rPr lang="en-US" altLang="zh-CN" sz="2000" noProof="1"/>
              <a:t>=</a:t>
            </a:r>
            <a:r>
              <a:rPr lang="en-US" altLang="x-none" sz="2000" noProof="1"/>
              <a:t>{'age': 37, 'score': [98, 97], 'name': 'Dong', 'sex': 'male'}</a:t>
            </a:r>
          </a:p>
          <a:p>
            <a:pPr>
              <a:lnSpc>
                <a:spcPct val="90000"/>
              </a:lnSpc>
              <a:buSzPct val="90000"/>
              <a:buNone/>
            </a:pPr>
            <a:r>
              <a:rPr lang="en-US" altLang="x-none" sz="2000" noProof="1"/>
              <a:t>&gt;&gt;&gt; aDict.update({'a':'a','b':'b'})</a:t>
            </a:r>
          </a:p>
          <a:p>
            <a:pPr>
              <a:lnSpc>
                <a:spcPct val="90000"/>
              </a:lnSpc>
              <a:buSzPct val="90000"/>
              <a:buNone/>
            </a:pPr>
            <a:r>
              <a:rPr lang="en-US" altLang="x-none" sz="2000" noProof="1"/>
              <a:t>&gt;&gt;&gt; aDict</a:t>
            </a:r>
          </a:p>
          <a:p>
            <a:pPr>
              <a:lnSpc>
                <a:spcPct val="90000"/>
              </a:lnSpc>
              <a:buSzPct val="90000"/>
              <a:buNone/>
            </a:pPr>
            <a:r>
              <a:rPr lang="en-US" altLang="x-none" sz="2000" noProof="1">
                <a:solidFill>
                  <a:srgbClr val="00B0F0"/>
                </a:solidFill>
              </a:rPr>
              <a:t>{'age': 37, 'score': [98, 97], 'name': 'Dong', 'sex': 'male', 'a': 'a', 'b': 'b'}</a:t>
            </a:r>
          </a:p>
          <a:p>
            <a:pPr lvl="1"/>
            <a:r>
              <a:rPr lang="zh-CN" altLang="en-US" dirty="0"/>
              <a:t>使用</a:t>
            </a:r>
            <a:r>
              <a:rPr lang="en-US" altLang="zh-CN" dirty="0"/>
              <a:t>del</a:t>
            </a:r>
            <a:r>
              <a:rPr lang="zh-CN" altLang="en-US" dirty="0"/>
              <a:t>删除字典中指定键的元素</a:t>
            </a:r>
          </a:p>
          <a:p>
            <a:pPr lvl="1"/>
            <a:r>
              <a:rPr lang="zh-CN" altLang="en-US" dirty="0"/>
              <a:t>使用字典对象的</a:t>
            </a:r>
            <a:r>
              <a:rPr lang="en-US" altLang="zh-CN" dirty="0"/>
              <a:t>clear()</a:t>
            </a:r>
            <a:r>
              <a:rPr lang="zh-CN" altLang="en-US" dirty="0"/>
              <a:t>方法来删除字典中所有元素</a:t>
            </a:r>
          </a:p>
          <a:p>
            <a:pPr lvl="1"/>
            <a:r>
              <a:rPr lang="zh-CN" altLang="en-US" dirty="0"/>
              <a:t>使用字典对象的</a:t>
            </a:r>
            <a:r>
              <a:rPr lang="en-US" altLang="zh-CN" dirty="0"/>
              <a:t>pop()</a:t>
            </a:r>
            <a:r>
              <a:rPr lang="zh-CN" altLang="en-US" dirty="0"/>
              <a:t>方法删除并返回指定键的元素</a:t>
            </a:r>
          </a:p>
          <a:p>
            <a:pPr lvl="1"/>
            <a:r>
              <a:rPr lang="zh-CN" altLang="en-US" dirty="0"/>
              <a:t>使用字典对象的</a:t>
            </a:r>
            <a:r>
              <a:rPr lang="en-US" altLang="zh-CN" dirty="0" err="1"/>
              <a:t>popitem</a:t>
            </a:r>
            <a:r>
              <a:rPr lang="en-US" altLang="zh-CN" dirty="0"/>
              <a:t>()</a:t>
            </a:r>
            <a:r>
              <a:rPr lang="zh-CN" altLang="en-US" dirty="0"/>
              <a:t>方法删除并返回字典中的一个元素</a:t>
            </a:r>
          </a:p>
          <a:p>
            <a:pPr>
              <a:lnSpc>
                <a:spcPct val="90000"/>
              </a:lnSpc>
              <a:buSzPct val="90000"/>
              <a:buNone/>
            </a:pPr>
            <a:endParaRPr lang="zh-CN" altLang="en-US" sz="2000" noProof="1"/>
          </a:p>
          <a:p>
            <a:pPr lvl="1"/>
            <a:endParaRPr lang="zh-CN" altLang="en-US" dirty="0"/>
          </a:p>
        </p:txBody>
      </p:sp>
    </p:spTree>
    <p:extLst>
      <p:ext uri="{BB962C8B-B14F-4D97-AF65-F5344CB8AC3E}">
        <p14:creationId xmlns:p14="http://schemas.microsoft.com/office/powerpoint/2010/main" val="2662813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其它数据结构</a:t>
            </a:r>
          </a:p>
        </p:txBody>
      </p:sp>
      <p:sp>
        <p:nvSpPr>
          <p:cNvPr id="3" name="内容占位符 2"/>
          <p:cNvSpPr>
            <a:spLocks noGrp="1"/>
          </p:cNvSpPr>
          <p:nvPr>
            <p:ph idx="1"/>
          </p:nvPr>
        </p:nvSpPr>
        <p:spPr/>
        <p:txBody>
          <a:bodyPr/>
          <a:lstStyle/>
          <a:p>
            <a:r>
              <a:rPr lang="zh-CN" altLang="en-US" dirty="0"/>
              <a:t>有序字典：标准库</a:t>
            </a:r>
            <a:r>
              <a:rPr lang="en-US" altLang="zh-CN" noProof="1">
                <a:latin typeface="宋体" panose="02010600030101010101" pitchFamily="2" charset="-122"/>
              </a:rPr>
              <a:t>collections.OrderedDict</a:t>
            </a:r>
            <a:endParaRPr lang="en-US" altLang="zh-CN" dirty="0"/>
          </a:p>
          <a:p>
            <a:r>
              <a:rPr lang="zh-CN" altLang="en-US" dirty="0"/>
              <a:t>数组</a:t>
            </a:r>
            <a:endParaRPr lang="en-US" altLang="zh-CN" dirty="0"/>
          </a:p>
          <a:p>
            <a:r>
              <a:rPr lang="zh-CN" altLang="en-US" dirty="0"/>
              <a:t>链表</a:t>
            </a:r>
            <a:endParaRPr lang="en-US" altLang="zh-CN" dirty="0"/>
          </a:p>
          <a:p>
            <a:r>
              <a:rPr lang="zh-CN" altLang="en-US" dirty="0"/>
              <a:t>队列：标准库</a:t>
            </a:r>
            <a:r>
              <a:rPr lang="en-US" altLang="zh-CN" dirty="0"/>
              <a:t>queue</a:t>
            </a:r>
            <a:r>
              <a:rPr lang="zh-CN" altLang="en-US" dirty="0"/>
              <a:t>（</a:t>
            </a:r>
            <a:r>
              <a:rPr lang="en-US" altLang="zh-CN" dirty="0"/>
              <a:t>Queue</a:t>
            </a:r>
            <a:r>
              <a:rPr lang="zh-CN" altLang="en-US" dirty="0"/>
              <a:t>、 LifoQueue 、</a:t>
            </a:r>
            <a:r>
              <a:rPr lang="en-US" altLang="en-US" dirty="0"/>
              <a:t> </a:t>
            </a:r>
            <a:r>
              <a:rPr lang="en-US" altLang="en-US" dirty="0" err="1"/>
              <a:t>PriorityQueue</a:t>
            </a:r>
            <a:r>
              <a:rPr lang="en-US" altLang="en-US" dirty="0"/>
              <a:t> </a:t>
            </a:r>
            <a:r>
              <a:rPr lang="zh-CN" altLang="en-US" dirty="0"/>
              <a:t>），标准库</a:t>
            </a:r>
            <a:r>
              <a:rPr lang="en-US" altLang="zh-CN" noProof="1"/>
              <a:t>collections</a:t>
            </a:r>
            <a:r>
              <a:rPr lang="zh-CN" altLang="en-US" noProof="1"/>
              <a:t>的</a:t>
            </a:r>
            <a:r>
              <a:rPr lang="zh-CN" altLang="en-US" noProof="1">
                <a:sym typeface="+mn-ea"/>
              </a:rPr>
              <a:t>双端队列</a:t>
            </a:r>
            <a:r>
              <a:rPr lang="en-US" altLang="zh-CN" noProof="1"/>
              <a:t>deque</a:t>
            </a:r>
            <a:endParaRPr lang="en-US" altLang="zh-CN" dirty="0"/>
          </a:p>
          <a:p>
            <a:r>
              <a:rPr lang="zh-CN" altLang="en-US" dirty="0"/>
              <a:t>堆：标准库</a:t>
            </a:r>
            <a:r>
              <a:rPr lang="en-GB" altLang="en-US" dirty="0" err="1"/>
              <a:t>heapq</a:t>
            </a:r>
            <a:endParaRPr lang="en-US" altLang="zh-CN" dirty="0"/>
          </a:p>
          <a:p>
            <a:r>
              <a:rPr lang="en-US" altLang="zh-CN" dirty="0"/>
              <a:t>……</a:t>
            </a:r>
            <a:endParaRPr lang="zh-CN"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67</a:t>
            </a:fld>
            <a:endParaRPr lang="zh-CN" altLang="en-US"/>
          </a:p>
        </p:txBody>
      </p:sp>
    </p:spTree>
    <p:extLst>
      <p:ext uri="{BB962C8B-B14F-4D97-AF65-F5344CB8AC3E}">
        <p14:creationId xmlns:p14="http://schemas.microsoft.com/office/powerpoint/2010/main" val="2903667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基本数据结构</a:t>
            </a:r>
            <a:endParaRPr lang="en-US" altLang="zh-CN" dirty="0">
              <a:solidFill>
                <a:srgbClr val="FF0000"/>
              </a:solidFill>
            </a:endParaRPr>
          </a:p>
        </p:txBody>
      </p:sp>
      <p:sp>
        <p:nvSpPr>
          <p:cNvPr id="3" name="内容占位符 2"/>
          <p:cNvSpPr>
            <a:spLocks noGrp="1"/>
          </p:cNvSpPr>
          <p:nvPr>
            <p:ph idx="1"/>
          </p:nvPr>
        </p:nvSpPr>
        <p:spPr/>
        <p:txBody>
          <a:bodyPr/>
          <a:lstStyle/>
          <a:p>
            <a:r>
              <a:rPr lang="zh-CN" altLang="en-US" dirty="0"/>
              <a:t>列表</a:t>
            </a:r>
            <a:endParaRPr lang="en-US" altLang="zh-CN" dirty="0"/>
          </a:p>
          <a:p>
            <a:r>
              <a:rPr lang="zh-CN" altLang="en-US" dirty="0"/>
              <a:t>元组</a:t>
            </a:r>
            <a:endParaRPr lang="en-US" altLang="zh-CN" dirty="0"/>
          </a:p>
          <a:p>
            <a:r>
              <a:rPr lang="zh-CN" altLang="en-US" dirty="0"/>
              <a:t>集合</a:t>
            </a:r>
            <a:endParaRPr lang="en-US" altLang="zh-CN" dirty="0"/>
          </a:p>
          <a:p>
            <a:r>
              <a:rPr lang="zh-CN" altLang="en-US" dirty="0"/>
              <a:t>字典</a:t>
            </a:r>
            <a:endParaRPr lang="en-US" altLang="zh-CN" dirty="0"/>
          </a:p>
          <a:p>
            <a:r>
              <a:rPr lang="zh-CN" altLang="en-US" dirty="0"/>
              <a:t>其它数据结构</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68</a:t>
            </a:fld>
            <a:endParaRPr lang="zh-CN" altLang="en-US"/>
          </a:p>
        </p:txBody>
      </p:sp>
    </p:spTree>
    <p:extLst>
      <p:ext uri="{BB962C8B-B14F-4D97-AF65-F5344CB8AC3E}">
        <p14:creationId xmlns:p14="http://schemas.microsoft.com/office/powerpoint/2010/main" val="90841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3313"/>
          <p:cNvSpPr>
            <a:spLocks noGrp="1" noChangeArrowheads="1"/>
          </p:cNvSpPr>
          <p:nvPr>
            <p:ph type="title"/>
          </p:nvPr>
        </p:nvSpPr>
        <p:spPr/>
        <p:txBody>
          <a:bodyPr/>
          <a:lstStyle/>
          <a:p>
            <a:r>
              <a:rPr lang="zh-CN" altLang="en-US" dirty="0"/>
              <a:t>列表</a:t>
            </a:r>
          </a:p>
        </p:txBody>
      </p:sp>
      <p:sp>
        <p:nvSpPr>
          <p:cNvPr id="13315" name="文本占位符 13314"/>
          <p:cNvSpPr>
            <a:spLocks noGrp="1"/>
          </p:cNvSpPr>
          <p:nvPr>
            <p:ph idx="1"/>
          </p:nvPr>
        </p:nvSpPr>
        <p:spPr/>
        <p:txBody>
          <a:bodyPr/>
          <a:lstStyle/>
          <a:p>
            <a:r>
              <a:rPr lang="zh-CN" altLang="en-US" dirty="0"/>
              <a:t>元素的增加</a:t>
            </a:r>
            <a:endParaRPr lang="en-US" altLang="zh-CN" noProof="1"/>
          </a:p>
          <a:p>
            <a:pPr lvl="1"/>
            <a:r>
              <a:rPr lang="zh-CN" altLang="en-US" sz="2400" dirty="0"/>
              <a:t>（</a:t>
            </a:r>
            <a:r>
              <a:rPr lang="en-US" altLang="zh-CN" sz="2400" dirty="0"/>
              <a:t>1</a:t>
            </a:r>
            <a:r>
              <a:rPr lang="zh-CN" altLang="en-US" sz="2400" dirty="0"/>
              <a:t>）使用“</a:t>
            </a:r>
            <a:r>
              <a:rPr lang="en-US" altLang="zh-CN" sz="2400" dirty="0"/>
              <a:t>+”</a:t>
            </a:r>
            <a:r>
              <a:rPr lang="zh-CN" altLang="en-US" sz="2400" dirty="0"/>
              <a:t>运算符将元素添加到列表中。</a:t>
            </a:r>
            <a:endParaRPr lang="en-US" altLang="zh-CN" sz="2000" dirty="0"/>
          </a:p>
          <a:p>
            <a:pPr marL="369888" lvl="2" indent="-344488">
              <a:lnSpc>
                <a:spcPct val="9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aList</a:t>
            </a:r>
            <a:r>
              <a:rPr lang="en-US" altLang="zh-CN" dirty="0">
                <a:latin typeface="Times New Roman" panose="02020603050405020304" pitchFamily="18" charset="0"/>
              </a:rPr>
              <a:t> = [3,4,5]</a:t>
            </a:r>
          </a:p>
          <a:p>
            <a:pPr marL="369888" lvl="2" indent="-344488">
              <a:lnSpc>
                <a:spcPct val="9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aList</a:t>
            </a:r>
            <a:r>
              <a:rPr lang="en-US" altLang="zh-CN" dirty="0">
                <a:latin typeface="Times New Roman" panose="02020603050405020304" pitchFamily="18" charset="0"/>
              </a:rPr>
              <a:t> = </a:t>
            </a:r>
            <a:r>
              <a:rPr lang="en-US" altLang="zh-CN" dirty="0" err="1">
                <a:latin typeface="Times New Roman" panose="02020603050405020304" pitchFamily="18" charset="0"/>
              </a:rPr>
              <a:t>aList</a:t>
            </a:r>
            <a:r>
              <a:rPr lang="en-US" altLang="zh-CN" dirty="0">
                <a:latin typeface="Times New Roman" panose="02020603050405020304" pitchFamily="18" charset="0"/>
              </a:rPr>
              <a:t> + [7]</a:t>
            </a:r>
          </a:p>
          <a:p>
            <a:pPr marL="369888" lvl="2" indent="-344488">
              <a:lnSpc>
                <a:spcPct val="9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aList</a:t>
            </a:r>
            <a:endParaRPr lang="en-US" altLang="zh-CN" dirty="0">
              <a:latin typeface="Times New Roman" panose="02020603050405020304" pitchFamily="18" charset="0"/>
            </a:endParaRPr>
          </a:p>
          <a:p>
            <a:pPr marL="369888" lvl="2" indent="-344488">
              <a:lnSpc>
                <a:spcPct val="90000"/>
              </a:lnSpc>
              <a:buSzPct val="90000"/>
              <a:buNone/>
            </a:pPr>
            <a:r>
              <a:rPr lang="en-US" altLang="zh-CN" dirty="0">
                <a:solidFill>
                  <a:srgbClr val="00B0F0"/>
                </a:solidFill>
                <a:latin typeface="Times New Roman" panose="02020603050405020304" pitchFamily="18" charset="0"/>
              </a:rPr>
              <a:t>[3, 4, 5, 7]</a:t>
            </a:r>
          </a:p>
          <a:p>
            <a:pPr marL="369888" lvl="2" indent="-344488">
              <a:lnSpc>
                <a:spcPct val="90000"/>
              </a:lnSpc>
              <a:buSzPct val="90000"/>
              <a:buNone/>
            </a:pPr>
            <a:endParaRPr lang="en-US" altLang="zh-CN" dirty="0">
              <a:solidFill>
                <a:srgbClr val="00B0F0"/>
              </a:solidFill>
              <a:latin typeface="Times New Roman" panose="02020603050405020304" pitchFamily="18" charset="0"/>
            </a:endParaRPr>
          </a:p>
          <a:p>
            <a:pPr lvl="2"/>
            <a:r>
              <a:rPr lang="zh-CN" altLang="en-US" dirty="0">
                <a:sym typeface="Arial" panose="020B0604020202020204" pitchFamily="34" charset="0"/>
              </a:rPr>
              <a:t>严格意义上来讲，这并不是真的为列表添加元素，而是创建一个新列表，并将原列表中的元素和新元素依次复制到新列表的内存空间。</a:t>
            </a:r>
            <a:endParaRPr lang="en-US" altLang="zh-CN" dirty="0"/>
          </a:p>
          <a:p>
            <a:pPr lvl="1"/>
            <a:endParaRPr lang="zh-CN" altLang="en-US" noProof="1"/>
          </a:p>
        </p:txBody>
      </p:sp>
    </p:spTree>
    <p:extLst>
      <p:ext uri="{BB962C8B-B14F-4D97-AF65-F5344CB8AC3E}">
        <p14:creationId xmlns:p14="http://schemas.microsoft.com/office/powerpoint/2010/main" val="4808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3313"/>
          <p:cNvSpPr>
            <a:spLocks noGrp="1" noChangeArrowheads="1"/>
          </p:cNvSpPr>
          <p:nvPr>
            <p:ph type="title"/>
          </p:nvPr>
        </p:nvSpPr>
        <p:spPr/>
        <p:txBody>
          <a:bodyPr/>
          <a:lstStyle/>
          <a:p>
            <a:r>
              <a:rPr lang="zh-CN" altLang="en-US" dirty="0"/>
              <a:t>列表</a:t>
            </a:r>
          </a:p>
        </p:txBody>
      </p:sp>
      <p:sp>
        <p:nvSpPr>
          <p:cNvPr id="13315" name="文本占位符 13314"/>
          <p:cNvSpPr>
            <a:spLocks noGrp="1"/>
          </p:cNvSpPr>
          <p:nvPr>
            <p:ph idx="1"/>
          </p:nvPr>
        </p:nvSpPr>
        <p:spPr/>
        <p:txBody>
          <a:bodyPr/>
          <a:lstStyle/>
          <a:p>
            <a:r>
              <a:rPr lang="zh-CN" altLang="en-US" dirty="0"/>
              <a:t>元素的增加</a:t>
            </a:r>
            <a:endParaRPr lang="en-US" altLang="zh-CN" noProof="1"/>
          </a:p>
          <a:p>
            <a:pPr lvl="1"/>
            <a:r>
              <a:rPr lang="zh-CN" altLang="en-US" sz="2400" dirty="0"/>
              <a:t>（</a:t>
            </a:r>
            <a:r>
              <a:rPr lang="en-US" altLang="zh-CN" dirty="0"/>
              <a:t>2</a:t>
            </a:r>
            <a:r>
              <a:rPr lang="zh-CN" altLang="en-US" sz="2400" dirty="0"/>
              <a:t>）使用</a:t>
            </a:r>
            <a:r>
              <a:rPr lang="en-US" altLang="zh-CN" sz="2400" dirty="0"/>
              <a:t>append()</a:t>
            </a:r>
            <a:r>
              <a:rPr lang="zh-CN" altLang="en-US" sz="2400" dirty="0"/>
              <a:t>方法，原地修改列表，在列表尾部添加元素，速度较快。</a:t>
            </a:r>
            <a:endParaRPr lang="en-US" altLang="zh-CN" sz="2000" dirty="0"/>
          </a:p>
          <a:p>
            <a:pPr marL="369888" lvl="2" indent="-344488">
              <a:lnSpc>
                <a:spcPct val="80000"/>
              </a:lnSpc>
              <a:buSzPct val="90000"/>
              <a:buNone/>
            </a:pPr>
            <a:r>
              <a:rPr lang="en-US" altLang="zh-CN" dirty="0">
                <a:latin typeface="Times New Roman" panose="02020603050405020304" pitchFamily="18" charset="0"/>
              </a:rPr>
              <a:t>&gt;&gt;&gt; id(</a:t>
            </a:r>
            <a:r>
              <a:rPr lang="en-US" altLang="zh-CN" dirty="0" err="1">
                <a:latin typeface="Times New Roman" panose="02020603050405020304" pitchFamily="18" charset="0"/>
              </a:rPr>
              <a:t>aList</a:t>
            </a:r>
            <a:r>
              <a:rPr lang="en-US" altLang="zh-CN" dirty="0">
                <a:latin typeface="Times New Roman" panose="02020603050405020304" pitchFamily="18" charset="0"/>
              </a:rPr>
              <a:t>)</a:t>
            </a:r>
          </a:p>
          <a:p>
            <a:pPr marL="369888" lvl="2" indent="-344488">
              <a:lnSpc>
                <a:spcPct val="80000"/>
              </a:lnSpc>
              <a:buSzPct val="90000"/>
              <a:buNone/>
            </a:pPr>
            <a:r>
              <a:rPr lang="en-US" altLang="zh-CN" dirty="0">
                <a:solidFill>
                  <a:srgbClr val="00B0F0"/>
                </a:solidFill>
                <a:latin typeface="Times New Roman" panose="02020603050405020304" pitchFamily="18" charset="0"/>
              </a:rPr>
              <a:t>48425288</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aList.append</a:t>
            </a:r>
            <a:r>
              <a:rPr lang="en-US" altLang="zh-CN" dirty="0">
                <a:latin typeface="Times New Roman" panose="02020603050405020304" pitchFamily="18" charset="0"/>
              </a:rPr>
              <a:t>(9)</a:t>
            </a:r>
          </a:p>
          <a:p>
            <a:pPr marL="369888" lvl="2" indent="-344488">
              <a:lnSpc>
                <a:spcPct val="80000"/>
              </a:lnSpc>
              <a:buSzPct val="90000"/>
              <a:buNone/>
            </a:pPr>
            <a:r>
              <a:rPr lang="en-US" altLang="zh-CN" dirty="0">
                <a:latin typeface="Times New Roman" panose="02020603050405020304" pitchFamily="18" charset="0"/>
              </a:rPr>
              <a:t>&gt;&gt;&gt; </a:t>
            </a:r>
            <a:r>
              <a:rPr lang="en-US" altLang="zh-CN" dirty="0" err="1">
                <a:latin typeface="Times New Roman" panose="02020603050405020304" pitchFamily="18" charset="0"/>
              </a:rPr>
              <a:t>aList</a:t>
            </a:r>
            <a:endParaRPr lang="en-US" altLang="zh-CN" dirty="0">
              <a:latin typeface="Times New Roman" panose="02020603050405020304" pitchFamily="18" charset="0"/>
            </a:endParaRPr>
          </a:p>
          <a:p>
            <a:pPr marL="369888" lvl="2" indent="-344488">
              <a:lnSpc>
                <a:spcPct val="80000"/>
              </a:lnSpc>
              <a:buSzPct val="90000"/>
              <a:buNone/>
            </a:pPr>
            <a:r>
              <a:rPr lang="en-US" altLang="zh-CN" dirty="0">
                <a:solidFill>
                  <a:srgbClr val="00B0F0"/>
                </a:solidFill>
                <a:latin typeface="Times New Roman" panose="02020603050405020304" pitchFamily="18" charset="0"/>
              </a:rPr>
              <a:t>[3, 4, 5, 7, 9]</a:t>
            </a:r>
          </a:p>
          <a:p>
            <a:pPr marL="369888" lvl="2" indent="-344488">
              <a:lnSpc>
                <a:spcPct val="80000"/>
              </a:lnSpc>
              <a:buSzPct val="90000"/>
              <a:buNone/>
            </a:pPr>
            <a:r>
              <a:rPr lang="en-US" altLang="zh-CN" dirty="0">
                <a:latin typeface="Times New Roman" panose="02020603050405020304" pitchFamily="18" charset="0"/>
              </a:rPr>
              <a:t>&gt;&gt;&gt; id(</a:t>
            </a:r>
            <a:r>
              <a:rPr lang="en-US" altLang="zh-CN" dirty="0" err="1">
                <a:latin typeface="Times New Roman" panose="02020603050405020304" pitchFamily="18" charset="0"/>
              </a:rPr>
              <a:t>aList</a:t>
            </a:r>
            <a:r>
              <a:rPr lang="en-US" altLang="zh-CN" dirty="0">
                <a:latin typeface="Times New Roman" panose="02020603050405020304" pitchFamily="18" charset="0"/>
              </a:rPr>
              <a:t>)</a:t>
            </a:r>
          </a:p>
          <a:p>
            <a:pPr marL="369888" lvl="2" indent="-344488">
              <a:lnSpc>
                <a:spcPct val="80000"/>
              </a:lnSpc>
              <a:buSzPct val="90000"/>
              <a:buNone/>
            </a:pPr>
            <a:r>
              <a:rPr lang="en-US" altLang="zh-CN" dirty="0">
                <a:solidFill>
                  <a:srgbClr val="00B0F0"/>
                </a:solidFill>
                <a:latin typeface="Times New Roman" panose="02020603050405020304" pitchFamily="18" charset="0"/>
              </a:rPr>
              <a:t>48425288</a:t>
            </a:r>
          </a:p>
          <a:p>
            <a:pPr marL="1588" indent="-344488">
              <a:lnSpc>
                <a:spcPct val="80000"/>
              </a:lnSpc>
              <a:buSzPct val="90000"/>
              <a:buNone/>
            </a:pPr>
            <a:endParaRPr lang="en-US" altLang="zh-CN" sz="2000" dirty="0"/>
          </a:p>
          <a:p>
            <a:pPr lvl="2"/>
            <a:r>
              <a:rPr lang="zh-CN" altLang="en-US" dirty="0"/>
              <a:t>所谓</a:t>
            </a:r>
            <a:r>
              <a:rPr lang="en-US" altLang="zh-CN" dirty="0"/>
              <a:t>“</a:t>
            </a:r>
            <a:r>
              <a:rPr lang="zh-CN" altLang="en-US" dirty="0"/>
              <a:t>原地</a:t>
            </a:r>
            <a:r>
              <a:rPr lang="en-US" altLang="zh-CN" dirty="0"/>
              <a:t>”</a:t>
            </a:r>
            <a:r>
              <a:rPr lang="zh-CN" altLang="en-US" dirty="0"/>
              <a:t>，是指不改变列表在内存中的首地址。</a:t>
            </a:r>
          </a:p>
          <a:p>
            <a:pPr lvl="1"/>
            <a:endParaRPr lang="zh-CN" altLang="en-US" noProof="1"/>
          </a:p>
        </p:txBody>
      </p:sp>
    </p:spTree>
    <p:extLst>
      <p:ext uri="{BB962C8B-B14F-4D97-AF65-F5344CB8AC3E}">
        <p14:creationId xmlns:p14="http://schemas.microsoft.com/office/powerpoint/2010/main" val="368746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3313"/>
          <p:cNvSpPr>
            <a:spLocks noGrp="1" noChangeArrowheads="1"/>
          </p:cNvSpPr>
          <p:nvPr>
            <p:ph type="title"/>
          </p:nvPr>
        </p:nvSpPr>
        <p:spPr/>
        <p:txBody>
          <a:bodyPr/>
          <a:lstStyle/>
          <a:p>
            <a:r>
              <a:rPr lang="zh-CN" altLang="en-US" dirty="0"/>
              <a:t>列表</a:t>
            </a:r>
          </a:p>
        </p:txBody>
      </p:sp>
      <p:sp>
        <p:nvSpPr>
          <p:cNvPr id="13315" name="文本占位符 13314"/>
          <p:cNvSpPr>
            <a:spLocks noGrp="1"/>
          </p:cNvSpPr>
          <p:nvPr>
            <p:ph idx="1"/>
          </p:nvPr>
        </p:nvSpPr>
        <p:spPr>
          <a:xfrm>
            <a:off x="835049" y="1424326"/>
            <a:ext cx="11074400" cy="4896544"/>
          </a:xfrm>
        </p:spPr>
        <p:txBody>
          <a:bodyPr/>
          <a:lstStyle/>
          <a:p>
            <a:r>
              <a:rPr lang="zh-CN" altLang="en-US" dirty="0"/>
              <a:t>元素的增加</a:t>
            </a:r>
            <a:endParaRPr lang="en-US" altLang="zh-CN" noProof="1"/>
          </a:p>
          <a:p>
            <a:pPr lvl="1"/>
            <a:r>
              <a:rPr lang="zh-CN" altLang="en-US" dirty="0">
                <a:sym typeface="Arial" panose="020B0604020202020204" pitchFamily="34" charset="0"/>
              </a:rPr>
              <a:t>下面的代码比较了“</a:t>
            </a:r>
            <a:r>
              <a:rPr lang="en-US" altLang="zh-CN" dirty="0">
                <a:sym typeface="Arial" panose="020B0604020202020204" pitchFamily="34" charset="0"/>
              </a:rPr>
              <a:t>+”</a:t>
            </a:r>
            <a:r>
              <a:rPr lang="zh-CN" altLang="en-US" dirty="0">
                <a:sym typeface="Arial" panose="020B0604020202020204" pitchFamily="34" charset="0"/>
              </a:rPr>
              <a:t>和</a:t>
            </a:r>
            <a:r>
              <a:rPr lang="en-US" altLang="zh-CN" dirty="0">
                <a:sym typeface="Arial" panose="020B0604020202020204" pitchFamily="34" charset="0"/>
              </a:rPr>
              <a:t>append()</a:t>
            </a:r>
            <a:r>
              <a:rPr lang="zh-CN" altLang="en-US" dirty="0">
                <a:sym typeface="Arial" panose="020B0604020202020204" pitchFamily="34" charset="0"/>
              </a:rPr>
              <a:t>这两种方法的速度差异：</a:t>
            </a:r>
            <a:endParaRPr lang="zh-CN" altLang="en-US" dirty="0"/>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import time</a:t>
            </a:r>
          </a:p>
          <a:p>
            <a:pPr marL="369888" lvl="2" indent="-344488">
              <a:lnSpc>
                <a:spcPct val="80000"/>
              </a:lnSpc>
              <a:buSzPct val="90000"/>
              <a:buNone/>
            </a:pP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result = []</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start = </a:t>
            </a:r>
            <a:r>
              <a:rPr lang="en-US" altLang="zh-CN" dirty="0" err="1">
                <a:latin typeface="Times New Roman" panose="02020603050405020304" pitchFamily="18" charset="0"/>
                <a:sym typeface="Arial" panose="020B0604020202020204" pitchFamily="34" charset="0"/>
              </a:rPr>
              <a:t>time.time</a:t>
            </a:r>
            <a:r>
              <a:rPr lang="en-US" altLang="zh-CN" dirty="0">
                <a:latin typeface="Times New Roman" panose="02020603050405020304" pitchFamily="18" charset="0"/>
                <a:sym typeface="Arial" panose="020B0604020202020204" pitchFamily="34" charset="0"/>
              </a:rPr>
              <a:t>()</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for </a:t>
            </a:r>
            <a:r>
              <a:rPr lang="en-US" altLang="zh-CN" dirty="0" err="1">
                <a:latin typeface="Times New Roman" panose="02020603050405020304" pitchFamily="18" charset="0"/>
                <a:sym typeface="Arial" panose="020B0604020202020204" pitchFamily="34" charset="0"/>
              </a:rPr>
              <a:t>i</a:t>
            </a:r>
            <a:r>
              <a:rPr lang="en-US" altLang="zh-CN" dirty="0">
                <a:latin typeface="Times New Roman" panose="02020603050405020304" pitchFamily="18" charset="0"/>
                <a:sym typeface="Arial" panose="020B0604020202020204" pitchFamily="34" charset="0"/>
              </a:rPr>
              <a:t> in range(10000):</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    result = result + [</a:t>
            </a:r>
            <a:r>
              <a:rPr lang="en-US" altLang="zh-CN" dirty="0" err="1">
                <a:latin typeface="Times New Roman" panose="02020603050405020304" pitchFamily="18" charset="0"/>
                <a:sym typeface="Arial" panose="020B0604020202020204" pitchFamily="34" charset="0"/>
              </a:rPr>
              <a:t>i</a:t>
            </a:r>
            <a:r>
              <a:rPr lang="en-US" altLang="zh-CN" dirty="0">
                <a:latin typeface="Times New Roman" panose="02020603050405020304" pitchFamily="18" charset="0"/>
                <a:sym typeface="Arial" panose="020B0604020202020204" pitchFamily="34" charset="0"/>
              </a:rPr>
              <a:t>]</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print(</a:t>
            </a:r>
            <a:r>
              <a:rPr lang="en-US" altLang="zh-CN" dirty="0" err="1">
                <a:latin typeface="Times New Roman" panose="02020603050405020304" pitchFamily="18" charset="0"/>
                <a:sym typeface="Arial" panose="020B0604020202020204" pitchFamily="34" charset="0"/>
              </a:rPr>
              <a:t>len</a:t>
            </a:r>
            <a:r>
              <a:rPr lang="en-US" altLang="zh-CN" dirty="0">
                <a:latin typeface="Times New Roman" panose="02020603050405020304" pitchFamily="18" charset="0"/>
                <a:sym typeface="Arial" panose="020B0604020202020204" pitchFamily="34" charset="0"/>
              </a:rPr>
              <a:t>(result), ',', </a:t>
            </a:r>
            <a:r>
              <a:rPr lang="en-US" altLang="zh-CN" dirty="0" err="1">
                <a:latin typeface="Times New Roman" panose="02020603050405020304" pitchFamily="18" charset="0"/>
                <a:sym typeface="Arial" panose="020B0604020202020204" pitchFamily="34" charset="0"/>
              </a:rPr>
              <a:t>time.time</a:t>
            </a:r>
            <a:r>
              <a:rPr lang="en-US" altLang="zh-CN" dirty="0">
                <a:latin typeface="Times New Roman" panose="02020603050405020304" pitchFamily="18" charset="0"/>
                <a:sym typeface="Arial" panose="020B0604020202020204" pitchFamily="34" charset="0"/>
              </a:rPr>
              <a:t>()-start)</a:t>
            </a:r>
          </a:p>
          <a:p>
            <a:pPr marL="369888" lvl="2" indent="-344488">
              <a:lnSpc>
                <a:spcPct val="80000"/>
              </a:lnSpc>
              <a:buSzPct val="90000"/>
              <a:buNone/>
            </a:pP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result = []</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start = </a:t>
            </a:r>
            <a:r>
              <a:rPr lang="en-US" altLang="zh-CN" dirty="0" err="1">
                <a:latin typeface="Times New Roman" panose="02020603050405020304" pitchFamily="18" charset="0"/>
                <a:sym typeface="Arial" panose="020B0604020202020204" pitchFamily="34" charset="0"/>
              </a:rPr>
              <a:t>time.time</a:t>
            </a:r>
            <a:r>
              <a:rPr lang="en-US" altLang="zh-CN" dirty="0">
                <a:latin typeface="Times New Roman" panose="02020603050405020304" pitchFamily="18" charset="0"/>
                <a:sym typeface="Arial" panose="020B0604020202020204" pitchFamily="34" charset="0"/>
              </a:rPr>
              <a:t>()</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for </a:t>
            </a:r>
            <a:r>
              <a:rPr lang="en-US" altLang="zh-CN" dirty="0" err="1">
                <a:latin typeface="Times New Roman" panose="02020603050405020304" pitchFamily="18" charset="0"/>
                <a:sym typeface="Arial" panose="020B0604020202020204" pitchFamily="34" charset="0"/>
              </a:rPr>
              <a:t>i</a:t>
            </a:r>
            <a:r>
              <a:rPr lang="en-US" altLang="zh-CN" dirty="0">
                <a:latin typeface="Times New Roman" panose="02020603050405020304" pitchFamily="18" charset="0"/>
                <a:sym typeface="Arial" panose="020B0604020202020204" pitchFamily="34" charset="0"/>
              </a:rPr>
              <a:t> in range(10000):</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    </a:t>
            </a:r>
            <a:r>
              <a:rPr lang="en-US" altLang="zh-CN" dirty="0" err="1">
                <a:latin typeface="Times New Roman" panose="02020603050405020304" pitchFamily="18" charset="0"/>
                <a:sym typeface="Arial" panose="020B0604020202020204" pitchFamily="34" charset="0"/>
              </a:rPr>
              <a:t>result.append</a:t>
            </a:r>
            <a:r>
              <a:rPr lang="en-US" altLang="zh-CN" dirty="0">
                <a:latin typeface="Times New Roman" panose="02020603050405020304" pitchFamily="18" charset="0"/>
                <a:sym typeface="Arial" panose="020B0604020202020204" pitchFamily="34" charset="0"/>
              </a:rPr>
              <a:t>(</a:t>
            </a:r>
            <a:r>
              <a:rPr lang="en-US" altLang="zh-CN" dirty="0" err="1">
                <a:latin typeface="Times New Roman" panose="02020603050405020304" pitchFamily="18" charset="0"/>
                <a:sym typeface="Arial" panose="020B0604020202020204" pitchFamily="34" charset="0"/>
              </a:rPr>
              <a:t>i</a:t>
            </a:r>
            <a:r>
              <a:rPr lang="en-US" altLang="zh-CN" dirty="0">
                <a:latin typeface="Times New Roman" panose="02020603050405020304" pitchFamily="18" charset="0"/>
                <a:sym typeface="Arial" panose="020B0604020202020204" pitchFamily="34" charset="0"/>
              </a:rPr>
              <a:t>)</a:t>
            </a:r>
            <a:endParaRPr lang="en-US" altLang="zh-CN" dirty="0">
              <a:latin typeface="Times New Roman" panose="02020603050405020304" pitchFamily="18" charset="0"/>
            </a:endParaRPr>
          </a:p>
          <a:p>
            <a:pPr marL="369888" lvl="2" indent="-344488">
              <a:lnSpc>
                <a:spcPct val="80000"/>
              </a:lnSpc>
              <a:buSzPct val="90000"/>
              <a:buNone/>
            </a:pPr>
            <a:r>
              <a:rPr lang="en-US" altLang="zh-CN" dirty="0">
                <a:latin typeface="Times New Roman" panose="02020603050405020304" pitchFamily="18" charset="0"/>
                <a:sym typeface="Arial" panose="020B0604020202020204" pitchFamily="34" charset="0"/>
              </a:rPr>
              <a:t>print(</a:t>
            </a:r>
            <a:r>
              <a:rPr lang="en-US" altLang="zh-CN" dirty="0" err="1">
                <a:latin typeface="Times New Roman" panose="02020603050405020304" pitchFamily="18" charset="0"/>
                <a:sym typeface="Arial" panose="020B0604020202020204" pitchFamily="34" charset="0"/>
              </a:rPr>
              <a:t>len</a:t>
            </a:r>
            <a:r>
              <a:rPr lang="en-US" altLang="zh-CN" dirty="0">
                <a:latin typeface="Times New Roman" panose="02020603050405020304" pitchFamily="18" charset="0"/>
                <a:sym typeface="Arial" panose="020B0604020202020204" pitchFamily="34" charset="0"/>
              </a:rPr>
              <a:t>(result), ',', </a:t>
            </a:r>
            <a:r>
              <a:rPr lang="en-US" altLang="zh-CN" dirty="0" err="1">
                <a:latin typeface="Times New Roman" panose="02020603050405020304" pitchFamily="18" charset="0"/>
                <a:sym typeface="Arial" panose="020B0604020202020204" pitchFamily="34" charset="0"/>
              </a:rPr>
              <a:t>time.time</a:t>
            </a:r>
            <a:r>
              <a:rPr lang="en-US" altLang="zh-CN" dirty="0">
                <a:latin typeface="Times New Roman" panose="02020603050405020304" pitchFamily="18" charset="0"/>
                <a:sym typeface="Arial" panose="020B0604020202020204" pitchFamily="34" charset="0"/>
              </a:rPr>
              <a:t>()-start)</a:t>
            </a:r>
          </a:p>
        </p:txBody>
      </p:sp>
      <p:pic>
        <p:nvPicPr>
          <p:cNvPr id="3" name="图片 2">
            <a:extLst>
              <a:ext uri="{FF2B5EF4-FFF2-40B4-BE49-F238E27FC236}">
                <a16:creationId xmlns:a16="http://schemas.microsoft.com/office/drawing/2014/main" id="{2353A4E2-88FE-4DB2-DC03-AA24A94A2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678430"/>
            <a:ext cx="6256020" cy="3467100"/>
          </a:xfrm>
          <a:prstGeom prst="rect">
            <a:avLst/>
          </a:prstGeom>
        </p:spPr>
      </p:pic>
    </p:spTree>
    <p:extLst>
      <p:ext uri="{BB962C8B-B14F-4D97-AF65-F5344CB8AC3E}">
        <p14:creationId xmlns:p14="http://schemas.microsoft.com/office/powerpoint/2010/main" val="3302322686"/>
      </p:ext>
    </p:extLst>
  </p:cSld>
  <p:clrMapOvr>
    <a:masterClrMapping/>
  </p:clrMapOvr>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imes New Roman"/>
        <a:ea typeface="隶书"/>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9810</TotalTime>
  <Words>7581</Words>
  <Application>Microsoft Office PowerPoint</Application>
  <PresentationFormat>宽屏</PresentationFormat>
  <Paragraphs>922</Paragraphs>
  <Slides>68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黑体</vt:lpstr>
      <vt:lpstr>华文中宋</vt:lpstr>
      <vt:lpstr>宋体</vt:lpstr>
      <vt:lpstr>微软雅黑</vt:lpstr>
      <vt:lpstr>Calibri</vt:lpstr>
      <vt:lpstr>Tahoma</vt:lpstr>
      <vt:lpstr>Times New Roman</vt:lpstr>
      <vt:lpstr>Wingdings</vt:lpstr>
      <vt:lpstr>模板</vt:lpstr>
      <vt:lpstr>Python数据处理编程</vt:lpstr>
      <vt:lpstr>Python数据处理编程</vt:lpstr>
      <vt:lpstr>概述</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列表</vt:lpstr>
      <vt:lpstr>Python数据处理编程</vt:lpstr>
      <vt:lpstr>元组</vt:lpstr>
      <vt:lpstr>元组</vt:lpstr>
      <vt:lpstr>元组</vt:lpstr>
      <vt:lpstr>元组</vt:lpstr>
      <vt:lpstr>元组</vt:lpstr>
      <vt:lpstr>集合</vt:lpstr>
      <vt:lpstr>集合</vt:lpstr>
      <vt:lpstr>集合</vt:lpstr>
      <vt:lpstr>集合</vt:lpstr>
      <vt:lpstr>集合</vt:lpstr>
      <vt:lpstr>集合</vt:lpstr>
      <vt:lpstr>集合</vt:lpstr>
      <vt:lpstr>集合</vt:lpstr>
      <vt:lpstr>集合</vt:lpstr>
      <vt:lpstr>集合</vt:lpstr>
      <vt:lpstr>字典</vt:lpstr>
      <vt:lpstr>字典</vt:lpstr>
      <vt:lpstr>字典</vt:lpstr>
      <vt:lpstr>字典</vt:lpstr>
      <vt:lpstr>字典</vt:lpstr>
      <vt:lpstr>字典</vt:lpstr>
      <vt:lpstr>字典</vt:lpstr>
      <vt:lpstr>字典</vt:lpstr>
      <vt:lpstr>字典</vt:lpstr>
      <vt:lpstr>字典</vt:lpstr>
      <vt:lpstr>其它数据结构</vt:lpstr>
      <vt:lpstr>基本数据结构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dc:creator>
  <cp:lastModifiedBy> </cp:lastModifiedBy>
  <cp:revision>1001</cp:revision>
  <dcterms:created xsi:type="dcterms:W3CDTF">2015-05-05T08:02:00Z</dcterms:created>
  <dcterms:modified xsi:type="dcterms:W3CDTF">2023-03-22T09:04:18Z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