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handoutMasterIdLst>
    <p:handoutMasterId r:id="rId71"/>
  </p:handoutMasterIdLst>
  <p:sldIdLst>
    <p:sldId id="1795" r:id="rId2"/>
    <p:sldId id="1796" r:id="rId3"/>
    <p:sldId id="2054" r:id="rId4"/>
    <p:sldId id="2120" r:id="rId5"/>
    <p:sldId id="2121" r:id="rId6"/>
    <p:sldId id="2123" r:id="rId7"/>
    <p:sldId id="2122" r:id="rId8"/>
    <p:sldId id="2124" r:id="rId9"/>
    <p:sldId id="2218" r:id="rId10"/>
    <p:sldId id="2125" r:id="rId11"/>
    <p:sldId id="2126" r:id="rId12"/>
    <p:sldId id="2128" r:id="rId13"/>
    <p:sldId id="2132" r:id="rId14"/>
    <p:sldId id="2133" r:id="rId15"/>
    <p:sldId id="2216" r:id="rId16"/>
    <p:sldId id="2217" r:id="rId17"/>
    <p:sldId id="2134" r:id="rId18"/>
    <p:sldId id="2135" r:id="rId19"/>
    <p:sldId id="2137" r:id="rId20"/>
    <p:sldId id="2136" r:id="rId21"/>
    <p:sldId id="2138" r:id="rId22"/>
    <p:sldId id="2139" r:id="rId23"/>
    <p:sldId id="2140" r:id="rId24"/>
    <p:sldId id="2142" r:id="rId25"/>
    <p:sldId id="2143" r:id="rId26"/>
    <p:sldId id="2141" r:id="rId27"/>
    <p:sldId id="2169" r:id="rId28"/>
    <p:sldId id="2172" r:id="rId29"/>
    <p:sldId id="2170" r:id="rId30"/>
    <p:sldId id="2168" r:id="rId31"/>
    <p:sldId id="2173" r:id="rId32"/>
    <p:sldId id="2174" r:id="rId33"/>
    <p:sldId id="2175" r:id="rId34"/>
    <p:sldId id="2176" r:id="rId35"/>
    <p:sldId id="2177" r:id="rId36"/>
    <p:sldId id="2178" r:id="rId37"/>
    <p:sldId id="2179" r:id="rId38"/>
    <p:sldId id="2180" r:id="rId39"/>
    <p:sldId id="2188" r:id="rId40"/>
    <p:sldId id="2189" r:id="rId41"/>
    <p:sldId id="2181" r:id="rId42"/>
    <p:sldId id="2182" r:id="rId43"/>
    <p:sldId id="2183" r:id="rId44"/>
    <p:sldId id="2144" r:id="rId45"/>
    <p:sldId id="2184" r:id="rId46"/>
    <p:sldId id="2185" r:id="rId47"/>
    <p:sldId id="2186" r:id="rId48"/>
    <p:sldId id="2187" r:id="rId49"/>
    <p:sldId id="2190" r:id="rId50"/>
    <p:sldId id="2191" r:id="rId51"/>
    <p:sldId id="2193" r:id="rId52"/>
    <p:sldId id="2194" r:id="rId53"/>
    <p:sldId id="2195" r:id="rId54"/>
    <p:sldId id="2196" r:id="rId55"/>
    <p:sldId id="2197" r:id="rId56"/>
    <p:sldId id="2198" r:id="rId57"/>
    <p:sldId id="2097" r:id="rId58"/>
    <p:sldId id="2098" r:id="rId59"/>
    <p:sldId id="2099" r:id="rId60"/>
    <p:sldId id="2100" r:id="rId61"/>
    <p:sldId id="2199" r:id="rId62"/>
    <p:sldId id="2200" r:id="rId63"/>
    <p:sldId id="2210" r:id="rId64"/>
    <p:sldId id="2211" r:id="rId65"/>
    <p:sldId id="2212" r:id="rId66"/>
    <p:sldId id="2213" r:id="rId67"/>
    <p:sldId id="2214" r:id="rId68"/>
    <p:sldId id="2215"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D4955DAE-2597-4F50-A5DB-8A123B6C4456}">
          <p14:sldIdLst>
            <p14:sldId id="1795"/>
            <p14:sldId id="1796"/>
            <p14:sldId id="2054"/>
            <p14:sldId id="2120"/>
            <p14:sldId id="2121"/>
            <p14:sldId id="2123"/>
            <p14:sldId id="2122"/>
            <p14:sldId id="2124"/>
            <p14:sldId id="2218"/>
            <p14:sldId id="2125"/>
            <p14:sldId id="2126"/>
            <p14:sldId id="2128"/>
            <p14:sldId id="2132"/>
            <p14:sldId id="2133"/>
            <p14:sldId id="2216"/>
            <p14:sldId id="2217"/>
            <p14:sldId id="2134"/>
            <p14:sldId id="2135"/>
            <p14:sldId id="2137"/>
            <p14:sldId id="2136"/>
            <p14:sldId id="2138"/>
            <p14:sldId id="2139"/>
            <p14:sldId id="2140"/>
            <p14:sldId id="2142"/>
            <p14:sldId id="2143"/>
            <p14:sldId id="2141"/>
            <p14:sldId id="2169"/>
            <p14:sldId id="2172"/>
            <p14:sldId id="2170"/>
            <p14:sldId id="2168"/>
            <p14:sldId id="2173"/>
            <p14:sldId id="2174"/>
            <p14:sldId id="2175"/>
            <p14:sldId id="2176"/>
            <p14:sldId id="2177"/>
            <p14:sldId id="2178"/>
            <p14:sldId id="2179"/>
            <p14:sldId id="2180"/>
            <p14:sldId id="2188"/>
            <p14:sldId id="2189"/>
            <p14:sldId id="2181"/>
            <p14:sldId id="2182"/>
            <p14:sldId id="2183"/>
            <p14:sldId id="2144"/>
            <p14:sldId id="2184"/>
            <p14:sldId id="2185"/>
            <p14:sldId id="2186"/>
            <p14:sldId id="2187"/>
            <p14:sldId id="2190"/>
            <p14:sldId id="2191"/>
            <p14:sldId id="2193"/>
            <p14:sldId id="2194"/>
            <p14:sldId id="2195"/>
            <p14:sldId id="2196"/>
            <p14:sldId id="2197"/>
            <p14:sldId id="2198"/>
            <p14:sldId id="2097"/>
            <p14:sldId id="2098"/>
            <p14:sldId id="2099"/>
            <p14:sldId id="2100"/>
            <p14:sldId id="2199"/>
            <p14:sldId id="2200"/>
            <p14:sldId id="2210"/>
            <p14:sldId id="2211"/>
            <p14:sldId id="2212"/>
            <p14:sldId id="2213"/>
            <p14:sldId id="2214"/>
            <p14:sldId id="22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524" autoAdjust="0"/>
  </p:normalViewPr>
  <p:slideViewPr>
    <p:cSldViewPr snapToGrid="0">
      <p:cViewPr varScale="1">
        <p:scale>
          <a:sx n="95" d="100"/>
          <a:sy n="95" d="100"/>
        </p:scale>
        <p:origin x="163" y="77"/>
      </p:cViewPr>
      <p:guideLst/>
    </p:cSldViewPr>
  </p:slideViewPr>
  <p:notesTextViewPr>
    <p:cViewPr>
      <p:scale>
        <a:sx n="1" d="1"/>
        <a:sy n="1" d="1"/>
      </p:scale>
      <p:origin x="0" y="0"/>
    </p:cViewPr>
  </p:notesTextViewPr>
  <p:sorterViewPr>
    <p:cViewPr>
      <p:scale>
        <a:sx n="100" d="100"/>
        <a:sy n="100" d="100"/>
      </p:scale>
      <p:origin x="0" y="-138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2023/3/29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66399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660991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p>
        </p:txBody>
      </p:sp>
      <p:sp>
        <p:nvSpPr>
          <p:cNvPr id="4" name="灯片编号占位符 3"/>
          <p:cNvSpPr>
            <a:spLocks noGrp="1"/>
          </p:cNvSpPr>
          <p:nvPr>
            <p:ph type="sldNum" sz="quarter" idx="10"/>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254993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r>
              <a:rPr lang="zh-CN" altLang="en-US" dirty="0"/>
              <a:t>是默认参数</a:t>
            </a:r>
          </a:p>
        </p:txBody>
      </p:sp>
      <p:sp>
        <p:nvSpPr>
          <p:cNvPr id="4" name="灯片编号占位符 3"/>
          <p:cNvSpPr>
            <a:spLocks noGrp="1"/>
          </p:cNvSpPr>
          <p:nvPr>
            <p:ph type="sldNum" sz="quarter" idx="10"/>
          </p:nvPr>
        </p:nvSpPr>
        <p:spPr/>
        <p:txBody>
          <a:bodyPr/>
          <a:lstStyle/>
          <a:p>
            <a:fld id="{21B2AA4F-B828-4D7C-AFD3-893933DAFCB4}" type="slidenum">
              <a:rPr lang="en-US" smtClean="0"/>
              <a:t>12</a:t>
            </a:fld>
            <a:endParaRPr lang="en-US"/>
          </a:p>
        </p:txBody>
      </p:sp>
    </p:spTree>
    <p:extLst>
      <p:ext uri="{BB962C8B-B14F-4D97-AF65-F5344CB8AC3E}">
        <p14:creationId xmlns:p14="http://schemas.microsoft.com/office/powerpoint/2010/main" val="2116916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r>
              <a:rPr lang="zh-CN" altLang="en-US"/>
              <a:t>是默认参数</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13</a:t>
            </a:fld>
            <a:endParaRPr lang="en-US"/>
          </a:p>
        </p:txBody>
      </p:sp>
    </p:spTree>
    <p:extLst>
      <p:ext uri="{BB962C8B-B14F-4D97-AF65-F5344CB8AC3E}">
        <p14:creationId xmlns:p14="http://schemas.microsoft.com/office/powerpoint/2010/main" val="1903145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14</a:t>
            </a:fld>
            <a:endParaRPr lang="en-US"/>
          </a:p>
        </p:txBody>
      </p:sp>
    </p:spTree>
    <p:extLst>
      <p:ext uri="{BB962C8B-B14F-4D97-AF65-F5344CB8AC3E}">
        <p14:creationId xmlns:p14="http://schemas.microsoft.com/office/powerpoint/2010/main" val="225501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15</a:t>
            </a:fld>
            <a:endParaRPr lang="en-US"/>
          </a:p>
        </p:txBody>
      </p:sp>
    </p:spTree>
    <p:extLst>
      <p:ext uri="{BB962C8B-B14F-4D97-AF65-F5344CB8AC3E}">
        <p14:creationId xmlns:p14="http://schemas.microsoft.com/office/powerpoint/2010/main" val="59114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16</a:t>
            </a:fld>
            <a:endParaRPr lang="en-US"/>
          </a:p>
        </p:txBody>
      </p:sp>
    </p:spTree>
    <p:extLst>
      <p:ext uri="{BB962C8B-B14F-4D97-AF65-F5344CB8AC3E}">
        <p14:creationId xmlns:p14="http://schemas.microsoft.com/office/powerpoint/2010/main" val="3400930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17</a:t>
            </a:fld>
            <a:endParaRPr lang="en-US"/>
          </a:p>
        </p:txBody>
      </p:sp>
    </p:spTree>
    <p:extLst>
      <p:ext uri="{BB962C8B-B14F-4D97-AF65-F5344CB8AC3E}">
        <p14:creationId xmlns:p14="http://schemas.microsoft.com/office/powerpoint/2010/main" val="1516222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18</a:t>
            </a:fld>
            <a:endParaRPr lang="en-US"/>
          </a:p>
        </p:txBody>
      </p:sp>
    </p:spTree>
    <p:extLst>
      <p:ext uri="{BB962C8B-B14F-4D97-AF65-F5344CB8AC3E}">
        <p14:creationId xmlns:p14="http://schemas.microsoft.com/office/powerpoint/2010/main" val="3307289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19</a:t>
            </a:fld>
            <a:endParaRPr lang="en-US"/>
          </a:p>
        </p:txBody>
      </p:sp>
    </p:spTree>
    <p:extLst>
      <p:ext uri="{BB962C8B-B14F-4D97-AF65-F5344CB8AC3E}">
        <p14:creationId xmlns:p14="http://schemas.microsoft.com/office/powerpoint/2010/main" val="75808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20</a:t>
            </a:fld>
            <a:endParaRPr lang="en-US"/>
          </a:p>
        </p:txBody>
      </p:sp>
    </p:spTree>
    <p:extLst>
      <p:ext uri="{BB962C8B-B14F-4D97-AF65-F5344CB8AC3E}">
        <p14:creationId xmlns:p14="http://schemas.microsoft.com/office/powerpoint/2010/main" val="2928746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21</a:t>
            </a:fld>
            <a:endParaRPr lang="en-US"/>
          </a:p>
        </p:txBody>
      </p:sp>
    </p:spTree>
    <p:extLst>
      <p:ext uri="{BB962C8B-B14F-4D97-AF65-F5344CB8AC3E}">
        <p14:creationId xmlns:p14="http://schemas.microsoft.com/office/powerpoint/2010/main" val="1969356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p>
        </p:txBody>
      </p:sp>
      <p:sp>
        <p:nvSpPr>
          <p:cNvPr id="4" name="灯片编号占位符 3"/>
          <p:cNvSpPr>
            <a:spLocks noGrp="1"/>
          </p:cNvSpPr>
          <p:nvPr>
            <p:ph type="sldNum" sz="quarter" idx="10"/>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2657549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22</a:t>
            </a:fld>
            <a:endParaRPr lang="en-US"/>
          </a:p>
        </p:txBody>
      </p:sp>
    </p:spTree>
    <p:extLst>
      <p:ext uri="{BB962C8B-B14F-4D97-AF65-F5344CB8AC3E}">
        <p14:creationId xmlns:p14="http://schemas.microsoft.com/office/powerpoint/2010/main" val="940680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23</a:t>
            </a:fld>
            <a:endParaRPr lang="en-US"/>
          </a:p>
        </p:txBody>
      </p:sp>
    </p:spTree>
    <p:extLst>
      <p:ext uri="{BB962C8B-B14F-4D97-AF65-F5344CB8AC3E}">
        <p14:creationId xmlns:p14="http://schemas.microsoft.com/office/powerpoint/2010/main" val="3335306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24</a:t>
            </a:fld>
            <a:endParaRPr lang="en-US"/>
          </a:p>
        </p:txBody>
      </p:sp>
    </p:spTree>
    <p:extLst>
      <p:ext uri="{BB962C8B-B14F-4D97-AF65-F5344CB8AC3E}">
        <p14:creationId xmlns:p14="http://schemas.microsoft.com/office/powerpoint/2010/main" val="2588923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25</a:t>
            </a:fld>
            <a:endParaRPr lang="en-US"/>
          </a:p>
        </p:txBody>
      </p:sp>
    </p:spTree>
    <p:extLst>
      <p:ext uri="{BB962C8B-B14F-4D97-AF65-F5344CB8AC3E}">
        <p14:creationId xmlns:p14="http://schemas.microsoft.com/office/powerpoint/2010/main" val="3835249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26</a:t>
            </a:fld>
            <a:endParaRPr lang="en-US"/>
          </a:p>
        </p:txBody>
      </p:sp>
    </p:spTree>
    <p:extLst>
      <p:ext uri="{BB962C8B-B14F-4D97-AF65-F5344CB8AC3E}">
        <p14:creationId xmlns:p14="http://schemas.microsoft.com/office/powerpoint/2010/main" val="3482874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27</a:t>
            </a:fld>
            <a:endParaRPr lang="en-US"/>
          </a:p>
        </p:txBody>
      </p:sp>
    </p:spTree>
    <p:extLst>
      <p:ext uri="{BB962C8B-B14F-4D97-AF65-F5344CB8AC3E}">
        <p14:creationId xmlns:p14="http://schemas.microsoft.com/office/powerpoint/2010/main" val="3977493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28</a:t>
            </a:fld>
            <a:endParaRPr lang="en-US"/>
          </a:p>
        </p:txBody>
      </p:sp>
    </p:spTree>
    <p:extLst>
      <p:ext uri="{BB962C8B-B14F-4D97-AF65-F5344CB8AC3E}">
        <p14:creationId xmlns:p14="http://schemas.microsoft.com/office/powerpoint/2010/main" val="2543820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29</a:t>
            </a:fld>
            <a:endParaRPr lang="en-US"/>
          </a:p>
        </p:txBody>
      </p:sp>
    </p:spTree>
    <p:extLst>
      <p:ext uri="{BB962C8B-B14F-4D97-AF65-F5344CB8AC3E}">
        <p14:creationId xmlns:p14="http://schemas.microsoft.com/office/powerpoint/2010/main" val="4165858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30</a:t>
            </a:fld>
            <a:endParaRPr lang="en-US"/>
          </a:p>
        </p:txBody>
      </p:sp>
    </p:spTree>
    <p:extLst>
      <p:ext uri="{BB962C8B-B14F-4D97-AF65-F5344CB8AC3E}">
        <p14:creationId xmlns:p14="http://schemas.microsoft.com/office/powerpoint/2010/main" val="3884088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31</a:t>
            </a:fld>
            <a:endParaRPr lang="en-US"/>
          </a:p>
        </p:txBody>
      </p:sp>
    </p:spTree>
    <p:extLst>
      <p:ext uri="{BB962C8B-B14F-4D97-AF65-F5344CB8AC3E}">
        <p14:creationId xmlns:p14="http://schemas.microsoft.com/office/powerpoint/2010/main" val="72907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p>
        </p:txBody>
      </p:sp>
      <p:sp>
        <p:nvSpPr>
          <p:cNvPr id="4" name="灯片编号占位符 3"/>
          <p:cNvSpPr>
            <a:spLocks noGrp="1"/>
          </p:cNvSpPr>
          <p:nvPr>
            <p:ph type="sldNum" sz="quarter" idx="10"/>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4084449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32</a:t>
            </a:fld>
            <a:endParaRPr lang="en-US"/>
          </a:p>
        </p:txBody>
      </p:sp>
    </p:spTree>
    <p:extLst>
      <p:ext uri="{BB962C8B-B14F-4D97-AF65-F5344CB8AC3E}">
        <p14:creationId xmlns:p14="http://schemas.microsoft.com/office/powerpoint/2010/main" val="3789481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33</a:t>
            </a:fld>
            <a:endParaRPr lang="en-US"/>
          </a:p>
        </p:txBody>
      </p:sp>
    </p:spTree>
    <p:extLst>
      <p:ext uri="{BB962C8B-B14F-4D97-AF65-F5344CB8AC3E}">
        <p14:creationId xmlns:p14="http://schemas.microsoft.com/office/powerpoint/2010/main" val="532130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34</a:t>
            </a:fld>
            <a:endParaRPr lang="en-US"/>
          </a:p>
        </p:txBody>
      </p:sp>
    </p:spTree>
    <p:extLst>
      <p:ext uri="{BB962C8B-B14F-4D97-AF65-F5344CB8AC3E}">
        <p14:creationId xmlns:p14="http://schemas.microsoft.com/office/powerpoint/2010/main" val="1874130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35</a:t>
            </a:fld>
            <a:endParaRPr lang="en-US"/>
          </a:p>
        </p:txBody>
      </p:sp>
    </p:spTree>
    <p:extLst>
      <p:ext uri="{BB962C8B-B14F-4D97-AF65-F5344CB8AC3E}">
        <p14:creationId xmlns:p14="http://schemas.microsoft.com/office/powerpoint/2010/main" val="3145912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36</a:t>
            </a:fld>
            <a:endParaRPr lang="en-US"/>
          </a:p>
        </p:txBody>
      </p:sp>
    </p:spTree>
    <p:extLst>
      <p:ext uri="{BB962C8B-B14F-4D97-AF65-F5344CB8AC3E}">
        <p14:creationId xmlns:p14="http://schemas.microsoft.com/office/powerpoint/2010/main" val="3485495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37</a:t>
            </a:fld>
            <a:endParaRPr lang="en-US"/>
          </a:p>
        </p:txBody>
      </p:sp>
    </p:spTree>
    <p:extLst>
      <p:ext uri="{BB962C8B-B14F-4D97-AF65-F5344CB8AC3E}">
        <p14:creationId xmlns:p14="http://schemas.microsoft.com/office/powerpoint/2010/main" val="7956124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不用更改原函数的代码前提下给函数增加新的功能</a:t>
            </a:r>
          </a:p>
        </p:txBody>
      </p:sp>
      <p:sp>
        <p:nvSpPr>
          <p:cNvPr id="4" name="灯片编号占位符 3"/>
          <p:cNvSpPr>
            <a:spLocks noGrp="1"/>
          </p:cNvSpPr>
          <p:nvPr>
            <p:ph type="sldNum" sz="quarter" idx="10"/>
          </p:nvPr>
        </p:nvSpPr>
        <p:spPr/>
        <p:txBody>
          <a:bodyPr/>
          <a:lstStyle/>
          <a:p>
            <a:fld id="{21B2AA4F-B828-4D7C-AFD3-893933DAFCB4}" type="slidenum">
              <a:rPr lang="en-US" smtClean="0"/>
              <a:t>38</a:t>
            </a:fld>
            <a:endParaRPr lang="en-US"/>
          </a:p>
        </p:txBody>
      </p:sp>
    </p:spTree>
    <p:extLst>
      <p:ext uri="{BB962C8B-B14F-4D97-AF65-F5344CB8AC3E}">
        <p14:creationId xmlns:p14="http://schemas.microsoft.com/office/powerpoint/2010/main" val="3624277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lphaLcPeriod"/>
            </a:pPr>
            <a:r>
              <a:rPr lang="zh-CN" altLang="en-US" dirty="0"/>
              <a:t>要修改函数才能计时</a:t>
            </a:r>
            <a:endParaRPr lang="en-US" altLang="zh-CN" dirty="0"/>
          </a:p>
          <a:p>
            <a:pPr marL="228600" indent="-228600">
              <a:buAutoNum type="alphaLcPeriod"/>
            </a:pPr>
            <a:r>
              <a:rPr lang="zh-CN" altLang="en-US" dirty="0"/>
              <a:t>无需修改，生成可调对象，但是要调用对象或者执行函数才有计时结果</a:t>
            </a:r>
            <a:endParaRPr lang="en-US" altLang="zh-CN" dirty="0"/>
          </a:p>
          <a:p>
            <a:pPr marL="228600" indent="-228600">
              <a:buAutoNum type="alphaLcPeriod"/>
            </a:pPr>
            <a:endParaRPr lang="en-US" altLang="zh-CN" dirty="0"/>
          </a:p>
        </p:txBody>
      </p:sp>
      <p:sp>
        <p:nvSpPr>
          <p:cNvPr id="4" name="灯片编号占位符 3"/>
          <p:cNvSpPr>
            <a:spLocks noGrp="1"/>
          </p:cNvSpPr>
          <p:nvPr>
            <p:ph type="sldNum" sz="quarter" idx="10"/>
          </p:nvPr>
        </p:nvSpPr>
        <p:spPr/>
        <p:txBody>
          <a:bodyPr/>
          <a:lstStyle/>
          <a:p>
            <a:fld id="{21B2AA4F-B828-4D7C-AFD3-893933DAFCB4}" type="slidenum">
              <a:rPr lang="en-US" smtClean="0"/>
              <a:t>39</a:t>
            </a:fld>
            <a:endParaRPr lang="en-US"/>
          </a:p>
        </p:txBody>
      </p:sp>
    </p:spTree>
    <p:extLst>
      <p:ext uri="{BB962C8B-B14F-4D97-AF65-F5344CB8AC3E}">
        <p14:creationId xmlns:p14="http://schemas.microsoft.com/office/powerpoint/2010/main" val="4017651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无需执行</a:t>
            </a:r>
          </a:p>
        </p:txBody>
      </p:sp>
      <p:sp>
        <p:nvSpPr>
          <p:cNvPr id="4" name="灯片编号占位符 3"/>
          <p:cNvSpPr>
            <a:spLocks noGrp="1"/>
          </p:cNvSpPr>
          <p:nvPr>
            <p:ph type="sldNum" sz="quarter" idx="10"/>
          </p:nvPr>
        </p:nvSpPr>
        <p:spPr/>
        <p:txBody>
          <a:bodyPr/>
          <a:lstStyle/>
          <a:p>
            <a:fld id="{21B2AA4F-B828-4D7C-AFD3-893933DAFCB4}" type="slidenum">
              <a:rPr lang="en-US" smtClean="0"/>
              <a:t>40</a:t>
            </a:fld>
            <a:endParaRPr lang="en-US"/>
          </a:p>
        </p:txBody>
      </p:sp>
    </p:spTree>
    <p:extLst>
      <p:ext uri="{BB962C8B-B14F-4D97-AF65-F5344CB8AC3E}">
        <p14:creationId xmlns:p14="http://schemas.microsoft.com/office/powerpoint/2010/main" val="454146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r>
              <a:rPr lang="zh-CN" altLang="en-US" dirty="0"/>
              <a:t>，并且可以传递参数</a:t>
            </a:r>
          </a:p>
        </p:txBody>
      </p:sp>
      <p:sp>
        <p:nvSpPr>
          <p:cNvPr id="4" name="灯片编号占位符 3"/>
          <p:cNvSpPr>
            <a:spLocks noGrp="1"/>
          </p:cNvSpPr>
          <p:nvPr>
            <p:ph type="sldNum" sz="quarter" idx="10"/>
          </p:nvPr>
        </p:nvSpPr>
        <p:spPr/>
        <p:txBody>
          <a:bodyPr/>
          <a:lstStyle/>
          <a:p>
            <a:fld id="{21B2AA4F-B828-4D7C-AFD3-893933DAFCB4}" type="slidenum">
              <a:rPr lang="en-US" smtClean="0"/>
              <a:t>41</a:t>
            </a:fld>
            <a:endParaRPr lang="en-US"/>
          </a:p>
        </p:txBody>
      </p:sp>
    </p:spTree>
    <p:extLst>
      <p:ext uri="{BB962C8B-B14F-4D97-AF65-F5344CB8AC3E}">
        <p14:creationId xmlns:p14="http://schemas.microsoft.com/office/powerpoint/2010/main" val="280617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6</a:t>
            </a:fld>
            <a:endParaRPr lang="en-US"/>
          </a:p>
        </p:txBody>
      </p:sp>
    </p:spTree>
    <p:extLst>
      <p:ext uri="{BB962C8B-B14F-4D97-AF65-F5344CB8AC3E}">
        <p14:creationId xmlns:p14="http://schemas.microsoft.com/office/powerpoint/2010/main" val="11158670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42</a:t>
            </a:fld>
            <a:endParaRPr lang="en-US"/>
          </a:p>
        </p:txBody>
      </p:sp>
    </p:spTree>
    <p:extLst>
      <p:ext uri="{BB962C8B-B14F-4D97-AF65-F5344CB8AC3E}">
        <p14:creationId xmlns:p14="http://schemas.microsoft.com/office/powerpoint/2010/main" val="4565852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43</a:t>
            </a:fld>
            <a:endParaRPr lang="en-US"/>
          </a:p>
        </p:txBody>
      </p:sp>
    </p:spTree>
    <p:extLst>
      <p:ext uri="{BB962C8B-B14F-4D97-AF65-F5344CB8AC3E}">
        <p14:creationId xmlns:p14="http://schemas.microsoft.com/office/powerpoint/2010/main" val="950214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44</a:t>
            </a:fld>
            <a:endParaRPr lang="en-US"/>
          </a:p>
        </p:txBody>
      </p:sp>
    </p:spTree>
    <p:extLst>
      <p:ext uri="{BB962C8B-B14F-4D97-AF65-F5344CB8AC3E}">
        <p14:creationId xmlns:p14="http://schemas.microsoft.com/office/powerpoint/2010/main" val="910197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45</a:t>
            </a:fld>
            <a:endParaRPr lang="en-US"/>
          </a:p>
        </p:txBody>
      </p:sp>
    </p:spTree>
    <p:extLst>
      <p:ext uri="{BB962C8B-B14F-4D97-AF65-F5344CB8AC3E}">
        <p14:creationId xmlns:p14="http://schemas.microsoft.com/office/powerpoint/2010/main" val="216628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46</a:t>
            </a:fld>
            <a:endParaRPr lang="en-US"/>
          </a:p>
        </p:txBody>
      </p:sp>
    </p:spTree>
    <p:extLst>
      <p:ext uri="{BB962C8B-B14F-4D97-AF65-F5344CB8AC3E}">
        <p14:creationId xmlns:p14="http://schemas.microsoft.com/office/powerpoint/2010/main" val="36199217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47</a:t>
            </a:fld>
            <a:endParaRPr lang="en-US"/>
          </a:p>
        </p:txBody>
      </p:sp>
    </p:spTree>
    <p:extLst>
      <p:ext uri="{BB962C8B-B14F-4D97-AF65-F5344CB8AC3E}">
        <p14:creationId xmlns:p14="http://schemas.microsoft.com/office/powerpoint/2010/main" val="31218186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48</a:t>
            </a:fld>
            <a:endParaRPr lang="en-US"/>
          </a:p>
        </p:txBody>
      </p:sp>
    </p:spTree>
    <p:extLst>
      <p:ext uri="{BB962C8B-B14F-4D97-AF65-F5344CB8AC3E}">
        <p14:creationId xmlns:p14="http://schemas.microsoft.com/office/powerpoint/2010/main" val="2191609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49</a:t>
            </a:fld>
            <a:endParaRPr lang="en-US"/>
          </a:p>
        </p:txBody>
      </p:sp>
    </p:spTree>
    <p:extLst>
      <p:ext uri="{BB962C8B-B14F-4D97-AF65-F5344CB8AC3E}">
        <p14:creationId xmlns:p14="http://schemas.microsoft.com/office/powerpoint/2010/main" val="4412467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50</a:t>
            </a:fld>
            <a:endParaRPr lang="en-US"/>
          </a:p>
        </p:txBody>
      </p:sp>
    </p:spTree>
    <p:extLst>
      <p:ext uri="{BB962C8B-B14F-4D97-AF65-F5344CB8AC3E}">
        <p14:creationId xmlns:p14="http://schemas.microsoft.com/office/powerpoint/2010/main" val="21063415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51</a:t>
            </a:fld>
            <a:endParaRPr lang="en-US"/>
          </a:p>
        </p:txBody>
      </p:sp>
    </p:spTree>
    <p:extLst>
      <p:ext uri="{BB962C8B-B14F-4D97-AF65-F5344CB8AC3E}">
        <p14:creationId xmlns:p14="http://schemas.microsoft.com/office/powerpoint/2010/main" val="2056233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p>
        </p:txBody>
      </p:sp>
      <p:sp>
        <p:nvSpPr>
          <p:cNvPr id="4" name="灯片编号占位符 3"/>
          <p:cNvSpPr>
            <a:spLocks noGrp="1"/>
          </p:cNvSpPr>
          <p:nvPr>
            <p:ph type="sldNum" sz="quarter" idx="10"/>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34811076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52</a:t>
            </a:fld>
            <a:endParaRPr lang="en-US"/>
          </a:p>
        </p:txBody>
      </p:sp>
    </p:spTree>
    <p:extLst>
      <p:ext uri="{BB962C8B-B14F-4D97-AF65-F5344CB8AC3E}">
        <p14:creationId xmlns:p14="http://schemas.microsoft.com/office/powerpoint/2010/main" val="18836849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53</a:t>
            </a:fld>
            <a:endParaRPr lang="en-US"/>
          </a:p>
        </p:txBody>
      </p:sp>
    </p:spTree>
    <p:extLst>
      <p:ext uri="{BB962C8B-B14F-4D97-AF65-F5344CB8AC3E}">
        <p14:creationId xmlns:p14="http://schemas.microsoft.com/office/powerpoint/2010/main" val="3423085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54</a:t>
            </a:fld>
            <a:endParaRPr lang="en-US"/>
          </a:p>
        </p:txBody>
      </p:sp>
    </p:spTree>
    <p:extLst>
      <p:ext uri="{BB962C8B-B14F-4D97-AF65-F5344CB8AC3E}">
        <p14:creationId xmlns:p14="http://schemas.microsoft.com/office/powerpoint/2010/main" val="23042890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55</a:t>
            </a:fld>
            <a:endParaRPr lang="en-US"/>
          </a:p>
        </p:txBody>
      </p:sp>
    </p:spTree>
    <p:extLst>
      <p:ext uri="{BB962C8B-B14F-4D97-AF65-F5344CB8AC3E}">
        <p14:creationId xmlns:p14="http://schemas.microsoft.com/office/powerpoint/2010/main" val="29508153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56</a:t>
            </a:fld>
            <a:endParaRPr lang="en-US"/>
          </a:p>
        </p:txBody>
      </p:sp>
    </p:spTree>
    <p:extLst>
      <p:ext uri="{BB962C8B-B14F-4D97-AF65-F5344CB8AC3E}">
        <p14:creationId xmlns:p14="http://schemas.microsoft.com/office/powerpoint/2010/main" val="33370914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63</a:t>
            </a:fld>
            <a:endParaRPr lang="en-US"/>
          </a:p>
        </p:txBody>
      </p:sp>
    </p:spTree>
    <p:extLst>
      <p:ext uri="{BB962C8B-B14F-4D97-AF65-F5344CB8AC3E}">
        <p14:creationId xmlns:p14="http://schemas.microsoft.com/office/powerpoint/2010/main" val="21971670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64</a:t>
            </a:fld>
            <a:endParaRPr lang="en-US"/>
          </a:p>
        </p:txBody>
      </p:sp>
    </p:spTree>
    <p:extLst>
      <p:ext uri="{BB962C8B-B14F-4D97-AF65-F5344CB8AC3E}">
        <p14:creationId xmlns:p14="http://schemas.microsoft.com/office/powerpoint/2010/main" val="34221758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65</a:t>
            </a:fld>
            <a:endParaRPr lang="en-US"/>
          </a:p>
        </p:txBody>
      </p:sp>
    </p:spTree>
    <p:extLst>
      <p:ext uri="{BB962C8B-B14F-4D97-AF65-F5344CB8AC3E}">
        <p14:creationId xmlns:p14="http://schemas.microsoft.com/office/powerpoint/2010/main" val="32999799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66</a:t>
            </a:fld>
            <a:endParaRPr lang="en-US"/>
          </a:p>
        </p:txBody>
      </p:sp>
    </p:spTree>
    <p:extLst>
      <p:ext uri="{BB962C8B-B14F-4D97-AF65-F5344CB8AC3E}">
        <p14:creationId xmlns:p14="http://schemas.microsoft.com/office/powerpoint/2010/main" val="14540532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67</a:t>
            </a:fld>
            <a:endParaRPr lang="en-US"/>
          </a:p>
        </p:txBody>
      </p:sp>
    </p:spTree>
    <p:extLst>
      <p:ext uri="{BB962C8B-B14F-4D97-AF65-F5344CB8AC3E}">
        <p14:creationId xmlns:p14="http://schemas.microsoft.com/office/powerpoint/2010/main" val="3265022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p>
        </p:txBody>
      </p:sp>
      <p:sp>
        <p:nvSpPr>
          <p:cNvPr id="4" name="灯片编号占位符 3"/>
          <p:cNvSpPr>
            <a:spLocks noGrp="1"/>
          </p:cNvSpPr>
          <p:nvPr>
            <p:ph type="sldNum" sz="quarter" idx="10"/>
          </p:nvPr>
        </p:nvSpPr>
        <p:spPr/>
        <p:txBody>
          <a:bodyPr/>
          <a:lstStyle/>
          <a:p>
            <a:fld id="{21B2AA4F-B828-4D7C-AFD3-893933DAFCB4}" type="slidenum">
              <a:rPr lang="en-US" smtClean="0"/>
              <a:t>8</a:t>
            </a:fld>
            <a:endParaRPr lang="en-US"/>
          </a:p>
        </p:txBody>
      </p:sp>
    </p:spTree>
    <p:extLst>
      <p:ext uri="{BB962C8B-B14F-4D97-AF65-F5344CB8AC3E}">
        <p14:creationId xmlns:p14="http://schemas.microsoft.com/office/powerpoint/2010/main" val="16644568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Self</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t>68</a:t>
            </a:fld>
            <a:endParaRPr lang="en-US"/>
          </a:p>
        </p:txBody>
      </p:sp>
    </p:spTree>
    <p:extLst>
      <p:ext uri="{BB962C8B-B14F-4D97-AF65-F5344CB8AC3E}">
        <p14:creationId xmlns:p14="http://schemas.microsoft.com/office/powerpoint/2010/main" val="191987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p>
        </p:txBody>
      </p:sp>
      <p:sp>
        <p:nvSpPr>
          <p:cNvPr id="4" name="灯片编号占位符 3"/>
          <p:cNvSpPr>
            <a:spLocks noGrp="1"/>
          </p:cNvSpPr>
          <p:nvPr>
            <p:ph type="sldNum" sz="quarter" idx="10"/>
          </p:nvPr>
        </p:nvSpPr>
        <p:spPr/>
        <p:txBody>
          <a:bodyPr/>
          <a:lstStyle/>
          <a:p>
            <a:fld id="{21B2AA4F-B828-4D7C-AFD3-893933DAFCB4}" type="slidenum">
              <a:rPr lang="en-US" smtClean="0"/>
              <a:t>9</a:t>
            </a:fld>
            <a:endParaRPr lang="en-US"/>
          </a:p>
        </p:txBody>
      </p:sp>
    </p:spTree>
    <p:extLst>
      <p:ext uri="{BB962C8B-B14F-4D97-AF65-F5344CB8AC3E}">
        <p14:creationId xmlns:p14="http://schemas.microsoft.com/office/powerpoint/2010/main" val="3325678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p>
        </p:txBody>
      </p:sp>
      <p:sp>
        <p:nvSpPr>
          <p:cNvPr id="4" name="灯片编号占位符 3"/>
          <p:cNvSpPr>
            <a:spLocks noGrp="1"/>
          </p:cNvSpPr>
          <p:nvPr>
            <p:ph type="sldNum" sz="quarter" idx="10"/>
          </p:nvPr>
        </p:nvSpPr>
        <p:spPr/>
        <p:txBody>
          <a:bodyPr/>
          <a:lstStyle/>
          <a:p>
            <a:fld id="{21B2AA4F-B828-4D7C-AFD3-893933DAFCB4}" type="slidenum">
              <a:rPr lang="en-US" smtClean="0"/>
              <a:t>10</a:t>
            </a:fld>
            <a:endParaRPr lang="en-US"/>
          </a:p>
        </p:txBody>
      </p:sp>
    </p:spTree>
    <p:extLst>
      <p:ext uri="{BB962C8B-B14F-4D97-AF65-F5344CB8AC3E}">
        <p14:creationId xmlns:p14="http://schemas.microsoft.com/office/powerpoint/2010/main" val="3956917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p>
        </p:txBody>
      </p:sp>
      <p:sp>
        <p:nvSpPr>
          <p:cNvPr id="4" name="灯片编号占位符 3"/>
          <p:cNvSpPr>
            <a:spLocks noGrp="1"/>
          </p:cNvSpPr>
          <p:nvPr>
            <p:ph type="sldNum" sz="quarter" idx="10"/>
          </p:nvPr>
        </p:nvSpPr>
        <p:spPr/>
        <p:txBody>
          <a:bodyPr/>
          <a:lstStyle/>
          <a:p>
            <a:fld id="{21B2AA4F-B828-4D7C-AFD3-893933DAFCB4}" type="slidenum">
              <a:rPr lang="en-US" smtClean="0"/>
              <a:t>11</a:t>
            </a:fld>
            <a:endParaRPr lang="en-US"/>
          </a:p>
        </p:txBody>
      </p:sp>
    </p:spTree>
    <p:extLst>
      <p:ext uri="{BB962C8B-B14F-4D97-AF65-F5344CB8AC3E}">
        <p14:creationId xmlns:p14="http://schemas.microsoft.com/office/powerpoint/2010/main" val="45066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3" name="Rectangle 1027"/>
          <p:cNvSpPr>
            <a:spLocks noGrp="1" noChangeArrowheads="1"/>
          </p:cNvSpPr>
          <p:nvPr>
            <p:ph type="ctrTitle"/>
          </p:nvPr>
        </p:nvSpPr>
        <p:spPr>
          <a:xfrm>
            <a:off x="1320800" y="1828800"/>
            <a:ext cx="10363200" cy="1143000"/>
          </a:xfrm>
        </p:spPr>
        <p:txBody>
          <a:bodyPr/>
          <a:lstStyle>
            <a:lvl1pPr algn="ctr">
              <a:defRPr>
                <a:ea typeface="华文彩云" panose="02010800040101010101" pitchFamily="2" charset="-122"/>
              </a:defRPr>
            </a:lvl1pPr>
          </a:lstStyle>
          <a:p>
            <a:r>
              <a:rPr lang="zh-CN" altLang="en-US"/>
              <a:t>单击此处编辑母版标题样式</a:t>
            </a:r>
          </a:p>
        </p:txBody>
      </p:sp>
      <p:sp>
        <p:nvSpPr>
          <p:cNvPr id="5124" name="Rectangle 1028"/>
          <p:cNvSpPr>
            <a:spLocks noGrp="1" noChangeArrowheads="1"/>
          </p:cNvSpPr>
          <p:nvPr>
            <p:ph type="subTitle" idx="1"/>
          </p:nvPr>
        </p:nvSpPr>
        <p:spPr>
          <a:xfrm>
            <a:off x="1828800" y="3886200"/>
            <a:ext cx="8534400" cy="1752600"/>
          </a:xfrm>
        </p:spPr>
        <p:txBody>
          <a:bodyPr/>
          <a:lstStyle>
            <a:lvl1pPr algn="ctr">
              <a:buFont typeface="Wingdings" panose="05000000000000000000" pitchFamily="2" charset="2"/>
              <a:buNone/>
              <a:defRPr>
                <a:solidFill>
                  <a:srgbClr val="005566"/>
                </a:solidFill>
                <a:ea typeface="隶书" panose="02010509060101010101" pitchFamily="49" charset="-122"/>
              </a:defRPr>
            </a:lvl1pPr>
          </a:lstStyle>
          <a:p>
            <a:r>
              <a:rPr lang="zh-CN" altLang="en-US"/>
              <a:t>单击此处编辑母版副标题样式</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2023/3/29</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5400" y="76200"/>
            <a:ext cx="2768600" cy="6324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76200"/>
            <a:ext cx="8102600" cy="6324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2023/3/29</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494208" y="1343973"/>
            <a:ext cx="11074400" cy="4896544"/>
          </a:xfrm>
        </p:spPr>
        <p:txBody>
          <a:bodyPr/>
          <a:lstStyle>
            <a:lvl1pPr marL="355600" indent="-355600">
              <a:buClrTx/>
              <a:buFont typeface="Wingdings" panose="05000000000000000000" pitchFamily="2" charset="2"/>
              <a:buChar char="Ø"/>
              <a:defRPr sz="2800">
                <a:solidFill>
                  <a:schemeClr val="tx1"/>
                </a:solidFill>
                <a:latin typeface="+mn-ea"/>
                <a:ea typeface="+mn-ea"/>
              </a:defRPr>
            </a:lvl1pPr>
            <a:lvl2pPr marL="533400" indent="-342900">
              <a:buClrTx/>
              <a:buFont typeface="Wingdings" panose="05000000000000000000" pitchFamily="2" charset="2"/>
              <a:buChar char="n"/>
              <a:defRPr sz="2400">
                <a:solidFill>
                  <a:schemeClr val="tx1"/>
                </a:solidFill>
                <a:latin typeface="+mn-ea"/>
                <a:ea typeface="+mn-ea"/>
              </a:defRPr>
            </a:lvl2pPr>
            <a:lvl3pPr marL="723900" indent="-342900">
              <a:buClrTx/>
              <a:buFont typeface="Wingdings" panose="05000000000000000000" pitchFamily="2" charset="2"/>
              <a:buChar char="p"/>
              <a:defRPr>
                <a:solidFill>
                  <a:schemeClr val="tx1"/>
                </a:solidFill>
              </a:defRPr>
            </a:lvl3pPr>
            <a:lvl4pPr marL="571500" indent="0">
              <a:buFontTx/>
              <a:buNone/>
              <a:defRPr>
                <a:solidFill>
                  <a:schemeClr val="tx1"/>
                </a:solidFill>
              </a:defRPr>
            </a:lvl4pPr>
            <a:lvl5pPr marL="762000" indent="0">
              <a:buFontTx/>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2023/3/29</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2023/3/29</a:t>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95400"/>
            <a:ext cx="5435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295400"/>
            <a:ext cx="5435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2023/3/29</a:t>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2023/3/29</a:t>
            </a:fld>
            <a:endParaRPr lang="zh-CN" altLang="en-US"/>
          </a:p>
        </p:txBody>
      </p:sp>
      <p:sp>
        <p:nvSpPr>
          <p:cNvPr id="8"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2023/3/29</a:t>
            </a:fld>
            <a:endParaRPr lang="zh-CN" altLang="en-US"/>
          </a:p>
        </p:txBody>
      </p:sp>
      <p:sp>
        <p:nvSpPr>
          <p:cNvPr id="4"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2023/3/29</a:t>
            </a:fld>
            <a:endParaRPr lang="zh-CN" altLang="en-US"/>
          </a:p>
        </p:txBody>
      </p:sp>
      <p:sp>
        <p:nvSpPr>
          <p:cNvPr id="3"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2023/3/29</a:t>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t>2023/3/29</a:t>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6" name="Picture 12" descr="https://ss1.bdstatic.com/70cFuXSh_Q1YnxGkpoWK1HF6hhy/it/u=2925166174,671843509&amp;fm=27&amp;gp=0.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128449" y="322744"/>
            <a:ext cx="1392695" cy="848151"/>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09600" y="76200"/>
            <a:ext cx="103907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600" y="1295400"/>
            <a:ext cx="1107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 </a:t>
            </a:r>
            <a:r>
              <a:rPr lang="zh-CN" altLang="en-US" dirty="0"/>
              <a:t>单击此处编辑母版文本样式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1028" name="Line 4"/>
          <p:cNvSpPr>
            <a:spLocks noChangeShapeType="1"/>
          </p:cNvSpPr>
          <p:nvPr/>
        </p:nvSpPr>
        <p:spPr bwMode="auto">
          <a:xfrm>
            <a:off x="8534400" y="1447800"/>
            <a:ext cx="3352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4107" name="Rectangle 11"/>
          <p:cNvSpPr>
            <a:spLocks noGrp="1" noChangeArrowheads="1"/>
          </p:cNvSpPr>
          <p:nvPr>
            <p:ph type="dt" sz="half" idx="2"/>
          </p:nvPr>
        </p:nvSpPr>
        <p:spPr bwMode="auto">
          <a:xfrm>
            <a:off x="203200" y="6400800"/>
            <a:ext cx="25400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ea typeface="宋体" panose="02010600030101010101" pitchFamily="2" charset="-122"/>
              </a:defRPr>
            </a:lvl1pPr>
          </a:lstStyle>
          <a:p>
            <a:fld id="{D997B5FA-0921-464F-AAE1-844C04324D75}" type="datetimeFigureOut">
              <a:rPr lang="zh-CN" altLang="en-US" smtClean="0"/>
              <a:t>2023/3/29</a:t>
            </a:fld>
            <a:endParaRPr lang="zh-CN" altLang="en-US"/>
          </a:p>
        </p:txBody>
      </p:sp>
      <p:sp>
        <p:nvSpPr>
          <p:cNvPr id="4108" name="Rectangle 12"/>
          <p:cNvSpPr>
            <a:spLocks noGrp="1" noChangeArrowheads="1"/>
          </p:cNvSpPr>
          <p:nvPr>
            <p:ph type="sldNum" sz="quarter" idx="4"/>
          </p:nvPr>
        </p:nvSpPr>
        <p:spPr bwMode="auto">
          <a:xfrm>
            <a:off x="9245600" y="6400800"/>
            <a:ext cx="2540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fld id="{565CE74E-AB26-4998-AD42-012C4C1AD076}" type="slidenum">
              <a:rPr lang="zh-CN" altLang="en-US" smtClean="0"/>
              <a:t>‹#›</a:t>
            </a:fld>
            <a:endParaRPr lang="zh-CN" altLang="en-US"/>
          </a:p>
        </p:txBody>
      </p:sp>
      <p:sp>
        <p:nvSpPr>
          <p:cNvPr id="15" name="矩形 14"/>
          <p:cNvSpPr/>
          <p:nvPr/>
        </p:nvSpPr>
        <p:spPr>
          <a:xfrm>
            <a:off x="624417" y="1230313"/>
            <a:ext cx="10515600" cy="57150"/>
          </a:xfrm>
          <a:prstGeom prst="rect">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lnSpc>
          <a:spcPct val="150000"/>
        </a:lnSpc>
        <a:spcBef>
          <a:spcPct val="0"/>
        </a:spcBef>
        <a:spcAft>
          <a:spcPct val="0"/>
        </a:spcAft>
        <a:buClr>
          <a:srgbClr val="005466"/>
        </a:buClr>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190500" indent="266700" algn="l" rtl="0" eaLnBrk="1" fontAlgn="base" hangingPunct="1">
        <a:lnSpc>
          <a:spcPct val="150000"/>
        </a:lnSpc>
        <a:spcBef>
          <a:spcPct val="0"/>
        </a:spcBef>
        <a:spcAft>
          <a:spcPct val="0"/>
        </a:spcAft>
        <a:buClr>
          <a:srgbClr val="005566"/>
        </a:buClr>
        <a:buSzPct val="85000"/>
        <a:buFont typeface="Wingdings" panose="05000000000000000000" pitchFamily="2" charset="2"/>
        <a:buChar char="§"/>
        <a:tabLst>
          <a:tab pos="766445" algn="l"/>
          <a:tab pos="1336675" algn="l"/>
        </a:tabLst>
        <a:defRPr kumimoji="1" sz="2400" b="1">
          <a:solidFill>
            <a:schemeClr val="tx2"/>
          </a:solidFill>
          <a:latin typeface="+mn-ea"/>
          <a:ea typeface="宋体" panose="02010600030101010101" pitchFamily="2" charset="-122"/>
        </a:defRPr>
      </a:lvl2pPr>
      <a:lvl3pPr marL="381000" indent="533400" algn="l" rtl="0" eaLnBrk="1" fontAlgn="base" hangingPunct="1">
        <a:lnSpc>
          <a:spcPct val="150000"/>
        </a:lnSpc>
        <a:spcBef>
          <a:spcPct val="0"/>
        </a:spcBef>
        <a:spcAft>
          <a:spcPct val="0"/>
        </a:spcAft>
        <a:buClr>
          <a:srgbClr val="005566"/>
        </a:buClr>
        <a:buSzPct val="70000"/>
        <a:buFont typeface="Wingdings" panose="05000000000000000000" pitchFamily="2" charset="2"/>
        <a:buChar char="ü"/>
        <a:tabLst>
          <a:tab pos="766445" algn="l"/>
          <a:tab pos="1336675" algn="l"/>
        </a:tabLst>
        <a:defRPr kumimoji="1" sz="2000" b="1">
          <a:solidFill>
            <a:srgbClr val="996633"/>
          </a:solidFill>
          <a:latin typeface="+mn-ea"/>
          <a:ea typeface="+mn-ea"/>
        </a:defRPr>
      </a:lvl3pPr>
      <a:lvl4pPr marL="571500" indent="800100" algn="l" rtl="0" eaLnBrk="1" fontAlgn="base" hangingPunct="1">
        <a:lnSpc>
          <a:spcPct val="150000"/>
        </a:lnSpc>
        <a:spcBef>
          <a:spcPct val="0"/>
        </a:spcBef>
        <a:spcAft>
          <a:spcPct val="0"/>
        </a:spcAft>
        <a:buClr>
          <a:srgbClr val="005566"/>
        </a:buClr>
        <a:buSzPct val="55000"/>
        <a:buFont typeface="Wingdings" panose="05000000000000000000" pitchFamily="2" charset="2"/>
        <a:buChar char="v"/>
        <a:tabLst>
          <a:tab pos="766445" algn="l"/>
          <a:tab pos="1336675" algn="l"/>
        </a:tabLst>
        <a:defRPr kumimoji="1" sz="1600" b="1">
          <a:solidFill>
            <a:srgbClr val="005566"/>
          </a:solidFill>
          <a:latin typeface="+mn-ea"/>
          <a:ea typeface="+mn-ea"/>
        </a:defRPr>
      </a:lvl4pPr>
      <a:lvl5pPr marL="762000" indent="1066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6725" y="809626"/>
            <a:ext cx="6210300" cy="2162175"/>
          </a:xfrm>
        </p:spPr>
        <p:txBody>
          <a:bodyPr/>
          <a:lstStyle/>
          <a:p>
            <a:pPr>
              <a:defRPr/>
            </a:pPr>
            <a:r>
              <a:rPr lang="en-US" altLang="zh-CN" sz="4400" dirty="0">
                <a:ea typeface="微软雅黑" panose="020B0503020204020204" pitchFamily="34" charset="-122"/>
              </a:rPr>
              <a:t>Python</a:t>
            </a:r>
            <a:r>
              <a:rPr lang="zh-CN" altLang="en-US" sz="4400" dirty="0">
                <a:ea typeface="微软雅黑" panose="020B0503020204020204" pitchFamily="34" charset="-122"/>
              </a:rPr>
              <a:t>数据处理编程</a:t>
            </a:r>
            <a:endParaRPr lang="zh-CN" altLang="en-US" sz="4250" dirty="0">
              <a:ea typeface="微软雅黑" panose="020B0503020204020204" pitchFamily="34" charset="-122"/>
            </a:endParaRPr>
          </a:p>
        </p:txBody>
      </p:sp>
      <p:sp>
        <p:nvSpPr>
          <p:cNvPr id="3" name="副标题 2"/>
          <p:cNvSpPr>
            <a:spLocks noGrp="1"/>
          </p:cNvSpPr>
          <p:nvPr>
            <p:ph type="subTitle" idx="1"/>
          </p:nvPr>
        </p:nvSpPr>
        <p:spPr>
          <a:xfrm>
            <a:off x="2855640" y="3717032"/>
            <a:ext cx="6210300" cy="1498600"/>
          </a:xfrm>
        </p:spPr>
        <p:txBody>
          <a:bodyPr>
            <a:normAutofit fontScale="77500" lnSpcReduction="20000"/>
          </a:bodyPr>
          <a:lstStyle/>
          <a:p>
            <a:pPr>
              <a:defRPr/>
            </a:pPr>
            <a:r>
              <a:rPr lang="zh-CN" altLang="en-US" dirty="0">
                <a:solidFill>
                  <a:schemeClr val="tx1"/>
                </a:solidFill>
                <a:latin typeface="华文中宋" panose="02010600040101010101" pitchFamily="2" charset="-122"/>
                <a:ea typeface="华文中宋" panose="02010600040101010101" pitchFamily="2" charset="-122"/>
              </a:rPr>
              <a:t>王斌  </a:t>
            </a:r>
            <a:r>
              <a:rPr lang="en-US" altLang="zh-CN" dirty="0">
                <a:solidFill>
                  <a:schemeClr val="tx1"/>
                </a:solidFill>
                <a:latin typeface="华文中宋" panose="02010600040101010101" pitchFamily="2" charset="-122"/>
                <a:ea typeface="华文中宋" panose="02010600040101010101" pitchFamily="2" charset="-122"/>
              </a:rPr>
              <a:t>15974258941  QQ: 51504101</a:t>
            </a:r>
          </a:p>
          <a:p>
            <a:pPr>
              <a:defRPr/>
            </a:pPr>
            <a:r>
              <a:rPr lang="en-US" altLang="zh-CN" dirty="0">
                <a:solidFill>
                  <a:schemeClr val="tx1"/>
                </a:solidFill>
                <a:latin typeface="华文中宋" panose="02010600040101010101" pitchFamily="2" charset="-122"/>
                <a:ea typeface="华文中宋" panose="02010600040101010101" pitchFamily="2" charset="-122"/>
              </a:rPr>
              <a:t>wb_csut@csu.edu.cn</a:t>
            </a:r>
          </a:p>
          <a:p>
            <a:pPr>
              <a:defRPr/>
            </a:pPr>
            <a:r>
              <a:rPr lang="zh-CN" altLang="en-US" dirty="0">
                <a:solidFill>
                  <a:schemeClr val="tx1"/>
                </a:solidFill>
                <a:latin typeface="华文中宋" panose="02010600040101010101" pitchFamily="2" charset="-122"/>
                <a:ea typeface="华文中宋" panose="02010600040101010101" pitchFamily="2" charset="-122"/>
              </a:rPr>
              <a:t>计算机学院</a:t>
            </a:r>
            <a:endParaRPr lang="zh-CN" altLang="en-US" sz="2535" dirty="0">
              <a:latin typeface="华文中宋" panose="02010600040101010101" pitchFamily="2" charset="-122"/>
              <a:ea typeface="华文中宋" panose="02010600040101010101" pitchFamily="2" charset="-122"/>
            </a:endParaRPr>
          </a:p>
          <a:p>
            <a:pPr>
              <a:defRPr/>
            </a:pPr>
            <a:endParaRPr lang="zh-CN" altLang="en-US" sz="2535" dirty="0">
              <a:latin typeface="华文中宋" panose="02010600040101010101" pitchFamily="2" charset="-122"/>
              <a:ea typeface="华文中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p:txBody>
          <a:bodyPr/>
          <a:lstStyle/>
          <a:p>
            <a:r>
              <a:rPr lang="zh-CN" altLang="en-US" noProof="1"/>
              <a:t>类的成员和实例成员</a:t>
            </a:r>
            <a:endParaRPr lang="en-US" altLang="zh-CN" noProof="1"/>
          </a:p>
          <a:p>
            <a:pPr lvl="1"/>
            <a:r>
              <a:rPr lang="zh-CN" altLang="en-US" noProof="1"/>
              <a:t>类的成员：</a:t>
            </a:r>
            <a:r>
              <a:rPr lang="zh-CN" altLang="en-US" dirty="0"/>
              <a:t>在类中所有方法之外定义的</a:t>
            </a:r>
            <a:endParaRPr lang="en-US" altLang="zh-CN" dirty="0"/>
          </a:p>
          <a:p>
            <a:pPr lvl="2"/>
            <a:r>
              <a:rPr lang="zh-CN" altLang="en-US" dirty="0"/>
              <a:t>通过类名或对象（实例）名访问</a:t>
            </a:r>
            <a:endParaRPr lang="en-US" altLang="zh-CN" noProof="1"/>
          </a:p>
          <a:p>
            <a:pPr lvl="1"/>
            <a:r>
              <a:rPr lang="zh-CN" altLang="en-US" noProof="1"/>
              <a:t>实例成员：</a:t>
            </a:r>
            <a:r>
              <a:rPr lang="zh-CN" altLang="en-US" dirty="0"/>
              <a:t>一般是指在构造函数</a:t>
            </a:r>
            <a:r>
              <a:rPr lang="en-US" altLang="zh-CN" dirty="0"/>
              <a:t>__</a:t>
            </a:r>
            <a:r>
              <a:rPr lang="en-US" altLang="zh-CN" dirty="0" err="1"/>
              <a:t>init</a:t>
            </a:r>
            <a:r>
              <a:rPr lang="en-US" altLang="zh-CN" dirty="0"/>
              <a:t>__()</a:t>
            </a:r>
            <a:r>
              <a:rPr lang="zh-CN" altLang="en-US" dirty="0"/>
              <a:t>中定义的，定义和使用时必须以</a:t>
            </a:r>
            <a:r>
              <a:rPr lang="en-US" altLang="zh-CN" dirty="0"/>
              <a:t>self</a:t>
            </a:r>
            <a:r>
              <a:rPr lang="zh-CN" altLang="en-US" dirty="0"/>
              <a:t>作为前缀</a:t>
            </a:r>
            <a:endParaRPr lang="en-US" altLang="zh-CN" dirty="0"/>
          </a:p>
          <a:p>
            <a:pPr lvl="2"/>
            <a:r>
              <a:rPr lang="zh-CN" altLang="en-US" dirty="0"/>
              <a:t>属于实例</a:t>
            </a:r>
            <a:r>
              <a:rPr lang="en-US" altLang="zh-CN" dirty="0"/>
              <a:t>(</a:t>
            </a:r>
            <a:r>
              <a:rPr lang="zh-CN" altLang="en-US" dirty="0"/>
              <a:t>对象</a:t>
            </a:r>
            <a:r>
              <a:rPr lang="en-US" altLang="zh-CN" dirty="0"/>
              <a:t>)</a:t>
            </a:r>
            <a:r>
              <a:rPr lang="zh-CN" altLang="en-US" dirty="0"/>
              <a:t>，只能通过对象名访问</a:t>
            </a:r>
            <a:endParaRPr lang="en-US" altLang="zh-CN" dirty="0"/>
          </a:p>
          <a:p>
            <a:pPr lvl="2"/>
            <a:endParaRPr lang="zh-CN" altLang="en-US" b="0" dirty="0"/>
          </a:p>
          <a:p>
            <a:pPr marL="190500" lvl="1" indent="0">
              <a:buNone/>
            </a:pPr>
            <a:endParaRPr lang="en-US" altLang="zh-CN" b="0"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10</a:t>
            </a:fld>
            <a:endParaRPr lang="zh-CN" altLang="en-US"/>
          </a:p>
        </p:txBody>
      </p:sp>
    </p:spTree>
    <p:extLst>
      <p:ext uri="{BB962C8B-B14F-4D97-AF65-F5344CB8AC3E}">
        <p14:creationId xmlns:p14="http://schemas.microsoft.com/office/powerpoint/2010/main" val="368401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p:txBody>
          <a:bodyPr/>
          <a:lstStyle/>
          <a:p>
            <a:r>
              <a:rPr lang="zh-CN" altLang="en-US" noProof="1"/>
              <a:t>类的成员和实例成员</a:t>
            </a:r>
            <a:endParaRPr lang="en-US" altLang="zh-CN" noProof="1"/>
          </a:p>
          <a:p>
            <a:pPr marL="1905" indent="-344805">
              <a:lnSpc>
                <a:spcPct val="80000"/>
              </a:lnSpc>
              <a:buNone/>
              <a:defRPr/>
            </a:pPr>
            <a:r>
              <a:rPr lang="en-US" altLang="zh-CN" sz="2000" noProof="1">
                <a:latin typeface="Consolas" panose="020B0609020204030204" charset="0"/>
                <a:sym typeface="+mn-ea"/>
              </a:rPr>
              <a:t>class Car:</a:t>
            </a:r>
            <a:endParaRPr lang="en-US" altLang="zh-CN" sz="2000" noProof="1">
              <a:latin typeface="Consolas" panose="020B0609020204030204" charset="0"/>
            </a:endParaRPr>
          </a:p>
          <a:p>
            <a:pPr marL="1905" indent="-344805">
              <a:lnSpc>
                <a:spcPct val="80000"/>
              </a:lnSpc>
              <a:buNone/>
              <a:defRPr/>
            </a:pPr>
            <a:r>
              <a:rPr lang="en-US" altLang="zh-CN" sz="2000" noProof="1">
                <a:solidFill>
                  <a:srgbClr val="FF0000"/>
                </a:solidFill>
                <a:latin typeface="Consolas" panose="020B0609020204030204" charset="0"/>
                <a:sym typeface="+mn-ea"/>
              </a:rPr>
              <a:t>    price = 100000                     #</a:t>
            </a:r>
            <a:r>
              <a:rPr lang="zh-CN" altLang="en-US" sz="2000" noProof="1">
                <a:solidFill>
                  <a:srgbClr val="FF0000"/>
                </a:solidFill>
                <a:latin typeface="Consolas" panose="020B0609020204030204" charset="0"/>
                <a:sym typeface="+mn-ea"/>
              </a:rPr>
              <a:t>定义类变量</a:t>
            </a:r>
            <a:endParaRPr lang="zh-CN" altLang="en-US" sz="2000" noProof="1">
              <a:solidFill>
                <a:srgbClr val="FF0000"/>
              </a:solidFill>
              <a:latin typeface="Consolas" panose="020B0609020204030204" charset="0"/>
            </a:endParaRPr>
          </a:p>
          <a:p>
            <a:pPr marL="1905" indent="-344805">
              <a:lnSpc>
                <a:spcPct val="80000"/>
              </a:lnSpc>
              <a:buNone/>
              <a:defRPr/>
            </a:pPr>
            <a:r>
              <a:rPr lang="zh-CN" altLang="en-US" sz="2000" noProof="1">
                <a:solidFill>
                  <a:srgbClr val="FF0000"/>
                </a:solidFill>
                <a:latin typeface="Consolas" panose="020B0609020204030204" charset="0"/>
                <a:sym typeface="+mn-ea"/>
              </a:rPr>
              <a:t>    </a:t>
            </a:r>
            <a:r>
              <a:rPr lang="en-US" altLang="zh-CN" sz="2000" noProof="1">
                <a:solidFill>
                  <a:srgbClr val="FF0000"/>
                </a:solidFill>
                <a:latin typeface="Consolas" panose="020B0609020204030204" charset="0"/>
                <a:sym typeface="+mn-ea"/>
              </a:rPr>
              <a:t>def setColor(self, c):</a:t>
            </a:r>
            <a:endParaRPr lang="en-US" altLang="zh-CN" sz="2000" noProof="1">
              <a:solidFill>
                <a:srgbClr val="FF0000"/>
              </a:solidFill>
              <a:latin typeface="Consolas" panose="020B0609020204030204" charset="0"/>
            </a:endParaRPr>
          </a:p>
          <a:p>
            <a:pPr marL="1905" indent="-344805">
              <a:lnSpc>
                <a:spcPct val="80000"/>
              </a:lnSpc>
              <a:buNone/>
              <a:defRPr/>
            </a:pPr>
            <a:r>
              <a:rPr lang="en-US" altLang="zh-CN" sz="2000" noProof="1">
                <a:solidFill>
                  <a:srgbClr val="FF0000"/>
                </a:solidFill>
                <a:latin typeface="Consolas" panose="020B0609020204030204" charset="0"/>
                <a:sym typeface="+mn-ea"/>
              </a:rPr>
              <a:t>        self.color = c                 #</a:t>
            </a:r>
            <a:r>
              <a:rPr lang="zh-CN" altLang="en-US" sz="2000" noProof="1">
                <a:solidFill>
                  <a:srgbClr val="FF0000"/>
                </a:solidFill>
                <a:latin typeface="Consolas" panose="020B0609020204030204" charset="0"/>
                <a:sym typeface="+mn-ea"/>
              </a:rPr>
              <a:t>定义实例变量（</a:t>
            </a:r>
            <a:r>
              <a:rPr lang="en-US" altLang="zh-CN" sz="2000" noProof="1">
                <a:solidFill>
                  <a:srgbClr val="FF0000"/>
                </a:solidFill>
                <a:latin typeface="Consolas" panose="020B0609020204030204" charset="0"/>
                <a:sym typeface="+mn-ea"/>
              </a:rPr>
              <a:t>attribute</a:t>
            </a:r>
            <a:r>
              <a:rPr lang="zh-CN" altLang="en-US" sz="2000" noProof="1">
                <a:solidFill>
                  <a:srgbClr val="FF0000"/>
                </a:solidFill>
                <a:latin typeface="Consolas" panose="020B0609020204030204" charset="0"/>
                <a:sym typeface="+mn-ea"/>
              </a:rPr>
              <a:t>）</a:t>
            </a:r>
            <a:endParaRPr lang="zh-CN" altLang="en-US" sz="2000" noProof="1">
              <a:solidFill>
                <a:srgbClr val="FF0000"/>
              </a:solidFill>
              <a:latin typeface="Consolas" panose="020B0609020204030204" charset="0"/>
            </a:endParaRPr>
          </a:p>
          <a:p>
            <a:pPr marL="1905" indent="-344805">
              <a:lnSpc>
                <a:spcPct val="80000"/>
              </a:lnSpc>
              <a:buNone/>
              <a:defRPr/>
            </a:pPr>
            <a:endParaRPr lang="zh-CN" altLang="en-US"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&gt;&gt;&gt; car1 = Car()                       #</a:t>
            </a:r>
            <a:r>
              <a:rPr lang="zh-CN" altLang="en-US" sz="2000" noProof="1">
                <a:latin typeface="Consolas" panose="020B0609020204030204" charset="0"/>
                <a:sym typeface="+mn-ea"/>
              </a:rPr>
              <a:t>实例化对象</a:t>
            </a:r>
            <a:endParaRPr lang="en-US" altLang="zh-CN" sz="2000" noProof="1">
              <a:latin typeface="Consolas" panose="020B0609020204030204" charset="0"/>
              <a:sym typeface="+mn-ea"/>
            </a:endParaRPr>
          </a:p>
          <a:p>
            <a:pPr marL="1905" indent="-344805">
              <a:lnSpc>
                <a:spcPct val="80000"/>
              </a:lnSpc>
              <a:buNone/>
              <a:defRPr/>
            </a:pPr>
            <a:r>
              <a:rPr lang="en-US" altLang="zh-CN" sz="2000" noProof="1">
                <a:latin typeface="Consolas" panose="020B0609020204030204" charset="0"/>
                <a:sym typeface="+mn-ea"/>
              </a:rPr>
              <a:t>&gt;&gt;&gt; car1.price</a:t>
            </a:r>
          </a:p>
          <a:p>
            <a:pPr marL="1905" indent="-344805">
              <a:lnSpc>
                <a:spcPct val="80000"/>
              </a:lnSpc>
              <a:buNone/>
              <a:defRPr/>
            </a:pPr>
            <a:r>
              <a:rPr lang="en-US" altLang="zh-CN" sz="2000" noProof="1">
                <a:solidFill>
                  <a:srgbClr val="00B0F0"/>
                </a:solidFill>
                <a:latin typeface="Consolas" panose="020B0609020204030204" charset="0"/>
                <a:sym typeface="+mn-ea"/>
              </a:rPr>
              <a:t>100000</a:t>
            </a:r>
          </a:p>
          <a:p>
            <a:pPr marL="1905" indent="-344805">
              <a:lnSpc>
                <a:spcPct val="80000"/>
              </a:lnSpc>
              <a:buNone/>
              <a:defRPr/>
            </a:pPr>
            <a:r>
              <a:rPr lang="en-US" altLang="zh-CN" sz="2000" noProof="1">
                <a:latin typeface="Consolas" panose="020B0609020204030204" charset="0"/>
                <a:sym typeface="+mn-ea"/>
              </a:rPr>
              <a:t>&gt;&gt;&gt; car1.color           #</a:t>
            </a:r>
            <a:r>
              <a:rPr lang="zh-CN" altLang="en-US" sz="2000" noProof="1">
                <a:latin typeface="Consolas" panose="020B0609020204030204" charset="0"/>
                <a:sym typeface="+mn-ea"/>
              </a:rPr>
              <a:t>实例变量需初始化</a:t>
            </a:r>
            <a:endParaRPr lang="en-US" altLang="zh-CN" sz="2000" noProof="1">
              <a:latin typeface="Consolas" panose="020B0609020204030204" charset="0"/>
              <a:sym typeface="+mn-ea"/>
            </a:endParaRPr>
          </a:p>
          <a:p>
            <a:pPr marL="1905" indent="-344805">
              <a:lnSpc>
                <a:spcPct val="80000"/>
              </a:lnSpc>
              <a:buNone/>
              <a:defRPr/>
            </a:pPr>
            <a:r>
              <a:rPr lang="en-US" altLang="zh-CN" sz="2000" noProof="1">
                <a:solidFill>
                  <a:srgbClr val="00B0F0"/>
                </a:solidFill>
                <a:latin typeface="Consolas" panose="020B0609020204030204" charset="0"/>
                <a:sym typeface="+mn-ea"/>
              </a:rPr>
              <a:t>Traceback (most recent call last):</a:t>
            </a:r>
          </a:p>
          <a:p>
            <a:pPr marL="1905" indent="-344805">
              <a:lnSpc>
                <a:spcPct val="80000"/>
              </a:lnSpc>
              <a:buNone/>
              <a:defRPr/>
            </a:pPr>
            <a:r>
              <a:rPr lang="en-US" altLang="zh-CN" sz="2000" noProof="1">
                <a:solidFill>
                  <a:srgbClr val="00B0F0"/>
                </a:solidFill>
                <a:latin typeface="Consolas" panose="020B0609020204030204" charset="0"/>
                <a:sym typeface="+mn-ea"/>
              </a:rPr>
              <a:t>  File "&lt;pyshell#13&gt;", line 1, in &lt;module&gt;</a:t>
            </a:r>
          </a:p>
          <a:p>
            <a:pPr marL="1905" indent="-344805">
              <a:lnSpc>
                <a:spcPct val="80000"/>
              </a:lnSpc>
              <a:buNone/>
              <a:defRPr/>
            </a:pPr>
            <a:r>
              <a:rPr lang="en-US" altLang="zh-CN" sz="2000" noProof="1">
                <a:solidFill>
                  <a:srgbClr val="00B0F0"/>
                </a:solidFill>
                <a:latin typeface="Consolas" panose="020B0609020204030204" charset="0"/>
                <a:sym typeface="+mn-ea"/>
              </a:rPr>
              <a:t>    car1.color</a:t>
            </a:r>
          </a:p>
          <a:p>
            <a:pPr marL="1905" indent="-344805">
              <a:lnSpc>
                <a:spcPct val="80000"/>
              </a:lnSpc>
              <a:buNone/>
              <a:defRPr/>
            </a:pPr>
            <a:r>
              <a:rPr lang="en-US" altLang="zh-CN" sz="2000" noProof="1">
                <a:solidFill>
                  <a:srgbClr val="00B0F0"/>
                </a:solidFill>
                <a:latin typeface="Consolas" panose="020B0609020204030204" charset="0"/>
                <a:sym typeface="+mn-ea"/>
              </a:rPr>
              <a:t>AttributeError: 'Car' object has no attribute 'color'</a:t>
            </a:r>
          </a:p>
          <a:p>
            <a:pPr marL="1905" indent="-344805">
              <a:lnSpc>
                <a:spcPct val="80000"/>
              </a:lnSpc>
              <a:buNone/>
              <a:defRPr/>
            </a:pPr>
            <a:r>
              <a:rPr lang="en-US" altLang="zh-CN" sz="2000" noProof="1">
                <a:latin typeface="Consolas" panose="020B0609020204030204" charset="0"/>
                <a:sym typeface="+mn-ea"/>
              </a:rPr>
              <a:t>&gt;&gt;&gt; car1.setColor("blue")</a:t>
            </a:r>
          </a:p>
          <a:p>
            <a:pPr marL="1905" indent="-344805">
              <a:lnSpc>
                <a:spcPct val="80000"/>
              </a:lnSpc>
              <a:buNone/>
              <a:defRPr/>
            </a:pPr>
            <a:r>
              <a:rPr lang="en-US" altLang="zh-CN" sz="2000" noProof="1">
                <a:latin typeface="Consolas" panose="020B0609020204030204" charset="0"/>
                <a:sym typeface="+mn-ea"/>
              </a:rPr>
              <a:t>&gt;&gt;&gt; car1.color</a:t>
            </a:r>
          </a:p>
          <a:p>
            <a:pPr marL="1905" indent="-344805">
              <a:lnSpc>
                <a:spcPct val="80000"/>
              </a:lnSpc>
              <a:buNone/>
              <a:defRPr/>
            </a:pPr>
            <a:r>
              <a:rPr lang="en-US" altLang="zh-CN" sz="2000" noProof="1">
                <a:solidFill>
                  <a:srgbClr val="00B0F0"/>
                </a:solidFill>
                <a:latin typeface="Consolas" panose="020B0609020204030204" charset="0"/>
                <a:sym typeface="+mn-ea"/>
              </a:rPr>
              <a:t>'blue'</a:t>
            </a:r>
          </a:p>
          <a:p>
            <a:pPr marL="1905" indent="-344805">
              <a:lnSpc>
                <a:spcPct val="80000"/>
              </a:lnSpc>
              <a:buNone/>
              <a:defRPr/>
            </a:pPr>
            <a:endParaRPr lang="zh-CN" altLang="en-US" sz="2000" noProof="1">
              <a:latin typeface="Consolas" panose="020B0609020204030204" charset="0"/>
              <a:sym typeface="+mn-ea"/>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11</a:t>
            </a:fld>
            <a:endParaRPr lang="zh-CN" altLang="en-US"/>
          </a:p>
        </p:txBody>
      </p:sp>
    </p:spTree>
    <p:extLst>
      <p:ext uri="{BB962C8B-B14F-4D97-AF65-F5344CB8AC3E}">
        <p14:creationId xmlns:p14="http://schemas.microsoft.com/office/powerpoint/2010/main" val="320104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a:xfrm>
            <a:off x="494208" y="1343973"/>
            <a:ext cx="11074400" cy="5261222"/>
          </a:xfrm>
        </p:spPr>
        <p:txBody>
          <a:bodyPr/>
          <a:lstStyle/>
          <a:p>
            <a:r>
              <a:rPr lang="zh-CN" altLang="en-US" noProof="1"/>
              <a:t>类的成员和实例成员</a:t>
            </a:r>
            <a:endParaRPr lang="en-US" altLang="zh-CN" noProof="1"/>
          </a:p>
          <a:p>
            <a:pPr marL="1905" indent="-344805">
              <a:lnSpc>
                <a:spcPct val="80000"/>
              </a:lnSpc>
              <a:buNone/>
              <a:defRPr/>
            </a:pPr>
            <a:r>
              <a:rPr lang="en-US" altLang="zh-CN" sz="2000" noProof="1">
                <a:latin typeface="Consolas" panose="020B0609020204030204" charset="0"/>
                <a:sym typeface="+mn-ea"/>
              </a:rPr>
              <a:t>class Car:</a:t>
            </a:r>
            <a:endParaRPr lang="en-US" altLang="zh-CN"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    price = 100000                #</a:t>
            </a:r>
            <a:r>
              <a:rPr lang="zh-CN" altLang="en-US" sz="2000" noProof="1">
                <a:latin typeface="Consolas" panose="020B0609020204030204" charset="0"/>
                <a:sym typeface="+mn-ea"/>
              </a:rPr>
              <a:t>定义类变量</a:t>
            </a:r>
            <a:endParaRPr lang="zh-CN" altLang="en-US" sz="2000" noProof="1">
              <a:latin typeface="Consolas" panose="020B0609020204030204" charset="0"/>
            </a:endParaRPr>
          </a:p>
          <a:p>
            <a:pPr marL="1905" indent="-344805">
              <a:lnSpc>
                <a:spcPct val="80000"/>
              </a:lnSpc>
              <a:buNone/>
              <a:defRPr/>
            </a:pPr>
            <a:r>
              <a:rPr lang="zh-CN" altLang="en-US" sz="2000" noProof="1">
                <a:latin typeface="Consolas" panose="020B0609020204030204" charset="0"/>
                <a:sym typeface="+mn-ea"/>
              </a:rPr>
              <a:t>    </a:t>
            </a:r>
            <a:r>
              <a:rPr lang="en-US" altLang="zh-CN" sz="2000" noProof="1">
                <a:latin typeface="Consolas" panose="020B0609020204030204" charset="0"/>
                <a:sym typeface="+mn-ea"/>
              </a:rPr>
              <a:t>def setColor(c):</a:t>
            </a:r>
            <a:endParaRPr lang="en-US" altLang="zh-CN"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        color = c                 #</a:t>
            </a:r>
            <a:r>
              <a:rPr lang="zh-CN" altLang="en-US" sz="2000" noProof="1">
                <a:latin typeface="Consolas" panose="020B0609020204030204" charset="0"/>
                <a:sym typeface="+mn-ea"/>
              </a:rPr>
              <a:t>定义实例变量</a:t>
            </a:r>
            <a:endParaRPr lang="zh-CN" altLang="en-US" sz="2000" noProof="1">
              <a:latin typeface="Consolas" panose="020B0609020204030204" charset="0"/>
            </a:endParaRPr>
          </a:p>
          <a:p>
            <a:pPr marL="1905" indent="-344805">
              <a:lnSpc>
                <a:spcPct val="80000"/>
              </a:lnSpc>
              <a:buNone/>
              <a:defRPr/>
            </a:pPr>
            <a:endParaRPr lang="zh-CN" altLang="en-US"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&gt;&gt;&gt; car1=Car()</a:t>
            </a:r>
          </a:p>
          <a:p>
            <a:pPr marL="1905" indent="-344805">
              <a:lnSpc>
                <a:spcPct val="80000"/>
              </a:lnSpc>
              <a:buNone/>
              <a:defRPr/>
            </a:pPr>
            <a:r>
              <a:rPr lang="en-US" altLang="zh-CN" sz="2000" noProof="1">
                <a:latin typeface="Consolas" panose="020B0609020204030204" charset="0"/>
                <a:sym typeface="+mn-ea"/>
              </a:rPr>
              <a:t>&gt;&gt;&gt; car1.price</a:t>
            </a:r>
          </a:p>
          <a:p>
            <a:pPr marL="1905" indent="-344805">
              <a:lnSpc>
                <a:spcPct val="80000"/>
              </a:lnSpc>
              <a:buNone/>
              <a:defRPr/>
            </a:pPr>
            <a:r>
              <a:rPr lang="en-US" altLang="zh-CN" sz="2000" noProof="1">
                <a:solidFill>
                  <a:srgbClr val="00B0F0"/>
                </a:solidFill>
                <a:latin typeface="Consolas" panose="020B0609020204030204" charset="0"/>
                <a:sym typeface="+mn-ea"/>
              </a:rPr>
              <a:t>100000</a:t>
            </a:r>
          </a:p>
          <a:p>
            <a:pPr marL="1905" indent="-344805">
              <a:lnSpc>
                <a:spcPct val="80000"/>
              </a:lnSpc>
              <a:buNone/>
              <a:defRPr/>
            </a:pPr>
            <a:r>
              <a:rPr lang="en-US" altLang="zh-CN" sz="2000" noProof="1">
                <a:latin typeface="Consolas" panose="020B0609020204030204" charset="0"/>
                <a:sym typeface="+mn-ea"/>
              </a:rPr>
              <a:t>&gt;&gt;&gt; car1.color</a:t>
            </a:r>
          </a:p>
          <a:p>
            <a:pPr marL="1905" indent="-344805">
              <a:lnSpc>
                <a:spcPct val="80000"/>
              </a:lnSpc>
              <a:buNone/>
              <a:defRPr/>
            </a:pPr>
            <a:r>
              <a:rPr lang="en-US" altLang="zh-CN" sz="2000" noProof="1">
                <a:solidFill>
                  <a:srgbClr val="00B0F0"/>
                </a:solidFill>
                <a:latin typeface="Consolas" panose="020B0609020204030204" charset="0"/>
                <a:sym typeface="+mn-ea"/>
              </a:rPr>
              <a:t>Traceback (most recent call last):</a:t>
            </a:r>
          </a:p>
          <a:p>
            <a:pPr marL="1905" indent="-344805">
              <a:lnSpc>
                <a:spcPct val="80000"/>
              </a:lnSpc>
              <a:buNone/>
              <a:defRPr/>
            </a:pPr>
            <a:r>
              <a:rPr lang="en-US" altLang="zh-CN" sz="2000" noProof="1">
                <a:solidFill>
                  <a:srgbClr val="00B0F0"/>
                </a:solidFill>
                <a:latin typeface="Consolas" panose="020B0609020204030204" charset="0"/>
                <a:sym typeface="+mn-ea"/>
              </a:rPr>
              <a:t>  File "&lt;pyshell#19&gt;", line 1, in &lt;module&gt;</a:t>
            </a:r>
          </a:p>
          <a:p>
            <a:pPr marL="1905" indent="-344805">
              <a:lnSpc>
                <a:spcPct val="80000"/>
              </a:lnSpc>
              <a:buNone/>
              <a:defRPr/>
            </a:pPr>
            <a:r>
              <a:rPr lang="en-US" altLang="zh-CN" sz="2000" noProof="1">
                <a:solidFill>
                  <a:srgbClr val="00B0F0"/>
                </a:solidFill>
                <a:latin typeface="Consolas" panose="020B0609020204030204" charset="0"/>
                <a:sym typeface="+mn-ea"/>
              </a:rPr>
              <a:t>    car1.color</a:t>
            </a:r>
          </a:p>
          <a:p>
            <a:pPr marL="1905" indent="-344805">
              <a:lnSpc>
                <a:spcPct val="80000"/>
              </a:lnSpc>
              <a:buNone/>
              <a:defRPr/>
            </a:pPr>
            <a:r>
              <a:rPr lang="en-US" altLang="zh-CN" sz="2000" noProof="1">
                <a:solidFill>
                  <a:srgbClr val="00B0F0"/>
                </a:solidFill>
                <a:latin typeface="Consolas" panose="020B0609020204030204" charset="0"/>
                <a:sym typeface="+mn-ea"/>
              </a:rPr>
              <a:t>AttributeError: 'Car' object has no attribute 'color'</a:t>
            </a:r>
          </a:p>
          <a:p>
            <a:pPr marL="1905" indent="-344805">
              <a:lnSpc>
                <a:spcPct val="80000"/>
              </a:lnSpc>
              <a:buNone/>
              <a:defRPr/>
            </a:pPr>
            <a:r>
              <a:rPr lang="en-US" altLang="zh-CN" sz="2000" noProof="1">
                <a:latin typeface="Consolas" panose="020B0609020204030204" charset="0"/>
                <a:sym typeface="+mn-ea"/>
              </a:rPr>
              <a:t>&gt;&gt;&gt; car1.setColor(“Blue”)            #c</a:t>
            </a:r>
            <a:r>
              <a:rPr lang="zh-CN" altLang="en-US" sz="2000" noProof="1">
                <a:latin typeface="Consolas" panose="020B0609020204030204" charset="0"/>
                <a:sym typeface="+mn-ea"/>
              </a:rPr>
              <a:t>成为了默认的</a:t>
            </a:r>
            <a:r>
              <a:rPr lang="en-US" altLang="zh-CN" sz="2000" noProof="1">
                <a:latin typeface="Consolas" panose="020B0609020204030204" charset="0"/>
                <a:sym typeface="+mn-ea"/>
              </a:rPr>
              <a:t>self</a:t>
            </a:r>
            <a:r>
              <a:rPr lang="zh-CN" altLang="en-US" sz="2000" noProof="1">
                <a:latin typeface="Consolas" panose="020B0609020204030204" charset="0"/>
                <a:sym typeface="+mn-ea"/>
              </a:rPr>
              <a:t>参数</a:t>
            </a:r>
            <a:endParaRPr lang="en-US" altLang="zh-CN" sz="2000" noProof="1">
              <a:latin typeface="Consolas" panose="020B0609020204030204" charset="0"/>
              <a:sym typeface="+mn-ea"/>
            </a:endParaRPr>
          </a:p>
          <a:p>
            <a:pPr marL="1905" indent="-344805">
              <a:lnSpc>
                <a:spcPct val="80000"/>
              </a:lnSpc>
              <a:buNone/>
              <a:defRPr/>
            </a:pPr>
            <a:r>
              <a:rPr lang="en-US" altLang="zh-CN" sz="2000" noProof="1">
                <a:solidFill>
                  <a:srgbClr val="00B0F0"/>
                </a:solidFill>
                <a:latin typeface="Consolas" panose="020B0609020204030204" charset="0"/>
                <a:sym typeface="+mn-ea"/>
              </a:rPr>
              <a:t>Traceback (most recent call last):</a:t>
            </a:r>
          </a:p>
          <a:p>
            <a:pPr marL="1905" indent="-344805">
              <a:lnSpc>
                <a:spcPct val="80000"/>
              </a:lnSpc>
              <a:buNone/>
              <a:defRPr/>
            </a:pPr>
            <a:r>
              <a:rPr lang="en-US" altLang="zh-CN" sz="2000" noProof="1">
                <a:solidFill>
                  <a:srgbClr val="00B0F0"/>
                </a:solidFill>
                <a:latin typeface="Consolas" panose="020B0609020204030204" charset="0"/>
                <a:sym typeface="+mn-ea"/>
              </a:rPr>
              <a:t>  File "&lt;pyshell#20&gt;", line 1, in &lt;module&gt;</a:t>
            </a:r>
          </a:p>
          <a:p>
            <a:pPr marL="1905" indent="-344805">
              <a:lnSpc>
                <a:spcPct val="80000"/>
              </a:lnSpc>
              <a:buNone/>
              <a:defRPr/>
            </a:pPr>
            <a:r>
              <a:rPr lang="en-US" altLang="zh-CN" sz="2000" noProof="1">
                <a:solidFill>
                  <a:srgbClr val="00B0F0"/>
                </a:solidFill>
                <a:latin typeface="Consolas" panose="020B0609020204030204" charset="0"/>
                <a:sym typeface="+mn-ea"/>
              </a:rPr>
              <a:t>    car1.setColor("Blue")</a:t>
            </a:r>
          </a:p>
          <a:p>
            <a:pPr marL="1905" indent="-344805">
              <a:lnSpc>
                <a:spcPct val="80000"/>
              </a:lnSpc>
              <a:buNone/>
              <a:defRPr/>
            </a:pPr>
            <a:r>
              <a:rPr lang="en-US" altLang="zh-CN" sz="2000" noProof="1">
                <a:solidFill>
                  <a:srgbClr val="00B0F0"/>
                </a:solidFill>
                <a:latin typeface="Consolas" panose="020B0609020204030204" charset="0"/>
                <a:sym typeface="+mn-ea"/>
              </a:rPr>
              <a:t>TypeError: setColor() takes 1 positional argument but 2 were given</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12</a:t>
            </a:fld>
            <a:endParaRPr lang="zh-CN" altLang="en-US"/>
          </a:p>
        </p:txBody>
      </p:sp>
    </p:spTree>
    <p:extLst>
      <p:ext uri="{BB962C8B-B14F-4D97-AF65-F5344CB8AC3E}">
        <p14:creationId xmlns:p14="http://schemas.microsoft.com/office/powerpoint/2010/main" val="304588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p:txBody>
          <a:bodyPr/>
          <a:lstStyle/>
          <a:p>
            <a:r>
              <a:rPr lang="zh-CN" altLang="en-US" noProof="1"/>
              <a:t>类的成员和实例成员</a:t>
            </a:r>
            <a:endParaRPr lang="en-US" altLang="zh-CN" noProof="1"/>
          </a:p>
          <a:p>
            <a:pPr marL="1905" indent="-344805">
              <a:lnSpc>
                <a:spcPct val="80000"/>
              </a:lnSpc>
              <a:buNone/>
              <a:defRPr/>
            </a:pPr>
            <a:r>
              <a:rPr lang="en-US" altLang="zh-CN" sz="2000" noProof="1">
                <a:latin typeface="Consolas" panose="020B0609020204030204" charset="0"/>
                <a:sym typeface="+mn-ea"/>
              </a:rPr>
              <a:t>class Car:</a:t>
            </a:r>
            <a:endParaRPr lang="en-US" altLang="zh-CN"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    price = 100000                     #</a:t>
            </a:r>
            <a:r>
              <a:rPr lang="zh-CN" altLang="en-US" sz="2000" noProof="1">
                <a:latin typeface="Consolas" panose="020B0609020204030204" charset="0"/>
                <a:sym typeface="+mn-ea"/>
              </a:rPr>
              <a:t>定义类变量</a:t>
            </a:r>
            <a:endParaRPr lang="zh-CN" altLang="en-US" sz="2000" noProof="1">
              <a:latin typeface="Consolas" panose="020B0609020204030204" charset="0"/>
            </a:endParaRPr>
          </a:p>
          <a:p>
            <a:pPr marL="1905" indent="-344805">
              <a:lnSpc>
                <a:spcPct val="80000"/>
              </a:lnSpc>
              <a:buNone/>
              <a:defRPr/>
            </a:pPr>
            <a:r>
              <a:rPr lang="zh-CN" altLang="en-US" sz="2000" noProof="1">
                <a:latin typeface="Consolas" panose="020B0609020204030204" charset="0"/>
                <a:sym typeface="+mn-ea"/>
              </a:rPr>
              <a:t>    </a:t>
            </a:r>
            <a:r>
              <a:rPr lang="en-US" altLang="zh-CN" sz="2000" noProof="1">
                <a:latin typeface="Consolas" panose="020B0609020204030204" charset="0"/>
                <a:sym typeface="+mn-ea"/>
              </a:rPr>
              <a:t>def setColor(c):                   #</a:t>
            </a:r>
            <a:r>
              <a:rPr lang="zh-CN" altLang="en-US" sz="2000" noProof="1">
                <a:latin typeface="Consolas" panose="020B0609020204030204" charset="0"/>
                <a:sym typeface="+mn-ea"/>
              </a:rPr>
              <a:t>默认参数更名为</a:t>
            </a:r>
            <a:r>
              <a:rPr lang="en-US" altLang="zh-CN" sz="2000" noProof="1">
                <a:latin typeface="Consolas" panose="020B0609020204030204" charset="0"/>
                <a:sym typeface="+mn-ea"/>
              </a:rPr>
              <a:t>c</a:t>
            </a:r>
            <a:endParaRPr lang="en-US" altLang="zh-CN"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 	c.color = “Blue”                  #</a:t>
            </a:r>
            <a:r>
              <a:rPr lang="zh-CN" altLang="en-US" sz="2000" noProof="1">
                <a:latin typeface="Consolas" panose="020B0609020204030204" charset="0"/>
                <a:sym typeface="+mn-ea"/>
              </a:rPr>
              <a:t>定义实例变量</a:t>
            </a:r>
            <a:endParaRPr lang="en-US" altLang="zh-CN" sz="2000" noProof="1">
              <a:latin typeface="Consolas" panose="020B0609020204030204" charset="0"/>
              <a:sym typeface="+mn-ea"/>
            </a:endParaRPr>
          </a:p>
          <a:p>
            <a:pPr marL="1905" indent="-344805">
              <a:lnSpc>
                <a:spcPct val="80000"/>
              </a:lnSpc>
              <a:buNone/>
              <a:defRPr/>
            </a:pPr>
            <a:endParaRPr lang="zh-CN" altLang="en-US"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&gt;&gt;&gt; car1=Car()</a:t>
            </a:r>
          </a:p>
          <a:p>
            <a:pPr marL="1905" indent="-344805">
              <a:lnSpc>
                <a:spcPct val="80000"/>
              </a:lnSpc>
              <a:buNone/>
              <a:defRPr/>
            </a:pPr>
            <a:r>
              <a:rPr lang="en-US" altLang="zh-CN" sz="2000" noProof="1">
                <a:latin typeface="Consolas" panose="020B0609020204030204" charset="0"/>
                <a:sym typeface="+mn-ea"/>
              </a:rPr>
              <a:t>&gt;&gt;&gt; car1.price</a:t>
            </a:r>
          </a:p>
          <a:p>
            <a:pPr marL="1905" indent="-344805">
              <a:lnSpc>
                <a:spcPct val="80000"/>
              </a:lnSpc>
              <a:buNone/>
              <a:defRPr/>
            </a:pPr>
            <a:r>
              <a:rPr lang="en-US" altLang="zh-CN" sz="2000" noProof="1">
                <a:solidFill>
                  <a:srgbClr val="00B0F0"/>
                </a:solidFill>
                <a:latin typeface="Consolas" panose="020B0609020204030204" charset="0"/>
                <a:sym typeface="+mn-ea"/>
              </a:rPr>
              <a:t>100000</a:t>
            </a:r>
          </a:p>
          <a:p>
            <a:pPr marL="1905" indent="-344805">
              <a:lnSpc>
                <a:spcPct val="80000"/>
              </a:lnSpc>
              <a:buNone/>
              <a:defRPr/>
            </a:pPr>
            <a:r>
              <a:rPr lang="en-US" altLang="zh-CN" sz="2000" noProof="1">
                <a:latin typeface="Consolas" panose="020B0609020204030204" charset="0"/>
                <a:sym typeface="+mn-ea"/>
              </a:rPr>
              <a:t>&gt;&gt;&gt; car1.setColor()</a:t>
            </a:r>
          </a:p>
          <a:p>
            <a:pPr marL="1905" indent="-344805">
              <a:lnSpc>
                <a:spcPct val="80000"/>
              </a:lnSpc>
              <a:buNone/>
              <a:defRPr/>
            </a:pPr>
            <a:r>
              <a:rPr lang="en-US" altLang="zh-CN" sz="2000" noProof="1">
                <a:latin typeface="Consolas" panose="020B0609020204030204" charset="0"/>
                <a:sym typeface="+mn-ea"/>
              </a:rPr>
              <a:t>&gt;&gt;&gt; car1.color</a:t>
            </a:r>
          </a:p>
          <a:p>
            <a:pPr marL="1905" indent="-344805">
              <a:lnSpc>
                <a:spcPct val="80000"/>
              </a:lnSpc>
              <a:buNone/>
              <a:defRPr/>
            </a:pPr>
            <a:r>
              <a:rPr lang="en-US" altLang="zh-CN" sz="2000" noProof="1">
                <a:solidFill>
                  <a:srgbClr val="00B0F0"/>
                </a:solidFill>
                <a:latin typeface="Consolas" panose="020B0609020204030204" charset="0"/>
                <a:sym typeface="+mn-ea"/>
              </a:rPr>
              <a:t>'Blue'</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13</a:t>
            </a:fld>
            <a:endParaRPr lang="zh-CN" altLang="en-US" dirty="0"/>
          </a:p>
        </p:txBody>
      </p:sp>
    </p:spTree>
    <p:extLst>
      <p:ext uri="{BB962C8B-B14F-4D97-AF65-F5344CB8AC3E}">
        <p14:creationId xmlns:p14="http://schemas.microsoft.com/office/powerpoint/2010/main" val="136424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a:xfrm>
            <a:off x="654629" y="1351994"/>
            <a:ext cx="11074400" cy="4896544"/>
          </a:xfrm>
        </p:spPr>
        <p:txBody>
          <a:bodyPr/>
          <a:lstStyle/>
          <a:p>
            <a:r>
              <a:rPr lang="zh-CN" altLang="en-US" noProof="1"/>
              <a:t>类的成员和实例成员</a:t>
            </a:r>
            <a:endParaRPr lang="en-US" altLang="zh-CN" noProof="1"/>
          </a:p>
          <a:p>
            <a:pPr marL="1905" indent="-344805">
              <a:lnSpc>
                <a:spcPct val="80000"/>
              </a:lnSpc>
              <a:buNone/>
              <a:defRPr/>
            </a:pPr>
            <a:r>
              <a:rPr lang="en-US" altLang="zh-CN" sz="2000" noProof="1">
                <a:latin typeface="Consolas" panose="020B0609020204030204" charset="0"/>
                <a:sym typeface="+mn-ea"/>
              </a:rPr>
              <a:t>class Car:</a:t>
            </a:r>
            <a:endParaRPr lang="en-US" altLang="zh-CN"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    price = 100000                      #</a:t>
            </a:r>
            <a:r>
              <a:rPr lang="zh-CN" altLang="en-US" sz="2000" noProof="1">
                <a:latin typeface="Consolas" panose="020B0609020204030204" charset="0"/>
                <a:sym typeface="+mn-ea"/>
              </a:rPr>
              <a:t>定义类变量</a:t>
            </a:r>
            <a:endParaRPr lang="zh-CN" altLang="en-US" sz="2000" noProof="1">
              <a:latin typeface="Consolas" panose="020B0609020204030204" charset="0"/>
            </a:endParaRPr>
          </a:p>
          <a:p>
            <a:pPr marL="1905" indent="-344805">
              <a:lnSpc>
                <a:spcPct val="80000"/>
              </a:lnSpc>
              <a:buNone/>
              <a:defRPr/>
            </a:pPr>
            <a:r>
              <a:rPr lang="zh-CN" altLang="en-US" sz="2000" noProof="1">
                <a:latin typeface="Consolas" panose="020B0609020204030204" charset="0"/>
                <a:sym typeface="+mn-ea"/>
              </a:rPr>
              <a:t>    </a:t>
            </a:r>
            <a:r>
              <a:rPr lang="en-US" altLang="zh-CN" sz="2000" noProof="1">
                <a:latin typeface="Consolas" panose="020B0609020204030204" charset="0"/>
                <a:sym typeface="+mn-ea"/>
              </a:rPr>
              <a:t>def setColor(self):</a:t>
            </a:r>
            <a:endParaRPr lang="en-US" altLang="zh-CN"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        color = “Blue”                  #</a:t>
            </a:r>
            <a:r>
              <a:rPr lang="zh-CN" altLang="en-US" sz="2000" noProof="1">
                <a:latin typeface="Consolas" panose="020B0609020204030204" charset="0"/>
                <a:sym typeface="+mn-ea"/>
              </a:rPr>
              <a:t>定义实例变量</a:t>
            </a:r>
            <a:endParaRPr lang="zh-CN" altLang="en-US" sz="2000" noProof="1">
              <a:latin typeface="Consolas" panose="020B0609020204030204" charset="0"/>
            </a:endParaRPr>
          </a:p>
          <a:p>
            <a:pPr marL="1905" indent="-344805">
              <a:lnSpc>
                <a:spcPct val="80000"/>
              </a:lnSpc>
              <a:buNone/>
              <a:defRPr/>
            </a:pPr>
            <a:endParaRPr lang="zh-CN" altLang="en-US"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&gt;&gt;&gt; car1=Car()</a:t>
            </a:r>
          </a:p>
          <a:p>
            <a:pPr marL="1905" indent="-344805">
              <a:lnSpc>
                <a:spcPct val="80000"/>
              </a:lnSpc>
              <a:buNone/>
              <a:defRPr/>
            </a:pPr>
            <a:r>
              <a:rPr lang="en-US" altLang="zh-CN" sz="2000" noProof="1">
                <a:latin typeface="Consolas" panose="020B0609020204030204" charset="0"/>
                <a:sym typeface="+mn-ea"/>
              </a:rPr>
              <a:t>&gt;&gt;&gt; car1.price</a:t>
            </a:r>
          </a:p>
          <a:p>
            <a:pPr marL="1905" indent="-344805">
              <a:lnSpc>
                <a:spcPct val="80000"/>
              </a:lnSpc>
              <a:buNone/>
              <a:defRPr/>
            </a:pPr>
            <a:r>
              <a:rPr lang="en-US" altLang="zh-CN" sz="2000" noProof="1">
                <a:solidFill>
                  <a:srgbClr val="00B0F0"/>
                </a:solidFill>
                <a:latin typeface="Consolas" panose="020B0609020204030204" charset="0"/>
                <a:sym typeface="+mn-ea"/>
              </a:rPr>
              <a:t>100000</a:t>
            </a:r>
          </a:p>
          <a:p>
            <a:pPr marL="1905" indent="-344805">
              <a:lnSpc>
                <a:spcPct val="80000"/>
              </a:lnSpc>
              <a:buNone/>
              <a:defRPr/>
            </a:pPr>
            <a:r>
              <a:rPr lang="en-US" altLang="zh-CN" sz="2000" noProof="1">
                <a:latin typeface="Consolas" panose="020B0609020204030204" charset="0"/>
                <a:sym typeface="+mn-ea"/>
              </a:rPr>
              <a:t>&gt;&gt;&gt; car1.setColor()           </a:t>
            </a:r>
          </a:p>
          <a:p>
            <a:pPr marL="1905" indent="-344805">
              <a:lnSpc>
                <a:spcPct val="80000"/>
              </a:lnSpc>
              <a:buNone/>
              <a:defRPr/>
            </a:pPr>
            <a:r>
              <a:rPr lang="en-US" altLang="zh-CN" sz="2000" noProof="1">
                <a:latin typeface="Consolas" panose="020B0609020204030204" charset="0"/>
                <a:sym typeface="+mn-ea"/>
              </a:rPr>
              <a:t>&gt;&gt;&gt; car1.color</a:t>
            </a:r>
          </a:p>
          <a:p>
            <a:pPr marL="1905" indent="-344805">
              <a:lnSpc>
                <a:spcPct val="80000"/>
              </a:lnSpc>
              <a:buNone/>
              <a:defRPr/>
            </a:pPr>
            <a:r>
              <a:rPr lang="en-US" altLang="zh-CN" sz="2000" noProof="1">
                <a:solidFill>
                  <a:srgbClr val="00B0F0"/>
                </a:solidFill>
                <a:latin typeface="Consolas" panose="020B0609020204030204" charset="0"/>
                <a:sym typeface="+mn-ea"/>
              </a:rPr>
              <a:t>Traceback (most recent call last):</a:t>
            </a:r>
          </a:p>
          <a:p>
            <a:pPr marL="1905" indent="-344805">
              <a:lnSpc>
                <a:spcPct val="80000"/>
              </a:lnSpc>
              <a:buNone/>
              <a:defRPr/>
            </a:pPr>
            <a:r>
              <a:rPr lang="en-US" altLang="zh-CN" sz="2000" noProof="1">
                <a:solidFill>
                  <a:srgbClr val="00B0F0"/>
                </a:solidFill>
                <a:latin typeface="Consolas" panose="020B0609020204030204" charset="0"/>
                <a:sym typeface="+mn-ea"/>
              </a:rPr>
              <a:t>  File "&lt;pyshell#54&gt;", line 1, in &lt;module&gt;</a:t>
            </a:r>
          </a:p>
          <a:p>
            <a:pPr marL="1905" indent="-344805">
              <a:lnSpc>
                <a:spcPct val="80000"/>
              </a:lnSpc>
              <a:buNone/>
              <a:defRPr/>
            </a:pPr>
            <a:r>
              <a:rPr lang="en-US" altLang="zh-CN" sz="2000" noProof="1">
                <a:solidFill>
                  <a:srgbClr val="00B0F0"/>
                </a:solidFill>
                <a:latin typeface="Consolas" panose="020B0609020204030204" charset="0"/>
                <a:sym typeface="+mn-ea"/>
              </a:rPr>
              <a:t>    car1.color</a:t>
            </a:r>
          </a:p>
          <a:p>
            <a:pPr marL="1905" indent="-344805">
              <a:lnSpc>
                <a:spcPct val="80000"/>
              </a:lnSpc>
              <a:buNone/>
              <a:defRPr/>
            </a:pPr>
            <a:r>
              <a:rPr lang="en-US" altLang="zh-CN" sz="2000" noProof="1">
                <a:solidFill>
                  <a:srgbClr val="00B0F0"/>
                </a:solidFill>
                <a:latin typeface="Consolas" panose="020B0609020204030204" charset="0"/>
                <a:sym typeface="+mn-ea"/>
              </a:rPr>
              <a:t>AttributeError: 'Car' object has no attribute 'color'</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14</a:t>
            </a:fld>
            <a:endParaRPr lang="zh-CN" altLang="en-US"/>
          </a:p>
        </p:txBody>
      </p:sp>
    </p:spTree>
    <p:extLst>
      <p:ext uri="{BB962C8B-B14F-4D97-AF65-F5344CB8AC3E}">
        <p14:creationId xmlns:p14="http://schemas.microsoft.com/office/powerpoint/2010/main" val="273880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a:xfrm>
            <a:off x="494208" y="1343972"/>
            <a:ext cx="11074400" cy="5358041"/>
          </a:xfrm>
        </p:spPr>
        <p:txBody>
          <a:bodyPr/>
          <a:lstStyle/>
          <a:p>
            <a:r>
              <a:rPr lang="zh-CN" altLang="en-US" noProof="1"/>
              <a:t>类的成员和实例成员</a:t>
            </a:r>
            <a:endParaRPr lang="en-US" altLang="zh-CN" noProof="1"/>
          </a:p>
          <a:p>
            <a:pPr marL="0" indent="0">
              <a:lnSpc>
                <a:spcPct val="100000"/>
              </a:lnSpc>
              <a:buNone/>
            </a:pPr>
            <a:r>
              <a:rPr lang="en-US" altLang="zh-CN" sz="2400" noProof="1"/>
              <a:t>class Animal(object):</a:t>
            </a:r>
          </a:p>
          <a:p>
            <a:pPr marL="0" indent="0">
              <a:lnSpc>
                <a:spcPct val="100000"/>
              </a:lnSpc>
              <a:buNone/>
            </a:pPr>
            <a:r>
              <a:rPr lang="en-US" altLang="zh-CN" sz="2400" noProof="1"/>
              <a:t>    """</a:t>
            </a:r>
            <a:r>
              <a:rPr lang="zh-CN" altLang="en-US" sz="2400" noProof="1"/>
              <a:t>定义动物类</a:t>
            </a:r>
            <a:r>
              <a:rPr lang="en-US" altLang="zh-CN" sz="2400" noProof="1"/>
              <a:t>"""</a:t>
            </a:r>
          </a:p>
          <a:p>
            <a:pPr marL="0" indent="0">
              <a:lnSpc>
                <a:spcPct val="100000"/>
              </a:lnSpc>
              <a:buNone/>
            </a:pPr>
            <a:r>
              <a:rPr lang="en-US" altLang="zh-CN" sz="2400" noProof="1"/>
              <a:t>    def __init__(self, age, sex, weight):</a:t>
            </a:r>
          </a:p>
          <a:p>
            <a:pPr marL="0" indent="0">
              <a:lnSpc>
                <a:spcPct val="100000"/>
              </a:lnSpc>
              <a:buNone/>
            </a:pPr>
            <a:r>
              <a:rPr lang="en-US" altLang="zh-CN" sz="2400" noProof="1"/>
              <a:t>        self.age = age  # </a:t>
            </a:r>
            <a:r>
              <a:rPr lang="zh-CN" altLang="en-US" sz="2400" noProof="1"/>
              <a:t>定义年龄实例变量</a:t>
            </a:r>
          </a:p>
          <a:p>
            <a:pPr marL="0" indent="0">
              <a:lnSpc>
                <a:spcPct val="100000"/>
              </a:lnSpc>
              <a:buNone/>
            </a:pPr>
            <a:r>
              <a:rPr lang="zh-CN" altLang="en-US" sz="2400" noProof="1"/>
              <a:t>        </a:t>
            </a:r>
            <a:r>
              <a:rPr lang="en-US" altLang="zh-CN" sz="2400" noProof="1"/>
              <a:t>self.sex = sex  # </a:t>
            </a:r>
            <a:r>
              <a:rPr lang="zh-CN" altLang="en-US" sz="2400" noProof="1"/>
              <a:t>定义性别实例变量</a:t>
            </a:r>
          </a:p>
          <a:p>
            <a:pPr marL="0" indent="0">
              <a:lnSpc>
                <a:spcPct val="100000"/>
              </a:lnSpc>
              <a:buNone/>
            </a:pPr>
            <a:r>
              <a:rPr lang="zh-CN" altLang="en-US" sz="2400" noProof="1"/>
              <a:t>        </a:t>
            </a:r>
            <a:r>
              <a:rPr lang="en-US" altLang="zh-CN" sz="2400" noProof="1"/>
              <a:t>self.weight = weight  # </a:t>
            </a:r>
            <a:r>
              <a:rPr lang="zh-CN" altLang="en-US" sz="2400" noProof="1"/>
              <a:t>定义体重实例变量</a:t>
            </a:r>
          </a:p>
          <a:p>
            <a:pPr marL="0" indent="0">
              <a:lnSpc>
                <a:spcPct val="100000"/>
              </a:lnSpc>
              <a:buNone/>
            </a:pPr>
            <a:r>
              <a:rPr lang="en-US" altLang="zh-CN" sz="2400" noProof="1"/>
              <a:t>animal = Animal(2, 1, 10.0)</a:t>
            </a:r>
          </a:p>
          <a:p>
            <a:pPr marL="0" indent="0">
              <a:lnSpc>
                <a:spcPct val="100000"/>
              </a:lnSpc>
              <a:buNone/>
            </a:pPr>
            <a:r>
              <a:rPr lang="en-US" altLang="zh-CN" sz="2400" noProof="1"/>
              <a:t>print('</a:t>
            </a:r>
            <a:r>
              <a:rPr lang="zh-CN" altLang="en-US" sz="2400" noProof="1"/>
              <a:t>年龄：</a:t>
            </a:r>
            <a:r>
              <a:rPr lang="en-US" altLang="zh-CN" sz="2400" noProof="1"/>
              <a:t>{0}'.format(animal.age))</a:t>
            </a:r>
          </a:p>
          <a:p>
            <a:pPr marL="0" indent="0">
              <a:lnSpc>
                <a:spcPct val="100000"/>
              </a:lnSpc>
              <a:buNone/>
            </a:pPr>
            <a:r>
              <a:rPr lang="en-US" altLang="zh-CN" sz="2400" noProof="1"/>
              <a:t>print('</a:t>
            </a:r>
            <a:r>
              <a:rPr lang="zh-CN" altLang="en-US" sz="2400" noProof="1"/>
              <a:t>性别：</a:t>
            </a:r>
            <a:r>
              <a:rPr lang="en-US" altLang="zh-CN" sz="2400" noProof="1"/>
              <a:t>{0}'.format('</a:t>
            </a:r>
            <a:r>
              <a:rPr lang="zh-CN" altLang="en-US" sz="2400" noProof="1"/>
              <a:t>雌性</a:t>
            </a:r>
            <a:r>
              <a:rPr lang="en-US" altLang="zh-CN" sz="2400" noProof="1"/>
              <a:t>' if animal.sex == 0 else '</a:t>
            </a:r>
            <a:r>
              <a:rPr lang="zh-CN" altLang="en-US" sz="2400" noProof="1"/>
              <a:t>雄性</a:t>
            </a:r>
            <a:r>
              <a:rPr lang="en-US" altLang="zh-CN" sz="2400" noProof="1"/>
              <a:t>'))</a:t>
            </a:r>
          </a:p>
          <a:p>
            <a:pPr marL="0" indent="0">
              <a:lnSpc>
                <a:spcPct val="100000"/>
              </a:lnSpc>
              <a:buNone/>
            </a:pPr>
            <a:r>
              <a:rPr lang="en-US" altLang="zh-CN" sz="2400" noProof="1"/>
              <a:t>print('</a:t>
            </a:r>
            <a:r>
              <a:rPr lang="zh-CN" altLang="en-US" sz="2400" noProof="1"/>
              <a:t>体重：</a:t>
            </a:r>
            <a:r>
              <a:rPr lang="en-US" altLang="zh-CN" sz="2400" noProof="1"/>
              <a:t>{0}'.format(animal.weight))</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15</a:t>
            </a:fld>
            <a:endParaRPr lang="zh-CN" altLang="en-US"/>
          </a:p>
        </p:txBody>
      </p:sp>
      <p:pic>
        <p:nvPicPr>
          <p:cNvPr id="7" name="图片 6">
            <a:extLst>
              <a:ext uri="{FF2B5EF4-FFF2-40B4-BE49-F238E27FC236}">
                <a16:creationId xmlns:a16="http://schemas.microsoft.com/office/drawing/2014/main" id="{0B79D36A-AF26-491E-9C37-8B39055E1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4605" y="2492132"/>
            <a:ext cx="2276475" cy="733425"/>
          </a:xfrm>
          <a:prstGeom prst="rect">
            <a:avLst/>
          </a:prstGeom>
        </p:spPr>
      </p:pic>
    </p:spTree>
    <p:extLst>
      <p:ext uri="{BB962C8B-B14F-4D97-AF65-F5344CB8AC3E}">
        <p14:creationId xmlns:p14="http://schemas.microsoft.com/office/powerpoint/2010/main" val="319175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a:xfrm>
            <a:off x="494208" y="1343972"/>
            <a:ext cx="11074400" cy="5358041"/>
          </a:xfrm>
        </p:spPr>
        <p:txBody>
          <a:bodyPr/>
          <a:lstStyle/>
          <a:p>
            <a:r>
              <a:rPr lang="zh-CN" altLang="en-US" noProof="1"/>
              <a:t>类的成员和实例成员</a:t>
            </a:r>
            <a:endParaRPr lang="en-US" altLang="zh-CN" noProof="1"/>
          </a:p>
          <a:p>
            <a:pPr marL="0" indent="0">
              <a:lnSpc>
                <a:spcPct val="100000"/>
              </a:lnSpc>
              <a:buNone/>
            </a:pPr>
            <a:r>
              <a:rPr lang="en-US" altLang="zh-CN" sz="1600" noProof="1"/>
              <a:t>class Account:</a:t>
            </a:r>
          </a:p>
          <a:p>
            <a:pPr marL="0" indent="0">
              <a:lnSpc>
                <a:spcPct val="100000"/>
              </a:lnSpc>
              <a:buNone/>
            </a:pPr>
            <a:r>
              <a:rPr lang="en-US" altLang="zh-CN" sz="1600" noProof="1"/>
              <a:t>    """</a:t>
            </a:r>
            <a:r>
              <a:rPr lang="zh-CN" altLang="en-US" sz="1600" noProof="1"/>
              <a:t>定义银行账户类</a:t>
            </a:r>
            <a:r>
              <a:rPr lang="en-US" altLang="zh-CN" sz="1600" noProof="1"/>
              <a:t>"""</a:t>
            </a:r>
          </a:p>
          <a:p>
            <a:pPr marL="0" indent="0">
              <a:lnSpc>
                <a:spcPct val="100000"/>
              </a:lnSpc>
              <a:buNone/>
            </a:pPr>
            <a:r>
              <a:rPr lang="en-US" altLang="zh-CN" sz="1600" noProof="1"/>
              <a:t>    interest_rate = 0.0668  # </a:t>
            </a:r>
            <a:r>
              <a:rPr lang="zh-CN" altLang="en-US" sz="1600" noProof="1"/>
              <a:t>类变量利率</a:t>
            </a:r>
          </a:p>
          <a:p>
            <a:pPr marL="0" indent="0">
              <a:lnSpc>
                <a:spcPct val="100000"/>
              </a:lnSpc>
              <a:buNone/>
            </a:pPr>
            <a:r>
              <a:rPr lang="zh-CN" altLang="en-US" sz="1600" noProof="1"/>
              <a:t>    </a:t>
            </a:r>
            <a:r>
              <a:rPr lang="en-US" altLang="zh-CN" sz="1600" noProof="1"/>
              <a:t>def __init__(self, owner, amount):</a:t>
            </a:r>
          </a:p>
          <a:p>
            <a:pPr marL="0" indent="0">
              <a:lnSpc>
                <a:spcPct val="100000"/>
              </a:lnSpc>
              <a:buNone/>
            </a:pPr>
            <a:r>
              <a:rPr lang="en-US" altLang="zh-CN" sz="1600" noProof="1"/>
              <a:t>        self.owner = owner  # </a:t>
            </a:r>
            <a:r>
              <a:rPr lang="zh-CN" altLang="en-US" sz="1600" noProof="1"/>
              <a:t>定义实例变量账户名</a:t>
            </a:r>
          </a:p>
          <a:p>
            <a:pPr marL="0" indent="0">
              <a:lnSpc>
                <a:spcPct val="100000"/>
              </a:lnSpc>
              <a:buNone/>
            </a:pPr>
            <a:r>
              <a:rPr lang="zh-CN" altLang="en-US" sz="1600" noProof="1"/>
              <a:t>        </a:t>
            </a:r>
            <a:r>
              <a:rPr lang="en-US" altLang="zh-CN" sz="1600" noProof="1"/>
              <a:t>self.amount = amount  # </a:t>
            </a:r>
            <a:r>
              <a:rPr lang="zh-CN" altLang="en-US" sz="1600" noProof="1"/>
              <a:t>定义实例变量账户金额</a:t>
            </a:r>
            <a:endParaRPr lang="en-US" altLang="zh-CN" sz="1600" noProof="1"/>
          </a:p>
          <a:p>
            <a:pPr marL="0" indent="0">
              <a:lnSpc>
                <a:spcPct val="100000"/>
              </a:lnSpc>
              <a:buNone/>
            </a:pPr>
            <a:endParaRPr lang="zh-CN" altLang="en-US" sz="1600" noProof="1"/>
          </a:p>
          <a:p>
            <a:pPr marL="0" indent="0">
              <a:lnSpc>
                <a:spcPct val="100000"/>
              </a:lnSpc>
              <a:buNone/>
            </a:pPr>
            <a:r>
              <a:rPr lang="en-US" altLang="zh-CN" sz="1600" noProof="1"/>
              <a:t>account = Account('Tony', 1_800_000.0)</a:t>
            </a:r>
          </a:p>
          <a:p>
            <a:pPr marL="0" indent="0">
              <a:lnSpc>
                <a:spcPct val="100000"/>
              </a:lnSpc>
              <a:buNone/>
            </a:pPr>
            <a:r>
              <a:rPr lang="en-US" altLang="zh-CN" sz="1600" noProof="1"/>
              <a:t>print('</a:t>
            </a:r>
            <a:r>
              <a:rPr lang="zh-CN" altLang="en-US" sz="1600" noProof="1"/>
              <a:t>账户名：</a:t>
            </a:r>
            <a:r>
              <a:rPr lang="en-US" altLang="zh-CN" sz="1600" noProof="1"/>
              <a:t>{0}'.format(account.owner))</a:t>
            </a:r>
          </a:p>
          <a:p>
            <a:pPr marL="0" indent="0">
              <a:lnSpc>
                <a:spcPct val="100000"/>
              </a:lnSpc>
              <a:buNone/>
            </a:pPr>
            <a:r>
              <a:rPr lang="en-US" altLang="zh-CN" sz="1600" noProof="1"/>
              <a:t>print('</a:t>
            </a:r>
            <a:r>
              <a:rPr lang="zh-CN" altLang="en-US" sz="1600" noProof="1"/>
              <a:t>账户金额：</a:t>
            </a:r>
            <a:r>
              <a:rPr lang="en-US" altLang="zh-CN" sz="1600" noProof="1"/>
              <a:t>{0}'.format(account.amount))</a:t>
            </a:r>
          </a:p>
          <a:p>
            <a:pPr marL="0" indent="0">
              <a:lnSpc>
                <a:spcPct val="100000"/>
              </a:lnSpc>
              <a:buNone/>
            </a:pPr>
            <a:r>
              <a:rPr lang="en-US" altLang="zh-CN" sz="1600" noProof="1"/>
              <a:t>print('</a:t>
            </a:r>
            <a:r>
              <a:rPr lang="zh-CN" altLang="en-US" sz="1600" noProof="1"/>
              <a:t>利率：</a:t>
            </a:r>
            <a:r>
              <a:rPr lang="en-US" altLang="zh-CN" sz="1600" noProof="1"/>
              <a:t>{0}'.format(Account.interest_rate))</a:t>
            </a:r>
          </a:p>
          <a:p>
            <a:pPr marL="0" indent="0">
              <a:lnSpc>
                <a:spcPct val="100000"/>
              </a:lnSpc>
              <a:buNone/>
            </a:pPr>
            <a:r>
              <a:rPr lang="en-US" altLang="zh-CN" sz="1600" noProof="1"/>
              <a:t>print('Account</a:t>
            </a:r>
            <a:r>
              <a:rPr lang="zh-CN" altLang="en-US" sz="1600" noProof="1"/>
              <a:t>利率：</a:t>
            </a:r>
            <a:r>
              <a:rPr lang="en-US" altLang="zh-CN" sz="1600" noProof="1"/>
              <a:t>{0}'.format(Account.interest_rate))</a:t>
            </a:r>
          </a:p>
          <a:p>
            <a:pPr marL="0" indent="0">
              <a:lnSpc>
                <a:spcPct val="100000"/>
              </a:lnSpc>
              <a:buNone/>
            </a:pPr>
            <a:r>
              <a:rPr lang="en-US" altLang="zh-CN" sz="1600" noProof="1"/>
              <a:t>print('ac1</a:t>
            </a:r>
            <a:r>
              <a:rPr lang="zh-CN" altLang="en-US" sz="1600" noProof="1"/>
              <a:t>利率：</a:t>
            </a:r>
            <a:r>
              <a:rPr lang="en-US" altLang="zh-CN" sz="1600" noProof="1"/>
              <a:t>{0}'.format(account.interest_rate))</a:t>
            </a:r>
          </a:p>
          <a:p>
            <a:pPr marL="0" indent="0">
              <a:lnSpc>
                <a:spcPct val="100000"/>
              </a:lnSpc>
              <a:buNone/>
            </a:pPr>
            <a:r>
              <a:rPr lang="en-US" altLang="zh-CN" sz="1600" noProof="1"/>
              <a:t>print('ac1</a:t>
            </a:r>
            <a:r>
              <a:rPr lang="zh-CN" altLang="en-US" sz="1600" noProof="1"/>
              <a:t>实例所有变量：</a:t>
            </a:r>
            <a:r>
              <a:rPr lang="en-US" altLang="zh-CN" sz="1600" noProof="1"/>
              <a:t>{0}'.format(account.__dict__))</a:t>
            </a:r>
          </a:p>
          <a:p>
            <a:pPr marL="0" indent="0">
              <a:lnSpc>
                <a:spcPct val="100000"/>
              </a:lnSpc>
              <a:buNone/>
            </a:pPr>
            <a:r>
              <a:rPr lang="en-US" altLang="zh-CN" sz="1600" noProof="1"/>
              <a:t>account.interest_rate = 0.01</a:t>
            </a:r>
          </a:p>
          <a:p>
            <a:pPr marL="0" indent="0">
              <a:lnSpc>
                <a:spcPct val="100000"/>
              </a:lnSpc>
              <a:buNone/>
            </a:pPr>
            <a:r>
              <a:rPr lang="en-US" altLang="zh-CN" sz="1600" noProof="1"/>
              <a:t>account.interest_rate2 = 0.01</a:t>
            </a:r>
          </a:p>
          <a:p>
            <a:pPr marL="0" indent="0">
              <a:lnSpc>
                <a:spcPct val="100000"/>
              </a:lnSpc>
              <a:buNone/>
            </a:pPr>
            <a:r>
              <a:rPr lang="en-US" altLang="zh-CN" sz="1600" noProof="1"/>
              <a:t>print('ac1</a:t>
            </a:r>
            <a:r>
              <a:rPr lang="zh-CN" altLang="en-US" sz="1600" noProof="1"/>
              <a:t>实例所有变量：</a:t>
            </a:r>
            <a:r>
              <a:rPr lang="en-US" altLang="zh-CN" sz="1600" noProof="1"/>
              <a:t>{0}'.format(account.__dict__))</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16</a:t>
            </a:fld>
            <a:endParaRPr lang="zh-CN" altLang="en-US"/>
          </a:p>
        </p:txBody>
      </p:sp>
      <p:pic>
        <p:nvPicPr>
          <p:cNvPr id="6" name="图片 5">
            <a:extLst>
              <a:ext uri="{FF2B5EF4-FFF2-40B4-BE49-F238E27FC236}">
                <a16:creationId xmlns:a16="http://schemas.microsoft.com/office/drawing/2014/main" id="{560CFEA2-4689-46A7-B2D5-3ABFB8A85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054" y="3769457"/>
            <a:ext cx="5339250" cy="2422795"/>
          </a:xfrm>
          <a:prstGeom prst="rect">
            <a:avLst/>
          </a:prstGeom>
        </p:spPr>
      </p:pic>
    </p:spTree>
    <p:extLst>
      <p:ext uri="{BB962C8B-B14F-4D97-AF65-F5344CB8AC3E}">
        <p14:creationId xmlns:p14="http://schemas.microsoft.com/office/powerpoint/2010/main" val="3028063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p:txBody>
          <a:bodyPr/>
          <a:lstStyle/>
          <a:p>
            <a:r>
              <a:rPr lang="zh-CN" altLang="en-US" noProof="1"/>
              <a:t>类的成员和实例成员</a:t>
            </a:r>
            <a:endParaRPr lang="en-US" altLang="zh-CN" noProof="1"/>
          </a:p>
          <a:p>
            <a:pPr lvl="1"/>
            <a:r>
              <a:rPr lang="en-US" altLang="en-US" dirty="0" err="1"/>
              <a:t>混入（mixin）机制</a:t>
            </a:r>
            <a:r>
              <a:rPr lang="en-US" altLang="en-US" dirty="0"/>
              <a:t>:</a:t>
            </a:r>
            <a:r>
              <a:rPr lang="zh-CN" altLang="en-US" noProof="1"/>
              <a:t>可以动态地为类和对象增加成员，这一点是和很多面向对象程序设计语言不同的，也是Python动态类型特点的一种重要体现。</a:t>
            </a:r>
            <a:endParaRPr lang="en-US" altLang="zh-CN" noProof="1"/>
          </a:p>
          <a:p>
            <a:pPr marL="1905" indent="-344805">
              <a:lnSpc>
                <a:spcPct val="80000"/>
              </a:lnSpc>
              <a:buNone/>
              <a:defRPr/>
            </a:pPr>
            <a:r>
              <a:rPr lang="en-US" altLang="zh-CN" sz="2000" noProof="1">
                <a:latin typeface="Consolas" panose="020B0609020204030204" charset="0"/>
                <a:sym typeface="+mn-ea"/>
              </a:rPr>
              <a:t>class Car:</a:t>
            </a:r>
            <a:endParaRPr lang="en-US" altLang="zh-CN"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    price = 100000                     #</a:t>
            </a:r>
            <a:r>
              <a:rPr lang="zh-CN" altLang="en-US" sz="2000" noProof="1">
                <a:latin typeface="Consolas" panose="020B0609020204030204" charset="0"/>
                <a:sym typeface="+mn-ea"/>
              </a:rPr>
              <a:t>定义类属性</a:t>
            </a:r>
            <a:endParaRPr lang="zh-CN" altLang="en-US" sz="2000" noProof="1">
              <a:latin typeface="Consolas" panose="020B0609020204030204" charset="0"/>
            </a:endParaRPr>
          </a:p>
          <a:p>
            <a:pPr marL="1905" indent="-344805">
              <a:lnSpc>
                <a:spcPct val="80000"/>
              </a:lnSpc>
              <a:buNone/>
              <a:defRPr/>
            </a:pPr>
            <a:r>
              <a:rPr lang="zh-CN" altLang="en-US" sz="2000" noProof="1">
                <a:latin typeface="Consolas" panose="020B0609020204030204" charset="0"/>
                <a:sym typeface="+mn-ea"/>
              </a:rPr>
              <a:t>    </a:t>
            </a:r>
            <a:r>
              <a:rPr lang="en-US" altLang="zh-CN" sz="2000" noProof="1">
                <a:latin typeface="Consolas" panose="020B0609020204030204" charset="0"/>
                <a:sym typeface="+mn-ea"/>
              </a:rPr>
              <a:t>def setColor(self, c):</a:t>
            </a:r>
            <a:endParaRPr lang="en-US" altLang="zh-CN"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        self.color = c                 #</a:t>
            </a:r>
            <a:r>
              <a:rPr lang="zh-CN" altLang="en-US" sz="2000" noProof="1">
                <a:latin typeface="Consolas" panose="020B0609020204030204" charset="0"/>
                <a:sym typeface="+mn-ea"/>
              </a:rPr>
              <a:t>定义实例属性</a:t>
            </a:r>
            <a:endParaRPr lang="zh-CN" altLang="en-US"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sym typeface="+mn-ea"/>
              </a:rPr>
              <a:t>&gt;&gt;&gt; car1 = Car()                           #</a:t>
            </a:r>
            <a:r>
              <a:rPr lang="zh-CN" altLang="en-US" sz="2000" noProof="1">
                <a:latin typeface="Consolas" panose="020B0609020204030204" charset="0"/>
                <a:sym typeface="+mn-ea"/>
              </a:rPr>
              <a:t>实例化对象</a:t>
            </a:r>
            <a:endParaRPr lang="en-US" altLang="zh-CN" sz="2000" noProof="1">
              <a:latin typeface="Consolas" panose="020B0609020204030204" charset="0"/>
              <a:sym typeface="+mn-ea"/>
            </a:endParaRPr>
          </a:p>
          <a:p>
            <a:pPr marL="1905" indent="-344805">
              <a:lnSpc>
                <a:spcPct val="80000"/>
              </a:lnSpc>
              <a:buNone/>
              <a:defRPr/>
            </a:pPr>
            <a:r>
              <a:rPr lang="en-US" altLang="zh-CN" sz="2000" noProof="1">
                <a:latin typeface="Consolas" panose="020B0609020204030204" charset="0"/>
                <a:sym typeface="+mn-ea"/>
              </a:rPr>
              <a:t>&gt;&gt;&gt; Car.price = 110000                     #</a:t>
            </a:r>
            <a:r>
              <a:rPr lang="zh-CN" altLang="en-US" sz="2000" noProof="1">
                <a:latin typeface="Consolas" panose="020B0609020204030204" charset="0"/>
                <a:sym typeface="+mn-ea"/>
              </a:rPr>
              <a:t>修改类属性</a:t>
            </a:r>
          </a:p>
          <a:p>
            <a:pPr marL="1905" indent="-344805">
              <a:lnSpc>
                <a:spcPct val="80000"/>
              </a:lnSpc>
              <a:buNone/>
              <a:defRPr/>
            </a:pPr>
            <a:r>
              <a:rPr lang="en-US" altLang="zh-CN" sz="2000" noProof="1">
                <a:latin typeface="Consolas" panose="020B0609020204030204" charset="0"/>
                <a:sym typeface="+mn-ea"/>
              </a:rPr>
              <a:t>&gt;&gt;&gt; Car.name = 'QQ'                        #</a:t>
            </a:r>
            <a:r>
              <a:rPr lang="zh-CN" altLang="en-US" sz="2000" noProof="1">
                <a:latin typeface="Consolas" panose="020B0609020204030204" charset="0"/>
                <a:sym typeface="+mn-ea"/>
              </a:rPr>
              <a:t>动态增加类属性</a:t>
            </a:r>
          </a:p>
          <a:p>
            <a:pPr marL="1905" indent="-344805">
              <a:lnSpc>
                <a:spcPct val="80000"/>
              </a:lnSpc>
              <a:buNone/>
              <a:defRPr/>
            </a:pPr>
            <a:r>
              <a:rPr lang="en-US" altLang="zh-CN" sz="2000" noProof="1">
                <a:latin typeface="Consolas" panose="020B0609020204030204" charset="0"/>
                <a:sym typeface="+mn-ea"/>
              </a:rPr>
              <a:t>&gt;&gt;&gt; car1.color = "Yellow"                  #</a:t>
            </a:r>
            <a:r>
              <a:rPr lang="zh-CN" altLang="en-US" sz="2000" noProof="1">
                <a:latin typeface="Consolas" panose="020B0609020204030204" charset="0"/>
                <a:sym typeface="+mn-ea"/>
              </a:rPr>
              <a:t>修改实例属性</a:t>
            </a:r>
            <a:endParaRPr lang="en-US" altLang="zh-CN" sz="2000" noProof="1">
              <a:latin typeface="Consolas" panose="020B0609020204030204" charset="0"/>
              <a:sym typeface="+mn-ea"/>
            </a:endParaRPr>
          </a:p>
          <a:p>
            <a:pPr marL="1905" indent="-344805">
              <a:lnSpc>
                <a:spcPct val="80000"/>
              </a:lnSpc>
              <a:buNone/>
              <a:defRPr/>
            </a:pPr>
            <a:r>
              <a:rPr lang="en-US" altLang="zh-CN" sz="2000" noProof="1">
                <a:latin typeface="Consolas" panose="020B0609020204030204" charset="0"/>
                <a:sym typeface="+mn-ea"/>
              </a:rPr>
              <a:t>&gt;&gt;&gt; import types</a:t>
            </a:r>
          </a:p>
          <a:p>
            <a:pPr marL="1905" indent="-344805">
              <a:lnSpc>
                <a:spcPct val="80000"/>
              </a:lnSpc>
              <a:buNone/>
              <a:defRPr/>
            </a:pPr>
            <a:r>
              <a:rPr lang="en-US" altLang="zh-CN" sz="2000" noProof="1">
                <a:latin typeface="Consolas" panose="020B0609020204030204" charset="0"/>
                <a:sym typeface="+mn-ea"/>
              </a:rPr>
              <a:t>&gt;&gt;&gt; def setSpeed(self, s): </a:t>
            </a:r>
          </a:p>
          <a:p>
            <a:pPr marL="1905" indent="-344805">
              <a:lnSpc>
                <a:spcPct val="80000"/>
              </a:lnSpc>
              <a:buNone/>
              <a:defRPr/>
            </a:pPr>
            <a:r>
              <a:rPr lang="en-US" altLang="zh-CN" sz="2000" noProof="1">
                <a:latin typeface="Consolas" panose="020B0609020204030204" charset="0"/>
                <a:sym typeface="+mn-ea"/>
              </a:rPr>
              <a:t>	    	 self.speed = s</a:t>
            </a:r>
          </a:p>
          <a:p>
            <a:pPr marL="1905" indent="-344805">
              <a:lnSpc>
                <a:spcPct val="80000"/>
              </a:lnSpc>
              <a:buNone/>
              <a:defRPr/>
            </a:pPr>
            <a:r>
              <a:rPr lang="en-US" altLang="zh-CN" sz="2000" noProof="1">
                <a:latin typeface="Consolas" panose="020B0609020204030204" charset="0"/>
                <a:sym typeface="+mn-ea"/>
              </a:rPr>
              <a:t>&gt;&gt;&gt; car1.setSpeed = types.MethodType(setSpeed, car1) #</a:t>
            </a:r>
            <a:r>
              <a:rPr lang="zh-CN" altLang="en-US" sz="2000" noProof="1">
                <a:latin typeface="Consolas" panose="020B0609020204030204" charset="0"/>
                <a:sym typeface="+mn-ea"/>
              </a:rPr>
              <a:t>动态增加成员方法</a:t>
            </a:r>
          </a:p>
          <a:p>
            <a:pPr marL="1905" indent="-344805">
              <a:lnSpc>
                <a:spcPct val="80000"/>
              </a:lnSpc>
              <a:buNone/>
              <a:defRPr/>
            </a:pPr>
            <a:r>
              <a:rPr lang="en-US" altLang="zh-CN" sz="2000" noProof="1">
                <a:latin typeface="Consolas" panose="020B0609020204030204" charset="0"/>
                <a:sym typeface="+mn-ea"/>
              </a:rPr>
              <a:t>&gt;&gt;&gt; car1.setSpeed(50)                                #</a:t>
            </a:r>
            <a:r>
              <a:rPr lang="zh-CN" altLang="en-US" sz="2000" noProof="1">
                <a:latin typeface="Consolas" panose="020B0609020204030204" charset="0"/>
                <a:sym typeface="+mn-ea"/>
              </a:rPr>
              <a:t>调用成员方法</a:t>
            </a:r>
            <a:endParaRPr lang="en-US" altLang="zh-CN" sz="2000" noProof="1">
              <a:latin typeface="Consolas" panose="020B0609020204030204" charset="0"/>
              <a:sym typeface="+mn-ea"/>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17</a:t>
            </a:fld>
            <a:endParaRPr lang="zh-CN" altLang="en-US"/>
          </a:p>
        </p:txBody>
      </p:sp>
    </p:spTree>
    <p:extLst>
      <p:ext uri="{BB962C8B-B14F-4D97-AF65-F5344CB8AC3E}">
        <p14:creationId xmlns:p14="http://schemas.microsoft.com/office/powerpoint/2010/main" val="266415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p:txBody>
          <a:bodyPr/>
          <a:lstStyle/>
          <a:p>
            <a:r>
              <a:rPr lang="zh-CN" altLang="en-US" noProof="1"/>
              <a:t>类的成员和实例成员</a:t>
            </a:r>
            <a:endParaRPr lang="en-US" altLang="zh-CN" noProof="1"/>
          </a:p>
          <a:p>
            <a:pPr lvl="1"/>
            <a:r>
              <a:rPr lang="en-US" altLang="en-US" dirty="0" err="1">
                <a:solidFill>
                  <a:srgbClr val="FF0000"/>
                </a:solidFill>
              </a:rPr>
              <a:t>混入机制在大型项目开发中会非常方便和实用</a:t>
            </a:r>
            <a:r>
              <a:rPr lang="en-US" altLang="en-US" sz="2000" dirty="0">
                <a:solidFill>
                  <a:srgbClr val="FF0000"/>
                </a:solidFill>
              </a:rPr>
              <a:t>。</a:t>
            </a:r>
            <a:r>
              <a:rPr lang="zh-CN" altLang="en-US" sz="2000" dirty="0">
                <a:solidFill>
                  <a:srgbClr val="FF0000"/>
                </a:solidFill>
              </a:rPr>
              <a:t>（</a:t>
            </a:r>
            <a:r>
              <a:rPr lang="en-US" altLang="zh-CN" sz="2000" dirty="0">
                <a:solidFill>
                  <a:srgbClr val="FF0000"/>
                </a:solidFill>
              </a:rPr>
              <a:t>X</a:t>
            </a:r>
            <a:r>
              <a:rPr lang="zh-CN" altLang="en-US" sz="2000" dirty="0">
                <a:solidFill>
                  <a:srgbClr val="FF0000"/>
                </a:solidFill>
              </a:rPr>
              <a:t>）</a:t>
            </a:r>
            <a:endParaRPr lang="en-US" altLang="en-US" sz="2000" dirty="0">
              <a:solidFill>
                <a:srgbClr val="FF0000"/>
              </a:solidFill>
            </a:endParaRPr>
          </a:p>
          <a:p>
            <a:pPr lvl="2"/>
            <a:r>
              <a:rPr lang="en-US" altLang="en-US" dirty="0"/>
              <a:t>例如系统中的所有用户分类非常复杂，不同用户组具有不同的行为和权限，并且可能会经常改变。这时候我们可以独立地定义一些行为，然后根据需要来为不同的用户设置相应的行为能力。</a:t>
            </a:r>
          </a:p>
          <a:p>
            <a:pPr lvl="2"/>
            <a:endParaRPr lang="en-US" altLang="en-US"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18</a:t>
            </a:fld>
            <a:endParaRPr lang="zh-CN" altLang="en-US"/>
          </a:p>
        </p:txBody>
      </p:sp>
    </p:spTree>
    <p:extLst>
      <p:ext uri="{BB962C8B-B14F-4D97-AF65-F5344CB8AC3E}">
        <p14:creationId xmlns:p14="http://schemas.microsoft.com/office/powerpoint/2010/main" val="3432308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a:xfrm>
            <a:off x="494208" y="1343973"/>
            <a:ext cx="11074400" cy="5185164"/>
          </a:xfrm>
        </p:spPr>
        <p:txBody>
          <a:bodyPr/>
          <a:lstStyle/>
          <a:p>
            <a:r>
              <a:rPr lang="zh-CN" altLang="en-US" noProof="1"/>
              <a:t>类的成员和实例成员</a:t>
            </a:r>
            <a:endParaRPr lang="en-US" altLang="zh-CN" noProof="1"/>
          </a:p>
          <a:p>
            <a:pPr lvl="1"/>
            <a:r>
              <a:rPr lang="en-US" altLang="en-US" dirty="0" err="1">
                <a:solidFill>
                  <a:srgbClr val="FF0000"/>
                </a:solidFill>
              </a:rPr>
              <a:t>混入机制在大型项目开发中会非常方便和实用</a:t>
            </a:r>
            <a:r>
              <a:rPr lang="en-US" altLang="en-US" sz="2000" dirty="0">
                <a:solidFill>
                  <a:srgbClr val="FF0000"/>
                </a:solidFill>
              </a:rPr>
              <a:t>。</a:t>
            </a:r>
            <a:r>
              <a:rPr lang="zh-CN" altLang="en-US" sz="2000" dirty="0">
                <a:solidFill>
                  <a:srgbClr val="FF0000"/>
                </a:solidFill>
              </a:rPr>
              <a:t>（</a:t>
            </a:r>
            <a:r>
              <a:rPr lang="en-US" altLang="zh-CN" sz="2000" dirty="0">
                <a:solidFill>
                  <a:srgbClr val="FF0000"/>
                </a:solidFill>
              </a:rPr>
              <a:t>X</a:t>
            </a:r>
            <a:r>
              <a:rPr lang="zh-CN" altLang="en-US" sz="2000" dirty="0">
                <a:solidFill>
                  <a:srgbClr val="FF0000"/>
                </a:solidFill>
              </a:rPr>
              <a:t>）</a:t>
            </a:r>
            <a:endParaRPr lang="en-US" altLang="en-US" sz="2000" dirty="0">
              <a:solidFill>
                <a:srgbClr val="FF0000"/>
              </a:solidFill>
            </a:endParaRPr>
          </a:p>
          <a:p>
            <a:pPr marL="381000" lvl="2" indent="0">
              <a:buNone/>
            </a:pPr>
            <a:endParaRPr lang="en-US" altLang="en-US" dirty="0"/>
          </a:p>
          <a:p>
            <a:pPr marL="1905" indent="-344805">
              <a:lnSpc>
                <a:spcPct val="80000"/>
              </a:lnSpc>
              <a:buNone/>
              <a:defRPr/>
            </a:pPr>
            <a:r>
              <a:rPr lang="en-US" altLang="en-US" sz="2000" dirty="0">
                <a:latin typeface="Consolas" panose="020B0609020204030204" charset="0"/>
              </a:rPr>
              <a:t>&gt;&gt;&gt; import types</a:t>
            </a:r>
          </a:p>
          <a:p>
            <a:pPr marL="1905" indent="-344805">
              <a:lnSpc>
                <a:spcPct val="80000"/>
              </a:lnSpc>
              <a:buNone/>
              <a:defRPr/>
            </a:pPr>
            <a:r>
              <a:rPr lang="en-US" altLang="en-US" sz="2000" dirty="0">
                <a:latin typeface="Consolas" panose="020B0609020204030204" charset="0"/>
              </a:rPr>
              <a:t>&gt;&gt;&gt; class Person(object):</a:t>
            </a:r>
          </a:p>
          <a:p>
            <a:pPr marL="1905" indent="-344805">
              <a:lnSpc>
                <a:spcPct val="80000"/>
              </a:lnSpc>
              <a:buNone/>
              <a:defRPr/>
            </a:pPr>
            <a:r>
              <a:rPr lang="en-US" altLang="en-US" sz="2000" dirty="0">
                <a:latin typeface="Consolas" panose="020B0609020204030204" charset="0"/>
              </a:rPr>
              <a:t>		</a:t>
            </a:r>
            <a:r>
              <a:rPr lang="en-US" altLang="en-US" sz="2000" dirty="0" err="1">
                <a:latin typeface="Consolas" panose="020B0609020204030204" charset="0"/>
              </a:rPr>
              <a:t>def</a:t>
            </a:r>
            <a:r>
              <a:rPr lang="en-US" altLang="en-US" sz="2000" dirty="0">
                <a:latin typeface="Consolas" panose="020B0609020204030204" charset="0"/>
              </a:rPr>
              <a:t> __</a:t>
            </a:r>
            <a:r>
              <a:rPr lang="en-US" altLang="en-US" sz="2000" dirty="0" err="1">
                <a:latin typeface="Consolas" panose="020B0609020204030204" charset="0"/>
              </a:rPr>
              <a:t>init</a:t>
            </a:r>
            <a:r>
              <a:rPr lang="en-US" altLang="en-US" sz="2000" dirty="0">
                <a:latin typeface="Consolas" panose="020B0609020204030204" charset="0"/>
              </a:rPr>
              <a:t>__(self, name):</a:t>
            </a:r>
          </a:p>
          <a:p>
            <a:pPr marL="1905" indent="-344805">
              <a:lnSpc>
                <a:spcPct val="80000"/>
              </a:lnSpc>
              <a:buNone/>
              <a:defRPr/>
            </a:pPr>
            <a:r>
              <a:rPr lang="en-US" altLang="en-US" sz="2000" dirty="0">
                <a:latin typeface="Consolas" panose="020B0609020204030204" charset="0"/>
              </a:rPr>
              <a:t>			assert </a:t>
            </a:r>
            <a:r>
              <a:rPr lang="en-US" altLang="en-US" sz="2000" dirty="0" err="1">
                <a:latin typeface="Consolas" panose="020B0609020204030204" charset="0"/>
              </a:rPr>
              <a:t>isinstance</a:t>
            </a:r>
            <a:r>
              <a:rPr lang="en-US" altLang="en-US" sz="2000" dirty="0">
                <a:latin typeface="Consolas" panose="020B0609020204030204" charset="0"/>
              </a:rPr>
              <a:t>(name, </a:t>
            </a:r>
            <a:r>
              <a:rPr lang="en-US" altLang="en-US" sz="2000" dirty="0" err="1">
                <a:latin typeface="Consolas" panose="020B0609020204030204" charset="0"/>
              </a:rPr>
              <a:t>str</a:t>
            </a:r>
            <a:r>
              <a:rPr lang="en-US" altLang="en-US" sz="2000" dirty="0">
                <a:latin typeface="Consolas" panose="020B0609020204030204" charset="0"/>
              </a:rPr>
              <a:t>), 'name must be string'</a:t>
            </a:r>
          </a:p>
          <a:p>
            <a:pPr marL="1905" indent="-344805">
              <a:lnSpc>
                <a:spcPct val="80000"/>
              </a:lnSpc>
              <a:buNone/>
              <a:defRPr/>
            </a:pPr>
            <a:r>
              <a:rPr lang="en-US" altLang="en-US" sz="2000" dirty="0">
                <a:latin typeface="Consolas" panose="020B0609020204030204" charset="0"/>
              </a:rPr>
              <a:t>			self.name = name</a:t>
            </a:r>
          </a:p>
          <a:p>
            <a:pPr marL="1905" indent="-344805">
              <a:lnSpc>
                <a:spcPct val="80000"/>
              </a:lnSpc>
              <a:buNone/>
              <a:defRPr/>
            </a:pPr>
            <a:endParaRPr lang="en-US" altLang="en-US" sz="2000" dirty="0">
              <a:latin typeface="Consolas" panose="020B0609020204030204" charset="0"/>
            </a:endParaRPr>
          </a:p>
          <a:p>
            <a:pPr marL="1905" indent="-344805">
              <a:lnSpc>
                <a:spcPct val="80000"/>
              </a:lnSpc>
              <a:buNone/>
              <a:defRPr/>
            </a:pPr>
            <a:r>
              <a:rPr lang="en-US" altLang="en-US" sz="2000" dirty="0">
                <a:latin typeface="Consolas" panose="020B0609020204030204" charset="0"/>
              </a:rPr>
              <a:t>&gt;&gt;&gt; </a:t>
            </a:r>
            <a:r>
              <a:rPr lang="en-US" altLang="en-US" sz="2000" dirty="0" err="1">
                <a:latin typeface="Consolas" panose="020B0609020204030204" charset="0"/>
              </a:rPr>
              <a:t>def</a:t>
            </a:r>
            <a:r>
              <a:rPr lang="en-US" altLang="en-US" sz="2000" dirty="0">
                <a:latin typeface="Consolas" panose="020B0609020204030204" charset="0"/>
              </a:rPr>
              <a:t> sing(self):</a:t>
            </a:r>
          </a:p>
          <a:p>
            <a:pPr marL="1905" indent="-344805">
              <a:lnSpc>
                <a:spcPct val="80000"/>
              </a:lnSpc>
              <a:buNone/>
              <a:defRPr/>
            </a:pPr>
            <a:r>
              <a:rPr lang="en-US" altLang="en-US" sz="2000" dirty="0">
                <a:latin typeface="Consolas" panose="020B0609020204030204" charset="0"/>
              </a:rPr>
              <a:t>		print(self.name+' can sing.')</a:t>
            </a:r>
          </a:p>
          <a:p>
            <a:pPr marL="1905" indent="-344805">
              <a:lnSpc>
                <a:spcPct val="80000"/>
              </a:lnSpc>
              <a:buNone/>
              <a:defRPr/>
            </a:pPr>
            <a:endParaRPr lang="en-US" altLang="en-US" sz="2000" dirty="0">
              <a:latin typeface="Consolas" panose="020B0609020204030204" charset="0"/>
            </a:endParaRPr>
          </a:p>
          <a:p>
            <a:pPr marL="1905" indent="-344805">
              <a:lnSpc>
                <a:spcPct val="80000"/>
              </a:lnSpc>
              <a:buNone/>
              <a:defRPr/>
            </a:pPr>
            <a:r>
              <a:rPr lang="en-US" altLang="en-US" sz="2000" dirty="0">
                <a:latin typeface="Consolas" panose="020B0609020204030204" charset="0"/>
              </a:rPr>
              <a:t>&gt;&gt;&gt; </a:t>
            </a:r>
            <a:r>
              <a:rPr lang="en-US" altLang="en-US" sz="2000" dirty="0" err="1">
                <a:latin typeface="Consolas" panose="020B0609020204030204" charset="0"/>
              </a:rPr>
              <a:t>def</a:t>
            </a:r>
            <a:r>
              <a:rPr lang="en-US" altLang="en-US" sz="2000" dirty="0">
                <a:latin typeface="Consolas" panose="020B0609020204030204" charset="0"/>
              </a:rPr>
              <a:t> walk(self):</a:t>
            </a:r>
          </a:p>
          <a:p>
            <a:pPr marL="1905" indent="-344805">
              <a:lnSpc>
                <a:spcPct val="80000"/>
              </a:lnSpc>
              <a:buNone/>
              <a:defRPr/>
            </a:pPr>
            <a:r>
              <a:rPr lang="en-US" altLang="en-US" sz="2000" dirty="0">
                <a:latin typeface="Consolas" panose="020B0609020204030204" charset="0"/>
              </a:rPr>
              <a:t>		print(self.name+' can walk.')</a:t>
            </a:r>
          </a:p>
          <a:p>
            <a:pPr marL="1905" indent="-344805">
              <a:lnSpc>
                <a:spcPct val="80000"/>
              </a:lnSpc>
              <a:buNone/>
              <a:defRPr/>
            </a:pPr>
            <a:r>
              <a:rPr lang="en-US" altLang="en-US" sz="2000" dirty="0">
                <a:latin typeface="Consolas" panose="020B0609020204030204" charset="0"/>
              </a:rPr>
              <a:t>	</a:t>
            </a:r>
          </a:p>
          <a:p>
            <a:pPr marL="1905" indent="-344805">
              <a:lnSpc>
                <a:spcPct val="80000"/>
              </a:lnSpc>
              <a:buNone/>
              <a:defRPr/>
            </a:pPr>
            <a:r>
              <a:rPr lang="en-US" altLang="en-US" sz="2000" dirty="0">
                <a:latin typeface="Consolas" panose="020B0609020204030204" charset="0"/>
              </a:rPr>
              <a:t>&gt;&gt;&gt; </a:t>
            </a:r>
            <a:r>
              <a:rPr lang="en-US" altLang="en-US" sz="2000" dirty="0" err="1">
                <a:latin typeface="Consolas" panose="020B0609020204030204" charset="0"/>
              </a:rPr>
              <a:t>def</a:t>
            </a:r>
            <a:r>
              <a:rPr lang="en-US" altLang="en-US" sz="2000" dirty="0">
                <a:latin typeface="Consolas" panose="020B0609020204030204" charset="0"/>
              </a:rPr>
              <a:t> eat(self):</a:t>
            </a:r>
          </a:p>
          <a:p>
            <a:pPr marL="1905" indent="-344805">
              <a:lnSpc>
                <a:spcPct val="80000"/>
              </a:lnSpc>
              <a:buNone/>
              <a:defRPr/>
            </a:pPr>
            <a:r>
              <a:rPr lang="en-US" altLang="en-US" sz="2000" dirty="0">
                <a:latin typeface="Consolas" panose="020B0609020204030204" charset="0"/>
              </a:rPr>
              <a:t>		print(self.name+' can eat.')</a:t>
            </a:r>
          </a:p>
          <a:p>
            <a:pPr lvl="2"/>
            <a:endParaRPr lang="en-US" altLang="en-US"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19</a:t>
            </a:fld>
            <a:endParaRPr lang="zh-CN" altLang="en-US"/>
          </a:p>
        </p:txBody>
      </p:sp>
    </p:spTree>
    <p:extLst>
      <p:ext uri="{BB962C8B-B14F-4D97-AF65-F5344CB8AC3E}">
        <p14:creationId xmlns:p14="http://schemas.microsoft.com/office/powerpoint/2010/main" val="1329043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数据处理编程</a:t>
            </a:r>
          </a:p>
        </p:txBody>
      </p:sp>
      <p:sp>
        <p:nvSpPr>
          <p:cNvPr id="3" name="内容占位符 2"/>
          <p:cNvSpPr>
            <a:spLocks noGrp="1"/>
          </p:cNvSpPr>
          <p:nvPr>
            <p:ph idx="1"/>
          </p:nvPr>
        </p:nvSpPr>
        <p:spPr/>
        <p:txBody>
          <a:bodyPr/>
          <a:lstStyle/>
          <a:p>
            <a:r>
              <a:rPr lang="zh-CN" altLang="en-US" dirty="0"/>
              <a:t>第五讲：类</a:t>
            </a:r>
            <a:endParaRPr lang="en-US" altLang="zh-CN" dirty="0">
              <a:solidFill>
                <a:srgbClr val="FF0000"/>
              </a:solidFill>
            </a:endParaRPr>
          </a:p>
          <a:p>
            <a:pPr lvl="1"/>
            <a:r>
              <a:rPr lang="zh-CN" altLang="en-US" dirty="0"/>
              <a:t>面向对象的程序设计</a:t>
            </a:r>
            <a:endParaRPr lang="en-US" altLang="zh-CN" dirty="0"/>
          </a:p>
          <a:p>
            <a:pPr lvl="1"/>
            <a:r>
              <a:rPr lang="zh-CN" altLang="en-US" dirty="0"/>
              <a:t>类的定义</a:t>
            </a:r>
            <a:endParaRPr lang="en-US" altLang="zh-CN" dirty="0"/>
          </a:p>
          <a:p>
            <a:pPr lvl="1"/>
            <a:r>
              <a:rPr lang="zh-CN" altLang="en-US" dirty="0"/>
              <a:t>成员变量</a:t>
            </a:r>
            <a:endParaRPr lang="en-US" altLang="zh-CN" dirty="0"/>
          </a:p>
          <a:p>
            <a:pPr lvl="1"/>
            <a:r>
              <a:rPr lang="zh-CN" altLang="en-US" dirty="0"/>
              <a:t>函数进阶</a:t>
            </a:r>
            <a:endParaRPr lang="en-US" altLang="zh-CN" dirty="0"/>
          </a:p>
          <a:p>
            <a:pPr lvl="1"/>
            <a:r>
              <a:rPr lang="zh-CN" altLang="en-US" dirty="0"/>
              <a:t>成员方法</a:t>
            </a:r>
            <a:endParaRPr lang="en-US" altLang="zh-CN" dirty="0"/>
          </a:p>
          <a:p>
            <a:pPr lvl="1"/>
            <a:r>
              <a:rPr lang="zh-CN" altLang="en-US" dirty="0"/>
              <a:t>继承和多态</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p:txBody>
          <a:bodyPr/>
          <a:lstStyle/>
          <a:p>
            <a:r>
              <a:rPr lang="zh-CN" altLang="en-US" noProof="1"/>
              <a:t>类的成员和实例成员</a:t>
            </a:r>
            <a:endParaRPr lang="en-US" altLang="zh-CN" noProof="1"/>
          </a:p>
          <a:p>
            <a:pPr lvl="1"/>
            <a:r>
              <a:rPr lang="en-US" altLang="en-US" dirty="0" err="1">
                <a:solidFill>
                  <a:srgbClr val="FF0000"/>
                </a:solidFill>
              </a:rPr>
              <a:t>混入机制在大型项目开发中会非常方便和实用</a:t>
            </a:r>
            <a:r>
              <a:rPr lang="en-US" altLang="en-US" sz="2000" dirty="0">
                <a:solidFill>
                  <a:srgbClr val="FF0000"/>
                </a:solidFill>
              </a:rPr>
              <a:t>。(X)</a:t>
            </a:r>
          </a:p>
          <a:p>
            <a:pPr marL="1905" indent="-344805">
              <a:lnSpc>
                <a:spcPct val="80000"/>
              </a:lnSpc>
              <a:buNone/>
              <a:defRPr/>
            </a:pPr>
            <a:endParaRPr lang="en-US" altLang="en-US" sz="2000" dirty="0">
              <a:latin typeface="Consolas" panose="020B0609020204030204" charset="0"/>
            </a:endParaRPr>
          </a:p>
          <a:p>
            <a:pPr marL="1905" indent="-344805">
              <a:lnSpc>
                <a:spcPct val="80000"/>
              </a:lnSpc>
              <a:buNone/>
              <a:defRPr/>
            </a:pPr>
            <a:r>
              <a:rPr lang="en-US" altLang="en-US" sz="2000" dirty="0">
                <a:latin typeface="Consolas" panose="020B0609020204030204" charset="0"/>
              </a:rPr>
              <a:t>&gt;&gt;&gt; </a:t>
            </a:r>
            <a:r>
              <a:rPr lang="en-US" altLang="en-US" sz="2000" dirty="0" err="1">
                <a:latin typeface="Consolas" panose="020B0609020204030204" charset="0"/>
              </a:rPr>
              <a:t>zhang</a:t>
            </a:r>
            <a:r>
              <a:rPr lang="en-US" altLang="en-US" sz="2000" dirty="0">
                <a:latin typeface="Consolas" panose="020B0609020204030204" charset="0"/>
              </a:rPr>
              <a:t> = Person('</a:t>
            </a:r>
            <a:r>
              <a:rPr lang="en-US" altLang="en-US" sz="2000" dirty="0" err="1">
                <a:latin typeface="Consolas" panose="020B0609020204030204" charset="0"/>
              </a:rPr>
              <a:t>zhang</a:t>
            </a:r>
            <a:r>
              <a:rPr lang="en-US" altLang="en-US" sz="2000" dirty="0">
                <a:latin typeface="Consolas" panose="020B0609020204030204" charset="0"/>
              </a:rPr>
              <a:t>')</a:t>
            </a:r>
          </a:p>
          <a:p>
            <a:pPr marL="1905" indent="-344805">
              <a:lnSpc>
                <a:spcPct val="80000"/>
              </a:lnSpc>
              <a:buNone/>
              <a:defRPr/>
            </a:pPr>
            <a:r>
              <a:rPr lang="en-US" altLang="en-US" sz="2000" dirty="0">
                <a:latin typeface="Consolas" panose="020B0609020204030204" charset="0"/>
              </a:rPr>
              <a:t>&gt;&gt;&gt; </a:t>
            </a:r>
            <a:r>
              <a:rPr lang="en-US" altLang="en-US" sz="2000" dirty="0" err="1">
                <a:latin typeface="Consolas" panose="020B0609020204030204" charset="0"/>
              </a:rPr>
              <a:t>zhang.sing</a:t>
            </a:r>
            <a:r>
              <a:rPr lang="en-US" altLang="en-US" sz="2000" dirty="0">
                <a:latin typeface="Consolas" panose="020B0609020204030204" charset="0"/>
              </a:rPr>
              <a:t>()                              #</a:t>
            </a:r>
            <a:r>
              <a:rPr lang="en-US" altLang="en-US" sz="2000" dirty="0" err="1">
                <a:latin typeface="Consolas" panose="020B0609020204030204" charset="0"/>
              </a:rPr>
              <a:t>用户不具有该行为</a:t>
            </a:r>
            <a:endParaRPr lang="en-US" altLang="en-US" sz="2000" dirty="0">
              <a:latin typeface="Consolas" panose="020B0609020204030204" charset="0"/>
            </a:endParaRPr>
          </a:p>
          <a:p>
            <a:pPr marL="1905" indent="-344805">
              <a:lnSpc>
                <a:spcPct val="80000"/>
              </a:lnSpc>
              <a:buNone/>
              <a:defRPr/>
            </a:pPr>
            <a:r>
              <a:rPr lang="en-US" altLang="en-US" sz="2000" dirty="0" err="1">
                <a:solidFill>
                  <a:srgbClr val="00B0F0"/>
                </a:solidFill>
                <a:latin typeface="Consolas" panose="020B0609020204030204" charset="0"/>
              </a:rPr>
              <a:t>AttributeError</a:t>
            </a:r>
            <a:r>
              <a:rPr lang="en-US" altLang="en-US" sz="2000" dirty="0">
                <a:solidFill>
                  <a:srgbClr val="00B0F0"/>
                </a:solidFill>
                <a:latin typeface="Consolas" panose="020B0609020204030204" charset="0"/>
              </a:rPr>
              <a:t>: 'Person' object has no attribute 'sing'</a:t>
            </a:r>
          </a:p>
          <a:p>
            <a:pPr marL="1905" indent="-344805">
              <a:lnSpc>
                <a:spcPct val="80000"/>
              </a:lnSpc>
              <a:buNone/>
              <a:defRPr/>
            </a:pPr>
            <a:r>
              <a:rPr lang="en-US" altLang="en-US" sz="2000" dirty="0">
                <a:latin typeface="Consolas" panose="020B0609020204030204" charset="0"/>
              </a:rPr>
              <a:t>&gt;&gt;&gt; </a:t>
            </a:r>
            <a:r>
              <a:rPr lang="en-US" altLang="en-US" sz="2000" dirty="0" err="1">
                <a:latin typeface="Consolas" panose="020B0609020204030204" charset="0"/>
              </a:rPr>
              <a:t>zhang.sing</a:t>
            </a:r>
            <a:r>
              <a:rPr lang="en-US" altLang="en-US" sz="2000" dirty="0">
                <a:latin typeface="Consolas" panose="020B0609020204030204" charset="0"/>
              </a:rPr>
              <a:t> = </a:t>
            </a:r>
            <a:r>
              <a:rPr lang="en-US" altLang="en-US" sz="2000" dirty="0" err="1">
                <a:latin typeface="Consolas" panose="020B0609020204030204" charset="0"/>
              </a:rPr>
              <a:t>types.MethodType</a:t>
            </a:r>
            <a:r>
              <a:rPr lang="en-US" altLang="en-US" sz="2000" dirty="0">
                <a:latin typeface="Consolas" panose="020B0609020204030204" charset="0"/>
              </a:rPr>
              <a:t>(sing, </a:t>
            </a:r>
            <a:r>
              <a:rPr lang="en-US" altLang="en-US" sz="2000" dirty="0" err="1">
                <a:latin typeface="Consolas" panose="020B0609020204030204" charset="0"/>
              </a:rPr>
              <a:t>zhang</a:t>
            </a:r>
            <a:r>
              <a:rPr lang="en-US" altLang="en-US" sz="2000" dirty="0">
                <a:latin typeface="Consolas" panose="020B0609020204030204" charset="0"/>
              </a:rPr>
              <a:t>)#</a:t>
            </a:r>
            <a:r>
              <a:rPr lang="en-US" altLang="en-US" sz="2000" dirty="0" err="1">
                <a:latin typeface="Consolas" panose="020B0609020204030204" charset="0"/>
              </a:rPr>
              <a:t>动态增加一个新行为</a:t>
            </a:r>
            <a:endParaRPr lang="en-US" altLang="en-US" sz="2000" dirty="0">
              <a:latin typeface="Consolas" panose="020B0609020204030204" charset="0"/>
            </a:endParaRPr>
          </a:p>
          <a:p>
            <a:pPr marL="1905" indent="-344805">
              <a:lnSpc>
                <a:spcPct val="80000"/>
              </a:lnSpc>
              <a:buNone/>
              <a:defRPr/>
            </a:pPr>
            <a:r>
              <a:rPr lang="en-US" altLang="en-US" sz="2000" dirty="0">
                <a:latin typeface="Consolas" panose="020B0609020204030204" charset="0"/>
              </a:rPr>
              <a:t>&gt;&gt;&gt; </a:t>
            </a:r>
            <a:r>
              <a:rPr lang="en-US" altLang="en-US" sz="2000" dirty="0" err="1">
                <a:latin typeface="Consolas" panose="020B0609020204030204" charset="0"/>
              </a:rPr>
              <a:t>zhang.sing</a:t>
            </a:r>
            <a:r>
              <a:rPr lang="en-US" altLang="en-US" sz="2000" dirty="0">
                <a:latin typeface="Consolas" panose="020B0609020204030204" charset="0"/>
              </a:rPr>
              <a:t>()</a:t>
            </a:r>
          </a:p>
          <a:p>
            <a:pPr marL="1905" indent="-344805">
              <a:lnSpc>
                <a:spcPct val="80000"/>
              </a:lnSpc>
              <a:buNone/>
              <a:defRPr/>
            </a:pPr>
            <a:r>
              <a:rPr lang="en-US" altLang="en-US" sz="2000" dirty="0" err="1">
                <a:solidFill>
                  <a:srgbClr val="00B0F0"/>
                </a:solidFill>
                <a:latin typeface="Consolas" panose="020B0609020204030204" charset="0"/>
              </a:rPr>
              <a:t>zhang</a:t>
            </a:r>
            <a:r>
              <a:rPr lang="en-US" altLang="en-US" sz="2000" dirty="0">
                <a:solidFill>
                  <a:srgbClr val="00B0F0"/>
                </a:solidFill>
                <a:latin typeface="Consolas" panose="020B0609020204030204" charset="0"/>
              </a:rPr>
              <a:t> can sing.</a:t>
            </a:r>
          </a:p>
          <a:p>
            <a:pPr marL="1905" indent="-344805">
              <a:lnSpc>
                <a:spcPct val="80000"/>
              </a:lnSpc>
              <a:buNone/>
              <a:defRPr/>
            </a:pPr>
            <a:r>
              <a:rPr lang="en-US" altLang="en-US" sz="2000" dirty="0">
                <a:latin typeface="Consolas" panose="020B0609020204030204" charset="0"/>
              </a:rPr>
              <a:t>&gt;&gt;&gt; </a:t>
            </a:r>
            <a:r>
              <a:rPr lang="en-US" altLang="en-US" sz="2000" dirty="0" err="1">
                <a:latin typeface="Consolas" panose="020B0609020204030204" charset="0"/>
              </a:rPr>
              <a:t>zhang.walk</a:t>
            </a:r>
            <a:r>
              <a:rPr lang="en-US" altLang="en-US" sz="2000" dirty="0">
                <a:latin typeface="Consolas" panose="020B0609020204030204" charset="0"/>
              </a:rPr>
              <a:t>()</a:t>
            </a:r>
          </a:p>
          <a:p>
            <a:pPr marL="1905" indent="-344805">
              <a:lnSpc>
                <a:spcPct val="80000"/>
              </a:lnSpc>
              <a:buNone/>
              <a:defRPr/>
            </a:pPr>
            <a:r>
              <a:rPr lang="en-US" altLang="en-US" sz="2000" dirty="0" err="1">
                <a:solidFill>
                  <a:srgbClr val="00B0F0"/>
                </a:solidFill>
                <a:latin typeface="Consolas" panose="020B0609020204030204" charset="0"/>
              </a:rPr>
              <a:t>AttributeError</a:t>
            </a:r>
            <a:r>
              <a:rPr lang="en-US" altLang="en-US" sz="2000" dirty="0">
                <a:solidFill>
                  <a:srgbClr val="00B0F0"/>
                </a:solidFill>
                <a:latin typeface="Consolas" panose="020B0609020204030204" charset="0"/>
              </a:rPr>
              <a:t>: 'Person' object has no attribute 'walk'</a:t>
            </a:r>
          </a:p>
          <a:p>
            <a:pPr marL="1905" indent="-344805">
              <a:lnSpc>
                <a:spcPct val="80000"/>
              </a:lnSpc>
              <a:buNone/>
              <a:defRPr/>
            </a:pPr>
            <a:r>
              <a:rPr lang="en-US" altLang="en-US" sz="2000" dirty="0">
                <a:latin typeface="Consolas" panose="020B0609020204030204" charset="0"/>
              </a:rPr>
              <a:t>&gt;&gt;&gt; </a:t>
            </a:r>
            <a:r>
              <a:rPr lang="en-US" altLang="en-US" sz="2000" dirty="0" err="1">
                <a:latin typeface="Consolas" panose="020B0609020204030204" charset="0"/>
              </a:rPr>
              <a:t>zhang.walk</a:t>
            </a:r>
            <a:r>
              <a:rPr lang="en-US" altLang="en-US" sz="2000" dirty="0">
                <a:latin typeface="Consolas" panose="020B0609020204030204" charset="0"/>
              </a:rPr>
              <a:t> = </a:t>
            </a:r>
            <a:r>
              <a:rPr lang="en-US" altLang="en-US" sz="2000" dirty="0" err="1">
                <a:latin typeface="Consolas" panose="020B0609020204030204" charset="0"/>
              </a:rPr>
              <a:t>types.MethodType</a:t>
            </a:r>
            <a:r>
              <a:rPr lang="en-US" altLang="en-US" sz="2000" dirty="0">
                <a:latin typeface="Consolas" panose="020B0609020204030204" charset="0"/>
              </a:rPr>
              <a:t>(walk, </a:t>
            </a:r>
            <a:r>
              <a:rPr lang="en-US" altLang="en-US" sz="2000" dirty="0" err="1">
                <a:latin typeface="Consolas" panose="020B0609020204030204" charset="0"/>
              </a:rPr>
              <a:t>zhang</a:t>
            </a:r>
            <a:r>
              <a:rPr lang="en-US" altLang="en-US" sz="2000" dirty="0">
                <a:latin typeface="Consolas" panose="020B0609020204030204" charset="0"/>
              </a:rPr>
              <a:t>)</a:t>
            </a:r>
          </a:p>
          <a:p>
            <a:pPr marL="1905" indent="-344805">
              <a:lnSpc>
                <a:spcPct val="80000"/>
              </a:lnSpc>
              <a:buNone/>
              <a:defRPr/>
            </a:pPr>
            <a:r>
              <a:rPr lang="en-US" altLang="en-US" sz="2000" dirty="0">
                <a:latin typeface="Consolas" panose="020B0609020204030204" charset="0"/>
              </a:rPr>
              <a:t>&gt;&gt;&gt; </a:t>
            </a:r>
            <a:r>
              <a:rPr lang="en-US" altLang="en-US" sz="2000" dirty="0" err="1">
                <a:latin typeface="Consolas" panose="020B0609020204030204" charset="0"/>
              </a:rPr>
              <a:t>zhang.walk</a:t>
            </a:r>
            <a:r>
              <a:rPr lang="en-US" altLang="en-US" sz="2000" dirty="0">
                <a:latin typeface="Consolas" panose="020B0609020204030204" charset="0"/>
              </a:rPr>
              <a:t>()</a:t>
            </a:r>
          </a:p>
          <a:p>
            <a:pPr marL="1905" indent="-344805">
              <a:lnSpc>
                <a:spcPct val="80000"/>
              </a:lnSpc>
              <a:buNone/>
              <a:defRPr/>
            </a:pPr>
            <a:r>
              <a:rPr lang="en-US" altLang="en-US" sz="2000" dirty="0" err="1">
                <a:solidFill>
                  <a:srgbClr val="00B0F0"/>
                </a:solidFill>
                <a:latin typeface="Consolas" panose="020B0609020204030204" charset="0"/>
              </a:rPr>
              <a:t>zhang</a:t>
            </a:r>
            <a:r>
              <a:rPr lang="en-US" altLang="en-US" sz="2000" dirty="0">
                <a:solidFill>
                  <a:srgbClr val="00B0F0"/>
                </a:solidFill>
                <a:latin typeface="Consolas" panose="020B0609020204030204" charset="0"/>
              </a:rPr>
              <a:t> can walk.</a:t>
            </a:r>
          </a:p>
          <a:p>
            <a:pPr marL="1905" indent="-344805">
              <a:lnSpc>
                <a:spcPct val="80000"/>
              </a:lnSpc>
              <a:buNone/>
              <a:defRPr/>
            </a:pPr>
            <a:r>
              <a:rPr lang="en-US" altLang="en-US" sz="2000" dirty="0">
                <a:latin typeface="Consolas" panose="020B0609020204030204" charset="0"/>
              </a:rPr>
              <a:t>&gt;&gt;&gt; del </a:t>
            </a:r>
            <a:r>
              <a:rPr lang="en-US" altLang="en-US" sz="2000" dirty="0" err="1">
                <a:latin typeface="Consolas" panose="020B0609020204030204" charset="0"/>
              </a:rPr>
              <a:t>zhang.walk</a:t>
            </a:r>
            <a:r>
              <a:rPr lang="en-US" altLang="en-US" sz="2000" dirty="0">
                <a:latin typeface="Consolas" panose="020B0609020204030204" charset="0"/>
              </a:rPr>
              <a:t>                             #</a:t>
            </a:r>
            <a:r>
              <a:rPr lang="en-US" altLang="en-US" sz="2000" dirty="0" err="1">
                <a:latin typeface="Consolas" panose="020B0609020204030204" charset="0"/>
              </a:rPr>
              <a:t>删除用户行为</a:t>
            </a:r>
            <a:endParaRPr lang="en-US" altLang="en-US" sz="2000" dirty="0">
              <a:latin typeface="Consolas" panose="020B0609020204030204" charset="0"/>
            </a:endParaRPr>
          </a:p>
          <a:p>
            <a:pPr marL="1905" indent="-344805">
              <a:lnSpc>
                <a:spcPct val="80000"/>
              </a:lnSpc>
              <a:buNone/>
              <a:defRPr/>
            </a:pPr>
            <a:r>
              <a:rPr lang="en-US" altLang="en-US" sz="2000" dirty="0">
                <a:latin typeface="Consolas" panose="020B0609020204030204" charset="0"/>
              </a:rPr>
              <a:t>&gt;&gt;&gt; </a:t>
            </a:r>
            <a:r>
              <a:rPr lang="en-US" altLang="en-US" sz="2000" dirty="0" err="1">
                <a:latin typeface="Consolas" panose="020B0609020204030204" charset="0"/>
              </a:rPr>
              <a:t>zhang.walk</a:t>
            </a:r>
            <a:r>
              <a:rPr lang="en-US" altLang="en-US" sz="2000" dirty="0">
                <a:latin typeface="Consolas" panose="020B0609020204030204" charset="0"/>
              </a:rPr>
              <a:t>()</a:t>
            </a:r>
          </a:p>
          <a:p>
            <a:pPr marL="1905" indent="-344805">
              <a:lnSpc>
                <a:spcPct val="80000"/>
              </a:lnSpc>
              <a:buNone/>
              <a:defRPr/>
            </a:pPr>
            <a:r>
              <a:rPr lang="en-US" altLang="en-US" sz="2000" dirty="0" err="1">
                <a:solidFill>
                  <a:srgbClr val="00B0F0"/>
                </a:solidFill>
                <a:latin typeface="Consolas" panose="020B0609020204030204" charset="0"/>
              </a:rPr>
              <a:t>AttributeError</a:t>
            </a:r>
            <a:r>
              <a:rPr lang="en-US" altLang="en-US" sz="2000" dirty="0">
                <a:solidFill>
                  <a:srgbClr val="00B0F0"/>
                </a:solidFill>
                <a:latin typeface="Consolas" panose="020B0609020204030204" charset="0"/>
              </a:rPr>
              <a:t>: 'Person' object has no attribute 'walk'</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20</a:t>
            </a:fld>
            <a:endParaRPr lang="zh-CN" altLang="en-US"/>
          </a:p>
        </p:txBody>
      </p:sp>
    </p:spTree>
    <p:extLst>
      <p:ext uri="{BB962C8B-B14F-4D97-AF65-F5344CB8AC3E}">
        <p14:creationId xmlns:p14="http://schemas.microsoft.com/office/powerpoint/2010/main" val="1022269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a:xfrm>
            <a:off x="494208" y="1343972"/>
            <a:ext cx="11074400" cy="5297459"/>
          </a:xfrm>
        </p:spPr>
        <p:txBody>
          <a:bodyPr/>
          <a:lstStyle/>
          <a:p>
            <a:r>
              <a:rPr lang="zh-CN" altLang="en-US" noProof="1"/>
              <a:t>类的成员和实例成员</a:t>
            </a:r>
            <a:endParaRPr lang="en-US" altLang="zh-CN" noProof="1"/>
          </a:p>
          <a:p>
            <a:pPr lvl="1"/>
            <a:r>
              <a:rPr lang="zh-CN" altLang="en-US" noProof="1"/>
              <a:t>函数和方法的区别：</a:t>
            </a:r>
            <a:r>
              <a:rPr lang="en-US" altLang="zh-CN" noProof="1"/>
              <a:t>self</a:t>
            </a:r>
            <a:r>
              <a:rPr lang="zh-CN" altLang="en-US" noProof="1"/>
              <a:t>参数</a:t>
            </a:r>
            <a:endParaRPr lang="en-US" altLang="zh-CN" noProof="1"/>
          </a:p>
          <a:p>
            <a:pPr lvl="2"/>
            <a:r>
              <a:rPr lang="zh-CN" altLang="en-US" noProof="1"/>
              <a:t>通过对象调用方法时，对象本身将被作为第一个参数传递过去</a:t>
            </a:r>
            <a:endParaRPr lang="en-US" altLang="en-US" sz="1600" dirty="0">
              <a:latin typeface="Consolas" panose="020B0609020204030204" charset="0"/>
            </a:endParaRPr>
          </a:p>
          <a:p>
            <a:pPr marL="1905" indent="-344805">
              <a:lnSpc>
                <a:spcPct val="80000"/>
              </a:lnSpc>
              <a:buNone/>
              <a:defRPr/>
            </a:pPr>
            <a:r>
              <a:rPr lang="zh-CN" altLang="en-US" sz="2000" noProof="1">
                <a:latin typeface="Consolas" panose="020B0609020204030204" charset="0"/>
              </a:rPr>
              <a:t>&gt;&gt;&gt; class Demo:</a:t>
            </a:r>
          </a:p>
          <a:p>
            <a:pPr marL="1905" indent="-344805">
              <a:lnSpc>
                <a:spcPct val="80000"/>
              </a:lnSpc>
              <a:buNone/>
              <a:defRPr/>
            </a:pPr>
            <a:r>
              <a:rPr lang="zh-CN" altLang="en-US" sz="2000" noProof="1">
                <a:latin typeface="Consolas" panose="020B0609020204030204" charset="0"/>
              </a:rPr>
              <a:t>	</a:t>
            </a:r>
            <a:r>
              <a:rPr lang="en-US" altLang="zh-CN" sz="2000" noProof="1">
                <a:latin typeface="Consolas" panose="020B0609020204030204" charset="0"/>
              </a:rPr>
              <a:t>	</a:t>
            </a:r>
            <a:r>
              <a:rPr lang="zh-CN" altLang="en-US" sz="2000" noProof="1">
                <a:latin typeface="Consolas" panose="020B0609020204030204" charset="0"/>
              </a:rPr>
              <a:t>pass</a:t>
            </a:r>
          </a:p>
          <a:p>
            <a:pPr marL="1905" indent="-344805">
              <a:lnSpc>
                <a:spcPct val="80000"/>
              </a:lnSpc>
              <a:buNone/>
              <a:defRPr/>
            </a:pPr>
            <a:r>
              <a:rPr lang="zh-CN" altLang="en-US" sz="2000" noProof="1">
                <a:latin typeface="Consolas" panose="020B0609020204030204" charset="0"/>
              </a:rPr>
              <a:t>&gt;&gt;&gt; t = Demo()</a:t>
            </a:r>
          </a:p>
          <a:p>
            <a:pPr marL="1905" indent="-344805">
              <a:lnSpc>
                <a:spcPct val="80000"/>
              </a:lnSpc>
              <a:buNone/>
              <a:defRPr/>
            </a:pPr>
            <a:r>
              <a:rPr lang="zh-CN" altLang="en-US" sz="2000" noProof="1">
                <a:latin typeface="Consolas" panose="020B0609020204030204" charset="0"/>
              </a:rPr>
              <a:t>&gt;&gt;&gt; def test(self, v):</a:t>
            </a:r>
          </a:p>
          <a:p>
            <a:pPr marL="1905" indent="-344805">
              <a:lnSpc>
                <a:spcPct val="80000"/>
              </a:lnSpc>
              <a:buNone/>
              <a:defRPr/>
            </a:pPr>
            <a:r>
              <a:rPr lang="en-US" altLang="zh-CN" sz="2000" noProof="1">
                <a:latin typeface="Consolas" panose="020B0609020204030204" charset="0"/>
              </a:rPr>
              <a:t>	</a:t>
            </a:r>
            <a:r>
              <a:rPr lang="zh-CN" altLang="en-US" sz="2000" noProof="1">
                <a:latin typeface="Consolas" panose="020B0609020204030204" charset="0"/>
              </a:rPr>
              <a:t>	self.value = v	</a:t>
            </a:r>
          </a:p>
          <a:p>
            <a:pPr marL="1905" indent="-344805">
              <a:lnSpc>
                <a:spcPct val="80000"/>
              </a:lnSpc>
              <a:buNone/>
              <a:defRPr/>
            </a:pPr>
            <a:r>
              <a:rPr lang="zh-CN" altLang="en-US" sz="2000" noProof="1">
                <a:latin typeface="Consolas" panose="020B0609020204030204" charset="0"/>
              </a:rPr>
              <a:t>&gt;&gt;&gt; t.test = test                         </a:t>
            </a:r>
          </a:p>
          <a:p>
            <a:pPr marL="1905" indent="-344805">
              <a:lnSpc>
                <a:spcPct val="80000"/>
              </a:lnSpc>
              <a:buNone/>
              <a:defRPr/>
            </a:pPr>
            <a:r>
              <a:rPr lang="zh-CN" altLang="en-US" sz="2000" noProof="1">
                <a:latin typeface="Consolas" panose="020B0609020204030204" charset="0"/>
              </a:rPr>
              <a:t>&gt;&gt;&gt; t.test                                </a:t>
            </a:r>
            <a:r>
              <a:rPr lang="en-US" altLang="zh-CN" sz="2000" noProof="1">
                <a:latin typeface="Consolas" panose="020B0609020204030204" charset="0"/>
              </a:rPr>
              <a:t>#</a:t>
            </a:r>
            <a:r>
              <a:rPr lang="zh-CN" altLang="en-US" sz="2000" noProof="1">
                <a:latin typeface="Consolas" panose="020B0609020204030204" charset="0"/>
              </a:rPr>
              <a:t>普通函数</a:t>
            </a:r>
          </a:p>
          <a:p>
            <a:pPr marL="1905" indent="-344805">
              <a:lnSpc>
                <a:spcPct val="80000"/>
              </a:lnSpc>
              <a:buNone/>
              <a:defRPr/>
            </a:pPr>
            <a:r>
              <a:rPr lang="zh-CN" altLang="en-US" sz="2000" noProof="1">
                <a:solidFill>
                  <a:srgbClr val="00B0F0"/>
                </a:solidFill>
                <a:latin typeface="Consolas" panose="020B0609020204030204" charset="0"/>
              </a:rPr>
              <a:t>&lt;function test at 0x00000000034B7EA0&gt;</a:t>
            </a:r>
          </a:p>
          <a:p>
            <a:pPr marL="1905" indent="-344805">
              <a:lnSpc>
                <a:spcPct val="80000"/>
              </a:lnSpc>
              <a:buNone/>
              <a:defRPr/>
            </a:pPr>
            <a:r>
              <a:rPr lang="zh-CN" altLang="en-US" sz="2000" noProof="1">
                <a:latin typeface="Consolas" panose="020B0609020204030204" charset="0"/>
              </a:rPr>
              <a:t>&gt;&gt;&gt; t.test(t, 3)                          </a:t>
            </a:r>
            <a:r>
              <a:rPr lang="en-US" altLang="zh-CN" sz="2000" noProof="1">
                <a:latin typeface="Consolas" panose="020B0609020204030204" charset="0"/>
              </a:rPr>
              <a:t>#</a:t>
            </a:r>
            <a:r>
              <a:rPr lang="zh-CN" altLang="en-US" sz="2000" noProof="1">
                <a:latin typeface="Consolas" panose="020B0609020204030204" charset="0"/>
              </a:rPr>
              <a:t>必须为</a:t>
            </a:r>
            <a:r>
              <a:rPr lang="en-US" altLang="zh-CN" sz="2000" noProof="1">
                <a:latin typeface="Consolas" panose="020B0609020204030204" charset="0"/>
              </a:rPr>
              <a:t>self</a:t>
            </a:r>
            <a:r>
              <a:rPr lang="zh-CN" altLang="en-US" sz="2000" noProof="1">
                <a:latin typeface="Consolas" panose="020B0609020204030204" charset="0"/>
              </a:rPr>
              <a:t>参数传值</a:t>
            </a:r>
            <a:endParaRPr lang="en-US" altLang="zh-CN" sz="2000" noProof="1">
              <a:latin typeface="Consolas" panose="020B0609020204030204" charset="0"/>
            </a:endParaRPr>
          </a:p>
          <a:p>
            <a:pPr marL="1905" indent="-344805">
              <a:lnSpc>
                <a:spcPct val="80000"/>
              </a:lnSpc>
              <a:buNone/>
              <a:defRPr/>
            </a:pPr>
            <a:r>
              <a:rPr lang="zh-CN" altLang="en-US" sz="2000" dirty="0">
                <a:latin typeface="Consolas" panose="020B0609020204030204" charset="0"/>
              </a:rPr>
              <a:t>&gt;&gt;&gt; t.test = types.MethodType(test, t)</a:t>
            </a:r>
          </a:p>
          <a:p>
            <a:pPr marL="1905" indent="-344805">
              <a:lnSpc>
                <a:spcPct val="80000"/>
              </a:lnSpc>
              <a:buNone/>
              <a:defRPr/>
            </a:pPr>
            <a:r>
              <a:rPr lang="zh-CN" altLang="en-US" sz="2000" dirty="0">
                <a:latin typeface="Consolas" panose="020B0609020204030204" charset="0"/>
              </a:rPr>
              <a:t>&gt;&gt;&gt; t.test                      </a:t>
            </a:r>
            <a:r>
              <a:rPr lang="en-US" altLang="zh-CN" sz="2000" dirty="0">
                <a:latin typeface="Consolas" panose="020B0609020204030204" charset="0"/>
              </a:rPr>
              <a:t>#</a:t>
            </a:r>
            <a:r>
              <a:rPr lang="zh-CN" altLang="en-US" sz="2000" dirty="0">
                <a:latin typeface="Consolas" panose="020B0609020204030204" charset="0"/>
              </a:rPr>
              <a:t>绑定的方法</a:t>
            </a:r>
          </a:p>
          <a:p>
            <a:pPr marL="1905" indent="-344805">
              <a:lnSpc>
                <a:spcPct val="80000"/>
              </a:lnSpc>
              <a:buNone/>
              <a:defRPr/>
            </a:pPr>
            <a:r>
              <a:rPr lang="zh-CN" altLang="en-US" sz="2000" dirty="0">
                <a:solidFill>
                  <a:srgbClr val="00B0F0"/>
                </a:solidFill>
                <a:latin typeface="Consolas" panose="020B0609020204030204" charset="0"/>
              </a:rPr>
              <a:t>&lt;bound method test of &lt;__main__.Demo object at 0x000000000074F9E8&gt;&gt;</a:t>
            </a:r>
          </a:p>
          <a:p>
            <a:pPr marL="1905" indent="-344805">
              <a:lnSpc>
                <a:spcPct val="80000"/>
              </a:lnSpc>
              <a:buNone/>
              <a:defRPr/>
            </a:pPr>
            <a:r>
              <a:rPr lang="zh-CN" altLang="en-US" sz="2000" dirty="0">
                <a:latin typeface="Consolas" panose="020B0609020204030204" charset="0"/>
              </a:rPr>
              <a:t>&gt;&gt;&gt; t.test(5)                   </a:t>
            </a:r>
            <a:r>
              <a:rPr lang="en-US" altLang="zh-CN" sz="2000" dirty="0">
                <a:latin typeface="Consolas" panose="020B0609020204030204" charset="0"/>
              </a:rPr>
              <a:t>#</a:t>
            </a:r>
            <a:r>
              <a:rPr lang="zh-CN" altLang="en-US" sz="2000" dirty="0">
                <a:latin typeface="Consolas" panose="020B0609020204030204" charset="0"/>
              </a:rPr>
              <a:t>不需要为</a:t>
            </a:r>
            <a:r>
              <a:rPr lang="en-US" altLang="zh-CN" sz="2000" dirty="0">
                <a:latin typeface="Consolas" panose="020B0609020204030204" charset="0"/>
              </a:rPr>
              <a:t>self</a:t>
            </a:r>
            <a:r>
              <a:rPr lang="zh-CN" altLang="en-US" sz="2000" dirty="0">
                <a:latin typeface="Consolas" panose="020B0609020204030204" charset="0"/>
              </a:rPr>
              <a:t>参数传值</a:t>
            </a:r>
            <a:endParaRPr lang="en-US" altLang="zh-CN" sz="2000" dirty="0">
              <a:latin typeface="Consolas" panose="020B0609020204030204" charset="0"/>
            </a:endParaRPr>
          </a:p>
          <a:p>
            <a:pPr marL="1905" indent="-344805">
              <a:lnSpc>
                <a:spcPct val="80000"/>
              </a:lnSpc>
              <a:buNone/>
              <a:defRPr/>
            </a:pPr>
            <a:r>
              <a:rPr lang="en-US" altLang="zh-CN" sz="2000" dirty="0">
                <a:latin typeface="Consolas" panose="020B0609020204030204" charset="0"/>
              </a:rPr>
              <a:t>&gt;&gt;&gt; </a:t>
            </a:r>
            <a:r>
              <a:rPr lang="en-US" altLang="zh-CN" sz="2000" dirty="0" err="1">
                <a:latin typeface="Consolas" panose="020B0609020204030204" charset="0"/>
              </a:rPr>
              <a:t>t.value</a:t>
            </a:r>
            <a:endParaRPr lang="en-US" altLang="zh-CN" sz="2000" dirty="0">
              <a:latin typeface="Consolas" panose="020B0609020204030204" charset="0"/>
            </a:endParaRPr>
          </a:p>
          <a:p>
            <a:pPr marL="1905" indent="-344805">
              <a:lnSpc>
                <a:spcPct val="80000"/>
              </a:lnSpc>
              <a:buNone/>
              <a:defRPr/>
            </a:pPr>
            <a:r>
              <a:rPr lang="en-US" altLang="zh-CN" sz="2000" dirty="0">
                <a:latin typeface="Consolas" panose="020B0609020204030204" charset="0"/>
              </a:rPr>
              <a:t>5</a:t>
            </a:r>
            <a:endParaRPr lang="zh-CN" altLang="en-US" sz="2000" dirty="0">
              <a:latin typeface="Consolas" panose="020B0609020204030204" charset="0"/>
            </a:endParaRPr>
          </a:p>
          <a:p>
            <a:pPr marL="1905" indent="-344805">
              <a:lnSpc>
                <a:spcPct val="80000"/>
              </a:lnSpc>
              <a:buNone/>
              <a:defRPr/>
            </a:pPr>
            <a:endParaRPr lang="zh-CN" altLang="en-US" sz="2000" noProof="1">
              <a:latin typeface="Consolas" panose="020B0609020204030204"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21</a:t>
            </a:fld>
            <a:endParaRPr lang="zh-CN" altLang="en-US"/>
          </a:p>
        </p:txBody>
      </p:sp>
    </p:spTree>
    <p:extLst>
      <p:ext uri="{BB962C8B-B14F-4D97-AF65-F5344CB8AC3E}">
        <p14:creationId xmlns:p14="http://schemas.microsoft.com/office/powerpoint/2010/main" val="978914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p:txBody>
          <a:bodyPr/>
          <a:lstStyle/>
          <a:p>
            <a:r>
              <a:rPr lang="zh-CN" altLang="en-US" noProof="1"/>
              <a:t>私有成员与公有成员</a:t>
            </a:r>
            <a:endParaRPr lang="en-US" altLang="zh-CN" noProof="1"/>
          </a:p>
          <a:p>
            <a:pPr lvl="1"/>
            <a:r>
              <a:rPr lang="zh-CN" altLang="en-US" noProof="1"/>
              <a:t>私有成员：以两个下划线“</a:t>
            </a:r>
            <a:r>
              <a:rPr lang="en-US" altLang="zh-CN" noProof="1"/>
              <a:t>__”</a:t>
            </a:r>
            <a:r>
              <a:rPr lang="zh-CN" altLang="en-US" noProof="1"/>
              <a:t>开头</a:t>
            </a:r>
            <a:endParaRPr lang="en-US" altLang="zh-CN" noProof="1"/>
          </a:p>
          <a:p>
            <a:pPr lvl="2"/>
            <a:r>
              <a:rPr lang="zh-CN" altLang="en-US" noProof="1"/>
              <a:t>在类的外部不能直接访问，</a:t>
            </a:r>
            <a:r>
              <a:rPr lang="zh-CN" altLang="en-US" noProof="1">
                <a:solidFill>
                  <a:srgbClr val="FF0000"/>
                </a:solidFill>
              </a:rPr>
              <a:t>需要通过调用对象的公有成员方法来访问</a:t>
            </a:r>
            <a:endParaRPr lang="en-US" altLang="zh-CN" noProof="1">
              <a:solidFill>
                <a:srgbClr val="FF0000"/>
              </a:solidFill>
            </a:endParaRPr>
          </a:p>
          <a:p>
            <a:pPr lvl="2"/>
            <a:r>
              <a:rPr lang="zh-CN" altLang="en-US" noProof="1"/>
              <a:t>可以通过</a:t>
            </a:r>
            <a:r>
              <a:rPr lang="en-US" altLang="zh-CN" noProof="1"/>
              <a:t>Python</a:t>
            </a:r>
            <a:r>
              <a:rPr lang="zh-CN" altLang="en-US" noProof="1"/>
              <a:t>支持的特殊方式来访问</a:t>
            </a:r>
            <a:endParaRPr lang="en-US" altLang="zh-CN" noProof="1"/>
          </a:p>
          <a:p>
            <a:pPr lvl="1"/>
            <a:r>
              <a:rPr lang="zh-CN" altLang="en-US" noProof="1"/>
              <a:t>公有成员</a:t>
            </a:r>
            <a:endParaRPr lang="en-US" altLang="zh-CN" noProof="1"/>
          </a:p>
          <a:p>
            <a:pPr lvl="2"/>
            <a:r>
              <a:rPr lang="zh-CN" altLang="en-US" noProof="1"/>
              <a:t>既可以在类的内部进行访问，也可以在外部程序中使用</a:t>
            </a:r>
            <a:endParaRPr lang="en-US" altLang="en-US" dirty="0"/>
          </a:p>
          <a:p>
            <a:pPr marL="1905" indent="-344805">
              <a:lnSpc>
                <a:spcPct val="80000"/>
              </a:lnSpc>
              <a:buNone/>
              <a:defRPr/>
            </a:pPr>
            <a:endParaRPr lang="zh-CN" altLang="en-US" sz="2000" noProof="1">
              <a:latin typeface="Consolas" panose="020B0609020204030204"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22</a:t>
            </a:fld>
            <a:endParaRPr lang="zh-CN" altLang="en-US"/>
          </a:p>
        </p:txBody>
      </p:sp>
    </p:spTree>
    <p:extLst>
      <p:ext uri="{BB962C8B-B14F-4D97-AF65-F5344CB8AC3E}">
        <p14:creationId xmlns:p14="http://schemas.microsoft.com/office/powerpoint/2010/main" val="392174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p:txBody>
          <a:bodyPr/>
          <a:lstStyle/>
          <a:p>
            <a:r>
              <a:rPr lang="zh-CN" altLang="en-US" noProof="1"/>
              <a:t>私有成员与公有成员</a:t>
            </a:r>
            <a:endParaRPr lang="en-US" altLang="zh-CN" noProof="1"/>
          </a:p>
          <a:p>
            <a:pPr marL="1905" indent="-344805">
              <a:lnSpc>
                <a:spcPct val="80000"/>
              </a:lnSpc>
              <a:buNone/>
              <a:defRPr/>
            </a:pPr>
            <a:r>
              <a:rPr lang="en-US" altLang="zh-CN" sz="1800" dirty="0">
                <a:latin typeface="Consolas" panose="020B0609020204030204" charset="0"/>
              </a:rPr>
              <a:t>&gt;&gt;&gt; class A:</a:t>
            </a:r>
          </a:p>
          <a:p>
            <a:pPr marL="1905" indent="-344805">
              <a:lnSpc>
                <a:spcPct val="80000"/>
              </a:lnSpc>
              <a:buNone/>
              <a:defRPr/>
            </a:pPr>
            <a:r>
              <a:rPr lang="en-US" altLang="zh-CN" sz="1800" dirty="0">
                <a:latin typeface="Consolas" panose="020B0609020204030204" charset="0"/>
              </a:rPr>
              <a:t>	</a:t>
            </a:r>
            <a:r>
              <a:rPr lang="en-US" altLang="zh-CN" sz="1800" dirty="0" err="1">
                <a:latin typeface="Consolas" panose="020B0609020204030204" charset="0"/>
              </a:rPr>
              <a:t>def</a:t>
            </a:r>
            <a:r>
              <a:rPr lang="en-US" altLang="zh-CN" sz="1800" dirty="0">
                <a:latin typeface="Consolas" panose="020B0609020204030204" charset="0"/>
              </a:rPr>
              <a:t> __</a:t>
            </a:r>
            <a:r>
              <a:rPr lang="en-US" altLang="zh-CN" sz="1800" dirty="0" err="1">
                <a:latin typeface="Consolas" panose="020B0609020204030204" charset="0"/>
              </a:rPr>
              <a:t>init</a:t>
            </a:r>
            <a:r>
              <a:rPr lang="en-US" altLang="zh-CN" sz="1800" dirty="0">
                <a:latin typeface="Consolas" panose="020B0609020204030204" charset="0"/>
              </a:rPr>
              <a:t>__(self, value1 = 0, value2 = 0):</a:t>
            </a:r>
          </a:p>
          <a:p>
            <a:pPr marL="1905" indent="-344805">
              <a:lnSpc>
                <a:spcPct val="80000"/>
              </a:lnSpc>
              <a:buNone/>
              <a:defRPr/>
            </a:pPr>
            <a:r>
              <a:rPr lang="en-US" altLang="zh-CN" sz="1800" dirty="0">
                <a:latin typeface="Consolas" panose="020B0609020204030204" charset="0"/>
              </a:rPr>
              <a:t>		self._value1 = value1</a:t>
            </a:r>
          </a:p>
          <a:p>
            <a:pPr marL="1905" indent="-344805">
              <a:lnSpc>
                <a:spcPct val="80000"/>
              </a:lnSpc>
              <a:buNone/>
              <a:defRPr/>
            </a:pPr>
            <a:r>
              <a:rPr lang="en-US" altLang="zh-CN" sz="1800" dirty="0">
                <a:latin typeface="Consolas" panose="020B0609020204030204" charset="0"/>
              </a:rPr>
              <a:t>		self.__value2 = value2</a:t>
            </a:r>
          </a:p>
          <a:p>
            <a:pPr marL="1905" indent="-344805">
              <a:lnSpc>
                <a:spcPct val="80000"/>
              </a:lnSpc>
              <a:buNone/>
              <a:defRPr/>
            </a:pPr>
            <a:r>
              <a:rPr lang="en-US" altLang="zh-CN" sz="1800" dirty="0">
                <a:latin typeface="Consolas" panose="020B0609020204030204" charset="0"/>
              </a:rPr>
              <a:t>	</a:t>
            </a:r>
            <a:r>
              <a:rPr lang="en-US" altLang="zh-CN" sz="1800" dirty="0" err="1">
                <a:latin typeface="Consolas" panose="020B0609020204030204" charset="0"/>
              </a:rPr>
              <a:t>def</a:t>
            </a:r>
            <a:r>
              <a:rPr lang="en-US" altLang="zh-CN" sz="1800" dirty="0">
                <a:latin typeface="Consolas" panose="020B0609020204030204" charset="0"/>
              </a:rPr>
              <a:t> </a:t>
            </a:r>
            <a:r>
              <a:rPr lang="en-US" altLang="zh-CN" sz="1800" dirty="0" err="1">
                <a:latin typeface="Consolas" panose="020B0609020204030204" charset="0"/>
              </a:rPr>
              <a:t>setValue</a:t>
            </a:r>
            <a:r>
              <a:rPr lang="en-US" altLang="zh-CN" sz="1800" dirty="0">
                <a:latin typeface="Consolas" panose="020B0609020204030204" charset="0"/>
              </a:rPr>
              <a:t>(self, value1, value2):</a:t>
            </a:r>
          </a:p>
          <a:p>
            <a:pPr marL="1905" indent="-344805">
              <a:lnSpc>
                <a:spcPct val="80000"/>
              </a:lnSpc>
              <a:buNone/>
              <a:defRPr/>
            </a:pPr>
            <a:r>
              <a:rPr lang="en-US" altLang="zh-CN" sz="1800" dirty="0">
                <a:latin typeface="Consolas" panose="020B0609020204030204" charset="0"/>
              </a:rPr>
              <a:t>		self._value1 = value1</a:t>
            </a:r>
          </a:p>
          <a:p>
            <a:pPr marL="1905" indent="-344805">
              <a:lnSpc>
                <a:spcPct val="80000"/>
              </a:lnSpc>
              <a:buNone/>
              <a:defRPr/>
            </a:pPr>
            <a:r>
              <a:rPr lang="en-US" altLang="zh-CN" sz="1800" dirty="0">
                <a:latin typeface="Consolas" panose="020B0609020204030204" charset="0"/>
              </a:rPr>
              <a:t>		self.__value2 = value2</a:t>
            </a:r>
          </a:p>
          <a:p>
            <a:pPr marL="1905" indent="-344805">
              <a:lnSpc>
                <a:spcPct val="80000"/>
              </a:lnSpc>
              <a:buNone/>
              <a:defRPr/>
            </a:pPr>
            <a:r>
              <a:rPr lang="en-US" altLang="zh-CN" sz="1800" dirty="0">
                <a:latin typeface="Consolas" panose="020B0609020204030204" charset="0"/>
              </a:rPr>
              <a:t>	</a:t>
            </a:r>
            <a:r>
              <a:rPr lang="en-US" altLang="zh-CN" sz="1800" dirty="0" err="1">
                <a:latin typeface="Consolas" panose="020B0609020204030204" charset="0"/>
              </a:rPr>
              <a:t>def</a:t>
            </a:r>
            <a:r>
              <a:rPr lang="en-US" altLang="zh-CN" sz="1800" dirty="0">
                <a:latin typeface="Consolas" panose="020B0609020204030204" charset="0"/>
              </a:rPr>
              <a:t> show(self):</a:t>
            </a:r>
          </a:p>
          <a:p>
            <a:pPr marL="1905" indent="-344805">
              <a:lnSpc>
                <a:spcPct val="80000"/>
              </a:lnSpc>
              <a:buNone/>
              <a:defRPr/>
            </a:pPr>
            <a:r>
              <a:rPr lang="en-US" altLang="zh-CN" sz="1800" dirty="0">
                <a:latin typeface="Consolas" panose="020B0609020204030204" charset="0"/>
              </a:rPr>
              <a:t>		print(self._value1)</a:t>
            </a:r>
          </a:p>
          <a:p>
            <a:pPr marL="1905" indent="-344805">
              <a:lnSpc>
                <a:spcPct val="80000"/>
              </a:lnSpc>
              <a:buNone/>
              <a:defRPr/>
            </a:pPr>
            <a:r>
              <a:rPr lang="en-US" altLang="zh-CN" sz="1800" dirty="0">
                <a:latin typeface="Consolas" panose="020B0609020204030204" charset="0"/>
              </a:rPr>
              <a:t>		print(self.__value2)</a:t>
            </a:r>
          </a:p>
          <a:p>
            <a:pPr marL="1905" indent="-344805">
              <a:lnSpc>
                <a:spcPct val="80000"/>
              </a:lnSpc>
              <a:buNone/>
              <a:defRPr/>
            </a:pPr>
            <a:r>
              <a:rPr lang="en-US" altLang="zh-CN" sz="1800" dirty="0">
                <a:latin typeface="Consolas" panose="020B0609020204030204" charset="0"/>
              </a:rPr>
              <a:t>&gt;&gt;&gt; a = A()</a:t>
            </a:r>
          </a:p>
          <a:p>
            <a:pPr marL="1905" indent="-344805">
              <a:lnSpc>
                <a:spcPct val="80000"/>
              </a:lnSpc>
              <a:buNone/>
              <a:defRPr/>
            </a:pPr>
            <a:r>
              <a:rPr lang="en-US" altLang="zh-CN" sz="1800" dirty="0">
                <a:latin typeface="Consolas" panose="020B0609020204030204" charset="0"/>
              </a:rPr>
              <a:t>&gt;&gt;&gt; a._value1</a:t>
            </a:r>
          </a:p>
          <a:p>
            <a:pPr marL="1905" indent="-344805">
              <a:lnSpc>
                <a:spcPct val="80000"/>
              </a:lnSpc>
              <a:buNone/>
              <a:defRPr/>
            </a:pPr>
            <a:r>
              <a:rPr lang="en-US" altLang="zh-CN" sz="1800" dirty="0">
                <a:solidFill>
                  <a:srgbClr val="00B0F0"/>
                </a:solidFill>
                <a:latin typeface="Consolas" panose="020B0609020204030204" charset="0"/>
              </a:rPr>
              <a:t>0</a:t>
            </a:r>
          </a:p>
          <a:p>
            <a:pPr marL="1905" indent="-344805">
              <a:lnSpc>
                <a:spcPct val="80000"/>
              </a:lnSpc>
              <a:buNone/>
              <a:defRPr/>
            </a:pPr>
            <a:r>
              <a:rPr lang="en-US" altLang="zh-CN" sz="1800" dirty="0">
                <a:latin typeface="Consolas" panose="020B0609020204030204" charset="0"/>
              </a:rPr>
              <a:t>&gt;&gt;&gt; a._A__value2             #</a:t>
            </a:r>
            <a:r>
              <a:rPr lang="zh-CN" altLang="en-US" sz="1800" dirty="0">
                <a:latin typeface="Consolas" panose="020B0609020204030204" charset="0"/>
              </a:rPr>
              <a:t>在外部访问对象的私有数据成员</a:t>
            </a:r>
          </a:p>
          <a:p>
            <a:pPr marL="1905" indent="-344805">
              <a:lnSpc>
                <a:spcPct val="80000"/>
              </a:lnSpc>
              <a:buNone/>
              <a:defRPr/>
            </a:pPr>
            <a:r>
              <a:rPr lang="en-US" altLang="zh-CN" sz="1800" dirty="0">
                <a:solidFill>
                  <a:srgbClr val="00B0F0"/>
                </a:solidFill>
                <a:latin typeface="Consolas" panose="020B0609020204030204" charset="0"/>
              </a:rPr>
              <a:t>0</a:t>
            </a:r>
          </a:p>
          <a:p>
            <a:pPr marL="1905" indent="-344805">
              <a:lnSpc>
                <a:spcPct val="80000"/>
              </a:lnSpc>
              <a:buNone/>
              <a:defRPr/>
            </a:pPr>
            <a:r>
              <a:rPr lang="en-US" altLang="zh-CN" sz="1800" dirty="0">
                <a:latin typeface="Consolas" panose="020B0609020204030204" charset="0"/>
              </a:rPr>
              <a:t>&gt;&gt;&gt; a.__value2</a:t>
            </a:r>
          </a:p>
          <a:p>
            <a:pPr marL="1905" indent="-344805">
              <a:lnSpc>
                <a:spcPct val="80000"/>
              </a:lnSpc>
              <a:buNone/>
              <a:defRPr/>
            </a:pPr>
            <a:r>
              <a:rPr lang="en-US" altLang="zh-CN" sz="1800" dirty="0" err="1">
                <a:solidFill>
                  <a:srgbClr val="00B0F0"/>
                </a:solidFill>
                <a:latin typeface="Consolas" panose="020B0609020204030204" charset="0"/>
              </a:rPr>
              <a:t>Traceback</a:t>
            </a:r>
            <a:r>
              <a:rPr lang="en-US" altLang="zh-CN" sz="1800" dirty="0">
                <a:solidFill>
                  <a:srgbClr val="00B0F0"/>
                </a:solidFill>
                <a:latin typeface="Consolas" panose="020B0609020204030204" charset="0"/>
              </a:rPr>
              <a:t> (most recent call last):</a:t>
            </a:r>
          </a:p>
          <a:p>
            <a:pPr marL="1905" indent="-344805">
              <a:lnSpc>
                <a:spcPct val="80000"/>
              </a:lnSpc>
              <a:buNone/>
              <a:defRPr/>
            </a:pPr>
            <a:r>
              <a:rPr lang="en-US" altLang="zh-CN" sz="1800" dirty="0">
                <a:solidFill>
                  <a:srgbClr val="00B0F0"/>
                </a:solidFill>
                <a:latin typeface="Consolas" panose="020B0609020204030204" charset="0"/>
              </a:rPr>
              <a:t>  File "&lt;pyshell#88&gt;", line 1, in &lt;module&gt;</a:t>
            </a:r>
          </a:p>
          <a:p>
            <a:pPr marL="1905" indent="-344805">
              <a:lnSpc>
                <a:spcPct val="80000"/>
              </a:lnSpc>
              <a:buNone/>
              <a:defRPr/>
            </a:pPr>
            <a:r>
              <a:rPr lang="en-US" altLang="zh-CN" sz="1800" dirty="0">
                <a:solidFill>
                  <a:srgbClr val="00B0F0"/>
                </a:solidFill>
                <a:latin typeface="Consolas" panose="020B0609020204030204" charset="0"/>
              </a:rPr>
              <a:t>    a.__value2</a:t>
            </a:r>
          </a:p>
          <a:p>
            <a:pPr marL="1905" indent="-344805">
              <a:lnSpc>
                <a:spcPct val="80000"/>
              </a:lnSpc>
              <a:buNone/>
              <a:defRPr/>
            </a:pPr>
            <a:r>
              <a:rPr lang="en-US" altLang="zh-CN" sz="1800" dirty="0" err="1">
                <a:solidFill>
                  <a:srgbClr val="00B0F0"/>
                </a:solidFill>
                <a:latin typeface="Consolas" panose="020B0609020204030204" charset="0"/>
              </a:rPr>
              <a:t>AttributeError</a:t>
            </a:r>
            <a:r>
              <a:rPr lang="en-US" altLang="zh-CN" sz="1800" dirty="0">
                <a:solidFill>
                  <a:srgbClr val="00B0F0"/>
                </a:solidFill>
                <a:latin typeface="Consolas" panose="020B0609020204030204" charset="0"/>
              </a:rPr>
              <a:t>: 'A' object has no attribute '__value2'</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23</a:t>
            </a:fld>
            <a:endParaRPr lang="zh-CN" altLang="en-US"/>
          </a:p>
        </p:txBody>
      </p:sp>
    </p:spTree>
    <p:extLst>
      <p:ext uri="{BB962C8B-B14F-4D97-AF65-F5344CB8AC3E}">
        <p14:creationId xmlns:p14="http://schemas.microsoft.com/office/powerpoint/2010/main" val="2334307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p:txBody>
          <a:bodyPr/>
          <a:lstStyle/>
          <a:p>
            <a:r>
              <a:rPr lang="zh-CN" altLang="en-US" noProof="1"/>
              <a:t>私有成员与公有成员</a:t>
            </a:r>
            <a:endParaRPr lang="en-US" altLang="zh-CN" noProof="1"/>
          </a:p>
          <a:p>
            <a:pPr lvl="1"/>
            <a:r>
              <a:rPr lang="zh-CN" altLang="en-US" sz="2400" dirty="0"/>
              <a:t>用下划线作为变量名和方法名前缀和后缀来表示类的特殊成员</a:t>
            </a:r>
            <a:endParaRPr lang="en-US" altLang="zh-CN" dirty="0"/>
          </a:p>
          <a:p>
            <a:pPr lvl="2"/>
            <a:r>
              <a:rPr lang="en-US" altLang="zh-CN" dirty="0"/>
              <a:t>_xxx</a:t>
            </a:r>
            <a:r>
              <a:rPr lang="zh-CN" altLang="en-US" dirty="0"/>
              <a:t>：受保护成员，不能用</a:t>
            </a:r>
            <a:r>
              <a:rPr lang="en-US" altLang="zh-CN" dirty="0"/>
              <a:t>'from module import *'</a:t>
            </a:r>
            <a:r>
              <a:rPr lang="zh-CN" altLang="en-US" dirty="0"/>
              <a:t>导入；</a:t>
            </a:r>
          </a:p>
          <a:p>
            <a:pPr lvl="2"/>
            <a:r>
              <a:rPr lang="en-US" altLang="zh-CN" dirty="0"/>
              <a:t>__xxx__</a:t>
            </a:r>
            <a:r>
              <a:rPr lang="zh-CN" altLang="en-US" dirty="0"/>
              <a:t>：系统定义的特殊成员；</a:t>
            </a:r>
          </a:p>
          <a:p>
            <a:pPr lvl="2"/>
            <a:r>
              <a:rPr lang="en-US" altLang="zh-CN" dirty="0"/>
              <a:t>__xxx</a:t>
            </a:r>
            <a:r>
              <a:rPr lang="zh-CN" altLang="en-US" dirty="0"/>
              <a:t>：私有成员，只有类对象自己能访问，子类对象不能直接访问到这个成员，但在对象外部可以通过“对象名</a:t>
            </a:r>
            <a:r>
              <a:rPr lang="en-US" altLang="zh-CN" dirty="0"/>
              <a:t>._</a:t>
            </a:r>
            <a:r>
              <a:rPr lang="zh-CN" altLang="en-US" dirty="0"/>
              <a:t>类名</a:t>
            </a:r>
            <a:r>
              <a:rPr lang="en-US" altLang="zh-CN" dirty="0"/>
              <a:t>__xxx”</a:t>
            </a:r>
            <a:r>
              <a:rPr lang="zh-CN" altLang="en-US" dirty="0"/>
              <a:t>这样的特殊方式来访问。</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24</a:t>
            </a:fld>
            <a:endParaRPr lang="zh-CN" altLang="en-US"/>
          </a:p>
        </p:txBody>
      </p:sp>
    </p:spTree>
    <p:extLst>
      <p:ext uri="{BB962C8B-B14F-4D97-AF65-F5344CB8AC3E}">
        <p14:creationId xmlns:p14="http://schemas.microsoft.com/office/powerpoint/2010/main" val="581021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p:txBody>
          <a:bodyPr/>
          <a:lstStyle/>
          <a:p>
            <a:r>
              <a:rPr lang="zh-CN" altLang="en-US" noProof="1"/>
              <a:t>私有成员与公有成员</a:t>
            </a:r>
            <a:endParaRPr lang="en-US" altLang="zh-CN" noProof="1"/>
          </a:p>
          <a:p>
            <a:pPr marL="1905" indent="-344805">
              <a:lnSpc>
                <a:spcPct val="80000"/>
              </a:lnSpc>
              <a:buNone/>
              <a:defRPr/>
            </a:pPr>
            <a:r>
              <a:rPr lang="en-US" altLang="zh-CN" sz="1800" dirty="0">
                <a:latin typeface="Consolas" panose="020B0609020204030204" charset="0"/>
              </a:rPr>
              <a:t>&gt;&gt;&gt; class Fruit:</a:t>
            </a:r>
          </a:p>
          <a:p>
            <a:pPr marL="1905" indent="-344805">
              <a:lnSpc>
                <a:spcPct val="80000"/>
              </a:lnSpc>
              <a:buNone/>
              <a:defRPr/>
            </a:pPr>
            <a:r>
              <a:rPr lang="en-US" altLang="zh-CN" sz="1800" dirty="0">
                <a:latin typeface="Consolas" panose="020B0609020204030204" charset="0"/>
              </a:rPr>
              <a:t>        </a:t>
            </a:r>
            <a:r>
              <a:rPr lang="en-US" altLang="zh-CN" sz="1800" dirty="0" err="1">
                <a:latin typeface="Consolas" panose="020B0609020204030204" charset="0"/>
              </a:rPr>
              <a:t>def</a:t>
            </a:r>
            <a:r>
              <a:rPr lang="en-US" altLang="zh-CN" sz="1800" dirty="0">
                <a:latin typeface="Consolas" panose="020B0609020204030204" charset="0"/>
              </a:rPr>
              <a:t> __</a:t>
            </a:r>
            <a:r>
              <a:rPr lang="en-US" altLang="zh-CN" sz="1800" dirty="0" err="1">
                <a:latin typeface="Consolas" panose="020B0609020204030204" charset="0"/>
              </a:rPr>
              <a:t>init</a:t>
            </a:r>
            <a:r>
              <a:rPr lang="en-US" altLang="zh-CN" sz="1800" dirty="0">
                <a:latin typeface="Consolas" panose="020B0609020204030204" charset="0"/>
              </a:rPr>
              <a:t>__(self):</a:t>
            </a:r>
          </a:p>
          <a:p>
            <a:pPr marL="1905" indent="-344805">
              <a:lnSpc>
                <a:spcPct val="80000"/>
              </a:lnSpc>
              <a:buNone/>
              <a:defRPr/>
            </a:pPr>
            <a:r>
              <a:rPr lang="en-US" altLang="zh-CN" sz="1800" dirty="0">
                <a:latin typeface="Consolas" panose="020B0609020204030204" charset="0"/>
              </a:rPr>
              <a:t>             </a:t>
            </a:r>
            <a:r>
              <a:rPr lang="en-US" altLang="zh-CN" sz="1800" dirty="0" err="1">
                <a:latin typeface="Consolas" panose="020B0609020204030204" charset="0"/>
              </a:rPr>
              <a:t>self.__color</a:t>
            </a:r>
            <a:r>
              <a:rPr lang="en-US" altLang="zh-CN" sz="1800" dirty="0">
                <a:latin typeface="Consolas" panose="020B0609020204030204" charset="0"/>
              </a:rPr>
              <a:t> = 'Red'</a:t>
            </a:r>
          </a:p>
          <a:p>
            <a:pPr marL="1905" indent="-344805">
              <a:lnSpc>
                <a:spcPct val="80000"/>
              </a:lnSpc>
              <a:buNone/>
              <a:defRPr/>
            </a:pPr>
            <a:r>
              <a:rPr lang="en-US" altLang="zh-CN" sz="1800" dirty="0">
                <a:latin typeface="Consolas" panose="020B0609020204030204" charset="0"/>
              </a:rPr>
              <a:t>             </a:t>
            </a:r>
            <a:r>
              <a:rPr lang="en-US" altLang="zh-CN" sz="1800" dirty="0" err="1">
                <a:latin typeface="Consolas" panose="020B0609020204030204" charset="0"/>
              </a:rPr>
              <a:t>self.price</a:t>
            </a:r>
            <a:r>
              <a:rPr lang="en-US" altLang="zh-CN" sz="1800" dirty="0">
                <a:latin typeface="Consolas" panose="020B0609020204030204" charset="0"/>
              </a:rPr>
              <a:t> = 1</a:t>
            </a:r>
          </a:p>
          <a:p>
            <a:pPr marL="1905" indent="-344805">
              <a:lnSpc>
                <a:spcPct val="80000"/>
              </a:lnSpc>
              <a:buNone/>
              <a:defRPr/>
            </a:pPr>
            <a:r>
              <a:rPr lang="en-US" altLang="zh-CN" sz="1800" dirty="0">
                <a:latin typeface="Consolas" panose="020B0609020204030204" charset="0"/>
              </a:rPr>
              <a:t>&gt;&gt;&gt; apple = Fruit()</a:t>
            </a:r>
          </a:p>
          <a:p>
            <a:pPr marL="1905" indent="-344805">
              <a:lnSpc>
                <a:spcPct val="80000"/>
              </a:lnSpc>
              <a:buNone/>
              <a:defRPr/>
            </a:pPr>
            <a:r>
              <a:rPr lang="en-US" altLang="zh-CN" sz="1800" dirty="0">
                <a:latin typeface="Consolas" panose="020B0609020204030204" charset="0"/>
              </a:rPr>
              <a:t>&gt;&gt;&gt; </a:t>
            </a:r>
            <a:r>
              <a:rPr lang="en-US" altLang="zh-CN" sz="1800" dirty="0" err="1">
                <a:latin typeface="Consolas" panose="020B0609020204030204" charset="0"/>
              </a:rPr>
              <a:t>apple.price</a:t>
            </a:r>
            <a:r>
              <a:rPr lang="en-US" altLang="zh-CN" sz="1800" dirty="0">
                <a:latin typeface="Consolas" panose="020B0609020204030204" charset="0"/>
              </a:rPr>
              <a:t>                      #</a:t>
            </a:r>
            <a:r>
              <a:rPr lang="zh-CN" altLang="en-US" sz="1800" dirty="0">
                <a:latin typeface="Consolas" panose="020B0609020204030204" charset="0"/>
              </a:rPr>
              <a:t>显示对象公开数据成员的值</a:t>
            </a:r>
          </a:p>
          <a:p>
            <a:pPr marL="1905" indent="-344805">
              <a:lnSpc>
                <a:spcPct val="80000"/>
              </a:lnSpc>
              <a:buNone/>
              <a:defRPr/>
            </a:pPr>
            <a:r>
              <a:rPr lang="en-US" altLang="zh-CN" sz="1800" dirty="0">
                <a:solidFill>
                  <a:srgbClr val="00B0F0"/>
                </a:solidFill>
                <a:latin typeface="Consolas" panose="020B0609020204030204" charset="0"/>
              </a:rPr>
              <a:t>1</a:t>
            </a:r>
          </a:p>
          <a:p>
            <a:pPr marL="1905" indent="-344805">
              <a:lnSpc>
                <a:spcPct val="80000"/>
              </a:lnSpc>
              <a:buNone/>
              <a:defRPr/>
            </a:pPr>
            <a:r>
              <a:rPr lang="en-US" altLang="zh-CN" sz="1800" dirty="0">
                <a:latin typeface="Consolas" panose="020B0609020204030204" charset="0"/>
              </a:rPr>
              <a:t>&gt;&gt;&gt; </a:t>
            </a:r>
            <a:r>
              <a:rPr lang="en-US" altLang="zh-CN" sz="1800" dirty="0" err="1">
                <a:latin typeface="Consolas" panose="020B0609020204030204" charset="0"/>
              </a:rPr>
              <a:t>apple.price</a:t>
            </a:r>
            <a:r>
              <a:rPr lang="en-US" altLang="zh-CN" sz="1800" dirty="0">
                <a:latin typeface="Consolas" panose="020B0609020204030204" charset="0"/>
              </a:rPr>
              <a:t> = 2                  #</a:t>
            </a:r>
            <a:r>
              <a:rPr lang="zh-CN" altLang="en-US" sz="1800" dirty="0">
                <a:latin typeface="Consolas" panose="020B0609020204030204" charset="0"/>
              </a:rPr>
              <a:t>修改对象公开数据成员的值</a:t>
            </a:r>
          </a:p>
          <a:p>
            <a:pPr marL="1905" indent="-344805">
              <a:lnSpc>
                <a:spcPct val="80000"/>
              </a:lnSpc>
              <a:buNone/>
              <a:defRPr/>
            </a:pPr>
            <a:r>
              <a:rPr lang="en-US" altLang="zh-CN" sz="1800" dirty="0">
                <a:latin typeface="Consolas" panose="020B0609020204030204" charset="0"/>
              </a:rPr>
              <a:t>&gt;&gt;&gt; </a:t>
            </a:r>
            <a:r>
              <a:rPr lang="en-US" altLang="zh-CN" sz="1800" dirty="0" err="1">
                <a:latin typeface="Consolas" panose="020B0609020204030204" charset="0"/>
              </a:rPr>
              <a:t>apple.price</a:t>
            </a:r>
            <a:endParaRPr lang="en-US" altLang="zh-CN" sz="1800" dirty="0">
              <a:latin typeface="Consolas" panose="020B0609020204030204" charset="0"/>
            </a:endParaRPr>
          </a:p>
          <a:p>
            <a:pPr marL="1905" indent="-344805">
              <a:lnSpc>
                <a:spcPct val="80000"/>
              </a:lnSpc>
              <a:buNone/>
              <a:defRPr/>
            </a:pPr>
            <a:r>
              <a:rPr lang="en-US" altLang="zh-CN" sz="1800" dirty="0">
                <a:solidFill>
                  <a:srgbClr val="00B0F0"/>
                </a:solidFill>
                <a:latin typeface="Consolas" panose="020B0609020204030204" charset="0"/>
              </a:rPr>
              <a:t>2</a:t>
            </a:r>
          </a:p>
          <a:p>
            <a:pPr marL="1905" indent="-344805">
              <a:lnSpc>
                <a:spcPct val="80000"/>
              </a:lnSpc>
              <a:buNone/>
              <a:defRPr/>
            </a:pPr>
            <a:r>
              <a:rPr lang="en-US" altLang="zh-CN" sz="1800" dirty="0">
                <a:latin typeface="Consolas" panose="020B0609020204030204" charset="0"/>
              </a:rPr>
              <a:t>&gt;&gt;&gt; print(</a:t>
            </a:r>
            <a:r>
              <a:rPr lang="en-US" altLang="zh-CN" sz="1800" dirty="0" err="1">
                <a:latin typeface="Consolas" panose="020B0609020204030204" charset="0"/>
              </a:rPr>
              <a:t>apple.price</a:t>
            </a:r>
            <a:r>
              <a:rPr lang="en-US" altLang="zh-CN" sz="1800" dirty="0">
                <a:latin typeface="Consolas" panose="020B0609020204030204" charset="0"/>
              </a:rPr>
              <a:t>, </a:t>
            </a:r>
            <a:r>
              <a:rPr lang="en-US" altLang="zh-CN" sz="1800" dirty="0" err="1">
                <a:latin typeface="Consolas" panose="020B0609020204030204" charset="0"/>
              </a:rPr>
              <a:t>apple._Fruit__color</a:t>
            </a:r>
            <a:r>
              <a:rPr lang="en-US" altLang="zh-CN" sz="1800" dirty="0">
                <a:latin typeface="Consolas" panose="020B0609020204030204" charset="0"/>
              </a:rPr>
              <a:t>)   #</a:t>
            </a:r>
            <a:r>
              <a:rPr lang="zh-CN" altLang="en-US" sz="1800" dirty="0">
                <a:latin typeface="Consolas" panose="020B0609020204030204" charset="0"/>
              </a:rPr>
              <a:t>显示对象私有数据成员的值</a:t>
            </a:r>
          </a:p>
          <a:p>
            <a:pPr marL="1905" indent="-344805">
              <a:lnSpc>
                <a:spcPct val="80000"/>
              </a:lnSpc>
              <a:buNone/>
              <a:defRPr/>
            </a:pPr>
            <a:r>
              <a:rPr lang="en-US" altLang="zh-CN" sz="1800" dirty="0">
                <a:solidFill>
                  <a:srgbClr val="00B0F0"/>
                </a:solidFill>
                <a:latin typeface="Consolas" panose="020B0609020204030204" charset="0"/>
              </a:rPr>
              <a:t>2 Red</a:t>
            </a:r>
          </a:p>
          <a:p>
            <a:pPr marL="1905" indent="-344805">
              <a:lnSpc>
                <a:spcPct val="80000"/>
              </a:lnSpc>
              <a:buNone/>
              <a:defRPr/>
            </a:pPr>
            <a:r>
              <a:rPr lang="en-US" altLang="zh-CN" sz="1800" dirty="0">
                <a:latin typeface="Consolas" panose="020B0609020204030204" charset="0"/>
              </a:rPr>
              <a:t>&gt;&gt;&gt; </a:t>
            </a:r>
            <a:r>
              <a:rPr lang="en-US" altLang="zh-CN" sz="1800" dirty="0" err="1">
                <a:latin typeface="Consolas" panose="020B0609020204030204" charset="0"/>
              </a:rPr>
              <a:t>apple._Fruit__color</a:t>
            </a:r>
            <a:r>
              <a:rPr lang="en-US" altLang="zh-CN" sz="1800" dirty="0">
                <a:latin typeface="Consolas" panose="020B0609020204030204" charset="0"/>
              </a:rPr>
              <a:t> = "Blue"              #</a:t>
            </a:r>
            <a:r>
              <a:rPr lang="zh-CN" altLang="en-US" sz="1800" dirty="0">
                <a:latin typeface="Consolas" panose="020B0609020204030204" charset="0"/>
              </a:rPr>
              <a:t>修改对象私有数据成员的值</a:t>
            </a:r>
          </a:p>
          <a:p>
            <a:pPr marL="1905" indent="-344805">
              <a:lnSpc>
                <a:spcPct val="80000"/>
              </a:lnSpc>
              <a:buNone/>
              <a:defRPr/>
            </a:pPr>
            <a:r>
              <a:rPr lang="en-US" altLang="zh-CN" sz="1800" dirty="0">
                <a:latin typeface="Consolas" panose="020B0609020204030204" charset="0"/>
              </a:rPr>
              <a:t>&gt;&gt;&gt; print(</a:t>
            </a:r>
            <a:r>
              <a:rPr lang="en-US" altLang="zh-CN" sz="1800" dirty="0" err="1">
                <a:latin typeface="Consolas" panose="020B0609020204030204" charset="0"/>
              </a:rPr>
              <a:t>apple.price</a:t>
            </a:r>
            <a:r>
              <a:rPr lang="en-US" altLang="zh-CN" sz="1800" dirty="0">
                <a:latin typeface="Consolas" panose="020B0609020204030204" charset="0"/>
              </a:rPr>
              <a:t>, </a:t>
            </a:r>
            <a:r>
              <a:rPr lang="en-US" altLang="zh-CN" sz="1800" dirty="0" err="1">
                <a:latin typeface="Consolas" panose="020B0609020204030204" charset="0"/>
              </a:rPr>
              <a:t>apple._Fruit__color</a:t>
            </a:r>
            <a:r>
              <a:rPr lang="en-US" altLang="zh-CN" sz="1800" dirty="0">
                <a:latin typeface="Consolas" panose="020B0609020204030204" charset="0"/>
              </a:rPr>
              <a:t>)</a:t>
            </a:r>
          </a:p>
          <a:p>
            <a:pPr marL="1905" indent="-344805">
              <a:lnSpc>
                <a:spcPct val="80000"/>
              </a:lnSpc>
              <a:buNone/>
              <a:defRPr/>
            </a:pPr>
            <a:r>
              <a:rPr lang="en-US" altLang="zh-CN" sz="1800" dirty="0">
                <a:solidFill>
                  <a:srgbClr val="00B0F0"/>
                </a:solidFill>
                <a:latin typeface="Consolas" panose="020B0609020204030204" charset="0"/>
              </a:rPr>
              <a:t>2 Blue</a:t>
            </a:r>
          </a:p>
          <a:p>
            <a:pPr marL="1905" indent="-344805">
              <a:lnSpc>
                <a:spcPct val="80000"/>
              </a:lnSpc>
              <a:buNone/>
              <a:defRPr/>
            </a:pPr>
            <a:r>
              <a:rPr lang="en-US" altLang="zh-CN" sz="1800" dirty="0">
                <a:latin typeface="Consolas" panose="020B0609020204030204" charset="0"/>
              </a:rPr>
              <a:t>&gt;&gt;&gt; print(</a:t>
            </a:r>
            <a:r>
              <a:rPr lang="en-US" altLang="zh-CN" sz="1800" dirty="0" err="1">
                <a:latin typeface="Consolas" panose="020B0609020204030204" charset="0"/>
              </a:rPr>
              <a:t>apple.__color</a:t>
            </a:r>
            <a:r>
              <a:rPr lang="en-US" altLang="zh-CN" sz="1800" dirty="0">
                <a:latin typeface="Consolas" panose="020B0609020204030204" charset="0"/>
              </a:rPr>
              <a:t>)             #</a:t>
            </a:r>
            <a:r>
              <a:rPr lang="zh-CN" altLang="en-US" sz="1800" dirty="0">
                <a:latin typeface="Consolas" panose="020B0609020204030204" charset="0"/>
              </a:rPr>
              <a:t>不能直接访问对象的私有数据成员，出错</a:t>
            </a:r>
            <a:endParaRPr lang="en-US" altLang="zh-CN" sz="1800" dirty="0">
              <a:latin typeface="Consolas" panose="020B0609020204030204" charset="0"/>
            </a:endParaRPr>
          </a:p>
          <a:p>
            <a:pPr marL="1905" indent="-344805">
              <a:lnSpc>
                <a:spcPct val="80000"/>
              </a:lnSpc>
              <a:buNone/>
              <a:defRPr/>
            </a:pPr>
            <a:r>
              <a:rPr lang="en-US" altLang="zh-CN" sz="1800" dirty="0" err="1">
                <a:solidFill>
                  <a:srgbClr val="00B0F0"/>
                </a:solidFill>
                <a:latin typeface="Consolas" panose="020B0609020204030204" charset="0"/>
              </a:rPr>
              <a:t>AttributeError</a:t>
            </a:r>
            <a:r>
              <a:rPr lang="en-US" altLang="zh-CN" sz="1800" dirty="0">
                <a:solidFill>
                  <a:srgbClr val="00B0F0"/>
                </a:solidFill>
                <a:latin typeface="Consolas" panose="020B0609020204030204" charset="0"/>
              </a:rPr>
              <a:t>: Fruit instance has no attribute '__color'</a:t>
            </a:r>
          </a:p>
          <a:p>
            <a:pPr marL="1905" indent="-344805">
              <a:lnSpc>
                <a:spcPct val="80000"/>
              </a:lnSpc>
              <a:buNone/>
              <a:defRPr/>
            </a:pPr>
            <a:endParaRPr lang="en-US" altLang="zh-CN" sz="1800" dirty="0">
              <a:latin typeface="Consolas" panose="020B0609020204030204"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25</a:t>
            </a:fld>
            <a:endParaRPr lang="zh-CN" altLang="en-US"/>
          </a:p>
        </p:txBody>
      </p:sp>
    </p:spTree>
    <p:extLst>
      <p:ext uri="{BB962C8B-B14F-4D97-AF65-F5344CB8AC3E}">
        <p14:creationId xmlns:p14="http://schemas.microsoft.com/office/powerpoint/2010/main" val="2940713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成员变量</a:t>
            </a:r>
          </a:p>
        </p:txBody>
      </p:sp>
      <p:sp>
        <p:nvSpPr>
          <p:cNvPr id="3" name="内容占位符 2"/>
          <p:cNvSpPr>
            <a:spLocks noGrp="1"/>
          </p:cNvSpPr>
          <p:nvPr>
            <p:ph idx="1"/>
          </p:nvPr>
        </p:nvSpPr>
        <p:spPr/>
        <p:txBody>
          <a:bodyPr/>
          <a:lstStyle/>
          <a:p>
            <a:r>
              <a:rPr lang="zh-CN" altLang="en-US" noProof="1"/>
              <a:t>私有成员与公有成员</a:t>
            </a:r>
            <a:endParaRPr lang="en-US" altLang="zh-CN" noProof="1"/>
          </a:p>
          <a:p>
            <a:pPr lvl="1"/>
            <a:r>
              <a:rPr lang="zh-CN" altLang="en-US" dirty="0"/>
              <a:t>在IDLE环境中，在对象或类名后面加上一个圆点“.”，稍等一秒钟则会自动列出其所有公开成员，模块也具有同样的用法。</a:t>
            </a:r>
            <a:endParaRPr lang="en-US" altLang="zh-CN" dirty="0"/>
          </a:p>
          <a:p>
            <a:pPr lvl="1"/>
            <a:r>
              <a:rPr lang="zh-CN" altLang="en-US" dirty="0"/>
              <a:t>如果在圆点“.”后面再加一个下划线，则会列出该对象、类或模块的所有成员，包括私有成员。</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26</a:t>
            </a:fld>
            <a:endParaRPr lang="zh-CN" altLang="en-US"/>
          </a:p>
        </p:txBody>
      </p:sp>
    </p:spTree>
    <p:extLst>
      <p:ext uri="{BB962C8B-B14F-4D97-AF65-F5344CB8AC3E}">
        <p14:creationId xmlns:p14="http://schemas.microsoft.com/office/powerpoint/2010/main" val="3040505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noProof="1"/>
              <a:t>容器和迭代器</a:t>
            </a:r>
            <a:endParaRPr lang="en-US" altLang="zh-CN" noProof="1"/>
          </a:p>
          <a:p>
            <a:pPr lvl="1"/>
            <a:r>
              <a:rPr lang="zh-CN" altLang="en-US" noProof="1"/>
              <a:t>容器：</a:t>
            </a:r>
            <a:r>
              <a:rPr lang="en-US" altLang="zh-CN" noProof="1"/>
              <a:t>list,tuple,set,dict,str</a:t>
            </a:r>
          </a:p>
          <a:p>
            <a:pPr lvl="2"/>
            <a:r>
              <a:rPr lang="en-US" altLang="zh-CN" noProof="1"/>
              <a:t>in, not in</a:t>
            </a:r>
          </a:p>
          <a:p>
            <a:pPr lvl="2"/>
            <a:r>
              <a:rPr lang="en-US" altLang="zh-CN" noProof="1"/>
              <a:t>set:</a:t>
            </a:r>
            <a:r>
              <a:rPr lang="zh-CN" altLang="en-US" noProof="1"/>
              <a:t>不能下标访问</a:t>
            </a:r>
            <a:endParaRPr lang="en-US" altLang="zh-CN" noProof="1"/>
          </a:p>
          <a:p>
            <a:pPr lvl="1"/>
            <a:r>
              <a:rPr lang="zh-CN" altLang="en-US" noProof="1"/>
              <a:t>迭代器</a:t>
            </a:r>
            <a:endParaRPr lang="en-US" altLang="zh-CN" noProof="1"/>
          </a:p>
          <a:p>
            <a:pPr lvl="2"/>
            <a:r>
              <a:rPr lang="zh-CN" altLang="en-US" noProof="1"/>
              <a:t>可迭代（</a:t>
            </a:r>
            <a:r>
              <a:rPr lang="en-US" altLang="zh-CN" noProof="1"/>
              <a:t>Iterable</a:t>
            </a:r>
            <a:r>
              <a:rPr lang="zh-CN" altLang="en-US" noProof="1"/>
              <a:t>）对象：实现了</a:t>
            </a:r>
            <a:r>
              <a:rPr lang="en-US" altLang="zh-CN" noProof="1"/>
              <a:t>__iter__</a:t>
            </a:r>
            <a:r>
              <a:rPr lang="zh-CN" altLang="en-US" noProof="1"/>
              <a:t>方法，</a:t>
            </a:r>
            <a:r>
              <a:rPr lang="zh-CN" altLang="en-US" dirty="0"/>
              <a:t>返回一个迭代器的对象</a:t>
            </a:r>
            <a:endParaRPr lang="en-US" altLang="zh-CN" noProof="1"/>
          </a:p>
          <a:p>
            <a:pPr lvl="2"/>
            <a:r>
              <a:rPr lang="zh-CN" altLang="en-US" noProof="1"/>
              <a:t>迭代器（</a:t>
            </a:r>
            <a:r>
              <a:rPr lang="en-US" altLang="zh-CN" noProof="1"/>
              <a:t>Iterator</a:t>
            </a:r>
            <a:r>
              <a:rPr lang="zh-CN" altLang="en-US" noProof="1"/>
              <a:t>）对象：实现了</a:t>
            </a:r>
            <a:r>
              <a:rPr lang="en-US" altLang="zh-CN" noProof="1"/>
              <a:t>__iter__</a:t>
            </a:r>
            <a:r>
              <a:rPr lang="zh-CN" altLang="en-US" noProof="1"/>
              <a:t>方法和</a:t>
            </a:r>
            <a:r>
              <a:rPr lang="en-US" altLang="zh-CN" noProof="1"/>
              <a:t>__next__</a:t>
            </a:r>
            <a:r>
              <a:rPr lang="zh-CN" altLang="en-US" noProof="1"/>
              <a:t>方法（</a:t>
            </a:r>
            <a:r>
              <a:rPr lang="zh-CN" altLang="en-US" dirty="0"/>
              <a:t>返回容器中的下一个值）</a:t>
            </a:r>
            <a:endParaRPr lang="en-US" altLang="zh-CN" dirty="0"/>
          </a:p>
          <a:p>
            <a:pPr marL="1905" lvl="2" indent="-344805">
              <a:lnSpc>
                <a:spcPct val="80000"/>
              </a:lnSpc>
              <a:buNone/>
              <a:defRPr/>
            </a:pPr>
            <a:r>
              <a:rPr lang="es-ES" altLang="zh-CN" sz="1800" noProof="1">
                <a:latin typeface="Consolas" panose="020B0609020204030204" charset="0"/>
                <a:cs typeface="+mn-cs"/>
              </a:rPr>
              <a:t>&gt;&gt;&gt; x = [1, 2, 3]</a:t>
            </a:r>
          </a:p>
          <a:p>
            <a:pPr marL="1905" lvl="2" indent="-344805">
              <a:lnSpc>
                <a:spcPct val="80000"/>
              </a:lnSpc>
              <a:buNone/>
              <a:defRPr/>
            </a:pPr>
            <a:r>
              <a:rPr lang="es-ES" altLang="zh-CN" sz="1800" noProof="1">
                <a:latin typeface="Consolas" panose="020B0609020204030204" charset="0"/>
                <a:cs typeface="+mn-cs"/>
              </a:rPr>
              <a:t>&gt;&gt;&gt; y = iter(x)</a:t>
            </a:r>
          </a:p>
          <a:p>
            <a:pPr marL="1905" lvl="2" indent="-344805">
              <a:lnSpc>
                <a:spcPct val="80000"/>
              </a:lnSpc>
              <a:buNone/>
              <a:defRPr/>
            </a:pPr>
            <a:r>
              <a:rPr lang="es-ES" altLang="zh-CN" sz="1800" noProof="1">
                <a:latin typeface="Consolas" panose="020B0609020204030204" charset="0"/>
                <a:cs typeface="+mn-cs"/>
              </a:rPr>
              <a:t>&gt;&gt;&gt; type(y)</a:t>
            </a:r>
          </a:p>
          <a:p>
            <a:pPr marL="1905" lvl="2" indent="-344805">
              <a:lnSpc>
                <a:spcPct val="80000"/>
              </a:lnSpc>
              <a:buNone/>
              <a:defRPr/>
            </a:pPr>
            <a:r>
              <a:rPr lang="es-ES" altLang="zh-CN" sz="1800" noProof="1">
                <a:solidFill>
                  <a:srgbClr val="00B0F0"/>
                </a:solidFill>
                <a:latin typeface="Consolas" panose="020B0609020204030204" charset="0"/>
                <a:cs typeface="+mn-cs"/>
              </a:rPr>
              <a:t>&lt;class 'list_iterator'&gt;</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27</a:t>
            </a:fld>
            <a:endParaRPr lang="zh-CN" altLang="en-US"/>
          </a:p>
        </p:txBody>
      </p:sp>
      <p:sp>
        <p:nvSpPr>
          <p:cNvPr id="6" name="文本框 5">
            <a:extLst>
              <a:ext uri="{FF2B5EF4-FFF2-40B4-BE49-F238E27FC236}">
                <a16:creationId xmlns:a16="http://schemas.microsoft.com/office/drawing/2014/main" id="{D42296D8-81B1-4C16-B787-04669EBC165C}"/>
              </a:ext>
            </a:extLst>
          </p:cNvPr>
          <p:cNvSpPr txBox="1"/>
          <p:nvPr/>
        </p:nvSpPr>
        <p:spPr>
          <a:xfrm>
            <a:off x="6097326" y="2723481"/>
            <a:ext cx="6094674" cy="1200329"/>
          </a:xfrm>
          <a:prstGeom prst="rect">
            <a:avLst/>
          </a:prstGeom>
          <a:noFill/>
        </p:spPr>
        <p:txBody>
          <a:bodyPr wrap="square">
            <a:spAutoFit/>
          </a:bodyPr>
          <a:lstStyle/>
          <a:p>
            <a:r>
              <a:rPr lang="zh-CN" altLang="en-US" b="1" dirty="0"/>
              <a:t>&lt;list_iterator object at 0x0000016905FEE748&gt;</a:t>
            </a:r>
          </a:p>
          <a:p>
            <a:r>
              <a:rPr lang="zh-CN" altLang="en-US" b="1" dirty="0"/>
              <a:t>1</a:t>
            </a:r>
          </a:p>
          <a:p>
            <a:r>
              <a:rPr lang="zh-CN" altLang="en-US" b="1" dirty="0"/>
              <a:t>2</a:t>
            </a:r>
          </a:p>
          <a:p>
            <a:r>
              <a:rPr lang="zh-CN" altLang="en-US" b="1" dirty="0"/>
              <a:t>3</a:t>
            </a:r>
          </a:p>
        </p:txBody>
      </p:sp>
      <p:sp>
        <p:nvSpPr>
          <p:cNvPr id="8" name="文本框 7">
            <a:extLst>
              <a:ext uri="{FF2B5EF4-FFF2-40B4-BE49-F238E27FC236}">
                <a16:creationId xmlns:a16="http://schemas.microsoft.com/office/drawing/2014/main" id="{11D45070-43C9-4901-B91F-0834E7B239C8}"/>
              </a:ext>
            </a:extLst>
          </p:cNvPr>
          <p:cNvSpPr txBox="1"/>
          <p:nvPr/>
        </p:nvSpPr>
        <p:spPr>
          <a:xfrm>
            <a:off x="6097326" y="1300198"/>
            <a:ext cx="6094674" cy="1200329"/>
          </a:xfrm>
          <a:prstGeom prst="rect">
            <a:avLst/>
          </a:prstGeom>
          <a:noFill/>
        </p:spPr>
        <p:txBody>
          <a:bodyPr wrap="square">
            <a:spAutoFit/>
          </a:bodyPr>
          <a:lstStyle/>
          <a:p>
            <a:r>
              <a:rPr lang="zh-CN" altLang="en-US" b="1" dirty="0"/>
              <a:t>print (y.__iter__())</a:t>
            </a:r>
          </a:p>
          <a:p>
            <a:r>
              <a:rPr lang="zh-CN" altLang="en-US" b="1" dirty="0"/>
              <a:t>print (y.__next__())</a:t>
            </a:r>
          </a:p>
          <a:p>
            <a:r>
              <a:rPr lang="zh-CN" altLang="en-US" b="1" dirty="0"/>
              <a:t>print (y.__next__())</a:t>
            </a:r>
          </a:p>
          <a:p>
            <a:r>
              <a:rPr lang="zh-CN" altLang="en-US" b="1" dirty="0"/>
              <a:t>print (y.__next__())</a:t>
            </a:r>
          </a:p>
        </p:txBody>
      </p:sp>
    </p:spTree>
    <p:extLst>
      <p:ext uri="{BB962C8B-B14F-4D97-AF65-F5344CB8AC3E}">
        <p14:creationId xmlns:p14="http://schemas.microsoft.com/office/powerpoint/2010/main" val="2295649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noProof="1"/>
              <a:t>容器和迭代器</a:t>
            </a:r>
            <a:endParaRPr lang="en-US" altLang="zh-CN" noProof="1"/>
          </a:p>
          <a:p>
            <a:pPr marL="1905" lvl="2" indent="-344805">
              <a:lnSpc>
                <a:spcPct val="80000"/>
              </a:lnSpc>
              <a:buNone/>
              <a:defRPr/>
            </a:pPr>
            <a:r>
              <a:rPr lang="en-US" altLang="zh-CN" sz="1800" dirty="0">
                <a:latin typeface="Consolas" panose="020B0609020204030204" charset="0"/>
                <a:cs typeface="+mn-cs"/>
              </a:rPr>
              <a:t>from </a:t>
            </a:r>
            <a:r>
              <a:rPr lang="en-US" altLang="zh-CN" sz="1800" dirty="0" err="1">
                <a:latin typeface="Consolas" panose="020B0609020204030204" charset="0"/>
                <a:cs typeface="+mn-cs"/>
              </a:rPr>
              <a:t>itertools</a:t>
            </a:r>
            <a:r>
              <a:rPr lang="en-US" altLang="zh-CN" sz="1800" dirty="0">
                <a:latin typeface="Consolas" panose="020B0609020204030204" charset="0"/>
                <a:cs typeface="+mn-cs"/>
              </a:rPr>
              <a:t> import </a:t>
            </a:r>
            <a:r>
              <a:rPr lang="en-US" altLang="zh-CN" sz="1800" dirty="0" err="1">
                <a:latin typeface="Consolas" panose="020B0609020204030204" charset="0"/>
                <a:cs typeface="+mn-cs"/>
              </a:rPr>
              <a:t>islice</a:t>
            </a:r>
            <a:endParaRPr lang="en-US" altLang="zh-CN" sz="1800" dirty="0">
              <a:latin typeface="Consolas" panose="020B0609020204030204" charset="0"/>
              <a:cs typeface="+mn-cs"/>
            </a:endParaRPr>
          </a:p>
          <a:p>
            <a:pPr marL="1905" lvl="2" indent="-344805">
              <a:lnSpc>
                <a:spcPct val="80000"/>
              </a:lnSpc>
              <a:buNone/>
              <a:defRPr/>
            </a:pPr>
            <a:r>
              <a:rPr lang="en-US" altLang="zh-CN" sz="1800" dirty="0">
                <a:latin typeface="Consolas" panose="020B0609020204030204" charset="0"/>
                <a:cs typeface="+mn-cs"/>
              </a:rPr>
              <a:t> </a:t>
            </a:r>
          </a:p>
          <a:p>
            <a:pPr marL="1905" lvl="2" indent="-344805">
              <a:lnSpc>
                <a:spcPct val="80000"/>
              </a:lnSpc>
              <a:buNone/>
              <a:defRPr/>
            </a:pPr>
            <a:r>
              <a:rPr lang="en-US" altLang="zh-CN" sz="1800" dirty="0">
                <a:latin typeface="Consolas" panose="020B0609020204030204" charset="0"/>
                <a:cs typeface="+mn-cs"/>
              </a:rPr>
              <a:t>class Fib:</a:t>
            </a:r>
          </a:p>
          <a:p>
            <a:pPr marL="1905" lvl="2" indent="-344805">
              <a:lnSpc>
                <a:spcPct val="80000"/>
              </a:lnSpc>
              <a:buNone/>
              <a:defRPr/>
            </a:pPr>
            <a:r>
              <a:rPr lang="en-US" altLang="zh-CN" sz="1800" dirty="0">
                <a:latin typeface="Consolas" panose="020B0609020204030204" charset="0"/>
                <a:cs typeface="+mn-cs"/>
              </a:rPr>
              <a:t>    </a:t>
            </a:r>
            <a:r>
              <a:rPr lang="en-US" altLang="zh-CN" sz="1800" dirty="0" err="1">
                <a:latin typeface="Consolas" panose="020B0609020204030204" charset="0"/>
                <a:cs typeface="+mn-cs"/>
              </a:rPr>
              <a:t>def</a:t>
            </a:r>
            <a:r>
              <a:rPr lang="en-US" altLang="zh-CN" sz="1800" dirty="0">
                <a:latin typeface="Consolas" panose="020B0609020204030204" charset="0"/>
                <a:cs typeface="+mn-cs"/>
              </a:rPr>
              <a:t> __</a:t>
            </a:r>
            <a:r>
              <a:rPr lang="en-US" altLang="zh-CN" sz="1800" dirty="0" err="1">
                <a:latin typeface="Consolas" panose="020B0609020204030204" charset="0"/>
                <a:cs typeface="+mn-cs"/>
              </a:rPr>
              <a:t>init</a:t>
            </a:r>
            <a:r>
              <a:rPr lang="en-US" altLang="zh-CN" sz="1800" dirty="0">
                <a:latin typeface="Consolas" panose="020B0609020204030204" charset="0"/>
                <a:cs typeface="+mn-cs"/>
              </a:rPr>
              <a:t>__(self):</a:t>
            </a:r>
          </a:p>
          <a:p>
            <a:pPr marL="1905" lvl="2" indent="-344805">
              <a:lnSpc>
                <a:spcPct val="80000"/>
              </a:lnSpc>
              <a:buNone/>
              <a:defRPr/>
            </a:pPr>
            <a:r>
              <a:rPr lang="en-US" altLang="zh-CN" sz="1800" dirty="0">
                <a:latin typeface="Consolas" panose="020B0609020204030204" charset="0"/>
                <a:cs typeface="+mn-cs"/>
              </a:rPr>
              <a:t>        </a:t>
            </a:r>
            <a:r>
              <a:rPr lang="en-US" altLang="zh-CN" sz="1800" dirty="0" err="1">
                <a:latin typeface="Consolas" panose="020B0609020204030204" charset="0"/>
                <a:cs typeface="+mn-cs"/>
              </a:rPr>
              <a:t>self.prev</a:t>
            </a:r>
            <a:r>
              <a:rPr lang="en-US" altLang="zh-CN" sz="1800" dirty="0">
                <a:latin typeface="Consolas" panose="020B0609020204030204" charset="0"/>
                <a:cs typeface="+mn-cs"/>
              </a:rPr>
              <a:t> = 0</a:t>
            </a:r>
          </a:p>
          <a:p>
            <a:pPr marL="1905" lvl="2" indent="-344805">
              <a:lnSpc>
                <a:spcPct val="80000"/>
              </a:lnSpc>
              <a:buNone/>
              <a:defRPr/>
            </a:pPr>
            <a:r>
              <a:rPr lang="en-US" altLang="zh-CN" sz="1800" dirty="0">
                <a:latin typeface="Consolas" panose="020B0609020204030204" charset="0"/>
                <a:cs typeface="+mn-cs"/>
              </a:rPr>
              <a:t>        </a:t>
            </a:r>
            <a:r>
              <a:rPr lang="en-US" altLang="zh-CN" sz="1800" dirty="0" err="1">
                <a:latin typeface="Consolas" panose="020B0609020204030204" charset="0"/>
                <a:cs typeface="+mn-cs"/>
              </a:rPr>
              <a:t>self.curr</a:t>
            </a:r>
            <a:r>
              <a:rPr lang="en-US" altLang="zh-CN" sz="1800" dirty="0">
                <a:latin typeface="Consolas" panose="020B0609020204030204" charset="0"/>
                <a:cs typeface="+mn-cs"/>
              </a:rPr>
              <a:t> = 1</a:t>
            </a:r>
          </a:p>
          <a:p>
            <a:pPr marL="1905" lvl="2" indent="-344805">
              <a:lnSpc>
                <a:spcPct val="80000"/>
              </a:lnSpc>
              <a:buNone/>
              <a:defRPr/>
            </a:pPr>
            <a:r>
              <a:rPr lang="en-US" altLang="zh-CN" sz="1800" dirty="0">
                <a:latin typeface="Consolas" panose="020B0609020204030204" charset="0"/>
                <a:cs typeface="+mn-cs"/>
              </a:rPr>
              <a:t>    def __</a:t>
            </a:r>
            <a:r>
              <a:rPr lang="en-US" altLang="zh-CN" sz="1800" dirty="0" err="1">
                <a:latin typeface="Consolas" panose="020B0609020204030204" charset="0"/>
                <a:cs typeface="+mn-cs"/>
              </a:rPr>
              <a:t>iter</a:t>
            </a:r>
            <a:r>
              <a:rPr lang="en-US" altLang="zh-CN" sz="1800" dirty="0">
                <a:latin typeface="Consolas" panose="020B0609020204030204" charset="0"/>
                <a:cs typeface="+mn-cs"/>
              </a:rPr>
              <a:t>__(self):</a:t>
            </a:r>
          </a:p>
          <a:p>
            <a:pPr marL="1905" lvl="2" indent="-344805">
              <a:lnSpc>
                <a:spcPct val="80000"/>
              </a:lnSpc>
              <a:buNone/>
              <a:defRPr/>
            </a:pPr>
            <a:r>
              <a:rPr lang="en-US" altLang="zh-CN" sz="1800" dirty="0">
                <a:latin typeface="Consolas" panose="020B0609020204030204" charset="0"/>
                <a:cs typeface="+mn-cs"/>
              </a:rPr>
              <a:t>        return self</a:t>
            </a:r>
          </a:p>
          <a:p>
            <a:pPr marL="1905" lvl="2" indent="-344805">
              <a:lnSpc>
                <a:spcPct val="80000"/>
              </a:lnSpc>
              <a:buNone/>
              <a:defRPr/>
            </a:pPr>
            <a:r>
              <a:rPr lang="en-US" altLang="zh-CN" sz="1800" dirty="0">
                <a:latin typeface="Consolas" panose="020B0609020204030204" charset="0"/>
                <a:cs typeface="+mn-cs"/>
              </a:rPr>
              <a:t>    </a:t>
            </a:r>
            <a:r>
              <a:rPr lang="en-US" altLang="zh-CN" sz="1800" dirty="0" err="1">
                <a:latin typeface="Consolas" panose="020B0609020204030204" charset="0"/>
                <a:cs typeface="+mn-cs"/>
              </a:rPr>
              <a:t>def</a:t>
            </a:r>
            <a:r>
              <a:rPr lang="en-US" altLang="zh-CN" sz="1800" dirty="0">
                <a:latin typeface="Consolas" panose="020B0609020204030204" charset="0"/>
                <a:cs typeface="+mn-cs"/>
              </a:rPr>
              <a:t> __next__(self):</a:t>
            </a:r>
          </a:p>
          <a:p>
            <a:pPr marL="1905" lvl="2" indent="-344805">
              <a:lnSpc>
                <a:spcPct val="80000"/>
              </a:lnSpc>
              <a:buNone/>
              <a:defRPr/>
            </a:pPr>
            <a:r>
              <a:rPr lang="en-US" altLang="zh-CN" sz="1800" dirty="0">
                <a:latin typeface="Consolas" panose="020B0609020204030204" charset="0"/>
                <a:cs typeface="+mn-cs"/>
              </a:rPr>
              <a:t>        value = </a:t>
            </a:r>
            <a:r>
              <a:rPr lang="en-US" altLang="zh-CN" sz="1800" dirty="0" err="1">
                <a:latin typeface="Consolas" panose="020B0609020204030204" charset="0"/>
                <a:cs typeface="+mn-cs"/>
              </a:rPr>
              <a:t>self.curr</a:t>
            </a:r>
            <a:endParaRPr lang="en-US" altLang="zh-CN" sz="1800" dirty="0">
              <a:latin typeface="Consolas" panose="020B0609020204030204" charset="0"/>
              <a:cs typeface="+mn-cs"/>
            </a:endParaRPr>
          </a:p>
          <a:p>
            <a:pPr marL="1905" lvl="2" indent="-344805">
              <a:lnSpc>
                <a:spcPct val="80000"/>
              </a:lnSpc>
              <a:buNone/>
              <a:defRPr/>
            </a:pPr>
            <a:r>
              <a:rPr lang="en-US" altLang="zh-CN" sz="1800" dirty="0">
                <a:latin typeface="Consolas" panose="020B0609020204030204" charset="0"/>
                <a:cs typeface="+mn-cs"/>
              </a:rPr>
              <a:t>        </a:t>
            </a:r>
            <a:r>
              <a:rPr lang="en-US" altLang="zh-CN" sz="1800" dirty="0" err="1">
                <a:latin typeface="Consolas" panose="020B0609020204030204" charset="0"/>
                <a:cs typeface="+mn-cs"/>
              </a:rPr>
              <a:t>self.curr</a:t>
            </a:r>
            <a:r>
              <a:rPr lang="en-US" altLang="zh-CN" sz="1800" dirty="0">
                <a:latin typeface="Consolas" panose="020B0609020204030204" charset="0"/>
                <a:cs typeface="+mn-cs"/>
              </a:rPr>
              <a:t> += </a:t>
            </a:r>
            <a:r>
              <a:rPr lang="en-US" altLang="zh-CN" sz="1800" dirty="0" err="1">
                <a:latin typeface="Consolas" panose="020B0609020204030204" charset="0"/>
                <a:cs typeface="+mn-cs"/>
              </a:rPr>
              <a:t>self.prev</a:t>
            </a:r>
            <a:endParaRPr lang="en-US" altLang="zh-CN" sz="1800" dirty="0">
              <a:latin typeface="Consolas" panose="020B0609020204030204" charset="0"/>
              <a:cs typeface="+mn-cs"/>
            </a:endParaRPr>
          </a:p>
          <a:p>
            <a:pPr marL="1905" lvl="2" indent="-344805">
              <a:lnSpc>
                <a:spcPct val="80000"/>
              </a:lnSpc>
              <a:buNone/>
              <a:defRPr/>
            </a:pPr>
            <a:r>
              <a:rPr lang="en-US" altLang="zh-CN" sz="1800" dirty="0">
                <a:latin typeface="Consolas" panose="020B0609020204030204" charset="0"/>
                <a:cs typeface="+mn-cs"/>
              </a:rPr>
              <a:t>        </a:t>
            </a:r>
            <a:r>
              <a:rPr lang="en-US" altLang="zh-CN" sz="1800" dirty="0" err="1">
                <a:latin typeface="Consolas" panose="020B0609020204030204" charset="0"/>
                <a:cs typeface="+mn-cs"/>
              </a:rPr>
              <a:t>self.prev</a:t>
            </a:r>
            <a:r>
              <a:rPr lang="en-US" altLang="zh-CN" sz="1800" dirty="0">
                <a:latin typeface="Consolas" panose="020B0609020204030204" charset="0"/>
                <a:cs typeface="+mn-cs"/>
              </a:rPr>
              <a:t> = value</a:t>
            </a:r>
          </a:p>
          <a:p>
            <a:pPr marL="1905" lvl="2" indent="-344805">
              <a:lnSpc>
                <a:spcPct val="80000"/>
              </a:lnSpc>
              <a:buNone/>
              <a:defRPr/>
            </a:pPr>
            <a:r>
              <a:rPr lang="en-US" altLang="zh-CN" sz="1800" dirty="0">
                <a:latin typeface="Consolas" panose="020B0609020204030204" charset="0"/>
                <a:cs typeface="+mn-cs"/>
              </a:rPr>
              <a:t>        return value</a:t>
            </a:r>
          </a:p>
          <a:p>
            <a:pPr marL="1905" lvl="2" indent="-344805">
              <a:lnSpc>
                <a:spcPct val="80000"/>
              </a:lnSpc>
              <a:buNone/>
              <a:defRPr/>
            </a:pPr>
            <a:endParaRPr lang="en-US" altLang="zh-CN" sz="1800" dirty="0">
              <a:latin typeface="Consolas" panose="020B0609020204030204" charset="0"/>
              <a:cs typeface="+mn-cs"/>
            </a:endParaRPr>
          </a:p>
          <a:p>
            <a:pPr marL="1905" lvl="2" indent="-344805">
              <a:lnSpc>
                <a:spcPct val="80000"/>
              </a:lnSpc>
              <a:buNone/>
              <a:defRPr/>
            </a:pPr>
            <a:r>
              <a:rPr lang="en-US" altLang="zh-CN" sz="1800" dirty="0">
                <a:latin typeface="Consolas" panose="020B0609020204030204" charset="0"/>
                <a:cs typeface="+mn-cs"/>
              </a:rPr>
              <a:t>f = Fib()</a:t>
            </a:r>
          </a:p>
          <a:p>
            <a:pPr marL="1905" lvl="2" indent="-344805">
              <a:lnSpc>
                <a:spcPct val="80000"/>
              </a:lnSpc>
              <a:buNone/>
              <a:defRPr/>
            </a:pPr>
            <a:r>
              <a:rPr lang="en-US" altLang="zh-CN" sz="1800" dirty="0">
                <a:latin typeface="Consolas" panose="020B0609020204030204" charset="0"/>
                <a:cs typeface="+mn-cs"/>
              </a:rPr>
              <a:t>for item in </a:t>
            </a:r>
            <a:r>
              <a:rPr lang="en-US" altLang="zh-CN" sz="1800" dirty="0" err="1">
                <a:latin typeface="Consolas" panose="020B0609020204030204" charset="0"/>
                <a:cs typeface="+mn-cs"/>
              </a:rPr>
              <a:t>islice</a:t>
            </a:r>
            <a:r>
              <a:rPr lang="en-US" altLang="zh-CN" sz="1800" dirty="0">
                <a:latin typeface="Consolas" panose="020B0609020204030204" charset="0"/>
                <a:cs typeface="+mn-cs"/>
              </a:rPr>
              <a:t>(f, 0, 10):</a:t>
            </a:r>
          </a:p>
          <a:p>
            <a:pPr marL="1905" lvl="2" indent="-344805">
              <a:lnSpc>
                <a:spcPct val="80000"/>
              </a:lnSpc>
              <a:buNone/>
              <a:defRPr/>
            </a:pPr>
            <a:r>
              <a:rPr lang="en-US" altLang="zh-CN" sz="1800" dirty="0">
                <a:latin typeface="Consolas" panose="020B0609020204030204" charset="0"/>
                <a:cs typeface="+mn-cs"/>
              </a:rPr>
              <a:t>    print(</a:t>
            </a:r>
            <a:r>
              <a:rPr lang="en-US" altLang="zh-CN" sz="1800" dirty="0" err="1">
                <a:latin typeface="Consolas" panose="020B0609020204030204" charset="0"/>
                <a:cs typeface="+mn-cs"/>
              </a:rPr>
              <a:t>item,end</a:t>
            </a:r>
            <a:r>
              <a:rPr lang="en-US" altLang="zh-CN" sz="1800" dirty="0">
                <a:latin typeface="Consolas" panose="020B0609020204030204" charset="0"/>
                <a:cs typeface="+mn-cs"/>
              </a:rPr>
              <a:t>=' ')</a:t>
            </a:r>
          </a:p>
          <a:p>
            <a:pPr marL="1905" lvl="2" indent="-344805">
              <a:lnSpc>
                <a:spcPct val="80000"/>
              </a:lnSpc>
              <a:buNone/>
              <a:defRPr/>
            </a:pPr>
            <a:endParaRPr lang="en-US" altLang="zh-CN" sz="1800" dirty="0">
              <a:solidFill>
                <a:srgbClr val="00B0F0"/>
              </a:solidFill>
              <a:latin typeface="Consolas" panose="020B0609020204030204" charset="0"/>
              <a:cs typeface="+mn-cs"/>
            </a:endParaRPr>
          </a:p>
          <a:p>
            <a:pPr marL="1905" lvl="2" indent="-344805">
              <a:lnSpc>
                <a:spcPct val="80000"/>
              </a:lnSpc>
              <a:buNone/>
              <a:defRPr/>
            </a:pPr>
            <a:r>
              <a:rPr lang="en-US" altLang="zh-CN" sz="1800" dirty="0">
                <a:solidFill>
                  <a:srgbClr val="00B0F0"/>
                </a:solidFill>
                <a:latin typeface="Consolas" panose="020B0609020204030204" charset="0"/>
                <a:cs typeface="+mn-cs"/>
              </a:rPr>
              <a:t>1 1 2 3 5 8 13 21 34 55 </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28</a:t>
            </a:fld>
            <a:endParaRPr lang="zh-CN" altLang="en-US"/>
          </a:p>
        </p:txBody>
      </p:sp>
    </p:spTree>
    <p:extLst>
      <p:ext uri="{BB962C8B-B14F-4D97-AF65-F5344CB8AC3E}">
        <p14:creationId xmlns:p14="http://schemas.microsoft.com/office/powerpoint/2010/main" val="2733868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noProof="1"/>
              <a:t>内置函数</a:t>
            </a:r>
            <a:r>
              <a:rPr lang="en-US" altLang="zh-CN" noProof="1"/>
              <a:t>Map()</a:t>
            </a:r>
          </a:p>
          <a:p>
            <a:pPr lvl="1"/>
            <a:r>
              <a:rPr lang="zh-CN" altLang="en-US" dirty="0"/>
              <a:t>可以将一个函数作用到一个序列或迭代器对象上</a:t>
            </a:r>
            <a:endParaRPr lang="en-US" altLang="zh-CN" dirty="0"/>
          </a:p>
          <a:p>
            <a:pPr marL="190500" lvl="1" indent="0">
              <a:buNone/>
            </a:pPr>
            <a:endParaRPr lang="en-US" altLang="zh-CN" dirty="0"/>
          </a:p>
          <a:p>
            <a:pPr>
              <a:lnSpc>
                <a:spcPct val="90000"/>
              </a:lnSpc>
              <a:buSzPct val="90000"/>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def</a:t>
            </a:r>
            <a:r>
              <a:rPr lang="en-US" altLang="zh-CN" sz="1800" dirty="0">
                <a:latin typeface="Consolas" panose="020B0609020204030204" pitchFamily="49" charset="0"/>
              </a:rPr>
              <a:t> add5(v):</a:t>
            </a:r>
          </a:p>
          <a:p>
            <a:pPr>
              <a:lnSpc>
                <a:spcPct val="90000"/>
              </a:lnSpc>
              <a:buSzPct val="90000"/>
              <a:buNone/>
            </a:pPr>
            <a:r>
              <a:rPr lang="en-US" altLang="zh-CN" sz="1800" dirty="0">
                <a:latin typeface="Consolas" panose="020B0609020204030204" pitchFamily="49" charset="0"/>
              </a:rPr>
              <a:t>	    return v+5</a:t>
            </a:r>
          </a:p>
          <a:p>
            <a:pPr>
              <a:lnSpc>
                <a:spcPct val="90000"/>
              </a:lnSpc>
              <a:buSzPct val="90000"/>
              <a:buNone/>
            </a:pPr>
            <a:r>
              <a:rPr lang="en-US" altLang="zh-CN" sz="1800" dirty="0">
                <a:latin typeface="Consolas" panose="020B0609020204030204" pitchFamily="49" charset="0"/>
              </a:rPr>
              <a:t>&gt;&gt;&gt; list(map(add5,range(10)))</a:t>
            </a:r>
          </a:p>
          <a:p>
            <a:pPr>
              <a:lnSpc>
                <a:spcPct val="90000"/>
              </a:lnSpc>
              <a:buSzPct val="90000"/>
              <a:buNone/>
            </a:pPr>
            <a:r>
              <a:rPr lang="en-US" altLang="zh-CN" sz="1800" dirty="0">
                <a:solidFill>
                  <a:srgbClr val="00B0F0"/>
                </a:solidFill>
                <a:latin typeface="Consolas" panose="020B0609020204030204" pitchFamily="49" charset="0"/>
              </a:rPr>
              <a:t>[5, 6, 7, 8, 9, 10, 11, 12, 13, 14]</a:t>
            </a:r>
            <a:endParaRPr lang="en-US" altLang="zh-CN" sz="1800" dirty="0">
              <a:latin typeface="Consolas" panose="020B0609020204030204" pitchFamily="49" charset="0"/>
            </a:endParaRPr>
          </a:p>
          <a:p>
            <a:pPr>
              <a:lnSpc>
                <a:spcPct val="90000"/>
              </a:lnSpc>
              <a:buSzPct val="90000"/>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def</a:t>
            </a:r>
            <a:r>
              <a:rPr lang="en-US" altLang="zh-CN" sz="1800" dirty="0">
                <a:latin typeface="Consolas" panose="020B0609020204030204" pitchFamily="49" charset="0"/>
              </a:rPr>
              <a:t> add(x, y):return </a:t>
            </a:r>
            <a:r>
              <a:rPr lang="en-US" altLang="zh-CN" sz="1800" dirty="0" err="1">
                <a:latin typeface="Consolas" panose="020B0609020204030204" pitchFamily="49" charset="0"/>
              </a:rPr>
              <a:t>x+y</a:t>
            </a:r>
            <a:endParaRPr lang="en-US" altLang="zh-CN" sz="1800" dirty="0">
              <a:latin typeface="Consolas" panose="020B0609020204030204" pitchFamily="49" charset="0"/>
            </a:endParaRPr>
          </a:p>
          <a:p>
            <a:pPr>
              <a:lnSpc>
                <a:spcPct val="90000"/>
              </a:lnSpc>
              <a:buSzPct val="90000"/>
              <a:buNone/>
            </a:pPr>
            <a:r>
              <a:rPr lang="en-US" altLang="zh-CN" sz="1800" dirty="0">
                <a:latin typeface="Consolas" panose="020B0609020204030204" pitchFamily="49" charset="0"/>
              </a:rPr>
              <a:t>&gt;&gt;&gt; list(map(add, range(5), range(5)))</a:t>
            </a:r>
          </a:p>
          <a:p>
            <a:pPr>
              <a:lnSpc>
                <a:spcPct val="90000"/>
              </a:lnSpc>
              <a:buSzPct val="90000"/>
              <a:buNone/>
            </a:pPr>
            <a:r>
              <a:rPr lang="en-US" altLang="zh-CN" sz="1800" dirty="0">
                <a:solidFill>
                  <a:srgbClr val="00B0F0"/>
                </a:solidFill>
                <a:latin typeface="Consolas" panose="020B0609020204030204" pitchFamily="49" charset="0"/>
              </a:rPr>
              <a:t>[0, 2, 4, 6, 8]</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29</a:t>
            </a:fld>
            <a:endParaRPr lang="zh-CN" altLang="en-US"/>
          </a:p>
        </p:txBody>
      </p:sp>
    </p:spTree>
    <p:extLst>
      <p:ext uri="{BB962C8B-B14F-4D97-AF65-F5344CB8AC3E}">
        <p14:creationId xmlns:p14="http://schemas.microsoft.com/office/powerpoint/2010/main" val="96155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面向对象的程序设计</a:t>
            </a:r>
          </a:p>
        </p:txBody>
      </p:sp>
      <p:sp>
        <p:nvSpPr>
          <p:cNvPr id="3" name="内容占位符 2"/>
          <p:cNvSpPr>
            <a:spLocks noGrp="1"/>
          </p:cNvSpPr>
          <p:nvPr>
            <p:ph idx="1"/>
          </p:nvPr>
        </p:nvSpPr>
        <p:spPr/>
        <p:txBody>
          <a:bodyPr/>
          <a:lstStyle/>
          <a:p>
            <a:r>
              <a:rPr lang="zh-CN" altLang="en-US" dirty="0"/>
              <a:t>人类在认识世界以设计和构造为特征的计算思维，以计算机学科为代改造世界过程中表现出三种基本的思维特征：</a:t>
            </a:r>
          </a:p>
          <a:p>
            <a:pPr lvl="1"/>
            <a:r>
              <a:rPr lang="zh-CN" altLang="en-US" dirty="0"/>
              <a:t>以实验和验证为特征的实证思维，以物理学科为代表；</a:t>
            </a:r>
            <a:endParaRPr lang="en-US" altLang="zh-CN" dirty="0"/>
          </a:p>
          <a:p>
            <a:pPr lvl="1"/>
            <a:r>
              <a:rPr lang="zh-CN" altLang="en-US" dirty="0"/>
              <a:t>以推理和演绎为特征的逻辑思维，以数学学科为代表表。</a:t>
            </a:r>
            <a:endParaRPr lang="en-US" altLang="zh-CN" dirty="0"/>
          </a:p>
          <a:p>
            <a:r>
              <a:rPr lang="zh-CN" altLang="en-US" dirty="0"/>
              <a:t>计算思维</a:t>
            </a:r>
            <a:endParaRPr lang="en-US" altLang="zh-CN" dirty="0"/>
          </a:p>
          <a:p>
            <a:pPr lvl="1"/>
            <a:r>
              <a:rPr lang="zh-CN" altLang="en-US" dirty="0"/>
              <a:t>抽象：实际问题的计算特性（数学模型）</a:t>
            </a:r>
            <a:endParaRPr lang="en-US" altLang="zh-CN" dirty="0"/>
          </a:p>
          <a:p>
            <a:pPr lvl="1"/>
            <a:r>
              <a:rPr lang="zh-CN" altLang="en-US" dirty="0"/>
              <a:t>自动化：将计算特性抽象为计算问题、通过程序设计语言实现问题的自动求解</a:t>
            </a:r>
          </a:p>
          <a:p>
            <a:pPr lvl="1"/>
            <a:endParaRPr lang="zh-CN" altLang="en-US" b="0" dirty="0"/>
          </a:p>
          <a:p>
            <a:pPr lvl="1"/>
            <a:endParaRPr lang="en-US" altLang="zh-CN" b="0"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3</a:t>
            </a:fld>
            <a:endParaRPr lang="zh-CN" altLang="en-US" dirty="0"/>
          </a:p>
        </p:txBody>
      </p:sp>
    </p:spTree>
    <p:extLst>
      <p:ext uri="{BB962C8B-B14F-4D97-AF65-F5344CB8AC3E}">
        <p14:creationId xmlns:p14="http://schemas.microsoft.com/office/powerpoint/2010/main" val="3567012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标准库</a:t>
            </a:r>
            <a:r>
              <a:rPr lang="en-US" altLang="zh-CN" dirty="0" err="1"/>
              <a:t>functools</a:t>
            </a:r>
            <a:r>
              <a:rPr lang="zh-CN" altLang="en-US" dirty="0"/>
              <a:t>中的</a:t>
            </a:r>
            <a:r>
              <a:rPr lang="zh-CN" altLang="en-US" noProof="1"/>
              <a:t>函数</a:t>
            </a:r>
            <a:r>
              <a:rPr lang="en-US" altLang="zh-CN" noProof="1"/>
              <a:t>reduce()</a:t>
            </a:r>
          </a:p>
          <a:p>
            <a:pPr lvl="1"/>
            <a:r>
              <a:rPr lang="zh-CN" altLang="en-US" dirty="0"/>
              <a:t>将一个接受2个参数从左到右以累积的方式依次作用到一个序列或迭代器对象的所有元素上的函数</a:t>
            </a:r>
            <a:endParaRPr lang="en-US" altLang="zh-CN" dirty="0"/>
          </a:p>
          <a:p>
            <a:pPr>
              <a:lnSpc>
                <a:spcPct val="80000"/>
              </a:lnSpc>
              <a:buSzPct val="90000"/>
              <a:buNone/>
            </a:pPr>
            <a:r>
              <a:rPr lang="en-US" altLang="zh-CN" sz="1800" dirty="0">
                <a:latin typeface="Consolas" panose="020B0609020204030204" pitchFamily="49" charset="0"/>
              </a:rPr>
              <a:t>&gt;&gt;&gt; </a:t>
            </a:r>
            <a:r>
              <a:rPr lang="zh-CN" altLang="en-US" sz="1800" dirty="0">
                <a:latin typeface="Consolas" panose="020B0609020204030204" pitchFamily="49" charset="0"/>
              </a:rPr>
              <a:t>from functools import reduce</a:t>
            </a:r>
            <a:endParaRPr lang="en-US" altLang="zh-CN" sz="1800" dirty="0">
              <a:latin typeface="Consolas" panose="020B0609020204030204" pitchFamily="49" charset="0"/>
            </a:endParaRPr>
          </a:p>
          <a:p>
            <a:pPr>
              <a:lnSpc>
                <a:spcPct val="80000"/>
              </a:lnSpc>
              <a:buSzPct val="90000"/>
              <a:buNone/>
            </a:pPr>
            <a:r>
              <a:rPr lang="zh-CN" altLang="en-US" sz="1800" dirty="0">
                <a:latin typeface="Consolas" panose="020B0609020204030204" pitchFamily="49" charset="0"/>
              </a:rPr>
              <a:t>&gt;&gt;&gt; seq=[1,2,3,4,5,6,7,8,9]</a:t>
            </a:r>
          </a:p>
          <a:p>
            <a:pPr>
              <a:lnSpc>
                <a:spcPct val="80000"/>
              </a:lnSpc>
              <a:buSzPct val="90000"/>
              <a:buNone/>
            </a:pPr>
            <a:r>
              <a:rPr lang="zh-CN" altLang="en-US" sz="1800" dirty="0">
                <a:latin typeface="Consolas" panose="020B0609020204030204" pitchFamily="49" charset="0"/>
              </a:rPr>
              <a:t>&gt;&gt;&gt; reduce(lambda x,y:x+y, seq)</a:t>
            </a:r>
          </a:p>
          <a:p>
            <a:pPr>
              <a:lnSpc>
                <a:spcPct val="80000"/>
              </a:lnSpc>
              <a:buSzPct val="90000"/>
              <a:buNone/>
            </a:pPr>
            <a:r>
              <a:rPr lang="zh-CN" altLang="en-US" sz="1800" dirty="0">
                <a:solidFill>
                  <a:srgbClr val="00B0F0"/>
                </a:solidFill>
                <a:latin typeface="Consolas" panose="020B0609020204030204" pitchFamily="49" charset="0"/>
              </a:rPr>
              <a:t>45</a:t>
            </a:r>
          </a:p>
          <a:p>
            <a:pPr>
              <a:lnSpc>
                <a:spcPct val="80000"/>
              </a:lnSpc>
              <a:buSzPct val="90000"/>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def</a:t>
            </a:r>
            <a:r>
              <a:rPr lang="en-US" altLang="zh-CN" sz="1800" dirty="0">
                <a:latin typeface="Consolas" panose="020B0609020204030204" pitchFamily="49" charset="0"/>
              </a:rPr>
              <a:t> add(x, y):</a:t>
            </a:r>
          </a:p>
          <a:p>
            <a:pPr>
              <a:lnSpc>
                <a:spcPct val="80000"/>
              </a:lnSpc>
              <a:buSzPct val="90000"/>
              <a:buNone/>
            </a:pPr>
            <a:r>
              <a:rPr lang="en-US" altLang="zh-CN" sz="1800" dirty="0">
                <a:latin typeface="Consolas" panose="020B0609020204030204" pitchFamily="49" charset="0"/>
              </a:rPr>
              <a:t>		return x + y</a:t>
            </a:r>
          </a:p>
          <a:p>
            <a:pPr>
              <a:lnSpc>
                <a:spcPct val="80000"/>
              </a:lnSpc>
              <a:buSzPct val="90000"/>
              <a:buNone/>
            </a:pPr>
            <a:r>
              <a:rPr lang="en-US" altLang="zh-CN" sz="1800" dirty="0">
                <a:latin typeface="Consolas" panose="020B0609020204030204" pitchFamily="49" charset="0"/>
              </a:rPr>
              <a:t>&gt;&gt;&gt; reduce(</a:t>
            </a:r>
            <a:r>
              <a:rPr lang="en-US" altLang="zh-CN" sz="1800" dirty="0" err="1">
                <a:latin typeface="Consolas" panose="020B0609020204030204" pitchFamily="49" charset="0"/>
              </a:rPr>
              <a:t>add,range</a:t>
            </a:r>
            <a:r>
              <a:rPr lang="en-US" altLang="zh-CN" sz="1800" dirty="0">
                <a:latin typeface="Consolas" panose="020B0609020204030204" pitchFamily="49" charset="0"/>
              </a:rPr>
              <a:t>(10))</a:t>
            </a:r>
          </a:p>
          <a:p>
            <a:pPr>
              <a:lnSpc>
                <a:spcPct val="80000"/>
              </a:lnSpc>
              <a:buSzPct val="90000"/>
              <a:buNone/>
            </a:pPr>
            <a:r>
              <a:rPr lang="en-US" altLang="zh-CN" sz="1800" dirty="0">
                <a:solidFill>
                  <a:srgbClr val="00B0F0"/>
                </a:solidFill>
                <a:latin typeface="Consolas" panose="020B0609020204030204" pitchFamily="49" charset="0"/>
              </a:rPr>
              <a:t>45</a:t>
            </a:r>
          </a:p>
          <a:p>
            <a:pPr>
              <a:lnSpc>
                <a:spcPct val="80000"/>
              </a:lnSpc>
              <a:buSzPct val="90000"/>
              <a:buNone/>
            </a:pPr>
            <a:r>
              <a:rPr lang="zh-CN" altLang="en-US" sz="1800" dirty="0">
                <a:latin typeface="Consolas" panose="020B0609020204030204" pitchFamily="49" charset="0"/>
              </a:rPr>
              <a:t>&gt;&gt;&gt; reduce(add,map(str,range(10)))</a:t>
            </a:r>
          </a:p>
          <a:p>
            <a:pPr>
              <a:lnSpc>
                <a:spcPct val="80000"/>
              </a:lnSpc>
              <a:buSzPct val="90000"/>
              <a:buNone/>
            </a:pPr>
            <a:r>
              <a:rPr lang="zh-CN" altLang="en-US" sz="1800" dirty="0">
                <a:solidFill>
                  <a:srgbClr val="00B0F0"/>
                </a:solidFill>
                <a:latin typeface="Consolas" panose="020B0609020204030204" pitchFamily="49" charset="0"/>
              </a:rPr>
              <a:t>'0123456789'</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30</a:t>
            </a:fld>
            <a:endParaRPr lang="zh-CN" altLang="en-US"/>
          </a:p>
        </p:txBody>
      </p:sp>
    </p:spTree>
    <p:extLst>
      <p:ext uri="{BB962C8B-B14F-4D97-AF65-F5344CB8AC3E}">
        <p14:creationId xmlns:p14="http://schemas.microsoft.com/office/powerpoint/2010/main" val="385125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内置函数</a:t>
            </a:r>
            <a:r>
              <a:rPr lang="en-US" altLang="zh-CN" dirty="0"/>
              <a:t>filter()</a:t>
            </a:r>
          </a:p>
          <a:p>
            <a:pPr lvl="1"/>
            <a:r>
              <a:rPr lang="zh-CN" altLang="en-US" dirty="0"/>
              <a:t>将一个函数作用到一个序列上，返回该序列中使得该函数返回值为</a:t>
            </a:r>
            <a:r>
              <a:rPr lang="en-US" altLang="zh-CN" dirty="0"/>
              <a:t>True</a:t>
            </a:r>
            <a:r>
              <a:rPr lang="zh-CN" altLang="en-US" dirty="0"/>
              <a:t>的那些元素组成的</a:t>
            </a:r>
            <a:r>
              <a:rPr lang="en-US" altLang="zh-CN" dirty="0"/>
              <a:t>filter</a:t>
            </a:r>
            <a:r>
              <a:rPr lang="zh-CN" altLang="en-US" dirty="0"/>
              <a:t>对象。</a:t>
            </a:r>
            <a:endParaRPr lang="en-US" altLang="zh-CN" dirty="0"/>
          </a:p>
          <a:p>
            <a:pPr>
              <a:lnSpc>
                <a:spcPct val="80000"/>
              </a:lnSpc>
              <a:buSzPct val="90000"/>
              <a:buNone/>
            </a:pPr>
            <a:r>
              <a:rPr lang="en-US" altLang="zh-CN" sz="1800" dirty="0">
                <a:latin typeface="Consolas" panose="020B0609020204030204" pitchFamily="49" charset="0"/>
              </a:rPr>
              <a:t>&gt;&gt;&gt; seq=['foo','x41','?!','***']</a:t>
            </a:r>
          </a:p>
          <a:p>
            <a:pPr>
              <a:lnSpc>
                <a:spcPct val="80000"/>
              </a:lnSpc>
              <a:buSzPct val="90000"/>
              <a:buNone/>
            </a:pPr>
            <a:r>
              <a:rPr lang="en-US" altLang="zh-CN" sz="1800" dirty="0">
                <a:latin typeface="Consolas" panose="020B0609020204030204" pitchFamily="49" charset="0"/>
              </a:rPr>
              <a:t>&gt;&gt;&gt; def </a:t>
            </a:r>
            <a:r>
              <a:rPr lang="en-US" altLang="zh-CN" sz="1800" dirty="0" err="1">
                <a:latin typeface="Consolas" panose="020B0609020204030204" pitchFamily="49" charset="0"/>
              </a:rPr>
              <a:t>func</a:t>
            </a:r>
            <a:r>
              <a:rPr lang="en-US" altLang="zh-CN" sz="1800" dirty="0">
                <a:latin typeface="Consolas" panose="020B0609020204030204" pitchFamily="49" charset="0"/>
              </a:rPr>
              <a:t>(x):</a:t>
            </a:r>
          </a:p>
          <a:p>
            <a:pPr>
              <a:lnSpc>
                <a:spcPct val="80000"/>
              </a:lnSpc>
              <a:buSzPct val="90000"/>
              <a:buNone/>
            </a:pPr>
            <a:r>
              <a:rPr lang="en-US" altLang="zh-CN" sz="1800" dirty="0">
                <a:latin typeface="Consolas" panose="020B0609020204030204" pitchFamily="49" charset="0"/>
              </a:rPr>
              <a:t>	   return </a:t>
            </a:r>
            <a:r>
              <a:rPr lang="en-US" altLang="zh-CN" sz="1800" dirty="0" err="1">
                <a:latin typeface="Consolas" panose="020B0609020204030204" pitchFamily="49" charset="0"/>
              </a:rPr>
              <a:t>x.isalnum</a:t>
            </a:r>
            <a:r>
              <a:rPr lang="en-US" altLang="zh-CN" sz="1800" dirty="0">
                <a:latin typeface="Consolas" panose="020B0609020204030204" pitchFamily="49" charset="0"/>
              </a:rPr>
              <a:t>()           #</a:t>
            </a:r>
            <a:r>
              <a:rPr lang="zh-CN" altLang="en-US" sz="1800" b="0" dirty="0"/>
              <a:t>检测字符串是否由字母和数字组成</a:t>
            </a:r>
            <a:endParaRPr lang="en-US" altLang="zh-CN" sz="1800" dirty="0">
              <a:latin typeface="Consolas" panose="020B0609020204030204" pitchFamily="49" charset="0"/>
            </a:endParaRPr>
          </a:p>
          <a:p>
            <a:pPr>
              <a:lnSpc>
                <a:spcPct val="80000"/>
              </a:lnSpc>
              <a:buSzPct val="90000"/>
              <a:buNone/>
            </a:pPr>
            <a:r>
              <a:rPr lang="en-US" altLang="zh-CN" sz="1800" dirty="0">
                <a:latin typeface="Consolas" panose="020B0609020204030204" pitchFamily="49" charset="0"/>
              </a:rPr>
              <a:t>&gt;&gt;&gt; list(filter(</a:t>
            </a:r>
            <a:r>
              <a:rPr lang="en-US" altLang="zh-CN" sz="1800" dirty="0" err="1">
                <a:latin typeface="Consolas" panose="020B0609020204030204" pitchFamily="49" charset="0"/>
              </a:rPr>
              <a:t>func,seq</a:t>
            </a:r>
            <a:r>
              <a:rPr lang="en-US" altLang="zh-CN" sz="1800" dirty="0">
                <a:latin typeface="Consolas" panose="020B0609020204030204" pitchFamily="49" charset="0"/>
              </a:rPr>
              <a:t>))</a:t>
            </a:r>
          </a:p>
          <a:p>
            <a:pPr>
              <a:lnSpc>
                <a:spcPct val="80000"/>
              </a:lnSpc>
              <a:buSzPct val="90000"/>
              <a:buNone/>
            </a:pPr>
            <a:r>
              <a:rPr lang="en-US" altLang="zh-CN" sz="1800" dirty="0">
                <a:solidFill>
                  <a:srgbClr val="00B0F0"/>
                </a:solidFill>
                <a:latin typeface="Consolas" panose="020B0609020204030204" pitchFamily="49" charset="0"/>
              </a:rPr>
              <a:t>['foo', 'x41']</a:t>
            </a:r>
          </a:p>
          <a:p>
            <a:pPr>
              <a:lnSpc>
                <a:spcPct val="80000"/>
              </a:lnSpc>
              <a:buSzPct val="90000"/>
              <a:buNone/>
            </a:pPr>
            <a:r>
              <a:rPr lang="en-US" altLang="zh-CN" sz="1800" dirty="0">
                <a:latin typeface="Consolas" panose="020B0609020204030204" pitchFamily="49" charset="0"/>
              </a:rPr>
              <a:t>&gt;&gt;&gt; seq</a:t>
            </a:r>
          </a:p>
          <a:p>
            <a:pPr>
              <a:lnSpc>
                <a:spcPct val="80000"/>
              </a:lnSpc>
              <a:buSzPct val="90000"/>
              <a:buNone/>
            </a:pPr>
            <a:r>
              <a:rPr lang="en-US" altLang="zh-CN" sz="1800" dirty="0">
                <a:solidFill>
                  <a:srgbClr val="00B0F0"/>
                </a:solidFill>
                <a:latin typeface="Consolas" panose="020B0609020204030204" pitchFamily="49" charset="0"/>
              </a:rPr>
              <a:t>['foo', 'x41', '?!', '***']</a:t>
            </a:r>
          </a:p>
          <a:p>
            <a:pPr>
              <a:lnSpc>
                <a:spcPct val="80000"/>
              </a:lnSpc>
              <a:buSzPct val="90000"/>
              <a:buNone/>
            </a:pPr>
            <a:r>
              <a:rPr lang="en-US" altLang="zh-CN" sz="1800" dirty="0">
                <a:latin typeface="Consolas" panose="020B0609020204030204" pitchFamily="49" charset="0"/>
              </a:rPr>
              <a:t>&gt;&gt;&gt; [x for x in </a:t>
            </a:r>
            <a:r>
              <a:rPr lang="en-US" altLang="zh-CN" sz="1800" dirty="0" err="1">
                <a:latin typeface="Consolas" panose="020B0609020204030204" pitchFamily="49" charset="0"/>
              </a:rPr>
              <a:t>seq</a:t>
            </a:r>
            <a:r>
              <a:rPr lang="en-US" altLang="zh-CN" sz="1800" dirty="0">
                <a:latin typeface="Consolas" panose="020B0609020204030204" pitchFamily="49" charset="0"/>
              </a:rPr>
              <a:t> if </a:t>
            </a:r>
            <a:r>
              <a:rPr lang="en-US" altLang="zh-CN" sz="1800" dirty="0" err="1">
                <a:latin typeface="Consolas" panose="020B0609020204030204" pitchFamily="49" charset="0"/>
              </a:rPr>
              <a:t>x.isalnum</a:t>
            </a:r>
            <a:r>
              <a:rPr lang="en-US" altLang="zh-CN" sz="1800" dirty="0">
                <a:latin typeface="Consolas" panose="020B0609020204030204" pitchFamily="49" charset="0"/>
              </a:rPr>
              <a:t>()]</a:t>
            </a:r>
          </a:p>
          <a:p>
            <a:pPr>
              <a:lnSpc>
                <a:spcPct val="80000"/>
              </a:lnSpc>
              <a:buSzPct val="90000"/>
              <a:buNone/>
            </a:pPr>
            <a:r>
              <a:rPr lang="en-US" altLang="zh-CN" sz="1800" dirty="0">
                <a:solidFill>
                  <a:srgbClr val="00B0F0"/>
                </a:solidFill>
                <a:latin typeface="Consolas" panose="020B0609020204030204" pitchFamily="49" charset="0"/>
              </a:rPr>
              <a:t>['foo', 'x41']</a:t>
            </a:r>
          </a:p>
          <a:p>
            <a:pPr>
              <a:lnSpc>
                <a:spcPct val="80000"/>
              </a:lnSpc>
              <a:buSzPct val="90000"/>
              <a:buNone/>
            </a:pPr>
            <a:r>
              <a:rPr lang="en-US" altLang="zh-CN" sz="1800" dirty="0">
                <a:latin typeface="Consolas" panose="020B0609020204030204" pitchFamily="49" charset="0"/>
              </a:rPr>
              <a:t>&gt;&gt;&gt; list(filter(lambda x:x.isalnum(),seq))</a:t>
            </a:r>
          </a:p>
          <a:p>
            <a:pPr>
              <a:lnSpc>
                <a:spcPct val="80000"/>
              </a:lnSpc>
              <a:buSzPct val="90000"/>
              <a:buNone/>
            </a:pPr>
            <a:r>
              <a:rPr lang="en-US" altLang="zh-CN" sz="1800" dirty="0">
                <a:solidFill>
                  <a:srgbClr val="00B0F0"/>
                </a:solidFill>
                <a:latin typeface="Consolas" panose="020B0609020204030204" pitchFamily="49" charset="0"/>
              </a:rPr>
              <a:t>['foo', 'x41']</a:t>
            </a:r>
          </a:p>
          <a:p>
            <a:pPr>
              <a:lnSpc>
                <a:spcPct val="80000"/>
              </a:lnSpc>
              <a:buSzPct val="90000"/>
              <a:buNone/>
            </a:pPr>
            <a:endParaRPr lang="en-US" altLang="zh-CN" sz="1800" dirty="0">
              <a:latin typeface="Consolas" panose="020B0609020204030204" pitchFamily="49"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31</a:t>
            </a:fld>
            <a:endParaRPr lang="zh-CN" altLang="en-US"/>
          </a:p>
        </p:txBody>
      </p:sp>
    </p:spTree>
    <p:extLst>
      <p:ext uri="{BB962C8B-B14F-4D97-AF65-F5344CB8AC3E}">
        <p14:creationId xmlns:p14="http://schemas.microsoft.com/office/powerpoint/2010/main" val="2951818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生成器函数</a:t>
            </a:r>
            <a:endParaRPr lang="en-US" altLang="zh-CN" dirty="0"/>
          </a:p>
          <a:p>
            <a:pPr lvl="1"/>
            <a:r>
              <a:rPr lang="zh-CN" altLang="en-US" dirty="0"/>
              <a:t>关键字</a:t>
            </a:r>
            <a:r>
              <a:rPr lang="en-US" altLang="en-US" dirty="0"/>
              <a:t>yield</a:t>
            </a:r>
            <a:r>
              <a:rPr lang="zh-CN" altLang="en-US" dirty="0"/>
              <a:t>：</a:t>
            </a:r>
            <a:r>
              <a:rPr lang="en-US" altLang="en-US" dirty="0" err="1"/>
              <a:t>创建生成器对象</a:t>
            </a:r>
            <a:r>
              <a:rPr lang="zh-CN" altLang="en-US" dirty="0"/>
              <a:t>（函数）</a:t>
            </a:r>
            <a:endParaRPr lang="en-US" altLang="zh-CN" dirty="0"/>
          </a:p>
          <a:p>
            <a:pPr lvl="2"/>
            <a:r>
              <a:rPr lang="en-US" altLang="en-US" dirty="0" err="1"/>
              <a:t>从函数中返回值</a:t>
            </a:r>
            <a:r>
              <a:rPr lang="zh-CN" altLang="en-US" dirty="0"/>
              <a:t>，</a:t>
            </a:r>
            <a:r>
              <a:rPr lang="en-US" altLang="en-US" dirty="0" err="1"/>
              <a:t>与return语句的作用相似</a:t>
            </a:r>
            <a:endParaRPr lang="en-US" altLang="en-US" dirty="0"/>
          </a:p>
          <a:p>
            <a:pPr lvl="2"/>
            <a:r>
              <a:rPr lang="en-US" altLang="en-US" dirty="0" err="1"/>
              <a:t>暂停或挂起后面代码的执行</a:t>
            </a:r>
            <a:r>
              <a:rPr lang="zh-CN" altLang="en-US" dirty="0"/>
              <a:t>，而不是</a:t>
            </a:r>
            <a:r>
              <a:rPr lang="en-US" altLang="en-US" dirty="0" err="1"/>
              <a:t>结束函数的运行</a:t>
            </a:r>
            <a:endParaRPr lang="en-US" altLang="en-US" dirty="0"/>
          </a:p>
          <a:p>
            <a:pPr lvl="2"/>
            <a:r>
              <a:rPr lang="en-US" altLang="en-US" dirty="0" err="1"/>
              <a:t>下次通过生成器对象的</a:t>
            </a:r>
            <a:r>
              <a:rPr lang="en-US" altLang="en-US" dirty="0"/>
              <a:t>__next__()</a:t>
            </a:r>
            <a:r>
              <a:rPr lang="en-US" altLang="en-US" dirty="0" err="1"/>
              <a:t>方法、内置函数next</a:t>
            </a:r>
            <a:r>
              <a:rPr lang="en-US" altLang="en-US" dirty="0"/>
              <a:t>()、</a:t>
            </a:r>
            <a:r>
              <a:rPr lang="en-US" altLang="en-US" dirty="0" err="1"/>
              <a:t>for循环遍历生成器对象元素或其他方式显式“索要”数据时恢复执行</a:t>
            </a:r>
            <a:r>
              <a:rPr lang="en-US" altLang="en-US" dirty="0"/>
              <a:t> </a:t>
            </a:r>
          </a:p>
          <a:p>
            <a:pPr lvl="2"/>
            <a:r>
              <a:rPr lang="en-US" altLang="en-US" dirty="0" err="1">
                <a:solidFill>
                  <a:srgbClr val="FF0000"/>
                </a:solidFill>
              </a:rPr>
              <a:t>具有惰性求值的特点</a:t>
            </a:r>
            <a:endParaRPr lang="en-US" altLang="zh-CN" dirty="0">
              <a:solidFill>
                <a:srgbClr val="FF0000"/>
              </a:solidFill>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32</a:t>
            </a:fld>
            <a:endParaRPr lang="zh-CN" altLang="en-US"/>
          </a:p>
        </p:txBody>
      </p:sp>
    </p:spTree>
    <p:extLst>
      <p:ext uri="{BB962C8B-B14F-4D97-AF65-F5344CB8AC3E}">
        <p14:creationId xmlns:p14="http://schemas.microsoft.com/office/powerpoint/2010/main" val="1400697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生成器函数</a:t>
            </a:r>
            <a:endParaRPr lang="en-US" altLang="zh-CN" dirty="0"/>
          </a:p>
          <a:p>
            <a:pPr marL="0" indent="0">
              <a:buNone/>
            </a:pPr>
            <a:r>
              <a:rPr lang="en-US" altLang="en-US" sz="1800" dirty="0">
                <a:latin typeface="Consolas" panose="020B0609020204030204" pitchFamily="49" charset="0"/>
              </a:rPr>
              <a:t>&gt;&gt;&gt; </a:t>
            </a:r>
            <a:r>
              <a:rPr lang="en-US" altLang="en-US" sz="1800" dirty="0" err="1">
                <a:latin typeface="Consolas" panose="020B0609020204030204" pitchFamily="49" charset="0"/>
              </a:rPr>
              <a:t>def</a:t>
            </a:r>
            <a:r>
              <a:rPr lang="en-US" altLang="en-US" sz="1800" dirty="0">
                <a:latin typeface="Consolas" panose="020B0609020204030204" pitchFamily="49" charset="0"/>
              </a:rPr>
              <a:t> f():</a:t>
            </a:r>
          </a:p>
          <a:p>
            <a:pPr marL="0" indent="0">
              <a:buNone/>
            </a:pPr>
            <a:r>
              <a:rPr lang="en-US" altLang="en-US" sz="1800" dirty="0">
                <a:latin typeface="Consolas" panose="020B0609020204030204" pitchFamily="49" charset="0"/>
              </a:rPr>
              <a:t>	a, b = 1, 1            #</a:t>
            </a:r>
            <a:r>
              <a:rPr lang="en-US" altLang="en-US" sz="1800" dirty="0" err="1">
                <a:latin typeface="Consolas" panose="020B0609020204030204" pitchFamily="49" charset="0"/>
              </a:rPr>
              <a:t>序列解包，同时为多个元素赋值</a:t>
            </a:r>
            <a:endParaRPr lang="en-US" altLang="en-US" sz="1800" dirty="0">
              <a:latin typeface="Consolas" panose="020B0609020204030204" pitchFamily="49" charset="0"/>
            </a:endParaRPr>
          </a:p>
          <a:p>
            <a:pPr marL="0" indent="0">
              <a:buNone/>
            </a:pPr>
            <a:r>
              <a:rPr lang="en-US" altLang="en-US" sz="1800" dirty="0">
                <a:latin typeface="Consolas" panose="020B0609020204030204" pitchFamily="49" charset="0"/>
              </a:rPr>
              <a:t>	while True:</a:t>
            </a:r>
          </a:p>
          <a:p>
            <a:pPr marL="0" indent="0">
              <a:buNone/>
            </a:pPr>
            <a:r>
              <a:rPr lang="en-US" altLang="en-US" sz="1800" dirty="0">
                <a:latin typeface="Consolas" panose="020B0609020204030204" pitchFamily="49" charset="0"/>
              </a:rPr>
              <a:t>		yield a         #</a:t>
            </a:r>
            <a:r>
              <a:rPr lang="en-US" altLang="en-US" sz="1800" dirty="0" err="1">
                <a:latin typeface="Consolas" panose="020B0609020204030204" pitchFamily="49" charset="0"/>
              </a:rPr>
              <a:t>暂停执行，需要时再产生一个新元素</a:t>
            </a:r>
            <a:endParaRPr lang="en-US" altLang="en-US" sz="1800" dirty="0">
              <a:latin typeface="Consolas" panose="020B0609020204030204" pitchFamily="49" charset="0"/>
            </a:endParaRPr>
          </a:p>
          <a:p>
            <a:pPr marL="0" indent="0">
              <a:buNone/>
            </a:pPr>
            <a:r>
              <a:rPr lang="en-US" altLang="en-US" sz="1800" dirty="0">
                <a:latin typeface="Consolas" panose="020B0609020204030204" pitchFamily="49" charset="0"/>
              </a:rPr>
              <a:t>		a, b = b, </a:t>
            </a:r>
            <a:r>
              <a:rPr lang="en-US" altLang="en-US" sz="1800" dirty="0" err="1">
                <a:latin typeface="Consolas" panose="020B0609020204030204" pitchFamily="49" charset="0"/>
              </a:rPr>
              <a:t>a+b</a:t>
            </a:r>
            <a:r>
              <a:rPr lang="en-US" altLang="en-US" sz="1800" dirty="0">
                <a:latin typeface="Consolas" panose="020B0609020204030204" pitchFamily="49" charset="0"/>
              </a:rPr>
              <a:t>   #</a:t>
            </a:r>
            <a:r>
              <a:rPr lang="en-US" altLang="en-US" sz="1800" dirty="0" err="1">
                <a:latin typeface="Consolas" panose="020B0609020204030204" pitchFamily="49" charset="0"/>
              </a:rPr>
              <a:t>序列解包，继续生成新元素</a:t>
            </a:r>
            <a:endParaRPr lang="en-US" altLang="en-US" sz="1800" dirty="0">
              <a:latin typeface="Consolas" panose="020B0609020204030204" pitchFamily="49" charset="0"/>
            </a:endParaRPr>
          </a:p>
          <a:p>
            <a:pPr marL="0" indent="0">
              <a:buNone/>
            </a:pPr>
            <a:r>
              <a:rPr lang="en-US" altLang="en-US" sz="1800" dirty="0">
                <a:latin typeface="Consolas" panose="020B0609020204030204" pitchFamily="49" charset="0"/>
              </a:rPr>
              <a:t>&gt;&gt;&gt; a = f()                    #</a:t>
            </a:r>
            <a:r>
              <a:rPr lang="en-US" altLang="en-US" sz="1800" dirty="0" err="1">
                <a:latin typeface="Consolas" panose="020B0609020204030204" pitchFamily="49" charset="0"/>
              </a:rPr>
              <a:t>创建生成器对象</a:t>
            </a:r>
            <a:endParaRPr lang="en-US" altLang="en-US" sz="1800" dirty="0">
              <a:latin typeface="Consolas" panose="020B0609020204030204" pitchFamily="49" charset="0"/>
            </a:endParaRPr>
          </a:p>
          <a:p>
            <a:pPr marL="0" indent="0">
              <a:buNone/>
            </a:pPr>
            <a:r>
              <a:rPr lang="en-US" altLang="en-US" sz="1800" dirty="0">
                <a:latin typeface="Consolas" panose="020B0609020204030204" pitchFamily="49" charset="0"/>
              </a:rPr>
              <a:t>&gt;&gt;&gt; for </a:t>
            </a:r>
            <a:r>
              <a:rPr lang="en-US" altLang="en-US" sz="1800" dirty="0" err="1">
                <a:latin typeface="Consolas" panose="020B0609020204030204" pitchFamily="49" charset="0"/>
              </a:rPr>
              <a:t>i</a:t>
            </a:r>
            <a:r>
              <a:rPr lang="en-US" altLang="en-US" sz="1800" dirty="0">
                <a:latin typeface="Consolas" panose="020B0609020204030204" pitchFamily="49" charset="0"/>
              </a:rPr>
              <a:t> in range(10):        #斐波那契数列中前10个元素</a:t>
            </a:r>
          </a:p>
          <a:p>
            <a:pPr marL="0" indent="0">
              <a:buNone/>
            </a:pPr>
            <a:r>
              <a:rPr lang="en-US" altLang="en-US" sz="1800" dirty="0">
                <a:latin typeface="Consolas" panose="020B0609020204030204" pitchFamily="49" charset="0"/>
              </a:rPr>
              <a:t>	print(</a:t>
            </a:r>
            <a:r>
              <a:rPr lang="en-US" altLang="en-US" sz="1800" dirty="0" err="1">
                <a:latin typeface="Consolas" panose="020B0609020204030204" pitchFamily="49" charset="0"/>
              </a:rPr>
              <a:t>a.__next</a:t>
            </a:r>
            <a:r>
              <a:rPr lang="en-US" altLang="en-US" sz="1800" dirty="0">
                <a:latin typeface="Consolas" panose="020B0609020204030204" pitchFamily="49" charset="0"/>
              </a:rPr>
              <a:t>__(), end=' ')</a:t>
            </a:r>
          </a:p>
          <a:p>
            <a:pPr marL="0" indent="0">
              <a:buNone/>
            </a:pPr>
            <a:r>
              <a:rPr lang="en-US" altLang="en-US" sz="1800" dirty="0">
                <a:solidFill>
                  <a:srgbClr val="00B0F0"/>
                </a:solidFill>
                <a:latin typeface="Consolas" panose="020B0609020204030204" pitchFamily="49" charset="0"/>
              </a:rPr>
              <a:t>1 1 2 3 5 8 13 21 34 55 </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33</a:t>
            </a:fld>
            <a:endParaRPr lang="zh-CN" altLang="en-US"/>
          </a:p>
        </p:txBody>
      </p:sp>
    </p:spTree>
    <p:extLst>
      <p:ext uri="{BB962C8B-B14F-4D97-AF65-F5344CB8AC3E}">
        <p14:creationId xmlns:p14="http://schemas.microsoft.com/office/powerpoint/2010/main" val="1969445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生成器函数</a:t>
            </a:r>
            <a:endParaRPr lang="en-US" altLang="zh-CN" dirty="0"/>
          </a:p>
          <a:p>
            <a:pPr>
              <a:lnSpc>
                <a:spcPct val="80000"/>
              </a:lnSpc>
              <a:buSzPct val="90000"/>
              <a:buNone/>
            </a:pPr>
            <a:r>
              <a:rPr lang="en-US" altLang="en-US" sz="1800" dirty="0">
                <a:latin typeface="Consolas" panose="020B0609020204030204" pitchFamily="49" charset="0"/>
              </a:rPr>
              <a:t>&gt;&gt;&gt; for </a:t>
            </a:r>
            <a:r>
              <a:rPr lang="en-US" altLang="en-US" sz="1800" dirty="0" err="1">
                <a:latin typeface="Consolas" panose="020B0609020204030204" pitchFamily="49" charset="0"/>
              </a:rPr>
              <a:t>i</a:t>
            </a:r>
            <a:r>
              <a:rPr lang="en-US" altLang="en-US" sz="1800" dirty="0">
                <a:latin typeface="Consolas" panose="020B0609020204030204" pitchFamily="49" charset="0"/>
              </a:rPr>
              <a:t> in f():             #斐波那契数列中第一个大于100的元素</a:t>
            </a:r>
          </a:p>
          <a:p>
            <a:pPr>
              <a:lnSpc>
                <a:spcPct val="80000"/>
              </a:lnSpc>
              <a:buSzPct val="90000"/>
              <a:buNone/>
            </a:pPr>
            <a:r>
              <a:rPr lang="en-US" altLang="en-US" sz="1800" dirty="0">
                <a:latin typeface="Consolas" panose="020B0609020204030204" pitchFamily="49" charset="0"/>
              </a:rPr>
              <a:t>		if </a:t>
            </a:r>
            <a:r>
              <a:rPr lang="en-US" altLang="en-US" sz="1800" dirty="0" err="1">
                <a:latin typeface="Consolas" panose="020B0609020204030204" pitchFamily="49" charset="0"/>
              </a:rPr>
              <a:t>i</a:t>
            </a:r>
            <a:r>
              <a:rPr lang="en-US" altLang="en-US" sz="1800" dirty="0">
                <a:latin typeface="Consolas" panose="020B0609020204030204" pitchFamily="49" charset="0"/>
              </a:rPr>
              <a:t> &gt; 100:</a:t>
            </a:r>
          </a:p>
          <a:p>
            <a:pPr>
              <a:lnSpc>
                <a:spcPct val="80000"/>
              </a:lnSpc>
              <a:buSzPct val="90000"/>
              <a:buNone/>
            </a:pPr>
            <a:r>
              <a:rPr lang="en-US" altLang="en-US" sz="1800" dirty="0">
                <a:latin typeface="Consolas" panose="020B0609020204030204" pitchFamily="49" charset="0"/>
              </a:rPr>
              <a:t>			print(</a:t>
            </a:r>
            <a:r>
              <a:rPr lang="en-US" altLang="en-US" sz="1800" dirty="0" err="1">
                <a:latin typeface="Consolas" panose="020B0609020204030204" pitchFamily="49" charset="0"/>
              </a:rPr>
              <a:t>i</a:t>
            </a:r>
            <a:r>
              <a:rPr lang="en-US" altLang="en-US" sz="1800" dirty="0">
                <a:latin typeface="Consolas" panose="020B0609020204030204" pitchFamily="49" charset="0"/>
              </a:rPr>
              <a:t>, end=' ')</a:t>
            </a:r>
          </a:p>
          <a:p>
            <a:pPr>
              <a:lnSpc>
                <a:spcPct val="80000"/>
              </a:lnSpc>
              <a:buSzPct val="90000"/>
              <a:buNone/>
            </a:pPr>
            <a:r>
              <a:rPr lang="en-US" altLang="en-US" sz="1800" dirty="0">
                <a:latin typeface="Consolas" panose="020B0609020204030204" pitchFamily="49" charset="0"/>
              </a:rPr>
              <a:t>			break</a:t>
            </a:r>
          </a:p>
          <a:p>
            <a:pPr>
              <a:lnSpc>
                <a:spcPct val="80000"/>
              </a:lnSpc>
              <a:buSzPct val="90000"/>
              <a:buNone/>
            </a:pPr>
            <a:r>
              <a:rPr lang="en-US" altLang="en-US" sz="1800" dirty="0">
                <a:solidFill>
                  <a:srgbClr val="00B0F0"/>
                </a:solidFill>
                <a:latin typeface="Consolas" panose="020B0609020204030204" pitchFamily="49" charset="0"/>
              </a:rPr>
              <a:t>144</a:t>
            </a:r>
          </a:p>
          <a:p>
            <a:pPr>
              <a:lnSpc>
                <a:spcPct val="80000"/>
              </a:lnSpc>
              <a:buSzPct val="90000"/>
              <a:buNone/>
            </a:pPr>
            <a:r>
              <a:rPr lang="en-US" altLang="en-US" sz="1800" dirty="0">
                <a:latin typeface="Consolas" panose="020B0609020204030204" pitchFamily="49" charset="0"/>
              </a:rPr>
              <a:t>&gt;&gt;&gt; a = f()               #创建生成器对象</a:t>
            </a:r>
          </a:p>
          <a:p>
            <a:pPr>
              <a:lnSpc>
                <a:spcPct val="80000"/>
              </a:lnSpc>
              <a:buSzPct val="90000"/>
              <a:buNone/>
            </a:pPr>
            <a:r>
              <a:rPr lang="en-US" altLang="en-US" sz="1800" dirty="0">
                <a:latin typeface="Consolas" panose="020B0609020204030204" pitchFamily="49" charset="0"/>
              </a:rPr>
              <a:t>&gt;&gt;&gt; next(a)               #</a:t>
            </a:r>
            <a:r>
              <a:rPr lang="en-US" altLang="en-US" sz="1800" dirty="0" err="1">
                <a:latin typeface="Consolas" panose="020B0609020204030204" pitchFamily="49" charset="0"/>
              </a:rPr>
              <a:t>使用内置函数next</a:t>
            </a:r>
            <a:r>
              <a:rPr lang="en-US" altLang="en-US" sz="1800" dirty="0">
                <a:latin typeface="Consolas" panose="020B0609020204030204" pitchFamily="49" charset="0"/>
              </a:rPr>
              <a:t>()</a:t>
            </a:r>
            <a:r>
              <a:rPr lang="en-US" altLang="en-US" sz="1800" dirty="0" err="1">
                <a:latin typeface="Consolas" panose="020B0609020204030204" pitchFamily="49" charset="0"/>
              </a:rPr>
              <a:t>获取生成器对象中的元素</a:t>
            </a:r>
            <a:endParaRPr lang="en-US" altLang="en-US" sz="1800" dirty="0">
              <a:latin typeface="Consolas" panose="020B0609020204030204" pitchFamily="49" charset="0"/>
            </a:endParaRPr>
          </a:p>
          <a:p>
            <a:pPr>
              <a:lnSpc>
                <a:spcPct val="80000"/>
              </a:lnSpc>
              <a:buSzPct val="90000"/>
              <a:buNone/>
            </a:pPr>
            <a:r>
              <a:rPr lang="en-US" altLang="en-US" sz="1800" dirty="0">
                <a:solidFill>
                  <a:srgbClr val="00B0F0"/>
                </a:solidFill>
                <a:latin typeface="Consolas" panose="020B0609020204030204" pitchFamily="49" charset="0"/>
              </a:rPr>
              <a:t>1</a:t>
            </a:r>
          </a:p>
          <a:p>
            <a:pPr>
              <a:lnSpc>
                <a:spcPct val="80000"/>
              </a:lnSpc>
              <a:buSzPct val="90000"/>
              <a:buNone/>
            </a:pPr>
            <a:r>
              <a:rPr lang="en-US" altLang="en-US" sz="1800" dirty="0">
                <a:latin typeface="Consolas" panose="020B0609020204030204" pitchFamily="49" charset="0"/>
              </a:rPr>
              <a:t>&gt;&gt;&gt; next(a)               #</a:t>
            </a:r>
            <a:r>
              <a:rPr lang="en-US" altLang="en-US" sz="1800" dirty="0" err="1">
                <a:latin typeface="Consolas" panose="020B0609020204030204" pitchFamily="49" charset="0"/>
              </a:rPr>
              <a:t>每次索取新元素时，由yield语句生成</a:t>
            </a:r>
            <a:endParaRPr lang="en-US" altLang="en-US" sz="1800" dirty="0">
              <a:latin typeface="Consolas" panose="020B0609020204030204" pitchFamily="49" charset="0"/>
            </a:endParaRPr>
          </a:p>
          <a:p>
            <a:pPr>
              <a:lnSpc>
                <a:spcPct val="80000"/>
              </a:lnSpc>
              <a:buSzPct val="90000"/>
              <a:buNone/>
            </a:pPr>
            <a:r>
              <a:rPr lang="en-US" altLang="en-US" sz="1800" dirty="0">
                <a:solidFill>
                  <a:srgbClr val="00B0F0"/>
                </a:solidFill>
                <a:latin typeface="Consolas" panose="020B0609020204030204" pitchFamily="49" charset="0"/>
              </a:rPr>
              <a:t>1</a:t>
            </a:r>
          </a:p>
          <a:p>
            <a:pPr>
              <a:lnSpc>
                <a:spcPct val="80000"/>
              </a:lnSpc>
              <a:buSzPct val="90000"/>
              <a:buNone/>
            </a:pPr>
            <a:r>
              <a:rPr lang="en-US" altLang="en-US" sz="1800" dirty="0">
                <a:latin typeface="Consolas" panose="020B0609020204030204" pitchFamily="49" charset="0"/>
              </a:rPr>
              <a:t>&gt;&gt;&gt; </a:t>
            </a:r>
            <a:r>
              <a:rPr lang="en-US" altLang="en-US" sz="1800" dirty="0" err="1">
                <a:latin typeface="Consolas" panose="020B0609020204030204" pitchFamily="49" charset="0"/>
              </a:rPr>
              <a:t>a.__next</a:t>
            </a:r>
            <a:r>
              <a:rPr lang="en-US" altLang="en-US" sz="1800" dirty="0">
                <a:latin typeface="Consolas" panose="020B0609020204030204" pitchFamily="49" charset="0"/>
              </a:rPr>
              <a:t>__()          #也可以调用生成器对象的__next__()方法</a:t>
            </a:r>
          </a:p>
          <a:p>
            <a:pPr>
              <a:lnSpc>
                <a:spcPct val="80000"/>
              </a:lnSpc>
              <a:buSzPct val="90000"/>
              <a:buNone/>
            </a:pPr>
            <a:r>
              <a:rPr lang="en-US" altLang="en-US" sz="1800" dirty="0">
                <a:solidFill>
                  <a:srgbClr val="00B0F0"/>
                </a:solidFill>
                <a:latin typeface="Consolas" panose="020B0609020204030204" pitchFamily="49" charset="0"/>
              </a:rPr>
              <a:t>2</a:t>
            </a:r>
          </a:p>
          <a:p>
            <a:pPr>
              <a:lnSpc>
                <a:spcPct val="80000"/>
              </a:lnSpc>
              <a:buSzPct val="90000"/>
              <a:buNone/>
            </a:pPr>
            <a:r>
              <a:rPr lang="en-US" altLang="en-US" sz="1800" dirty="0">
                <a:latin typeface="Consolas" panose="020B0609020204030204" pitchFamily="49" charset="0"/>
              </a:rPr>
              <a:t>&gt;&gt;&gt; </a:t>
            </a:r>
            <a:r>
              <a:rPr lang="en-US" altLang="en-US" sz="1800" dirty="0" err="1">
                <a:latin typeface="Consolas" panose="020B0609020204030204" pitchFamily="49" charset="0"/>
              </a:rPr>
              <a:t>a.__next</a:t>
            </a:r>
            <a:r>
              <a:rPr lang="en-US" altLang="en-US" sz="1800" dirty="0">
                <a:latin typeface="Consolas" panose="020B0609020204030204" pitchFamily="49" charset="0"/>
              </a:rPr>
              <a:t>__()</a:t>
            </a:r>
          </a:p>
          <a:p>
            <a:pPr>
              <a:lnSpc>
                <a:spcPct val="80000"/>
              </a:lnSpc>
              <a:buSzPct val="90000"/>
              <a:buNone/>
            </a:pPr>
            <a:r>
              <a:rPr lang="en-US" altLang="en-US" sz="1800" dirty="0">
                <a:solidFill>
                  <a:srgbClr val="00B0F0"/>
                </a:solidFill>
                <a:latin typeface="Consolas" panose="020B0609020204030204" pitchFamily="49" charset="0"/>
              </a:rPr>
              <a:t>3</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34</a:t>
            </a:fld>
            <a:endParaRPr lang="zh-CN" altLang="en-US"/>
          </a:p>
        </p:txBody>
      </p:sp>
    </p:spTree>
    <p:extLst>
      <p:ext uri="{BB962C8B-B14F-4D97-AF65-F5344CB8AC3E}">
        <p14:creationId xmlns:p14="http://schemas.microsoft.com/office/powerpoint/2010/main" val="3222069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生成器函数</a:t>
            </a:r>
            <a:endParaRPr lang="en-US" altLang="zh-CN" dirty="0"/>
          </a:p>
          <a:p>
            <a:pPr>
              <a:lnSpc>
                <a:spcPct val="80000"/>
              </a:lnSpc>
              <a:buSzPct val="90000"/>
              <a:buNone/>
            </a:pPr>
            <a:r>
              <a:rPr lang="en-US" altLang="en-US" sz="1800" dirty="0">
                <a:latin typeface="Consolas" panose="020B0609020204030204" pitchFamily="49" charset="0"/>
              </a:rPr>
              <a:t>&gt;&gt;&gt; </a:t>
            </a:r>
            <a:r>
              <a:rPr lang="en-US" altLang="en-US" sz="1800" dirty="0" err="1">
                <a:latin typeface="Consolas" panose="020B0609020204030204" pitchFamily="49" charset="0"/>
              </a:rPr>
              <a:t>def</a:t>
            </a:r>
            <a:r>
              <a:rPr lang="en-US" altLang="en-US" sz="1800" dirty="0">
                <a:latin typeface="Consolas" panose="020B0609020204030204" pitchFamily="49" charset="0"/>
              </a:rPr>
              <a:t> f():</a:t>
            </a:r>
          </a:p>
          <a:p>
            <a:pPr>
              <a:lnSpc>
                <a:spcPct val="80000"/>
              </a:lnSpc>
              <a:buSzPct val="90000"/>
              <a:buNone/>
            </a:pPr>
            <a:r>
              <a:rPr lang="en-US" altLang="en-US" sz="1800" dirty="0">
                <a:latin typeface="Consolas" panose="020B0609020204030204" pitchFamily="49" charset="0"/>
              </a:rPr>
              <a:t>		yield from '</a:t>
            </a:r>
            <a:r>
              <a:rPr lang="en-US" altLang="en-US" sz="1800" dirty="0" err="1">
                <a:latin typeface="Consolas" panose="020B0609020204030204" pitchFamily="49" charset="0"/>
              </a:rPr>
              <a:t>abcdefg</a:t>
            </a:r>
            <a:r>
              <a:rPr lang="en-US" altLang="en-US" sz="1800" dirty="0">
                <a:latin typeface="Consolas" panose="020B0609020204030204" pitchFamily="49" charset="0"/>
              </a:rPr>
              <a:t>'     #</a:t>
            </a:r>
            <a:r>
              <a:rPr lang="en-US" altLang="en-US" sz="1800" dirty="0" err="1">
                <a:latin typeface="Consolas" panose="020B0609020204030204" pitchFamily="49" charset="0"/>
              </a:rPr>
              <a:t>使用yield表达式创建生成器</a:t>
            </a:r>
            <a:endParaRPr lang="en-US" altLang="en-US" sz="1800" dirty="0">
              <a:latin typeface="Consolas" panose="020B0609020204030204" pitchFamily="49" charset="0"/>
            </a:endParaRPr>
          </a:p>
          <a:p>
            <a:pPr>
              <a:lnSpc>
                <a:spcPct val="80000"/>
              </a:lnSpc>
              <a:buSzPct val="90000"/>
              <a:buNone/>
            </a:pPr>
            <a:r>
              <a:rPr lang="en-US" altLang="en-US" sz="1800" dirty="0">
                <a:latin typeface="Consolas" panose="020B0609020204030204" pitchFamily="49" charset="0"/>
              </a:rPr>
              <a:t>	</a:t>
            </a:r>
          </a:p>
          <a:p>
            <a:pPr>
              <a:lnSpc>
                <a:spcPct val="80000"/>
              </a:lnSpc>
              <a:buSzPct val="90000"/>
              <a:buNone/>
            </a:pPr>
            <a:r>
              <a:rPr lang="en-US" altLang="en-US" sz="1800" dirty="0">
                <a:latin typeface="Consolas" panose="020B0609020204030204" pitchFamily="49" charset="0"/>
              </a:rPr>
              <a:t>&gt;&gt;&gt; x = f()</a:t>
            </a:r>
          </a:p>
          <a:p>
            <a:pPr>
              <a:lnSpc>
                <a:spcPct val="80000"/>
              </a:lnSpc>
              <a:buSzPct val="90000"/>
              <a:buNone/>
            </a:pPr>
            <a:r>
              <a:rPr lang="en-US" altLang="en-US" sz="1800" dirty="0">
                <a:latin typeface="Consolas" panose="020B0609020204030204" pitchFamily="49" charset="0"/>
              </a:rPr>
              <a:t>&gt;&gt;&gt; next(x)</a:t>
            </a:r>
          </a:p>
          <a:p>
            <a:pPr>
              <a:lnSpc>
                <a:spcPct val="80000"/>
              </a:lnSpc>
              <a:buSzPct val="90000"/>
              <a:buNone/>
            </a:pPr>
            <a:r>
              <a:rPr lang="en-US" altLang="en-US" sz="1800" dirty="0">
                <a:solidFill>
                  <a:srgbClr val="00B0F0"/>
                </a:solidFill>
                <a:latin typeface="Consolas" panose="020B0609020204030204" pitchFamily="49" charset="0"/>
              </a:rPr>
              <a:t>'a'</a:t>
            </a:r>
          </a:p>
          <a:p>
            <a:pPr>
              <a:lnSpc>
                <a:spcPct val="80000"/>
              </a:lnSpc>
              <a:buSzPct val="90000"/>
              <a:buNone/>
            </a:pPr>
            <a:r>
              <a:rPr lang="en-US" altLang="en-US" sz="1800" dirty="0">
                <a:latin typeface="Consolas" panose="020B0609020204030204" pitchFamily="49" charset="0"/>
              </a:rPr>
              <a:t>&gt;&gt;&gt; next(x)</a:t>
            </a:r>
          </a:p>
          <a:p>
            <a:pPr>
              <a:lnSpc>
                <a:spcPct val="80000"/>
              </a:lnSpc>
              <a:buSzPct val="90000"/>
              <a:buNone/>
            </a:pPr>
            <a:r>
              <a:rPr lang="en-US" altLang="en-US" sz="1800" dirty="0">
                <a:solidFill>
                  <a:srgbClr val="00B0F0"/>
                </a:solidFill>
                <a:latin typeface="Consolas" panose="020B0609020204030204" pitchFamily="49" charset="0"/>
              </a:rPr>
              <a:t>'b'</a:t>
            </a:r>
          </a:p>
          <a:p>
            <a:pPr>
              <a:lnSpc>
                <a:spcPct val="80000"/>
              </a:lnSpc>
              <a:buSzPct val="90000"/>
              <a:buNone/>
            </a:pPr>
            <a:r>
              <a:rPr lang="en-US" altLang="en-US" sz="1800" dirty="0">
                <a:latin typeface="Consolas" panose="020B0609020204030204" pitchFamily="49" charset="0"/>
              </a:rPr>
              <a:t>&gt;&gt;&gt; for item in x:           #</a:t>
            </a:r>
            <a:r>
              <a:rPr lang="en-US" altLang="en-US" sz="1800" dirty="0" err="1">
                <a:latin typeface="Consolas" panose="020B0609020204030204" pitchFamily="49" charset="0"/>
              </a:rPr>
              <a:t>输出x中的剩余元素</a:t>
            </a:r>
            <a:endParaRPr lang="en-US" altLang="en-US" sz="1800" dirty="0">
              <a:latin typeface="Consolas" panose="020B0609020204030204" pitchFamily="49" charset="0"/>
            </a:endParaRPr>
          </a:p>
          <a:p>
            <a:pPr>
              <a:lnSpc>
                <a:spcPct val="80000"/>
              </a:lnSpc>
              <a:buSzPct val="90000"/>
              <a:buNone/>
            </a:pPr>
            <a:r>
              <a:rPr lang="en-US" altLang="en-US" sz="1800" dirty="0">
                <a:latin typeface="Consolas" panose="020B0609020204030204" pitchFamily="49" charset="0"/>
              </a:rPr>
              <a:t>		print(item, end=' ')</a:t>
            </a:r>
          </a:p>
          <a:p>
            <a:pPr>
              <a:lnSpc>
                <a:spcPct val="80000"/>
              </a:lnSpc>
              <a:buSzPct val="90000"/>
              <a:buNone/>
            </a:pPr>
            <a:r>
              <a:rPr lang="en-US" altLang="en-US" sz="1800" dirty="0">
                <a:solidFill>
                  <a:srgbClr val="00B0F0"/>
                </a:solidFill>
                <a:latin typeface="Consolas" panose="020B0609020204030204" pitchFamily="49" charset="0"/>
              </a:rPr>
              <a:t>c d e f g </a:t>
            </a:r>
          </a:p>
          <a:p>
            <a:pPr>
              <a:lnSpc>
                <a:spcPct val="80000"/>
              </a:lnSpc>
              <a:buSzPct val="90000"/>
              <a:buNone/>
            </a:pPr>
            <a:endParaRPr lang="en-US" altLang="en-US" sz="1800" dirty="0">
              <a:solidFill>
                <a:srgbClr val="00B0F0"/>
              </a:solidFill>
              <a:latin typeface="Consolas" panose="020B0609020204030204" pitchFamily="49" charset="0"/>
            </a:endParaRPr>
          </a:p>
          <a:p>
            <a:pPr>
              <a:lnSpc>
                <a:spcPct val="80000"/>
              </a:lnSpc>
              <a:buSzPct val="90000"/>
              <a:buNone/>
            </a:pPr>
            <a:endParaRPr lang="en-US" altLang="en-US" sz="1800" dirty="0">
              <a:solidFill>
                <a:srgbClr val="00B0F0"/>
              </a:solidFill>
              <a:latin typeface="Consolas" panose="020B0609020204030204" pitchFamily="49" charset="0"/>
            </a:endParaRPr>
          </a:p>
          <a:p>
            <a:pPr>
              <a:lnSpc>
                <a:spcPct val="80000"/>
              </a:lnSpc>
              <a:buSzPct val="90000"/>
              <a:buNone/>
            </a:pPr>
            <a:r>
              <a:rPr lang="en-US" altLang="en-US" sz="1800" dirty="0">
                <a:latin typeface="Consolas" panose="020B0609020204030204" pitchFamily="49" charset="0"/>
              </a:rPr>
              <a:t>&gt;&gt;&gt; </a:t>
            </a:r>
            <a:r>
              <a:rPr lang="en-US" altLang="en-US" sz="1800" dirty="0" err="1">
                <a:latin typeface="Consolas" panose="020B0609020204030204" pitchFamily="49" charset="0"/>
              </a:rPr>
              <a:t>def</a:t>
            </a:r>
            <a:r>
              <a:rPr lang="en-US" altLang="en-US" sz="1800" dirty="0">
                <a:latin typeface="Consolas" panose="020B0609020204030204" pitchFamily="49" charset="0"/>
              </a:rPr>
              <a:t> gen():</a:t>
            </a:r>
          </a:p>
          <a:p>
            <a:pPr>
              <a:lnSpc>
                <a:spcPct val="80000"/>
              </a:lnSpc>
              <a:buSzPct val="90000"/>
              <a:buNone/>
            </a:pPr>
            <a:r>
              <a:rPr lang="en-US" altLang="en-US" sz="1800" dirty="0">
                <a:latin typeface="Consolas" panose="020B0609020204030204" pitchFamily="49" charset="0"/>
              </a:rPr>
              <a:t>	yield 1</a:t>
            </a:r>
          </a:p>
          <a:p>
            <a:pPr>
              <a:lnSpc>
                <a:spcPct val="80000"/>
              </a:lnSpc>
              <a:buSzPct val="90000"/>
              <a:buNone/>
            </a:pPr>
            <a:r>
              <a:rPr lang="en-US" altLang="en-US" sz="1800" dirty="0">
                <a:latin typeface="Consolas" panose="020B0609020204030204" pitchFamily="49" charset="0"/>
              </a:rPr>
              <a:t>	yield 2</a:t>
            </a:r>
          </a:p>
          <a:p>
            <a:pPr>
              <a:lnSpc>
                <a:spcPct val="80000"/>
              </a:lnSpc>
              <a:buSzPct val="90000"/>
              <a:buNone/>
            </a:pPr>
            <a:r>
              <a:rPr lang="en-US" altLang="en-US" sz="1800" dirty="0">
                <a:latin typeface="Consolas" panose="020B0609020204030204" pitchFamily="49" charset="0"/>
              </a:rPr>
              <a:t>	yield 3</a:t>
            </a:r>
          </a:p>
          <a:p>
            <a:pPr>
              <a:lnSpc>
                <a:spcPct val="80000"/>
              </a:lnSpc>
              <a:buSzPct val="90000"/>
              <a:buNone/>
            </a:pPr>
            <a:r>
              <a:rPr lang="en-US" altLang="en-US" sz="1800" dirty="0">
                <a:latin typeface="Consolas" panose="020B0609020204030204" pitchFamily="49" charset="0"/>
              </a:rPr>
              <a:t>	</a:t>
            </a:r>
          </a:p>
          <a:p>
            <a:pPr>
              <a:lnSpc>
                <a:spcPct val="80000"/>
              </a:lnSpc>
              <a:buSzPct val="90000"/>
              <a:buNone/>
            </a:pPr>
            <a:r>
              <a:rPr lang="en-US" altLang="en-US" sz="1800" dirty="0">
                <a:latin typeface="Consolas" panose="020B0609020204030204" pitchFamily="49" charset="0"/>
              </a:rPr>
              <a:t>&gt;&gt;&gt; x, y, z = gen()          #</a:t>
            </a:r>
            <a:r>
              <a:rPr lang="en-US" altLang="en-US" sz="1800" dirty="0" err="1">
                <a:latin typeface="Consolas" panose="020B0609020204030204" pitchFamily="49" charset="0"/>
              </a:rPr>
              <a:t>生成器对象支持序列解包</a:t>
            </a:r>
            <a:endParaRPr lang="en-US" altLang="en-US" sz="1800" dirty="0">
              <a:latin typeface="Consolas" panose="020B0609020204030204" pitchFamily="49" charset="0"/>
            </a:endParaRPr>
          </a:p>
          <a:p>
            <a:pPr>
              <a:lnSpc>
                <a:spcPct val="80000"/>
              </a:lnSpc>
              <a:buSzPct val="90000"/>
              <a:buNone/>
            </a:pPr>
            <a:endParaRPr lang="en-US" altLang="en-US" sz="1800" dirty="0">
              <a:solidFill>
                <a:srgbClr val="00B0F0"/>
              </a:solidFill>
              <a:latin typeface="Consolas" panose="020B0609020204030204" pitchFamily="49"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35</a:t>
            </a:fld>
            <a:endParaRPr lang="zh-CN" altLang="en-US"/>
          </a:p>
        </p:txBody>
      </p:sp>
    </p:spTree>
    <p:extLst>
      <p:ext uri="{BB962C8B-B14F-4D97-AF65-F5344CB8AC3E}">
        <p14:creationId xmlns:p14="http://schemas.microsoft.com/office/powerpoint/2010/main" val="3141016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函数嵌套</a:t>
            </a:r>
            <a:endParaRPr lang="en-US" altLang="zh-CN" dirty="0"/>
          </a:p>
          <a:p>
            <a:pPr>
              <a:lnSpc>
                <a:spcPct val="80000"/>
              </a:lnSpc>
              <a:buSzPct val="90000"/>
              <a:buNone/>
            </a:pPr>
            <a:r>
              <a:rPr lang="en-US" altLang="zh-CN" sz="1800" noProof="1">
                <a:latin typeface="Consolas" panose="020B0609020204030204" pitchFamily="49" charset="0"/>
              </a:rPr>
              <a:t>&gt;&gt;&gt;def myMap(iterable, op, value):          #自定义函数</a:t>
            </a:r>
          </a:p>
          <a:p>
            <a:pPr>
              <a:lnSpc>
                <a:spcPct val="80000"/>
              </a:lnSpc>
              <a:buSzPct val="90000"/>
              <a:buNone/>
            </a:pPr>
            <a:r>
              <a:rPr lang="en-US" altLang="zh-CN" sz="1800" noProof="1">
                <a:latin typeface="Consolas" panose="020B0609020204030204" pitchFamily="49" charset="0"/>
              </a:rPr>
              <a:t>		if op not in '+-*/':</a:t>
            </a:r>
          </a:p>
          <a:p>
            <a:pPr>
              <a:lnSpc>
                <a:spcPct val="80000"/>
              </a:lnSpc>
              <a:buSzPct val="90000"/>
              <a:buNone/>
            </a:pPr>
            <a:r>
              <a:rPr lang="en-US" altLang="zh-CN" sz="1800" noProof="1">
                <a:latin typeface="Consolas" panose="020B0609020204030204" pitchFamily="49" charset="0"/>
              </a:rPr>
              <a:t>			return 'Error operator'</a:t>
            </a:r>
          </a:p>
          <a:p>
            <a:pPr>
              <a:lnSpc>
                <a:spcPct val="80000"/>
              </a:lnSpc>
              <a:buSzPct val="90000"/>
              <a:buNone/>
            </a:pPr>
            <a:r>
              <a:rPr lang="en-US" altLang="zh-CN" sz="1800" noProof="1">
                <a:latin typeface="Consolas" panose="020B0609020204030204" pitchFamily="49" charset="0"/>
              </a:rPr>
              <a:t>		def nested(item):                          #嵌套定义函数</a:t>
            </a:r>
          </a:p>
          <a:p>
            <a:pPr>
              <a:lnSpc>
                <a:spcPct val="80000"/>
              </a:lnSpc>
              <a:buSzPct val="90000"/>
              <a:buNone/>
            </a:pPr>
            <a:r>
              <a:rPr lang="en-US" altLang="zh-CN" sz="1800" noProof="1">
                <a:latin typeface="Consolas" panose="020B0609020204030204" pitchFamily="49" charset="0"/>
              </a:rPr>
              <a:t>			return eval(repr(item)+op+repr(value)) #repr</a:t>
            </a:r>
            <a:r>
              <a:rPr lang="zh-CN" altLang="en-US" sz="1800" noProof="1">
                <a:latin typeface="Consolas" panose="020B0609020204030204" pitchFamily="49" charset="0"/>
              </a:rPr>
              <a:t>将参数当作字符</a:t>
            </a:r>
            <a:endParaRPr lang="en-US" altLang="zh-CN" sz="1800" noProof="1">
              <a:latin typeface="Consolas" panose="020B0609020204030204" pitchFamily="49" charset="0"/>
            </a:endParaRPr>
          </a:p>
          <a:p>
            <a:pPr>
              <a:lnSpc>
                <a:spcPct val="80000"/>
              </a:lnSpc>
              <a:buSzPct val="90000"/>
              <a:buNone/>
            </a:pPr>
            <a:r>
              <a:rPr lang="en-US" altLang="zh-CN" sz="1800" noProof="1">
                <a:latin typeface="Consolas" panose="020B0609020204030204" pitchFamily="49" charset="0"/>
              </a:rPr>
              <a:t>		return map(nested, iterable)         #使用在函数内部定义的函数</a:t>
            </a:r>
          </a:p>
          <a:p>
            <a:pPr>
              <a:lnSpc>
                <a:spcPct val="80000"/>
              </a:lnSpc>
              <a:buSzPct val="90000"/>
              <a:buNone/>
            </a:pPr>
            <a:r>
              <a:rPr lang="en-US" altLang="zh-CN" sz="1800" noProof="1">
                <a:latin typeface="Consolas" panose="020B0609020204030204" pitchFamily="49" charset="0"/>
              </a:rPr>
              <a:t>&gt;&gt;&gt; list(myMap(range(5), '+', 5))                #调用外部函数，不需要关心其内部实现</a:t>
            </a:r>
          </a:p>
          <a:p>
            <a:pPr>
              <a:lnSpc>
                <a:spcPct val="80000"/>
              </a:lnSpc>
              <a:buSzPct val="90000"/>
              <a:buNone/>
            </a:pPr>
            <a:r>
              <a:rPr lang="en-US" altLang="zh-CN" sz="1800" noProof="1">
                <a:solidFill>
                  <a:srgbClr val="00B0F0"/>
                </a:solidFill>
                <a:latin typeface="Consolas" panose="020B0609020204030204" pitchFamily="49" charset="0"/>
              </a:rPr>
              <a:t>[5, 6, 7, 8, 9]</a:t>
            </a:r>
          </a:p>
          <a:p>
            <a:pPr>
              <a:lnSpc>
                <a:spcPct val="80000"/>
              </a:lnSpc>
              <a:buSzPct val="90000"/>
              <a:buNone/>
            </a:pPr>
            <a:r>
              <a:rPr lang="en-US" altLang="zh-CN" sz="1800" noProof="1">
                <a:latin typeface="Consolas" panose="020B0609020204030204" pitchFamily="49" charset="0"/>
              </a:rPr>
              <a:t>&gt;&gt;&gt; list(myMap(range(5), '-', 5))</a:t>
            </a:r>
          </a:p>
          <a:p>
            <a:pPr>
              <a:lnSpc>
                <a:spcPct val="80000"/>
              </a:lnSpc>
              <a:buSzPct val="90000"/>
              <a:buNone/>
            </a:pPr>
            <a:r>
              <a:rPr lang="en-US" altLang="zh-CN" sz="1800" noProof="1">
                <a:solidFill>
                  <a:srgbClr val="00B0F0"/>
                </a:solidFill>
                <a:latin typeface="Consolas" panose="020B0609020204030204" pitchFamily="49" charset="0"/>
              </a:rPr>
              <a:t>[-5, -4, -3, -2, -1]</a:t>
            </a:r>
          </a:p>
          <a:p>
            <a:pPr>
              <a:lnSpc>
                <a:spcPct val="80000"/>
              </a:lnSpc>
              <a:buSzPct val="90000"/>
              <a:buNone/>
            </a:pPr>
            <a:r>
              <a:rPr lang="en-US" altLang="zh-CN" sz="1800" noProof="1">
                <a:latin typeface="Consolas" panose="020B0609020204030204" pitchFamily="49" charset="0"/>
              </a:rPr>
              <a:t>&gt;&gt;&gt; list(myMap(range(5), '*', 5))</a:t>
            </a:r>
          </a:p>
          <a:p>
            <a:pPr>
              <a:lnSpc>
                <a:spcPct val="80000"/>
              </a:lnSpc>
              <a:buSzPct val="90000"/>
              <a:buNone/>
            </a:pPr>
            <a:r>
              <a:rPr lang="en-US" altLang="zh-CN" sz="1800" noProof="1">
                <a:solidFill>
                  <a:srgbClr val="00B0F0"/>
                </a:solidFill>
                <a:latin typeface="Consolas" panose="020B0609020204030204" pitchFamily="49" charset="0"/>
              </a:rPr>
              <a:t>[0, 5, 10, 15, 20]</a:t>
            </a:r>
          </a:p>
          <a:p>
            <a:pPr>
              <a:lnSpc>
                <a:spcPct val="80000"/>
              </a:lnSpc>
              <a:buSzPct val="90000"/>
              <a:buNone/>
            </a:pPr>
            <a:endParaRPr lang="en-US" altLang="en-US" sz="1800" dirty="0">
              <a:latin typeface="Consolas" panose="020B0609020204030204" pitchFamily="49"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36</a:t>
            </a:fld>
            <a:endParaRPr lang="zh-CN" altLang="en-US"/>
          </a:p>
        </p:txBody>
      </p:sp>
    </p:spTree>
    <p:extLst>
      <p:ext uri="{BB962C8B-B14F-4D97-AF65-F5344CB8AC3E}">
        <p14:creationId xmlns:p14="http://schemas.microsoft.com/office/powerpoint/2010/main" val="327693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可调对象</a:t>
            </a:r>
            <a:endParaRPr lang="en-US" altLang="zh-CN" dirty="0"/>
          </a:p>
          <a:p>
            <a:pPr lvl="1"/>
            <a:r>
              <a:rPr lang="zh-CN" altLang="en-US" dirty="0"/>
              <a:t>包含</a:t>
            </a:r>
            <a:r>
              <a:rPr lang="en-US" altLang="zh-CN" dirty="0"/>
              <a:t>__call__()</a:t>
            </a:r>
            <a:r>
              <a:rPr lang="zh-CN" altLang="en-US" dirty="0"/>
              <a:t>方法的类的对象都是可调用的</a:t>
            </a:r>
            <a:endParaRPr lang="en-US" altLang="zh-CN" dirty="0"/>
          </a:p>
          <a:p>
            <a:pPr>
              <a:lnSpc>
                <a:spcPct val="80000"/>
              </a:lnSpc>
              <a:buSzPct val="90000"/>
              <a:buNone/>
            </a:pPr>
            <a:r>
              <a:rPr lang="en-US" altLang="zh-CN" sz="1800" dirty="0">
                <a:latin typeface="Consolas" panose="020B0609020204030204" pitchFamily="49" charset="0"/>
              </a:rPr>
              <a:t>class linear:</a:t>
            </a:r>
          </a:p>
          <a:p>
            <a:pPr>
              <a:lnSpc>
                <a:spcPct val="80000"/>
              </a:lnSpc>
              <a:buSzPct val="90000"/>
              <a:buNone/>
            </a:pPr>
            <a:r>
              <a:rPr lang="en-US" altLang="zh-CN" sz="1800" dirty="0">
                <a:latin typeface="Consolas" panose="020B0609020204030204" pitchFamily="49" charset="0"/>
              </a:rPr>
              <a:t>    </a:t>
            </a:r>
            <a:r>
              <a:rPr lang="en-US" altLang="zh-CN" sz="1800" dirty="0" err="1">
                <a:latin typeface="Consolas" panose="020B0609020204030204" pitchFamily="49" charset="0"/>
              </a:rPr>
              <a:t>def</a:t>
            </a:r>
            <a:r>
              <a:rPr lang="en-US" altLang="zh-CN" sz="1800" dirty="0">
                <a:latin typeface="Consolas" panose="020B0609020204030204" pitchFamily="49" charset="0"/>
              </a:rPr>
              <a:t> __</a:t>
            </a:r>
            <a:r>
              <a:rPr lang="en-US" altLang="zh-CN" sz="1800" dirty="0" err="1">
                <a:latin typeface="Consolas" panose="020B0609020204030204" pitchFamily="49" charset="0"/>
              </a:rPr>
              <a:t>init</a:t>
            </a:r>
            <a:r>
              <a:rPr lang="en-US" altLang="zh-CN" sz="1800" dirty="0">
                <a:latin typeface="Consolas" panose="020B0609020204030204" pitchFamily="49" charset="0"/>
              </a:rPr>
              <a:t>__(self, a, b):</a:t>
            </a:r>
          </a:p>
          <a:p>
            <a:pPr>
              <a:lnSpc>
                <a:spcPct val="80000"/>
              </a:lnSpc>
              <a:buSzPct val="90000"/>
              <a:buNone/>
            </a:pPr>
            <a:r>
              <a:rPr lang="en-US" altLang="zh-CN" sz="1800" dirty="0">
                <a:latin typeface="Consolas" panose="020B0609020204030204" pitchFamily="49" charset="0"/>
              </a:rPr>
              <a:t>        </a:t>
            </a:r>
            <a:r>
              <a:rPr lang="en-US" altLang="zh-CN" sz="1800" dirty="0" err="1">
                <a:latin typeface="Consolas" panose="020B0609020204030204" pitchFamily="49" charset="0"/>
              </a:rPr>
              <a:t>self.a</a:t>
            </a:r>
            <a:r>
              <a:rPr lang="en-US" altLang="zh-CN" sz="1800" dirty="0">
                <a:latin typeface="Consolas" panose="020B0609020204030204" pitchFamily="49" charset="0"/>
              </a:rPr>
              <a:t>, </a:t>
            </a:r>
            <a:r>
              <a:rPr lang="en-US" altLang="zh-CN" sz="1800" dirty="0" err="1">
                <a:latin typeface="Consolas" panose="020B0609020204030204" pitchFamily="49" charset="0"/>
              </a:rPr>
              <a:t>self.b</a:t>
            </a:r>
            <a:r>
              <a:rPr lang="en-US" altLang="zh-CN" sz="1800" dirty="0">
                <a:latin typeface="Consolas" panose="020B0609020204030204" pitchFamily="49" charset="0"/>
              </a:rPr>
              <a:t> = a, b</a:t>
            </a:r>
          </a:p>
          <a:p>
            <a:pPr>
              <a:lnSpc>
                <a:spcPct val="80000"/>
              </a:lnSpc>
              <a:buSzPct val="90000"/>
              <a:buNone/>
            </a:pPr>
            <a:r>
              <a:rPr lang="en-US" altLang="zh-CN" sz="1800" dirty="0">
                <a:solidFill>
                  <a:srgbClr val="FF0000"/>
                </a:solidFill>
                <a:latin typeface="Consolas" panose="020B0609020204030204" pitchFamily="49" charset="0"/>
              </a:rPr>
              <a:t>    </a:t>
            </a:r>
            <a:r>
              <a:rPr lang="en-US" altLang="zh-CN" sz="1800" dirty="0" err="1">
                <a:solidFill>
                  <a:srgbClr val="FF0000"/>
                </a:solidFill>
                <a:latin typeface="Consolas" panose="020B0609020204030204" pitchFamily="49" charset="0"/>
              </a:rPr>
              <a:t>def</a:t>
            </a:r>
            <a:r>
              <a:rPr lang="en-US" altLang="zh-CN" sz="1800" dirty="0">
                <a:solidFill>
                  <a:srgbClr val="FF0000"/>
                </a:solidFill>
                <a:latin typeface="Consolas" panose="020B0609020204030204" pitchFamily="49" charset="0"/>
              </a:rPr>
              <a:t> __call__(self, x):</a:t>
            </a:r>
          </a:p>
          <a:p>
            <a:pPr>
              <a:lnSpc>
                <a:spcPct val="80000"/>
              </a:lnSpc>
              <a:buSzPct val="90000"/>
              <a:buNone/>
            </a:pPr>
            <a:r>
              <a:rPr lang="en-US" altLang="zh-CN" sz="1800" dirty="0">
                <a:solidFill>
                  <a:srgbClr val="FF0000"/>
                </a:solidFill>
                <a:latin typeface="Consolas" panose="020B0609020204030204" pitchFamily="49" charset="0"/>
              </a:rPr>
              <a:t>        return </a:t>
            </a:r>
            <a:r>
              <a:rPr lang="en-US" altLang="zh-CN" sz="1800" dirty="0" err="1">
                <a:solidFill>
                  <a:srgbClr val="FF0000"/>
                </a:solidFill>
                <a:latin typeface="Consolas" panose="020B0609020204030204" pitchFamily="49" charset="0"/>
              </a:rPr>
              <a:t>self.a</a:t>
            </a:r>
            <a:r>
              <a:rPr lang="en-US" altLang="zh-CN" sz="1800" dirty="0">
                <a:solidFill>
                  <a:srgbClr val="FF0000"/>
                </a:solidFill>
                <a:latin typeface="Consolas" panose="020B0609020204030204" pitchFamily="49" charset="0"/>
              </a:rPr>
              <a:t> * x + </a:t>
            </a:r>
            <a:r>
              <a:rPr lang="en-US" altLang="zh-CN" sz="1800" dirty="0" err="1">
                <a:solidFill>
                  <a:srgbClr val="FF0000"/>
                </a:solidFill>
                <a:latin typeface="Consolas" panose="020B0609020204030204" pitchFamily="49" charset="0"/>
              </a:rPr>
              <a:t>self.b</a:t>
            </a:r>
            <a:endParaRPr lang="zh-CN" altLang="en-US" sz="1800" dirty="0">
              <a:solidFill>
                <a:srgbClr val="FF0000"/>
              </a:solidFill>
              <a:latin typeface="Consolas" panose="020B0609020204030204" pitchFamily="49" charset="0"/>
            </a:endParaRPr>
          </a:p>
          <a:p>
            <a:pPr lvl="1"/>
            <a:r>
              <a:rPr lang="zh-CN" altLang="en-US" dirty="0"/>
              <a:t>使用嵌套函数定义生成可调对象。</a:t>
            </a:r>
            <a:endParaRPr lang="zh-CN" altLang="en-US" sz="2000" dirty="0"/>
          </a:p>
          <a:p>
            <a:pPr>
              <a:lnSpc>
                <a:spcPct val="80000"/>
              </a:lnSpc>
              <a:buSzPct val="90000"/>
              <a:buNone/>
            </a:pPr>
            <a:r>
              <a:rPr lang="en-US" altLang="zh-CN" sz="1800" dirty="0" err="1">
                <a:latin typeface="Consolas" panose="020B0609020204030204" pitchFamily="49" charset="0"/>
              </a:rPr>
              <a:t>def</a:t>
            </a:r>
            <a:r>
              <a:rPr lang="en-US" altLang="zh-CN" sz="1800" dirty="0">
                <a:latin typeface="Consolas" panose="020B0609020204030204" pitchFamily="49" charset="0"/>
              </a:rPr>
              <a:t> linear(a, b):</a:t>
            </a:r>
          </a:p>
          <a:p>
            <a:pPr>
              <a:lnSpc>
                <a:spcPct val="80000"/>
              </a:lnSpc>
              <a:buSzPct val="90000"/>
              <a:buNone/>
            </a:pPr>
            <a:r>
              <a:rPr lang="en-US" altLang="zh-CN" sz="1800" dirty="0">
                <a:latin typeface="Consolas" panose="020B0609020204030204" pitchFamily="49" charset="0"/>
              </a:rPr>
              <a:t>    </a:t>
            </a:r>
            <a:r>
              <a:rPr lang="en-US" altLang="zh-CN" sz="1800" dirty="0" err="1">
                <a:latin typeface="Consolas" panose="020B0609020204030204" pitchFamily="49" charset="0"/>
              </a:rPr>
              <a:t>def</a:t>
            </a:r>
            <a:r>
              <a:rPr lang="en-US" altLang="zh-CN" sz="1800" dirty="0">
                <a:latin typeface="Consolas" panose="020B0609020204030204" pitchFamily="49" charset="0"/>
              </a:rPr>
              <a:t> result(x):</a:t>
            </a:r>
          </a:p>
          <a:p>
            <a:pPr>
              <a:lnSpc>
                <a:spcPct val="80000"/>
              </a:lnSpc>
              <a:buSzPct val="90000"/>
              <a:buNone/>
            </a:pPr>
            <a:r>
              <a:rPr lang="en-US" altLang="zh-CN" sz="1800" dirty="0">
                <a:latin typeface="Consolas" panose="020B0609020204030204" pitchFamily="49" charset="0"/>
              </a:rPr>
              <a:t>        return a * x + b</a:t>
            </a:r>
          </a:p>
          <a:p>
            <a:pPr>
              <a:lnSpc>
                <a:spcPct val="80000"/>
              </a:lnSpc>
              <a:buSzPct val="90000"/>
              <a:buNone/>
            </a:pPr>
            <a:r>
              <a:rPr lang="en-US" altLang="zh-CN" sz="1800" dirty="0">
                <a:latin typeface="Consolas" panose="020B0609020204030204" pitchFamily="49" charset="0"/>
              </a:rPr>
              <a:t>	 return result</a:t>
            </a:r>
          </a:p>
          <a:p>
            <a:pPr lvl="1"/>
            <a:r>
              <a:rPr lang="zh-CN" altLang="en-US" dirty="0"/>
              <a:t>定义可调用对象实例</a:t>
            </a:r>
            <a:endParaRPr lang="en-US" altLang="zh-CN" dirty="0"/>
          </a:p>
          <a:p>
            <a:pPr>
              <a:lnSpc>
                <a:spcPct val="80000"/>
              </a:lnSpc>
              <a:buSzPct val="90000"/>
              <a:buNone/>
            </a:pPr>
            <a:r>
              <a:rPr lang="en-US" altLang="zh-CN" sz="1800" dirty="0">
                <a:latin typeface="Consolas" panose="020B0609020204030204" charset="0"/>
              </a:rPr>
              <a:t>&gt;&gt;&gt; </a:t>
            </a:r>
            <a:r>
              <a:rPr lang="en-US" altLang="zh-CN" sz="1800" dirty="0" err="1">
                <a:latin typeface="Consolas" panose="020B0609020204030204" charset="0"/>
              </a:rPr>
              <a:t>call_instance</a:t>
            </a:r>
            <a:r>
              <a:rPr lang="en-US" altLang="zh-CN" sz="1800" dirty="0">
                <a:latin typeface="Consolas" panose="020B0609020204030204" charset="0"/>
              </a:rPr>
              <a:t> = linear(0.3, 2)</a:t>
            </a:r>
          </a:p>
          <a:p>
            <a:pPr>
              <a:lnSpc>
                <a:spcPct val="80000"/>
              </a:lnSpc>
              <a:buSzPct val="90000"/>
              <a:buNone/>
            </a:pPr>
            <a:r>
              <a:rPr lang="en-US" altLang="zh-CN" sz="1800" dirty="0">
                <a:latin typeface="Consolas" panose="020B0609020204030204" charset="0"/>
              </a:rPr>
              <a:t>&gt;&gt;&gt; </a:t>
            </a:r>
            <a:r>
              <a:rPr lang="en-US" altLang="zh-CN" sz="1800" dirty="0" err="1">
                <a:latin typeface="Consolas" panose="020B0609020204030204" charset="0"/>
              </a:rPr>
              <a:t>call_instance</a:t>
            </a:r>
            <a:r>
              <a:rPr lang="en-US" altLang="zh-CN" sz="1800" dirty="0">
                <a:latin typeface="Consolas" panose="020B0609020204030204" charset="0"/>
              </a:rPr>
              <a:t>(3)</a:t>
            </a:r>
          </a:p>
          <a:p>
            <a:pPr>
              <a:lnSpc>
                <a:spcPct val="80000"/>
              </a:lnSpc>
              <a:buSzPct val="90000"/>
              <a:buNone/>
            </a:pPr>
            <a:r>
              <a:rPr lang="en-US" altLang="zh-CN" sz="1800" dirty="0">
                <a:solidFill>
                  <a:srgbClr val="00B0F0"/>
                </a:solidFill>
                <a:latin typeface="Consolas" panose="020B0609020204030204" charset="0"/>
              </a:rPr>
              <a:t>2.9</a:t>
            </a:r>
            <a:endParaRPr lang="en-US" altLang="zh-CN" sz="1800" dirty="0">
              <a:solidFill>
                <a:srgbClr val="00B0F0"/>
              </a:solidFill>
              <a:latin typeface="Consolas" panose="020B0609020204030204" pitchFamily="49"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37</a:t>
            </a:fld>
            <a:endParaRPr lang="zh-CN" altLang="en-US"/>
          </a:p>
        </p:txBody>
      </p:sp>
    </p:spTree>
    <p:extLst>
      <p:ext uri="{BB962C8B-B14F-4D97-AF65-F5344CB8AC3E}">
        <p14:creationId xmlns:p14="http://schemas.microsoft.com/office/powerpoint/2010/main" val="1717216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修饰器</a:t>
            </a:r>
            <a:endParaRPr lang="en-US" altLang="zh-CN" dirty="0"/>
          </a:p>
          <a:p>
            <a:pPr lvl="1"/>
            <a:r>
              <a:rPr lang="zh-CN" altLang="en-US" dirty="0"/>
              <a:t>一个函数：</a:t>
            </a:r>
            <a:r>
              <a:rPr lang="en-US" altLang="en-US" dirty="0" err="1"/>
              <a:t>接收其他函数作为参数并对其进行一定的改造之后返回新函数</a:t>
            </a:r>
            <a:endParaRPr lang="en-US" altLang="en-US" dirty="0"/>
          </a:p>
          <a:p>
            <a:pPr lvl="1"/>
            <a:r>
              <a:rPr lang="en-US" altLang="en-US" dirty="0" err="1"/>
              <a:t>decorator是函数嵌套定义的另一个重要应用</a:t>
            </a:r>
            <a:endParaRPr lang="en-US" altLang="en-US" dirty="0"/>
          </a:p>
          <a:p>
            <a:pPr lvl="1"/>
            <a:r>
              <a:rPr lang="en-US" altLang="en-US" dirty="0" err="1"/>
              <a:t>静态方法、类方法、属性等也都是通过</a:t>
            </a:r>
            <a:r>
              <a:rPr lang="en-US" altLang="en-US" dirty="0" err="1">
                <a:solidFill>
                  <a:srgbClr val="FF0000"/>
                </a:solidFill>
              </a:rPr>
              <a:t>修饰器</a:t>
            </a:r>
            <a:r>
              <a:rPr lang="zh-CN" altLang="en-US" dirty="0"/>
              <a:t>实现</a:t>
            </a:r>
            <a:endParaRPr lang="en-US" altLang="en-US"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38</a:t>
            </a:fld>
            <a:endParaRPr lang="zh-CN" altLang="en-US"/>
          </a:p>
        </p:txBody>
      </p:sp>
    </p:spTree>
    <p:extLst>
      <p:ext uri="{BB962C8B-B14F-4D97-AF65-F5344CB8AC3E}">
        <p14:creationId xmlns:p14="http://schemas.microsoft.com/office/powerpoint/2010/main" val="639047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修饰器</a:t>
            </a:r>
            <a:endParaRPr lang="en-US" altLang="zh-CN" dirty="0"/>
          </a:p>
          <a:p>
            <a:pPr lvl="1"/>
            <a:r>
              <a:rPr lang="zh-CN" altLang="en-US" dirty="0"/>
              <a:t>示例：计时</a:t>
            </a:r>
            <a:endParaRPr lang="en-US" altLang="zh-CN" dirty="0"/>
          </a:p>
          <a:p>
            <a:pPr marL="0" indent="0">
              <a:buSzPct val="90000"/>
              <a:buNone/>
            </a:pPr>
            <a:r>
              <a:rPr lang="en-US" altLang="zh-CN" sz="1800" dirty="0">
                <a:latin typeface="Times New Roman" panose="02020603050405020304" pitchFamily="18" charset="0"/>
              </a:rPr>
              <a:t>import time</a:t>
            </a:r>
            <a:endParaRPr lang="zh-CN" altLang="en-US" sz="1800" dirty="0">
              <a:latin typeface="Times New Roman" panose="02020603050405020304" pitchFamily="18" charset="0"/>
            </a:endParaRPr>
          </a:p>
          <a:p>
            <a:pPr marL="0" indent="0">
              <a:buSzPct val="90000"/>
              <a:buNone/>
            </a:pPr>
            <a:r>
              <a:rPr lang="en-US" altLang="zh-CN" sz="1800" dirty="0" err="1">
                <a:latin typeface="Times New Roman" panose="02020603050405020304" pitchFamily="18" charset="0"/>
              </a:rPr>
              <a:t>def</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func</a:t>
            </a:r>
            <a:r>
              <a:rPr lang="en-US" altLang="zh-CN" sz="1800" dirty="0">
                <a:latin typeface="Times New Roman" panose="02020603050405020304" pitchFamily="18" charset="0"/>
              </a:rPr>
              <a:t>():</a:t>
            </a:r>
            <a:endParaRPr lang="zh-CN" altLang="en-US" sz="1800" dirty="0">
              <a:latin typeface="Times New Roman" panose="02020603050405020304" pitchFamily="18" charset="0"/>
            </a:endParaRPr>
          </a:p>
          <a:p>
            <a:pPr marL="0" indent="0">
              <a:buSzPct val="90000"/>
              <a:buNone/>
            </a:pPr>
            <a:r>
              <a:rPr lang="zh-CN" altLang="en-US" sz="1800" dirty="0">
                <a:latin typeface="Times New Roman" panose="02020603050405020304" pitchFamily="18" charset="0"/>
              </a:rPr>
              <a:t>    </a:t>
            </a:r>
            <a:r>
              <a:rPr lang="en-US" altLang="zh-CN" sz="1800" dirty="0">
                <a:latin typeface="Times New Roman" panose="02020603050405020304" pitchFamily="18" charset="0"/>
              </a:rPr>
              <a:t>print("hello")</a:t>
            </a:r>
            <a:endParaRPr lang="zh-CN" altLang="en-US" sz="1800" dirty="0">
              <a:latin typeface="Times New Roman" panose="02020603050405020304" pitchFamily="18" charset="0"/>
            </a:endParaRPr>
          </a:p>
          <a:p>
            <a:pPr marL="0" indent="0">
              <a:buSzPct val="90000"/>
              <a:buNone/>
            </a:pPr>
            <a:r>
              <a:rPr lang="zh-CN" altLang="en-US" sz="1800" dirty="0">
                <a:latin typeface="Times New Roman" panose="02020603050405020304" pitchFamily="18" charset="0"/>
              </a:rPr>
              <a:t>    </a:t>
            </a:r>
            <a:r>
              <a:rPr lang="en-US" altLang="zh-CN" sz="1800" dirty="0" err="1">
                <a:latin typeface="Times New Roman" panose="02020603050405020304" pitchFamily="18" charset="0"/>
              </a:rPr>
              <a:t>time.sleep</a:t>
            </a:r>
            <a:r>
              <a:rPr lang="en-US" altLang="zh-CN" sz="1800" dirty="0">
                <a:latin typeface="Times New Roman" panose="02020603050405020304" pitchFamily="18" charset="0"/>
              </a:rPr>
              <a:t>(1)</a:t>
            </a:r>
            <a:endParaRPr lang="zh-CN" altLang="en-US" sz="1800" dirty="0">
              <a:latin typeface="Times New Roman" panose="02020603050405020304" pitchFamily="18" charset="0"/>
            </a:endParaRPr>
          </a:p>
          <a:p>
            <a:pPr marL="0" indent="0">
              <a:buSzPct val="90000"/>
              <a:buNone/>
            </a:pPr>
            <a:r>
              <a:rPr lang="zh-CN" altLang="en-US" sz="1800" dirty="0">
                <a:latin typeface="Times New Roman" panose="02020603050405020304" pitchFamily="18" charset="0"/>
              </a:rPr>
              <a:t>    </a:t>
            </a:r>
            <a:r>
              <a:rPr lang="en-US" altLang="zh-CN" sz="1800" dirty="0">
                <a:latin typeface="Times New Roman" panose="02020603050405020304" pitchFamily="18" charset="0"/>
              </a:rPr>
              <a:t>print("world")</a:t>
            </a:r>
            <a:endParaRPr lang="zh-CN" altLang="en-US" sz="1800" dirty="0">
              <a:latin typeface="Times New Roman" panose="02020603050405020304" pitchFamily="18" charset="0"/>
            </a:endParaRPr>
          </a:p>
          <a:p>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39</a:t>
            </a:fld>
            <a:endParaRPr lang="zh-CN" altLang="en-US"/>
          </a:p>
        </p:txBody>
      </p:sp>
      <p:sp>
        <p:nvSpPr>
          <p:cNvPr id="5" name="矩形 4"/>
          <p:cNvSpPr/>
          <p:nvPr/>
        </p:nvSpPr>
        <p:spPr>
          <a:xfrm>
            <a:off x="3254829" y="2055282"/>
            <a:ext cx="4212771" cy="3831818"/>
          </a:xfrm>
          <a:prstGeom prst="rect">
            <a:avLst/>
          </a:prstGeom>
        </p:spPr>
        <p:txBody>
          <a:bodyPr wrap="square">
            <a:spAutoFit/>
          </a:bodyPr>
          <a:lstStyle/>
          <a:p>
            <a:pPr fontAlgn="base">
              <a:lnSpc>
                <a:spcPct val="15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import time</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en-US" altLang="zh-CN" b="1" dirty="0" err="1">
                <a:latin typeface="Times New Roman" panose="02020603050405020304" pitchFamily="18" charset="0"/>
              </a:rPr>
              <a:t>def</a:t>
            </a: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func</a:t>
            </a:r>
            <a:r>
              <a:rPr kumimoji="1" lang="en-US" altLang="zh-CN" b="1" dirty="0">
                <a:latin typeface="Times New Roman" panose="02020603050405020304" pitchFamily="18" charset="0"/>
              </a:rPr>
              <a:t>():</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startTime</a:t>
            </a:r>
            <a:r>
              <a:rPr kumimoji="1" lang="en-US" altLang="zh-CN" b="1" dirty="0">
                <a:latin typeface="Times New Roman" panose="02020603050405020304" pitchFamily="18" charset="0"/>
              </a:rPr>
              <a:t> = </a:t>
            </a:r>
            <a:r>
              <a:rPr kumimoji="1" lang="en-US" altLang="zh-CN" b="1" dirty="0" err="1">
                <a:latin typeface="Times New Roman" panose="02020603050405020304" pitchFamily="18" charset="0"/>
              </a:rPr>
              <a:t>time.time</a:t>
            </a:r>
            <a:r>
              <a:rPr kumimoji="1" lang="en-US" altLang="zh-CN" b="1" dirty="0">
                <a:latin typeface="Times New Roman" panose="02020603050405020304" pitchFamily="18" charset="0"/>
              </a:rPr>
              <a:t>()</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a:latin typeface="Times New Roman" panose="02020603050405020304" pitchFamily="18" charset="0"/>
              </a:rPr>
              <a:t>print("hello")</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time.sleep</a:t>
            </a:r>
            <a:r>
              <a:rPr kumimoji="1" lang="en-US" altLang="zh-CN" b="1" dirty="0">
                <a:latin typeface="Times New Roman" panose="02020603050405020304" pitchFamily="18" charset="0"/>
              </a:rPr>
              <a:t>(1)</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a:latin typeface="Times New Roman" panose="02020603050405020304" pitchFamily="18" charset="0"/>
              </a:rPr>
              <a:t>print("world")</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endTime</a:t>
            </a:r>
            <a:r>
              <a:rPr kumimoji="1" lang="en-US" altLang="zh-CN" b="1" dirty="0">
                <a:latin typeface="Times New Roman" panose="02020603050405020304" pitchFamily="18" charset="0"/>
              </a:rPr>
              <a:t> = </a:t>
            </a:r>
            <a:r>
              <a:rPr kumimoji="1" lang="en-US" altLang="zh-CN" b="1" dirty="0" err="1">
                <a:latin typeface="Times New Roman" panose="02020603050405020304" pitchFamily="18" charset="0"/>
              </a:rPr>
              <a:t>time.time</a:t>
            </a:r>
            <a:r>
              <a:rPr kumimoji="1" lang="en-US" altLang="zh-CN" b="1" dirty="0">
                <a:latin typeface="Times New Roman" panose="02020603050405020304" pitchFamily="18" charset="0"/>
              </a:rPr>
              <a:t>()</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msecs</a:t>
            </a:r>
            <a:r>
              <a:rPr kumimoji="1" lang="en-US" altLang="zh-CN" b="1" dirty="0">
                <a:latin typeface="Times New Roman" panose="02020603050405020304" pitchFamily="18" charset="0"/>
              </a:rPr>
              <a:t> = (</a:t>
            </a:r>
            <a:r>
              <a:rPr kumimoji="1" lang="en-US" altLang="zh-CN" b="1" dirty="0" err="1">
                <a:latin typeface="Times New Roman" panose="02020603050405020304" pitchFamily="18" charset="0"/>
              </a:rPr>
              <a:t>endTime</a:t>
            </a:r>
            <a:r>
              <a:rPr kumimoji="1" lang="en-US" altLang="zh-CN" b="1" dirty="0">
                <a:latin typeface="Times New Roman" panose="02020603050405020304" pitchFamily="18" charset="0"/>
              </a:rPr>
              <a:t> - </a:t>
            </a:r>
            <a:r>
              <a:rPr kumimoji="1" lang="en-US" altLang="zh-CN" b="1" dirty="0" err="1">
                <a:latin typeface="Times New Roman" panose="02020603050405020304" pitchFamily="18" charset="0"/>
              </a:rPr>
              <a:t>startTime</a:t>
            </a:r>
            <a:r>
              <a:rPr kumimoji="1" lang="en-US" altLang="zh-CN" b="1" dirty="0">
                <a:latin typeface="Times New Roman" panose="02020603050405020304" pitchFamily="18" charset="0"/>
              </a:rPr>
              <a:t>)*1000</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a:latin typeface="Times New Roman" panose="02020603050405020304" pitchFamily="18" charset="0"/>
              </a:rPr>
              <a:t>print("time is %d </a:t>
            </a:r>
            <a:r>
              <a:rPr kumimoji="1" lang="en-US" altLang="zh-CN" b="1" dirty="0" err="1">
                <a:latin typeface="Times New Roman" panose="02020603050405020304" pitchFamily="18" charset="0"/>
              </a:rPr>
              <a:t>ms</a:t>
            </a: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msecs</a:t>
            </a:r>
            <a:r>
              <a:rPr kumimoji="1" lang="en-US" altLang="zh-CN" b="1" dirty="0">
                <a:latin typeface="Times New Roman" panose="02020603050405020304" pitchFamily="18" charset="0"/>
              </a:rPr>
              <a:t>)</a:t>
            </a:r>
            <a:endParaRPr kumimoji="1" lang="zh-CN" altLang="en-US" b="1" dirty="0">
              <a:latin typeface="Times New Roman" panose="02020603050405020304" pitchFamily="18" charset="0"/>
            </a:endParaRPr>
          </a:p>
        </p:txBody>
      </p:sp>
      <p:sp>
        <p:nvSpPr>
          <p:cNvPr id="6" name="矩形 5"/>
          <p:cNvSpPr/>
          <p:nvPr/>
        </p:nvSpPr>
        <p:spPr>
          <a:xfrm>
            <a:off x="7674428" y="1847532"/>
            <a:ext cx="4318000" cy="4247317"/>
          </a:xfrm>
          <a:prstGeom prst="rect">
            <a:avLst/>
          </a:prstGeom>
        </p:spPr>
        <p:txBody>
          <a:bodyPr wrap="square">
            <a:spAutoFit/>
          </a:bodyPr>
          <a:lstStyle/>
          <a:p>
            <a:pPr fontAlgn="base">
              <a:lnSpc>
                <a:spcPct val="15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import time</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en-US" altLang="zh-CN" b="1" dirty="0" err="1">
                <a:latin typeface="Times New Roman" panose="02020603050405020304" pitchFamily="18" charset="0"/>
              </a:rPr>
              <a:t>def</a:t>
            </a:r>
            <a:r>
              <a:rPr kumimoji="1" lang="en-US" altLang="zh-CN" b="1" dirty="0">
                <a:latin typeface="Times New Roman" panose="02020603050405020304" pitchFamily="18" charset="0"/>
              </a:rPr>
              <a:t> deco(</a:t>
            </a:r>
            <a:r>
              <a:rPr kumimoji="1" lang="en-US" altLang="zh-CN" b="1" dirty="0" err="1">
                <a:latin typeface="Times New Roman" panose="02020603050405020304" pitchFamily="18" charset="0"/>
              </a:rPr>
              <a:t>func</a:t>
            </a:r>
            <a:r>
              <a:rPr kumimoji="1" lang="en-US" altLang="zh-CN" b="1" dirty="0">
                <a:latin typeface="Times New Roman" panose="02020603050405020304" pitchFamily="18" charset="0"/>
              </a:rPr>
              <a:t>):</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startTime</a:t>
            </a:r>
            <a:r>
              <a:rPr kumimoji="1" lang="en-US" altLang="zh-CN" b="1" dirty="0">
                <a:latin typeface="Times New Roman" panose="02020603050405020304" pitchFamily="18" charset="0"/>
              </a:rPr>
              <a:t> = </a:t>
            </a:r>
            <a:r>
              <a:rPr kumimoji="1" lang="en-US" altLang="zh-CN" b="1" dirty="0" err="1">
                <a:latin typeface="Times New Roman" panose="02020603050405020304" pitchFamily="18" charset="0"/>
              </a:rPr>
              <a:t>time.time</a:t>
            </a:r>
            <a:r>
              <a:rPr kumimoji="1" lang="en-US" altLang="zh-CN" b="1" dirty="0">
                <a:latin typeface="Times New Roman" panose="02020603050405020304" pitchFamily="18" charset="0"/>
              </a:rPr>
              <a:t>()</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func</a:t>
            </a:r>
            <a:r>
              <a:rPr kumimoji="1" lang="en-US" altLang="zh-CN" b="1" dirty="0">
                <a:latin typeface="Times New Roman" panose="02020603050405020304" pitchFamily="18" charset="0"/>
              </a:rPr>
              <a:t>()</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endTime</a:t>
            </a:r>
            <a:r>
              <a:rPr kumimoji="1" lang="en-US" altLang="zh-CN" b="1" dirty="0">
                <a:latin typeface="Times New Roman" panose="02020603050405020304" pitchFamily="18" charset="0"/>
              </a:rPr>
              <a:t> = </a:t>
            </a:r>
            <a:r>
              <a:rPr kumimoji="1" lang="en-US" altLang="zh-CN" b="1" dirty="0" err="1">
                <a:latin typeface="Times New Roman" panose="02020603050405020304" pitchFamily="18" charset="0"/>
              </a:rPr>
              <a:t>time.time</a:t>
            </a:r>
            <a:r>
              <a:rPr kumimoji="1" lang="en-US" altLang="zh-CN" b="1" dirty="0">
                <a:latin typeface="Times New Roman" panose="02020603050405020304" pitchFamily="18" charset="0"/>
              </a:rPr>
              <a:t>()</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err="1">
                <a:latin typeface="Times New Roman" panose="02020603050405020304" pitchFamily="18" charset="0"/>
              </a:rPr>
              <a:t>msecs</a:t>
            </a:r>
            <a:r>
              <a:rPr kumimoji="1" lang="en-US" altLang="zh-CN" b="1" dirty="0">
                <a:latin typeface="Times New Roman" panose="02020603050405020304" pitchFamily="18" charset="0"/>
              </a:rPr>
              <a:t> = (</a:t>
            </a:r>
            <a:r>
              <a:rPr kumimoji="1" lang="en-US" altLang="zh-CN" b="1" dirty="0" err="1">
                <a:latin typeface="Times New Roman" panose="02020603050405020304" pitchFamily="18" charset="0"/>
              </a:rPr>
              <a:t>endTime</a:t>
            </a:r>
            <a:r>
              <a:rPr kumimoji="1" lang="en-US" altLang="zh-CN" b="1" dirty="0">
                <a:latin typeface="Times New Roman" panose="02020603050405020304" pitchFamily="18" charset="0"/>
              </a:rPr>
              <a:t> - </a:t>
            </a:r>
            <a:r>
              <a:rPr kumimoji="1" lang="en-US" altLang="zh-CN" b="1" dirty="0" err="1">
                <a:latin typeface="Times New Roman" panose="02020603050405020304" pitchFamily="18" charset="0"/>
              </a:rPr>
              <a:t>startTime</a:t>
            </a:r>
            <a:r>
              <a:rPr kumimoji="1" lang="en-US" altLang="zh-CN" b="1" dirty="0">
                <a:latin typeface="Times New Roman" panose="02020603050405020304" pitchFamily="18" charset="0"/>
              </a:rPr>
              <a:t>)*1000</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zh-CN" altLang="en-US" b="1" dirty="0">
                <a:latin typeface="Times New Roman" panose="02020603050405020304" pitchFamily="18" charset="0"/>
              </a:rPr>
              <a:t>    </a:t>
            </a:r>
            <a:r>
              <a:rPr kumimoji="1" lang="en-US" altLang="zh-CN" b="1" dirty="0">
                <a:latin typeface="Times New Roman" panose="02020603050405020304" pitchFamily="18" charset="0"/>
              </a:rPr>
              <a:t>print("time is %d </a:t>
            </a:r>
            <a:r>
              <a:rPr kumimoji="1" lang="en-US" altLang="zh-CN" b="1" dirty="0" err="1">
                <a:latin typeface="Times New Roman" panose="02020603050405020304" pitchFamily="18" charset="0"/>
              </a:rPr>
              <a:t>ms</a:t>
            </a:r>
            <a:r>
              <a:rPr kumimoji="1" lang="en-US" altLang="zh-CN" b="1" dirty="0">
                <a:latin typeface="Times New Roman" panose="02020603050405020304" pitchFamily="18" charset="0"/>
              </a:rPr>
              <a:t>" %</a:t>
            </a:r>
            <a:r>
              <a:rPr kumimoji="1" lang="en-US" altLang="zh-CN" b="1" dirty="0" err="1">
                <a:latin typeface="Times New Roman" panose="02020603050405020304" pitchFamily="18" charset="0"/>
              </a:rPr>
              <a:t>msecs</a:t>
            </a:r>
            <a:r>
              <a:rPr kumimoji="1" lang="en-US" altLang="zh-CN" b="1" dirty="0">
                <a:latin typeface="Times New Roman" panose="02020603050405020304" pitchFamily="18" charset="0"/>
              </a:rPr>
              <a:t>)</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f = </a:t>
            </a:r>
            <a:r>
              <a:rPr kumimoji="1" lang="en-US" altLang="zh-CN" b="1" dirty="0" err="1">
                <a:latin typeface="Times New Roman" panose="02020603050405020304" pitchFamily="18" charset="0"/>
              </a:rPr>
              <a:t>func</a:t>
            </a:r>
            <a:endParaRPr kumimoji="1" lang="zh-CN" altLang="en-US" b="1" dirty="0">
              <a:latin typeface="Times New Roman" panose="02020603050405020304" pitchFamily="18" charset="0"/>
            </a:endParaRPr>
          </a:p>
          <a:p>
            <a:pPr fontAlgn="base">
              <a:lnSpc>
                <a:spcPct val="150000"/>
              </a:lnSpc>
              <a:spcBef>
                <a:spcPct val="0"/>
              </a:spcBef>
              <a:spcAft>
                <a:spcPct val="0"/>
              </a:spcAft>
              <a:buSzPct val="90000"/>
              <a:tabLst>
                <a:tab pos="766445" algn="l"/>
                <a:tab pos="1336675" algn="l"/>
              </a:tabLst>
            </a:pPr>
            <a:r>
              <a:rPr kumimoji="1" lang="en-US" altLang="zh-CN" b="1" dirty="0">
                <a:latin typeface="Times New Roman" panose="02020603050405020304" pitchFamily="18" charset="0"/>
              </a:rPr>
              <a:t>deco(f)#</a:t>
            </a:r>
            <a:r>
              <a:rPr kumimoji="1" lang="zh-CN" altLang="en-US" b="1" dirty="0">
                <a:latin typeface="Times New Roman" panose="02020603050405020304" pitchFamily="18" charset="0"/>
              </a:rPr>
              <a:t>把</a:t>
            </a:r>
            <a:r>
              <a:rPr kumimoji="1" lang="en-US" altLang="zh-CN" b="1" dirty="0" err="1">
                <a:latin typeface="Times New Roman" panose="02020603050405020304" pitchFamily="18" charset="0"/>
              </a:rPr>
              <a:t>func</a:t>
            </a:r>
            <a:r>
              <a:rPr kumimoji="1" lang="en-US" altLang="zh-CN" b="1" dirty="0">
                <a:latin typeface="Times New Roman" panose="02020603050405020304" pitchFamily="18" charset="0"/>
              </a:rPr>
              <a:t>()</a:t>
            </a:r>
            <a:r>
              <a:rPr kumimoji="1" lang="zh-CN" altLang="en-US" b="1" dirty="0">
                <a:latin typeface="Times New Roman" panose="02020603050405020304" pitchFamily="18" charset="0"/>
              </a:rPr>
              <a:t>或者</a:t>
            </a:r>
            <a:r>
              <a:rPr kumimoji="1" lang="en-US" altLang="zh-CN" b="1" dirty="0">
                <a:latin typeface="Times New Roman" panose="02020603050405020304" pitchFamily="18" charset="0"/>
              </a:rPr>
              <a:t>f()</a:t>
            </a:r>
            <a:r>
              <a:rPr kumimoji="1" lang="zh-CN" altLang="en-US" b="1" dirty="0">
                <a:latin typeface="Times New Roman" panose="02020603050405020304" pitchFamily="18" charset="0"/>
              </a:rPr>
              <a:t>作为参数执行</a:t>
            </a:r>
          </a:p>
        </p:txBody>
      </p:sp>
    </p:spTree>
    <p:extLst>
      <p:ext uri="{BB962C8B-B14F-4D97-AF65-F5344CB8AC3E}">
        <p14:creationId xmlns:p14="http://schemas.microsoft.com/office/powerpoint/2010/main" val="266535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面向对象的程序设计</a:t>
            </a:r>
          </a:p>
        </p:txBody>
      </p:sp>
      <p:sp>
        <p:nvSpPr>
          <p:cNvPr id="3" name="内容占位符 2"/>
          <p:cNvSpPr>
            <a:spLocks noGrp="1"/>
          </p:cNvSpPr>
          <p:nvPr>
            <p:ph idx="1"/>
          </p:nvPr>
        </p:nvSpPr>
        <p:spPr/>
        <p:txBody>
          <a:bodyPr/>
          <a:lstStyle/>
          <a:p>
            <a:r>
              <a:rPr lang="zh-CN" altLang="en-US" dirty="0"/>
              <a:t>程序复用</a:t>
            </a:r>
            <a:endParaRPr lang="en-US" altLang="zh-CN" dirty="0"/>
          </a:p>
          <a:p>
            <a:pPr lvl="1"/>
            <a:r>
              <a:rPr lang="zh-CN" altLang="en-US" dirty="0"/>
              <a:t>函数：操作的封装</a:t>
            </a:r>
            <a:endParaRPr lang="en-US" altLang="zh-CN" dirty="0"/>
          </a:p>
          <a:p>
            <a:pPr lvl="1"/>
            <a:r>
              <a:rPr lang="zh-CN" altLang="en-US" dirty="0"/>
              <a:t>类（对象）：数据（成员属性）及其操作（成员方法）的封装</a:t>
            </a:r>
            <a:endParaRPr lang="en-US" altLang="zh-CN" dirty="0"/>
          </a:p>
          <a:p>
            <a:pPr lvl="2"/>
            <a:r>
              <a:rPr lang="zh-CN" altLang="en-US" dirty="0"/>
              <a:t>访问权限控制</a:t>
            </a:r>
            <a:endParaRPr lang="en-US" altLang="zh-CN" dirty="0"/>
          </a:p>
          <a:p>
            <a:pPr lvl="2"/>
            <a:r>
              <a:rPr lang="zh-CN" altLang="en-US" dirty="0"/>
              <a:t>便于工程合作</a:t>
            </a:r>
            <a:endParaRPr lang="en-US" altLang="zh-CN" dirty="0"/>
          </a:p>
          <a:p>
            <a:r>
              <a:rPr lang="zh-CN" altLang="en-US" dirty="0"/>
              <a:t>面向对象编程的特性</a:t>
            </a:r>
            <a:endParaRPr lang="en-US" altLang="zh-CN" dirty="0"/>
          </a:p>
          <a:p>
            <a:pPr lvl="1"/>
            <a:r>
              <a:rPr lang="zh-CN" altLang="en-US" dirty="0"/>
              <a:t>封装</a:t>
            </a:r>
            <a:endParaRPr lang="en-US" altLang="zh-CN" dirty="0"/>
          </a:p>
          <a:p>
            <a:pPr lvl="1"/>
            <a:r>
              <a:rPr lang="zh-CN" altLang="en-US" dirty="0"/>
              <a:t>继承</a:t>
            </a:r>
            <a:endParaRPr lang="en-US" altLang="zh-CN" dirty="0"/>
          </a:p>
          <a:p>
            <a:pPr lvl="1"/>
            <a:r>
              <a:rPr lang="zh-CN" altLang="en-US" dirty="0"/>
              <a:t>多态</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4</a:t>
            </a:fld>
            <a:endParaRPr lang="zh-CN" altLang="en-US"/>
          </a:p>
        </p:txBody>
      </p:sp>
    </p:spTree>
    <p:extLst>
      <p:ext uri="{BB962C8B-B14F-4D97-AF65-F5344CB8AC3E}">
        <p14:creationId xmlns:p14="http://schemas.microsoft.com/office/powerpoint/2010/main" val="2822840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示例：计时</a:t>
            </a:r>
            <a:endParaRPr lang="en-US" altLang="zh-CN" dirty="0"/>
          </a:p>
          <a:p>
            <a:pPr>
              <a:lnSpc>
                <a:spcPct val="80000"/>
              </a:lnSpc>
              <a:buSzPct val="90000"/>
              <a:buNone/>
            </a:pPr>
            <a:r>
              <a:rPr lang="en-US" altLang="zh-CN" sz="2000" dirty="0">
                <a:latin typeface="Consolas" panose="020B0609020204030204" pitchFamily="49" charset="0"/>
              </a:rPr>
              <a:t>import time</a:t>
            </a:r>
            <a:endParaRPr lang="zh-CN" altLang="en-US" sz="2000" dirty="0">
              <a:latin typeface="Consolas" panose="020B0609020204030204" pitchFamily="49" charset="0"/>
            </a:endParaRPr>
          </a:p>
          <a:p>
            <a:pPr>
              <a:lnSpc>
                <a:spcPct val="80000"/>
              </a:lnSpc>
              <a:buSzPct val="90000"/>
              <a:buNone/>
            </a:pPr>
            <a:endParaRPr lang="zh-CN" altLang="en-US" sz="2000" dirty="0">
              <a:latin typeface="Consolas" panose="020B0609020204030204" pitchFamily="49" charset="0"/>
            </a:endParaRPr>
          </a:p>
          <a:p>
            <a:pPr>
              <a:lnSpc>
                <a:spcPct val="80000"/>
              </a:lnSpc>
              <a:buSzPct val="90000"/>
              <a:buNone/>
            </a:pPr>
            <a:r>
              <a:rPr lang="en-US" altLang="zh-CN" sz="2000" dirty="0" err="1">
                <a:latin typeface="Consolas" panose="020B0609020204030204" pitchFamily="49" charset="0"/>
              </a:rPr>
              <a:t>def</a:t>
            </a:r>
            <a:r>
              <a:rPr lang="en-US" altLang="zh-CN" sz="2000" dirty="0">
                <a:latin typeface="Consolas" panose="020B0609020204030204" pitchFamily="49" charset="0"/>
              </a:rPr>
              <a:t> deco(</a:t>
            </a:r>
            <a:r>
              <a:rPr lang="en-US" altLang="zh-CN" sz="2000" dirty="0" err="1">
                <a:latin typeface="Consolas" panose="020B0609020204030204" pitchFamily="49" charset="0"/>
              </a:rPr>
              <a:t>func</a:t>
            </a:r>
            <a:r>
              <a:rPr lang="en-US" altLang="zh-CN" sz="2000" dirty="0">
                <a:latin typeface="Consolas" panose="020B0609020204030204" pitchFamily="49" charset="0"/>
              </a:rPr>
              <a:t>):</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err="1">
                <a:latin typeface="Consolas" panose="020B0609020204030204" pitchFamily="49" charset="0"/>
              </a:rPr>
              <a:t>def</a:t>
            </a:r>
            <a:r>
              <a:rPr lang="en-US" altLang="zh-CN" sz="2000" dirty="0">
                <a:latin typeface="Consolas" panose="020B0609020204030204" pitchFamily="49" charset="0"/>
              </a:rPr>
              <a:t> wrapper():</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err="1">
                <a:latin typeface="Consolas" panose="020B0609020204030204" pitchFamily="49" charset="0"/>
              </a:rPr>
              <a:t>startTime</a:t>
            </a:r>
            <a:r>
              <a:rPr lang="en-US" altLang="zh-CN" sz="2000" dirty="0">
                <a:latin typeface="Consolas" panose="020B0609020204030204" pitchFamily="49" charset="0"/>
              </a:rPr>
              <a:t> = </a:t>
            </a:r>
            <a:r>
              <a:rPr lang="en-US" altLang="zh-CN" sz="2000" dirty="0" err="1">
                <a:latin typeface="Consolas" panose="020B0609020204030204" pitchFamily="49" charset="0"/>
              </a:rPr>
              <a:t>time.time</a:t>
            </a:r>
            <a:r>
              <a:rPr lang="en-US" altLang="zh-CN" sz="2000" dirty="0">
                <a:latin typeface="Consolas" panose="020B0609020204030204" pitchFamily="49" charset="0"/>
              </a:rPr>
              <a:t>()</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err="1">
                <a:latin typeface="Consolas" panose="020B0609020204030204" pitchFamily="49" charset="0"/>
              </a:rPr>
              <a:t>func</a:t>
            </a:r>
            <a:r>
              <a:rPr lang="en-US" altLang="zh-CN" sz="2000" dirty="0">
                <a:latin typeface="Consolas" panose="020B0609020204030204" pitchFamily="49" charset="0"/>
              </a:rPr>
              <a:t>()</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err="1">
                <a:latin typeface="Consolas" panose="020B0609020204030204" pitchFamily="49" charset="0"/>
              </a:rPr>
              <a:t>endTime</a:t>
            </a:r>
            <a:r>
              <a:rPr lang="en-US" altLang="zh-CN" sz="2000" dirty="0">
                <a:latin typeface="Consolas" panose="020B0609020204030204" pitchFamily="49" charset="0"/>
              </a:rPr>
              <a:t> = </a:t>
            </a:r>
            <a:r>
              <a:rPr lang="en-US" altLang="zh-CN" sz="2000" dirty="0" err="1">
                <a:latin typeface="Consolas" panose="020B0609020204030204" pitchFamily="49" charset="0"/>
              </a:rPr>
              <a:t>time.time</a:t>
            </a:r>
            <a:r>
              <a:rPr lang="en-US" altLang="zh-CN" sz="2000" dirty="0">
                <a:latin typeface="Consolas" panose="020B0609020204030204" pitchFamily="49" charset="0"/>
              </a:rPr>
              <a:t>()</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err="1">
                <a:latin typeface="Consolas" panose="020B0609020204030204" pitchFamily="49" charset="0"/>
              </a:rPr>
              <a:t>msecs</a:t>
            </a:r>
            <a:r>
              <a:rPr lang="en-US" altLang="zh-CN" sz="2000" dirty="0">
                <a:latin typeface="Consolas" panose="020B0609020204030204" pitchFamily="49" charset="0"/>
              </a:rPr>
              <a:t> = (</a:t>
            </a:r>
            <a:r>
              <a:rPr lang="en-US" altLang="zh-CN" sz="2000" dirty="0" err="1">
                <a:latin typeface="Consolas" panose="020B0609020204030204" pitchFamily="49" charset="0"/>
              </a:rPr>
              <a:t>endTime</a:t>
            </a:r>
            <a:r>
              <a:rPr lang="en-US" altLang="zh-CN" sz="2000" dirty="0">
                <a:latin typeface="Consolas" panose="020B0609020204030204" pitchFamily="49" charset="0"/>
              </a:rPr>
              <a:t> - </a:t>
            </a:r>
            <a:r>
              <a:rPr lang="en-US" altLang="zh-CN" sz="2000" dirty="0" err="1">
                <a:latin typeface="Consolas" panose="020B0609020204030204" pitchFamily="49" charset="0"/>
              </a:rPr>
              <a:t>startTime</a:t>
            </a:r>
            <a:r>
              <a:rPr lang="en-US" altLang="zh-CN" sz="2000" dirty="0">
                <a:latin typeface="Consolas" panose="020B0609020204030204" pitchFamily="49" charset="0"/>
              </a:rPr>
              <a:t>)*1000</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a:latin typeface="Consolas" panose="020B0609020204030204" pitchFamily="49" charset="0"/>
              </a:rPr>
              <a:t>print("time is %d </a:t>
            </a:r>
            <a:r>
              <a:rPr lang="en-US" altLang="zh-CN" sz="2000" dirty="0" err="1">
                <a:latin typeface="Consolas" panose="020B0609020204030204" pitchFamily="49" charset="0"/>
              </a:rPr>
              <a:t>ms</a:t>
            </a:r>
            <a:r>
              <a:rPr lang="en-US" altLang="zh-CN" sz="2000" dirty="0">
                <a:latin typeface="Consolas" panose="020B0609020204030204" pitchFamily="49" charset="0"/>
              </a:rPr>
              <a:t>" %</a:t>
            </a:r>
            <a:r>
              <a:rPr lang="en-US" altLang="zh-CN" sz="2000" dirty="0" err="1">
                <a:latin typeface="Consolas" panose="020B0609020204030204" pitchFamily="49" charset="0"/>
              </a:rPr>
              <a:t>msecs</a:t>
            </a:r>
            <a:r>
              <a:rPr lang="en-US" altLang="zh-CN" sz="2000" dirty="0">
                <a:latin typeface="Consolas" panose="020B0609020204030204" pitchFamily="49" charset="0"/>
              </a:rPr>
              <a:t>)</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a:latin typeface="Consolas" panose="020B0609020204030204" pitchFamily="49" charset="0"/>
              </a:rPr>
              <a:t>return wrapper</a:t>
            </a:r>
          </a:p>
          <a:p>
            <a:pPr>
              <a:lnSpc>
                <a:spcPct val="80000"/>
              </a:lnSpc>
              <a:buSzPct val="90000"/>
              <a:buNone/>
            </a:pPr>
            <a:endParaRPr lang="zh-CN" altLang="en-US" sz="2000" dirty="0"/>
          </a:p>
          <a:p>
            <a:pPr>
              <a:lnSpc>
                <a:spcPct val="80000"/>
              </a:lnSpc>
              <a:buSzPct val="90000"/>
              <a:buNone/>
            </a:pPr>
            <a:r>
              <a:rPr lang="en-US" altLang="zh-CN" sz="2000" dirty="0">
                <a:latin typeface="Consolas" panose="020B0609020204030204" pitchFamily="49" charset="0"/>
              </a:rPr>
              <a:t>@deco</a:t>
            </a:r>
            <a:endParaRPr lang="zh-CN" altLang="en-US" sz="2000" dirty="0">
              <a:latin typeface="Consolas" panose="020B0609020204030204" pitchFamily="49" charset="0"/>
            </a:endParaRPr>
          </a:p>
          <a:p>
            <a:pPr>
              <a:lnSpc>
                <a:spcPct val="80000"/>
              </a:lnSpc>
              <a:buSzPct val="90000"/>
              <a:buNone/>
            </a:pPr>
            <a:r>
              <a:rPr lang="en-US" altLang="zh-CN" sz="2000" dirty="0" err="1">
                <a:latin typeface="Consolas" panose="020B0609020204030204" pitchFamily="49" charset="0"/>
              </a:rPr>
              <a:t>def</a:t>
            </a:r>
            <a:r>
              <a:rPr lang="en-US" altLang="zh-CN" sz="2000" dirty="0">
                <a:latin typeface="Consolas" panose="020B0609020204030204" pitchFamily="49" charset="0"/>
              </a:rPr>
              <a:t> </a:t>
            </a:r>
            <a:r>
              <a:rPr lang="en-US" altLang="zh-CN" sz="2000" dirty="0" err="1">
                <a:latin typeface="Consolas" panose="020B0609020204030204" pitchFamily="49" charset="0"/>
              </a:rPr>
              <a:t>func</a:t>
            </a:r>
            <a:r>
              <a:rPr lang="en-US" altLang="zh-CN" sz="2000" dirty="0">
                <a:latin typeface="Consolas" panose="020B0609020204030204" pitchFamily="49" charset="0"/>
              </a:rPr>
              <a:t>():</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a:latin typeface="Consolas" panose="020B0609020204030204" pitchFamily="49" charset="0"/>
              </a:rPr>
              <a:t>print("hello")</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err="1">
                <a:latin typeface="Consolas" panose="020B0609020204030204" pitchFamily="49" charset="0"/>
              </a:rPr>
              <a:t>time.sleep</a:t>
            </a:r>
            <a:r>
              <a:rPr lang="en-US" altLang="zh-CN" sz="2000" dirty="0">
                <a:latin typeface="Consolas" panose="020B0609020204030204" pitchFamily="49" charset="0"/>
              </a:rPr>
              <a:t>(1)</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a:latin typeface="Consolas" panose="020B0609020204030204" pitchFamily="49" charset="0"/>
              </a:rPr>
              <a:t>print("world")</a:t>
            </a:r>
          </a:p>
          <a:p>
            <a:pPr>
              <a:lnSpc>
                <a:spcPct val="80000"/>
              </a:lnSpc>
              <a:buSzPct val="90000"/>
              <a:buNone/>
            </a:pPr>
            <a:endParaRPr lang="en-US" altLang="zh-CN" sz="2000" dirty="0">
              <a:latin typeface="Consolas" panose="020B0609020204030204" pitchFamily="49" charset="0"/>
            </a:endParaRPr>
          </a:p>
          <a:p>
            <a:pPr>
              <a:lnSpc>
                <a:spcPct val="80000"/>
              </a:lnSpc>
              <a:buSzPct val="90000"/>
              <a:buNone/>
            </a:pPr>
            <a:r>
              <a:rPr lang="en-US" altLang="zh-CN" sz="2000" dirty="0">
                <a:latin typeface="Consolas" panose="020B0609020204030204" pitchFamily="49" charset="0"/>
              </a:rPr>
              <a:t>f=</a:t>
            </a:r>
            <a:r>
              <a:rPr lang="en-US" altLang="zh-CN" sz="2000" dirty="0" err="1">
                <a:latin typeface="Consolas" panose="020B0609020204030204" pitchFamily="49" charset="0"/>
              </a:rPr>
              <a:t>func</a:t>
            </a:r>
            <a:r>
              <a:rPr lang="en-US" altLang="zh-CN" sz="2000" dirty="0">
                <a:latin typeface="Consolas" panose="020B0609020204030204" pitchFamily="49" charset="0"/>
              </a:rPr>
              <a:t>()</a:t>
            </a:r>
            <a:endParaRPr lang="zh-CN" altLang="en-US" sz="2000" dirty="0">
              <a:latin typeface="Consolas" panose="020B0609020204030204" pitchFamily="49" charset="0"/>
            </a:endParaRPr>
          </a:p>
          <a:p>
            <a:pPr>
              <a:lnSpc>
                <a:spcPct val="80000"/>
              </a:lnSpc>
              <a:buSzPct val="90000"/>
              <a:buNone/>
            </a:pPr>
            <a:endParaRPr lang="en-US" altLang="zh-CN" sz="1800" dirty="0">
              <a:latin typeface="Consolas" panose="020B0609020204030204" pitchFamily="49"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40</a:t>
            </a:fld>
            <a:endParaRPr lang="zh-CN" altLang="en-US"/>
          </a:p>
        </p:txBody>
      </p:sp>
      <p:sp>
        <p:nvSpPr>
          <p:cNvPr id="6" name="矩形 5"/>
          <p:cNvSpPr/>
          <p:nvPr/>
        </p:nvSpPr>
        <p:spPr>
          <a:xfrm>
            <a:off x="7250608" y="1825762"/>
            <a:ext cx="4318000" cy="3293209"/>
          </a:xfrm>
          <a:prstGeom prst="rect">
            <a:avLst/>
          </a:prstGeom>
        </p:spPr>
        <p:txBody>
          <a:bodyPr wrap="square">
            <a:spAutoFit/>
          </a:bodyPr>
          <a:lstStyle/>
          <a:p>
            <a:pPr marL="355600" indent="-355600" fontAlgn="base">
              <a:lnSpc>
                <a:spcPct val="80000"/>
              </a:lnSpc>
              <a:spcBef>
                <a:spcPct val="0"/>
              </a:spcBef>
              <a:spcAft>
                <a:spcPct val="0"/>
              </a:spcAft>
              <a:buSzPct val="90000"/>
              <a:tabLst>
                <a:tab pos="766445" algn="l"/>
                <a:tab pos="1336675" algn="l"/>
              </a:tabLst>
            </a:pPr>
            <a:r>
              <a:rPr kumimoji="1" lang="en-US" altLang="zh-CN" sz="2000" b="1" dirty="0">
                <a:latin typeface="Consolas" panose="020B0609020204030204" pitchFamily="49" charset="0"/>
              </a:rPr>
              <a:t>import time</a:t>
            </a:r>
            <a:endParaRPr kumimoji="1" lang="zh-CN" altLang="en-US" sz="2000" b="1" dirty="0">
              <a:latin typeface="Consolas" panose="020B0609020204030204" pitchFamily="49" charset="0"/>
            </a:endParaRPr>
          </a:p>
          <a:p>
            <a:pPr marL="355600" indent="-355600" fontAlgn="base">
              <a:lnSpc>
                <a:spcPct val="80000"/>
              </a:lnSpc>
              <a:spcBef>
                <a:spcPct val="0"/>
              </a:spcBef>
              <a:spcAft>
                <a:spcPct val="0"/>
              </a:spcAft>
              <a:buSzPct val="90000"/>
              <a:tabLst>
                <a:tab pos="766445" algn="l"/>
                <a:tab pos="1336675" algn="l"/>
              </a:tabLst>
            </a:pPr>
            <a:r>
              <a:rPr kumimoji="1" lang="en-US" altLang="zh-CN" sz="2000" b="1" dirty="0" err="1">
                <a:latin typeface="Consolas" panose="020B0609020204030204" pitchFamily="49" charset="0"/>
              </a:rPr>
              <a:t>def</a:t>
            </a:r>
            <a:r>
              <a:rPr kumimoji="1" lang="en-US" altLang="zh-CN" sz="2000" b="1" dirty="0">
                <a:latin typeface="Consolas" panose="020B0609020204030204" pitchFamily="49" charset="0"/>
              </a:rPr>
              <a:t> deco(</a:t>
            </a:r>
            <a:r>
              <a:rPr kumimoji="1" lang="en-US" altLang="zh-CN" sz="2000" b="1" dirty="0" err="1">
                <a:latin typeface="Consolas" panose="020B0609020204030204" pitchFamily="49" charset="0"/>
              </a:rPr>
              <a:t>func</a:t>
            </a:r>
            <a:r>
              <a:rPr kumimoji="1" lang="en-US" altLang="zh-CN" sz="2000" b="1" dirty="0">
                <a:latin typeface="Consolas" panose="020B0609020204030204" pitchFamily="49" charset="0"/>
              </a:rPr>
              <a:t>):</a:t>
            </a:r>
            <a:endParaRPr kumimoji="1" lang="zh-CN" altLang="en-US" sz="2000" b="1" dirty="0">
              <a:latin typeface="Consolas" panose="020B0609020204030204" pitchFamily="49" charset="0"/>
            </a:endParaRPr>
          </a:p>
          <a:p>
            <a:pPr marL="355600" indent="-355600" fontAlgn="base">
              <a:lnSpc>
                <a:spcPct val="8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    </a:t>
            </a:r>
            <a:r>
              <a:rPr kumimoji="1" lang="en-US" altLang="zh-CN" sz="2000" b="1" dirty="0" err="1">
                <a:latin typeface="Consolas" panose="020B0609020204030204" pitchFamily="49" charset="0"/>
              </a:rPr>
              <a:t>startTime</a:t>
            </a:r>
            <a:r>
              <a:rPr kumimoji="1" lang="en-US" altLang="zh-CN" sz="2000" b="1" dirty="0">
                <a:latin typeface="Consolas" panose="020B0609020204030204" pitchFamily="49" charset="0"/>
              </a:rPr>
              <a:t> = </a:t>
            </a:r>
            <a:r>
              <a:rPr kumimoji="1" lang="en-US" altLang="zh-CN" sz="2000" b="1" dirty="0" err="1">
                <a:latin typeface="Consolas" panose="020B0609020204030204" pitchFamily="49" charset="0"/>
              </a:rPr>
              <a:t>time.time</a:t>
            </a:r>
            <a:r>
              <a:rPr kumimoji="1" lang="en-US" altLang="zh-CN" sz="2000" b="1" dirty="0">
                <a:latin typeface="Consolas" panose="020B0609020204030204" pitchFamily="49" charset="0"/>
              </a:rPr>
              <a:t>()</a:t>
            </a:r>
            <a:endParaRPr kumimoji="1" lang="zh-CN" altLang="en-US" sz="2000" b="1" dirty="0">
              <a:latin typeface="Consolas" panose="020B0609020204030204" pitchFamily="49" charset="0"/>
            </a:endParaRPr>
          </a:p>
          <a:p>
            <a:pPr marL="355600" indent="-355600" fontAlgn="base">
              <a:lnSpc>
                <a:spcPct val="8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    </a:t>
            </a:r>
            <a:r>
              <a:rPr kumimoji="1" lang="en-US" altLang="zh-CN" sz="2000" b="1" dirty="0" err="1">
                <a:latin typeface="Consolas" panose="020B0609020204030204" pitchFamily="49" charset="0"/>
              </a:rPr>
              <a:t>func</a:t>
            </a:r>
            <a:r>
              <a:rPr kumimoji="1" lang="en-US" altLang="zh-CN" sz="2000" b="1" dirty="0">
                <a:latin typeface="Consolas" panose="020B0609020204030204" pitchFamily="49" charset="0"/>
              </a:rPr>
              <a:t>()</a:t>
            </a:r>
            <a:endParaRPr kumimoji="1" lang="zh-CN" altLang="en-US" sz="2000" b="1" dirty="0">
              <a:latin typeface="Consolas" panose="020B0609020204030204" pitchFamily="49" charset="0"/>
            </a:endParaRPr>
          </a:p>
          <a:p>
            <a:pPr marL="355600" indent="-355600" fontAlgn="base">
              <a:lnSpc>
                <a:spcPct val="8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    </a:t>
            </a:r>
            <a:r>
              <a:rPr kumimoji="1" lang="en-US" altLang="zh-CN" sz="2000" b="1" dirty="0" err="1">
                <a:latin typeface="Consolas" panose="020B0609020204030204" pitchFamily="49" charset="0"/>
              </a:rPr>
              <a:t>endTime</a:t>
            </a:r>
            <a:r>
              <a:rPr kumimoji="1" lang="en-US" altLang="zh-CN" sz="2000" b="1" dirty="0">
                <a:latin typeface="Consolas" panose="020B0609020204030204" pitchFamily="49" charset="0"/>
              </a:rPr>
              <a:t> = </a:t>
            </a:r>
            <a:r>
              <a:rPr kumimoji="1" lang="en-US" altLang="zh-CN" sz="2000" b="1" dirty="0" err="1">
                <a:latin typeface="Consolas" panose="020B0609020204030204" pitchFamily="49" charset="0"/>
              </a:rPr>
              <a:t>time.time</a:t>
            </a:r>
            <a:r>
              <a:rPr kumimoji="1" lang="en-US" altLang="zh-CN" sz="2000" b="1" dirty="0">
                <a:latin typeface="Consolas" panose="020B0609020204030204" pitchFamily="49" charset="0"/>
              </a:rPr>
              <a:t>()</a:t>
            </a:r>
            <a:endParaRPr kumimoji="1" lang="zh-CN" altLang="en-US" sz="2000" b="1" dirty="0">
              <a:latin typeface="Consolas" panose="020B0609020204030204" pitchFamily="49" charset="0"/>
            </a:endParaRPr>
          </a:p>
          <a:p>
            <a:pPr marL="355600" indent="-355600" fontAlgn="base">
              <a:lnSpc>
                <a:spcPct val="8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    </a:t>
            </a:r>
            <a:r>
              <a:rPr kumimoji="1" lang="en-US" altLang="zh-CN" sz="2000" b="1" dirty="0" err="1">
                <a:latin typeface="Consolas" panose="020B0609020204030204" pitchFamily="49" charset="0"/>
              </a:rPr>
              <a:t>msecs</a:t>
            </a:r>
            <a:r>
              <a:rPr kumimoji="1" lang="en-US" altLang="zh-CN" sz="2000" b="1" dirty="0">
                <a:latin typeface="Consolas" panose="020B0609020204030204" pitchFamily="49" charset="0"/>
              </a:rPr>
              <a:t> = (</a:t>
            </a:r>
            <a:r>
              <a:rPr kumimoji="1" lang="en-US" altLang="zh-CN" sz="2000" b="1" dirty="0" err="1">
                <a:latin typeface="Consolas" panose="020B0609020204030204" pitchFamily="49" charset="0"/>
              </a:rPr>
              <a:t>endTime</a:t>
            </a:r>
            <a:r>
              <a:rPr kumimoji="1" lang="en-US" altLang="zh-CN" sz="2000" b="1" dirty="0">
                <a:latin typeface="Consolas" panose="020B0609020204030204" pitchFamily="49" charset="0"/>
              </a:rPr>
              <a:t> - </a:t>
            </a:r>
            <a:r>
              <a:rPr kumimoji="1" lang="en-US" altLang="zh-CN" sz="2000" b="1" dirty="0" err="1">
                <a:latin typeface="Consolas" panose="020B0609020204030204" pitchFamily="49" charset="0"/>
              </a:rPr>
              <a:t>startTime</a:t>
            </a:r>
            <a:r>
              <a:rPr kumimoji="1" lang="en-US" altLang="zh-CN" sz="2000" b="1" dirty="0">
                <a:latin typeface="Consolas" panose="020B0609020204030204" pitchFamily="49" charset="0"/>
              </a:rPr>
              <a:t>)*1000</a:t>
            </a:r>
            <a:endParaRPr kumimoji="1" lang="zh-CN" altLang="en-US" sz="2000" b="1" dirty="0">
              <a:latin typeface="Consolas" panose="020B0609020204030204" pitchFamily="49" charset="0"/>
            </a:endParaRPr>
          </a:p>
          <a:p>
            <a:pPr marL="355600" indent="-355600" fontAlgn="base">
              <a:lnSpc>
                <a:spcPct val="8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    </a:t>
            </a:r>
            <a:r>
              <a:rPr kumimoji="1" lang="en-US" altLang="zh-CN" sz="2000" b="1" dirty="0">
                <a:latin typeface="Consolas" panose="020B0609020204030204" pitchFamily="49" charset="0"/>
              </a:rPr>
              <a:t>print("time is %d </a:t>
            </a:r>
            <a:r>
              <a:rPr kumimoji="1" lang="en-US" altLang="zh-CN" sz="2000" b="1" dirty="0" err="1">
                <a:latin typeface="Consolas" panose="020B0609020204030204" pitchFamily="49" charset="0"/>
              </a:rPr>
              <a:t>ms</a:t>
            </a:r>
            <a:r>
              <a:rPr kumimoji="1" lang="en-US" altLang="zh-CN" sz="2000" b="1" dirty="0">
                <a:latin typeface="Consolas" panose="020B0609020204030204" pitchFamily="49" charset="0"/>
              </a:rPr>
              <a:t>" %</a:t>
            </a:r>
            <a:r>
              <a:rPr kumimoji="1" lang="en-US" altLang="zh-CN" sz="2000" b="1" dirty="0" err="1">
                <a:latin typeface="Consolas" panose="020B0609020204030204" pitchFamily="49" charset="0"/>
              </a:rPr>
              <a:t>msecs</a:t>
            </a:r>
            <a:r>
              <a:rPr kumimoji="1" lang="en-US" altLang="zh-CN" sz="2000" b="1" dirty="0">
                <a:latin typeface="Consolas" panose="020B0609020204030204" pitchFamily="49" charset="0"/>
              </a:rPr>
              <a:t>)</a:t>
            </a:r>
            <a:endParaRPr kumimoji="1" lang="zh-CN" altLang="en-US" sz="2000" b="1" dirty="0">
              <a:latin typeface="Consolas" panose="020B0609020204030204" pitchFamily="49" charset="0"/>
            </a:endParaRPr>
          </a:p>
          <a:p>
            <a:pPr marL="355600" indent="-355600" fontAlgn="base">
              <a:lnSpc>
                <a:spcPct val="80000"/>
              </a:lnSpc>
              <a:spcBef>
                <a:spcPct val="0"/>
              </a:spcBef>
              <a:spcAft>
                <a:spcPct val="0"/>
              </a:spcAft>
              <a:buSzPct val="90000"/>
              <a:tabLst>
                <a:tab pos="766445" algn="l"/>
                <a:tab pos="1336675" algn="l"/>
              </a:tabLst>
            </a:pPr>
            <a:endParaRPr kumimoji="1" lang="zh-CN" altLang="en-US" sz="2000" b="1" dirty="0">
              <a:latin typeface="Consolas" panose="020B0609020204030204" pitchFamily="49" charset="0"/>
            </a:endParaRPr>
          </a:p>
          <a:p>
            <a:pPr marL="355600" indent="-355600" fontAlgn="base">
              <a:lnSpc>
                <a:spcPct val="80000"/>
              </a:lnSpc>
              <a:spcBef>
                <a:spcPct val="0"/>
              </a:spcBef>
              <a:spcAft>
                <a:spcPct val="0"/>
              </a:spcAft>
              <a:buSzPct val="90000"/>
              <a:tabLst>
                <a:tab pos="766445" algn="l"/>
                <a:tab pos="1336675" algn="l"/>
              </a:tabLst>
            </a:pPr>
            <a:r>
              <a:rPr kumimoji="1" lang="en-US" altLang="zh-CN" sz="2000" b="1" dirty="0">
                <a:latin typeface="Consolas" panose="020B0609020204030204" pitchFamily="49" charset="0"/>
              </a:rPr>
              <a:t>f = </a:t>
            </a:r>
            <a:r>
              <a:rPr kumimoji="1" lang="en-US" altLang="zh-CN" sz="2000" b="1" dirty="0" err="1">
                <a:latin typeface="Consolas" panose="020B0609020204030204" pitchFamily="49" charset="0"/>
              </a:rPr>
              <a:t>func</a:t>
            </a:r>
            <a:endParaRPr kumimoji="1" lang="zh-CN" altLang="en-US" sz="2000" b="1" dirty="0">
              <a:latin typeface="Consolas" panose="020B0609020204030204" pitchFamily="49" charset="0"/>
            </a:endParaRPr>
          </a:p>
          <a:p>
            <a:pPr marL="355600" indent="-355600" fontAlgn="base">
              <a:lnSpc>
                <a:spcPct val="80000"/>
              </a:lnSpc>
              <a:spcBef>
                <a:spcPct val="0"/>
              </a:spcBef>
              <a:spcAft>
                <a:spcPct val="0"/>
              </a:spcAft>
              <a:buSzPct val="90000"/>
              <a:tabLst>
                <a:tab pos="766445" algn="l"/>
                <a:tab pos="1336675" algn="l"/>
              </a:tabLst>
            </a:pPr>
            <a:r>
              <a:rPr kumimoji="1" lang="en-US" altLang="zh-CN" sz="2000" b="1" dirty="0">
                <a:latin typeface="Consolas" panose="020B0609020204030204" pitchFamily="49" charset="0"/>
              </a:rPr>
              <a:t>deco(f)#</a:t>
            </a:r>
            <a:r>
              <a:rPr kumimoji="1" lang="zh-CN" altLang="en-US" sz="2000" b="1" dirty="0">
                <a:latin typeface="Consolas" panose="020B0609020204030204" pitchFamily="49" charset="0"/>
              </a:rPr>
              <a:t>把</a:t>
            </a:r>
            <a:r>
              <a:rPr kumimoji="1" lang="en-US" altLang="zh-CN" sz="2000" b="1" dirty="0" err="1">
                <a:latin typeface="Consolas" panose="020B0609020204030204" pitchFamily="49" charset="0"/>
              </a:rPr>
              <a:t>func</a:t>
            </a:r>
            <a:r>
              <a:rPr kumimoji="1" lang="en-US" altLang="zh-CN" sz="2000" b="1" dirty="0">
                <a:latin typeface="Consolas" panose="020B0609020204030204" pitchFamily="49" charset="0"/>
              </a:rPr>
              <a:t>()</a:t>
            </a:r>
            <a:r>
              <a:rPr kumimoji="1" lang="zh-CN" altLang="en-US" sz="2000" b="1" dirty="0">
                <a:latin typeface="Consolas" panose="020B0609020204030204" pitchFamily="49" charset="0"/>
              </a:rPr>
              <a:t>或者</a:t>
            </a:r>
            <a:r>
              <a:rPr kumimoji="1" lang="en-US" altLang="zh-CN" sz="2000" b="1" dirty="0">
                <a:latin typeface="Consolas" panose="020B0609020204030204" pitchFamily="49" charset="0"/>
              </a:rPr>
              <a:t>f()</a:t>
            </a:r>
            <a:r>
              <a:rPr kumimoji="1" lang="zh-CN" altLang="en-US" sz="2000" b="1" dirty="0">
                <a:latin typeface="Consolas" panose="020B0609020204030204" pitchFamily="49" charset="0"/>
              </a:rPr>
              <a:t>作为参数执行</a:t>
            </a:r>
          </a:p>
        </p:txBody>
      </p:sp>
    </p:spTree>
    <p:extLst>
      <p:ext uri="{BB962C8B-B14F-4D97-AF65-F5344CB8AC3E}">
        <p14:creationId xmlns:p14="http://schemas.microsoft.com/office/powerpoint/2010/main" val="3978370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a:xfrm>
            <a:off x="494208" y="1343972"/>
            <a:ext cx="11074400" cy="5241311"/>
          </a:xfrm>
        </p:spPr>
        <p:txBody>
          <a:bodyPr/>
          <a:lstStyle/>
          <a:p>
            <a:r>
              <a:rPr lang="zh-CN" altLang="en-US" dirty="0"/>
              <a:t>修饰器</a:t>
            </a:r>
            <a:endParaRPr lang="en-US" altLang="zh-CN" dirty="0"/>
          </a:p>
          <a:p>
            <a:pPr lvl="1"/>
            <a:r>
              <a:rPr lang="zh-CN" altLang="en-US" dirty="0"/>
              <a:t>示例：</a:t>
            </a:r>
            <a:r>
              <a:rPr lang="en-US" altLang="en-US" dirty="0" err="1"/>
              <a:t>定义函数调用之前或之后需要执行的通用代码，提高代码复用度</a:t>
            </a:r>
            <a:endParaRPr lang="en-US" altLang="zh-CN" dirty="0"/>
          </a:p>
          <a:p>
            <a:pPr>
              <a:lnSpc>
                <a:spcPct val="80000"/>
              </a:lnSpc>
              <a:buSzPct val="90000"/>
              <a:buNone/>
            </a:pPr>
            <a:endParaRPr lang="en-US" altLang="en-US" sz="1600" dirty="0">
              <a:latin typeface="Consolas" panose="020B0609020204030204" pitchFamily="49" charset="0"/>
            </a:endParaRPr>
          </a:p>
          <a:p>
            <a:pPr>
              <a:lnSpc>
                <a:spcPct val="80000"/>
              </a:lnSpc>
              <a:buSzPct val="90000"/>
              <a:buNone/>
            </a:pPr>
            <a:r>
              <a:rPr lang="en-US" altLang="en-US" sz="1600" dirty="0" err="1">
                <a:latin typeface="Consolas" panose="020B0609020204030204" pitchFamily="49" charset="0"/>
              </a:rPr>
              <a:t>d</a:t>
            </a:r>
            <a:r>
              <a:rPr lang="en-US" altLang="en-US" sz="1800" dirty="0" err="1">
                <a:latin typeface="Consolas" panose="020B0609020204030204" pitchFamily="49" charset="0"/>
              </a:rPr>
              <a:t>ef</a:t>
            </a:r>
            <a:r>
              <a:rPr lang="en-US" altLang="en-US" sz="1800" dirty="0">
                <a:latin typeface="Consolas" panose="020B0609020204030204" pitchFamily="49" charset="0"/>
              </a:rPr>
              <a:t> before(</a:t>
            </a:r>
            <a:r>
              <a:rPr lang="en-US" altLang="en-US" sz="1800" dirty="0" err="1">
                <a:latin typeface="Consolas" panose="020B0609020204030204" pitchFamily="49" charset="0"/>
              </a:rPr>
              <a:t>func</a:t>
            </a:r>
            <a:r>
              <a:rPr lang="en-US" altLang="en-US" sz="1800" dirty="0">
                <a:latin typeface="Consolas" panose="020B0609020204030204" pitchFamily="49" charset="0"/>
              </a:rPr>
              <a:t>):                       #</a:t>
            </a:r>
            <a:r>
              <a:rPr lang="en-US" altLang="en-US" sz="1800" dirty="0" err="1">
                <a:latin typeface="Consolas" panose="020B0609020204030204" pitchFamily="49" charset="0"/>
              </a:rPr>
              <a:t>定义修饰器</a:t>
            </a:r>
            <a:endParaRPr lang="en-US" altLang="en-US" sz="1800" dirty="0">
              <a:latin typeface="Consolas" panose="020B0609020204030204" pitchFamily="49" charset="0"/>
            </a:endParaRPr>
          </a:p>
          <a:p>
            <a:pPr>
              <a:lnSpc>
                <a:spcPct val="80000"/>
              </a:lnSpc>
              <a:buSzPct val="90000"/>
              <a:buNone/>
            </a:pPr>
            <a:r>
              <a:rPr lang="en-US" altLang="en-US" sz="1800" dirty="0">
                <a:latin typeface="Consolas" panose="020B0609020204030204" pitchFamily="49" charset="0"/>
              </a:rPr>
              <a:t>    </a:t>
            </a:r>
            <a:r>
              <a:rPr lang="en-US" altLang="en-US" sz="1800" dirty="0" err="1">
                <a:latin typeface="Consolas" panose="020B0609020204030204" pitchFamily="49" charset="0"/>
              </a:rPr>
              <a:t>def</a:t>
            </a:r>
            <a:r>
              <a:rPr lang="en-US" altLang="en-US" sz="1800" dirty="0">
                <a:latin typeface="Consolas" panose="020B0609020204030204" pitchFamily="49" charset="0"/>
              </a:rPr>
              <a:t> wrapper(*</a:t>
            </a:r>
            <a:r>
              <a:rPr lang="en-US" altLang="en-US" sz="1800" dirty="0" err="1">
                <a:latin typeface="Consolas" panose="020B0609020204030204" pitchFamily="49" charset="0"/>
              </a:rPr>
              <a:t>args</a:t>
            </a:r>
            <a:r>
              <a:rPr lang="en-US" altLang="en-US" sz="1800" dirty="0">
                <a:latin typeface="Consolas" panose="020B0609020204030204" pitchFamily="49" charset="0"/>
              </a:rPr>
              <a:t>, **</a:t>
            </a:r>
            <a:r>
              <a:rPr lang="en-US" altLang="en-US" sz="1800" dirty="0" err="1">
                <a:latin typeface="Consolas" panose="020B0609020204030204" pitchFamily="49" charset="0"/>
              </a:rPr>
              <a:t>kwargs</a:t>
            </a:r>
            <a:r>
              <a:rPr lang="en-US" altLang="en-US" sz="1800" dirty="0">
                <a:latin typeface="Consolas" panose="020B0609020204030204" pitchFamily="49" charset="0"/>
              </a:rPr>
              <a:t>):</a:t>
            </a:r>
          </a:p>
          <a:p>
            <a:pPr>
              <a:lnSpc>
                <a:spcPct val="80000"/>
              </a:lnSpc>
              <a:buSzPct val="90000"/>
              <a:buNone/>
            </a:pPr>
            <a:r>
              <a:rPr lang="en-US" altLang="en-US" sz="1800" dirty="0">
                <a:latin typeface="Consolas" panose="020B0609020204030204" pitchFamily="49" charset="0"/>
              </a:rPr>
              <a:t>        print('Before function called.')</a:t>
            </a:r>
          </a:p>
          <a:p>
            <a:pPr>
              <a:lnSpc>
                <a:spcPct val="80000"/>
              </a:lnSpc>
              <a:buSzPct val="90000"/>
              <a:buNone/>
            </a:pPr>
            <a:r>
              <a:rPr lang="en-US" altLang="en-US" sz="1800" dirty="0">
                <a:latin typeface="Consolas" panose="020B0609020204030204" pitchFamily="49" charset="0"/>
              </a:rPr>
              <a:t>        return </a:t>
            </a:r>
            <a:r>
              <a:rPr lang="en-US" altLang="en-US" sz="1800" dirty="0" err="1">
                <a:latin typeface="Consolas" panose="020B0609020204030204" pitchFamily="49" charset="0"/>
              </a:rPr>
              <a:t>func</a:t>
            </a:r>
            <a:r>
              <a:rPr lang="en-US" altLang="en-US" sz="1800" dirty="0">
                <a:latin typeface="Consolas" panose="020B0609020204030204" pitchFamily="49" charset="0"/>
              </a:rPr>
              <a:t>(*</a:t>
            </a:r>
            <a:r>
              <a:rPr lang="en-US" altLang="en-US" sz="1800" dirty="0" err="1">
                <a:latin typeface="Consolas" panose="020B0609020204030204" pitchFamily="49" charset="0"/>
              </a:rPr>
              <a:t>args</a:t>
            </a:r>
            <a:r>
              <a:rPr lang="en-US" altLang="en-US" sz="1800" dirty="0">
                <a:latin typeface="Consolas" panose="020B0609020204030204" pitchFamily="49" charset="0"/>
              </a:rPr>
              <a:t>, **</a:t>
            </a:r>
            <a:r>
              <a:rPr lang="en-US" altLang="en-US" sz="1800" dirty="0" err="1">
                <a:latin typeface="Consolas" panose="020B0609020204030204" pitchFamily="49" charset="0"/>
              </a:rPr>
              <a:t>kwargs</a:t>
            </a:r>
            <a:r>
              <a:rPr lang="en-US" altLang="en-US" sz="1800" dirty="0">
                <a:latin typeface="Consolas" panose="020B0609020204030204" pitchFamily="49" charset="0"/>
              </a:rPr>
              <a:t>)</a:t>
            </a:r>
          </a:p>
          <a:p>
            <a:pPr>
              <a:lnSpc>
                <a:spcPct val="80000"/>
              </a:lnSpc>
              <a:buSzPct val="90000"/>
              <a:buNone/>
            </a:pPr>
            <a:r>
              <a:rPr lang="en-US" altLang="en-US" sz="1800" dirty="0">
                <a:latin typeface="Consolas" panose="020B0609020204030204" pitchFamily="49" charset="0"/>
              </a:rPr>
              <a:t>    return wrapper</a:t>
            </a:r>
          </a:p>
          <a:p>
            <a:pPr>
              <a:lnSpc>
                <a:spcPct val="80000"/>
              </a:lnSpc>
              <a:buSzPct val="90000"/>
              <a:buNone/>
            </a:pPr>
            <a:r>
              <a:rPr lang="en-US" altLang="en-US" sz="1800" dirty="0" err="1">
                <a:latin typeface="Consolas" panose="020B0609020204030204" pitchFamily="49" charset="0"/>
              </a:rPr>
              <a:t>def</a:t>
            </a:r>
            <a:r>
              <a:rPr lang="en-US" altLang="en-US" sz="1800" dirty="0">
                <a:latin typeface="Consolas" panose="020B0609020204030204" pitchFamily="49" charset="0"/>
              </a:rPr>
              <a:t> after(</a:t>
            </a:r>
            <a:r>
              <a:rPr lang="en-US" altLang="en-US" sz="1800" dirty="0" err="1">
                <a:latin typeface="Consolas" panose="020B0609020204030204" pitchFamily="49" charset="0"/>
              </a:rPr>
              <a:t>func</a:t>
            </a:r>
            <a:r>
              <a:rPr lang="en-US" altLang="en-US" sz="1800" dirty="0">
                <a:latin typeface="Consolas" panose="020B0609020204030204" pitchFamily="49" charset="0"/>
              </a:rPr>
              <a:t>):                         #</a:t>
            </a:r>
            <a:r>
              <a:rPr lang="en-US" altLang="en-US" sz="1800" dirty="0" err="1">
                <a:latin typeface="Consolas" panose="020B0609020204030204" pitchFamily="49" charset="0"/>
              </a:rPr>
              <a:t>定义修饰器</a:t>
            </a:r>
            <a:endParaRPr lang="en-US" altLang="en-US" sz="1800" dirty="0">
              <a:latin typeface="Consolas" panose="020B0609020204030204" pitchFamily="49" charset="0"/>
            </a:endParaRPr>
          </a:p>
          <a:p>
            <a:pPr>
              <a:lnSpc>
                <a:spcPct val="80000"/>
              </a:lnSpc>
              <a:buSzPct val="90000"/>
              <a:buNone/>
            </a:pPr>
            <a:r>
              <a:rPr lang="en-US" altLang="en-US" sz="1800" dirty="0">
                <a:latin typeface="Consolas" panose="020B0609020204030204" pitchFamily="49" charset="0"/>
              </a:rPr>
              <a:t>    </a:t>
            </a:r>
            <a:r>
              <a:rPr lang="en-US" altLang="en-US" sz="1800" dirty="0" err="1">
                <a:latin typeface="Consolas" panose="020B0609020204030204" pitchFamily="49" charset="0"/>
              </a:rPr>
              <a:t>def</a:t>
            </a:r>
            <a:r>
              <a:rPr lang="en-US" altLang="en-US" sz="1800" dirty="0">
                <a:latin typeface="Consolas" panose="020B0609020204030204" pitchFamily="49" charset="0"/>
              </a:rPr>
              <a:t> wrapper(*</a:t>
            </a:r>
            <a:r>
              <a:rPr lang="en-US" altLang="en-US" sz="1800" dirty="0" err="1">
                <a:latin typeface="Consolas" panose="020B0609020204030204" pitchFamily="49" charset="0"/>
              </a:rPr>
              <a:t>args</a:t>
            </a:r>
            <a:r>
              <a:rPr lang="en-US" altLang="en-US" sz="1800" dirty="0">
                <a:latin typeface="Consolas" panose="020B0609020204030204" pitchFamily="49" charset="0"/>
              </a:rPr>
              <a:t>, **</a:t>
            </a:r>
            <a:r>
              <a:rPr lang="en-US" altLang="en-US" sz="1800" dirty="0" err="1">
                <a:latin typeface="Consolas" panose="020B0609020204030204" pitchFamily="49" charset="0"/>
              </a:rPr>
              <a:t>kwargs</a:t>
            </a:r>
            <a:r>
              <a:rPr lang="en-US" altLang="en-US" sz="1800" dirty="0">
                <a:latin typeface="Consolas" panose="020B0609020204030204" pitchFamily="49" charset="0"/>
              </a:rPr>
              <a:t>):</a:t>
            </a:r>
          </a:p>
          <a:p>
            <a:pPr>
              <a:lnSpc>
                <a:spcPct val="80000"/>
              </a:lnSpc>
              <a:buSzPct val="90000"/>
              <a:buNone/>
            </a:pPr>
            <a:r>
              <a:rPr lang="en-US" altLang="en-US" sz="1800" dirty="0">
                <a:latin typeface="Consolas" panose="020B0609020204030204" pitchFamily="49" charset="0"/>
              </a:rPr>
              <a:t>        result = </a:t>
            </a:r>
            <a:r>
              <a:rPr lang="en-US" altLang="en-US" sz="1800" dirty="0" err="1">
                <a:latin typeface="Consolas" panose="020B0609020204030204" pitchFamily="49" charset="0"/>
              </a:rPr>
              <a:t>func</a:t>
            </a:r>
            <a:r>
              <a:rPr lang="en-US" altLang="en-US" sz="1800" dirty="0">
                <a:latin typeface="Consolas" panose="020B0609020204030204" pitchFamily="49" charset="0"/>
              </a:rPr>
              <a:t>(*</a:t>
            </a:r>
            <a:r>
              <a:rPr lang="en-US" altLang="en-US" sz="1800" dirty="0" err="1">
                <a:latin typeface="Consolas" panose="020B0609020204030204" pitchFamily="49" charset="0"/>
              </a:rPr>
              <a:t>args</a:t>
            </a:r>
            <a:r>
              <a:rPr lang="en-US" altLang="en-US" sz="1800" dirty="0">
                <a:latin typeface="Consolas" panose="020B0609020204030204" pitchFamily="49" charset="0"/>
              </a:rPr>
              <a:t>, **</a:t>
            </a:r>
            <a:r>
              <a:rPr lang="en-US" altLang="en-US" sz="1800" dirty="0" err="1">
                <a:latin typeface="Consolas" panose="020B0609020204030204" pitchFamily="49" charset="0"/>
              </a:rPr>
              <a:t>kwargs</a:t>
            </a:r>
            <a:r>
              <a:rPr lang="en-US" altLang="en-US" sz="1800" dirty="0">
                <a:latin typeface="Consolas" panose="020B0609020204030204" pitchFamily="49" charset="0"/>
              </a:rPr>
              <a:t>)</a:t>
            </a:r>
          </a:p>
          <a:p>
            <a:pPr>
              <a:lnSpc>
                <a:spcPct val="80000"/>
              </a:lnSpc>
              <a:buSzPct val="90000"/>
              <a:buNone/>
            </a:pPr>
            <a:r>
              <a:rPr lang="en-US" altLang="en-US" sz="1800" dirty="0">
                <a:latin typeface="Consolas" panose="020B0609020204030204" pitchFamily="49" charset="0"/>
              </a:rPr>
              <a:t>        print('After function called.')</a:t>
            </a:r>
          </a:p>
          <a:p>
            <a:pPr>
              <a:lnSpc>
                <a:spcPct val="80000"/>
              </a:lnSpc>
              <a:buSzPct val="90000"/>
              <a:buNone/>
            </a:pPr>
            <a:r>
              <a:rPr lang="en-US" altLang="en-US" sz="1800" dirty="0">
                <a:latin typeface="Consolas" panose="020B0609020204030204" pitchFamily="49" charset="0"/>
              </a:rPr>
              <a:t>        return result</a:t>
            </a:r>
          </a:p>
          <a:p>
            <a:pPr>
              <a:lnSpc>
                <a:spcPct val="80000"/>
              </a:lnSpc>
              <a:buSzPct val="90000"/>
              <a:buNone/>
            </a:pPr>
            <a:r>
              <a:rPr lang="en-US" altLang="en-US" sz="1800" dirty="0">
                <a:latin typeface="Consolas" panose="020B0609020204030204" pitchFamily="49" charset="0"/>
              </a:rPr>
              <a:t>    return wrapper</a:t>
            </a:r>
          </a:p>
          <a:p>
            <a:pPr>
              <a:lnSpc>
                <a:spcPct val="80000"/>
              </a:lnSpc>
              <a:buSzPct val="90000"/>
              <a:buNone/>
            </a:pPr>
            <a:endParaRPr lang="en-US" altLang="en-US" sz="1800" dirty="0">
              <a:latin typeface="Consolas" panose="020B0609020204030204" pitchFamily="49" charset="0"/>
            </a:endParaRPr>
          </a:p>
          <a:p>
            <a:pPr>
              <a:lnSpc>
                <a:spcPct val="80000"/>
              </a:lnSpc>
              <a:buSzPct val="90000"/>
              <a:buNone/>
            </a:pPr>
            <a:r>
              <a:rPr lang="en-US" altLang="en-US" sz="1800" dirty="0">
                <a:latin typeface="Consolas" panose="020B0609020204030204" pitchFamily="49" charset="0"/>
              </a:rPr>
              <a:t>@before</a:t>
            </a:r>
          </a:p>
          <a:p>
            <a:pPr>
              <a:lnSpc>
                <a:spcPct val="80000"/>
              </a:lnSpc>
              <a:buSzPct val="90000"/>
              <a:buNone/>
            </a:pPr>
            <a:r>
              <a:rPr lang="en-US" altLang="en-US" sz="1800" dirty="0">
                <a:latin typeface="Consolas" panose="020B0609020204030204" pitchFamily="49" charset="0"/>
              </a:rPr>
              <a:t>@after</a:t>
            </a:r>
          </a:p>
          <a:p>
            <a:pPr>
              <a:lnSpc>
                <a:spcPct val="80000"/>
              </a:lnSpc>
              <a:buSzPct val="90000"/>
              <a:buNone/>
            </a:pPr>
            <a:r>
              <a:rPr lang="en-US" altLang="en-US" sz="1800" dirty="0" err="1">
                <a:latin typeface="Consolas" panose="020B0609020204030204" pitchFamily="49" charset="0"/>
              </a:rPr>
              <a:t>def</a:t>
            </a:r>
            <a:r>
              <a:rPr lang="en-US" altLang="en-US" sz="1800" dirty="0">
                <a:latin typeface="Consolas" panose="020B0609020204030204" pitchFamily="49" charset="0"/>
              </a:rPr>
              <a:t> test():                              #</a:t>
            </a:r>
            <a:r>
              <a:rPr lang="en-US" altLang="en-US" sz="1800" dirty="0" err="1">
                <a:latin typeface="Consolas" panose="020B0609020204030204" pitchFamily="49" charset="0"/>
              </a:rPr>
              <a:t>同时使用两个修饰器改造函数</a:t>
            </a:r>
            <a:endParaRPr lang="en-US" altLang="en-US" sz="1800" dirty="0">
              <a:latin typeface="Consolas" panose="020B0609020204030204" pitchFamily="49" charset="0"/>
            </a:endParaRPr>
          </a:p>
          <a:p>
            <a:pPr>
              <a:lnSpc>
                <a:spcPct val="80000"/>
              </a:lnSpc>
              <a:buSzPct val="90000"/>
              <a:buNone/>
            </a:pPr>
            <a:r>
              <a:rPr lang="en-US" altLang="en-US" sz="1800" dirty="0">
                <a:latin typeface="Consolas" panose="020B0609020204030204" pitchFamily="49" charset="0"/>
              </a:rPr>
              <a:t>    print(3)</a:t>
            </a:r>
          </a:p>
          <a:p>
            <a:pPr>
              <a:lnSpc>
                <a:spcPct val="80000"/>
              </a:lnSpc>
              <a:buSzPct val="90000"/>
              <a:buNone/>
            </a:pPr>
            <a:r>
              <a:rPr lang="en-US" altLang="en-US" sz="1800" dirty="0">
                <a:latin typeface="Consolas" panose="020B0609020204030204" pitchFamily="49" charset="0"/>
              </a:rPr>
              <a:t>test()                      </a:t>
            </a:r>
            <a:r>
              <a:rPr lang="en-US" altLang="en-US" sz="1600" dirty="0">
                <a:latin typeface="Consolas" panose="020B0609020204030204" pitchFamily="49" charset="0"/>
              </a:rPr>
              <a:t>             </a:t>
            </a:r>
            <a:endParaRPr lang="en-US" altLang="en-US"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41</a:t>
            </a:fld>
            <a:endParaRPr lang="zh-CN" altLang="en-US"/>
          </a:p>
        </p:txBody>
      </p:sp>
    </p:spTree>
    <p:extLst>
      <p:ext uri="{BB962C8B-B14F-4D97-AF65-F5344CB8AC3E}">
        <p14:creationId xmlns:p14="http://schemas.microsoft.com/office/powerpoint/2010/main" val="1453400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修饰器</a:t>
            </a:r>
            <a:endParaRPr lang="en-US" altLang="zh-CN" dirty="0"/>
          </a:p>
          <a:p>
            <a:pPr lvl="1"/>
            <a:r>
              <a:rPr lang="zh-CN" altLang="en-US" dirty="0"/>
              <a:t>示例：</a:t>
            </a:r>
            <a:r>
              <a:rPr lang="zh-CN" altLang="en-US" noProof="1"/>
              <a:t>用户名检查功能的代码复用</a:t>
            </a:r>
            <a:endParaRPr lang="en-US" altLang="en-US" sz="1600" dirty="0">
              <a:latin typeface="Consolas" panose="020B0609020204030204" pitchFamily="49" charset="0"/>
            </a:endParaRPr>
          </a:p>
          <a:p>
            <a:pPr>
              <a:lnSpc>
                <a:spcPct val="80000"/>
              </a:lnSpc>
              <a:buSzPct val="90000"/>
              <a:buNone/>
            </a:pPr>
            <a:r>
              <a:rPr lang="zh-CN" altLang="en-US" sz="1800" noProof="1">
                <a:latin typeface="Consolas" panose="020B0609020204030204" pitchFamily="49" charset="0"/>
              </a:rPr>
              <a:t>def check_permission(func):</a:t>
            </a:r>
          </a:p>
          <a:p>
            <a:pPr>
              <a:lnSpc>
                <a:spcPct val="80000"/>
              </a:lnSpc>
              <a:buSzPct val="90000"/>
              <a:buNone/>
            </a:pPr>
            <a:r>
              <a:rPr lang="zh-CN" altLang="en-US" sz="1800" noProof="1">
                <a:latin typeface="Consolas" panose="020B0609020204030204" pitchFamily="49" charset="0"/>
              </a:rPr>
              <a:t>    def wrapper(*args, **kwargs):</a:t>
            </a:r>
          </a:p>
          <a:p>
            <a:pPr>
              <a:lnSpc>
                <a:spcPct val="80000"/>
              </a:lnSpc>
              <a:buSzPct val="90000"/>
              <a:buNone/>
            </a:pPr>
            <a:r>
              <a:rPr lang="zh-CN" altLang="en-US" sz="1800" noProof="1">
                <a:latin typeface="Consolas" panose="020B0609020204030204" pitchFamily="49" charset="0"/>
              </a:rPr>
              <a:t>        if kwargs.get('username')!='admin':</a:t>
            </a:r>
          </a:p>
          <a:p>
            <a:pPr>
              <a:lnSpc>
                <a:spcPct val="80000"/>
              </a:lnSpc>
              <a:buSzPct val="90000"/>
              <a:buNone/>
            </a:pPr>
            <a:r>
              <a:rPr lang="zh-CN" altLang="en-US" sz="1800" noProof="1">
                <a:latin typeface="Consolas" panose="020B0609020204030204" pitchFamily="49" charset="0"/>
              </a:rPr>
              <a:t>            raise Exception('Sorry. You are not allowed.')</a:t>
            </a:r>
          </a:p>
          <a:p>
            <a:pPr>
              <a:lnSpc>
                <a:spcPct val="80000"/>
              </a:lnSpc>
              <a:buSzPct val="90000"/>
              <a:buNone/>
            </a:pPr>
            <a:r>
              <a:rPr lang="zh-CN" altLang="en-US" sz="1800" noProof="1">
                <a:latin typeface="Consolas" panose="020B0609020204030204" pitchFamily="49" charset="0"/>
              </a:rPr>
              <a:t>        return func(*args, **kwargs)</a:t>
            </a:r>
          </a:p>
          <a:p>
            <a:pPr>
              <a:lnSpc>
                <a:spcPct val="80000"/>
              </a:lnSpc>
              <a:buSzPct val="90000"/>
              <a:buNone/>
            </a:pPr>
            <a:r>
              <a:rPr lang="zh-CN" altLang="en-US" sz="1800" noProof="1">
                <a:latin typeface="Consolas" panose="020B0609020204030204" pitchFamily="49" charset="0"/>
              </a:rPr>
              <a:t>    return wrapper</a:t>
            </a:r>
          </a:p>
          <a:p>
            <a:pPr>
              <a:lnSpc>
                <a:spcPct val="80000"/>
              </a:lnSpc>
              <a:buSzPct val="90000"/>
              <a:buNone/>
            </a:pPr>
            <a:r>
              <a:rPr lang="zh-CN" altLang="en-US" sz="1800" dirty="0">
                <a:latin typeface="Consolas" panose="020B0609020204030204" pitchFamily="49" charset="0"/>
              </a:rPr>
              <a:t>class ReadWriteFile(object):</a:t>
            </a:r>
          </a:p>
          <a:p>
            <a:pPr>
              <a:lnSpc>
                <a:spcPct val="80000"/>
              </a:lnSpc>
              <a:buSzPct val="90000"/>
              <a:buNone/>
            </a:pPr>
            <a:r>
              <a:rPr lang="zh-CN" altLang="en-US" sz="1800" dirty="0">
                <a:latin typeface="Consolas" panose="020B0609020204030204" pitchFamily="49" charset="0"/>
              </a:rPr>
              <a:t>    #把函数check_permission作为装饰器使用</a:t>
            </a:r>
          </a:p>
          <a:p>
            <a:pPr>
              <a:lnSpc>
                <a:spcPct val="80000"/>
              </a:lnSpc>
              <a:buSzPct val="90000"/>
              <a:buNone/>
            </a:pPr>
            <a:r>
              <a:rPr lang="zh-CN" altLang="en-US" sz="1800" dirty="0">
                <a:latin typeface="Consolas" panose="020B0609020204030204" pitchFamily="49" charset="0"/>
              </a:rPr>
              <a:t>    @check_permission</a:t>
            </a:r>
          </a:p>
          <a:p>
            <a:pPr>
              <a:lnSpc>
                <a:spcPct val="80000"/>
              </a:lnSpc>
              <a:buSzPct val="90000"/>
              <a:buNone/>
            </a:pPr>
            <a:r>
              <a:rPr lang="zh-CN" altLang="en-US" sz="1800" dirty="0">
                <a:latin typeface="Consolas" panose="020B0609020204030204" pitchFamily="49" charset="0"/>
              </a:rPr>
              <a:t>    def read(self, username, filename):</a:t>
            </a:r>
          </a:p>
          <a:p>
            <a:pPr>
              <a:lnSpc>
                <a:spcPct val="80000"/>
              </a:lnSpc>
              <a:buSzPct val="90000"/>
              <a:buNone/>
            </a:pPr>
            <a:r>
              <a:rPr lang="zh-CN" altLang="en-US" sz="1800" dirty="0">
                <a:latin typeface="Consolas" panose="020B0609020204030204" pitchFamily="49" charset="0"/>
              </a:rPr>
              <a:t>        return open(filename,'r').read()</a:t>
            </a:r>
          </a:p>
          <a:p>
            <a:pPr>
              <a:lnSpc>
                <a:spcPct val="80000"/>
              </a:lnSpc>
              <a:buSzPct val="90000"/>
              <a:buNone/>
            </a:pPr>
            <a:endParaRPr lang="zh-CN" altLang="en-US" sz="1800" dirty="0">
              <a:latin typeface="Consolas" panose="020B0609020204030204" pitchFamily="49" charset="0"/>
            </a:endParaRPr>
          </a:p>
          <a:p>
            <a:pPr>
              <a:lnSpc>
                <a:spcPct val="80000"/>
              </a:lnSpc>
              <a:buSzPct val="90000"/>
              <a:buNone/>
            </a:pPr>
            <a:r>
              <a:rPr lang="zh-CN" altLang="en-US" sz="1800" dirty="0">
                <a:latin typeface="Consolas" panose="020B0609020204030204" pitchFamily="49" charset="0"/>
              </a:rPr>
              <a:t>    def write(self, username, filename, content):</a:t>
            </a:r>
          </a:p>
          <a:p>
            <a:pPr>
              <a:lnSpc>
                <a:spcPct val="80000"/>
              </a:lnSpc>
              <a:buSzPct val="90000"/>
              <a:buNone/>
            </a:pPr>
            <a:r>
              <a:rPr lang="zh-CN" altLang="en-US" sz="1800" dirty="0">
                <a:latin typeface="Consolas" panose="020B0609020204030204" pitchFamily="49" charset="0"/>
              </a:rPr>
              <a:t>        open(filename,'a+').write(content)</a:t>
            </a:r>
          </a:p>
          <a:p>
            <a:pPr>
              <a:lnSpc>
                <a:spcPct val="80000"/>
              </a:lnSpc>
              <a:buSzPct val="90000"/>
              <a:buNone/>
            </a:pPr>
            <a:r>
              <a:rPr lang="zh-CN" altLang="en-US" sz="1800" dirty="0">
                <a:latin typeface="Consolas" panose="020B0609020204030204" pitchFamily="49" charset="0"/>
              </a:rPr>
              <a:t>    #把函数check_permission作为普通函数使用</a:t>
            </a:r>
          </a:p>
          <a:p>
            <a:pPr>
              <a:lnSpc>
                <a:spcPct val="80000"/>
              </a:lnSpc>
              <a:buSzPct val="90000"/>
              <a:buNone/>
            </a:pPr>
            <a:r>
              <a:rPr lang="zh-CN" altLang="en-US" sz="1800" dirty="0">
                <a:latin typeface="Consolas" panose="020B0609020204030204" pitchFamily="49" charset="0"/>
              </a:rPr>
              <a:t>    write = check_permission(write)</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42</a:t>
            </a:fld>
            <a:endParaRPr lang="zh-CN" altLang="en-US"/>
          </a:p>
        </p:txBody>
      </p:sp>
    </p:spTree>
    <p:extLst>
      <p:ext uri="{BB962C8B-B14F-4D97-AF65-F5344CB8AC3E}">
        <p14:creationId xmlns:p14="http://schemas.microsoft.com/office/powerpoint/2010/main" val="1196832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函数进阶</a:t>
            </a:r>
          </a:p>
        </p:txBody>
      </p:sp>
      <p:sp>
        <p:nvSpPr>
          <p:cNvPr id="3" name="内容占位符 2"/>
          <p:cNvSpPr>
            <a:spLocks noGrp="1"/>
          </p:cNvSpPr>
          <p:nvPr>
            <p:ph idx="1"/>
          </p:nvPr>
        </p:nvSpPr>
        <p:spPr/>
        <p:txBody>
          <a:bodyPr/>
          <a:lstStyle/>
          <a:p>
            <a:r>
              <a:rPr lang="zh-CN" altLang="en-US" dirty="0"/>
              <a:t>修饰器</a:t>
            </a:r>
            <a:endParaRPr lang="en-US" altLang="zh-CN" dirty="0"/>
          </a:p>
          <a:p>
            <a:pPr lvl="1"/>
            <a:r>
              <a:rPr lang="zh-CN" altLang="en-US" dirty="0"/>
              <a:t>示例：</a:t>
            </a:r>
            <a:r>
              <a:rPr lang="zh-CN" altLang="en-US" noProof="1"/>
              <a:t>用户名检查功能的代码复用</a:t>
            </a:r>
            <a:endParaRPr lang="en-US" altLang="en-US" sz="1600" dirty="0">
              <a:latin typeface="Consolas" panose="020B0609020204030204" pitchFamily="49" charset="0"/>
            </a:endParaRPr>
          </a:p>
          <a:p>
            <a:pPr marL="0" indent="0">
              <a:buSzPct val="90000"/>
              <a:buNone/>
            </a:pPr>
            <a:r>
              <a:rPr lang="zh-CN" altLang="en-US" sz="1800" dirty="0">
                <a:latin typeface="Times New Roman" panose="02020603050405020304" pitchFamily="18" charset="0"/>
              </a:rPr>
              <a:t>t = ReadWriteFile()</a:t>
            </a:r>
          </a:p>
          <a:p>
            <a:pPr marL="0" indent="0">
              <a:buSzPct val="90000"/>
              <a:buNone/>
            </a:pPr>
            <a:r>
              <a:rPr lang="zh-CN" altLang="en-US" sz="1800" dirty="0">
                <a:latin typeface="Times New Roman" panose="02020603050405020304" pitchFamily="18" charset="0"/>
              </a:rPr>
              <a:t>print('Originally.......')</a:t>
            </a:r>
          </a:p>
          <a:p>
            <a:pPr marL="0" indent="0">
              <a:buSzPct val="90000"/>
              <a:buNone/>
            </a:pPr>
            <a:r>
              <a:rPr lang="zh-CN" altLang="en-US" sz="1800" dirty="0">
                <a:latin typeface="Times New Roman" panose="02020603050405020304" pitchFamily="18" charset="0"/>
              </a:rPr>
              <a:t>print(</a:t>
            </a:r>
            <a:r>
              <a:rPr lang="zh-CN" altLang="en-US" sz="1800" dirty="0">
                <a:solidFill>
                  <a:srgbClr val="00B0F0"/>
                </a:solidFill>
                <a:latin typeface="Times New Roman" panose="02020603050405020304" pitchFamily="18" charset="0"/>
              </a:rPr>
              <a:t>t.read</a:t>
            </a:r>
            <a:r>
              <a:rPr lang="zh-CN" altLang="en-US" sz="1800" dirty="0">
                <a:latin typeface="Times New Roman" panose="02020603050405020304" pitchFamily="18" charset="0"/>
              </a:rPr>
              <a:t>(username='admin', filename=r'd:\sample.txt'))</a:t>
            </a:r>
          </a:p>
          <a:p>
            <a:pPr marL="0" indent="0">
              <a:buSzPct val="90000"/>
              <a:buNone/>
            </a:pPr>
            <a:r>
              <a:rPr lang="zh-CN" altLang="en-US" sz="1800" dirty="0">
                <a:latin typeface="Times New Roman" panose="02020603050405020304" pitchFamily="18" charset="0"/>
              </a:rPr>
              <a:t>print('Now, try to write to a file........')</a:t>
            </a:r>
          </a:p>
          <a:p>
            <a:pPr marL="0" indent="0">
              <a:buSzPct val="90000"/>
              <a:buNone/>
            </a:pPr>
            <a:r>
              <a:rPr lang="zh-CN" altLang="en-US" sz="1800" dirty="0">
                <a:solidFill>
                  <a:srgbClr val="00B0F0"/>
                </a:solidFill>
                <a:latin typeface="Times New Roman" panose="02020603050405020304" pitchFamily="18" charset="0"/>
              </a:rPr>
              <a:t>t.write</a:t>
            </a:r>
            <a:r>
              <a:rPr lang="zh-CN" altLang="en-US" sz="1800" dirty="0">
                <a:latin typeface="Times New Roman" panose="02020603050405020304" pitchFamily="18" charset="0"/>
              </a:rPr>
              <a:t>(username='admin', filename=r'd:\sample.txt', content='\nhello world')</a:t>
            </a:r>
          </a:p>
          <a:p>
            <a:pPr marL="0" indent="0">
              <a:buSzPct val="90000"/>
              <a:buNone/>
            </a:pPr>
            <a:r>
              <a:rPr lang="zh-CN" altLang="en-US" sz="1800" dirty="0">
                <a:latin typeface="Times New Roman" panose="02020603050405020304" pitchFamily="18" charset="0"/>
              </a:rPr>
              <a:t>print('After calling to write...........')</a:t>
            </a:r>
          </a:p>
          <a:p>
            <a:pPr marL="0" indent="0">
              <a:buSzPct val="90000"/>
              <a:buNone/>
            </a:pPr>
            <a:r>
              <a:rPr lang="zh-CN" altLang="en-US" sz="1800" dirty="0">
                <a:latin typeface="Times New Roman" panose="02020603050405020304" pitchFamily="18" charset="0"/>
              </a:rPr>
              <a:t>print(t.read(username='admin', filename=r'd:\sample.txt'))</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43</a:t>
            </a:fld>
            <a:endParaRPr lang="zh-CN" altLang="en-US"/>
          </a:p>
        </p:txBody>
      </p:sp>
    </p:spTree>
    <p:extLst>
      <p:ext uri="{BB962C8B-B14F-4D97-AF65-F5344CB8AC3E}">
        <p14:creationId xmlns:p14="http://schemas.microsoft.com/office/powerpoint/2010/main" val="214394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3" name="内容占位符 2"/>
          <p:cNvSpPr>
            <a:spLocks noGrp="1"/>
          </p:cNvSpPr>
          <p:nvPr>
            <p:ph idx="1"/>
          </p:nvPr>
        </p:nvSpPr>
        <p:spPr/>
        <p:txBody>
          <a:bodyPr/>
          <a:lstStyle/>
          <a:p>
            <a:r>
              <a:rPr lang="zh-CN" altLang="en-US" dirty="0"/>
              <a:t>四大类：公有方法、私有方法、静态方法和类方法。</a:t>
            </a:r>
          </a:p>
          <a:p>
            <a:pPr lvl="1"/>
            <a:r>
              <a:rPr lang="zh-CN" altLang="en-US" dirty="0"/>
              <a:t>公有方法、私有方法都属于对象，私有方法的名字以两个下划线“</a:t>
            </a:r>
            <a:r>
              <a:rPr lang="en-US" altLang="zh-CN" dirty="0"/>
              <a:t>__”</a:t>
            </a:r>
            <a:r>
              <a:rPr lang="zh-CN" altLang="en-US" dirty="0"/>
              <a:t>开始，每个对象都有自己的公有方法和私有方法，在这两类方法中可以访问属于类和对象的成员；</a:t>
            </a:r>
          </a:p>
          <a:p>
            <a:pPr lvl="1"/>
            <a:r>
              <a:rPr lang="zh-CN" altLang="en-US" dirty="0"/>
              <a:t>公有方法通过对象名直接调用，私有方法不能通过对象名直接调用，只能在属于对象的方法中通过</a:t>
            </a:r>
            <a:r>
              <a:rPr lang="en-US" altLang="zh-CN" dirty="0"/>
              <a:t>self</a:t>
            </a:r>
            <a:r>
              <a:rPr lang="zh-CN" altLang="en-US" dirty="0"/>
              <a:t>调用或在外部通过</a:t>
            </a:r>
            <a:r>
              <a:rPr lang="en-US" altLang="zh-CN" dirty="0"/>
              <a:t>Python</a:t>
            </a:r>
            <a:r>
              <a:rPr lang="zh-CN" altLang="en-US" dirty="0"/>
              <a:t>支持的特殊方式来调用。</a:t>
            </a:r>
          </a:p>
          <a:p>
            <a:pPr lvl="1"/>
            <a:r>
              <a:rPr lang="zh-CN" altLang="en-US" dirty="0"/>
              <a:t>如果通过类名来调用属于对象的公有方法，需要显式为该方法的</a:t>
            </a:r>
            <a:r>
              <a:rPr lang="en-US" altLang="zh-CN" dirty="0"/>
              <a:t>self</a:t>
            </a:r>
            <a:r>
              <a:rPr lang="zh-CN" altLang="en-US" dirty="0"/>
              <a:t>参数传递一个对象名，用来明确指定访问哪个对象的数据成员。</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44</a:t>
            </a:fld>
            <a:endParaRPr lang="zh-CN" altLang="en-US"/>
          </a:p>
        </p:txBody>
      </p:sp>
    </p:spTree>
    <p:extLst>
      <p:ext uri="{BB962C8B-B14F-4D97-AF65-F5344CB8AC3E}">
        <p14:creationId xmlns:p14="http://schemas.microsoft.com/office/powerpoint/2010/main" val="51121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3" name="内容占位符 2"/>
          <p:cNvSpPr>
            <a:spLocks noGrp="1"/>
          </p:cNvSpPr>
          <p:nvPr>
            <p:ph idx="1"/>
          </p:nvPr>
        </p:nvSpPr>
        <p:spPr/>
        <p:txBody>
          <a:bodyPr/>
          <a:lstStyle/>
          <a:p>
            <a:r>
              <a:rPr lang="zh-CN" altLang="en-US" dirty="0"/>
              <a:t>四大类：公有方法、私有方法、静态方法和类方法。</a:t>
            </a:r>
          </a:p>
          <a:p>
            <a:pPr lvl="1"/>
            <a:r>
              <a:rPr lang="zh-CN" altLang="en-US" dirty="0"/>
              <a:t>静态方法和类方法都可以通过类名和对象名调用，但不能直接访问属于对象的成员，只能访问属于类的成员。</a:t>
            </a:r>
          </a:p>
          <a:p>
            <a:pPr lvl="1"/>
            <a:r>
              <a:rPr lang="zh-CN" altLang="en-US" dirty="0"/>
              <a:t>静态方法可以没有参数</a:t>
            </a:r>
            <a:endParaRPr lang="en-US" altLang="zh-CN" dirty="0"/>
          </a:p>
          <a:p>
            <a:pPr lvl="1"/>
            <a:r>
              <a:rPr lang="zh-CN" altLang="en-US" dirty="0"/>
              <a:t>一般将</a:t>
            </a:r>
            <a:r>
              <a:rPr lang="en-US" altLang="zh-CN" dirty="0" err="1"/>
              <a:t>cls</a:t>
            </a:r>
            <a:r>
              <a:rPr lang="zh-CN" altLang="en-US" dirty="0"/>
              <a:t>作为类方法的第一个参数名称，但也可以使用其他的名字作为参数，并且在调用类方法时不需要为该参数传递值</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45</a:t>
            </a:fld>
            <a:endParaRPr lang="zh-CN" altLang="en-US"/>
          </a:p>
        </p:txBody>
      </p:sp>
    </p:spTree>
    <p:extLst>
      <p:ext uri="{BB962C8B-B14F-4D97-AF65-F5344CB8AC3E}">
        <p14:creationId xmlns:p14="http://schemas.microsoft.com/office/powerpoint/2010/main" val="3183488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3" name="内容占位符 2"/>
          <p:cNvSpPr>
            <a:spLocks noGrp="1"/>
          </p:cNvSpPr>
          <p:nvPr>
            <p:ph idx="1"/>
          </p:nvPr>
        </p:nvSpPr>
        <p:spPr/>
        <p:txBody>
          <a:bodyPr/>
          <a:lstStyle/>
          <a:p>
            <a:pPr>
              <a:lnSpc>
                <a:spcPct val="80000"/>
              </a:lnSpc>
              <a:buSzPct val="90000"/>
              <a:buNone/>
            </a:pPr>
            <a:r>
              <a:rPr lang="en-US" altLang="en-US" sz="2000" dirty="0">
                <a:latin typeface="Consolas" panose="020B0609020204030204" pitchFamily="49" charset="0"/>
              </a:rPr>
              <a:t>class Root:</a:t>
            </a:r>
          </a:p>
          <a:p>
            <a:pPr>
              <a:lnSpc>
                <a:spcPct val="80000"/>
              </a:lnSpc>
              <a:buSzPct val="90000"/>
              <a:buNone/>
            </a:pPr>
            <a:r>
              <a:rPr lang="en-US" altLang="en-US" sz="2000" dirty="0">
                <a:latin typeface="Consolas" panose="020B0609020204030204" pitchFamily="49" charset="0"/>
              </a:rPr>
              <a:t>	__total = 0</a:t>
            </a:r>
          </a:p>
          <a:p>
            <a:pPr>
              <a:lnSpc>
                <a:spcPct val="80000"/>
              </a:lnSpc>
              <a:buSzPct val="90000"/>
              <a:buNone/>
            </a:pPr>
            <a:r>
              <a:rPr lang="en-US" altLang="en-US" sz="2000" dirty="0">
                <a:latin typeface="Consolas" panose="020B0609020204030204" pitchFamily="49" charset="0"/>
              </a:rPr>
              <a:t>	</a:t>
            </a:r>
            <a:r>
              <a:rPr lang="en-US" altLang="en-US" sz="2000" dirty="0" err="1">
                <a:latin typeface="Consolas" panose="020B0609020204030204" pitchFamily="49" charset="0"/>
              </a:rPr>
              <a:t>def</a:t>
            </a:r>
            <a:r>
              <a:rPr lang="en-US" altLang="en-US" sz="2000" dirty="0">
                <a:latin typeface="Consolas" panose="020B0609020204030204" pitchFamily="49" charset="0"/>
              </a:rPr>
              <a:t> __</a:t>
            </a:r>
            <a:r>
              <a:rPr lang="en-US" altLang="en-US" sz="2000" dirty="0" err="1">
                <a:latin typeface="Consolas" panose="020B0609020204030204" pitchFamily="49" charset="0"/>
              </a:rPr>
              <a:t>init</a:t>
            </a:r>
            <a:r>
              <a:rPr lang="en-US" altLang="en-US" sz="2000" dirty="0">
                <a:latin typeface="Consolas" panose="020B0609020204030204" pitchFamily="49" charset="0"/>
              </a:rPr>
              <a:t>__(self, v):    #</a:t>
            </a:r>
            <a:r>
              <a:rPr lang="en-US" altLang="en-US" sz="2000" dirty="0" err="1">
                <a:latin typeface="Consolas" panose="020B0609020204030204" pitchFamily="49" charset="0"/>
              </a:rPr>
              <a:t>构造</a:t>
            </a:r>
            <a:r>
              <a:rPr lang="zh-CN" altLang="en-US" sz="2000" dirty="0">
                <a:latin typeface="Consolas" panose="020B0609020204030204" pitchFamily="49" charset="0"/>
              </a:rPr>
              <a:t>方法</a:t>
            </a:r>
          </a:p>
          <a:p>
            <a:pPr>
              <a:lnSpc>
                <a:spcPct val="80000"/>
              </a:lnSpc>
              <a:buSzPct val="90000"/>
              <a:buNone/>
            </a:pPr>
            <a:r>
              <a:rPr lang="en-US" altLang="en-US" sz="2000" dirty="0">
                <a:latin typeface="Consolas" panose="020B0609020204030204" pitchFamily="49" charset="0"/>
              </a:rPr>
              <a:t>		</a:t>
            </a:r>
            <a:r>
              <a:rPr lang="en-US" altLang="en-US" sz="2000" dirty="0" err="1">
                <a:latin typeface="Consolas" panose="020B0609020204030204" pitchFamily="49" charset="0"/>
              </a:rPr>
              <a:t>self.__value</a:t>
            </a:r>
            <a:r>
              <a:rPr lang="en-US" altLang="en-US" sz="2000" dirty="0">
                <a:latin typeface="Consolas" panose="020B0609020204030204" pitchFamily="49" charset="0"/>
              </a:rPr>
              <a:t> = v</a:t>
            </a:r>
          </a:p>
          <a:p>
            <a:pPr>
              <a:lnSpc>
                <a:spcPct val="80000"/>
              </a:lnSpc>
              <a:buSzPct val="90000"/>
              <a:buNone/>
            </a:pPr>
            <a:r>
              <a:rPr lang="en-US" altLang="en-US" sz="2000" dirty="0">
                <a:latin typeface="Consolas" panose="020B0609020204030204" pitchFamily="49" charset="0"/>
              </a:rPr>
              <a:t>		</a:t>
            </a:r>
            <a:r>
              <a:rPr lang="en-US" altLang="en-US" sz="2000" dirty="0" err="1">
                <a:latin typeface="Consolas" panose="020B0609020204030204" pitchFamily="49" charset="0"/>
              </a:rPr>
              <a:t>Root.__total</a:t>
            </a:r>
            <a:r>
              <a:rPr lang="en-US" altLang="en-US" sz="2000" dirty="0">
                <a:latin typeface="Consolas" panose="020B0609020204030204" pitchFamily="49" charset="0"/>
              </a:rPr>
              <a:t> += 1</a:t>
            </a:r>
          </a:p>
          <a:p>
            <a:pPr>
              <a:lnSpc>
                <a:spcPct val="80000"/>
              </a:lnSpc>
              <a:buSzPct val="90000"/>
              <a:buNone/>
            </a:pPr>
            <a:endParaRPr lang="en-US" altLang="en-US" sz="2000" dirty="0">
              <a:latin typeface="Consolas" panose="020B0609020204030204" pitchFamily="49" charset="0"/>
            </a:endParaRPr>
          </a:p>
          <a:p>
            <a:pPr>
              <a:lnSpc>
                <a:spcPct val="80000"/>
              </a:lnSpc>
              <a:buSzPct val="90000"/>
              <a:buNone/>
            </a:pPr>
            <a:r>
              <a:rPr lang="en-US" altLang="en-US" sz="2000" dirty="0">
                <a:latin typeface="Consolas" panose="020B0609020204030204" pitchFamily="49" charset="0"/>
              </a:rPr>
              <a:t>	</a:t>
            </a:r>
            <a:r>
              <a:rPr lang="en-US" altLang="en-US" sz="2000" dirty="0" err="1">
                <a:latin typeface="Consolas" panose="020B0609020204030204" pitchFamily="49" charset="0"/>
              </a:rPr>
              <a:t>def</a:t>
            </a:r>
            <a:r>
              <a:rPr lang="en-US" altLang="en-US" sz="2000" dirty="0">
                <a:latin typeface="Consolas" panose="020B0609020204030204" pitchFamily="49" charset="0"/>
              </a:rPr>
              <a:t> show(self):           #</a:t>
            </a:r>
            <a:r>
              <a:rPr lang="en-US" altLang="en-US" sz="2000" dirty="0" err="1">
                <a:latin typeface="Consolas" panose="020B0609020204030204" pitchFamily="49" charset="0"/>
              </a:rPr>
              <a:t>普通实例方法</a:t>
            </a:r>
            <a:endParaRPr lang="en-US" altLang="en-US" sz="2000" dirty="0">
              <a:latin typeface="Consolas" panose="020B0609020204030204" pitchFamily="49" charset="0"/>
            </a:endParaRPr>
          </a:p>
          <a:p>
            <a:pPr>
              <a:lnSpc>
                <a:spcPct val="80000"/>
              </a:lnSpc>
              <a:buSzPct val="90000"/>
              <a:buNone/>
            </a:pPr>
            <a:r>
              <a:rPr lang="en-US" altLang="en-US" sz="2000" dirty="0">
                <a:latin typeface="Consolas" panose="020B0609020204030204" pitchFamily="49" charset="0"/>
              </a:rPr>
              <a:t>		print('</a:t>
            </a:r>
            <a:r>
              <a:rPr lang="en-US" altLang="en-US" sz="2000" dirty="0" err="1">
                <a:latin typeface="Consolas" panose="020B0609020204030204" pitchFamily="49" charset="0"/>
              </a:rPr>
              <a:t>self.__value</a:t>
            </a:r>
            <a:r>
              <a:rPr lang="en-US" altLang="en-US" sz="2000" dirty="0">
                <a:latin typeface="Consolas" panose="020B0609020204030204" pitchFamily="49" charset="0"/>
              </a:rPr>
              <a:t>:', </a:t>
            </a:r>
            <a:r>
              <a:rPr lang="en-US" altLang="en-US" sz="2000" dirty="0" err="1">
                <a:latin typeface="Consolas" panose="020B0609020204030204" pitchFamily="49" charset="0"/>
              </a:rPr>
              <a:t>self.__value</a:t>
            </a:r>
            <a:r>
              <a:rPr lang="en-US" altLang="en-US" sz="2000" dirty="0">
                <a:latin typeface="Consolas" panose="020B0609020204030204" pitchFamily="49" charset="0"/>
              </a:rPr>
              <a:t>)</a:t>
            </a:r>
          </a:p>
          <a:p>
            <a:pPr>
              <a:lnSpc>
                <a:spcPct val="80000"/>
              </a:lnSpc>
              <a:buSzPct val="90000"/>
              <a:buNone/>
            </a:pPr>
            <a:r>
              <a:rPr lang="en-US" altLang="en-US" sz="2000" dirty="0">
                <a:latin typeface="Consolas" panose="020B0609020204030204" pitchFamily="49" charset="0"/>
              </a:rPr>
              <a:t>		print('</a:t>
            </a:r>
            <a:r>
              <a:rPr lang="en-US" altLang="en-US" sz="2000" dirty="0" err="1">
                <a:latin typeface="Consolas" panose="020B0609020204030204" pitchFamily="49" charset="0"/>
              </a:rPr>
              <a:t>Root.__total</a:t>
            </a:r>
            <a:r>
              <a:rPr lang="en-US" altLang="en-US" sz="2000" dirty="0">
                <a:latin typeface="Consolas" panose="020B0609020204030204" pitchFamily="49" charset="0"/>
              </a:rPr>
              <a:t>:', </a:t>
            </a:r>
            <a:r>
              <a:rPr lang="en-US" altLang="en-US" sz="2000" dirty="0" err="1">
                <a:latin typeface="Consolas" panose="020B0609020204030204" pitchFamily="49" charset="0"/>
              </a:rPr>
              <a:t>Root.__total</a:t>
            </a:r>
            <a:r>
              <a:rPr lang="en-US" altLang="en-US" sz="2000" dirty="0">
                <a:latin typeface="Consolas" panose="020B0609020204030204" pitchFamily="49" charset="0"/>
              </a:rPr>
              <a:t>)</a:t>
            </a:r>
          </a:p>
          <a:p>
            <a:pPr>
              <a:lnSpc>
                <a:spcPct val="80000"/>
              </a:lnSpc>
              <a:buSzPct val="90000"/>
              <a:buNone/>
            </a:pPr>
            <a:endParaRPr lang="en-US" altLang="en-US" sz="2000" dirty="0">
              <a:latin typeface="Consolas" panose="020B0609020204030204" pitchFamily="49" charset="0"/>
            </a:endParaRPr>
          </a:p>
          <a:p>
            <a:pPr>
              <a:lnSpc>
                <a:spcPct val="80000"/>
              </a:lnSpc>
              <a:buSzPct val="90000"/>
              <a:buNone/>
            </a:pPr>
            <a:r>
              <a:rPr lang="en-US" altLang="en-US" sz="2000" dirty="0">
                <a:latin typeface="Consolas" panose="020B0609020204030204" pitchFamily="49" charset="0"/>
              </a:rPr>
              <a:t>	@</a:t>
            </a:r>
            <a:r>
              <a:rPr lang="en-US" altLang="en-US" sz="2000" dirty="0" err="1">
                <a:latin typeface="Consolas" panose="020B0609020204030204" pitchFamily="49" charset="0"/>
              </a:rPr>
              <a:t>classmethod</a:t>
            </a:r>
            <a:r>
              <a:rPr lang="en-US" altLang="en-US" sz="2000" dirty="0">
                <a:latin typeface="Consolas" panose="020B0609020204030204" pitchFamily="49" charset="0"/>
              </a:rPr>
              <a:t>              #</a:t>
            </a:r>
            <a:r>
              <a:rPr lang="en-US" altLang="en-US" sz="2000" dirty="0" err="1">
                <a:latin typeface="Consolas" panose="020B0609020204030204" pitchFamily="49" charset="0"/>
              </a:rPr>
              <a:t>修饰器，声明类方法</a:t>
            </a:r>
            <a:endParaRPr lang="en-US" altLang="en-US" sz="2000" dirty="0">
              <a:latin typeface="Consolas" panose="020B0609020204030204" pitchFamily="49" charset="0"/>
            </a:endParaRPr>
          </a:p>
          <a:p>
            <a:pPr>
              <a:lnSpc>
                <a:spcPct val="80000"/>
              </a:lnSpc>
              <a:buSzPct val="90000"/>
              <a:buNone/>
            </a:pPr>
            <a:r>
              <a:rPr lang="en-US" altLang="en-US" sz="2000" dirty="0">
                <a:latin typeface="Consolas" panose="020B0609020204030204" pitchFamily="49" charset="0"/>
              </a:rPr>
              <a:t>	</a:t>
            </a:r>
            <a:r>
              <a:rPr lang="en-US" altLang="en-US" sz="2000" dirty="0" err="1">
                <a:latin typeface="Consolas" panose="020B0609020204030204" pitchFamily="49" charset="0"/>
              </a:rPr>
              <a:t>def</a:t>
            </a:r>
            <a:r>
              <a:rPr lang="en-US" altLang="en-US" sz="2000" dirty="0">
                <a:latin typeface="Consolas" panose="020B0609020204030204" pitchFamily="49" charset="0"/>
              </a:rPr>
              <a:t> </a:t>
            </a:r>
            <a:r>
              <a:rPr lang="en-US" altLang="en-US" sz="2000" dirty="0" err="1">
                <a:latin typeface="Consolas" panose="020B0609020204030204" pitchFamily="49" charset="0"/>
              </a:rPr>
              <a:t>classShowTotal</a:t>
            </a:r>
            <a:r>
              <a:rPr lang="en-US" altLang="en-US" sz="2000" dirty="0">
                <a:latin typeface="Consolas" panose="020B0609020204030204" pitchFamily="49" charset="0"/>
              </a:rPr>
              <a:t>(</a:t>
            </a:r>
            <a:r>
              <a:rPr lang="en-US" altLang="en-US" sz="2000" dirty="0" err="1">
                <a:latin typeface="Consolas" panose="020B0609020204030204" pitchFamily="49" charset="0"/>
              </a:rPr>
              <a:t>cls</a:t>
            </a:r>
            <a:r>
              <a:rPr lang="en-US" altLang="en-US" sz="2000" dirty="0">
                <a:latin typeface="Consolas" panose="020B0609020204030204" pitchFamily="49" charset="0"/>
              </a:rPr>
              <a:t>):  #</a:t>
            </a:r>
            <a:r>
              <a:rPr lang="en-US" altLang="en-US" sz="2000" dirty="0" err="1">
                <a:latin typeface="Consolas" panose="020B0609020204030204" pitchFamily="49" charset="0"/>
              </a:rPr>
              <a:t>类方法</a:t>
            </a:r>
            <a:endParaRPr lang="en-US" altLang="en-US" sz="2000" dirty="0">
              <a:latin typeface="Consolas" panose="020B0609020204030204" pitchFamily="49" charset="0"/>
            </a:endParaRPr>
          </a:p>
          <a:p>
            <a:pPr>
              <a:lnSpc>
                <a:spcPct val="80000"/>
              </a:lnSpc>
              <a:buSzPct val="90000"/>
              <a:buNone/>
            </a:pPr>
            <a:r>
              <a:rPr lang="en-US" altLang="en-US" sz="2000" dirty="0">
                <a:latin typeface="Consolas" panose="020B0609020204030204" pitchFamily="49" charset="0"/>
              </a:rPr>
              <a:t>		print(</a:t>
            </a:r>
            <a:r>
              <a:rPr lang="en-US" altLang="en-US" sz="2000" dirty="0" err="1">
                <a:latin typeface="Consolas" panose="020B0609020204030204" pitchFamily="49" charset="0"/>
              </a:rPr>
              <a:t>cls</a:t>
            </a:r>
            <a:r>
              <a:rPr lang="en-US" altLang="en-US" sz="2000" dirty="0">
                <a:latin typeface="Consolas" panose="020B0609020204030204" pitchFamily="49" charset="0"/>
              </a:rPr>
              <a:t>.__total)</a:t>
            </a:r>
          </a:p>
          <a:p>
            <a:pPr>
              <a:lnSpc>
                <a:spcPct val="80000"/>
              </a:lnSpc>
              <a:buSzPct val="90000"/>
              <a:buNone/>
            </a:pPr>
            <a:endParaRPr lang="en-US" altLang="en-US" sz="2000" dirty="0">
              <a:latin typeface="Consolas" panose="020B0609020204030204" pitchFamily="49" charset="0"/>
            </a:endParaRPr>
          </a:p>
          <a:p>
            <a:pPr>
              <a:lnSpc>
                <a:spcPct val="80000"/>
              </a:lnSpc>
              <a:buSzPct val="90000"/>
              <a:buNone/>
            </a:pPr>
            <a:r>
              <a:rPr lang="en-US" altLang="en-US" sz="2000" dirty="0">
                <a:latin typeface="Consolas" panose="020B0609020204030204" pitchFamily="49" charset="0"/>
              </a:rPr>
              <a:t>	@</a:t>
            </a:r>
            <a:r>
              <a:rPr lang="en-US" altLang="en-US" sz="2000" dirty="0" err="1">
                <a:latin typeface="Consolas" panose="020B0609020204030204" pitchFamily="49" charset="0"/>
              </a:rPr>
              <a:t>staticmethod</a:t>
            </a:r>
            <a:r>
              <a:rPr lang="en-US" altLang="en-US" sz="2000" dirty="0">
                <a:latin typeface="Consolas" panose="020B0609020204030204" pitchFamily="49" charset="0"/>
              </a:rPr>
              <a:t>             #</a:t>
            </a:r>
            <a:r>
              <a:rPr lang="en-US" altLang="en-US" sz="2000" dirty="0" err="1">
                <a:latin typeface="Consolas" panose="020B0609020204030204" pitchFamily="49" charset="0"/>
              </a:rPr>
              <a:t>修饰器，声明静态方法</a:t>
            </a:r>
            <a:endParaRPr lang="en-US" altLang="en-US" sz="2000" dirty="0">
              <a:latin typeface="Consolas" panose="020B0609020204030204" pitchFamily="49" charset="0"/>
            </a:endParaRPr>
          </a:p>
          <a:p>
            <a:pPr>
              <a:lnSpc>
                <a:spcPct val="80000"/>
              </a:lnSpc>
              <a:buSzPct val="90000"/>
              <a:buNone/>
            </a:pPr>
            <a:r>
              <a:rPr lang="en-US" altLang="en-US" sz="2000" dirty="0">
                <a:latin typeface="Consolas" panose="020B0609020204030204" pitchFamily="49" charset="0"/>
              </a:rPr>
              <a:t>	</a:t>
            </a:r>
            <a:r>
              <a:rPr lang="en-US" altLang="en-US" sz="2000" dirty="0" err="1">
                <a:latin typeface="Consolas" panose="020B0609020204030204" pitchFamily="49" charset="0"/>
              </a:rPr>
              <a:t>def</a:t>
            </a:r>
            <a:r>
              <a:rPr lang="en-US" altLang="en-US" sz="2000" dirty="0">
                <a:latin typeface="Consolas" panose="020B0609020204030204" pitchFamily="49" charset="0"/>
              </a:rPr>
              <a:t> </a:t>
            </a:r>
            <a:r>
              <a:rPr lang="en-US" altLang="en-US" sz="2000" dirty="0" err="1">
                <a:latin typeface="Consolas" panose="020B0609020204030204" pitchFamily="49" charset="0"/>
              </a:rPr>
              <a:t>staticShowTotal</a:t>
            </a:r>
            <a:r>
              <a:rPr lang="en-US" altLang="en-US" sz="2000" dirty="0">
                <a:latin typeface="Consolas" panose="020B0609020204030204" pitchFamily="49" charset="0"/>
              </a:rPr>
              <a:t>():    #</a:t>
            </a:r>
            <a:r>
              <a:rPr lang="en-US" altLang="en-US" sz="2000" dirty="0" err="1">
                <a:latin typeface="Consolas" panose="020B0609020204030204" pitchFamily="49" charset="0"/>
              </a:rPr>
              <a:t>静态方法</a:t>
            </a:r>
            <a:endParaRPr lang="en-US" altLang="en-US" sz="2000" dirty="0">
              <a:latin typeface="Consolas" panose="020B0609020204030204" pitchFamily="49" charset="0"/>
            </a:endParaRPr>
          </a:p>
          <a:p>
            <a:pPr>
              <a:lnSpc>
                <a:spcPct val="80000"/>
              </a:lnSpc>
              <a:buSzPct val="90000"/>
              <a:buNone/>
            </a:pPr>
            <a:r>
              <a:rPr lang="en-US" altLang="en-US" sz="2000" dirty="0">
                <a:latin typeface="Consolas" panose="020B0609020204030204" pitchFamily="49" charset="0"/>
              </a:rPr>
              <a:t>		print(</a:t>
            </a:r>
            <a:r>
              <a:rPr lang="en-US" altLang="en-US" sz="2000" dirty="0" err="1">
                <a:latin typeface="Consolas" panose="020B0609020204030204" pitchFamily="49" charset="0"/>
              </a:rPr>
              <a:t>Root.__total</a:t>
            </a:r>
            <a:r>
              <a:rPr lang="en-US" altLang="en-US" sz="2000" dirty="0">
                <a:latin typeface="Consolas" panose="020B0609020204030204" pitchFamily="49" charset="0"/>
              </a:rPr>
              <a:t>)</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46</a:t>
            </a:fld>
            <a:endParaRPr lang="zh-CN" altLang="en-US"/>
          </a:p>
        </p:txBody>
      </p:sp>
    </p:spTree>
    <p:extLst>
      <p:ext uri="{BB962C8B-B14F-4D97-AF65-F5344CB8AC3E}">
        <p14:creationId xmlns:p14="http://schemas.microsoft.com/office/powerpoint/2010/main" val="3323982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3" name="内容占位符 2"/>
          <p:cNvSpPr>
            <a:spLocks noGrp="1"/>
          </p:cNvSpPr>
          <p:nvPr>
            <p:ph idx="1"/>
          </p:nvPr>
        </p:nvSpPr>
        <p:spPr/>
        <p:txBody>
          <a:bodyPr/>
          <a:lstStyle/>
          <a:p>
            <a:pPr>
              <a:lnSpc>
                <a:spcPct val="80000"/>
              </a:lnSpc>
              <a:buSzPct val="90000"/>
              <a:buNone/>
            </a:pPr>
            <a:r>
              <a:rPr lang="en-US" altLang="zh-CN" sz="2000" dirty="0">
                <a:latin typeface="Consolas" panose="020B0609020204030204" pitchFamily="49" charset="0"/>
              </a:rPr>
              <a:t>&gt;&gt;&gt; r = Root(3)</a:t>
            </a:r>
          </a:p>
          <a:p>
            <a:pPr>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r.classShowTotal</a:t>
            </a:r>
            <a:r>
              <a:rPr lang="en-US" altLang="zh-CN" sz="2000" dirty="0">
                <a:latin typeface="Consolas" panose="020B0609020204030204" pitchFamily="49" charset="0"/>
              </a:rPr>
              <a:t>()              #</a:t>
            </a:r>
            <a:r>
              <a:rPr lang="zh-CN" altLang="en-US" sz="2000" dirty="0">
                <a:latin typeface="Consolas" panose="020B0609020204030204" pitchFamily="49" charset="0"/>
              </a:rPr>
              <a:t>通过对象来调用类方法</a:t>
            </a:r>
          </a:p>
          <a:p>
            <a:pPr>
              <a:lnSpc>
                <a:spcPct val="80000"/>
              </a:lnSpc>
              <a:buSzPct val="90000"/>
              <a:buNone/>
            </a:pPr>
            <a:r>
              <a:rPr lang="en-US" altLang="zh-CN" sz="2000" dirty="0">
                <a:solidFill>
                  <a:srgbClr val="00B0F0"/>
                </a:solidFill>
                <a:latin typeface="Consolas" panose="020B0609020204030204" pitchFamily="49" charset="0"/>
              </a:rPr>
              <a:t>1</a:t>
            </a:r>
          </a:p>
          <a:p>
            <a:pPr>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r.staticShowTotal</a:t>
            </a:r>
            <a:r>
              <a:rPr lang="en-US" altLang="zh-CN" sz="2000" dirty="0">
                <a:latin typeface="Consolas" panose="020B0609020204030204" pitchFamily="49" charset="0"/>
              </a:rPr>
              <a:t>()             #</a:t>
            </a:r>
            <a:r>
              <a:rPr lang="zh-CN" altLang="en-US" sz="2000" dirty="0">
                <a:latin typeface="Consolas" panose="020B0609020204030204" pitchFamily="49" charset="0"/>
              </a:rPr>
              <a:t>通过对象来调用静态方法</a:t>
            </a:r>
          </a:p>
          <a:p>
            <a:pPr>
              <a:lnSpc>
                <a:spcPct val="80000"/>
              </a:lnSpc>
              <a:buSzPct val="90000"/>
              <a:buNone/>
            </a:pPr>
            <a:r>
              <a:rPr lang="en-US" altLang="zh-CN" sz="2000" dirty="0">
                <a:solidFill>
                  <a:srgbClr val="00B0F0"/>
                </a:solidFill>
                <a:latin typeface="Consolas" panose="020B0609020204030204" pitchFamily="49" charset="0"/>
              </a:rPr>
              <a:t>1</a:t>
            </a:r>
          </a:p>
          <a:p>
            <a:pPr>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r.show</a:t>
            </a:r>
            <a:r>
              <a:rPr lang="en-US" altLang="zh-CN" sz="2000" dirty="0">
                <a:latin typeface="Consolas" panose="020B0609020204030204" pitchFamily="49" charset="0"/>
              </a:rPr>
              <a:t>()</a:t>
            </a:r>
          </a:p>
          <a:p>
            <a:pPr>
              <a:lnSpc>
                <a:spcPct val="80000"/>
              </a:lnSpc>
              <a:buSzPct val="90000"/>
              <a:buNone/>
            </a:pPr>
            <a:r>
              <a:rPr lang="en-US" altLang="zh-CN" sz="2000" dirty="0" err="1">
                <a:solidFill>
                  <a:srgbClr val="00B0F0"/>
                </a:solidFill>
                <a:latin typeface="Consolas" panose="020B0609020204030204" pitchFamily="49" charset="0"/>
              </a:rPr>
              <a:t>self.__value</a:t>
            </a:r>
            <a:r>
              <a:rPr lang="en-US" altLang="zh-CN" sz="2000" dirty="0">
                <a:solidFill>
                  <a:srgbClr val="00B0F0"/>
                </a:solidFill>
                <a:latin typeface="Consolas" panose="020B0609020204030204" pitchFamily="49" charset="0"/>
              </a:rPr>
              <a:t>: 3</a:t>
            </a:r>
          </a:p>
          <a:p>
            <a:pPr>
              <a:lnSpc>
                <a:spcPct val="80000"/>
              </a:lnSpc>
              <a:buSzPct val="90000"/>
              <a:buNone/>
            </a:pPr>
            <a:r>
              <a:rPr lang="en-US" altLang="zh-CN" sz="2000" dirty="0" err="1">
                <a:solidFill>
                  <a:srgbClr val="00B0F0"/>
                </a:solidFill>
                <a:latin typeface="Consolas" panose="020B0609020204030204" pitchFamily="49" charset="0"/>
              </a:rPr>
              <a:t>Root.__total</a:t>
            </a:r>
            <a:r>
              <a:rPr lang="en-US" altLang="zh-CN" sz="2000" dirty="0">
                <a:solidFill>
                  <a:srgbClr val="00B0F0"/>
                </a:solidFill>
                <a:latin typeface="Consolas" panose="020B0609020204030204" pitchFamily="49" charset="0"/>
              </a:rPr>
              <a:t>: 1</a:t>
            </a:r>
          </a:p>
          <a:p>
            <a:pPr>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rr</a:t>
            </a:r>
            <a:r>
              <a:rPr lang="en-US" altLang="zh-CN" sz="2000" dirty="0">
                <a:latin typeface="Consolas" panose="020B0609020204030204" pitchFamily="49" charset="0"/>
              </a:rPr>
              <a:t> = Root(5)</a:t>
            </a:r>
          </a:p>
          <a:p>
            <a:pPr>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Root.classShowTotal</a:t>
            </a:r>
            <a:r>
              <a:rPr lang="en-US" altLang="zh-CN" sz="2000" dirty="0">
                <a:latin typeface="Consolas" panose="020B0609020204030204" pitchFamily="49" charset="0"/>
              </a:rPr>
              <a:t>()           #</a:t>
            </a:r>
            <a:r>
              <a:rPr lang="zh-CN" altLang="en-US" sz="2000" dirty="0">
                <a:latin typeface="Consolas" panose="020B0609020204030204" pitchFamily="49" charset="0"/>
              </a:rPr>
              <a:t>通过类名调用类方法</a:t>
            </a:r>
          </a:p>
          <a:p>
            <a:pPr>
              <a:lnSpc>
                <a:spcPct val="80000"/>
              </a:lnSpc>
              <a:buSzPct val="90000"/>
              <a:buNone/>
            </a:pPr>
            <a:r>
              <a:rPr lang="en-US" altLang="zh-CN" sz="2000" dirty="0">
                <a:solidFill>
                  <a:srgbClr val="00B0F0"/>
                </a:solidFill>
                <a:latin typeface="Consolas" panose="020B0609020204030204" pitchFamily="49" charset="0"/>
              </a:rPr>
              <a:t>2</a:t>
            </a:r>
          </a:p>
          <a:p>
            <a:pPr>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Root.staticShowTotal</a:t>
            </a:r>
            <a:r>
              <a:rPr lang="en-US" altLang="zh-CN" sz="2000" dirty="0">
                <a:latin typeface="Consolas" panose="020B0609020204030204" pitchFamily="49" charset="0"/>
              </a:rPr>
              <a:t>()          #</a:t>
            </a:r>
            <a:r>
              <a:rPr lang="zh-CN" altLang="en-US" sz="2000" dirty="0">
                <a:latin typeface="Consolas" panose="020B0609020204030204" pitchFamily="49" charset="0"/>
              </a:rPr>
              <a:t>通过类名调用静态方法</a:t>
            </a:r>
          </a:p>
          <a:p>
            <a:pPr>
              <a:lnSpc>
                <a:spcPct val="80000"/>
              </a:lnSpc>
              <a:buSzPct val="90000"/>
              <a:buNone/>
            </a:pPr>
            <a:r>
              <a:rPr lang="en-US" altLang="zh-CN" sz="2000" dirty="0">
                <a:solidFill>
                  <a:srgbClr val="00B0F0"/>
                </a:solidFill>
                <a:latin typeface="Consolas" panose="020B0609020204030204" pitchFamily="49" charset="0"/>
              </a:rPr>
              <a:t>2</a:t>
            </a:r>
          </a:p>
          <a:p>
            <a:pPr>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Root.show</a:t>
            </a:r>
            <a:r>
              <a:rPr lang="en-US" altLang="zh-CN" sz="2000" dirty="0">
                <a:latin typeface="Consolas" panose="020B0609020204030204" pitchFamily="49" charset="0"/>
              </a:rPr>
              <a:t>()    #</a:t>
            </a:r>
            <a:r>
              <a:rPr lang="zh-CN" altLang="en-US" sz="2000" dirty="0">
                <a:latin typeface="Consolas" panose="020B0609020204030204" pitchFamily="49" charset="0"/>
              </a:rPr>
              <a:t>试图通过类名直接调用实例方法，失败</a:t>
            </a:r>
          </a:p>
          <a:p>
            <a:pPr>
              <a:lnSpc>
                <a:spcPct val="80000"/>
              </a:lnSpc>
              <a:buSzPct val="90000"/>
              <a:buNone/>
            </a:pPr>
            <a:r>
              <a:rPr lang="en-US" altLang="zh-CN" sz="2000" dirty="0" err="1">
                <a:solidFill>
                  <a:srgbClr val="00B0F0"/>
                </a:solidFill>
                <a:latin typeface="Consolas" panose="020B0609020204030204" pitchFamily="49" charset="0"/>
              </a:rPr>
              <a:t>TypeError</a:t>
            </a:r>
            <a:r>
              <a:rPr lang="en-US" altLang="zh-CN" sz="2000" dirty="0">
                <a:solidFill>
                  <a:srgbClr val="00B0F0"/>
                </a:solidFill>
                <a:latin typeface="Consolas" panose="020B0609020204030204" pitchFamily="49" charset="0"/>
              </a:rPr>
              <a:t>: unbound method show() must be called with Root instance as first argument (got nothing instead)</a:t>
            </a:r>
          </a:p>
          <a:p>
            <a:pPr>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Root.show</a:t>
            </a:r>
            <a:r>
              <a:rPr lang="en-US" altLang="zh-CN" sz="2000" dirty="0">
                <a:latin typeface="Consolas" panose="020B0609020204030204" pitchFamily="49" charset="0"/>
              </a:rPr>
              <a:t>(r)   #</a:t>
            </a:r>
            <a:r>
              <a:rPr lang="zh-CN" altLang="en-US" sz="2000" dirty="0">
                <a:latin typeface="Consolas" panose="020B0609020204030204" pitchFamily="49" charset="0"/>
              </a:rPr>
              <a:t>但是可以通过这种方法来调用方法并访问实例成员，显式传递对象名</a:t>
            </a:r>
          </a:p>
          <a:p>
            <a:pPr>
              <a:lnSpc>
                <a:spcPct val="80000"/>
              </a:lnSpc>
              <a:buSzPct val="90000"/>
              <a:buNone/>
            </a:pPr>
            <a:r>
              <a:rPr lang="en-US" altLang="zh-CN" sz="2000" dirty="0" err="1">
                <a:solidFill>
                  <a:srgbClr val="00B0F0"/>
                </a:solidFill>
                <a:latin typeface="Consolas" panose="020B0609020204030204" pitchFamily="49" charset="0"/>
              </a:rPr>
              <a:t>self.__value</a:t>
            </a:r>
            <a:r>
              <a:rPr lang="en-US" altLang="zh-CN" sz="2000" dirty="0">
                <a:solidFill>
                  <a:srgbClr val="00B0F0"/>
                </a:solidFill>
                <a:latin typeface="Consolas" panose="020B0609020204030204" pitchFamily="49" charset="0"/>
              </a:rPr>
              <a:t>: 3</a:t>
            </a:r>
          </a:p>
          <a:p>
            <a:pPr>
              <a:lnSpc>
                <a:spcPct val="80000"/>
              </a:lnSpc>
              <a:buSzPct val="90000"/>
              <a:buNone/>
            </a:pPr>
            <a:r>
              <a:rPr lang="en-US" altLang="zh-CN" sz="2000" dirty="0" err="1">
                <a:solidFill>
                  <a:srgbClr val="00B0F0"/>
                </a:solidFill>
                <a:latin typeface="Consolas" panose="020B0609020204030204" pitchFamily="49" charset="0"/>
              </a:rPr>
              <a:t>Root.__total</a:t>
            </a:r>
            <a:r>
              <a:rPr lang="en-US" altLang="zh-CN" sz="2000" dirty="0">
                <a:solidFill>
                  <a:srgbClr val="00B0F0"/>
                </a:solidFill>
                <a:latin typeface="Consolas" panose="020B0609020204030204" pitchFamily="49" charset="0"/>
              </a:rPr>
              <a:t>: 2</a:t>
            </a:r>
          </a:p>
          <a:p>
            <a:pPr>
              <a:lnSpc>
                <a:spcPct val="80000"/>
              </a:lnSpc>
              <a:buSzPct val="90000"/>
              <a:buNone/>
            </a:pPr>
            <a:endParaRPr lang="en-US" altLang="zh-CN" sz="2000" dirty="0">
              <a:latin typeface="Consolas" panose="020B0609020204030204" pitchFamily="49"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47</a:t>
            </a:fld>
            <a:endParaRPr lang="zh-CN" altLang="en-US"/>
          </a:p>
        </p:txBody>
      </p:sp>
    </p:spTree>
    <p:extLst>
      <p:ext uri="{BB962C8B-B14F-4D97-AF65-F5344CB8AC3E}">
        <p14:creationId xmlns:p14="http://schemas.microsoft.com/office/powerpoint/2010/main" val="3400513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48</a:t>
            </a:fld>
            <a:endParaRPr lang="zh-CN" altLang="en-US"/>
          </a:p>
        </p:txBody>
      </p:sp>
      <p:sp>
        <p:nvSpPr>
          <p:cNvPr id="5" name="内容占位符 4"/>
          <p:cNvSpPr>
            <a:spLocks noGrp="1"/>
          </p:cNvSpPr>
          <p:nvPr>
            <p:ph idx="1"/>
          </p:nvPr>
        </p:nvSpPr>
        <p:spPr/>
        <p:txBody>
          <a:bodyPr/>
          <a:lstStyle/>
          <a:p>
            <a:r>
              <a:rPr lang="zh-CN" altLang="en-US" dirty="0"/>
              <a:t>属性</a:t>
            </a:r>
            <a:endParaRPr lang="en-US" altLang="zh-CN" dirty="0"/>
          </a:p>
          <a:p>
            <a:pPr lvl="1"/>
            <a:r>
              <a:rPr lang="en-US" altLang="zh-CN" dirty="0"/>
              <a:t>Python 2.x</a:t>
            </a:r>
            <a:r>
              <a:rPr lang="zh-CN" altLang="en-US" dirty="0"/>
              <a:t>和</a:t>
            </a:r>
            <a:r>
              <a:rPr lang="en-US" altLang="zh-CN" dirty="0"/>
              <a:t>Python 3.x</a:t>
            </a:r>
            <a:r>
              <a:rPr lang="zh-CN" altLang="en-US" dirty="0"/>
              <a:t>对属性的实现和处理方式不一样</a:t>
            </a:r>
            <a:endParaRPr lang="en-US" altLang="zh-CN" dirty="0"/>
          </a:p>
          <a:p>
            <a:pPr lvl="1"/>
            <a:r>
              <a:rPr lang="en-US" altLang="zh-CN" dirty="0"/>
              <a:t>Python 2.x</a:t>
            </a:r>
          </a:p>
          <a:p>
            <a:pPr lvl="2"/>
            <a:r>
              <a:rPr lang="en-US" altLang="zh-CN" noProof="1"/>
              <a:t>@property</a:t>
            </a:r>
            <a:r>
              <a:rPr lang="zh-CN" altLang="en-US" noProof="1"/>
              <a:t>或</a:t>
            </a:r>
            <a:r>
              <a:rPr lang="en-US" altLang="zh-CN" noProof="1"/>
              <a:t>property()</a:t>
            </a:r>
            <a:r>
              <a:rPr lang="zh-CN" altLang="en-US" noProof="1"/>
              <a:t>来声明一个属性</a:t>
            </a:r>
            <a:endParaRPr lang="en-US" altLang="zh-CN" noProof="1"/>
          </a:p>
          <a:p>
            <a:pPr lvl="2"/>
            <a:r>
              <a:rPr lang="zh-CN" altLang="en-US" noProof="1"/>
              <a:t>属性并没有得到真正意义的实现，也没有提供应有的访问保护机制</a:t>
            </a:r>
            <a:endParaRPr lang="en-US" altLang="zh-CN" noProof="1"/>
          </a:p>
          <a:p>
            <a:pPr lvl="2"/>
            <a:r>
              <a:rPr lang="zh-CN" altLang="en-US" noProof="1"/>
              <a:t>为对象增加新的数据成员时，隐藏同名的已有属性</a:t>
            </a:r>
            <a:endParaRPr lang="en-US" altLang="zh-CN" noProof="1"/>
          </a:p>
        </p:txBody>
      </p:sp>
    </p:spTree>
    <p:extLst>
      <p:ext uri="{BB962C8B-B14F-4D97-AF65-F5344CB8AC3E}">
        <p14:creationId xmlns:p14="http://schemas.microsoft.com/office/powerpoint/2010/main" val="1348652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49</a:t>
            </a:fld>
            <a:endParaRPr lang="zh-CN" altLang="en-US"/>
          </a:p>
        </p:txBody>
      </p:sp>
      <p:sp>
        <p:nvSpPr>
          <p:cNvPr id="5" name="内容占位符 4"/>
          <p:cNvSpPr>
            <a:spLocks noGrp="1"/>
          </p:cNvSpPr>
          <p:nvPr>
            <p:ph idx="1"/>
          </p:nvPr>
        </p:nvSpPr>
        <p:spPr/>
        <p:txBody>
          <a:bodyPr/>
          <a:lstStyle/>
          <a:p>
            <a:r>
              <a:rPr lang="zh-CN" altLang="en-US" dirty="0"/>
              <a:t>属性（</a:t>
            </a:r>
            <a:r>
              <a:rPr lang="en-US" altLang="zh-CN" dirty="0"/>
              <a:t>Python 2.x</a:t>
            </a:r>
            <a:r>
              <a:rPr lang="zh-CN" altLang="en-US" dirty="0"/>
              <a:t>）</a:t>
            </a:r>
            <a:endParaRPr lang="en-US" altLang="zh-CN" dirty="0"/>
          </a:p>
          <a:p>
            <a:pPr marL="1905" indent="-344805">
              <a:lnSpc>
                <a:spcPct val="80000"/>
              </a:lnSpc>
              <a:buNone/>
              <a:defRPr/>
            </a:pPr>
            <a:r>
              <a:rPr lang="en-US" altLang="zh-CN" sz="2000" noProof="1">
                <a:latin typeface="Consolas" panose="020B0609020204030204" pitchFamily="49" charset="0"/>
              </a:rPr>
              <a:t>&gt;&gt;&gt; class Test:</a:t>
            </a:r>
          </a:p>
          <a:p>
            <a:pPr marL="1905" indent="-344805">
              <a:lnSpc>
                <a:spcPct val="80000"/>
              </a:lnSpc>
              <a:buNone/>
              <a:defRPr/>
            </a:pPr>
            <a:r>
              <a:rPr lang="en-US" altLang="zh-CN" sz="2000" noProof="1">
                <a:latin typeface="Consolas" panose="020B0609020204030204" pitchFamily="49" charset="0"/>
              </a:rPr>
              <a:t>	        def __init__(self, value):</a:t>
            </a:r>
          </a:p>
          <a:p>
            <a:pPr marL="1905" indent="-344805">
              <a:lnSpc>
                <a:spcPct val="80000"/>
              </a:lnSpc>
              <a:buNone/>
              <a:defRPr/>
            </a:pPr>
            <a:r>
              <a:rPr lang="en-US" altLang="zh-CN" sz="2000" noProof="1">
                <a:latin typeface="Consolas" panose="020B0609020204030204" pitchFamily="49" charset="0"/>
              </a:rPr>
              <a:t>		       self.__value = value</a:t>
            </a:r>
          </a:p>
          <a:p>
            <a:pPr marL="1905" indent="-344805">
              <a:lnSpc>
                <a:spcPct val="80000"/>
              </a:lnSpc>
              <a:buNone/>
              <a:defRPr/>
            </a:pPr>
            <a:r>
              <a:rPr lang="en-US" altLang="zh-CN" sz="2000" noProof="1">
                <a:latin typeface="Consolas" panose="020B0609020204030204" pitchFamily="49" charset="0"/>
              </a:rPr>
              <a:t>	        @property                    #</a:t>
            </a:r>
            <a:r>
              <a:rPr lang="zh-CN" altLang="en-US" sz="2000" noProof="1">
                <a:latin typeface="Consolas" panose="020B0609020204030204" pitchFamily="49" charset="0"/>
              </a:rPr>
              <a:t>修饰器，用来声明属性</a:t>
            </a:r>
          </a:p>
          <a:p>
            <a:pPr marL="1905" indent="-344805">
              <a:lnSpc>
                <a:spcPct val="80000"/>
              </a:lnSpc>
              <a:buNone/>
              <a:defRPr/>
            </a:pPr>
            <a:r>
              <a:rPr lang="en-US" altLang="zh-CN" sz="2000" noProof="1">
                <a:latin typeface="Consolas" panose="020B0609020204030204" pitchFamily="49" charset="0"/>
              </a:rPr>
              <a:t>	        def value(self):</a:t>
            </a:r>
          </a:p>
          <a:p>
            <a:pPr marL="1905" indent="-344805">
              <a:lnSpc>
                <a:spcPct val="80000"/>
              </a:lnSpc>
              <a:buNone/>
              <a:defRPr/>
            </a:pPr>
            <a:r>
              <a:rPr lang="en-US" altLang="zh-CN" sz="2000" noProof="1">
                <a:latin typeface="Consolas" panose="020B0609020204030204" pitchFamily="49" charset="0"/>
              </a:rPr>
              <a:t>	       	   return self.__value</a:t>
            </a:r>
          </a:p>
          <a:p>
            <a:pPr marL="1905" indent="-344805">
              <a:lnSpc>
                <a:spcPct val="80000"/>
              </a:lnSpc>
              <a:buNone/>
              <a:defRPr/>
            </a:pPr>
            <a:r>
              <a:rPr lang="en-US" altLang="zh-CN" sz="2000" noProof="1">
                <a:latin typeface="Consolas" panose="020B0609020204030204" pitchFamily="49" charset="0"/>
              </a:rPr>
              <a:t>&gt;&gt;&gt; a = Test(3)</a:t>
            </a:r>
          </a:p>
          <a:p>
            <a:pPr marL="1905" indent="-344805">
              <a:lnSpc>
                <a:spcPct val="80000"/>
              </a:lnSpc>
              <a:buNone/>
              <a:defRPr/>
            </a:pPr>
            <a:r>
              <a:rPr lang="en-US" altLang="zh-CN" sz="2000" noProof="1">
                <a:latin typeface="Consolas" panose="020B0609020204030204" pitchFamily="49" charset="0"/>
              </a:rPr>
              <a:t>&gt;&gt;&gt; a.value</a:t>
            </a:r>
          </a:p>
          <a:p>
            <a:pPr marL="1905" indent="-344805">
              <a:lnSpc>
                <a:spcPct val="80000"/>
              </a:lnSpc>
              <a:buNone/>
              <a:defRPr/>
            </a:pPr>
            <a:r>
              <a:rPr lang="en-US" altLang="zh-CN" sz="2000" noProof="1">
                <a:solidFill>
                  <a:srgbClr val="00B0F0"/>
                </a:solidFill>
                <a:latin typeface="Consolas" panose="020B0609020204030204" pitchFamily="49" charset="0"/>
              </a:rPr>
              <a:t>3</a:t>
            </a:r>
          </a:p>
          <a:p>
            <a:pPr marL="1905" indent="-344805">
              <a:lnSpc>
                <a:spcPct val="80000"/>
              </a:lnSpc>
              <a:buNone/>
              <a:defRPr/>
            </a:pPr>
            <a:r>
              <a:rPr lang="en-US" altLang="zh-CN" sz="2000" noProof="1">
                <a:latin typeface="Consolas" panose="020B0609020204030204" pitchFamily="49" charset="0"/>
              </a:rPr>
              <a:t>&gt;&gt;&gt; a.value = 5                      #</a:t>
            </a:r>
            <a:r>
              <a:rPr lang="zh-CN" altLang="en-US" sz="2000" noProof="1">
                <a:latin typeface="Consolas" panose="020B0609020204030204" pitchFamily="49" charset="0"/>
              </a:rPr>
              <a:t>动态添加了新成员，隐藏了定义的属性</a:t>
            </a:r>
          </a:p>
          <a:p>
            <a:pPr marL="1905" indent="-344805">
              <a:lnSpc>
                <a:spcPct val="80000"/>
              </a:lnSpc>
              <a:buNone/>
              <a:defRPr/>
            </a:pPr>
            <a:r>
              <a:rPr lang="en-US" altLang="zh-CN" sz="2000" noProof="1">
                <a:latin typeface="Consolas" panose="020B0609020204030204" pitchFamily="49" charset="0"/>
              </a:rPr>
              <a:t>&gt;&gt;&gt; a.value</a:t>
            </a:r>
          </a:p>
          <a:p>
            <a:pPr marL="1905" indent="-344805">
              <a:lnSpc>
                <a:spcPct val="80000"/>
              </a:lnSpc>
              <a:buNone/>
              <a:defRPr/>
            </a:pPr>
            <a:r>
              <a:rPr lang="en-US" altLang="zh-CN" sz="2000" noProof="1">
                <a:solidFill>
                  <a:srgbClr val="00B0F0"/>
                </a:solidFill>
                <a:latin typeface="Consolas" panose="020B0609020204030204" pitchFamily="49" charset="0"/>
              </a:rPr>
              <a:t>5</a:t>
            </a:r>
          </a:p>
          <a:p>
            <a:pPr marL="1905" indent="-344805">
              <a:lnSpc>
                <a:spcPct val="80000"/>
              </a:lnSpc>
              <a:buNone/>
              <a:defRPr/>
            </a:pPr>
            <a:r>
              <a:rPr lang="en-US" altLang="zh-CN" sz="2000" noProof="1">
                <a:latin typeface="Consolas" panose="020B0609020204030204" pitchFamily="49" charset="0"/>
              </a:rPr>
              <a:t>&gt;&gt;&gt; t._Test__value                   #</a:t>
            </a:r>
            <a:r>
              <a:rPr lang="zh-CN" altLang="en-US" sz="2000" noProof="1">
                <a:latin typeface="Consolas" panose="020B0609020204030204" pitchFamily="49" charset="0"/>
              </a:rPr>
              <a:t>原来的私有变量没有改变</a:t>
            </a:r>
          </a:p>
          <a:p>
            <a:pPr marL="1905" indent="-344805">
              <a:lnSpc>
                <a:spcPct val="80000"/>
              </a:lnSpc>
              <a:buNone/>
              <a:defRPr/>
            </a:pPr>
            <a:r>
              <a:rPr lang="en-US" altLang="zh-CN" sz="2000" noProof="1">
                <a:solidFill>
                  <a:srgbClr val="00B0F0"/>
                </a:solidFill>
                <a:latin typeface="Consolas" panose="020B0609020204030204" pitchFamily="49" charset="0"/>
              </a:rPr>
              <a:t>3</a:t>
            </a:r>
          </a:p>
          <a:p>
            <a:pPr lvl="1"/>
            <a:endParaRPr lang="zh-CN" altLang="en-US" dirty="0"/>
          </a:p>
        </p:txBody>
      </p:sp>
    </p:spTree>
    <p:extLst>
      <p:ext uri="{BB962C8B-B14F-4D97-AF65-F5344CB8AC3E}">
        <p14:creationId xmlns:p14="http://schemas.microsoft.com/office/powerpoint/2010/main" val="291963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类的定义</a:t>
            </a:r>
          </a:p>
        </p:txBody>
      </p:sp>
      <p:sp>
        <p:nvSpPr>
          <p:cNvPr id="3" name="内容占位符 2"/>
          <p:cNvSpPr>
            <a:spLocks noGrp="1"/>
          </p:cNvSpPr>
          <p:nvPr>
            <p:ph idx="1"/>
          </p:nvPr>
        </p:nvSpPr>
        <p:spPr/>
        <p:txBody>
          <a:bodyPr/>
          <a:lstStyle/>
          <a:p>
            <a:r>
              <a:rPr lang="en-US" altLang="zh-CN" noProof="1"/>
              <a:t>Python</a:t>
            </a:r>
            <a:r>
              <a:rPr lang="zh-CN" altLang="en-US" noProof="1"/>
              <a:t>使用</a:t>
            </a:r>
            <a:r>
              <a:rPr lang="en-US" altLang="zh-CN" noProof="1"/>
              <a:t>class</a:t>
            </a:r>
            <a:r>
              <a:rPr lang="zh-CN" altLang="en-US" noProof="1"/>
              <a:t>关键字来定义类</a:t>
            </a:r>
            <a:endParaRPr lang="en-US" altLang="zh-CN" noProof="1"/>
          </a:p>
          <a:p>
            <a:pPr lvl="1"/>
            <a:r>
              <a:rPr lang="en-US" altLang="zh-CN" noProof="1"/>
              <a:t>class</a:t>
            </a:r>
            <a:r>
              <a:rPr lang="zh-CN" altLang="en-US" noProof="1"/>
              <a:t>关键字之后是一个空格，然后是名字，再然后是一个冒号，最后换行并定义类的内部实现。</a:t>
            </a:r>
          </a:p>
          <a:p>
            <a:pPr marL="1905" indent="-344805">
              <a:lnSpc>
                <a:spcPct val="90000"/>
              </a:lnSpc>
              <a:buNone/>
              <a:defRPr/>
            </a:pPr>
            <a:endParaRPr lang="zh-CN" altLang="en-US" sz="2400" noProof="1"/>
          </a:p>
          <a:p>
            <a:pPr marL="1905" indent="-344805">
              <a:lnSpc>
                <a:spcPct val="90000"/>
              </a:lnSpc>
              <a:buNone/>
              <a:defRPr/>
            </a:pPr>
            <a:r>
              <a:rPr lang="en-US" altLang="zh-CN" sz="2400" noProof="1">
                <a:latin typeface="Consolas" panose="020B0609020204030204" charset="0"/>
              </a:rPr>
              <a:t>class Car: </a:t>
            </a:r>
            <a:endParaRPr lang="zh-CN" altLang="en-US" sz="2400" noProof="1">
              <a:latin typeface="Consolas" panose="020B0609020204030204" charset="0"/>
            </a:endParaRPr>
          </a:p>
          <a:p>
            <a:pPr marL="1905" indent="-344805">
              <a:lnSpc>
                <a:spcPct val="90000"/>
              </a:lnSpc>
              <a:buNone/>
              <a:defRPr/>
            </a:pPr>
            <a:r>
              <a:rPr lang="zh-CN" altLang="en-US" sz="2400" noProof="1">
                <a:latin typeface="Consolas" panose="020B0609020204030204" charset="0"/>
              </a:rPr>
              <a:t>	    </a:t>
            </a:r>
            <a:r>
              <a:rPr lang="en-US" altLang="zh-CN" sz="2400" noProof="1">
                <a:latin typeface="Consolas" panose="020B0609020204030204" charset="0"/>
              </a:rPr>
              <a:t>def infor(self):</a:t>
            </a:r>
          </a:p>
          <a:p>
            <a:pPr marL="1905" indent="-344805">
              <a:lnSpc>
                <a:spcPct val="90000"/>
              </a:lnSpc>
              <a:buNone/>
              <a:defRPr/>
            </a:pPr>
            <a:r>
              <a:rPr lang="en-US" altLang="zh-CN" sz="2400" noProof="1">
                <a:latin typeface="Consolas" panose="020B0609020204030204" charset="0"/>
              </a:rPr>
              <a:t>        print(" This is a car ") </a:t>
            </a:r>
          </a:p>
          <a:p>
            <a:pPr lvl="1"/>
            <a:endParaRPr lang="zh-CN" altLang="en-US" b="0" dirty="0"/>
          </a:p>
          <a:p>
            <a:pPr lvl="1"/>
            <a:endParaRPr lang="en-US" altLang="zh-CN" b="0"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5</a:t>
            </a:fld>
            <a:endParaRPr lang="zh-CN" altLang="en-US"/>
          </a:p>
        </p:txBody>
      </p:sp>
    </p:spTree>
    <p:extLst>
      <p:ext uri="{BB962C8B-B14F-4D97-AF65-F5344CB8AC3E}">
        <p14:creationId xmlns:p14="http://schemas.microsoft.com/office/powerpoint/2010/main" val="7805974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50</a:t>
            </a:fld>
            <a:endParaRPr lang="zh-CN" altLang="en-US"/>
          </a:p>
        </p:txBody>
      </p:sp>
      <p:sp>
        <p:nvSpPr>
          <p:cNvPr id="5" name="内容占位符 4"/>
          <p:cNvSpPr>
            <a:spLocks noGrp="1"/>
          </p:cNvSpPr>
          <p:nvPr>
            <p:ph idx="1"/>
          </p:nvPr>
        </p:nvSpPr>
        <p:spPr/>
        <p:txBody>
          <a:bodyPr/>
          <a:lstStyle/>
          <a:p>
            <a:r>
              <a:rPr lang="zh-CN" altLang="en-US" dirty="0"/>
              <a:t>属性（</a:t>
            </a:r>
            <a:r>
              <a:rPr lang="en-US" altLang="zh-CN" dirty="0"/>
              <a:t>Python 2.x</a:t>
            </a:r>
            <a:r>
              <a:rPr lang="zh-CN" altLang="en-US" dirty="0"/>
              <a:t>）</a:t>
            </a:r>
            <a:endParaRPr lang="en-US" altLang="zh-CN" dirty="0"/>
          </a:p>
          <a:p>
            <a:pPr lvl="1"/>
            <a:r>
              <a:rPr lang="zh-CN" altLang="en-US" noProof="1"/>
              <a:t>表面看来是修改属性的值，实际上也是增加了新成员，从而隐藏了已有属性。</a:t>
            </a:r>
            <a:endParaRPr lang="en-US" altLang="zh-CN" dirty="0"/>
          </a:p>
          <a:p>
            <a:pPr marL="1905" indent="-344805">
              <a:lnSpc>
                <a:spcPct val="80000"/>
              </a:lnSpc>
              <a:buNone/>
              <a:defRPr/>
            </a:pPr>
            <a:endParaRPr lang="en-US" altLang="zh-CN" sz="2000" noProof="1">
              <a:latin typeface="Consolas" panose="020B0609020204030204" pitchFamily="49" charset="0"/>
            </a:endParaRPr>
          </a:p>
          <a:p>
            <a:pPr marL="1905" indent="-344805">
              <a:lnSpc>
                <a:spcPct val="80000"/>
              </a:lnSpc>
              <a:buNone/>
              <a:defRPr/>
            </a:pPr>
            <a:r>
              <a:rPr lang="en-US" altLang="zh-CN" sz="2000" noProof="1">
                <a:latin typeface="Consolas" panose="020B0609020204030204" pitchFamily="49" charset="0"/>
              </a:rPr>
              <a:t>class Test:</a:t>
            </a:r>
          </a:p>
          <a:p>
            <a:pPr marL="1905" indent="-344805">
              <a:lnSpc>
                <a:spcPct val="80000"/>
              </a:lnSpc>
              <a:buNone/>
              <a:defRPr/>
            </a:pPr>
            <a:r>
              <a:rPr lang="en-US" altLang="zh-CN" sz="2000" noProof="1">
                <a:latin typeface="Consolas" panose="020B0609020204030204" pitchFamily="49" charset="0"/>
              </a:rPr>
              <a:t>	       def __init__(self, value):</a:t>
            </a:r>
          </a:p>
          <a:p>
            <a:pPr marL="1905" indent="-344805">
              <a:lnSpc>
                <a:spcPct val="80000"/>
              </a:lnSpc>
              <a:buNone/>
              <a:defRPr/>
            </a:pPr>
            <a:r>
              <a:rPr lang="en-US" altLang="zh-CN" sz="2000" noProof="1">
                <a:latin typeface="Consolas" panose="020B0609020204030204" pitchFamily="49" charset="0"/>
              </a:rPr>
              <a:t>			self.__value = value</a:t>
            </a:r>
          </a:p>
          <a:p>
            <a:pPr marL="1905" indent="-344805">
              <a:lnSpc>
                <a:spcPct val="80000"/>
              </a:lnSpc>
              <a:buNone/>
              <a:defRPr/>
            </a:pPr>
            <a:r>
              <a:rPr lang="en-US" altLang="zh-CN" sz="2000" noProof="1">
                <a:latin typeface="Consolas" panose="020B0609020204030204" pitchFamily="49" charset="0"/>
              </a:rPr>
              <a:t>	       def __get(self):</a:t>
            </a:r>
          </a:p>
          <a:p>
            <a:pPr marL="1905" indent="-344805">
              <a:lnSpc>
                <a:spcPct val="80000"/>
              </a:lnSpc>
              <a:buNone/>
              <a:defRPr/>
            </a:pPr>
            <a:r>
              <a:rPr lang="en-US" altLang="zh-CN" sz="2000" noProof="1">
                <a:latin typeface="Consolas" panose="020B0609020204030204" pitchFamily="49" charset="0"/>
              </a:rPr>
              <a:t>			return self.__value</a:t>
            </a:r>
          </a:p>
          <a:p>
            <a:pPr marL="1905" indent="-344805">
              <a:lnSpc>
                <a:spcPct val="80000"/>
              </a:lnSpc>
              <a:buNone/>
              <a:defRPr/>
            </a:pPr>
            <a:r>
              <a:rPr lang="en-US" altLang="zh-CN" sz="2000" noProof="1">
                <a:latin typeface="Consolas" panose="020B0609020204030204" pitchFamily="49" charset="0"/>
              </a:rPr>
              <a:t>	       def __set(self, v):</a:t>
            </a:r>
          </a:p>
          <a:p>
            <a:pPr marL="1905" indent="-344805">
              <a:lnSpc>
                <a:spcPct val="80000"/>
              </a:lnSpc>
              <a:buNone/>
              <a:defRPr/>
            </a:pPr>
            <a:r>
              <a:rPr lang="en-US" altLang="zh-CN" sz="2000" noProof="1">
                <a:latin typeface="Consolas" panose="020B0609020204030204" pitchFamily="49" charset="0"/>
              </a:rPr>
              <a:t>			self.__value = v</a:t>
            </a:r>
          </a:p>
          <a:p>
            <a:pPr marL="1905" indent="-344805">
              <a:lnSpc>
                <a:spcPct val="80000"/>
              </a:lnSpc>
              <a:buNone/>
              <a:defRPr/>
            </a:pPr>
            <a:r>
              <a:rPr lang="en-US" altLang="zh-CN" sz="2000" noProof="1">
                <a:latin typeface="Consolas" panose="020B0609020204030204" pitchFamily="49" charset="0"/>
              </a:rPr>
              <a:t>	       value = property(__get, __set)         #</a:t>
            </a:r>
            <a:r>
              <a:rPr lang="zh-CN" altLang="en-US" sz="2000" noProof="1">
                <a:latin typeface="Consolas" panose="020B0609020204030204" pitchFamily="49" charset="0"/>
              </a:rPr>
              <a:t>可读、可写属性</a:t>
            </a:r>
          </a:p>
          <a:p>
            <a:pPr marL="1905" indent="-344805">
              <a:lnSpc>
                <a:spcPct val="80000"/>
              </a:lnSpc>
              <a:buNone/>
              <a:defRPr/>
            </a:pPr>
            <a:r>
              <a:rPr lang="en-US" altLang="zh-CN" sz="2000" noProof="1">
                <a:latin typeface="Consolas" panose="020B0609020204030204" pitchFamily="49" charset="0"/>
              </a:rPr>
              <a:t>	       def show(self):</a:t>
            </a:r>
          </a:p>
          <a:p>
            <a:pPr marL="1905" indent="-344805">
              <a:lnSpc>
                <a:spcPct val="80000"/>
              </a:lnSpc>
              <a:buNone/>
              <a:defRPr/>
            </a:pPr>
            <a:r>
              <a:rPr lang="en-US" altLang="zh-CN" sz="2000" noProof="1">
                <a:latin typeface="Consolas" panose="020B0609020204030204" pitchFamily="49" charset="0"/>
              </a:rPr>
              <a:t>			print self.__value</a:t>
            </a:r>
          </a:p>
        </p:txBody>
      </p:sp>
    </p:spTree>
    <p:extLst>
      <p:ext uri="{BB962C8B-B14F-4D97-AF65-F5344CB8AC3E}">
        <p14:creationId xmlns:p14="http://schemas.microsoft.com/office/powerpoint/2010/main" val="664447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51</a:t>
            </a:fld>
            <a:endParaRPr lang="zh-CN" altLang="en-US"/>
          </a:p>
        </p:txBody>
      </p:sp>
      <p:sp>
        <p:nvSpPr>
          <p:cNvPr id="5" name="内容占位符 4"/>
          <p:cNvSpPr>
            <a:spLocks noGrp="1"/>
          </p:cNvSpPr>
          <p:nvPr>
            <p:ph idx="1"/>
          </p:nvPr>
        </p:nvSpPr>
        <p:spPr/>
        <p:txBody>
          <a:bodyPr/>
          <a:lstStyle/>
          <a:p>
            <a:r>
              <a:rPr lang="zh-CN" altLang="en-US" dirty="0"/>
              <a:t>属性（</a:t>
            </a:r>
            <a:r>
              <a:rPr lang="en-US" altLang="zh-CN" dirty="0"/>
              <a:t>Python 2.x</a:t>
            </a:r>
            <a:r>
              <a:rPr lang="zh-CN" altLang="en-US" dirty="0"/>
              <a:t>）</a:t>
            </a:r>
            <a:endParaRPr lang="en-US" altLang="zh-CN" dirty="0"/>
          </a:p>
          <a:p>
            <a:pPr lvl="1"/>
            <a:r>
              <a:rPr lang="zh-CN" altLang="en-US" noProof="1"/>
              <a:t>表面看来是修改属性的值，实际上也是增加了新成员，从而隐藏了已有属性。</a:t>
            </a:r>
            <a:endParaRPr lang="en-US" altLang="zh-CN" sz="2000" noProof="1">
              <a:latin typeface="Consolas" panose="020B0609020204030204" pitchFamily="49" charset="0"/>
            </a:endParaRPr>
          </a:p>
          <a:p>
            <a:pPr marL="1905" indent="-344805">
              <a:lnSpc>
                <a:spcPct val="80000"/>
              </a:lnSpc>
              <a:buNone/>
              <a:defRPr/>
            </a:pPr>
            <a:r>
              <a:rPr lang="en-US" altLang="zh-CN" sz="2000" dirty="0">
                <a:latin typeface="Consolas" panose="020B0609020204030204" pitchFamily="49" charset="0"/>
                <a:sym typeface="Arial" panose="020B0604020202020204" pitchFamily="34" charset="0"/>
              </a:rPr>
              <a:t>&gt;&gt;&gt; t = Test(3)</a:t>
            </a:r>
            <a:endParaRPr lang="en-US" altLang="zh-CN" sz="2000" dirty="0">
              <a:latin typeface="Consolas" panose="020B0609020204030204" pitchFamily="49" charset="0"/>
            </a:endParaRPr>
          </a:p>
          <a:p>
            <a:pPr marL="1905" indent="-344805">
              <a:lnSpc>
                <a:spcPct val="80000"/>
              </a:lnSpc>
              <a:buNone/>
              <a:defRPr/>
            </a:pPr>
            <a:r>
              <a:rPr lang="en-US" altLang="zh-CN" sz="2000" dirty="0">
                <a:latin typeface="Consolas" panose="020B0609020204030204" pitchFamily="49" charset="0"/>
                <a:sym typeface="Arial" panose="020B0604020202020204" pitchFamily="34" charset="0"/>
              </a:rPr>
              <a:t>&gt;&gt;&gt; </a:t>
            </a:r>
            <a:r>
              <a:rPr lang="en-US" altLang="zh-CN" sz="2000" dirty="0" err="1">
                <a:latin typeface="Consolas" panose="020B0609020204030204" pitchFamily="49" charset="0"/>
                <a:sym typeface="Arial" panose="020B0604020202020204" pitchFamily="34" charset="0"/>
              </a:rPr>
              <a:t>t.value</a:t>
            </a:r>
            <a:endParaRPr lang="en-US" altLang="zh-CN" sz="2000" dirty="0">
              <a:latin typeface="Consolas" panose="020B0609020204030204" pitchFamily="49" charset="0"/>
            </a:endParaRPr>
          </a:p>
          <a:p>
            <a:pPr marL="1905" indent="-344805">
              <a:lnSpc>
                <a:spcPct val="80000"/>
              </a:lnSpc>
              <a:buNone/>
              <a:defRPr/>
            </a:pPr>
            <a:r>
              <a:rPr lang="en-US" altLang="zh-CN" sz="2000" dirty="0">
                <a:solidFill>
                  <a:srgbClr val="00B0F0"/>
                </a:solidFill>
                <a:latin typeface="Consolas" panose="020B0609020204030204" pitchFamily="49" charset="0"/>
                <a:sym typeface="Arial" panose="020B0604020202020204" pitchFamily="34" charset="0"/>
              </a:rPr>
              <a:t>3</a:t>
            </a:r>
            <a:endParaRPr lang="en-US" altLang="zh-CN" sz="2000" dirty="0">
              <a:solidFill>
                <a:srgbClr val="00B0F0"/>
              </a:solidFill>
              <a:latin typeface="Consolas" panose="020B0609020204030204" pitchFamily="49" charset="0"/>
            </a:endParaRPr>
          </a:p>
          <a:p>
            <a:pPr marL="1905" indent="-344805">
              <a:lnSpc>
                <a:spcPct val="80000"/>
              </a:lnSpc>
              <a:buNone/>
              <a:defRPr/>
            </a:pPr>
            <a:r>
              <a:rPr lang="en-US" altLang="zh-CN" sz="2000" dirty="0">
                <a:latin typeface="Consolas" panose="020B0609020204030204" pitchFamily="49" charset="0"/>
                <a:sym typeface="Arial" panose="020B0604020202020204" pitchFamily="34" charset="0"/>
              </a:rPr>
              <a:t>&gt;&gt;&gt; </a:t>
            </a:r>
            <a:r>
              <a:rPr lang="en-US" altLang="zh-CN" sz="2000" dirty="0" err="1">
                <a:latin typeface="Consolas" panose="020B0609020204030204" pitchFamily="49" charset="0"/>
                <a:sym typeface="Arial" panose="020B0604020202020204" pitchFamily="34" charset="0"/>
              </a:rPr>
              <a:t>t.value</a:t>
            </a:r>
            <a:r>
              <a:rPr lang="en-US" altLang="zh-CN" sz="2000" dirty="0">
                <a:latin typeface="Consolas" panose="020B0609020204030204" pitchFamily="49" charset="0"/>
                <a:sym typeface="Arial" panose="020B0604020202020204" pitchFamily="34" charset="0"/>
              </a:rPr>
              <a:t> += 2          #</a:t>
            </a:r>
            <a:r>
              <a:rPr lang="zh-CN" altLang="en-US" sz="2000" dirty="0">
                <a:latin typeface="Consolas" panose="020B0609020204030204" pitchFamily="49" charset="0"/>
                <a:sym typeface="Arial" panose="020B0604020202020204" pitchFamily="34" charset="0"/>
              </a:rPr>
              <a:t>动态添加了新成员</a:t>
            </a:r>
            <a:endParaRPr lang="zh-CN" altLang="en-US" sz="2000" dirty="0">
              <a:latin typeface="Consolas" panose="020B0609020204030204" pitchFamily="49" charset="0"/>
            </a:endParaRPr>
          </a:p>
          <a:p>
            <a:pPr marL="1905" indent="-344805">
              <a:lnSpc>
                <a:spcPct val="80000"/>
              </a:lnSpc>
              <a:buNone/>
              <a:defRPr/>
            </a:pPr>
            <a:r>
              <a:rPr lang="en-US" altLang="zh-CN" sz="2000" dirty="0">
                <a:latin typeface="Consolas" panose="020B0609020204030204" pitchFamily="49" charset="0"/>
                <a:sym typeface="Arial" panose="020B0604020202020204" pitchFamily="34" charset="0"/>
              </a:rPr>
              <a:t>&gt;&gt;&gt; </a:t>
            </a:r>
            <a:r>
              <a:rPr lang="en-US" altLang="zh-CN" sz="2000" dirty="0" err="1">
                <a:latin typeface="Consolas" panose="020B0609020204030204" pitchFamily="49" charset="0"/>
                <a:sym typeface="Arial" panose="020B0604020202020204" pitchFamily="34" charset="0"/>
              </a:rPr>
              <a:t>t.value</a:t>
            </a:r>
            <a:r>
              <a:rPr lang="en-US" altLang="zh-CN" sz="2000" dirty="0">
                <a:latin typeface="Consolas" panose="020B0609020204030204" pitchFamily="49" charset="0"/>
                <a:sym typeface="Arial" panose="020B0604020202020204" pitchFamily="34" charset="0"/>
              </a:rPr>
              <a:t>               #</a:t>
            </a:r>
            <a:r>
              <a:rPr lang="zh-CN" altLang="en-US" sz="2000" dirty="0">
                <a:latin typeface="Consolas" panose="020B0609020204030204" pitchFamily="49" charset="0"/>
                <a:sym typeface="Arial" panose="020B0604020202020204" pitchFamily="34" charset="0"/>
              </a:rPr>
              <a:t>这里访问的是新成员</a:t>
            </a:r>
            <a:endParaRPr lang="zh-CN" altLang="en-US" sz="2000" dirty="0">
              <a:latin typeface="Consolas" panose="020B0609020204030204" pitchFamily="49" charset="0"/>
            </a:endParaRPr>
          </a:p>
          <a:p>
            <a:pPr marL="1905" indent="-344805">
              <a:lnSpc>
                <a:spcPct val="80000"/>
              </a:lnSpc>
              <a:buNone/>
              <a:defRPr/>
            </a:pPr>
            <a:r>
              <a:rPr lang="en-US" altLang="zh-CN" sz="2000" dirty="0">
                <a:solidFill>
                  <a:srgbClr val="00B0F0"/>
                </a:solidFill>
                <a:latin typeface="Consolas" panose="020B0609020204030204" pitchFamily="49" charset="0"/>
                <a:sym typeface="Arial" panose="020B0604020202020204" pitchFamily="34" charset="0"/>
              </a:rPr>
              <a:t>5</a:t>
            </a:r>
            <a:endParaRPr lang="en-US" altLang="zh-CN" sz="2000" dirty="0">
              <a:solidFill>
                <a:srgbClr val="00B0F0"/>
              </a:solidFill>
              <a:latin typeface="Consolas" panose="020B0609020204030204" pitchFamily="49" charset="0"/>
            </a:endParaRPr>
          </a:p>
          <a:p>
            <a:pPr marL="1905" indent="-344805">
              <a:lnSpc>
                <a:spcPct val="80000"/>
              </a:lnSpc>
              <a:buNone/>
              <a:defRPr/>
            </a:pPr>
            <a:r>
              <a:rPr lang="en-US" altLang="zh-CN" sz="2000" dirty="0">
                <a:latin typeface="Consolas" panose="020B0609020204030204" pitchFamily="49" charset="0"/>
                <a:sym typeface="Arial" panose="020B0604020202020204" pitchFamily="34" charset="0"/>
              </a:rPr>
              <a:t>&gt;&gt;&gt; </a:t>
            </a:r>
            <a:r>
              <a:rPr lang="en-US" altLang="zh-CN" sz="2000" dirty="0" err="1">
                <a:latin typeface="Consolas" panose="020B0609020204030204" pitchFamily="49" charset="0"/>
                <a:sym typeface="Arial" panose="020B0604020202020204" pitchFamily="34" charset="0"/>
              </a:rPr>
              <a:t>t.show</a:t>
            </a:r>
            <a:r>
              <a:rPr lang="en-US" altLang="zh-CN" sz="2000" dirty="0">
                <a:latin typeface="Consolas" panose="020B0609020204030204" pitchFamily="49" charset="0"/>
                <a:sym typeface="Arial" panose="020B0604020202020204" pitchFamily="34" charset="0"/>
              </a:rPr>
              <a:t>()              #</a:t>
            </a:r>
            <a:r>
              <a:rPr lang="zh-CN" altLang="en-US" sz="2000" dirty="0">
                <a:latin typeface="Consolas" panose="020B0609020204030204" pitchFamily="49" charset="0"/>
                <a:sym typeface="Arial" panose="020B0604020202020204" pitchFamily="34" charset="0"/>
              </a:rPr>
              <a:t>访问原来定义的私有数据成员</a:t>
            </a:r>
            <a:endParaRPr lang="zh-CN" altLang="en-US" sz="2000" dirty="0">
              <a:latin typeface="Consolas" panose="020B0609020204030204" pitchFamily="49" charset="0"/>
            </a:endParaRPr>
          </a:p>
          <a:p>
            <a:pPr marL="1905" indent="-344805">
              <a:lnSpc>
                <a:spcPct val="80000"/>
              </a:lnSpc>
              <a:buNone/>
              <a:defRPr/>
            </a:pPr>
            <a:r>
              <a:rPr lang="en-US" altLang="zh-CN" sz="2000" dirty="0">
                <a:solidFill>
                  <a:srgbClr val="00B0F0"/>
                </a:solidFill>
                <a:latin typeface="Consolas" panose="020B0609020204030204" pitchFamily="49" charset="0"/>
                <a:sym typeface="Arial" panose="020B0604020202020204" pitchFamily="34" charset="0"/>
              </a:rPr>
              <a:t>3</a:t>
            </a:r>
            <a:endParaRPr lang="en-US" altLang="zh-CN" sz="2000" dirty="0">
              <a:solidFill>
                <a:srgbClr val="00B0F0"/>
              </a:solidFill>
              <a:latin typeface="Consolas" panose="020B0609020204030204" pitchFamily="49" charset="0"/>
            </a:endParaRPr>
          </a:p>
          <a:p>
            <a:pPr marL="1905" indent="-344805">
              <a:lnSpc>
                <a:spcPct val="80000"/>
              </a:lnSpc>
              <a:buNone/>
              <a:defRPr/>
            </a:pPr>
            <a:r>
              <a:rPr lang="en-US" altLang="zh-CN" sz="2000" dirty="0">
                <a:latin typeface="Consolas" panose="020B0609020204030204" pitchFamily="49" charset="0"/>
                <a:sym typeface="Arial" panose="020B0604020202020204" pitchFamily="34" charset="0"/>
              </a:rPr>
              <a:t>&gt;&gt;&gt; del </a:t>
            </a:r>
            <a:r>
              <a:rPr lang="en-US" altLang="zh-CN" sz="2000" dirty="0" err="1">
                <a:latin typeface="Consolas" panose="020B0609020204030204" pitchFamily="49" charset="0"/>
                <a:sym typeface="Arial" panose="020B0604020202020204" pitchFamily="34" charset="0"/>
              </a:rPr>
              <a:t>t.value</a:t>
            </a:r>
            <a:r>
              <a:rPr lang="en-US" altLang="zh-CN" sz="2000" dirty="0">
                <a:latin typeface="Consolas" panose="020B0609020204030204" pitchFamily="49" charset="0"/>
                <a:sym typeface="Arial" panose="020B0604020202020204" pitchFamily="34" charset="0"/>
              </a:rPr>
              <a:t>           #</a:t>
            </a:r>
            <a:r>
              <a:rPr lang="zh-CN" altLang="en-US" sz="2000" dirty="0">
                <a:latin typeface="Consolas" panose="020B0609020204030204" pitchFamily="49" charset="0"/>
                <a:sym typeface="Arial" panose="020B0604020202020204" pitchFamily="34" charset="0"/>
              </a:rPr>
              <a:t>这里删除的是刚才添加的新成员</a:t>
            </a:r>
            <a:endParaRPr lang="zh-CN" altLang="en-US" sz="2000" dirty="0">
              <a:latin typeface="Consolas" panose="020B0609020204030204" pitchFamily="49" charset="0"/>
            </a:endParaRPr>
          </a:p>
          <a:p>
            <a:pPr marL="1905" indent="-344805">
              <a:lnSpc>
                <a:spcPct val="80000"/>
              </a:lnSpc>
              <a:buNone/>
              <a:defRPr/>
            </a:pPr>
            <a:r>
              <a:rPr lang="en-US" altLang="zh-CN" sz="2000" dirty="0">
                <a:latin typeface="Consolas" panose="020B0609020204030204" pitchFamily="49" charset="0"/>
                <a:sym typeface="Arial" panose="020B0604020202020204" pitchFamily="34" charset="0"/>
              </a:rPr>
              <a:t>&gt;&gt;&gt; </a:t>
            </a:r>
            <a:r>
              <a:rPr lang="en-US" altLang="zh-CN" sz="2000" dirty="0" err="1">
                <a:latin typeface="Consolas" panose="020B0609020204030204" pitchFamily="49" charset="0"/>
                <a:sym typeface="Arial" panose="020B0604020202020204" pitchFamily="34" charset="0"/>
              </a:rPr>
              <a:t>t.value</a:t>
            </a:r>
            <a:r>
              <a:rPr lang="en-US" altLang="zh-CN" sz="2000" dirty="0">
                <a:latin typeface="Consolas" panose="020B0609020204030204" pitchFamily="49" charset="0"/>
                <a:sym typeface="Arial" panose="020B0604020202020204" pitchFamily="34" charset="0"/>
              </a:rPr>
              <a:t>               #</a:t>
            </a:r>
            <a:r>
              <a:rPr lang="zh-CN" altLang="en-US" sz="2000" dirty="0">
                <a:latin typeface="Consolas" panose="020B0609020204030204" pitchFamily="49" charset="0"/>
                <a:sym typeface="Arial" panose="020B0604020202020204" pitchFamily="34" charset="0"/>
              </a:rPr>
              <a:t>访问原来的属性</a:t>
            </a:r>
            <a:endParaRPr lang="zh-CN" altLang="en-US" sz="2000" dirty="0">
              <a:latin typeface="Consolas" panose="020B0609020204030204" pitchFamily="49" charset="0"/>
            </a:endParaRPr>
          </a:p>
          <a:p>
            <a:pPr marL="1905" indent="-344805">
              <a:lnSpc>
                <a:spcPct val="80000"/>
              </a:lnSpc>
              <a:buNone/>
              <a:defRPr/>
            </a:pPr>
            <a:r>
              <a:rPr lang="en-US" altLang="zh-CN" sz="2000" dirty="0">
                <a:solidFill>
                  <a:srgbClr val="00B0F0"/>
                </a:solidFill>
                <a:latin typeface="Consolas" panose="020B0609020204030204" pitchFamily="49" charset="0"/>
                <a:sym typeface="Arial" panose="020B0604020202020204" pitchFamily="34" charset="0"/>
              </a:rPr>
              <a:t>3</a:t>
            </a:r>
            <a:endParaRPr lang="en-US" altLang="zh-CN" sz="2000" dirty="0">
              <a:solidFill>
                <a:srgbClr val="00B0F0"/>
              </a:solidFill>
              <a:latin typeface="Consolas" panose="020B0609020204030204" pitchFamily="49" charset="0"/>
            </a:endParaRPr>
          </a:p>
          <a:p>
            <a:pPr marL="1905" indent="-344805">
              <a:lnSpc>
                <a:spcPct val="80000"/>
              </a:lnSpc>
              <a:buNone/>
              <a:defRPr/>
            </a:pPr>
            <a:r>
              <a:rPr lang="en-US" altLang="zh-CN" sz="2000" dirty="0">
                <a:latin typeface="Consolas" panose="020B0609020204030204" pitchFamily="49" charset="0"/>
                <a:sym typeface="Arial" panose="020B0604020202020204" pitchFamily="34" charset="0"/>
              </a:rPr>
              <a:t>&gt;&gt;&gt; del </a:t>
            </a:r>
            <a:r>
              <a:rPr lang="en-US" altLang="zh-CN" sz="2000" dirty="0" err="1">
                <a:latin typeface="Consolas" panose="020B0609020204030204" pitchFamily="49" charset="0"/>
                <a:sym typeface="Arial" panose="020B0604020202020204" pitchFamily="34" charset="0"/>
              </a:rPr>
              <a:t>t.value</a:t>
            </a:r>
            <a:r>
              <a:rPr lang="en-US" altLang="zh-CN" sz="2000" dirty="0">
                <a:latin typeface="Consolas" panose="020B0609020204030204" pitchFamily="49" charset="0"/>
                <a:sym typeface="Arial" panose="020B0604020202020204" pitchFamily="34" charset="0"/>
              </a:rPr>
              <a:t>           #</a:t>
            </a:r>
            <a:r>
              <a:rPr lang="zh-CN" altLang="en-US" sz="2000" dirty="0">
                <a:latin typeface="Consolas" panose="020B0609020204030204" pitchFamily="49" charset="0"/>
                <a:sym typeface="Arial" panose="020B0604020202020204" pitchFamily="34" charset="0"/>
              </a:rPr>
              <a:t>试图删除属性，失败</a:t>
            </a:r>
            <a:endParaRPr lang="zh-CN" altLang="en-US" sz="2000" dirty="0">
              <a:latin typeface="Consolas" panose="020B0609020204030204" pitchFamily="49" charset="0"/>
            </a:endParaRPr>
          </a:p>
          <a:p>
            <a:pPr marL="1905" indent="-344805">
              <a:lnSpc>
                <a:spcPct val="80000"/>
              </a:lnSpc>
              <a:buNone/>
              <a:defRPr/>
            </a:pPr>
            <a:r>
              <a:rPr lang="en-US" altLang="zh-CN" sz="2000" dirty="0" err="1">
                <a:solidFill>
                  <a:srgbClr val="FF0000"/>
                </a:solidFill>
                <a:latin typeface="Consolas" panose="020B0609020204030204" pitchFamily="49" charset="0"/>
                <a:sym typeface="Arial" panose="020B0604020202020204" pitchFamily="34" charset="0"/>
              </a:rPr>
              <a:t>AttributeError</a:t>
            </a:r>
            <a:r>
              <a:rPr lang="en-US" altLang="zh-CN" sz="2000" dirty="0">
                <a:solidFill>
                  <a:srgbClr val="FF0000"/>
                </a:solidFill>
                <a:latin typeface="Consolas" panose="020B0609020204030204" pitchFamily="49" charset="0"/>
                <a:sym typeface="Arial" panose="020B0604020202020204" pitchFamily="34" charset="0"/>
              </a:rPr>
              <a:t>: Test instance has no attribute 'value'</a:t>
            </a:r>
          </a:p>
          <a:p>
            <a:pPr marL="1905" indent="-344805">
              <a:lnSpc>
                <a:spcPct val="80000"/>
              </a:lnSpc>
              <a:buNone/>
              <a:defRPr/>
            </a:pPr>
            <a:r>
              <a:rPr lang="en-US" altLang="zh-CN" sz="2000" dirty="0">
                <a:latin typeface="Consolas" panose="020B0609020204030204" pitchFamily="49" charset="0"/>
                <a:sym typeface="Arial" panose="020B0604020202020204" pitchFamily="34" charset="0"/>
              </a:rPr>
              <a:t>&gt;&gt;&gt; del </a:t>
            </a:r>
            <a:r>
              <a:rPr lang="en-US" altLang="zh-CN" sz="2000" dirty="0" err="1">
                <a:latin typeface="Consolas" panose="020B0609020204030204" pitchFamily="49" charset="0"/>
                <a:sym typeface="Arial" panose="020B0604020202020204" pitchFamily="34" charset="0"/>
              </a:rPr>
              <a:t>t._Test__value</a:t>
            </a:r>
            <a:r>
              <a:rPr lang="en-US" altLang="zh-CN" sz="2000" dirty="0">
                <a:latin typeface="Consolas" panose="020B0609020204030204" pitchFamily="49" charset="0"/>
                <a:sym typeface="Arial" panose="020B0604020202020204" pitchFamily="34" charset="0"/>
              </a:rPr>
              <a:t>    #</a:t>
            </a:r>
            <a:r>
              <a:rPr lang="zh-CN" altLang="en-US" sz="2000" dirty="0">
                <a:latin typeface="Consolas" panose="020B0609020204030204" pitchFamily="49" charset="0"/>
                <a:sym typeface="Arial" panose="020B0604020202020204" pitchFamily="34" charset="0"/>
              </a:rPr>
              <a:t>删除私有成员</a:t>
            </a:r>
            <a:endParaRPr lang="zh-CN" altLang="en-US" sz="2000" dirty="0">
              <a:latin typeface="Consolas" panose="020B0609020204030204" pitchFamily="49" charset="0"/>
            </a:endParaRPr>
          </a:p>
          <a:p>
            <a:pPr marL="1905" indent="-344805">
              <a:lnSpc>
                <a:spcPct val="80000"/>
              </a:lnSpc>
              <a:buNone/>
              <a:defRPr/>
            </a:pPr>
            <a:r>
              <a:rPr lang="en-US" altLang="zh-CN" sz="2000" dirty="0">
                <a:latin typeface="Consolas" panose="020B0609020204030204" pitchFamily="49" charset="0"/>
                <a:sym typeface="Arial" panose="020B0604020202020204" pitchFamily="34" charset="0"/>
              </a:rPr>
              <a:t>&gt;&gt;&gt; </a:t>
            </a:r>
            <a:r>
              <a:rPr lang="en-US" altLang="zh-CN" sz="2000" dirty="0" err="1">
                <a:latin typeface="Consolas" panose="020B0609020204030204" pitchFamily="49" charset="0"/>
                <a:sym typeface="Arial" panose="020B0604020202020204" pitchFamily="34" charset="0"/>
              </a:rPr>
              <a:t>t.value</a:t>
            </a:r>
            <a:r>
              <a:rPr lang="en-US" altLang="zh-CN" sz="2000" dirty="0">
                <a:latin typeface="Consolas" panose="020B0609020204030204" pitchFamily="49" charset="0"/>
                <a:sym typeface="Arial" panose="020B0604020202020204" pitchFamily="34" charset="0"/>
              </a:rPr>
              <a:t>               #</a:t>
            </a:r>
            <a:r>
              <a:rPr lang="zh-CN" altLang="en-US" sz="2000" dirty="0">
                <a:latin typeface="Consolas" panose="020B0609020204030204" pitchFamily="49" charset="0"/>
                <a:sym typeface="Arial" panose="020B0604020202020204" pitchFamily="34" charset="0"/>
              </a:rPr>
              <a:t>访问属性，但对应的私有成员已不存在，失败</a:t>
            </a:r>
            <a:endParaRPr lang="zh-CN" altLang="en-US" sz="2000" dirty="0">
              <a:latin typeface="Consolas" panose="020B0609020204030204" pitchFamily="49" charset="0"/>
            </a:endParaRPr>
          </a:p>
          <a:p>
            <a:pPr marL="1905" indent="-344805">
              <a:lnSpc>
                <a:spcPct val="80000"/>
              </a:lnSpc>
              <a:buNone/>
              <a:defRPr/>
            </a:pPr>
            <a:r>
              <a:rPr lang="en-US" altLang="zh-CN" sz="2000" dirty="0" err="1">
                <a:solidFill>
                  <a:srgbClr val="FF0000"/>
                </a:solidFill>
                <a:latin typeface="Consolas" panose="020B0609020204030204" pitchFamily="49" charset="0"/>
                <a:sym typeface="Arial" panose="020B0604020202020204" pitchFamily="34" charset="0"/>
              </a:rPr>
              <a:t>AttributeError</a:t>
            </a:r>
            <a:r>
              <a:rPr lang="en-US" altLang="zh-CN" sz="2000" dirty="0">
                <a:solidFill>
                  <a:srgbClr val="FF0000"/>
                </a:solidFill>
                <a:latin typeface="Consolas" panose="020B0609020204030204" pitchFamily="49" charset="0"/>
                <a:sym typeface="Arial" panose="020B0604020202020204" pitchFamily="34" charset="0"/>
              </a:rPr>
              <a:t>: Test instance has no attribute '_</a:t>
            </a:r>
            <a:r>
              <a:rPr lang="en-US" altLang="zh-CN" sz="2000" dirty="0" err="1">
                <a:solidFill>
                  <a:srgbClr val="FF0000"/>
                </a:solidFill>
                <a:latin typeface="Consolas" panose="020B0609020204030204" pitchFamily="49" charset="0"/>
                <a:sym typeface="Arial" panose="020B0604020202020204" pitchFamily="34" charset="0"/>
              </a:rPr>
              <a:t>Test__value</a:t>
            </a:r>
            <a:r>
              <a:rPr lang="en-US" altLang="zh-CN" sz="2000" dirty="0">
                <a:solidFill>
                  <a:srgbClr val="FF0000"/>
                </a:solidFill>
                <a:latin typeface="Consolas" panose="020B0609020204030204" pitchFamily="49" charset="0"/>
                <a:sym typeface="Arial" panose="020B0604020202020204" pitchFamily="34" charset="0"/>
              </a:rPr>
              <a:t>'</a:t>
            </a:r>
          </a:p>
        </p:txBody>
      </p:sp>
    </p:spTree>
    <p:extLst>
      <p:ext uri="{BB962C8B-B14F-4D97-AF65-F5344CB8AC3E}">
        <p14:creationId xmlns:p14="http://schemas.microsoft.com/office/powerpoint/2010/main" val="2143805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52</a:t>
            </a:fld>
            <a:endParaRPr lang="zh-CN" altLang="en-US"/>
          </a:p>
        </p:txBody>
      </p:sp>
      <p:sp>
        <p:nvSpPr>
          <p:cNvPr id="5" name="内容占位符 4"/>
          <p:cNvSpPr>
            <a:spLocks noGrp="1"/>
          </p:cNvSpPr>
          <p:nvPr>
            <p:ph idx="1"/>
          </p:nvPr>
        </p:nvSpPr>
        <p:spPr/>
        <p:txBody>
          <a:bodyPr/>
          <a:lstStyle/>
          <a:p>
            <a:r>
              <a:rPr lang="zh-CN" altLang="en-US" dirty="0"/>
              <a:t>属性（</a:t>
            </a:r>
            <a:r>
              <a:rPr lang="en-US" altLang="zh-CN" dirty="0"/>
              <a:t>Python 2.x</a:t>
            </a:r>
            <a:r>
              <a:rPr lang="zh-CN" altLang="en-US" dirty="0"/>
              <a:t>）</a:t>
            </a:r>
            <a:endParaRPr lang="en-US" altLang="zh-CN" dirty="0"/>
          </a:p>
          <a:p>
            <a:pPr lvl="1"/>
            <a:r>
              <a:rPr lang="zh-CN" altLang="en-US" dirty="0"/>
              <a:t>普通数据成员和私有数据成员的区别</a:t>
            </a:r>
            <a:endParaRPr lang="en-US" altLang="zh-CN" sz="2000" noProof="1">
              <a:latin typeface="Consolas" panose="020B0609020204030204" pitchFamily="49" charset="0"/>
            </a:endParaRPr>
          </a:p>
          <a:p>
            <a:pPr marL="1588" indent="-344488">
              <a:lnSpc>
                <a:spcPct val="80000"/>
              </a:lnSpc>
              <a:buSzPct val="90000"/>
              <a:buNone/>
            </a:pPr>
            <a:r>
              <a:rPr lang="en-US" altLang="zh-CN" sz="2000" dirty="0">
                <a:latin typeface="Consolas" panose="020B0609020204030204" pitchFamily="49" charset="0"/>
              </a:rPr>
              <a:t>&gt;&gt;&gt; class Test:</a:t>
            </a:r>
          </a:p>
          <a:p>
            <a:pPr marL="1588" indent="-344488">
              <a:lnSpc>
                <a:spcPct val="80000"/>
              </a:lnSpc>
              <a:buSzPct val="90000"/>
              <a:buNone/>
            </a:pPr>
            <a:r>
              <a:rPr lang="en-US" altLang="zh-CN" sz="2000" dirty="0">
                <a:latin typeface="Consolas" panose="020B0609020204030204" pitchFamily="49" charset="0"/>
              </a:rPr>
              <a:t>	       </a:t>
            </a:r>
            <a:r>
              <a:rPr lang="en-US" altLang="zh-CN" sz="2000" dirty="0" err="1">
                <a:latin typeface="Consolas" panose="020B0609020204030204" pitchFamily="49" charset="0"/>
              </a:rPr>
              <a:t>def</a:t>
            </a:r>
            <a:r>
              <a:rPr lang="en-US" altLang="zh-CN" sz="2000" dirty="0">
                <a:latin typeface="Consolas" panose="020B0609020204030204" pitchFamily="49" charset="0"/>
              </a:rPr>
              <a:t> show(self):</a:t>
            </a:r>
          </a:p>
          <a:p>
            <a:pPr marL="1588" indent="-344488">
              <a:lnSpc>
                <a:spcPct val="80000"/>
              </a:lnSpc>
              <a:buSzPct val="90000"/>
              <a:buNone/>
            </a:pPr>
            <a:r>
              <a:rPr lang="en-US" altLang="zh-CN" sz="2000" dirty="0">
                <a:latin typeface="Consolas" panose="020B0609020204030204" pitchFamily="49" charset="0"/>
              </a:rPr>
              <a:t>			print </a:t>
            </a:r>
            <a:r>
              <a:rPr lang="en-US" altLang="zh-CN" sz="2000" dirty="0" err="1">
                <a:latin typeface="Consolas" panose="020B0609020204030204" pitchFamily="49" charset="0"/>
              </a:rPr>
              <a:t>self.value</a:t>
            </a:r>
            <a:r>
              <a:rPr lang="en-US" altLang="zh-CN" sz="2000" dirty="0">
                <a:latin typeface="Consolas" panose="020B0609020204030204" pitchFamily="49" charset="0"/>
              </a:rPr>
              <a:t>, </a:t>
            </a:r>
            <a:r>
              <a:rPr lang="en-US" altLang="zh-CN" sz="2000" dirty="0" err="1">
                <a:latin typeface="Consolas" panose="020B0609020204030204" pitchFamily="49" charset="0"/>
              </a:rPr>
              <a:t>self.__v</a:t>
            </a:r>
            <a:endParaRPr lang="en-US" altLang="zh-CN" sz="2000" dirty="0">
              <a:latin typeface="Consolas" panose="020B0609020204030204" pitchFamily="49" charset="0"/>
            </a:endParaRPr>
          </a:p>
          <a:p>
            <a:pPr marL="1588" indent="-344488">
              <a:lnSpc>
                <a:spcPct val="80000"/>
              </a:lnSpc>
              <a:buSzPct val="90000"/>
              <a:buNone/>
            </a:pPr>
            <a:r>
              <a:rPr lang="en-US" altLang="zh-CN" sz="2000" dirty="0">
                <a:latin typeface="Consolas" panose="020B0609020204030204" pitchFamily="49" charset="0"/>
              </a:rPr>
              <a:t>&gt;&gt;&gt; t = Test()</a:t>
            </a:r>
          </a:p>
          <a:p>
            <a:pPr marL="1588" indent="-344488">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t.show</a:t>
            </a:r>
            <a:r>
              <a:rPr lang="en-US" altLang="zh-CN" sz="2000" dirty="0">
                <a:latin typeface="Consolas" panose="020B0609020204030204" pitchFamily="49" charset="0"/>
              </a:rPr>
              <a:t>()</a:t>
            </a:r>
            <a:endParaRPr lang="zh-CN" altLang="en-US" sz="2000" dirty="0">
              <a:latin typeface="Consolas" panose="020B0609020204030204" pitchFamily="49" charset="0"/>
            </a:endParaRPr>
          </a:p>
          <a:p>
            <a:pPr marL="1588" indent="-344488">
              <a:lnSpc>
                <a:spcPct val="80000"/>
              </a:lnSpc>
              <a:buSzPct val="90000"/>
              <a:buNone/>
            </a:pPr>
            <a:r>
              <a:rPr lang="en-US" altLang="zh-CN" sz="2000" dirty="0" err="1">
                <a:solidFill>
                  <a:srgbClr val="FF0000"/>
                </a:solidFill>
                <a:latin typeface="Consolas" panose="020B0609020204030204" pitchFamily="49" charset="0"/>
              </a:rPr>
              <a:t>AttributeError</a:t>
            </a:r>
            <a:r>
              <a:rPr lang="en-US" altLang="zh-CN" sz="2000" dirty="0">
                <a:solidFill>
                  <a:srgbClr val="FF0000"/>
                </a:solidFill>
                <a:latin typeface="Consolas" panose="020B0609020204030204" pitchFamily="49" charset="0"/>
              </a:rPr>
              <a:t>: Test instance has no attribute 'value'</a:t>
            </a:r>
          </a:p>
          <a:p>
            <a:pPr marL="1588" indent="-344488">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t.value</a:t>
            </a:r>
            <a:r>
              <a:rPr lang="en-US" altLang="zh-CN" sz="2000" dirty="0">
                <a:latin typeface="Consolas" panose="020B0609020204030204" pitchFamily="49" charset="0"/>
              </a:rPr>
              <a:t> = 3          #</a:t>
            </a:r>
            <a:r>
              <a:rPr lang="zh-CN" altLang="en-US" sz="2000" dirty="0">
                <a:latin typeface="Consolas" panose="020B0609020204030204" pitchFamily="49" charset="0"/>
              </a:rPr>
              <a:t>添加新的数据成员</a:t>
            </a:r>
          </a:p>
          <a:p>
            <a:pPr marL="1588" indent="-344488">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t.show</a:t>
            </a:r>
            <a:r>
              <a:rPr lang="en-US" altLang="zh-CN" sz="2000" dirty="0">
                <a:latin typeface="Consolas" panose="020B0609020204030204" pitchFamily="49" charset="0"/>
              </a:rPr>
              <a:t>()</a:t>
            </a:r>
          </a:p>
          <a:p>
            <a:pPr marL="1588" indent="-344488">
              <a:lnSpc>
                <a:spcPct val="80000"/>
              </a:lnSpc>
              <a:buSzPct val="90000"/>
              <a:buNone/>
            </a:pPr>
            <a:r>
              <a:rPr lang="en-US" altLang="zh-CN" sz="2000" dirty="0">
                <a:latin typeface="Consolas" panose="020B0609020204030204" pitchFamily="49" charset="0"/>
              </a:rPr>
              <a:t>3</a:t>
            </a:r>
            <a:endParaRPr lang="zh-CN" altLang="en-US" sz="2000" dirty="0">
              <a:latin typeface="Consolas" panose="020B0609020204030204" pitchFamily="49" charset="0"/>
            </a:endParaRPr>
          </a:p>
          <a:p>
            <a:pPr marL="1588" indent="-344488">
              <a:lnSpc>
                <a:spcPct val="80000"/>
              </a:lnSpc>
              <a:buSzPct val="90000"/>
              <a:buNone/>
            </a:pPr>
            <a:r>
              <a:rPr lang="en-US" altLang="zh-CN" sz="2000" dirty="0" err="1">
                <a:solidFill>
                  <a:srgbClr val="FF0000"/>
                </a:solidFill>
                <a:latin typeface="Consolas" panose="020B0609020204030204" pitchFamily="49" charset="0"/>
              </a:rPr>
              <a:t>AttributeError</a:t>
            </a:r>
            <a:r>
              <a:rPr lang="en-US" altLang="zh-CN" sz="2000" dirty="0">
                <a:solidFill>
                  <a:srgbClr val="FF0000"/>
                </a:solidFill>
                <a:latin typeface="Consolas" panose="020B0609020204030204" pitchFamily="49" charset="0"/>
              </a:rPr>
              <a:t>: Test instance has no attribute '_</a:t>
            </a:r>
            <a:r>
              <a:rPr lang="en-US" altLang="zh-CN" sz="2000" dirty="0" err="1">
                <a:solidFill>
                  <a:srgbClr val="FF0000"/>
                </a:solidFill>
                <a:latin typeface="Consolas" panose="020B0609020204030204" pitchFamily="49" charset="0"/>
              </a:rPr>
              <a:t>Test__v</a:t>
            </a:r>
            <a:r>
              <a:rPr lang="en-US" altLang="zh-CN" sz="2000" dirty="0">
                <a:solidFill>
                  <a:srgbClr val="FF0000"/>
                </a:solidFill>
                <a:latin typeface="Consolas" panose="020B0609020204030204" pitchFamily="49" charset="0"/>
              </a:rPr>
              <a:t>'</a:t>
            </a:r>
          </a:p>
          <a:p>
            <a:pPr marL="1588" indent="-344488">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t.__v</a:t>
            </a:r>
            <a:r>
              <a:rPr lang="en-US" altLang="zh-CN" sz="2000" dirty="0">
                <a:latin typeface="Consolas" panose="020B0609020204030204" pitchFamily="49" charset="0"/>
              </a:rPr>
              <a:t> = 5</a:t>
            </a:r>
          </a:p>
          <a:p>
            <a:pPr marL="1588" indent="-344488">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t.show</a:t>
            </a:r>
            <a:r>
              <a:rPr lang="en-US" altLang="zh-CN" sz="2000" dirty="0">
                <a:latin typeface="Consolas" panose="020B0609020204030204" pitchFamily="49" charset="0"/>
              </a:rPr>
              <a:t>()</a:t>
            </a:r>
          </a:p>
          <a:p>
            <a:pPr marL="1588" indent="-344488">
              <a:lnSpc>
                <a:spcPct val="80000"/>
              </a:lnSpc>
              <a:buSzPct val="90000"/>
              <a:buNone/>
            </a:pPr>
            <a:r>
              <a:rPr lang="en-US" altLang="zh-CN" sz="2000" dirty="0">
                <a:latin typeface="Consolas" panose="020B0609020204030204" pitchFamily="49" charset="0"/>
              </a:rPr>
              <a:t>3</a:t>
            </a:r>
            <a:endParaRPr lang="zh-CN" altLang="en-US" sz="2000" dirty="0">
              <a:latin typeface="Consolas" panose="020B0609020204030204" pitchFamily="49" charset="0"/>
            </a:endParaRPr>
          </a:p>
          <a:p>
            <a:pPr marL="1588" indent="-344488">
              <a:lnSpc>
                <a:spcPct val="80000"/>
              </a:lnSpc>
              <a:buSzPct val="90000"/>
              <a:buNone/>
            </a:pPr>
            <a:r>
              <a:rPr lang="en-US" altLang="zh-CN" sz="2000" dirty="0" err="1">
                <a:solidFill>
                  <a:srgbClr val="FF0000"/>
                </a:solidFill>
                <a:latin typeface="Consolas" panose="020B0609020204030204" pitchFamily="49" charset="0"/>
              </a:rPr>
              <a:t>AttributeError</a:t>
            </a:r>
            <a:r>
              <a:rPr lang="en-US" altLang="zh-CN" sz="2000" dirty="0">
                <a:solidFill>
                  <a:srgbClr val="FF0000"/>
                </a:solidFill>
                <a:latin typeface="Consolas" panose="020B0609020204030204" pitchFamily="49" charset="0"/>
              </a:rPr>
              <a:t>: Test instance has no attribute '_</a:t>
            </a:r>
            <a:r>
              <a:rPr lang="en-US" altLang="zh-CN" sz="2000" dirty="0" err="1">
                <a:solidFill>
                  <a:srgbClr val="FF0000"/>
                </a:solidFill>
                <a:latin typeface="Consolas" panose="020B0609020204030204" pitchFamily="49" charset="0"/>
              </a:rPr>
              <a:t>Test__v</a:t>
            </a:r>
            <a:r>
              <a:rPr lang="en-US" altLang="zh-CN" sz="2000" dirty="0">
                <a:solidFill>
                  <a:srgbClr val="FF0000"/>
                </a:solidFill>
                <a:latin typeface="Consolas" panose="020B0609020204030204" pitchFamily="49" charset="0"/>
              </a:rPr>
              <a:t>'</a:t>
            </a:r>
          </a:p>
          <a:p>
            <a:pPr marL="1588" indent="-344488">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t._Test__v</a:t>
            </a:r>
            <a:r>
              <a:rPr lang="en-US" altLang="zh-CN" sz="2000" dirty="0">
                <a:latin typeface="Consolas" panose="020B0609020204030204" pitchFamily="49" charset="0"/>
              </a:rPr>
              <a:t> = 5       #</a:t>
            </a:r>
            <a:r>
              <a:rPr lang="zh-CN" altLang="en-US" sz="2000" dirty="0">
                <a:latin typeface="Consolas" panose="020B0609020204030204" pitchFamily="49" charset="0"/>
              </a:rPr>
              <a:t>添加私有数据成员</a:t>
            </a:r>
          </a:p>
          <a:p>
            <a:pPr marL="1588" indent="-344488">
              <a:lnSpc>
                <a:spcPct val="8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t.show</a:t>
            </a:r>
            <a:r>
              <a:rPr lang="en-US" altLang="zh-CN" sz="2000" dirty="0">
                <a:latin typeface="Consolas" panose="020B0609020204030204" pitchFamily="49" charset="0"/>
              </a:rPr>
              <a:t>()</a:t>
            </a:r>
          </a:p>
          <a:p>
            <a:pPr marL="1588" indent="-344488">
              <a:lnSpc>
                <a:spcPct val="80000"/>
              </a:lnSpc>
              <a:buSzPct val="90000"/>
              <a:buNone/>
            </a:pPr>
            <a:r>
              <a:rPr lang="en-US" altLang="zh-CN" sz="2000" dirty="0">
                <a:latin typeface="Consolas" panose="020B0609020204030204" pitchFamily="49" charset="0"/>
              </a:rPr>
              <a:t>3, 5</a:t>
            </a:r>
          </a:p>
        </p:txBody>
      </p:sp>
    </p:spTree>
    <p:extLst>
      <p:ext uri="{BB962C8B-B14F-4D97-AF65-F5344CB8AC3E}">
        <p14:creationId xmlns:p14="http://schemas.microsoft.com/office/powerpoint/2010/main" val="1741271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53</a:t>
            </a:fld>
            <a:endParaRPr lang="zh-CN" altLang="en-US"/>
          </a:p>
        </p:txBody>
      </p:sp>
      <p:sp>
        <p:nvSpPr>
          <p:cNvPr id="5" name="内容占位符 4"/>
          <p:cNvSpPr>
            <a:spLocks noGrp="1"/>
          </p:cNvSpPr>
          <p:nvPr>
            <p:ph idx="1"/>
          </p:nvPr>
        </p:nvSpPr>
        <p:spPr>
          <a:xfrm>
            <a:off x="494208" y="1343972"/>
            <a:ext cx="11074400" cy="5104953"/>
          </a:xfrm>
        </p:spPr>
        <p:txBody>
          <a:bodyPr/>
          <a:lstStyle/>
          <a:p>
            <a:r>
              <a:rPr lang="zh-CN" altLang="en-US" dirty="0"/>
              <a:t>属性（</a:t>
            </a:r>
            <a:r>
              <a:rPr lang="en-US" altLang="zh-CN" dirty="0"/>
              <a:t>Python 3.x</a:t>
            </a:r>
            <a:r>
              <a:rPr lang="zh-CN" altLang="en-US" dirty="0"/>
              <a:t>）</a:t>
            </a:r>
            <a:endParaRPr lang="en-US" altLang="zh-CN" dirty="0"/>
          </a:p>
          <a:p>
            <a:pPr lvl="1"/>
            <a:r>
              <a:rPr lang="zh-CN" altLang="en-US" dirty="0"/>
              <a:t>属性得到了较为完整的实现，支持更加全面的保护机制</a:t>
            </a:r>
            <a:endParaRPr lang="en-US" altLang="zh-CN" dirty="0"/>
          </a:p>
          <a:p>
            <a:pPr lvl="1"/>
            <a:r>
              <a:rPr lang="zh-CN" altLang="en-US" dirty="0"/>
              <a:t>只读属性</a:t>
            </a:r>
          </a:p>
          <a:p>
            <a:pPr marL="1588" indent="-344488">
              <a:lnSpc>
                <a:spcPct val="80000"/>
              </a:lnSpc>
              <a:buSzPct val="90000"/>
              <a:buNone/>
            </a:pPr>
            <a:r>
              <a:rPr lang="en-US" altLang="zh-CN" sz="1800" dirty="0">
                <a:latin typeface="Consolas" panose="020B0609020204030204" pitchFamily="49" charset="0"/>
              </a:rPr>
              <a:t>class Test:</a:t>
            </a:r>
          </a:p>
          <a:p>
            <a:pPr marL="1588" indent="-344488">
              <a:lnSpc>
                <a:spcPct val="80000"/>
              </a:lnSpc>
              <a:buSzPct val="90000"/>
              <a:buNone/>
            </a:pPr>
            <a:r>
              <a:rPr lang="en-US" altLang="zh-CN" sz="1800" dirty="0">
                <a:latin typeface="Consolas" panose="020B0609020204030204" pitchFamily="49" charset="0"/>
              </a:rPr>
              <a:t>	    </a:t>
            </a:r>
            <a:r>
              <a:rPr lang="en-US" altLang="zh-CN" sz="1800" dirty="0" err="1">
                <a:latin typeface="Consolas" panose="020B0609020204030204" pitchFamily="49" charset="0"/>
              </a:rPr>
              <a:t>def</a:t>
            </a:r>
            <a:r>
              <a:rPr lang="en-US" altLang="zh-CN" sz="1800" dirty="0">
                <a:latin typeface="Consolas" panose="020B0609020204030204" pitchFamily="49" charset="0"/>
              </a:rPr>
              <a:t> __</a:t>
            </a:r>
            <a:r>
              <a:rPr lang="en-US" altLang="zh-CN" sz="1800" dirty="0" err="1">
                <a:latin typeface="Consolas" panose="020B0609020204030204" pitchFamily="49" charset="0"/>
              </a:rPr>
              <a:t>init</a:t>
            </a:r>
            <a:r>
              <a:rPr lang="en-US" altLang="zh-CN" sz="1800" dirty="0">
                <a:latin typeface="Consolas" panose="020B0609020204030204" pitchFamily="49" charset="0"/>
              </a:rPr>
              <a:t>__(self, value):</a:t>
            </a:r>
          </a:p>
          <a:p>
            <a:pPr marL="1588" indent="-344488">
              <a:lnSpc>
                <a:spcPct val="80000"/>
              </a:lnSpc>
              <a:buSzPct val="90000"/>
              <a:buNone/>
            </a:pPr>
            <a:r>
              <a:rPr lang="en-US" altLang="zh-CN" sz="1800" dirty="0">
                <a:latin typeface="Consolas" panose="020B0609020204030204" pitchFamily="49" charset="0"/>
              </a:rPr>
              <a:t>		</a:t>
            </a:r>
            <a:r>
              <a:rPr lang="en-US" altLang="zh-CN" sz="1800" dirty="0" err="1">
                <a:latin typeface="Consolas" panose="020B0609020204030204" pitchFamily="49" charset="0"/>
              </a:rPr>
              <a:t>self.__value</a:t>
            </a:r>
            <a:r>
              <a:rPr lang="en-US" altLang="zh-CN" sz="1800" dirty="0">
                <a:latin typeface="Consolas" panose="020B0609020204030204" pitchFamily="49" charset="0"/>
              </a:rPr>
              <a:t> = value</a:t>
            </a:r>
          </a:p>
          <a:p>
            <a:pPr marL="1588" indent="-344488">
              <a:lnSpc>
                <a:spcPct val="80000"/>
              </a:lnSpc>
              <a:buSzPct val="90000"/>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    @property</a:t>
            </a:r>
          </a:p>
          <a:p>
            <a:pPr marL="1588" indent="-344488">
              <a:lnSpc>
                <a:spcPct val="80000"/>
              </a:lnSpc>
              <a:buSzPct val="90000"/>
              <a:buNone/>
            </a:pPr>
            <a:r>
              <a:rPr lang="en-US" altLang="zh-CN" sz="1800" dirty="0">
                <a:solidFill>
                  <a:srgbClr val="FF0000"/>
                </a:solidFill>
                <a:latin typeface="Consolas" panose="020B0609020204030204" pitchFamily="49" charset="0"/>
              </a:rPr>
              <a:t>	    </a:t>
            </a:r>
            <a:r>
              <a:rPr lang="en-US" altLang="zh-CN" sz="1800" dirty="0" err="1">
                <a:solidFill>
                  <a:srgbClr val="FF0000"/>
                </a:solidFill>
                <a:latin typeface="Consolas" panose="020B0609020204030204" pitchFamily="49" charset="0"/>
              </a:rPr>
              <a:t>def</a:t>
            </a:r>
            <a:r>
              <a:rPr lang="en-US" altLang="zh-CN" sz="1800" dirty="0">
                <a:solidFill>
                  <a:srgbClr val="FF0000"/>
                </a:solidFill>
                <a:latin typeface="Consolas" panose="020B0609020204030204" pitchFamily="49" charset="0"/>
              </a:rPr>
              <a:t> value(self):               #</a:t>
            </a:r>
            <a:r>
              <a:rPr lang="zh-CN" altLang="en-US" sz="1800" dirty="0">
                <a:solidFill>
                  <a:srgbClr val="FF0000"/>
                </a:solidFill>
                <a:latin typeface="Consolas" panose="020B0609020204030204" pitchFamily="49" charset="0"/>
              </a:rPr>
              <a:t>只读，无法修改和删除</a:t>
            </a:r>
          </a:p>
          <a:p>
            <a:pPr marL="1588" indent="-344488">
              <a:lnSpc>
                <a:spcPct val="80000"/>
              </a:lnSpc>
              <a:buSzPct val="90000"/>
              <a:buNone/>
            </a:pPr>
            <a:r>
              <a:rPr lang="zh-CN" altLang="en-US" sz="1800" dirty="0">
                <a:solidFill>
                  <a:srgbClr val="FF0000"/>
                </a:solidFill>
                <a:latin typeface="Consolas" panose="020B0609020204030204" pitchFamily="49" charset="0"/>
              </a:rPr>
              <a:t>		</a:t>
            </a:r>
            <a:r>
              <a:rPr lang="en-US" altLang="zh-CN" sz="1800" dirty="0">
                <a:solidFill>
                  <a:srgbClr val="FF0000"/>
                </a:solidFill>
                <a:latin typeface="Consolas" panose="020B0609020204030204" pitchFamily="49" charset="0"/>
              </a:rPr>
              <a:t>return </a:t>
            </a:r>
            <a:r>
              <a:rPr lang="en-US" altLang="zh-CN" sz="1800" dirty="0" err="1">
                <a:solidFill>
                  <a:srgbClr val="FF0000"/>
                </a:solidFill>
                <a:latin typeface="Consolas" panose="020B0609020204030204" pitchFamily="49" charset="0"/>
              </a:rPr>
              <a:t>self.__value</a:t>
            </a:r>
            <a:endParaRPr lang="en-US" altLang="zh-CN" sz="1800" dirty="0">
              <a:solidFill>
                <a:srgbClr val="FF0000"/>
              </a:solidFill>
              <a:latin typeface="Consolas" panose="020B0609020204030204" pitchFamily="49" charset="0"/>
            </a:endParaRPr>
          </a:p>
          <a:p>
            <a:pPr marL="1588" indent="-344488">
              <a:lnSpc>
                <a:spcPct val="80000"/>
              </a:lnSpc>
              <a:buSzPct val="90000"/>
              <a:buNone/>
            </a:pPr>
            <a:r>
              <a:rPr lang="en-US" altLang="zh-CN" sz="1800" dirty="0">
                <a:latin typeface="Consolas" panose="020B0609020204030204" pitchFamily="49" charset="0"/>
              </a:rPr>
              <a:t>&gt;&gt;&gt; t = Test(3)</a:t>
            </a:r>
          </a:p>
          <a:p>
            <a:pPr marL="1588" indent="-344488">
              <a:lnSpc>
                <a:spcPct val="80000"/>
              </a:lnSpc>
              <a:buSzPct val="90000"/>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t.value</a:t>
            </a:r>
            <a:endParaRPr lang="en-US" altLang="zh-CN" sz="1800" dirty="0">
              <a:latin typeface="Consolas" panose="020B0609020204030204" pitchFamily="49" charset="0"/>
            </a:endParaRPr>
          </a:p>
          <a:p>
            <a:pPr marL="1588" indent="-344488">
              <a:lnSpc>
                <a:spcPct val="80000"/>
              </a:lnSpc>
              <a:buSzPct val="90000"/>
              <a:buNone/>
            </a:pPr>
            <a:r>
              <a:rPr lang="en-US" altLang="zh-CN" sz="1800" dirty="0">
                <a:solidFill>
                  <a:srgbClr val="00B0F0"/>
                </a:solidFill>
                <a:latin typeface="Consolas" panose="020B0609020204030204" pitchFamily="49" charset="0"/>
              </a:rPr>
              <a:t>3</a:t>
            </a:r>
          </a:p>
          <a:p>
            <a:pPr marL="1588" indent="-344488">
              <a:lnSpc>
                <a:spcPct val="80000"/>
              </a:lnSpc>
              <a:buSzPct val="90000"/>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t.value</a:t>
            </a:r>
            <a:r>
              <a:rPr lang="en-US" altLang="zh-CN" sz="1800" dirty="0">
                <a:latin typeface="Consolas" panose="020B0609020204030204" pitchFamily="49" charset="0"/>
              </a:rPr>
              <a:t> = 5                        #</a:t>
            </a:r>
            <a:r>
              <a:rPr lang="zh-CN" altLang="en-US" sz="1800" dirty="0">
                <a:latin typeface="Consolas" panose="020B0609020204030204" pitchFamily="49" charset="0"/>
              </a:rPr>
              <a:t>只读属性不允许修改值</a:t>
            </a:r>
          </a:p>
          <a:p>
            <a:pPr marL="1588" indent="-344488">
              <a:lnSpc>
                <a:spcPct val="80000"/>
              </a:lnSpc>
              <a:buSzPct val="90000"/>
              <a:buNone/>
            </a:pPr>
            <a:r>
              <a:rPr lang="en-US" altLang="zh-CN" sz="1800" dirty="0" err="1">
                <a:solidFill>
                  <a:srgbClr val="FF0000"/>
                </a:solidFill>
                <a:latin typeface="Consolas" panose="020B0609020204030204" pitchFamily="49" charset="0"/>
              </a:rPr>
              <a:t>AttributeError</a:t>
            </a:r>
            <a:r>
              <a:rPr lang="en-US" altLang="zh-CN" sz="1800" dirty="0">
                <a:solidFill>
                  <a:srgbClr val="FF0000"/>
                </a:solidFill>
                <a:latin typeface="Consolas" panose="020B0609020204030204" pitchFamily="49" charset="0"/>
              </a:rPr>
              <a:t>: can't set attribute</a:t>
            </a:r>
          </a:p>
          <a:p>
            <a:pPr marL="1588" indent="-344488">
              <a:lnSpc>
                <a:spcPct val="80000"/>
              </a:lnSpc>
              <a:buSzPct val="90000"/>
              <a:buNone/>
            </a:pPr>
            <a:r>
              <a:rPr lang="en-US" altLang="zh-CN" sz="1800" dirty="0">
                <a:latin typeface="Consolas" panose="020B0609020204030204" pitchFamily="49" charset="0"/>
              </a:rPr>
              <a:t>&gt;&gt;&gt; del </a:t>
            </a:r>
            <a:r>
              <a:rPr lang="en-US" altLang="zh-CN" sz="1800" dirty="0" err="1">
                <a:latin typeface="Consolas" panose="020B0609020204030204" pitchFamily="49" charset="0"/>
              </a:rPr>
              <a:t>t.value</a:t>
            </a:r>
            <a:r>
              <a:rPr lang="en-US" altLang="zh-CN" sz="1800" dirty="0">
                <a:latin typeface="Consolas" panose="020B0609020204030204" pitchFamily="49" charset="0"/>
              </a:rPr>
              <a:t>                        #</a:t>
            </a:r>
            <a:r>
              <a:rPr lang="zh-CN" altLang="en-US" sz="1800" dirty="0">
                <a:latin typeface="Consolas" panose="020B0609020204030204" pitchFamily="49" charset="0"/>
              </a:rPr>
              <a:t>试图删除对象属性，失败</a:t>
            </a:r>
          </a:p>
          <a:p>
            <a:pPr marL="1588" indent="-344488">
              <a:lnSpc>
                <a:spcPct val="80000"/>
              </a:lnSpc>
              <a:buSzPct val="90000"/>
              <a:buNone/>
            </a:pPr>
            <a:r>
              <a:rPr lang="en-US" altLang="zh-CN" sz="1800" dirty="0" err="1">
                <a:solidFill>
                  <a:srgbClr val="FF0000"/>
                </a:solidFill>
                <a:latin typeface="Consolas" panose="020B0609020204030204" pitchFamily="49" charset="0"/>
              </a:rPr>
              <a:t>AttributeError</a:t>
            </a:r>
            <a:r>
              <a:rPr lang="en-US" altLang="zh-CN" sz="1800" dirty="0">
                <a:solidFill>
                  <a:srgbClr val="FF0000"/>
                </a:solidFill>
                <a:latin typeface="Consolas" panose="020B0609020204030204" pitchFamily="49" charset="0"/>
              </a:rPr>
              <a:t>: can't delete attribute</a:t>
            </a:r>
          </a:p>
          <a:p>
            <a:pPr marL="1588" indent="-344488">
              <a:lnSpc>
                <a:spcPct val="80000"/>
              </a:lnSpc>
              <a:buSzPct val="90000"/>
              <a:buNone/>
            </a:pPr>
            <a:r>
              <a:rPr lang="en-US" altLang="zh-CN" sz="1800" dirty="0">
                <a:latin typeface="Consolas" panose="020B0609020204030204" pitchFamily="49" charset="0"/>
              </a:rPr>
              <a:t>&gt;&gt;&gt; </a:t>
            </a:r>
            <a:r>
              <a:rPr lang="en-US" altLang="zh-CN" sz="1800" dirty="0" err="1">
                <a:latin typeface="Consolas" panose="020B0609020204030204" pitchFamily="49" charset="0"/>
              </a:rPr>
              <a:t>t.value</a:t>
            </a:r>
            <a:endParaRPr lang="en-US" altLang="zh-CN" sz="1800" dirty="0">
              <a:latin typeface="Consolas" panose="020B0609020204030204" pitchFamily="49" charset="0"/>
            </a:endParaRPr>
          </a:p>
          <a:p>
            <a:pPr marL="1588" indent="-344488">
              <a:lnSpc>
                <a:spcPct val="80000"/>
              </a:lnSpc>
              <a:buSzPct val="90000"/>
              <a:buNone/>
            </a:pPr>
            <a:r>
              <a:rPr lang="en-US" altLang="zh-CN" sz="1800" dirty="0">
                <a:latin typeface="Consolas" panose="020B0609020204030204" pitchFamily="49" charset="0"/>
              </a:rPr>
              <a:t>3</a:t>
            </a:r>
            <a:endParaRPr lang="zh-CN" altLang="en-US" sz="1800" dirty="0">
              <a:latin typeface="Consolas" panose="020B0609020204030204" pitchFamily="49" charset="0"/>
            </a:endParaRPr>
          </a:p>
          <a:p>
            <a:pPr marL="1588" indent="-344488">
              <a:lnSpc>
                <a:spcPct val="80000"/>
              </a:lnSpc>
              <a:buSzPct val="90000"/>
              <a:buNone/>
            </a:pPr>
            <a:endParaRPr lang="en-US" altLang="zh-CN" sz="1800" dirty="0">
              <a:latin typeface="Consolas" panose="020B0609020204030204" pitchFamily="49" charset="0"/>
            </a:endParaRPr>
          </a:p>
        </p:txBody>
      </p:sp>
    </p:spTree>
    <p:extLst>
      <p:ext uri="{BB962C8B-B14F-4D97-AF65-F5344CB8AC3E}">
        <p14:creationId xmlns:p14="http://schemas.microsoft.com/office/powerpoint/2010/main" val="2224212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54</a:t>
            </a:fld>
            <a:endParaRPr lang="zh-CN" altLang="en-US"/>
          </a:p>
        </p:txBody>
      </p:sp>
      <p:sp>
        <p:nvSpPr>
          <p:cNvPr id="5" name="内容占位符 4"/>
          <p:cNvSpPr>
            <a:spLocks noGrp="1"/>
          </p:cNvSpPr>
          <p:nvPr>
            <p:ph idx="1"/>
          </p:nvPr>
        </p:nvSpPr>
        <p:spPr/>
        <p:txBody>
          <a:bodyPr/>
          <a:lstStyle/>
          <a:p>
            <a:r>
              <a:rPr lang="zh-CN" altLang="en-US" dirty="0"/>
              <a:t>属性（</a:t>
            </a:r>
            <a:r>
              <a:rPr lang="en-US" altLang="zh-CN" dirty="0"/>
              <a:t>Python 3.x</a:t>
            </a:r>
            <a:r>
              <a:rPr lang="zh-CN" altLang="en-US" dirty="0"/>
              <a:t>）</a:t>
            </a:r>
            <a:endParaRPr lang="en-US" altLang="zh-CN" dirty="0"/>
          </a:p>
          <a:p>
            <a:pPr lvl="1"/>
            <a:r>
              <a:rPr lang="zh-CN" altLang="en-US" noProof="1"/>
              <a:t>可读、可写属性</a:t>
            </a:r>
          </a:p>
          <a:p>
            <a:pPr marL="1905" indent="-344805">
              <a:lnSpc>
                <a:spcPct val="80000"/>
              </a:lnSpc>
              <a:buNone/>
              <a:defRPr/>
            </a:pPr>
            <a:r>
              <a:rPr lang="en-US" altLang="zh-CN" sz="1800" noProof="1">
                <a:latin typeface="Consolas" panose="020B0609020204030204" charset="0"/>
              </a:rPr>
              <a:t>class Test:</a:t>
            </a:r>
          </a:p>
          <a:p>
            <a:pPr marL="1905" indent="-344805">
              <a:lnSpc>
                <a:spcPct val="80000"/>
              </a:lnSpc>
              <a:buNone/>
              <a:defRPr/>
            </a:pPr>
            <a:r>
              <a:rPr lang="en-US" altLang="zh-CN" sz="1800" noProof="1">
                <a:latin typeface="Consolas" panose="020B0609020204030204" charset="0"/>
              </a:rPr>
              <a:t>	    def __init__(self, value):</a:t>
            </a:r>
          </a:p>
          <a:p>
            <a:pPr marL="1905" indent="-344805">
              <a:lnSpc>
                <a:spcPct val="80000"/>
              </a:lnSpc>
              <a:buNone/>
              <a:defRPr/>
            </a:pPr>
            <a:r>
              <a:rPr lang="en-US" altLang="zh-CN" sz="1800" noProof="1">
                <a:latin typeface="Consolas" panose="020B0609020204030204" charset="0"/>
              </a:rPr>
              <a:t>		self.__value = value	</a:t>
            </a:r>
          </a:p>
          <a:p>
            <a:pPr marL="1905" indent="-344805">
              <a:lnSpc>
                <a:spcPct val="80000"/>
              </a:lnSpc>
              <a:buNone/>
              <a:defRPr/>
            </a:pPr>
            <a:r>
              <a:rPr lang="en-US" altLang="zh-CN" sz="1800" noProof="1">
                <a:solidFill>
                  <a:srgbClr val="FF0000"/>
                </a:solidFill>
                <a:latin typeface="Consolas" panose="020B0609020204030204" charset="0"/>
              </a:rPr>
              <a:t>	    def __get(self):</a:t>
            </a:r>
          </a:p>
          <a:p>
            <a:pPr marL="1905" indent="-344805">
              <a:lnSpc>
                <a:spcPct val="80000"/>
              </a:lnSpc>
              <a:buNone/>
              <a:defRPr/>
            </a:pPr>
            <a:r>
              <a:rPr lang="en-US" altLang="zh-CN" sz="1800" noProof="1">
                <a:solidFill>
                  <a:srgbClr val="FF0000"/>
                </a:solidFill>
                <a:latin typeface="Consolas" panose="020B0609020204030204" charset="0"/>
              </a:rPr>
              <a:t>		return self.__value</a:t>
            </a:r>
          </a:p>
          <a:p>
            <a:pPr marL="1905" indent="-344805">
              <a:lnSpc>
                <a:spcPct val="80000"/>
              </a:lnSpc>
              <a:buNone/>
              <a:defRPr/>
            </a:pPr>
            <a:r>
              <a:rPr lang="en-US" altLang="zh-CN" sz="1800" noProof="1">
                <a:solidFill>
                  <a:srgbClr val="FF0000"/>
                </a:solidFill>
                <a:latin typeface="Consolas" panose="020B0609020204030204" charset="0"/>
              </a:rPr>
              <a:t>	    def __set(self, v):</a:t>
            </a:r>
          </a:p>
          <a:p>
            <a:pPr marL="1905" indent="-344805">
              <a:lnSpc>
                <a:spcPct val="80000"/>
              </a:lnSpc>
              <a:buNone/>
              <a:defRPr/>
            </a:pPr>
            <a:r>
              <a:rPr lang="en-US" altLang="zh-CN" sz="1800" noProof="1">
                <a:solidFill>
                  <a:srgbClr val="FF0000"/>
                </a:solidFill>
                <a:latin typeface="Consolas" panose="020B0609020204030204" charset="0"/>
              </a:rPr>
              <a:t>		self.__value = v</a:t>
            </a:r>
          </a:p>
          <a:p>
            <a:pPr marL="1905" indent="-344805">
              <a:lnSpc>
                <a:spcPct val="80000"/>
              </a:lnSpc>
              <a:buNone/>
              <a:defRPr/>
            </a:pPr>
            <a:r>
              <a:rPr lang="en-US" altLang="zh-CN" sz="1800" noProof="1">
                <a:solidFill>
                  <a:srgbClr val="FF0000"/>
                </a:solidFill>
                <a:latin typeface="Consolas" panose="020B0609020204030204" charset="0"/>
              </a:rPr>
              <a:t>	    value = property(__get, __set)</a:t>
            </a:r>
          </a:p>
          <a:p>
            <a:pPr marL="1905" indent="-344805">
              <a:lnSpc>
                <a:spcPct val="80000"/>
              </a:lnSpc>
              <a:buNone/>
              <a:defRPr/>
            </a:pPr>
            <a:r>
              <a:rPr lang="en-US" altLang="zh-CN" sz="1800" noProof="1">
                <a:latin typeface="Consolas" panose="020B0609020204030204" charset="0"/>
              </a:rPr>
              <a:t>	    def show(self):</a:t>
            </a:r>
          </a:p>
          <a:p>
            <a:pPr marL="1905" indent="-344805">
              <a:lnSpc>
                <a:spcPct val="80000"/>
              </a:lnSpc>
              <a:buNone/>
              <a:defRPr/>
            </a:pPr>
            <a:r>
              <a:rPr lang="en-US" altLang="zh-CN" sz="1800" noProof="1">
                <a:latin typeface="Consolas" panose="020B0609020204030204" charset="0"/>
              </a:rPr>
              <a:t>		print(self.__value)</a:t>
            </a:r>
          </a:p>
          <a:p>
            <a:pPr marL="1905" indent="-344805">
              <a:lnSpc>
                <a:spcPct val="80000"/>
              </a:lnSpc>
              <a:buNone/>
              <a:defRPr/>
            </a:pPr>
            <a:endParaRPr lang="en-US" altLang="zh-CN" sz="1800" noProof="1">
              <a:latin typeface="Consolas" panose="020B0609020204030204" charset="0"/>
            </a:endParaRPr>
          </a:p>
          <a:p>
            <a:pPr marL="1588" indent="-344488">
              <a:lnSpc>
                <a:spcPct val="80000"/>
              </a:lnSpc>
              <a:buSzPct val="90000"/>
              <a:buNone/>
            </a:pPr>
            <a:endParaRPr lang="en-US" altLang="zh-CN" sz="1800" dirty="0">
              <a:latin typeface="Consolas" panose="020B0609020204030204" pitchFamily="49" charset="0"/>
            </a:endParaRPr>
          </a:p>
        </p:txBody>
      </p:sp>
      <p:sp>
        <p:nvSpPr>
          <p:cNvPr id="3" name="矩形 2"/>
          <p:cNvSpPr/>
          <p:nvPr/>
        </p:nvSpPr>
        <p:spPr>
          <a:xfrm>
            <a:off x="5689600" y="2327324"/>
            <a:ext cx="6096000" cy="2312300"/>
          </a:xfrm>
          <a:prstGeom prst="rect">
            <a:avLst/>
          </a:prstGeom>
        </p:spPr>
        <p:txBody>
          <a:bodyPr>
            <a:spAutoFit/>
          </a:bodyPr>
          <a:lstStyle/>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t = Test(3)</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t.value</a:t>
            </a:r>
            <a:r>
              <a:rPr kumimoji="1" lang="en-US" altLang="zh-CN" b="1" dirty="0">
                <a:latin typeface="Consolas" panose="020B0609020204030204" charset="0"/>
              </a:rPr>
              <a:t>      #</a:t>
            </a:r>
            <a:r>
              <a:rPr kumimoji="1" lang="zh-CN" altLang="en-US" b="1" dirty="0">
                <a:latin typeface="Consolas" panose="020B0609020204030204" charset="0"/>
              </a:rPr>
              <a:t>允许读取属性值</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solidFill>
                  <a:srgbClr val="00B0F0"/>
                </a:solidFill>
                <a:latin typeface="Consolas" panose="020B0609020204030204" charset="0"/>
              </a:rPr>
              <a:t>3</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t.value</a:t>
            </a:r>
            <a:r>
              <a:rPr kumimoji="1" lang="en-US" altLang="zh-CN" b="1" dirty="0">
                <a:latin typeface="Consolas" panose="020B0609020204030204" charset="0"/>
              </a:rPr>
              <a:t> = 5  #</a:t>
            </a:r>
            <a:r>
              <a:rPr kumimoji="1" lang="zh-CN" altLang="en-US" b="1" dirty="0">
                <a:latin typeface="Consolas" panose="020B0609020204030204" charset="0"/>
              </a:rPr>
              <a:t>允许修改属性值</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t.value</a:t>
            </a:r>
            <a:endParaRPr kumimoji="1" lang="en-US" altLang="zh-CN" b="1" dirty="0">
              <a:latin typeface="Consolas" panose="020B0609020204030204" charset="0"/>
            </a:endParaRPr>
          </a:p>
          <a:p>
            <a:pPr marL="1905" indent="-344805" fontAlgn="base">
              <a:lnSpc>
                <a:spcPct val="80000"/>
              </a:lnSpc>
              <a:spcBef>
                <a:spcPct val="0"/>
              </a:spcBef>
              <a:spcAft>
                <a:spcPct val="0"/>
              </a:spcAft>
              <a:buSzPct val="70000"/>
              <a:tabLst>
                <a:tab pos="766445" algn="l"/>
                <a:tab pos="1336675" algn="l"/>
              </a:tabLst>
              <a:defRPr/>
            </a:pPr>
            <a:r>
              <a:rPr kumimoji="1" lang="en-US" altLang="zh-CN" b="1" dirty="0">
                <a:solidFill>
                  <a:srgbClr val="00B0F0"/>
                </a:solidFill>
                <a:latin typeface="Consolas" panose="020B0609020204030204" charset="0"/>
              </a:rPr>
              <a:t>5</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t.show</a:t>
            </a:r>
            <a:r>
              <a:rPr kumimoji="1" lang="en-US" altLang="zh-CN" b="1" dirty="0">
                <a:latin typeface="Consolas" panose="020B0609020204030204" charset="0"/>
              </a:rPr>
              <a:t>() #</a:t>
            </a:r>
            <a:r>
              <a:rPr kumimoji="1" lang="zh-CN" altLang="en-US" b="1" dirty="0">
                <a:latin typeface="Consolas" panose="020B0609020204030204" charset="0"/>
              </a:rPr>
              <a:t>属性对应的私有变量也得到了相应的修改</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solidFill>
                  <a:srgbClr val="00B0F0"/>
                </a:solidFill>
                <a:latin typeface="Consolas" panose="020B0609020204030204" charset="0"/>
              </a:rPr>
              <a:t>5</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del </a:t>
            </a:r>
            <a:r>
              <a:rPr kumimoji="1" lang="en-US" altLang="zh-CN" b="1" dirty="0" err="1">
                <a:latin typeface="Consolas" panose="020B0609020204030204" charset="0"/>
              </a:rPr>
              <a:t>t.value</a:t>
            </a:r>
            <a:r>
              <a:rPr kumimoji="1" lang="en-US" altLang="zh-CN" b="1" dirty="0">
                <a:latin typeface="Consolas" panose="020B0609020204030204" charset="0"/>
              </a:rPr>
              <a:t>  #</a:t>
            </a:r>
            <a:r>
              <a:rPr kumimoji="1" lang="zh-CN" altLang="en-US" b="1" dirty="0">
                <a:latin typeface="Consolas" panose="020B0609020204030204" charset="0"/>
              </a:rPr>
              <a:t>试图删除属性，失败</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err="1">
                <a:solidFill>
                  <a:srgbClr val="FF0000"/>
                </a:solidFill>
                <a:latin typeface="Consolas" panose="020B0609020204030204" charset="0"/>
              </a:rPr>
              <a:t>AttributeError</a:t>
            </a:r>
            <a:r>
              <a:rPr kumimoji="1" lang="en-US" altLang="zh-CN" b="1" dirty="0">
                <a:solidFill>
                  <a:srgbClr val="FF0000"/>
                </a:solidFill>
                <a:latin typeface="Consolas" panose="020B0609020204030204" charset="0"/>
              </a:rPr>
              <a:t>: can't delete attribute</a:t>
            </a:r>
          </a:p>
        </p:txBody>
      </p:sp>
    </p:spTree>
    <p:extLst>
      <p:ext uri="{BB962C8B-B14F-4D97-AF65-F5344CB8AC3E}">
        <p14:creationId xmlns:p14="http://schemas.microsoft.com/office/powerpoint/2010/main" val="183865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55</a:t>
            </a:fld>
            <a:endParaRPr lang="zh-CN" altLang="en-US"/>
          </a:p>
        </p:txBody>
      </p:sp>
      <p:sp>
        <p:nvSpPr>
          <p:cNvPr id="5" name="内容占位符 4"/>
          <p:cNvSpPr>
            <a:spLocks noGrp="1"/>
          </p:cNvSpPr>
          <p:nvPr>
            <p:ph idx="1"/>
          </p:nvPr>
        </p:nvSpPr>
        <p:spPr/>
        <p:txBody>
          <a:bodyPr/>
          <a:lstStyle/>
          <a:p>
            <a:r>
              <a:rPr lang="zh-CN" altLang="en-US" dirty="0"/>
              <a:t>属性（</a:t>
            </a:r>
            <a:r>
              <a:rPr lang="en-US" altLang="zh-CN" dirty="0"/>
              <a:t>Python 3.x</a:t>
            </a:r>
            <a:r>
              <a:rPr lang="zh-CN" altLang="en-US" dirty="0"/>
              <a:t>）</a:t>
            </a:r>
            <a:endParaRPr lang="en-US" altLang="zh-CN" dirty="0"/>
          </a:p>
          <a:p>
            <a:pPr lvl="1"/>
            <a:r>
              <a:rPr lang="zh-CN" altLang="en-US" noProof="1"/>
              <a:t>可读、可写、可删除属性</a:t>
            </a:r>
          </a:p>
          <a:p>
            <a:pPr marL="1905" indent="-344805">
              <a:lnSpc>
                <a:spcPct val="80000"/>
              </a:lnSpc>
              <a:buNone/>
              <a:defRPr/>
            </a:pPr>
            <a:r>
              <a:rPr lang="en-US" altLang="zh-CN" sz="1800" noProof="1">
                <a:latin typeface="Consolas" panose="020B0609020204030204" charset="0"/>
              </a:rPr>
              <a:t>class Test:</a:t>
            </a:r>
          </a:p>
          <a:p>
            <a:pPr marL="1905" indent="-344805">
              <a:lnSpc>
                <a:spcPct val="80000"/>
              </a:lnSpc>
              <a:buNone/>
              <a:defRPr/>
            </a:pPr>
            <a:r>
              <a:rPr lang="en-US" altLang="zh-CN" sz="1800" noProof="1">
                <a:latin typeface="Consolas" panose="020B0609020204030204" charset="0"/>
              </a:rPr>
              <a:t>	    def __init__(self, value):</a:t>
            </a:r>
          </a:p>
          <a:p>
            <a:pPr marL="1905" indent="-344805">
              <a:lnSpc>
                <a:spcPct val="80000"/>
              </a:lnSpc>
              <a:buNone/>
              <a:defRPr/>
            </a:pPr>
            <a:r>
              <a:rPr lang="en-US" altLang="zh-CN" sz="1800" noProof="1">
                <a:latin typeface="Consolas" panose="020B0609020204030204" charset="0"/>
              </a:rPr>
              <a:t>		self.__value = value	</a:t>
            </a:r>
          </a:p>
          <a:p>
            <a:pPr marL="1905" indent="-344805">
              <a:lnSpc>
                <a:spcPct val="80000"/>
              </a:lnSpc>
              <a:buNone/>
              <a:defRPr/>
            </a:pPr>
            <a:r>
              <a:rPr lang="en-US" altLang="zh-CN" sz="1800" noProof="1">
                <a:latin typeface="Consolas" panose="020B0609020204030204" charset="0"/>
              </a:rPr>
              <a:t>	</a:t>
            </a:r>
            <a:r>
              <a:rPr lang="en-US" altLang="zh-CN" sz="1800" noProof="1">
                <a:solidFill>
                  <a:srgbClr val="FF0000"/>
                </a:solidFill>
                <a:latin typeface="Consolas" panose="020B0609020204030204" charset="0"/>
              </a:rPr>
              <a:t>    def __get(self):</a:t>
            </a:r>
          </a:p>
          <a:p>
            <a:pPr marL="1905" indent="-344805">
              <a:lnSpc>
                <a:spcPct val="80000"/>
              </a:lnSpc>
              <a:buNone/>
              <a:defRPr/>
            </a:pPr>
            <a:r>
              <a:rPr lang="en-US" altLang="zh-CN" sz="1800" noProof="1">
                <a:solidFill>
                  <a:srgbClr val="FF0000"/>
                </a:solidFill>
                <a:latin typeface="Consolas" panose="020B0609020204030204" charset="0"/>
              </a:rPr>
              <a:t>		return self.__value</a:t>
            </a:r>
          </a:p>
          <a:p>
            <a:pPr marL="1905" indent="-344805">
              <a:lnSpc>
                <a:spcPct val="80000"/>
              </a:lnSpc>
              <a:buNone/>
              <a:defRPr/>
            </a:pPr>
            <a:r>
              <a:rPr lang="en-US" altLang="zh-CN" sz="1800" noProof="1">
                <a:solidFill>
                  <a:srgbClr val="FF0000"/>
                </a:solidFill>
                <a:latin typeface="Consolas" panose="020B0609020204030204" charset="0"/>
              </a:rPr>
              <a:t>	    def __set(self, v):</a:t>
            </a:r>
          </a:p>
          <a:p>
            <a:pPr marL="1905" indent="-344805">
              <a:lnSpc>
                <a:spcPct val="80000"/>
              </a:lnSpc>
              <a:buNone/>
              <a:defRPr/>
            </a:pPr>
            <a:r>
              <a:rPr lang="en-US" altLang="zh-CN" sz="1800" noProof="1">
                <a:solidFill>
                  <a:srgbClr val="FF0000"/>
                </a:solidFill>
                <a:latin typeface="Consolas" panose="020B0609020204030204" charset="0"/>
              </a:rPr>
              <a:t>		self.__value = v</a:t>
            </a:r>
          </a:p>
          <a:p>
            <a:pPr marL="1905" indent="-344805">
              <a:lnSpc>
                <a:spcPct val="80000"/>
              </a:lnSpc>
              <a:buNone/>
              <a:defRPr/>
            </a:pPr>
            <a:r>
              <a:rPr lang="en-US" altLang="zh-CN" sz="1800" noProof="1">
                <a:solidFill>
                  <a:srgbClr val="FF0000"/>
                </a:solidFill>
                <a:latin typeface="Consolas" panose="020B0609020204030204" charset="0"/>
              </a:rPr>
              <a:t>    def __del(self):</a:t>
            </a:r>
          </a:p>
          <a:p>
            <a:pPr marL="1905" indent="-344805">
              <a:lnSpc>
                <a:spcPct val="80000"/>
              </a:lnSpc>
              <a:buNone/>
              <a:defRPr/>
            </a:pPr>
            <a:r>
              <a:rPr lang="en-US" altLang="zh-CN" sz="1800" noProof="1">
                <a:solidFill>
                  <a:srgbClr val="FF0000"/>
                </a:solidFill>
                <a:latin typeface="Consolas" panose="020B0609020204030204" charset="0"/>
              </a:rPr>
              <a:t>		del self.__value</a:t>
            </a:r>
          </a:p>
          <a:p>
            <a:pPr marL="1905" indent="-344805">
              <a:lnSpc>
                <a:spcPct val="80000"/>
              </a:lnSpc>
              <a:buNone/>
              <a:defRPr/>
            </a:pPr>
            <a:r>
              <a:rPr lang="en-US" altLang="zh-CN" sz="1800" noProof="1">
                <a:solidFill>
                  <a:srgbClr val="FF0000"/>
                </a:solidFill>
                <a:latin typeface="Consolas" panose="020B0609020204030204" charset="0"/>
              </a:rPr>
              <a:t>	    value = property(__get, __set,__del)</a:t>
            </a:r>
          </a:p>
          <a:p>
            <a:pPr marL="1905" indent="-344805">
              <a:lnSpc>
                <a:spcPct val="80000"/>
              </a:lnSpc>
              <a:buNone/>
              <a:defRPr/>
            </a:pPr>
            <a:r>
              <a:rPr lang="en-US" altLang="zh-CN" sz="1800" noProof="1">
                <a:latin typeface="Consolas" panose="020B0609020204030204" charset="0"/>
              </a:rPr>
              <a:t>	    def show(self):</a:t>
            </a:r>
          </a:p>
          <a:p>
            <a:pPr marL="1905" indent="-344805">
              <a:lnSpc>
                <a:spcPct val="80000"/>
              </a:lnSpc>
              <a:buNone/>
              <a:defRPr/>
            </a:pPr>
            <a:r>
              <a:rPr lang="en-US" altLang="zh-CN" sz="1800" noProof="1">
                <a:latin typeface="Consolas" panose="020B0609020204030204" charset="0"/>
              </a:rPr>
              <a:t>		print(self.__value)</a:t>
            </a:r>
          </a:p>
          <a:p>
            <a:pPr marL="1905" indent="-344805">
              <a:lnSpc>
                <a:spcPct val="80000"/>
              </a:lnSpc>
              <a:buNone/>
              <a:defRPr/>
            </a:pPr>
            <a:endParaRPr lang="en-US" altLang="zh-CN" sz="1800" noProof="1">
              <a:latin typeface="Consolas" panose="020B0609020204030204" charset="0"/>
            </a:endParaRPr>
          </a:p>
          <a:p>
            <a:pPr marL="1588" indent="-344488">
              <a:lnSpc>
                <a:spcPct val="80000"/>
              </a:lnSpc>
              <a:buSzPct val="90000"/>
              <a:buNone/>
            </a:pPr>
            <a:endParaRPr lang="en-US" altLang="zh-CN" sz="1800" dirty="0">
              <a:latin typeface="Consolas" panose="020B0609020204030204" pitchFamily="49" charset="0"/>
            </a:endParaRPr>
          </a:p>
        </p:txBody>
      </p:sp>
      <p:sp>
        <p:nvSpPr>
          <p:cNvPr id="3" name="矩形 2"/>
          <p:cNvSpPr/>
          <p:nvPr/>
        </p:nvSpPr>
        <p:spPr>
          <a:xfrm>
            <a:off x="5689600" y="1661886"/>
            <a:ext cx="6096000" cy="4524315"/>
          </a:xfrm>
          <a:prstGeom prst="rect">
            <a:avLst/>
          </a:prstGeom>
        </p:spPr>
        <p:txBody>
          <a:bodyPr>
            <a:spAutoFit/>
          </a:bodyPr>
          <a:lstStyle/>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t = Test(3)</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t.value</a:t>
            </a:r>
            <a:r>
              <a:rPr kumimoji="1" lang="en-US" altLang="zh-CN" b="1" dirty="0">
                <a:latin typeface="Consolas" panose="020B0609020204030204" charset="0"/>
              </a:rPr>
              <a:t>      #</a:t>
            </a:r>
            <a:r>
              <a:rPr kumimoji="1" lang="zh-CN" altLang="en-US" b="1" dirty="0">
                <a:latin typeface="Consolas" panose="020B0609020204030204" charset="0"/>
              </a:rPr>
              <a:t>允许读取属性值</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solidFill>
                  <a:srgbClr val="00B0F0"/>
                </a:solidFill>
                <a:latin typeface="Consolas" panose="020B0609020204030204" charset="0"/>
              </a:rPr>
              <a:t>3</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t.value</a:t>
            </a:r>
            <a:r>
              <a:rPr kumimoji="1" lang="en-US" altLang="zh-CN" b="1" dirty="0">
                <a:latin typeface="Consolas" panose="020B0609020204030204" charset="0"/>
              </a:rPr>
              <a:t> = 5  #</a:t>
            </a:r>
            <a:r>
              <a:rPr kumimoji="1" lang="zh-CN" altLang="en-US" b="1" dirty="0">
                <a:latin typeface="Consolas" panose="020B0609020204030204" charset="0"/>
              </a:rPr>
              <a:t>允许修改属性值</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t.value</a:t>
            </a:r>
            <a:endParaRPr kumimoji="1" lang="en-US" altLang="zh-CN" b="1" dirty="0">
              <a:latin typeface="Consolas" panose="020B0609020204030204" charset="0"/>
            </a:endParaRPr>
          </a:p>
          <a:p>
            <a:pPr marL="1905" indent="-344805" fontAlgn="base">
              <a:lnSpc>
                <a:spcPct val="80000"/>
              </a:lnSpc>
              <a:spcBef>
                <a:spcPct val="0"/>
              </a:spcBef>
              <a:spcAft>
                <a:spcPct val="0"/>
              </a:spcAft>
              <a:buSzPct val="70000"/>
              <a:tabLst>
                <a:tab pos="766445" algn="l"/>
                <a:tab pos="1336675" algn="l"/>
              </a:tabLst>
              <a:defRPr/>
            </a:pPr>
            <a:r>
              <a:rPr kumimoji="1" lang="en-US" altLang="zh-CN" b="1" dirty="0">
                <a:solidFill>
                  <a:srgbClr val="00B0F0"/>
                </a:solidFill>
                <a:latin typeface="Consolas" panose="020B0609020204030204" charset="0"/>
              </a:rPr>
              <a:t>5</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t.show</a:t>
            </a:r>
            <a:r>
              <a:rPr kumimoji="1" lang="en-US" altLang="zh-CN" b="1" dirty="0">
                <a:latin typeface="Consolas" panose="020B0609020204030204" charset="0"/>
              </a:rPr>
              <a:t>() #</a:t>
            </a:r>
            <a:r>
              <a:rPr kumimoji="1" lang="zh-CN" altLang="en-US" b="1" dirty="0">
                <a:latin typeface="Consolas" panose="020B0609020204030204" charset="0"/>
              </a:rPr>
              <a:t>属性对应的私有变量也得到了相应的修改</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solidFill>
                  <a:srgbClr val="00B0F0"/>
                </a:solidFill>
                <a:latin typeface="Consolas" panose="020B0609020204030204" charset="0"/>
              </a:rPr>
              <a:t>5</a:t>
            </a:r>
          </a:p>
          <a:p>
            <a:pPr marL="1905"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del </a:t>
            </a:r>
            <a:r>
              <a:rPr kumimoji="1" lang="en-US" altLang="zh-CN" b="1" dirty="0" err="1">
                <a:latin typeface="Consolas" panose="020B0609020204030204" charset="0"/>
              </a:rPr>
              <a:t>t.value</a:t>
            </a:r>
            <a:r>
              <a:rPr kumimoji="1" lang="en-US" altLang="zh-CN" b="1" dirty="0">
                <a:latin typeface="Consolas" panose="020B0609020204030204" charset="0"/>
              </a:rPr>
              <a:t>  #</a:t>
            </a:r>
            <a:r>
              <a:rPr kumimoji="1" lang="zh-CN" altLang="en-US" b="1" dirty="0">
                <a:latin typeface="Consolas" panose="020B0609020204030204" charset="0"/>
              </a:rPr>
              <a:t>试图删除属性，失败</a:t>
            </a:r>
          </a:p>
          <a:p>
            <a:pPr marL="1905" indent="-344805" fontAlgn="base">
              <a:lnSpc>
                <a:spcPct val="80000"/>
              </a:lnSpc>
              <a:spcBef>
                <a:spcPct val="0"/>
              </a:spcBef>
              <a:spcAft>
                <a:spcPct val="0"/>
              </a:spcAft>
              <a:buSzPct val="70000"/>
              <a:buNone/>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t.value</a:t>
            </a:r>
            <a:r>
              <a:rPr kumimoji="1" lang="en-US" altLang="zh-CN" b="1" dirty="0">
                <a:latin typeface="Consolas" panose="020B0609020204030204" charset="0"/>
              </a:rPr>
              <a:t>       #</a:t>
            </a:r>
            <a:r>
              <a:rPr kumimoji="1" lang="zh-CN" altLang="en-US" b="1" dirty="0">
                <a:latin typeface="Consolas" panose="020B0609020204030204" charset="0"/>
              </a:rPr>
              <a:t>对应的私有数据成员已删除</a:t>
            </a:r>
          </a:p>
          <a:p>
            <a:pPr marL="1905" indent="-344805" fontAlgn="base">
              <a:lnSpc>
                <a:spcPct val="80000"/>
              </a:lnSpc>
              <a:spcBef>
                <a:spcPct val="0"/>
              </a:spcBef>
              <a:spcAft>
                <a:spcPct val="0"/>
              </a:spcAft>
              <a:buSzPct val="70000"/>
              <a:buNone/>
              <a:tabLst>
                <a:tab pos="766445" algn="l"/>
                <a:tab pos="1336675" algn="l"/>
              </a:tabLst>
              <a:defRPr/>
            </a:pPr>
            <a:r>
              <a:rPr kumimoji="1" lang="en-US" altLang="zh-CN" b="1" dirty="0" err="1">
                <a:solidFill>
                  <a:srgbClr val="FF0000"/>
                </a:solidFill>
                <a:latin typeface="Consolas" panose="020B0609020204030204" charset="0"/>
              </a:rPr>
              <a:t>AttributeError</a:t>
            </a:r>
            <a:r>
              <a:rPr kumimoji="1" lang="en-US" altLang="zh-CN" b="1" dirty="0">
                <a:solidFill>
                  <a:srgbClr val="FF0000"/>
                </a:solidFill>
                <a:latin typeface="Consolas" panose="020B0609020204030204" charset="0"/>
              </a:rPr>
              <a:t>: 'Test' object has no attribute '_</a:t>
            </a:r>
            <a:r>
              <a:rPr kumimoji="1" lang="en-US" altLang="zh-CN" b="1" dirty="0" err="1">
                <a:solidFill>
                  <a:srgbClr val="FF0000"/>
                </a:solidFill>
                <a:latin typeface="Consolas" panose="020B0609020204030204" charset="0"/>
              </a:rPr>
              <a:t>Test__value</a:t>
            </a:r>
            <a:r>
              <a:rPr kumimoji="1" lang="en-US" altLang="zh-CN" b="1" dirty="0">
                <a:solidFill>
                  <a:srgbClr val="FF0000"/>
                </a:solidFill>
                <a:latin typeface="Consolas" panose="020B0609020204030204" charset="0"/>
              </a:rPr>
              <a:t>'</a:t>
            </a:r>
          </a:p>
          <a:p>
            <a:pPr marL="1905" indent="-344805" fontAlgn="base">
              <a:lnSpc>
                <a:spcPct val="80000"/>
              </a:lnSpc>
              <a:spcBef>
                <a:spcPct val="0"/>
              </a:spcBef>
              <a:spcAft>
                <a:spcPct val="0"/>
              </a:spcAft>
              <a:buSzPct val="70000"/>
              <a:buNone/>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t.show</a:t>
            </a:r>
            <a:r>
              <a:rPr kumimoji="1" lang="en-US" altLang="zh-CN" b="1" dirty="0">
                <a:latin typeface="Consolas" panose="020B0609020204030204" charset="0"/>
              </a:rPr>
              <a:t>()</a:t>
            </a:r>
            <a:endParaRPr kumimoji="1" lang="zh-CN" altLang="en-US" b="1" dirty="0">
              <a:latin typeface="Consolas" panose="020B0609020204030204" charset="0"/>
            </a:endParaRPr>
          </a:p>
          <a:p>
            <a:pPr marL="1905" indent="-344805" fontAlgn="base">
              <a:lnSpc>
                <a:spcPct val="80000"/>
              </a:lnSpc>
              <a:spcBef>
                <a:spcPct val="0"/>
              </a:spcBef>
              <a:spcAft>
                <a:spcPct val="0"/>
              </a:spcAft>
              <a:buSzPct val="70000"/>
              <a:buNone/>
              <a:tabLst>
                <a:tab pos="766445" algn="l"/>
                <a:tab pos="1336675" algn="l"/>
              </a:tabLst>
              <a:defRPr/>
            </a:pPr>
            <a:r>
              <a:rPr kumimoji="1" lang="en-US" altLang="zh-CN" b="1" dirty="0" err="1">
                <a:solidFill>
                  <a:srgbClr val="FF0000"/>
                </a:solidFill>
                <a:latin typeface="Consolas" panose="020B0609020204030204" charset="0"/>
              </a:rPr>
              <a:t>AttributeError</a:t>
            </a:r>
            <a:r>
              <a:rPr kumimoji="1" lang="en-US" altLang="zh-CN" b="1" dirty="0">
                <a:solidFill>
                  <a:srgbClr val="FF0000"/>
                </a:solidFill>
                <a:latin typeface="Consolas" panose="020B0609020204030204" charset="0"/>
              </a:rPr>
              <a:t>: 'Test' object has no attribute '_</a:t>
            </a:r>
            <a:r>
              <a:rPr kumimoji="1" lang="en-US" altLang="zh-CN" b="1" dirty="0" err="1">
                <a:solidFill>
                  <a:srgbClr val="FF0000"/>
                </a:solidFill>
                <a:latin typeface="Consolas" panose="020B0609020204030204" charset="0"/>
              </a:rPr>
              <a:t>Test__value</a:t>
            </a:r>
            <a:r>
              <a:rPr kumimoji="1" lang="en-US" altLang="zh-CN" b="1" dirty="0">
                <a:solidFill>
                  <a:srgbClr val="FF0000"/>
                </a:solidFill>
                <a:latin typeface="Consolas" panose="020B0609020204030204" charset="0"/>
              </a:rPr>
              <a:t>'</a:t>
            </a:r>
          </a:p>
          <a:p>
            <a:pPr marL="1905" indent="-344805" fontAlgn="base">
              <a:lnSpc>
                <a:spcPct val="80000"/>
              </a:lnSpc>
              <a:spcBef>
                <a:spcPct val="0"/>
              </a:spcBef>
              <a:spcAft>
                <a:spcPct val="0"/>
              </a:spcAft>
              <a:buSzPct val="70000"/>
              <a:buNone/>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t.value</a:t>
            </a:r>
            <a:r>
              <a:rPr kumimoji="1" lang="en-US" altLang="zh-CN" b="1" dirty="0">
                <a:latin typeface="Consolas" panose="020B0609020204030204" charset="0"/>
              </a:rPr>
              <a:t> =1 #</a:t>
            </a:r>
            <a:r>
              <a:rPr kumimoji="1" lang="zh-CN" altLang="en-US" b="1" dirty="0">
                <a:latin typeface="Consolas" panose="020B0609020204030204" charset="0"/>
              </a:rPr>
              <a:t>为对象动态增加属性和私有数据成员</a:t>
            </a:r>
          </a:p>
          <a:p>
            <a:pPr marL="1905" indent="-344805" fontAlgn="base">
              <a:lnSpc>
                <a:spcPct val="80000"/>
              </a:lnSpc>
              <a:spcBef>
                <a:spcPct val="0"/>
              </a:spcBef>
              <a:spcAft>
                <a:spcPct val="0"/>
              </a:spcAft>
              <a:buSzPct val="70000"/>
              <a:buNone/>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t.show</a:t>
            </a:r>
            <a:r>
              <a:rPr kumimoji="1" lang="en-US" altLang="zh-CN" b="1" dirty="0">
                <a:latin typeface="Consolas" panose="020B0609020204030204" charset="0"/>
              </a:rPr>
              <a:t>()</a:t>
            </a:r>
          </a:p>
          <a:p>
            <a:pPr marL="1905" indent="-344805" fontAlgn="base">
              <a:lnSpc>
                <a:spcPct val="80000"/>
              </a:lnSpc>
              <a:spcBef>
                <a:spcPct val="0"/>
              </a:spcBef>
              <a:spcAft>
                <a:spcPct val="0"/>
              </a:spcAft>
              <a:buSzPct val="70000"/>
              <a:buNone/>
              <a:tabLst>
                <a:tab pos="766445" algn="l"/>
                <a:tab pos="1336675" algn="l"/>
              </a:tabLst>
              <a:defRPr/>
            </a:pPr>
            <a:r>
              <a:rPr kumimoji="1" lang="en-US" altLang="zh-CN" b="1" dirty="0">
                <a:solidFill>
                  <a:srgbClr val="00B0F0"/>
                </a:solidFill>
                <a:latin typeface="Consolas" panose="020B0609020204030204" charset="0"/>
              </a:rPr>
              <a:t>1</a:t>
            </a:r>
          </a:p>
          <a:p>
            <a:pPr marL="1905" indent="-344805" fontAlgn="base">
              <a:lnSpc>
                <a:spcPct val="80000"/>
              </a:lnSpc>
              <a:spcBef>
                <a:spcPct val="0"/>
              </a:spcBef>
              <a:spcAft>
                <a:spcPct val="0"/>
              </a:spcAft>
              <a:buSzPct val="70000"/>
              <a:buNone/>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t.value</a:t>
            </a:r>
            <a:endParaRPr kumimoji="1" lang="en-US" altLang="zh-CN" b="1" dirty="0">
              <a:latin typeface="Consolas" panose="020B0609020204030204" charset="0"/>
            </a:endParaRPr>
          </a:p>
          <a:p>
            <a:pPr marL="1905" indent="-344805" fontAlgn="base">
              <a:lnSpc>
                <a:spcPct val="80000"/>
              </a:lnSpc>
              <a:spcBef>
                <a:spcPct val="0"/>
              </a:spcBef>
              <a:spcAft>
                <a:spcPct val="0"/>
              </a:spcAft>
              <a:buSzPct val="70000"/>
              <a:buNone/>
              <a:tabLst>
                <a:tab pos="766445" algn="l"/>
                <a:tab pos="1336675" algn="l"/>
              </a:tabLst>
              <a:defRPr/>
            </a:pPr>
            <a:r>
              <a:rPr kumimoji="1" lang="en-US" altLang="zh-CN" b="1" dirty="0">
                <a:solidFill>
                  <a:srgbClr val="00B0F0"/>
                </a:solidFill>
                <a:latin typeface="Consolas" panose="020B0609020204030204" charset="0"/>
              </a:rPr>
              <a:t>1</a:t>
            </a:r>
            <a:endParaRPr kumimoji="1" lang="zh-CN" altLang="en-US" b="1" dirty="0">
              <a:solidFill>
                <a:srgbClr val="00B0F0"/>
              </a:solidFill>
              <a:latin typeface="Consolas" panose="020B0609020204030204" charset="0"/>
            </a:endParaRPr>
          </a:p>
        </p:txBody>
      </p:sp>
    </p:spTree>
    <p:extLst>
      <p:ext uri="{BB962C8B-B14F-4D97-AF65-F5344CB8AC3E}">
        <p14:creationId xmlns:p14="http://schemas.microsoft.com/office/powerpoint/2010/main" val="3428227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成员方法</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56</a:t>
            </a:fld>
            <a:endParaRPr lang="zh-CN" altLang="en-US"/>
          </a:p>
        </p:txBody>
      </p:sp>
      <p:sp>
        <p:nvSpPr>
          <p:cNvPr id="5" name="内容占位符 4"/>
          <p:cNvSpPr>
            <a:spLocks noGrp="1"/>
          </p:cNvSpPr>
          <p:nvPr>
            <p:ph idx="1"/>
          </p:nvPr>
        </p:nvSpPr>
        <p:spPr/>
        <p:txBody>
          <a:bodyPr/>
          <a:lstStyle/>
          <a:p>
            <a:r>
              <a:rPr lang="zh-CN" altLang="en-US" noProof="1">
                <a:effectLst>
                  <a:outerShdw blurRad="38100" dist="38100" dir="2700000">
                    <a:srgbClr val="C0C0C0"/>
                  </a:outerShdw>
                </a:effectLst>
              </a:rPr>
              <a:t>特殊方法</a:t>
            </a:r>
            <a:endParaRPr lang="en-US" altLang="zh-CN" dirty="0"/>
          </a:p>
          <a:p>
            <a:pPr lvl="1"/>
            <a:r>
              <a:rPr lang="zh-CN" altLang="en-US" dirty="0"/>
              <a:t>构造函数</a:t>
            </a:r>
            <a:endParaRPr lang="en-US" altLang="zh-CN" dirty="0"/>
          </a:p>
          <a:p>
            <a:pPr lvl="2"/>
            <a:r>
              <a:rPr lang="en-US" altLang="zh-CN" dirty="0"/>
              <a:t>__</a:t>
            </a:r>
            <a:r>
              <a:rPr lang="en-US" altLang="zh-CN" dirty="0" err="1"/>
              <a:t>init</a:t>
            </a:r>
            <a:r>
              <a:rPr lang="en-US" altLang="zh-CN" dirty="0"/>
              <a:t>__()</a:t>
            </a:r>
            <a:r>
              <a:rPr lang="zh-CN" altLang="en-US" dirty="0"/>
              <a:t>：一般用来为数据成员设置初值或进行其他必要的初始化工作</a:t>
            </a:r>
            <a:endParaRPr lang="en-US" altLang="zh-CN" dirty="0"/>
          </a:p>
          <a:p>
            <a:pPr lvl="2"/>
            <a:r>
              <a:rPr lang="zh-CN" altLang="en-US" dirty="0"/>
              <a:t>在创建对象时被自动调用和执行。如果用户没有设计构造函数，</a:t>
            </a:r>
            <a:r>
              <a:rPr lang="en-US" altLang="zh-CN" dirty="0"/>
              <a:t>Python</a:t>
            </a:r>
            <a:r>
              <a:rPr lang="zh-CN" altLang="en-US" dirty="0"/>
              <a:t>将提供一个默认的构造函数用来进行必要的初始化工作。</a:t>
            </a:r>
            <a:endParaRPr lang="en-US" altLang="zh-CN" dirty="0"/>
          </a:p>
          <a:p>
            <a:pPr lvl="1"/>
            <a:r>
              <a:rPr lang="zh-CN" altLang="en-US" dirty="0"/>
              <a:t>析构函数</a:t>
            </a:r>
            <a:endParaRPr lang="en-US" altLang="zh-CN" dirty="0"/>
          </a:p>
          <a:p>
            <a:pPr lvl="2"/>
            <a:r>
              <a:rPr lang="en-US" altLang="zh-CN" dirty="0"/>
              <a:t>__del__()</a:t>
            </a:r>
            <a:r>
              <a:rPr lang="zh-CN" altLang="en-US" dirty="0"/>
              <a:t>：一般用来释放对象占用的资源</a:t>
            </a:r>
            <a:endParaRPr lang="en-US" altLang="zh-CN" dirty="0"/>
          </a:p>
          <a:p>
            <a:pPr lvl="2"/>
            <a:r>
              <a:rPr lang="zh-CN" altLang="en-US" dirty="0"/>
              <a:t>在</a:t>
            </a:r>
            <a:r>
              <a:rPr lang="en-US" altLang="zh-CN" dirty="0"/>
              <a:t>Python</a:t>
            </a:r>
            <a:r>
              <a:rPr lang="zh-CN" altLang="en-US" dirty="0"/>
              <a:t>删除对象和收回对象空间时被自动调用和执行。如果用户没有编写析构函数，</a:t>
            </a:r>
            <a:r>
              <a:rPr lang="en-US" altLang="zh-CN" dirty="0"/>
              <a:t>Python</a:t>
            </a:r>
            <a:r>
              <a:rPr lang="zh-CN" altLang="en-US" dirty="0"/>
              <a:t>将提供一个默认的析构函数进行必要的清理工作。</a:t>
            </a:r>
          </a:p>
          <a:p>
            <a:pPr lvl="1"/>
            <a:endParaRPr lang="en-US" altLang="zh-CN" sz="1400" dirty="0">
              <a:latin typeface="Consolas" panose="020B0609020204030204" pitchFamily="49" charset="0"/>
            </a:endParaRPr>
          </a:p>
        </p:txBody>
      </p:sp>
    </p:spTree>
    <p:extLst>
      <p:ext uri="{BB962C8B-B14F-4D97-AF65-F5344CB8AC3E}">
        <p14:creationId xmlns:p14="http://schemas.microsoft.com/office/powerpoint/2010/main" val="10552848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981200" y="1716088"/>
          <a:ext cx="8229600" cy="4145294"/>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243821">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21">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__new__()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21">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init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构造方法，创建对象时自动调用</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21">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__del__()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析构方法，释放对象时自动调用</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21">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__add__()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21">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__sub__()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1">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mul</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21">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truediv</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21">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floordiv</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21">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__mod__()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21">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__pow__()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731462">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__eq__()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 </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__ne__()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 </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__le__()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 </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&lt;</a:t>
                      </a:r>
                      <a:r>
                        <a:rPr lang="zh-CN" altLang="en-US"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宋体" panose="02010600030101010101" pitchFamily="2" charset="-122"/>
                          <a:ea typeface="宋体" panose="02010600030101010101" pitchFamily="2" charset="-122"/>
                          <a:cs typeface="宋体" panose="02010600030101010101" pitchFamily="2" charset="-122"/>
                        </a:rPr>
                        <a:t>&lt;=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&gt;</a:t>
                      </a:r>
                      <a:r>
                        <a:rPr lang="zh-CN" altLang="en-US"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宋体" panose="02010600030101010101" pitchFamily="2" charset="-122"/>
                          <a:ea typeface="宋体" panose="02010600030101010101" pitchFamily="2" charset="-122"/>
                          <a:cs typeface="宋体" panose="02010600030101010101" pitchFamily="2" charset="-122"/>
                        </a:rPr>
                        <a:t>&gt;=</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3821">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lshift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rshift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&lt;&lt;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&gt;&gt;</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487642">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__and__()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__or__()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__invert__()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xor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&amp;</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a:t>
                      </a:r>
                      <a:r>
                        <a:rPr lang="zh-CN" altLang="en-US" sz="1600" b="0" u="none" dirty="0">
                          <a:latin typeface="宋体" panose="02010600030101010101" pitchFamily="2" charset="-122"/>
                          <a:ea typeface="宋体" panose="02010600030101010101" pitchFamily="2" charset="-122"/>
                          <a:cs typeface="宋体" panose="02010600030101010101" pitchFamily="2" charset="-122"/>
                        </a:rPr>
                        <a:t>、</a:t>
                      </a:r>
                      <a:r>
                        <a:rPr lang="en-US" altLang="zh-CN" sz="1600" b="0" u="none" dirty="0">
                          <a:latin typeface="宋体" panose="02010600030101010101" pitchFamily="2" charset="-122"/>
                          <a:ea typeface="宋体" panose="02010600030101010101" pitchFamily="2" charset="-122"/>
                          <a:cs typeface="宋体" panose="02010600030101010101" pitchFamily="2" charset="-122"/>
                        </a:rPr>
                        <a:t>^</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 name="标题 1"/>
          <p:cNvSpPr>
            <a:spLocks noGrp="1"/>
          </p:cNvSpPr>
          <p:nvPr>
            <p:ph type="title"/>
          </p:nvPr>
        </p:nvSpPr>
        <p:spPr/>
        <p:txBody>
          <a:bodyPr/>
          <a:lstStyle/>
          <a:p>
            <a:pPr lvl="1"/>
            <a:r>
              <a:rPr lang="zh-CN" altLang="en-US" noProof="1">
                <a:effectLst>
                  <a:outerShdw blurRad="38100" dist="38100" dir="2700000">
                    <a:srgbClr val="C0C0C0"/>
                  </a:outerShdw>
                </a:effectLst>
              </a:rPr>
              <a:t>成员方法</a:t>
            </a:r>
            <a:endParaRPr lang="zh-CN" altLang="en-US" dirty="0"/>
          </a:p>
        </p:txBody>
      </p:sp>
    </p:spTree>
    <p:extLst>
      <p:ext uri="{BB962C8B-B14F-4D97-AF65-F5344CB8AC3E}">
        <p14:creationId xmlns:p14="http://schemas.microsoft.com/office/powerpoint/2010/main" val="21387831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981200" y="1798638"/>
          <a:ext cx="8229600" cy="4145295"/>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243821">
                <a:tc>
                  <a:txBody>
                    <a:bodyPr/>
                    <a:lstStyle/>
                    <a:p>
                      <a:pPr marL="0" indent="0" algn="ctr">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方法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__iadd__()</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__isub__()</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__pos__()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，正号</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__neg__()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，负号</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__contains__ ()</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600" b="0" u="none">
                          <a:latin typeface="宋体" panose="02010600030101010101" pitchFamily="2" charset="-122"/>
                          <a:ea typeface="宋体" panose="02010600030101010101" pitchFamily="2" charset="-122"/>
                          <a:cs typeface="宋体" panose="02010600030101010101" pitchFamily="2" charset="-122"/>
                        </a:rPr>
                        <a:t>in</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462">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__radd__()</a:t>
                      </a:r>
                      <a:r>
                        <a:rPr lang="zh-CN" altLang="en-US" sz="1600" b="0" u="none">
                          <a:latin typeface="宋体" panose="02010600030101010101" pitchFamily="2" charset="-122"/>
                          <a:ea typeface="宋体" panose="02010600030101010101" pitchFamily="2" charset="-122"/>
                          <a:cs typeface="宋体" panose="02010600030101010101" pitchFamily="2" charset="-122"/>
                        </a:rPr>
                        <a:t>、</a:t>
                      </a:r>
                      <a:r>
                        <a:rPr lang="en-US" altLang="zh-CN" sz="1600" b="0" u="none">
                          <a:latin typeface="宋体" panose="02010600030101010101" pitchFamily="2" charset="-122"/>
                          <a:ea typeface="宋体" panose="02010600030101010101" pitchFamily="2" charset="-122"/>
                          <a:cs typeface="宋体" panose="02010600030101010101" pitchFamily="2" charset="-122"/>
                        </a:rPr>
                        <a:t>__rsub__</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__abs__()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abs()</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__bool__()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bool()</a:t>
                      </a:r>
                      <a:r>
                        <a:rPr lang="zh-CN" altLang="en-US" sz="16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r>
                        <a:rPr lang="zh-CN" altLang="en-US" sz="1600" b="0" u="none">
                          <a:latin typeface="宋体" panose="02010600030101010101" pitchFamily="2" charset="-122"/>
                          <a:ea typeface="宋体" panose="02010600030101010101" pitchFamily="2" charset="-122"/>
                          <a:cs typeface="宋体" panose="02010600030101010101" pitchFamily="2" charset="-122"/>
                        </a:rPr>
                        <a:t>或</a:t>
                      </a:r>
                      <a:r>
                        <a:rPr lang="en-US" altLang="zh-CN" sz="1600" b="0" u="none">
                          <a:latin typeface="宋体" panose="02010600030101010101" pitchFamily="2" charset="-122"/>
                          <a:ea typeface="宋体" panose="02010600030101010101" pitchFamily="2" charset="-122"/>
                          <a:cs typeface="宋体" panose="02010600030101010101" pitchFamily="2" charset="-122"/>
                        </a:rPr>
                        <a:t>False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__bytes__()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bytes()</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__complex__()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complex()</a:t>
                      </a:r>
                      <a:r>
                        <a:rPr lang="zh-CN" altLang="en-US" sz="1600" b="0" u="none">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__dir__()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dir()</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__divmod__()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divmod()</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__float__()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float()</a:t>
                      </a:r>
                      <a:r>
                        <a:rPr lang="zh-CN" altLang="en-US" sz="1600" b="0" u="none">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__hash__()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hash()</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3821">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__int__()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int()</a:t>
                      </a:r>
                      <a:r>
                        <a:rPr lang="zh-CN" altLang="en-US" sz="1600" b="0" u="none">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5" name="标题 1"/>
          <p:cNvSpPr>
            <a:spLocks noGrp="1"/>
          </p:cNvSpPr>
          <p:nvPr>
            <p:ph type="title"/>
          </p:nvPr>
        </p:nvSpPr>
        <p:spPr/>
        <p:txBody>
          <a:bodyPr/>
          <a:lstStyle/>
          <a:p>
            <a:pPr lvl="1"/>
            <a:r>
              <a:rPr lang="zh-CN" altLang="en-US" noProof="1">
                <a:effectLst>
                  <a:outerShdw blurRad="38100" dist="38100" dir="2700000">
                    <a:srgbClr val="C0C0C0"/>
                  </a:outerShdw>
                </a:effectLst>
              </a:rPr>
              <a:t>成员方法</a:t>
            </a:r>
            <a:endParaRPr lang="zh-CN" altLang="en-US" dirty="0"/>
          </a:p>
        </p:txBody>
      </p:sp>
    </p:spTree>
    <p:extLst>
      <p:ext uri="{BB962C8B-B14F-4D97-AF65-F5344CB8AC3E}">
        <p14:creationId xmlns:p14="http://schemas.microsoft.com/office/powerpoint/2010/main" val="1261714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981200" y="1873251"/>
          <a:ext cx="8229600" cy="2926092"/>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243814">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14">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len</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len()</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14">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__next__()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next()</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14">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__reduce__()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提供对</a:t>
                      </a:r>
                      <a:r>
                        <a:rPr lang="en-US" altLang="zh-CN" sz="1600" b="0" u="none">
                          <a:latin typeface="宋体" panose="02010600030101010101" pitchFamily="2" charset="-122"/>
                          <a:ea typeface="宋体" panose="02010600030101010101" pitchFamily="2" charset="-122"/>
                          <a:cs typeface="宋体" panose="02010600030101010101" pitchFamily="2" charset="-122"/>
                        </a:rPr>
                        <a:t>reduce()</a:t>
                      </a:r>
                      <a:r>
                        <a:rPr lang="zh-CN" altLang="en-US" sz="1600" b="0" u="none">
                          <a:latin typeface="宋体" panose="02010600030101010101" pitchFamily="2" charset="-122"/>
                          <a:ea typeface="宋体" panose="02010600030101010101" pitchFamily="2" charset="-122"/>
                          <a:cs typeface="宋体" panose="02010600030101010101" pitchFamily="2" charset="-122"/>
                        </a:rPr>
                        <a:t>函数的支持</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14">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__reversed__()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reversed()</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14">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__round__()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对内置函数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round()</a:t>
                      </a:r>
                      <a:r>
                        <a:rPr lang="zh-CN" altLang="en-US" sz="1600" b="0" u="none">
                          <a:latin typeface="宋体" panose="02010600030101010101" pitchFamily="2" charset="-122"/>
                          <a:ea typeface="宋体" panose="02010600030101010101" pitchFamily="2" charset="-122"/>
                          <a:cs typeface="宋体" panose="02010600030101010101" pitchFamily="2" charset="-122"/>
                        </a:rPr>
                        <a:t>对应</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14">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__str__()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600" b="0" u="none">
                          <a:latin typeface="宋体" panose="02010600030101010101" pitchFamily="2" charset="-122"/>
                          <a:ea typeface="宋体" panose="02010600030101010101" pitchFamily="2" charset="-122"/>
                          <a:cs typeface="宋体" panose="02010600030101010101" pitchFamily="2" charset="-122"/>
                        </a:rPr>
                        <a:t>str()</a:t>
                      </a:r>
                      <a:r>
                        <a:rPr lang="zh-CN" altLang="en-US" sz="16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600" b="0" u="none">
                          <a:latin typeface="宋体" panose="02010600030101010101" pitchFamily="2" charset="-122"/>
                          <a:ea typeface="宋体" panose="02010600030101010101" pitchFamily="2" charset="-122"/>
                          <a:cs typeface="宋体" panose="02010600030101010101" pitchFamily="2" charset="-122"/>
                        </a:rPr>
                        <a:t>str</a:t>
                      </a:r>
                      <a:r>
                        <a:rPr lang="zh-CN" altLang="en-US" sz="1600" b="0" u="none">
                          <a:latin typeface="宋体" panose="02010600030101010101" pitchFamily="2" charset="-122"/>
                          <a:ea typeface="宋体" panose="02010600030101010101" pitchFamily="2" charset="-122"/>
                          <a:cs typeface="宋体" panose="02010600030101010101" pitchFamily="2" charset="-122"/>
                        </a:rPr>
                        <a:t>类型的数据</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14">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repr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1600" b="0" u="none">
                          <a:latin typeface="宋体" panose="02010600030101010101" pitchFamily="2" charset="-122"/>
                          <a:ea typeface="宋体" panose="02010600030101010101" pitchFamily="2" charset="-122"/>
                          <a:cs typeface="宋体" panose="02010600030101010101" pitchFamily="2" charset="-122"/>
                        </a:rPr>
                        <a:t>str</a:t>
                      </a:r>
                      <a:r>
                        <a:rPr lang="zh-CN" altLang="en-US" sz="1600" b="0" u="none">
                          <a:latin typeface="宋体" panose="02010600030101010101" pitchFamily="2" charset="-122"/>
                          <a:ea typeface="宋体" panose="02010600030101010101" pitchFamily="2" charset="-122"/>
                          <a:cs typeface="宋体" panose="02010600030101010101" pitchFamily="2" charset="-122"/>
                        </a:rPr>
                        <a:t>类型的数据</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14">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getitem</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按照索引获取值</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14">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setitem</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按照索引赋值</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14">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delattr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删除对象的指定属性</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814">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1600" b="0" u="none" dirty="0">
                          <a:latin typeface="宋体" panose="02010600030101010101" pitchFamily="2" charset="-122"/>
                          <a:ea typeface="宋体" panose="02010600030101010101" pitchFamily="2" charset="-122"/>
                          <a:cs typeface="宋体" panose="02010600030101010101" pitchFamily="2" charset="-122"/>
                        </a:rPr>
                        <a:t>.”</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5" name="标题 1"/>
          <p:cNvSpPr>
            <a:spLocks noGrp="1"/>
          </p:cNvSpPr>
          <p:nvPr>
            <p:ph type="title"/>
          </p:nvPr>
        </p:nvSpPr>
        <p:spPr/>
        <p:txBody>
          <a:bodyPr/>
          <a:lstStyle/>
          <a:p>
            <a:pPr lvl="1"/>
            <a:r>
              <a:rPr lang="zh-CN" altLang="en-US" noProof="1">
                <a:effectLst>
                  <a:outerShdw blurRad="38100" dist="38100" dir="2700000">
                    <a:srgbClr val="C0C0C0"/>
                  </a:outerShdw>
                </a:effectLst>
              </a:rPr>
              <a:t>成员方法</a:t>
            </a:r>
            <a:endParaRPr lang="zh-CN" altLang="en-US" dirty="0"/>
          </a:p>
        </p:txBody>
      </p:sp>
    </p:spTree>
    <p:extLst>
      <p:ext uri="{BB962C8B-B14F-4D97-AF65-F5344CB8AC3E}">
        <p14:creationId xmlns:p14="http://schemas.microsoft.com/office/powerpoint/2010/main" val="383730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类的定义</a:t>
            </a:r>
          </a:p>
        </p:txBody>
      </p:sp>
      <p:sp>
        <p:nvSpPr>
          <p:cNvPr id="3" name="内容占位符 2"/>
          <p:cNvSpPr>
            <a:spLocks noGrp="1"/>
          </p:cNvSpPr>
          <p:nvPr>
            <p:ph idx="1"/>
          </p:nvPr>
        </p:nvSpPr>
        <p:spPr/>
        <p:txBody>
          <a:bodyPr/>
          <a:lstStyle/>
          <a:p>
            <a:r>
              <a:rPr lang="zh-CN" altLang="en-US" noProof="1"/>
              <a:t>实例化对象，并通过“对象名</a:t>
            </a:r>
            <a:r>
              <a:rPr lang="en-US" altLang="zh-CN" noProof="1"/>
              <a:t>.</a:t>
            </a:r>
            <a:r>
              <a:rPr lang="zh-CN" altLang="en-US" noProof="1"/>
              <a:t>成员”的方式来访问其中的成员数据或成员方法</a:t>
            </a:r>
            <a:r>
              <a:rPr lang="zh-CN" altLang="en-US" sz="2400" noProof="1"/>
              <a:t>。</a:t>
            </a:r>
            <a:endParaRPr lang="zh-CN" altLang="en-US" sz="2000" noProof="1"/>
          </a:p>
          <a:p>
            <a:pPr marL="1905" indent="-344805">
              <a:lnSpc>
                <a:spcPct val="80000"/>
              </a:lnSpc>
              <a:buNone/>
              <a:defRPr/>
            </a:pPr>
            <a:r>
              <a:rPr lang="en-US" altLang="zh-CN" sz="2000" noProof="1">
                <a:latin typeface="Consolas" panose="020B0609020204030204" charset="0"/>
              </a:rPr>
              <a:t>&gt;&gt;&gt; car = Car()</a:t>
            </a:r>
          </a:p>
          <a:p>
            <a:pPr marL="1905" indent="-344805">
              <a:lnSpc>
                <a:spcPct val="80000"/>
              </a:lnSpc>
              <a:buNone/>
              <a:defRPr/>
            </a:pPr>
            <a:r>
              <a:rPr lang="en-US" altLang="zh-CN" sz="2000" noProof="1">
                <a:latin typeface="Consolas" panose="020B0609020204030204" charset="0"/>
              </a:rPr>
              <a:t>&gt;&gt;&gt; car.infor()</a:t>
            </a:r>
          </a:p>
          <a:p>
            <a:pPr marL="1905" indent="-344805">
              <a:lnSpc>
                <a:spcPct val="80000"/>
              </a:lnSpc>
              <a:buNone/>
              <a:defRPr/>
            </a:pPr>
            <a:r>
              <a:rPr lang="en-US" altLang="zh-CN" sz="2000" noProof="1">
                <a:solidFill>
                  <a:srgbClr val="00B0F0"/>
                </a:solidFill>
                <a:latin typeface="Consolas" panose="020B0609020204030204" charset="0"/>
              </a:rPr>
              <a:t>This is a car</a:t>
            </a:r>
          </a:p>
          <a:p>
            <a:pPr marL="1905" indent="-1905">
              <a:lnSpc>
                <a:spcPct val="80000"/>
              </a:lnSpc>
              <a:defRPr/>
            </a:pPr>
            <a:endParaRPr lang="en-US" altLang="zh-CN" sz="2000" noProof="1"/>
          </a:p>
          <a:p>
            <a:pPr>
              <a:defRPr/>
            </a:pPr>
            <a:r>
              <a:rPr lang="zh-CN" altLang="en-US" noProof="1"/>
              <a:t>内置方法</a:t>
            </a:r>
            <a:r>
              <a:rPr lang="en-US" altLang="zh-CN" noProof="1"/>
              <a:t>isinstance()</a:t>
            </a:r>
            <a:r>
              <a:rPr lang="zh-CN" altLang="en-US" noProof="1"/>
              <a:t>来测试一个对象是否为某个类的实例。</a:t>
            </a:r>
            <a:endParaRPr lang="zh-CN" altLang="en-US" sz="2000" noProof="1"/>
          </a:p>
          <a:p>
            <a:pPr marL="1905" indent="-344805">
              <a:lnSpc>
                <a:spcPct val="80000"/>
              </a:lnSpc>
              <a:buNone/>
              <a:defRPr/>
            </a:pPr>
            <a:r>
              <a:rPr lang="en-US" altLang="zh-CN" sz="2000" noProof="1">
                <a:latin typeface="Consolas" panose="020B0609020204030204" charset="0"/>
              </a:rPr>
              <a:t>&gt;&gt;&gt; isinstance(car, Car)</a:t>
            </a:r>
          </a:p>
          <a:p>
            <a:pPr marL="1905" indent="-344805">
              <a:lnSpc>
                <a:spcPct val="80000"/>
              </a:lnSpc>
              <a:buNone/>
              <a:defRPr/>
            </a:pPr>
            <a:r>
              <a:rPr lang="en-US" altLang="zh-CN" sz="2000" noProof="1">
                <a:solidFill>
                  <a:srgbClr val="00B0F0"/>
                </a:solidFill>
                <a:latin typeface="Consolas" panose="020B0609020204030204" charset="0"/>
              </a:rPr>
              <a:t>True</a:t>
            </a:r>
          </a:p>
          <a:p>
            <a:pPr marL="1905" indent="-344805">
              <a:lnSpc>
                <a:spcPct val="80000"/>
              </a:lnSpc>
              <a:buNone/>
              <a:defRPr/>
            </a:pPr>
            <a:r>
              <a:rPr lang="en-US" altLang="zh-CN" sz="2000" noProof="1">
                <a:latin typeface="Consolas" panose="020B0609020204030204" charset="0"/>
              </a:rPr>
              <a:t>&gt;&gt;&gt; isinstance(car, str)</a:t>
            </a:r>
          </a:p>
          <a:p>
            <a:pPr marL="1905" indent="-344805">
              <a:lnSpc>
                <a:spcPct val="80000"/>
              </a:lnSpc>
              <a:buNone/>
              <a:defRPr/>
            </a:pPr>
            <a:r>
              <a:rPr lang="en-US" altLang="zh-CN" sz="2000" noProof="1">
                <a:solidFill>
                  <a:srgbClr val="00B0F0"/>
                </a:solidFill>
                <a:latin typeface="Consolas" panose="020B0609020204030204" charset="0"/>
              </a:rPr>
              <a:t>False</a:t>
            </a:r>
          </a:p>
          <a:p>
            <a:pPr lvl="1"/>
            <a:endParaRPr lang="zh-CN" altLang="en-US" b="0" dirty="0"/>
          </a:p>
          <a:p>
            <a:pPr lvl="1"/>
            <a:endParaRPr lang="en-US" altLang="zh-CN" b="0"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6</a:t>
            </a:fld>
            <a:endParaRPr lang="zh-CN" altLang="en-US"/>
          </a:p>
        </p:txBody>
      </p:sp>
    </p:spTree>
    <p:extLst>
      <p:ext uri="{BB962C8B-B14F-4D97-AF65-F5344CB8AC3E}">
        <p14:creationId xmlns:p14="http://schemas.microsoft.com/office/powerpoint/2010/main" val="2861460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007542278"/>
              </p:ext>
            </p:extLst>
          </p:nvPr>
        </p:nvGraphicFramePr>
        <p:xfrm>
          <a:off x="1981200" y="1889125"/>
          <a:ext cx="8229600" cy="3657609"/>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243840">
                <a:tc>
                  <a:txBody>
                    <a:bodyPr/>
                    <a:lstStyle/>
                    <a:p>
                      <a:pPr marL="0" indent="0" algn="ctr">
                        <a:buNone/>
                      </a:pPr>
                      <a:r>
                        <a:rPr lang="zh-CN" altLang="en-US" sz="1600" b="1" u="none" dirty="0">
                          <a:latin typeface="宋体" panose="02010600030101010101" pitchFamily="2" charset="-122"/>
                          <a:ea typeface="宋体" panose="02010600030101010101" pitchFamily="2" charset="-122"/>
                          <a:cs typeface="宋体" panose="02010600030101010101" pitchFamily="2" charset="-122"/>
                        </a:rPr>
                        <a:t>方法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5359">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getattribute</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6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600" b="0" u="none">
                          <a:latin typeface="宋体" panose="02010600030101010101" pitchFamily="2" charset="-122"/>
                          <a:ea typeface="宋体" panose="02010600030101010101" pitchFamily="2" charset="-122"/>
                          <a:cs typeface="宋体" panose="02010600030101010101" pitchFamily="2" charset="-122"/>
                        </a:rPr>
                        <a:t>，那么</a:t>
                      </a:r>
                      <a:r>
                        <a:rPr lang="en-US" altLang="zh-CN" sz="16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600" b="0" u="none">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600" b="0" u="none">
                          <a:latin typeface="宋体" panose="02010600030101010101" pitchFamily="2" charset="-122"/>
                          <a:ea typeface="宋体" panose="02010600030101010101" pitchFamily="2" charset="-122"/>
                          <a:cs typeface="宋体" panose="02010600030101010101" pitchFamily="2" charset="-122"/>
                        </a:rPr>
                        <a:t>__getattribute__()</a:t>
                      </a:r>
                      <a:r>
                        <a:rPr lang="zh-CN" altLang="en-US" sz="1600" b="0" u="none">
                          <a:latin typeface="宋体" panose="02010600030101010101" pitchFamily="2" charset="-122"/>
                          <a:ea typeface="宋体" panose="02010600030101010101" pitchFamily="2" charset="-122"/>
                          <a:cs typeface="宋体" panose="02010600030101010101" pitchFamily="2" charset="-122"/>
                        </a:rPr>
                        <a:t>中显式调用</a:t>
                      </a:r>
                      <a:r>
                        <a:rPr lang="en-US" altLang="zh-CN" sz="16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600" b="0" u="none">
                          <a:latin typeface="宋体" panose="02010600030101010101" pitchFamily="2" charset="-122"/>
                          <a:ea typeface="宋体" panose="02010600030101010101" pitchFamily="2" charset="-122"/>
                          <a:cs typeface="宋体" panose="02010600030101010101" pitchFamily="2" charset="-122"/>
                        </a:rPr>
                        <a:t>或者抛出</a:t>
                      </a:r>
                      <a:r>
                        <a:rPr lang="en-US" altLang="zh-CN" sz="1600" b="0" u="none">
                          <a:latin typeface="宋体" panose="02010600030101010101" pitchFamily="2" charset="-122"/>
                          <a:ea typeface="宋体" panose="02010600030101010101" pitchFamily="2" charset="-122"/>
                          <a:cs typeface="宋体" panose="02010600030101010101" pitchFamily="2" charset="-122"/>
                        </a:rPr>
                        <a:t>AttributeError</a:t>
                      </a:r>
                      <a:r>
                        <a:rPr lang="zh-CN" altLang="en-US" sz="1600" b="0" u="none">
                          <a:latin typeface="宋体" panose="02010600030101010101" pitchFamily="2" charset="-122"/>
                          <a:ea typeface="宋体" panose="02010600030101010101" pitchFamily="2" charset="-122"/>
                          <a:cs typeface="宋体" panose="02010600030101010101" pitchFamily="2" charset="-122"/>
                        </a:rPr>
                        <a:t>异常</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40">
                <a:tc>
                  <a:txBody>
                    <a:bodyPr/>
                    <a:lstStyle/>
                    <a:p>
                      <a:pPr marL="0" indent="0" algn="l">
                        <a:buNone/>
                      </a:pPr>
                      <a:r>
                        <a:rPr lang="en-US" altLang="zh-CN" sz="16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setattr</a:t>
                      </a:r>
                      <a:r>
                        <a:rPr lang="en-US" altLang="zh-CN" sz="16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设置对象指定属性的值</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40">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__base__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该类的基类</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40">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__class__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返回对象所属的类</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40">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dict</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对象所包含的属性与值的字典</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40">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__subclasses__()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返回该类的所有子类</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40">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__call__()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40">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__get__()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600" b="0" u="none">
                          <a:latin typeface="宋体" panose="02010600030101010101" pitchFamily="2" charset="-122"/>
                          <a:ea typeface="宋体" panose="02010600030101010101" pitchFamily="2" charset="-122"/>
                          <a:cs typeface="宋体" panose="02010600030101010101" pitchFamily="2" charset="-122"/>
                        </a:rPr>
                        <a:t>descriptor</a:t>
                      </a:r>
                      <a:r>
                        <a:rPr lang="zh-CN" altLang="en-US" sz="1600" b="0" u="none">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40">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__set__()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extLst>
                  <a:ext uri="{0D108BD9-81ED-4DB2-BD59-A6C34878D82A}">
                    <a16:rowId xmlns:a16="http://schemas.microsoft.com/office/drawing/2014/main" val="10009"/>
                  </a:ext>
                </a:extLst>
              </a:tr>
              <a:tr h="487678">
                <a:tc>
                  <a:txBody>
                    <a:bodyPr/>
                    <a:lstStyle/>
                    <a:p>
                      <a:pPr marL="0" indent="0" algn="l">
                        <a:buNone/>
                      </a:pPr>
                      <a:r>
                        <a:rPr lang="en-US" altLang="zh-CN" sz="1600" b="0" u="none" dirty="0">
                          <a:latin typeface="宋体" panose="02010600030101010101" pitchFamily="2" charset="-122"/>
                          <a:ea typeface="宋体" panose="02010600030101010101" pitchFamily="2" charset="-122"/>
                          <a:cs typeface="宋体" panose="02010600030101010101" pitchFamily="2" charset="-122"/>
                        </a:rPr>
                        <a:t>__delete__()</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标题 1"/>
          <p:cNvSpPr>
            <a:spLocks noGrp="1"/>
          </p:cNvSpPr>
          <p:nvPr>
            <p:ph type="title"/>
          </p:nvPr>
        </p:nvSpPr>
        <p:spPr/>
        <p:txBody>
          <a:bodyPr/>
          <a:lstStyle/>
          <a:p>
            <a:pPr lvl="1"/>
            <a:r>
              <a:rPr lang="zh-CN" altLang="en-US" noProof="1">
                <a:effectLst>
                  <a:outerShdw blurRad="38100" dist="38100" dir="2700000">
                    <a:srgbClr val="C0C0C0"/>
                  </a:outerShdw>
                </a:effectLst>
              </a:rPr>
              <a:t>成员方法</a:t>
            </a:r>
            <a:endParaRPr lang="zh-CN" altLang="en-US" dirty="0"/>
          </a:p>
        </p:txBody>
      </p:sp>
    </p:spTree>
    <p:extLst>
      <p:ext uri="{BB962C8B-B14F-4D97-AF65-F5344CB8AC3E}">
        <p14:creationId xmlns:p14="http://schemas.microsoft.com/office/powerpoint/2010/main" val="32469272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zh-CN" altLang="en-US" noProof="1">
                <a:effectLst>
                  <a:outerShdw blurRad="38100" dist="38100" dir="2700000">
                    <a:srgbClr val="C0C0C0"/>
                  </a:outerShdw>
                </a:effectLst>
              </a:rPr>
              <a:t>特殊方法</a:t>
            </a:r>
            <a:endParaRPr lang="en-US" altLang="zh-CN" noProof="1">
              <a:effectLst>
                <a:outerShdw blurRad="38100" dist="38100" dir="2700000">
                  <a:srgbClr val="C0C0C0"/>
                </a:outerShdw>
              </a:effectLst>
            </a:endParaRPr>
          </a:p>
          <a:p>
            <a:pPr lvl="1">
              <a:defRPr/>
            </a:pPr>
            <a:r>
              <a:rPr lang="zh-CN" altLang="en-US" noProof="1">
                <a:effectLst>
                  <a:outerShdw blurRad="38100" dist="38100" dir="2700000">
                    <a:srgbClr val="C0C0C0"/>
                  </a:outerShdw>
                </a:effectLst>
              </a:rPr>
              <a:t>示例：</a:t>
            </a:r>
            <a:r>
              <a:rPr lang="zh-CN" altLang="en-US" noProof="1"/>
              <a:t>自定义常量类</a:t>
            </a:r>
            <a:endParaRPr lang="en-US" altLang="zh-CN" noProof="1"/>
          </a:p>
          <a:p>
            <a:pPr lvl="2">
              <a:defRPr/>
            </a:pPr>
            <a:r>
              <a:rPr lang="zh-CN" altLang="en-US" noProof="1"/>
              <a:t>每个类和对象都有一个叫作__dict__的字典成员，用来记录该类或对象所拥有的属性。</a:t>
            </a:r>
            <a:endParaRPr lang="en-US" altLang="zh-CN" noProof="1"/>
          </a:p>
          <a:p>
            <a:pPr lvl="2">
              <a:defRPr/>
            </a:pPr>
            <a:r>
              <a:rPr lang="zh-CN" altLang="en-US" noProof="1"/>
              <a:t>当访问对象属性时，首先会尝试在对象属性中查找，如果找不到就到类属性中查找。</a:t>
            </a:r>
            <a:endParaRPr lang="en-US" altLang="zh-CN" noProof="1"/>
          </a:p>
          <a:p>
            <a:pPr lvl="2">
              <a:defRPr/>
            </a:pPr>
            <a:r>
              <a:rPr lang="zh-CN" altLang="en-US" noProof="1"/>
              <a:t>Python内置类型不支持属性的增加，但用户自定义类及其对象一般支持属性和方法的增加与删除。</a:t>
            </a:r>
          </a:p>
          <a:p>
            <a:pPr lvl="2">
              <a:defRPr/>
            </a:pPr>
            <a:r>
              <a:rPr lang="zh-CN" altLang="en-US" noProof="1"/>
              <a:t>定义常量类</a:t>
            </a:r>
            <a:endParaRPr lang="en-US" altLang="zh-CN" noProof="1"/>
          </a:p>
          <a:p>
            <a:pPr lvl="3">
              <a:defRPr/>
            </a:pPr>
            <a:r>
              <a:rPr lang="zh-CN" altLang="en-US" noProof="1"/>
              <a:t>要求对象的成员必须大写，所有成员的值不能相同，并且不允许修改已有成员的值。</a:t>
            </a:r>
          </a:p>
        </p:txBody>
      </p:sp>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成员方法</a:t>
            </a:r>
            <a:endParaRPr lang="zh-CN" altLang="en-US" dirty="0"/>
          </a:p>
        </p:txBody>
      </p:sp>
    </p:spTree>
    <p:extLst>
      <p:ext uri="{BB962C8B-B14F-4D97-AF65-F5344CB8AC3E}">
        <p14:creationId xmlns:p14="http://schemas.microsoft.com/office/powerpoint/2010/main" val="9375578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zh-CN" altLang="en-US" noProof="1">
                <a:effectLst>
                  <a:outerShdw blurRad="38100" dist="38100" dir="2700000">
                    <a:srgbClr val="C0C0C0"/>
                  </a:outerShdw>
                </a:effectLst>
              </a:rPr>
              <a:t>特殊方法</a:t>
            </a:r>
            <a:endParaRPr lang="en-US" altLang="zh-CN" noProof="1">
              <a:effectLst>
                <a:outerShdw blurRad="38100" dist="38100" dir="2700000">
                  <a:srgbClr val="C0C0C0"/>
                </a:outerShdw>
              </a:effectLst>
            </a:endParaRPr>
          </a:p>
          <a:p>
            <a:pPr lvl="1">
              <a:defRPr/>
            </a:pPr>
            <a:r>
              <a:rPr lang="zh-CN" altLang="en-US" noProof="1"/>
              <a:t>自定义常量类</a:t>
            </a:r>
            <a:endParaRPr lang="en-US" altLang="zh-CN" noProof="1"/>
          </a:p>
          <a:p>
            <a:pPr marL="1905" indent="-344805">
              <a:lnSpc>
                <a:spcPct val="80000"/>
              </a:lnSpc>
              <a:buNone/>
              <a:defRPr/>
            </a:pPr>
            <a:r>
              <a:rPr lang="en-US" altLang="en-US" sz="1800" dirty="0">
                <a:latin typeface="Consolas" panose="020B0609020204030204" charset="0"/>
              </a:rPr>
              <a:t>&gt;&gt;&gt; class Constants:</a:t>
            </a:r>
          </a:p>
          <a:p>
            <a:pPr marL="1905" indent="-344805">
              <a:lnSpc>
                <a:spcPct val="80000"/>
              </a:lnSpc>
              <a:buNone/>
              <a:defRPr/>
            </a:pPr>
            <a:r>
              <a:rPr lang="en-US" altLang="en-US" sz="1800" dirty="0">
                <a:latin typeface="Consolas" panose="020B0609020204030204" charset="0"/>
              </a:rPr>
              <a:t>      </a:t>
            </a:r>
            <a:r>
              <a:rPr lang="en-US" altLang="en-US" sz="1800" dirty="0" err="1">
                <a:latin typeface="Consolas" panose="020B0609020204030204" charset="0"/>
              </a:rPr>
              <a:t>def</a:t>
            </a:r>
            <a:r>
              <a:rPr lang="en-US" altLang="en-US" sz="1800" dirty="0">
                <a:latin typeface="Consolas" panose="020B0609020204030204" charset="0"/>
              </a:rPr>
              <a:t> __</a:t>
            </a:r>
            <a:r>
              <a:rPr lang="en-US" altLang="en-US" sz="1800" dirty="0" err="1">
                <a:latin typeface="Consolas" panose="020B0609020204030204" charset="0"/>
              </a:rPr>
              <a:t>setattr</a:t>
            </a:r>
            <a:r>
              <a:rPr lang="en-US" altLang="en-US" sz="1800" dirty="0">
                <a:latin typeface="Consolas" panose="020B0609020204030204" charset="0"/>
              </a:rPr>
              <a:t>__(self, name, value):</a:t>
            </a:r>
          </a:p>
          <a:p>
            <a:pPr marL="1905" indent="-344805">
              <a:lnSpc>
                <a:spcPct val="80000"/>
              </a:lnSpc>
              <a:buNone/>
              <a:defRPr/>
            </a:pPr>
            <a:r>
              <a:rPr lang="en-US" altLang="en-US" sz="1800" dirty="0">
                <a:latin typeface="Consolas" panose="020B0609020204030204" charset="0"/>
              </a:rPr>
              <a:t>        assert name not in self.__</a:t>
            </a:r>
            <a:r>
              <a:rPr lang="en-US" altLang="en-US" sz="1800" dirty="0" err="1">
                <a:latin typeface="Consolas" panose="020B0609020204030204" charset="0"/>
              </a:rPr>
              <a:t>dict</a:t>
            </a:r>
            <a:r>
              <a:rPr lang="en-US" altLang="en-US" sz="1800" dirty="0">
                <a:latin typeface="Consolas" panose="020B0609020204030204" charset="0"/>
              </a:rPr>
              <a:t>__, 'You can not modify '+name</a:t>
            </a:r>
          </a:p>
          <a:p>
            <a:pPr marL="1905" indent="-344805">
              <a:lnSpc>
                <a:spcPct val="80000"/>
              </a:lnSpc>
              <a:buNone/>
              <a:defRPr/>
            </a:pPr>
            <a:r>
              <a:rPr lang="en-US" altLang="en-US" sz="1800" dirty="0">
                <a:latin typeface="Consolas" panose="020B0609020204030204" charset="0"/>
              </a:rPr>
              <a:t>        assert </a:t>
            </a:r>
            <a:r>
              <a:rPr lang="en-US" altLang="en-US" sz="1800" dirty="0" err="1">
                <a:latin typeface="Consolas" panose="020B0609020204030204" charset="0"/>
              </a:rPr>
              <a:t>name.isupper</a:t>
            </a:r>
            <a:r>
              <a:rPr lang="en-US" altLang="en-US" sz="1800" dirty="0">
                <a:latin typeface="Consolas" panose="020B0609020204030204" charset="0"/>
              </a:rPr>
              <a:t>(), 'Constant should be uppercase.'</a:t>
            </a:r>
          </a:p>
          <a:p>
            <a:pPr marL="1905" indent="-344805">
              <a:lnSpc>
                <a:spcPct val="80000"/>
              </a:lnSpc>
              <a:buNone/>
              <a:defRPr/>
            </a:pPr>
            <a:r>
              <a:rPr lang="en-US" altLang="en-US" sz="1800" dirty="0">
                <a:latin typeface="Consolas" panose="020B0609020204030204" charset="0"/>
              </a:rPr>
              <a:t>        assert value not in self.__</a:t>
            </a:r>
            <a:r>
              <a:rPr lang="en-US" altLang="en-US" sz="1800" dirty="0" err="1">
                <a:latin typeface="Consolas" panose="020B0609020204030204" charset="0"/>
              </a:rPr>
              <a:t>dict</a:t>
            </a:r>
            <a:r>
              <a:rPr lang="en-US" altLang="en-US" sz="1800" dirty="0">
                <a:latin typeface="Consolas" panose="020B0609020204030204" charset="0"/>
              </a:rPr>
              <a:t>__.values(), 'Value already exists.'</a:t>
            </a:r>
          </a:p>
          <a:p>
            <a:pPr marL="1905" indent="-344805">
              <a:lnSpc>
                <a:spcPct val="80000"/>
              </a:lnSpc>
              <a:buNone/>
              <a:defRPr/>
            </a:pPr>
            <a:r>
              <a:rPr lang="en-US" altLang="en-US" sz="1800" dirty="0">
                <a:latin typeface="Consolas" panose="020B0609020204030204" charset="0"/>
              </a:rPr>
              <a:t>        self.__</a:t>
            </a:r>
            <a:r>
              <a:rPr lang="en-US" altLang="en-US" sz="1800" dirty="0" err="1">
                <a:latin typeface="Consolas" panose="020B0609020204030204" charset="0"/>
              </a:rPr>
              <a:t>dict</a:t>
            </a:r>
            <a:r>
              <a:rPr lang="en-US" altLang="en-US" sz="1800" dirty="0">
                <a:latin typeface="Consolas" panose="020B0609020204030204" charset="0"/>
              </a:rPr>
              <a:t>__[name] = value</a:t>
            </a:r>
          </a:p>
          <a:p>
            <a:pPr marL="1905" indent="-344805">
              <a:lnSpc>
                <a:spcPct val="80000"/>
              </a:lnSpc>
              <a:buNone/>
              <a:defRPr/>
            </a:pPr>
            <a:r>
              <a:rPr lang="en-US" altLang="en-US" sz="1800" dirty="0">
                <a:latin typeface="Consolas" panose="020B0609020204030204" charset="0"/>
              </a:rPr>
              <a:t>        </a:t>
            </a:r>
          </a:p>
          <a:p>
            <a:pPr marL="1905" indent="-344805">
              <a:lnSpc>
                <a:spcPct val="80000"/>
              </a:lnSpc>
              <a:buNone/>
              <a:defRPr/>
            </a:pPr>
            <a:r>
              <a:rPr lang="en-US" altLang="en-US" sz="1800" dirty="0">
                <a:latin typeface="Consolas" panose="020B0609020204030204" charset="0"/>
              </a:rPr>
              <a:t>&gt;&gt;&gt; t = Constants()</a:t>
            </a:r>
          </a:p>
          <a:p>
            <a:pPr marL="1905" indent="-344805">
              <a:lnSpc>
                <a:spcPct val="80000"/>
              </a:lnSpc>
              <a:buNone/>
              <a:defRPr/>
            </a:pPr>
            <a:r>
              <a:rPr lang="en-US" altLang="en-US" sz="1800" dirty="0">
                <a:latin typeface="Consolas" panose="020B0609020204030204" charset="0"/>
              </a:rPr>
              <a:t>&gt;&gt;&gt; </a:t>
            </a:r>
            <a:r>
              <a:rPr lang="en-US" altLang="en-US" sz="1800" dirty="0" err="1">
                <a:latin typeface="Consolas" panose="020B0609020204030204" charset="0"/>
              </a:rPr>
              <a:t>t.R</a:t>
            </a:r>
            <a:r>
              <a:rPr lang="en-US" altLang="en-US" sz="1800" dirty="0">
                <a:latin typeface="Consolas" panose="020B0609020204030204" charset="0"/>
              </a:rPr>
              <a:t> = 3                                  #</a:t>
            </a:r>
            <a:r>
              <a:rPr lang="en-US" altLang="en-US" sz="1800" dirty="0" err="1">
                <a:latin typeface="Consolas" panose="020B0609020204030204" charset="0"/>
              </a:rPr>
              <a:t>成员不存在，允许添加</a:t>
            </a:r>
            <a:endParaRPr lang="en-US" altLang="en-US" sz="1800" dirty="0">
              <a:latin typeface="Consolas" panose="020B0609020204030204" charset="0"/>
            </a:endParaRPr>
          </a:p>
          <a:p>
            <a:pPr marL="1905" indent="-344805">
              <a:lnSpc>
                <a:spcPct val="80000"/>
              </a:lnSpc>
              <a:buNone/>
              <a:defRPr/>
            </a:pPr>
            <a:r>
              <a:rPr lang="en-US" altLang="en-US" sz="1800" dirty="0">
                <a:latin typeface="Consolas" panose="020B0609020204030204" charset="0"/>
              </a:rPr>
              <a:t>&gt;&gt;&gt; </a:t>
            </a:r>
            <a:r>
              <a:rPr lang="en-US" altLang="en-US" sz="1800" dirty="0" err="1">
                <a:latin typeface="Consolas" panose="020B0609020204030204" charset="0"/>
              </a:rPr>
              <a:t>t.R</a:t>
            </a:r>
            <a:r>
              <a:rPr lang="en-US" altLang="en-US" sz="1800" dirty="0">
                <a:latin typeface="Consolas" panose="020B0609020204030204" charset="0"/>
              </a:rPr>
              <a:t> = 4                                  #</a:t>
            </a:r>
            <a:r>
              <a:rPr lang="en-US" altLang="en-US" sz="1800" dirty="0" err="1">
                <a:latin typeface="Consolas" panose="020B0609020204030204" charset="0"/>
              </a:rPr>
              <a:t>成员已存在，不允许修改</a:t>
            </a:r>
            <a:endParaRPr lang="en-US" altLang="en-US" sz="1800" dirty="0">
              <a:latin typeface="Consolas" panose="020B0609020204030204" charset="0"/>
            </a:endParaRPr>
          </a:p>
          <a:p>
            <a:pPr marL="1905" indent="-344805">
              <a:lnSpc>
                <a:spcPct val="80000"/>
              </a:lnSpc>
              <a:buNone/>
              <a:defRPr/>
            </a:pPr>
            <a:r>
              <a:rPr lang="en-US" altLang="en-US" sz="1800" dirty="0" err="1">
                <a:solidFill>
                  <a:srgbClr val="FF0000"/>
                </a:solidFill>
                <a:latin typeface="Consolas" panose="020B0609020204030204" charset="0"/>
              </a:rPr>
              <a:t>AssertionError</a:t>
            </a:r>
            <a:r>
              <a:rPr lang="en-US" altLang="en-US" sz="1800" dirty="0">
                <a:solidFill>
                  <a:srgbClr val="FF0000"/>
                </a:solidFill>
                <a:latin typeface="Consolas" panose="020B0609020204030204" charset="0"/>
              </a:rPr>
              <a:t>: You can not modify R</a:t>
            </a:r>
          </a:p>
          <a:p>
            <a:pPr marL="1905" indent="-344805">
              <a:lnSpc>
                <a:spcPct val="80000"/>
              </a:lnSpc>
              <a:buNone/>
              <a:defRPr/>
            </a:pPr>
            <a:r>
              <a:rPr lang="en-US" altLang="en-US" sz="1800" dirty="0">
                <a:latin typeface="Consolas" panose="020B0609020204030204" charset="0"/>
              </a:rPr>
              <a:t>&gt;&gt;&gt; </a:t>
            </a:r>
            <a:r>
              <a:rPr lang="en-US" altLang="en-US" sz="1800" dirty="0" err="1">
                <a:latin typeface="Consolas" panose="020B0609020204030204" charset="0"/>
              </a:rPr>
              <a:t>t.G</a:t>
            </a:r>
            <a:r>
              <a:rPr lang="en-US" altLang="en-US" sz="1800" dirty="0">
                <a:latin typeface="Consolas" panose="020B0609020204030204" charset="0"/>
              </a:rPr>
              <a:t> = 4</a:t>
            </a:r>
          </a:p>
          <a:p>
            <a:pPr marL="1905" indent="-344805">
              <a:lnSpc>
                <a:spcPct val="80000"/>
              </a:lnSpc>
              <a:buNone/>
              <a:defRPr/>
            </a:pPr>
            <a:r>
              <a:rPr lang="en-US" altLang="en-US" sz="1800" dirty="0">
                <a:latin typeface="Consolas" panose="020B0609020204030204" charset="0"/>
              </a:rPr>
              <a:t>&gt;&gt;&gt; </a:t>
            </a:r>
            <a:r>
              <a:rPr lang="en-US" altLang="en-US" sz="1800" dirty="0" err="1">
                <a:latin typeface="Consolas" panose="020B0609020204030204" charset="0"/>
              </a:rPr>
              <a:t>t.g</a:t>
            </a:r>
            <a:r>
              <a:rPr lang="en-US" altLang="en-US" sz="1800" dirty="0">
                <a:latin typeface="Consolas" panose="020B0609020204030204" charset="0"/>
              </a:rPr>
              <a:t> = 4                                  #</a:t>
            </a:r>
            <a:r>
              <a:rPr lang="en-US" altLang="en-US" sz="1800" dirty="0" err="1">
                <a:latin typeface="Consolas" panose="020B0609020204030204" charset="0"/>
              </a:rPr>
              <a:t>成员必须大写</a:t>
            </a:r>
            <a:endParaRPr lang="en-US" altLang="en-US" sz="1800" dirty="0">
              <a:latin typeface="Consolas" panose="020B0609020204030204" charset="0"/>
            </a:endParaRPr>
          </a:p>
          <a:p>
            <a:pPr marL="1905" indent="-344805">
              <a:lnSpc>
                <a:spcPct val="80000"/>
              </a:lnSpc>
              <a:buNone/>
              <a:defRPr/>
            </a:pPr>
            <a:r>
              <a:rPr lang="en-US" altLang="en-US" sz="1800" dirty="0" err="1">
                <a:solidFill>
                  <a:srgbClr val="FF0000"/>
                </a:solidFill>
                <a:latin typeface="Consolas" panose="020B0609020204030204" charset="0"/>
              </a:rPr>
              <a:t>AssertionError</a:t>
            </a:r>
            <a:r>
              <a:rPr lang="en-US" altLang="en-US" sz="1800" dirty="0">
                <a:solidFill>
                  <a:srgbClr val="FF0000"/>
                </a:solidFill>
                <a:latin typeface="Consolas" panose="020B0609020204030204" charset="0"/>
              </a:rPr>
              <a:t>: Constant should be uppercase.</a:t>
            </a:r>
          </a:p>
          <a:p>
            <a:pPr marL="1905" indent="-344805">
              <a:lnSpc>
                <a:spcPct val="80000"/>
              </a:lnSpc>
              <a:buNone/>
              <a:defRPr/>
            </a:pPr>
            <a:r>
              <a:rPr lang="en-US" altLang="en-US" sz="1800" dirty="0">
                <a:latin typeface="Consolas" panose="020B0609020204030204" charset="0"/>
              </a:rPr>
              <a:t>&gt;&gt;&gt; </a:t>
            </a:r>
            <a:r>
              <a:rPr lang="en-US" altLang="en-US" sz="1800" dirty="0" err="1">
                <a:latin typeface="Consolas" panose="020B0609020204030204" charset="0"/>
              </a:rPr>
              <a:t>t.B</a:t>
            </a:r>
            <a:r>
              <a:rPr lang="en-US" altLang="en-US" sz="1800" dirty="0">
                <a:latin typeface="Consolas" panose="020B0609020204030204" charset="0"/>
              </a:rPr>
              <a:t> = 4                                 #</a:t>
            </a:r>
            <a:r>
              <a:rPr lang="en-US" altLang="en-US" sz="1800" dirty="0" err="1">
                <a:latin typeface="Consolas" panose="020B0609020204030204" charset="0"/>
              </a:rPr>
              <a:t>成员的值不允许相同</a:t>
            </a:r>
            <a:endParaRPr lang="en-US" altLang="en-US" sz="1800" dirty="0">
              <a:latin typeface="Consolas" panose="020B0609020204030204" charset="0"/>
            </a:endParaRPr>
          </a:p>
          <a:p>
            <a:pPr marL="1905" indent="-344805">
              <a:lnSpc>
                <a:spcPct val="80000"/>
              </a:lnSpc>
              <a:buNone/>
              <a:defRPr/>
            </a:pPr>
            <a:r>
              <a:rPr lang="en-US" altLang="en-US" sz="1800" dirty="0" err="1">
                <a:solidFill>
                  <a:srgbClr val="FF0000"/>
                </a:solidFill>
                <a:latin typeface="Consolas" panose="020B0609020204030204" charset="0"/>
              </a:rPr>
              <a:t>AssertionError</a:t>
            </a:r>
            <a:r>
              <a:rPr lang="en-US" altLang="en-US" sz="1800" dirty="0">
                <a:solidFill>
                  <a:srgbClr val="FF0000"/>
                </a:solidFill>
                <a:latin typeface="Consolas" panose="020B0609020204030204" charset="0"/>
              </a:rPr>
              <a:t>: Value already exists</a:t>
            </a:r>
            <a:endParaRPr lang="zh-CN" altLang="en-US" sz="1800" noProof="1">
              <a:solidFill>
                <a:srgbClr val="FF0000"/>
              </a:solidFill>
              <a:latin typeface="Consolas" panose="020B0609020204030204" charset="0"/>
            </a:endParaRPr>
          </a:p>
        </p:txBody>
      </p:sp>
      <p:sp>
        <p:nvSpPr>
          <p:cNvPr id="2" name="标题 1"/>
          <p:cNvSpPr>
            <a:spLocks noGrp="1"/>
          </p:cNvSpPr>
          <p:nvPr>
            <p:ph type="title"/>
          </p:nvPr>
        </p:nvSpPr>
        <p:spPr/>
        <p:txBody>
          <a:bodyPr/>
          <a:lstStyle/>
          <a:p>
            <a:r>
              <a:rPr lang="zh-CN" altLang="en-US" noProof="1">
                <a:effectLst>
                  <a:outerShdw blurRad="38100" dist="38100" dir="2700000">
                    <a:srgbClr val="C0C0C0"/>
                  </a:outerShdw>
                </a:effectLst>
              </a:rPr>
              <a:t>成员方法</a:t>
            </a:r>
            <a:endParaRPr lang="zh-CN" altLang="en-US" dirty="0"/>
          </a:p>
        </p:txBody>
      </p:sp>
    </p:spTree>
    <p:extLst>
      <p:ext uri="{BB962C8B-B14F-4D97-AF65-F5344CB8AC3E}">
        <p14:creationId xmlns:p14="http://schemas.microsoft.com/office/powerpoint/2010/main" val="28455362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noProof="1">
                <a:effectLst>
                  <a:outerShdw blurRad="38100" dist="38100" dir="2700000">
                    <a:srgbClr val="C0C0C0"/>
                  </a:outerShdw>
                </a:effectLst>
              </a:rPr>
              <a:t>继承和多态</a:t>
            </a:r>
            <a:endParaRPr lang="zh-CN" altLang="en-US" dirty="0"/>
          </a:p>
        </p:txBody>
      </p:sp>
      <p:sp>
        <p:nvSpPr>
          <p:cNvPr id="3" name="内容占位符 2"/>
          <p:cNvSpPr>
            <a:spLocks noGrp="1"/>
          </p:cNvSpPr>
          <p:nvPr>
            <p:ph idx="1"/>
          </p:nvPr>
        </p:nvSpPr>
        <p:spPr/>
        <p:txBody>
          <a:bodyPr/>
          <a:lstStyle/>
          <a:p>
            <a:r>
              <a:rPr lang="zh-CN" altLang="en-US" dirty="0"/>
              <a:t>继承</a:t>
            </a:r>
            <a:endParaRPr lang="en-US" altLang="zh-CN" dirty="0"/>
          </a:p>
          <a:p>
            <a:pPr lvl="1"/>
            <a:r>
              <a:rPr lang="zh-CN" altLang="en-US" dirty="0"/>
              <a:t>代码复用和设计复用</a:t>
            </a:r>
            <a:endParaRPr lang="en-US" altLang="zh-CN" dirty="0"/>
          </a:p>
          <a:p>
            <a:pPr lvl="2"/>
            <a:r>
              <a:rPr lang="zh-CN" altLang="en-US" dirty="0"/>
              <a:t>继承一个已有的类进行二次开发，无疑会大幅度减少开发工作量</a:t>
            </a:r>
            <a:endParaRPr lang="en-US" altLang="zh-CN" dirty="0"/>
          </a:p>
          <a:p>
            <a:pPr lvl="1"/>
            <a:r>
              <a:rPr lang="zh-CN" altLang="en-US" dirty="0"/>
              <a:t>在继承关系中，已有的、设计好的类称为父类或基类，新设计的类称为子类或派生类</a:t>
            </a:r>
            <a:endParaRPr lang="en-US" altLang="zh-CN" dirty="0"/>
          </a:p>
          <a:p>
            <a:pPr lvl="2"/>
            <a:r>
              <a:rPr lang="zh-CN" altLang="en-US" dirty="0"/>
              <a:t>派生类可以继承父类的公有成员，但是不能继承其私有成员。</a:t>
            </a:r>
            <a:endParaRPr lang="en-US" altLang="zh-CN" dirty="0"/>
          </a:p>
          <a:p>
            <a:pPr lvl="2"/>
            <a:r>
              <a:rPr lang="zh-CN" altLang="en-US" dirty="0"/>
              <a:t>在派生类中调用基类的方法：使用内置函数</a:t>
            </a:r>
            <a:r>
              <a:rPr lang="en-US" altLang="zh-CN" dirty="0"/>
              <a:t>super()</a:t>
            </a:r>
            <a:r>
              <a:rPr lang="zh-CN" altLang="en-US" dirty="0"/>
              <a:t>或者通过“基类名</a:t>
            </a:r>
            <a:r>
              <a:rPr lang="en-US" altLang="zh-CN" dirty="0"/>
              <a:t>.</a:t>
            </a:r>
            <a:r>
              <a:rPr lang="zh-CN" altLang="en-US" dirty="0"/>
              <a:t>方法名</a:t>
            </a:r>
            <a:r>
              <a:rPr lang="en-US" altLang="zh-CN" dirty="0"/>
              <a:t>()”</a:t>
            </a:r>
          </a:p>
          <a:p>
            <a:pPr lvl="1"/>
            <a:r>
              <a:rPr lang="zh-CN" altLang="en-US" dirty="0"/>
              <a:t>静态方法可以没有参数</a:t>
            </a:r>
            <a:endParaRPr lang="en-US" altLang="zh-CN" dirty="0"/>
          </a:p>
          <a:p>
            <a:pPr lvl="1"/>
            <a:r>
              <a:rPr lang="zh-CN" altLang="en-US" dirty="0"/>
              <a:t>支持多继承，如果父类中有相同的方法名，而在子类中使用时没有指定父类名，则</a:t>
            </a:r>
            <a:r>
              <a:rPr lang="en-US" altLang="zh-CN" dirty="0"/>
              <a:t>Python</a:t>
            </a:r>
            <a:r>
              <a:rPr lang="zh-CN" altLang="en-US" dirty="0"/>
              <a:t>解释器将从左向右按顺序进行搜索。</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63</a:t>
            </a:fld>
            <a:endParaRPr lang="zh-CN" altLang="en-US"/>
          </a:p>
        </p:txBody>
      </p:sp>
    </p:spTree>
    <p:extLst>
      <p:ext uri="{BB962C8B-B14F-4D97-AF65-F5344CB8AC3E}">
        <p14:creationId xmlns:p14="http://schemas.microsoft.com/office/powerpoint/2010/main" val="22337141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noProof="1">
                <a:effectLst>
                  <a:outerShdw blurRad="38100" dist="38100" dir="2700000">
                    <a:srgbClr val="C0C0C0"/>
                  </a:outerShdw>
                </a:effectLst>
              </a:rPr>
              <a:t>继承和多态</a:t>
            </a:r>
            <a:endParaRPr lang="zh-CN" altLang="en-US" dirty="0"/>
          </a:p>
        </p:txBody>
      </p:sp>
      <p:sp>
        <p:nvSpPr>
          <p:cNvPr id="3" name="内容占位符 2"/>
          <p:cNvSpPr>
            <a:spLocks noGrp="1"/>
          </p:cNvSpPr>
          <p:nvPr>
            <p:ph idx="1"/>
          </p:nvPr>
        </p:nvSpPr>
        <p:spPr/>
        <p:txBody>
          <a:bodyPr/>
          <a:lstStyle/>
          <a:p>
            <a:r>
              <a:rPr lang="zh-CN" altLang="en-US" dirty="0"/>
              <a:t>继承</a:t>
            </a:r>
            <a:endParaRPr lang="en-US" altLang="zh-CN" dirty="0"/>
          </a:p>
          <a:p>
            <a:pPr lvl="1"/>
            <a:r>
              <a:rPr lang="zh-CN" altLang="en-US" noProof="1"/>
              <a:t>构造函数、私有方法以及普通公开方法的继承原理</a:t>
            </a:r>
            <a:endParaRPr lang="en-US" altLang="zh-CN" dirty="0"/>
          </a:p>
          <a:p>
            <a:pPr marL="1905" indent="-344805">
              <a:lnSpc>
                <a:spcPct val="80000"/>
              </a:lnSpc>
              <a:buNone/>
              <a:defRPr/>
            </a:pPr>
            <a:r>
              <a:rPr lang="zh-CN" altLang="en-US" sz="1800" noProof="1">
                <a:latin typeface="Consolas" panose="020B0609020204030204" charset="0"/>
              </a:rPr>
              <a:t>class A(object):</a:t>
            </a:r>
          </a:p>
          <a:p>
            <a:pPr marL="1905" indent="-344805">
              <a:lnSpc>
                <a:spcPct val="80000"/>
              </a:lnSpc>
              <a:buNone/>
              <a:defRPr/>
            </a:pPr>
            <a:r>
              <a:rPr lang="zh-CN" altLang="en-US" sz="1800" noProof="1">
                <a:latin typeface="Consolas" panose="020B0609020204030204" charset="0"/>
              </a:rPr>
              <a:t>	    def __init__(self):</a:t>
            </a:r>
          </a:p>
          <a:p>
            <a:pPr marL="1905" indent="-344805">
              <a:lnSpc>
                <a:spcPct val="80000"/>
              </a:lnSpc>
              <a:buNone/>
              <a:defRPr/>
            </a:pPr>
            <a:r>
              <a:rPr lang="zh-CN" altLang="en-US" sz="1800" noProof="1">
                <a:latin typeface="Consolas" panose="020B0609020204030204" charset="0"/>
              </a:rPr>
              <a:t>		self.__private()</a:t>
            </a:r>
          </a:p>
          <a:p>
            <a:pPr marL="1905" indent="-344805">
              <a:lnSpc>
                <a:spcPct val="80000"/>
              </a:lnSpc>
              <a:buNone/>
              <a:defRPr/>
            </a:pPr>
            <a:r>
              <a:rPr lang="zh-CN" altLang="en-US" sz="1800" noProof="1">
                <a:latin typeface="Consolas" panose="020B0609020204030204" charset="0"/>
              </a:rPr>
              <a:t>		self.public()</a:t>
            </a:r>
          </a:p>
          <a:p>
            <a:pPr marL="1905" indent="-344805">
              <a:lnSpc>
                <a:spcPct val="80000"/>
              </a:lnSpc>
              <a:buNone/>
              <a:defRPr/>
            </a:pPr>
            <a:r>
              <a:rPr lang="zh-CN" altLang="en-US" sz="1800" noProof="1">
                <a:latin typeface="Consolas" panose="020B0609020204030204" charset="0"/>
              </a:rPr>
              <a:t>	    def __private(self):</a:t>
            </a:r>
          </a:p>
          <a:p>
            <a:pPr marL="1905" indent="-344805">
              <a:lnSpc>
                <a:spcPct val="80000"/>
              </a:lnSpc>
              <a:buNone/>
              <a:defRPr/>
            </a:pPr>
            <a:r>
              <a:rPr lang="zh-CN" altLang="en-US" sz="1800" noProof="1">
                <a:latin typeface="Consolas" panose="020B0609020204030204" charset="0"/>
              </a:rPr>
              <a:t>		print('__private() method in A')		</a:t>
            </a:r>
          </a:p>
          <a:p>
            <a:pPr marL="1905" indent="-344805">
              <a:lnSpc>
                <a:spcPct val="80000"/>
              </a:lnSpc>
              <a:buNone/>
              <a:defRPr/>
            </a:pPr>
            <a:r>
              <a:rPr lang="zh-CN" altLang="en-US" sz="1800" noProof="1">
                <a:latin typeface="Consolas" panose="020B0609020204030204" charset="0"/>
              </a:rPr>
              <a:t>	    def public(self):</a:t>
            </a:r>
          </a:p>
          <a:p>
            <a:pPr marL="1905" indent="-344805">
              <a:lnSpc>
                <a:spcPct val="80000"/>
              </a:lnSpc>
              <a:buNone/>
              <a:defRPr/>
            </a:pPr>
            <a:r>
              <a:rPr lang="zh-CN" altLang="en-US" sz="1800" noProof="1">
                <a:latin typeface="Consolas" panose="020B0609020204030204" charset="0"/>
              </a:rPr>
              <a:t>		print('public() method in A')		</a:t>
            </a:r>
          </a:p>
          <a:p>
            <a:pPr marL="1905" indent="-344805">
              <a:lnSpc>
                <a:spcPct val="80000"/>
              </a:lnSpc>
              <a:buNone/>
              <a:defRPr/>
            </a:pPr>
            <a:endParaRPr lang="zh-CN" altLang="en-US" sz="1800" noProof="1">
              <a:latin typeface="Consolas" panose="020B0609020204030204" charset="0"/>
            </a:endParaRPr>
          </a:p>
          <a:p>
            <a:pPr marL="1905" indent="-344805">
              <a:lnSpc>
                <a:spcPct val="80000"/>
              </a:lnSpc>
              <a:buNone/>
              <a:defRPr/>
            </a:pPr>
            <a:r>
              <a:rPr lang="zh-CN" altLang="en-US" sz="1800" noProof="1">
                <a:latin typeface="Consolas" panose="020B0609020204030204" charset="0"/>
              </a:rPr>
              <a:t>class B(A):              #注意，类B没有定义构造函数</a:t>
            </a:r>
          </a:p>
          <a:p>
            <a:pPr marL="1905" indent="-344805">
              <a:lnSpc>
                <a:spcPct val="80000"/>
              </a:lnSpc>
              <a:buNone/>
              <a:defRPr/>
            </a:pPr>
            <a:r>
              <a:rPr lang="zh-CN" altLang="en-US" sz="1800" noProof="1">
                <a:latin typeface="Consolas" panose="020B0609020204030204" charset="0"/>
              </a:rPr>
              <a:t>	    def __private(self):</a:t>
            </a:r>
          </a:p>
          <a:p>
            <a:pPr marL="1905" indent="-344805">
              <a:lnSpc>
                <a:spcPct val="80000"/>
              </a:lnSpc>
              <a:buNone/>
              <a:defRPr/>
            </a:pPr>
            <a:r>
              <a:rPr lang="zh-CN" altLang="en-US" sz="1800" noProof="1">
                <a:latin typeface="Consolas" panose="020B0609020204030204" charset="0"/>
              </a:rPr>
              <a:t>		print('__private() method in B')		</a:t>
            </a:r>
          </a:p>
          <a:p>
            <a:pPr marL="1905" indent="-344805">
              <a:lnSpc>
                <a:spcPct val="80000"/>
              </a:lnSpc>
              <a:buNone/>
              <a:defRPr/>
            </a:pPr>
            <a:r>
              <a:rPr lang="zh-CN" altLang="en-US" sz="1800" noProof="1">
                <a:latin typeface="Consolas" panose="020B0609020204030204" charset="0"/>
              </a:rPr>
              <a:t>	    def public(self):</a:t>
            </a:r>
          </a:p>
          <a:p>
            <a:pPr marL="1905" indent="-344805">
              <a:lnSpc>
                <a:spcPct val="80000"/>
              </a:lnSpc>
              <a:buNone/>
              <a:defRPr/>
            </a:pPr>
            <a:r>
              <a:rPr lang="zh-CN" altLang="en-US" sz="1800" noProof="1">
                <a:latin typeface="Consolas" panose="020B0609020204030204" charset="0"/>
              </a:rPr>
              <a:t>		print('public() method in B')</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64</a:t>
            </a:fld>
            <a:endParaRPr lang="zh-CN" altLang="en-US"/>
          </a:p>
        </p:txBody>
      </p:sp>
    </p:spTree>
    <p:extLst>
      <p:ext uri="{BB962C8B-B14F-4D97-AF65-F5344CB8AC3E}">
        <p14:creationId xmlns:p14="http://schemas.microsoft.com/office/powerpoint/2010/main" val="3786226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noProof="1">
                <a:effectLst>
                  <a:outerShdw blurRad="38100" dist="38100" dir="2700000">
                    <a:srgbClr val="C0C0C0"/>
                  </a:outerShdw>
                </a:effectLst>
              </a:rPr>
              <a:t>继承和多态</a:t>
            </a:r>
            <a:endParaRPr lang="zh-CN" altLang="en-US" dirty="0"/>
          </a:p>
        </p:txBody>
      </p:sp>
      <p:sp>
        <p:nvSpPr>
          <p:cNvPr id="3" name="内容占位符 2"/>
          <p:cNvSpPr>
            <a:spLocks noGrp="1"/>
          </p:cNvSpPr>
          <p:nvPr>
            <p:ph idx="1"/>
          </p:nvPr>
        </p:nvSpPr>
        <p:spPr/>
        <p:txBody>
          <a:bodyPr/>
          <a:lstStyle/>
          <a:p>
            <a:r>
              <a:rPr lang="zh-CN" altLang="en-US" dirty="0"/>
              <a:t>继承</a:t>
            </a:r>
            <a:endParaRPr lang="en-US" altLang="zh-CN" dirty="0"/>
          </a:p>
          <a:p>
            <a:pPr marL="1905" indent="-344805">
              <a:lnSpc>
                <a:spcPct val="80000"/>
              </a:lnSpc>
              <a:buNone/>
              <a:defRPr/>
            </a:pPr>
            <a:r>
              <a:rPr lang="en-US" altLang="zh-CN" sz="1800" dirty="0">
                <a:latin typeface="Consolas" panose="020B0609020204030204" charset="0"/>
              </a:rPr>
              <a:t>&gt;&gt;&gt; b = B()</a:t>
            </a:r>
          </a:p>
          <a:p>
            <a:pPr marL="1905" indent="-344805">
              <a:lnSpc>
                <a:spcPct val="80000"/>
              </a:lnSpc>
              <a:buNone/>
              <a:defRPr/>
            </a:pPr>
            <a:r>
              <a:rPr lang="en-US" altLang="zh-CN" sz="1800" dirty="0">
                <a:solidFill>
                  <a:srgbClr val="00B0F0"/>
                </a:solidFill>
                <a:latin typeface="Consolas" panose="020B0609020204030204" charset="0"/>
              </a:rPr>
              <a:t>__private() method in A        </a:t>
            </a:r>
          </a:p>
          <a:p>
            <a:pPr marL="1905" indent="-344805">
              <a:lnSpc>
                <a:spcPct val="80000"/>
              </a:lnSpc>
              <a:buNone/>
              <a:defRPr/>
            </a:pPr>
            <a:r>
              <a:rPr lang="en-US" altLang="zh-CN" sz="1800" dirty="0">
                <a:solidFill>
                  <a:srgbClr val="00B0F0"/>
                </a:solidFill>
                <a:latin typeface="Consolas" panose="020B0609020204030204" charset="0"/>
              </a:rPr>
              <a:t>public() method in B   </a:t>
            </a:r>
          </a:p>
          <a:p>
            <a:pPr marL="1905" indent="-344805">
              <a:lnSpc>
                <a:spcPct val="80000"/>
              </a:lnSpc>
              <a:buNone/>
              <a:defRPr/>
            </a:pPr>
            <a:r>
              <a:rPr lang="en-US" altLang="zh-CN" sz="1800" dirty="0">
                <a:latin typeface="Consolas" panose="020B0609020204030204" charset="0"/>
              </a:rPr>
              <a:t>&gt;&gt;&gt; </a:t>
            </a:r>
            <a:r>
              <a:rPr lang="en-US" altLang="zh-CN" sz="1800" dirty="0" err="1">
                <a:latin typeface="Consolas" panose="020B0609020204030204" charset="0"/>
              </a:rPr>
              <a:t>dir</a:t>
            </a:r>
            <a:r>
              <a:rPr lang="en-US" altLang="zh-CN" sz="1800" dirty="0">
                <a:latin typeface="Consolas" panose="020B0609020204030204" charset="0"/>
              </a:rPr>
              <a:t>(b)</a:t>
            </a:r>
          </a:p>
          <a:p>
            <a:pPr marL="1905" indent="-344805">
              <a:lnSpc>
                <a:spcPct val="80000"/>
              </a:lnSpc>
              <a:buNone/>
              <a:defRPr/>
            </a:pPr>
            <a:r>
              <a:rPr lang="en-US" altLang="zh-CN" sz="1800" dirty="0">
                <a:solidFill>
                  <a:srgbClr val="00B0F0"/>
                </a:solidFill>
                <a:latin typeface="Consolas" panose="020B0609020204030204" charset="0"/>
              </a:rPr>
              <a:t>['_</a:t>
            </a:r>
            <a:r>
              <a:rPr lang="en-US" altLang="zh-CN" sz="1800" dirty="0" err="1">
                <a:solidFill>
                  <a:srgbClr val="00B0F0"/>
                </a:solidFill>
                <a:latin typeface="Consolas" panose="020B0609020204030204" charset="0"/>
              </a:rPr>
              <a:t>A__private</a:t>
            </a:r>
            <a:r>
              <a:rPr lang="en-US" altLang="zh-CN" sz="1800" dirty="0">
                <a:solidFill>
                  <a:srgbClr val="00B0F0"/>
                </a:solidFill>
                <a:latin typeface="Consolas" panose="020B0609020204030204" charset="0"/>
              </a:rPr>
              <a:t>', '_</a:t>
            </a:r>
            <a:r>
              <a:rPr lang="en-US" altLang="zh-CN" sz="1800" dirty="0" err="1">
                <a:solidFill>
                  <a:srgbClr val="00B0F0"/>
                </a:solidFill>
                <a:latin typeface="Consolas" panose="020B0609020204030204" charset="0"/>
              </a:rPr>
              <a:t>B__private</a:t>
            </a:r>
            <a:r>
              <a:rPr lang="en-US" altLang="zh-CN" sz="1800" dirty="0">
                <a:solidFill>
                  <a:srgbClr val="00B0F0"/>
                </a:solidFill>
                <a:latin typeface="Consolas" panose="020B0609020204030204" charset="0"/>
              </a:rPr>
              <a:t>', '__class__', ...]</a:t>
            </a:r>
          </a:p>
          <a:p>
            <a:pPr marL="1905" indent="-344805">
              <a:lnSpc>
                <a:spcPct val="80000"/>
              </a:lnSpc>
              <a:buNone/>
              <a:defRPr/>
            </a:pPr>
            <a:endParaRPr lang="en-US" altLang="zh-CN" sz="1800" dirty="0">
              <a:latin typeface="Consolas" panose="020B0609020204030204" charset="0"/>
            </a:endParaRPr>
          </a:p>
          <a:p>
            <a:pPr marL="1905" indent="-344805">
              <a:lnSpc>
                <a:spcPct val="80000"/>
              </a:lnSpc>
              <a:buNone/>
              <a:defRPr/>
            </a:pPr>
            <a:r>
              <a:rPr lang="en-US" altLang="zh-CN" sz="1800" dirty="0">
                <a:latin typeface="Consolas" panose="020B0609020204030204" charset="0"/>
              </a:rPr>
              <a:t>&gt;&gt;&gt; class C(A):</a:t>
            </a:r>
          </a:p>
          <a:p>
            <a:pPr marL="1905" indent="-344805">
              <a:lnSpc>
                <a:spcPct val="80000"/>
              </a:lnSpc>
              <a:buNone/>
              <a:defRPr/>
            </a:pPr>
            <a:r>
              <a:rPr lang="en-US" altLang="zh-CN" sz="1800" dirty="0">
                <a:latin typeface="Consolas" panose="020B0609020204030204" charset="0"/>
              </a:rPr>
              <a:t>	    </a:t>
            </a:r>
            <a:r>
              <a:rPr lang="en-US" altLang="zh-CN" sz="1800" dirty="0" err="1">
                <a:latin typeface="Consolas" panose="020B0609020204030204" charset="0"/>
              </a:rPr>
              <a:t>def</a:t>
            </a:r>
            <a:r>
              <a:rPr lang="en-US" altLang="zh-CN" sz="1800" dirty="0">
                <a:latin typeface="Consolas" panose="020B0609020204030204" charset="0"/>
              </a:rPr>
              <a:t> __</a:t>
            </a:r>
            <a:r>
              <a:rPr lang="en-US" altLang="zh-CN" sz="1800" dirty="0" err="1">
                <a:latin typeface="Consolas" panose="020B0609020204030204" charset="0"/>
              </a:rPr>
              <a:t>init</a:t>
            </a:r>
            <a:r>
              <a:rPr lang="en-US" altLang="zh-CN" sz="1800" dirty="0">
                <a:latin typeface="Consolas" panose="020B0609020204030204" charset="0"/>
              </a:rPr>
              <a:t>__(self):         #</a:t>
            </a:r>
            <a:r>
              <a:rPr lang="en-US" altLang="zh-CN" sz="1800" dirty="0" err="1">
                <a:latin typeface="Consolas" panose="020B0609020204030204" charset="0"/>
              </a:rPr>
              <a:t>显式定义构造函数</a:t>
            </a:r>
            <a:endParaRPr lang="en-US" altLang="zh-CN" sz="1800" dirty="0">
              <a:latin typeface="Consolas" panose="020B0609020204030204" charset="0"/>
            </a:endParaRPr>
          </a:p>
          <a:p>
            <a:pPr marL="1905" indent="-344805">
              <a:lnSpc>
                <a:spcPct val="80000"/>
              </a:lnSpc>
              <a:buNone/>
              <a:defRPr/>
            </a:pPr>
            <a:r>
              <a:rPr lang="en-US" altLang="zh-CN" sz="1800" dirty="0">
                <a:latin typeface="Consolas" panose="020B0609020204030204" charset="0"/>
              </a:rPr>
              <a:t>		</a:t>
            </a:r>
            <a:r>
              <a:rPr lang="en-US" altLang="zh-CN" sz="1800" dirty="0" err="1">
                <a:latin typeface="Consolas" panose="020B0609020204030204" charset="0"/>
              </a:rPr>
              <a:t>self.__private</a:t>
            </a:r>
            <a:r>
              <a:rPr lang="en-US" altLang="zh-CN" sz="1800" dirty="0">
                <a:latin typeface="Consolas" panose="020B0609020204030204" charset="0"/>
              </a:rPr>
              <a:t>()</a:t>
            </a:r>
          </a:p>
          <a:p>
            <a:pPr marL="1905" indent="-344805">
              <a:lnSpc>
                <a:spcPct val="80000"/>
              </a:lnSpc>
              <a:buNone/>
              <a:defRPr/>
            </a:pPr>
            <a:r>
              <a:rPr lang="en-US" altLang="zh-CN" sz="1800" dirty="0">
                <a:latin typeface="Consolas" panose="020B0609020204030204" charset="0"/>
              </a:rPr>
              <a:t>		</a:t>
            </a:r>
            <a:r>
              <a:rPr lang="en-US" altLang="zh-CN" sz="1800" dirty="0" err="1">
                <a:latin typeface="Consolas" panose="020B0609020204030204" charset="0"/>
              </a:rPr>
              <a:t>self.public</a:t>
            </a:r>
            <a:r>
              <a:rPr lang="en-US" altLang="zh-CN" sz="1800" dirty="0">
                <a:latin typeface="Consolas" panose="020B0609020204030204" charset="0"/>
              </a:rPr>
              <a:t>()</a:t>
            </a:r>
          </a:p>
          <a:p>
            <a:pPr marL="1905" indent="-344805">
              <a:lnSpc>
                <a:spcPct val="80000"/>
              </a:lnSpc>
              <a:buNone/>
              <a:defRPr/>
            </a:pPr>
            <a:r>
              <a:rPr lang="en-US" altLang="zh-CN" sz="1800" dirty="0">
                <a:latin typeface="Consolas" panose="020B0609020204030204" charset="0"/>
              </a:rPr>
              <a:t>	    </a:t>
            </a:r>
            <a:r>
              <a:rPr lang="en-US" altLang="zh-CN" sz="1800" dirty="0" err="1">
                <a:latin typeface="Consolas" panose="020B0609020204030204" charset="0"/>
              </a:rPr>
              <a:t>def</a:t>
            </a:r>
            <a:r>
              <a:rPr lang="en-US" altLang="zh-CN" sz="1800" dirty="0">
                <a:latin typeface="Consolas" panose="020B0609020204030204" charset="0"/>
              </a:rPr>
              <a:t> __private(self):</a:t>
            </a:r>
          </a:p>
          <a:p>
            <a:pPr marL="1905" indent="-344805">
              <a:lnSpc>
                <a:spcPct val="80000"/>
              </a:lnSpc>
              <a:buNone/>
              <a:defRPr/>
            </a:pPr>
            <a:r>
              <a:rPr lang="en-US" altLang="zh-CN" sz="1800" dirty="0">
                <a:latin typeface="Consolas" panose="020B0609020204030204" charset="0"/>
              </a:rPr>
              <a:t>		print('__private() method in C')</a:t>
            </a:r>
          </a:p>
          <a:p>
            <a:pPr marL="1905" indent="-344805">
              <a:lnSpc>
                <a:spcPct val="80000"/>
              </a:lnSpc>
              <a:buNone/>
              <a:defRPr/>
            </a:pPr>
            <a:r>
              <a:rPr lang="en-US" altLang="zh-CN" sz="1800" dirty="0">
                <a:latin typeface="Consolas" panose="020B0609020204030204" charset="0"/>
              </a:rPr>
              <a:t>    </a:t>
            </a:r>
            <a:r>
              <a:rPr lang="en-US" altLang="zh-CN" sz="1800" dirty="0" err="1">
                <a:latin typeface="Consolas" panose="020B0609020204030204" charset="0"/>
              </a:rPr>
              <a:t>def</a:t>
            </a:r>
            <a:r>
              <a:rPr lang="en-US" altLang="zh-CN" sz="1800" dirty="0">
                <a:latin typeface="Consolas" panose="020B0609020204030204" charset="0"/>
              </a:rPr>
              <a:t> public(self):</a:t>
            </a:r>
          </a:p>
          <a:p>
            <a:pPr marL="1905" indent="-344805">
              <a:lnSpc>
                <a:spcPct val="80000"/>
              </a:lnSpc>
              <a:buNone/>
              <a:defRPr/>
            </a:pPr>
            <a:r>
              <a:rPr lang="en-US" altLang="zh-CN" sz="1800" dirty="0">
                <a:latin typeface="Consolas" panose="020B0609020204030204" charset="0"/>
              </a:rPr>
              <a:t>		print('public() method in C')	</a:t>
            </a:r>
          </a:p>
          <a:p>
            <a:pPr marL="1905" indent="-344805">
              <a:lnSpc>
                <a:spcPct val="80000"/>
              </a:lnSpc>
              <a:buNone/>
              <a:defRPr/>
            </a:pPr>
            <a:r>
              <a:rPr lang="en-US" altLang="zh-CN" sz="1800" dirty="0">
                <a:latin typeface="Consolas" panose="020B0609020204030204" charset="0"/>
              </a:rPr>
              <a:t>&gt;&gt;&gt; c = C()</a:t>
            </a:r>
          </a:p>
          <a:p>
            <a:pPr marL="1905" indent="-344805">
              <a:lnSpc>
                <a:spcPct val="80000"/>
              </a:lnSpc>
              <a:buNone/>
              <a:defRPr/>
            </a:pPr>
            <a:r>
              <a:rPr lang="en-US" altLang="zh-CN" sz="1800" dirty="0">
                <a:solidFill>
                  <a:srgbClr val="00B0F0"/>
                </a:solidFill>
                <a:latin typeface="Consolas" panose="020B0609020204030204" charset="0"/>
              </a:rPr>
              <a:t>__private() method in C</a:t>
            </a:r>
          </a:p>
          <a:p>
            <a:pPr marL="1905" indent="-344805">
              <a:lnSpc>
                <a:spcPct val="80000"/>
              </a:lnSpc>
              <a:buNone/>
              <a:defRPr/>
            </a:pPr>
            <a:r>
              <a:rPr lang="en-US" altLang="zh-CN" sz="1800" dirty="0">
                <a:solidFill>
                  <a:srgbClr val="00B0F0"/>
                </a:solidFill>
                <a:latin typeface="Consolas" panose="020B0609020204030204" charset="0"/>
              </a:rPr>
              <a:t>public() method in C</a:t>
            </a:r>
          </a:p>
          <a:p>
            <a:pPr marL="1905" indent="-344805">
              <a:lnSpc>
                <a:spcPct val="80000"/>
              </a:lnSpc>
              <a:buNone/>
              <a:defRPr/>
            </a:pPr>
            <a:r>
              <a:rPr lang="en-US" altLang="zh-CN" sz="1800" dirty="0">
                <a:latin typeface="Consolas" panose="020B0609020204030204" charset="0"/>
              </a:rPr>
              <a:t>&gt;&gt;&gt; </a:t>
            </a:r>
            <a:r>
              <a:rPr lang="en-US" altLang="zh-CN" sz="1800" dirty="0" err="1">
                <a:latin typeface="Consolas" panose="020B0609020204030204" charset="0"/>
              </a:rPr>
              <a:t>dir</a:t>
            </a:r>
            <a:r>
              <a:rPr lang="en-US" altLang="zh-CN" sz="1800" dirty="0">
                <a:latin typeface="Consolas" panose="020B0609020204030204" charset="0"/>
              </a:rPr>
              <a:t>(c)</a:t>
            </a:r>
          </a:p>
          <a:p>
            <a:pPr marL="1905" indent="-344805">
              <a:lnSpc>
                <a:spcPct val="80000"/>
              </a:lnSpc>
              <a:buNone/>
              <a:defRPr/>
            </a:pPr>
            <a:r>
              <a:rPr lang="en-US" altLang="zh-CN" sz="1800" dirty="0">
                <a:solidFill>
                  <a:srgbClr val="00B0F0"/>
                </a:solidFill>
                <a:latin typeface="Consolas" panose="020B0609020204030204" charset="0"/>
              </a:rPr>
              <a:t>['_</a:t>
            </a:r>
            <a:r>
              <a:rPr lang="en-US" altLang="zh-CN" sz="1800" dirty="0" err="1">
                <a:solidFill>
                  <a:srgbClr val="00B0F0"/>
                </a:solidFill>
                <a:latin typeface="Consolas" panose="020B0609020204030204" charset="0"/>
              </a:rPr>
              <a:t>A__private</a:t>
            </a:r>
            <a:r>
              <a:rPr lang="en-US" altLang="zh-CN" sz="1800" dirty="0">
                <a:solidFill>
                  <a:srgbClr val="00B0F0"/>
                </a:solidFill>
                <a:latin typeface="Consolas" panose="020B0609020204030204" charset="0"/>
              </a:rPr>
              <a:t>', '_</a:t>
            </a:r>
            <a:r>
              <a:rPr lang="en-US" altLang="zh-CN" sz="1800" dirty="0" err="1">
                <a:solidFill>
                  <a:srgbClr val="00B0F0"/>
                </a:solidFill>
                <a:latin typeface="Consolas" panose="020B0609020204030204" charset="0"/>
              </a:rPr>
              <a:t>C__private</a:t>
            </a:r>
            <a:r>
              <a:rPr lang="en-US" altLang="zh-CN" sz="1800" dirty="0">
                <a:solidFill>
                  <a:srgbClr val="00B0F0"/>
                </a:solidFill>
                <a:latin typeface="Consolas" panose="020B0609020204030204" charset="0"/>
              </a:rPr>
              <a:t>', '__class__', ...]</a:t>
            </a:r>
          </a:p>
          <a:p>
            <a:pPr marL="1905" indent="-344805">
              <a:lnSpc>
                <a:spcPct val="80000"/>
              </a:lnSpc>
              <a:buNone/>
              <a:defRPr/>
            </a:pPr>
            <a:endParaRPr lang="en-US" altLang="zh-CN" sz="1800" dirty="0">
              <a:latin typeface="Consolas" panose="020B0609020204030204" charset="0"/>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65</a:t>
            </a:fld>
            <a:endParaRPr lang="zh-CN" altLang="en-US"/>
          </a:p>
        </p:txBody>
      </p:sp>
    </p:spTree>
    <p:extLst>
      <p:ext uri="{BB962C8B-B14F-4D97-AF65-F5344CB8AC3E}">
        <p14:creationId xmlns:p14="http://schemas.microsoft.com/office/powerpoint/2010/main" val="3642509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noProof="1">
                <a:effectLst>
                  <a:outerShdw blurRad="38100" dist="38100" dir="2700000">
                    <a:srgbClr val="C0C0C0"/>
                  </a:outerShdw>
                </a:effectLst>
              </a:rPr>
              <a:t>继承和多态</a:t>
            </a:r>
            <a:endParaRPr lang="zh-CN" altLang="en-US" dirty="0"/>
          </a:p>
        </p:txBody>
      </p:sp>
      <p:sp>
        <p:nvSpPr>
          <p:cNvPr id="3" name="内容占位符 2"/>
          <p:cNvSpPr>
            <a:spLocks noGrp="1"/>
          </p:cNvSpPr>
          <p:nvPr>
            <p:ph idx="1"/>
          </p:nvPr>
        </p:nvSpPr>
        <p:spPr/>
        <p:txBody>
          <a:bodyPr/>
          <a:lstStyle/>
          <a:p>
            <a:r>
              <a:rPr lang="zh-CN" altLang="en-US" dirty="0"/>
              <a:t>继承</a:t>
            </a:r>
            <a:endParaRPr lang="en-US" altLang="zh-CN" dirty="0"/>
          </a:p>
          <a:p>
            <a:pPr lvl="1"/>
            <a:r>
              <a:rPr lang="zh-CN" altLang="en-US" noProof="1">
                <a:latin typeface="Consolas" panose="020B0609020204030204" charset="0"/>
                <a:cs typeface="+mn-cs"/>
              </a:rPr>
              <a:t>在派生类中调用基类</a:t>
            </a:r>
            <a:endParaRPr lang="en-US" altLang="zh-CN" noProof="1">
              <a:latin typeface="Consolas" panose="020B0609020204030204" charset="0"/>
              <a:cs typeface="+mn-cs"/>
            </a:endParaRPr>
          </a:p>
          <a:p>
            <a:pPr marL="1905" lvl="1" indent="-344805">
              <a:lnSpc>
                <a:spcPct val="80000"/>
              </a:lnSpc>
              <a:buSzPct val="70000"/>
              <a:buNone/>
              <a:defRPr/>
            </a:pPr>
            <a:r>
              <a:rPr lang="en-US" altLang="zh-CN" sz="1800" dirty="0">
                <a:latin typeface="Consolas" panose="020B0609020204030204" charset="0"/>
                <a:cs typeface="+mn-cs"/>
              </a:rPr>
              <a:t>class Person(object):</a:t>
            </a:r>
          </a:p>
          <a:p>
            <a:pPr marL="1905" lvl="1" indent="-344805">
              <a:lnSpc>
                <a:spcPct val="80000"/>
              </a:lnSpc>
              <a:buSzPct val="70000"/>
              <a:buNone/>
              <a:defRPr/>
            </a:pPr>
            <a:r>
              <a:rPr lang="en-US" altLang="zh-CN" sz="1800" dirty="0">
                <a:latin typeface="Consolas" panose="020B0609020204030204" charset="0"/>
                <a:cs typeface="+mn-cs"/>
              </a:rPr>
              <a:t>    </a:t>
            </a:r>
            <a:r>
              <a:rPr lang="en-US" altLang="zh-CN" sz="1800" dirty="0" err="1">
                <a:latin typeface="Consolas" panose="020B0609020204030204" charset="0"/>
                <a:cs typeface="+mn-cs"/>
              </a:rPr>
              <a:t>def</a:t>
            </a:r>
            <a:r>
              <a:rPr lang="en-US" altLang="zh-CN" sz="1800" dirty="0">
                <a:latin typeface="Consolas" panose="020B0609020204030204" charset="0"/>
                <a:cs typeface="+mn-cs"/>
              </a:rPr>
              <a:t> __</a:t>
            </a:r>
            <a:r>
              <a:rPr lang="en-US" altLang="zh-CN" sz="1800" dirty="0" err="1">
                <a:latin typeface="Consolas" panose="020B0609020204030204" charset="0"/>
                <a:cs typeface="+mn-cs"/>
              </a:rPr>
              <a:t>init</a:t>
            </a:r>
            <a:r>
              <a:rPr lang="en-US" altLang="zh-CN" sz="1800" dirty="0">
                <a:latin typeface="Consolas" panose="020B0609020204030204" charset="0"/>
                <a:cs typeface="+mn-cs"/>
              </a:rPr>
              <a:t>__(self, name = ''):</a:t>
            </a:r>
          </a:p>
          <a:p>
            <a:pPr marL="1905" lvl="1" indent="-344805">
              <a:lnSpc>
                <a:spcPct val="80000"/>
              </a:lnSpc>
              <a:buSzPct val="70000"/>
              <a:buNone/>
              <a:defRPr/>
            </a:pPr>
            <a:r>
              <a:rPr lang="en-US" altLang="zh-CN" sz="1800" dirty="0">
                <a:latin typeface="Consolas" panose="020B0609020204030204" charset="0"/>
                <a:cs typeface="+mn-cs"/>
              </a:rPr>
              <a:t>        </a:t>
            </a:r>
            <a:r>
              <a:rPr lang="en-US" altLang="zh-CN" sz="1800" dirty="0" err="1">
                <a:latin typeface="Consolas" panose="020B0609020204030204" charset="0"/>
                <a:cs typeface="+mn-cs"/>
              </a:rPr>
              <a:t>self.__name</a:t>
            </a:r>
            <a:r>
              <a:rPr lang="en-US" altLang="zh-CN" sz="1800" dirty="0">
                <a:latin typeface="Consolas" panose="020B0609020204030204" charset="0"/>
                <a:cs typeface="+mn-cs"/>
              </a:rPr>
              <a:t>=name</a:t>
            </a:r>
          </a:p>
          <a:p>
            <a:pPr marL="1905" lvl="1" indent="-344805">
              <a:lnSpc>
                <a:spcPct val="80000"/>
              </a:lnSpc>
              <a:buSzPct val="70000"/>
              <a:buNone/>
              <a:defRPr/>
            </a:pPr>
            <a:r>
              <a:rPr lang="en-US" altLang="zh-CN" sz="1800" dirty="0">
                <a:latin typeface="Consolas" panose="020B0609020204030204" charset="0"/>
                <a:cs typeface="+mn-cs"/>
              </a:rPr>
              <a:t>    </a:t>
            </a:r>
            <a:r>
              <a:rPr lang="en-US" altLang="zh-CN" sz="1800" dirty="0" err="1">
                <a:latin typeface="Consolas" panose="020B0609020204030204" charset="0"/>
                <a:cs typeface="+mn-cs"/>
              </a:rPr>
              <a:t>def</a:t>
            </a:r>
            <a:r>
              <a:rPr lang="en-US" altLang="zh-CN" sz="1800" dirty="0">
                <a:latin typeface="Consolas" panose="020B0609020204030204" charset="0"/>
                <a:cs typeface="+mn-cs"/>
              </a:rPr>
              <a:t> show(self):</a:t>
            </a:r>
          </a:p>
          <a:p>
            <a:pPr marL="1905" lvl="1" indent="-344805">
              <a:lnSpc>
                <a:spcPct val="80000"/>
              </a:lnSpc>
              <a:buSzPct val="70000"/>
              <a:buNone/>
              <a:defRPr/>
            </a:pPr>
            <a:r>
              <a:rPr lang="en-US" altLang="zh-CN" sz="1800" dirty="0">
                <a:latin typeface="Consolas" panose="020B0609020204030204" charset="0"/>
                <a:cs typeface="+mn-cs"/>
              </a:rPr>
              <a:t>        print('Name:', </a:t>
            </a:r>
            <a:r>
              <a:rPr lang="en-US" altLang="zh-CN" sz="1800" dirty="0" err="1">
                <a:latin typeface="Consolas" panose="020B0609020204030204" charset="0"/>
                <a:cs typeface="+mn-cs"/>
              </a:rPr>
              <a:t>self.__name</a:t>
            </a:r>
            <a:r>
              <a:rPr lang="en-US" altLang="zh-CN" sz="1800" dirty="0">
                <a:latin typeface="Consolas" panose="020B0609020204030204" charset="0"/>
                <a:cs typeface="+mn-cs"/>
              </a:rPr>
              <a:t>)</a:t>
            </a:r>
          </a:p>
          <a:p>
            <a:pPr marL="1905" lvl="1" indent="-344805">
              <a:lnSpc>
                <a:spcPct val="80000"/>
              </a:lnSpc>
              <a:buSzPct val="70000"/>
              <a:buNone/>
              <a:defRPr/>
            </a:pPr>
            <a:r>
              <a:rPr lang="en-US" altLang="zh-CN" sz="1800" dirty="0">
                <a:latin typeface="Consolas" panose="020B0609020204030204" charset="0"/>
                <a:cs typeface="+mn-cs"/>
              </a:rPr>
              <a:t>class Teacher(Person):</a:t>
            </a:r>
          </a:p>
          <a:p>
            <a:pPr marL="1905" lvl="1" indent="-344805">
              <a:lnSpc>
                <a:spcPct val="80000"/>
              </a:lnSpc>
              <a:buSzPct val="70000"/>
              <a:buNone/>
              <a:defRPr/>
            </a:pPr>
            <a:r>
              <a:rPr lang="en-US" altLang="zh-CN" sz="1800" dirty="0">
                <a:latin typeface="Consolas" panose="020B0609020204030204" charset="0"/>
                <a:cs typeface="+mn-cs"/>
              </a:rPr>
              <a:t>    </a:t>
            </a:r>
            <a:r>
              <a:rPr lang="en-US" altLang="zh-CN" sz="1800" dirty="0" err="1">
                <a:latin typeface="Consolas" panose="020B0609020204030204" charset="0"/>
                <a:cs typeface="+mn-cs"/>
              </a:rPr>
              <a:t>def</a:t>
            </a:r>
            <a:r>
              <a:rPr lang="en-US" altLang="zh-CN" sz="1800" dirty="0">
                <a:latin typeface="Consolas" panose="020B0609020204030204" charset="0"/>
                <a:cs typeface="+mn-cs"/>
              </a:rPr>
              <a:t> __</a:t>
            </a:r>
            <a:r>
              <a:rPr lang="en-US" altLang="zh-CN" sz="1800" dirty="0" err="1">
                <a:latin typeface="Consolas" panose="020B0609020204030204" charset="0"/>
                <a:cs typeface="+mn-cs"/>
              </a:rPr>
              <a:t>init</a:t>
            </a:r>
            <a:r>
              <a:rPr lang="en-US" altLang="zh-CN" sz="1800" dirty="0">
                <a:latin typeface="Consolas" panose="020B0609020204030204" charset="0"/>
                <a:cs typeface="+mn-cs"/>
              </a:rPr>
              <a:t>__(self, name='', department = 'Computer'):</a:t>
            </a:r>
          </a:p>
          <a:p>
            <a:pPr marL="1905" lvl="1" indent="-344805">
              <a:lnSpc>
                <a:spcPct val="80000"/>
              </a:lnSpc>
              <a:buSzPct val="70000"/>
              <a:buNone/>
              <a:defRPr/>
            </a:pPr>
            <a:r>
              <a:rPr lang="en-US" altLang="zh-CN" sz="1800" dirty="0">
                <a:latin typeface="Consolas" panose="020B0609020204030204" charset="0"/>
                <a:cs typeface="+mn-cs"/>
              </a:rPr>
              <a:t>        </a:t>
            </a:r>
            <a:r>
              <a:rPr lang="en-US" altLang="zh-CN" sz="1800" dirty="0">
                <a:solidFill>
                  <a:srgbClr val="FF0000"/>
                </a:solidFill>
                <a:latin typeface="Consolas" panose="020B0609020204030204" charset="0"/>
                <a:cs typeface="+mn-cs"/>
              </a:rPr>
              <a:t>super(Teacher, self).__</a:t>
            </a:r>
            <a:r>
              <a:rPr lang="en-US" altLang="zh-CN" sz="1800" dirty="0" err="1">
                <a:solidFill>
                  <a:srgbClr val="FF0000"/>
                </a:solidFill>
                <a:latin typeface="Consolas" panose="020B0609020204030204" charset="0"/>
                <a:cs typeface="+mn-cs"/>
              </a:rPr>
              <a:t>init</a:t>
            </a:r>
            <a:r>
              <a:rPr lang="en-US" altLang="zh-CN" sz="1800" dirty="0">
                <a:solidFill>
                  <a:srgbClr val="FF0000"/>
                </a:solidFill>
                <a:latin typeface="Consolas" panose="020B0609020204030204" charset="0"/>
                <a:cs typeface="+mn-cs"/>
              </a:rPr>
              <a:t>__(name)</a:t>
            </a:r>
          </a:p>
          <a:p>
            <a:pPr marL="1905" lvl="1" indent="-344805">
              <a:lnSpc>
                <a:spcPct val="80000"/>
              </a:lnSpc>
              <a:buSzPct val="70000"/>
              <a:buNone/>
              <a:defRPr/>
            </a:pPr>
            <a:r>
              <a:rPr lang="en-US" altLang="zh-CN" sz="1800" dirty="0">
                <a:latin typeface="Consolas" panose="020B0609020204030204" charset="0"/>
                <a:cs typeface="+mn-cs"/>
              </a:rPr>
              <a:t>        ## or, use another method like below:</a:t>
            </a:r>
          </a:p>
          <a:p>
            <a:pPr marL="1905" lvl="1" indent="-344805">
              <a:lnSpc>
                <a:spcPct val="80000"/>
              </a:lnSpc>
              <a:buSzPct val="70000"/>
              <a:buNone/>
              <a:defRPr/>
            </a:pPr>
            <a:r>
              <a:rPr lang="en-US" altLang="zh-CN" sz="1800" dirty="0">
                <a:latin typeface="Consolas" panose="020B0609020204030204" charset="0"/>
                <a:cs typeface="+mn-cs"/>
              </a:rPr>
              <a:t>        #Person.__</a:t>
            </a:r>
            <a:r>
              <a:rPr lang="en-US" altLang="zh-CN" sz="1800" dirty="0" err="1">
                <a:latin typeface="Consolas" panose="020B0609020204030204" charset="0"/>
                <a:cs typeface="+mn-cs"/>
              </a:rPr>
              <a:t>init</a:t>
            </a:r>
            <a:r>
              <a:rPr lang="en-US" altLang="zh-CN" sz="1800" dirty="0">
                <a:latin typeface="Consolas" panose="020B0609020204030204" charset="0"/>
                <a:cs typeface="+mn-cs"/>
              </a:rPr>
              <a:t>__(self, name, age, sex)</a:t>
            </a:r>
          </a:p>
          <a:p>
            <a:pPr marL="1905" lvl="1" indent="-344805">
              <a:lnSpc>
                <a:spcPct val="80000"/>
              </a:lnSpc>
              <a:buSzPct val="70000"/>
              <a:buNone/>
              <a:defRPr/>
            </a:pPr>
            <a:r>
              <a:rPr lang="en-US" altLang="zh-CN" sz="1800" dirty="0">
                <a:latin typeface="Consolas" panose="020B0609020204030204" charset="0"/>
                <a:cs typeface="+mn-cs"/>
              </a:rPr>
              <a:t>        </a:t>
            </a:r>
            <a:r>
              <a:rPr lang="en-US" altLang="zh-CN" sz="1800" dirty="0" err="1">
                <a:latin typeface="Consolas" panose="020B0609020204030204" charset="0"/>
              </a:rPr>
              <a:t>self.__department</a:t>
            </a:r>
            <a:r>
              <a:rPr lang="en-US" altLang="zh-CN" sz="1800" dirty="0">
                <a:latin typeface="Consolas" panose="020B0609020204030204" charset="0"/>
              </a:rPr>
              <a:t> = department</a:t>
            </a:r>
            <a:r>
              <a:rPr lang="en-US" altLang="zh-CN" sz="1800" dirty="0">
                <a:latin typeface="Consolas" panose="020B0609020204030204" charset="0"/>
                <a:cs typeface="+mn-cs"/>
              </a:rPr>
              <a:t>       </a:t>
            </a:r>
          </a:p>
          <a:p>
            <a:pPr marL="1905" lvl="1" indent="-344805">
              <a:lnSpc>
                <a:spcPct val="80000"/>
              </a:lnSpc>
              <a:buSzPct val="70000"/>
              <a:buNone/>
              <a:defRPr/>
            </a:pPr>
            <a:r>
              <a:rPr lang="en-US" altLang="zh-CN" sz="1800" dirty="0">
                <a:latin typeface="Consolas" panose="020B0609020204030204" charset="0"/>
                <a:cs typeface="+mn-cs"/>
              </a:rPr>
              <a:t>    </a:t>
            </a:r>
            <a:r>
              <a:rPr lang="en-US" altLang="zh-CN" sz="1800" dirty="0" err="1">
                <a:latin typeface="Consolas" panose="020B0609020204030204" charset="0"/>
                <a:cs typeface="+mn-cs"/>
              </a:rPr>
              <a:t>def</a:t>
            </a:r>
            <a:r>
              <a:rPr lang="en-US" altLang="zh-CN" sz="1800" dirty="0">
                <a:latin typeface="Consolas" panose="020B0609020204030204" charset="0"/>
                <a:cs typeface="+mn-cs"/>
              </a:rPr>
              <a:t> show(self):</a:t>
            </a:r>
          </a:p>
          <a:p>
            <a:pPr marL="1905" lvl="1" indent="-344805">
              <a:lnSpc>
                <a:spcPct val="80000"/>
              </a:lnSpc>
              <a:buSzPct val="70000"/>
              <a:buNone/>
              <a:defRPr/>
            </a:pPr>
            <a:r>
              <a:rPr lang="en-US" altLang="zh-CN" sz="1800" dirty="0">
                <a:latin typeface="Consolas" panose="020B0609020204030204" charset="0"/>
                <a:cs typeface="+mn-cs"/>
              </a:rPr>
              <a:t>        super(Teacher, self).show()</a:t>
            </a:r>
          </a:p>
          <a:p>
            <a:pPr marL="1905" lvl="1" indent="-344805">
              <a:lnSpc>
                <a:spcPct val="80000"/>
              </a:lnSpc>
              <a:buSzPct val="70000"/>
              <a:buNone/>
              <a:defRPr/>
            </a:pPr>
            <a:r>
              <a:rPr lang="en-US" altLang="zh-CN" sz="1800" dirty="0">
                <a:latin typeface="Consolas" panose="020B0609020204030204" charset="0"/>
                <a:cs typeface="+mn-cs"/>
              </a:rPr>
              <a:t>        print('Department:', </a:t>
            </a:r>
            <a:r>
              <a:rPr lang="en-US" altLang="zh-CN" sz="1800" dirty="0" err="1">
                <a:latin typeface="Consolas" panose="020B0609020204030204" charset="0"/>
                <a:cs typeface="+mn-cs"/>
              </a:rPr>
              <a:t>self.__department</a:t>
            </a:r>
            <a:r>
              <a:rPr lang="en-US" altLang="zh-CN" sz="1800" dirty="0">
                <a:latin typeface="Consolas" panose="020B0609020204030204" charset="0"/>
                <a:cs typeface="+mn-cs"/>
              </a:rPr>
              <a:t>)</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66</a:t>
            </a:fld>
            <a:endParaRPr lang="zh-CN" altLang="en-US"/>
          </a:p>
        </p:txBody>
      </p:sp>
      <p:sp>
        <p:nvSpPr>
          <p:cNvPr id="5" name="矩形 4"/>
          <p:cNvSpPr/>
          <p:nvPr/>
        </p:nvSpPr>
        <p:spPr>
          <a:xfrm>
            <a:off x="7952318" y="1945723"/>
            <a:ext cx="3696344" cy="2086725"/>
          </a:xfrm>
          <a:prstGeom prst="rect">
            <a:avLst/>
          </a:prstGeom>
        </p:spPr>
        <p:txBody>
          <a:bodyPr wrap="square">
            <a:spAutoFit/>
          </a:bodyPr>
          <a:lstStyle/>
          <a:p>
            <a:pPr marL="1905" lvl="1"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a:t>
            </a:r>
            <a:r>
              <a:rPr kumimoji="1" lang="en-US" altLang="zh-CN" b="1" dirty="0" err="1">
                <a:latin typeface="Consolas" panose="020B0609020204030204" charset="0"/>
              </a:rPr>
              <a:t>zhangsan</a:t>
            </a:r>
            <a:r>
              <a:rPr kumimoji="1" lang="en-US" altLang="zh-CN" b="1" dirty="0">
                <a:latin typeface="Consolas" panose="020B0609020204030204" charset="0"/>
              </a:rPr>
              <a:t> = Person('Zhang San')</a:t>
            </a:r>
          </a:p>
          <a:p>
            <a:pPr marL="1905" lvl="1"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zhangsan.show</a:t>
            </a:r>
            <a:r>
              <a:rPr kumimoji="1" lang="en-US" altLang="zh-CN" b="1" dirty="0">
                <a:latin typeface="Consolas" panose="020B0609020204030204" charset="0"/>
              </a:rPr>
              <a:t>()</a:t>
            </a:r>
          </a:p>
          <a:p>
            <a:pPr marL="1905" lvl="1"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lisi</a:t>
            </a:r>
            <a:r>
              <a:rPr kumimoji="1" lang="en-US" altLang="zh-CN" b="1" dirty="0">
                <a:latin typeface="Consolas" panose="020B0609020204030204" charset="0"/>
              </a:rPr>
              <a:t> = Teacher('Li Si', 'Math')</a:t>
            </a:r>
          </a:p>
          <a:p>
            <a:pPr marL="1905" lvl="1" indent="-344805" fontAlgn="base">
              <a:lnSpc>
                <a:spcPct val="80000"/>
              </a:lnSpc>
              <a:spcBef>
                <a:spcPct val="0"/>
              </a:spcBef>
              <a:spcAft>
                <a:spcPct val="0"/>
              </a:spcAft>
              <a:buSzPct val="70000"/>
              <a:tabLst>
                <a:tab pos="766445" algn="l"/>
                <a:tab pos="1336675" algn="l"/>
              </a:tabLst>
              <a:defRPr/>
            </a:pPr>
            <a:r>
              <a:rPr kumimoji="1" lang="en-US" altLang="zh-CN" b="1" dirty="0">
                <a:latin typeface="Consolas" panose="020B0609020204030204" charset="0"/>
              </a:rPr>
              <a:t>&gt;&gt;&gt; </a:t>
            </a:r>
            <a:r>
              <a:rPr kumimoji="1" lang="en-US" altLang="zh-CN" b="1" dirty="0" err="1">
                <a:latin typeface="Consolas" panose="020B0609020204030204" charset="0"/>
              </a:rPr>
              <a:t>lisi.show</a:t>
            </a:r>
            <a:r>
              <a:rPr kumimoji="1" lang="en-US" altLang="zh-CN" b="1" dirty="0">
                <a:latin typeface="Consolas" panose="020B0609020204030204" charset="0"/>
              </a:rPr>
              <a:t>()</a:t>
            </a:r>
          </a:p>
          <a:p>
            <a:pPr marL="1905" lvl="1" indent="-344805" fontAlgn="base">
              <a:lnSpc>
                <a:spcPct val="80000"/>
              </a:lnSpc>
              <a:spcBef>
                <a:spcPct val="0"/>
              </a:spcBef>
              <a:spcAft>
                <a:spcPct val="0"/>
              </a:spcAft>
              <a:buSzPct val="70000"/>
              <a:tabLst>
                <a:tab pos="766445" algn="l"/>
                <a:tab pos="1336675" algn="l"/>
              </a:tabLst>
              <a:defRPr/>
            </a:pPr>
            <a:r>
              <a:rPr kumimoji="1" lang="en-US" altLang="zh-CN" b="1" dirty="0">
                <a:solidFill>
                  <a:srgbClr val="00B0F0"/>
                </a:solidFill>
                <a:latin typeface="Consolas" panose="020B0609020204030204" charset="0"/>
              </a:rPr>
              <a:t>Name: Zhang San</a:t>
            </a:r>
          </a:p>
          <a:p>
            <a:pPr marL="1905" lvl="1" indent="-344805" fontAlgn="base">
              <a:lnSpc>
                <a:spcPct val="80000"/>
              </a:lnSpc>
              <a:spcBef>
                <a:spcPct val="0"/>
              </a:spcBef>
              <a:spcAft>
                <a:spcPct val="0"/>
              </a:spcAft>
              <a:buSzPct val="70000"/>
              <a:tabLst>
                <a:tab pos="766445" algn="l"/>
                <a:tab pos="1336675" algn="l"/>
              </a:tabLst>
              <a:defRPr/>
            </a:pPr>
            <a:r>
              <a:rPr kumimoji="1" lang="en-US" altLang="zh-CN" b="1" dirty="0">
                <a:solidFill>
                  <a:srgbClr val="00B0F0"/>
                </a:solidFill>
                <a:latin typeface="Consolas" panose="020B0609020204030204" charset="0"/>
              </a:rPr>
              <a:t>Name: Li Si</a:t>
            </a:r>
          </a:p>
          <a:p>
            <a:pPr marL="1905" lvl="1" indent="-344805" fontAlgn="base">
              <a:lnSpc>
                <a:spcPct val="80000"/>
              </a:lnSpc>
              <a:spcBef>
                <a:spcPct val="0"/>
              </a:spcBef>
              <a:spcAft>
                <a:spcPct val="0"/>
              </a:spcAft>
              <a:buSzPct val="70000"/>
              <a:tabLst>
                <a:tab pos="766445" algn="l"/>
                <a:tab pos="1336675" algn="l"/>
              </a:tabLst>
              <a:defRPr/>
            </a:pPr>
            <a:r>
              <a:rPr kumimoji="1" lang="en-US" altLang="zh-CN" b="1" dirty="0">
                <a:solidFill>
                  <a:srgbClr val="00B0F0"/>
                </a:solidFill>
                <a:latin typeface="Consolas" panose="020B0609020204030204" charset="0"/>
              </a:rPr>
              <a:t>Department: Math</a:t>
            </a:r>
          </a:p>
        </p:txBody>
      </p:sp>
    </p:spTree>
    <p:extLst>
      <p:ext uri="{BB962C8B-B14F-4D97-AF65-F5344CB8AC3E}">
        <p14:creationId xmlns:p14="http://schemas.microsoft.com/office/powerpoint/2010/main" val="2026038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noProof="1">
                <a:effectLst>
                  <a:outerShdw blurRad="38100" dist="38100" dir="2700000">
                    <a:srgbClr val="C0C0C0"/>
                  </a:outerShdw>
                </a:effectLst>
              </a:rPr>
              <a:t>继承和多态</a:t>
            </a:r>
            <a:endParaRPr lang="zh-CN" altLang="en-US" dirty="0"/>
          </a:p>
        </p:txBody>
      </p:sp>
      <p:sp>
        <p:nvSpPr>
          <p:cNvPr id="3" name="内容占位符 2"/>
          <p:cNvSpPr>
            <a:spLocks noGrp="1"/>
          </p:cNvSpPr>
          <p:nvPr>
            <p:ph idx="1"/>
          </p:nvPr>
        </p:nvSpPr>
        <p:spPr/>
        <p:txBody>
          <a:bodyPr/>
          <a:lstStyle/>
          <a:p>
            <a:r>
              <a:rPr lang="en-US" altLang="en-US" dirty="0" err="1"/>
              <a:t>多态</a:t>
            </a:r>
            <a:endParaRPr lang="en-US" altLang="zh-CN" dirty="0"/>
          </a:p>
          <a:p>
            <a:pPr lvl="1"/>
            <a:r>
              <a:rPr lang="en-US" altLang="en-US" dirty="0" err="1"/>
              <a:t>基类的同一个方法在不同派生类对象中具有不同的表现和行为</a:t>
            </a:r>
            <a:endParaRPr lang="en-US" altLang="en-US" dirty="0"/>
          </a:p>
          <a:p>
            <a:pPr lvl="1"/>
            <a:r>
              <a:rPr lang="en-US" altLang="en-US" dirty="0"/>
              <a:t>派生类继承了基类行为和属性之后，还会增加某些特定的行为和属性，同时还可能会对继承来的某些行为进行一定的改变，这都是多态的表现形式</a:t>
            </a:r>
            <a:r>
              <a:rPr lang="zh-CN" altLang="en-US" dirty="0"/>
              <a:t>。</a:t>
            </a:r>
            <a:endParaRPr lang="en-US" altLang="zh-CN" dirty="0"/>
          </a:p>
          <a:p>
            <a:pPr lvl="1"/>
            <a:r>
              <a:rPr lang="zh-CN" altLang="en-US" dirty="0"/>
              <a:t>Python大多数运算符可以作用于多种不同类型的操作数，并且对于不同类型的操作数往往有不同的表现，这本身就是多态，是通过特殊方法与运算符重载实现的</a:t>
            </a:r>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67</a:t>
            </a:fld>
            <a:endParaRPr lang="zh-CN" altLang="en-US"/>
          </a:p>
        </p:txBody>
      </p:sp>
    </p:spTree>
    <p:extLst>
      <p:ext uri="{BB962C8B-B14F-4D97-AF65-F5344CB8AC3E}">
        <p14:creationId xmlns:p14="http://schemas.microsoft.com/office/powerpoint/2010/main" val="11700378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noProof="1">
                <a:effectLst>
                  <a:outerShdw blurRad="38100" dist="38100" dir="2700000">
                    <a:srgbClr val="C0C0C0"/>
                  </a:outerShdw>
                </a:effectLst>
              </a:rPr>
              <a:t>继承和多态</a:t>
            </a:r>
            <a:endParaRPr lang="zh-CN" altLang="en-US" dirty="0"/>
          </a:p>
        </p:txBody>
      </p:sp>
      <p:sp>
        <p:nvSpPr>
          <p:cNvPr id="3" name="内容占位符 2"/>
          <p:cNvSpPr>
            <a:spLocks noGrp="1"/>
          </p:cNvSpPr>
          <p:nvPr>
            <p:ph idx="1"/>
          </p:nvPr>
        </p:nvSpPr>
        <p:spPr/>
        <p:txBody>
          <a:bodyPr/>
          <a:lstStyle/>
          <a:p>
            <a:r>
              <a:rPr lang="en-US" altLang="en-US" dirty="0" err="1"/>
              <a:t>多态</a:t>
            </a:r>
            <a:endParaRPr lang="en-US" altLang="zh-CN" dirty="0"/>
          </a:p>
          <a:p>
            <a:pPr marL="1905" lvl="1" indent="-344805">
              <a:lnSpc>
                <a:spcPct val="80000"/>
              </a:lnSpc>
              <a:buSzPct val="70000"/>
              <a:buNone/>
              <a:defRPr/>
            </a:pPr>
            <a:r>
              <a:rPr lang="en-US" altLang="en-US" sz="1800" dirty="0">
                <a:latin typeface="Consolas" panose="020B0609020204030204" charset="0"/>
                <a:cs typeface="+mn-cs"/>
              </a:rPr>
              <a:t>&gt;&gt;&gt; class Animal(object):      #</a:t>
            </a:r>
            <a:r>
              <a:rPr lang="en-US" altLang="en-US" sz="1800" dirty="0" err="1">
                <a:latin typeface="Consolas" panose="020B0609020204030204" charset="0"/>
                <a:cs typeface="+mn-cs"/>
              </a:rPr>
              <a:t>定义基类</a:t>
            </a:r>
            <a:endParaRPr lang="en-US" altLang="en-US" sz="1800" dirty="0">
              <a:latin typeface="Consolas" panose="020B0609020204030204" charset="0"/>
              <a:cs typeface="+mn-cs"/>
            </a:endParaRPr>
          </a:p>
          <a:p>
            <a:pPr marL="1905" lvl="1" indent="-344805">
              <a:lnSpc>
                <a:spcPct val="80000"/>
              </a:lnSpc>
              <a:buSzPct val="70000"/>
              <a:buNone/>
              <a:defRPr/>
            </a:pPr>
            <a:r>
              <a:rPr lang="en-US" altLang="en-US" sz="1800" dirty="0">
                <a:latin typeface="Consolas" panose="020B0609020204030204" charset="0"/>
                <a:cs typeface="+mn-cs"/>
              </a:rPr>
              <a:t>		</a:t>
            </a:r>
            <a:r>
              <a:rPr lang="en-US" altLang="en-US" sz="1800" dirty="0" err="1">
                <a:latin typeface="Consolas" panose="020B0609020204030204" charset="0"/>
                <a:cs typeface="+mn-cs"/>
              </a:rPr>
              <a:t>def</a:t>
            </a:r>
            <a:r>
              <a:rPr lang="en-US" altLang="en-US" sz="1800" dirty="0">
                <a:latin typeface="Consolas" panose="020B0609020204030204" charset="0"/>
                <a:cs typeface="+mn-cs"/>
              </a:rPr>
              <a:t> show(self):</a:t>
            </a:r>
          </a:p>
          <a:p>
            <a:pPr marL="1905" lvl="1" indent="-344805">
              <a:lnSpc>
                <a:spcPct val="80000"/>
              </a:lnSpc>
              <a:buSzPct val="70000"/>
              <a:buNone/>
              <a:defRPr/>
            </a:pPr>
            <a:r>
              <a:rPr lang="en-US" altLang="en-US" sz="1800" dirty="0">
                <a:latin typeface="Consolas" panose="020B0609020204030204" charset="0"/>
                <a:cs typeface="+mn-cs"/>
              </a:rPr>
              <a:t>			print('I am an animal.')</a:t>
            </a:r>
          </a:p>
          <a:p>
            <a:pPr marL="1905" lvl="1" indent="-344805">
              <a:lnSpc>
                <a:spcPct val="80000"/>
              </a:lnSpc>
              <a:buSzPct val="70000"/>
              <a:buNone/>
              <a:defRPr/>
            </a:pPr>
            <a:r>
              <a:rPr lang="en-US" altLang="en-US" sz="1800" dirty="0">
                <a:latin typeface="Consolas" panose="020B0609020204030204" charset="0"/>
                <a:cs typeface="+mn-cs"/>
              </a:rPr>
              <a:t>&gt;&gt;&gt; class Cat(Animal):         #</a:t>
            </a:r>
            <a:r>
              <a:rPr lang="en-US" altLang="en-US" sz="1800" dirty="0" err="1">
                <a:latin typeface="Consolas" panose="020B0609020204030204" charset="0"/>
                <a:cs typeface="+mn-cs"/>
              </a:rPr>
              <a:t>派生类，覆盖了基类的show</a:t>
            </a:r>
            <a:r>
              <a:rPr lang="en-US" altLang="en-US" sz="1800" dirty="0">
                <a:latin typeface="Consolas" panose="020B0609020204030204" charset="0"/>
                <a:cs typeface="+mn-cs"/>
              </a:rPr>
              <a:t>()</a:t>
            </a:r>
            <a:r>
              <a:rPr lang="en-US" altLang="en-US" sz="1800" dirty="0" err="1">
                <a:latin typeface="Consolas" panose="020B0609020204030204" charset="0"/>
                <a:cs typeface="+mn-cs"/>
              </a:rPr>
              <a:t>方法</a:t>
            </a:r>
            <a:endParaRPr lang="en-US" altLang="en-US" sz="1800" dirty="0">
              <a:latin typeface="Consolas" panose="020B0609020204030204" charset="0"/>
              <a:cs typeface="+mn-cs"/>
            </a:endParaRPr>
          </a:p>
          <a:p>
            <a:pPr marL="1905" lvl="1" indent="-344805">
              <a:lnSpc>
                <a:spcPct val="80000"/>
              </a:lnSpc>
              <a:buSzPct val="70000"/>
              <a:buNone/>
              <a:defRPr/>
            </a:pPr>
            <a:r>
              <a:rPr lang="en-US" altLang="en-US" sz="1800" dirty="0">
                <a:latin typeface="Consolas" panose="020B0609020204030204" charset="0"/>
                <a:cs typeface="+mn-cs"/>
              </a:rPr>
              <a:t>		</a:t>
            </a:r>
            <a:r>
              <a:rPr lang="en-US" altLang="en-US" sz="1800" dirty="0" err="1">
                <a:latin typeface="Consolas" panose="020B0609020204030204" charset="0"/>
                <a:cs typeface="+mn-cs"/>
              </a:rPr>
              <a:t>def</a:t>
            </a:r>
            <a:r>
              <a:rPr lang="en-US" altLang="en-US" sz="1800" dirty="0">
                <a:latin typeface="Consolas" panose="020B0609020204030204" charset="0"/>
                <a:cs typeface="+mn-cs"/>
              </a:rPr>
              <a:t> show(self):</a:t>
            </a:r>
          </a:p>
          <a:p>
            <a:pPr marL="1905" lvl="1" indent="-344805">
              <a:lnSpc>
                <a:spcPct val="80000"/>
              </a:lnSpc>
              <a:buSzPct val="70000"/>
              <a:buNone/>
              <a:defRPr/>
            </a:pPr>
            <a:r>
              <a:rPr lang="en-US" altLang="en-US" sz="1800" dirty="0">
                <a:latin typeface="Consolas" panose="020B0609020204030204" charset="0"/>
                <a:cs typeface="+mn-cs"/>
              </a:rPr>
              <a:t>			print('I am a cat.')</a:t>
            </a:r>
          </a:p>
          <a:p>
            <a:pPr marL="1905" lvl="1" indent="-344805">
              <a:lnSpc>
                <a:spcPct val="80000"/>
              </a:lnSpc>
              <a:buSzPct val="70000"/>
              <a:buNone/>
              <a:defRPr/>
            </a:pPr>
            <a:r>
              <a:rPr lang="en-US" altLang="en-US" sz="1800" dirty="0">
                <a:latin typeface="Consolas" panose="020B0609020204030204" charset="0"/>
                <a:cs typeface="+mn-cs"/>
              </a:rPr>
              <a:t>&gt;&gt;&gt; class Dog(Animal):         #</a:t>
            </a:r>
            <a:r>
              <a:rPr lang="en-US" altLang="en-US" sz="1800" dirty="0" err="1">
                <a:latin typeface="Consolas" panose="020B0609020204030204" charset="0"/>
                <a:cs typeface="+mn-cs"/>
              </a:rPr>
              <a:t>派生类</a:t>
            </a:r>
            <a:endParaRPr lang="en-US" altLang="en-US" sz="1800" dirty="0">
              <a:latin typeface="Consolas" panose="020B0609020204030204" charset="0"/>
              <a:cs typeface="+mn-cs"/>
            </a:endParaRPr>
          </a:p>
          <a:p>
            <a:pPr marL="1905" lvl="1" indent="-344805">
              <a:lnSpc>
                <a:spcPct val="80000"/>
              </a:lnSpc>
              <a:buSzPct val="70000"/>
              <a:buNone/>
              <a:defRPr/>
            </a:pPr>
            <a:r>
              <a:rPr lang="en-US" altLang="en-US" sz="1800" dirty="0">
                <a:latin typeface="Consolas" panose="020B0609020204030204" charset="0"/>
                <a:cs typeface="+mn-cs"/>
              </a:rPr>
              <a:t>		</a:t>
            </a:r>
            <a:r>
              <a:rPr lang="en-US" altLang="en-US" sz="1800" dirty="0" err="1">
                <a:latin typeface="Consolas" panose="020B0609020204030204" charset="0"/>
                <a:cs typeface="+mn-cs"/>
              </a:rPr>
              <a:t>def</a:t>
            </a:r>
            <a:r>
              <a:rPr lang="en-US" altLang="en-US" sz="1800" dirty="0">
                <a:latin typeface="Consolas" panose="020B0609020204030204" charset="0"/>
                <a:cs typeface="+mn-cs"/>
              </a:rPr>
              <a:t> show(self):</a:t>
            </a:r>
          </a:p>
          <a:p>
            <a:pPr marL="1905" lvl="1" indent="-344805">
              <a:lnSpc>
                <a:spcPct val="80000"/>
              </a:lnSpc>
              <a:buSzPct val="70000"/>
              <a:buNone/>
              <a:defRPr/>
            </a:pPr>
            <a:r>
              <a:rPr lang="en-US" altLang="en-US" sz="1800" dirty="0">
                <a:latin typeface="Consolas" panose="020B0609020204030204" charset="0"/>
                <a:cs typeface="+mn-cs"/>
              </a:rPr>
              <a:t>			print('I am a dog.')</a:t>
            </a:r>
          </a:p>
          <a:p>
            <a:pPr marL="1905" lvl="1" indent="-344805">
              <a:lnSpc>
                <a:spcPct val="80000"/>
              </a:lnSpc>
              <a:buSzPct val="70000"/>
              <a:buNone/>
              <a:defRPr/>
            </a:pPr>
            <a:r>
              <a:rPr lang="en-US" altLang="en-US" sz="1800" dirty="0">
                <a:latin typeface="Consolas" panose="020B0609020204030204" charset="0"/>
                <a:cs typeface="+mn-cs"/>
              </a:rPr>
              <a:t>&gt;&gt;&gt; class Tiger(Animal):       #</a:t>
            </a:r>
            <a:r>
              <a:rPr lang="en-US" altLang="en-US" sz="1800" dirty="0" err="1">
                <a:latin typeface="Consolas" panose="020B0609020204030204" charset="0"/>
                <a:cs typeface="+mn-cs"/>
              </a:rPr>
              <a:t>派生类</a:t>
            </a:r>
            <a:endParaRPr lang="en-US" altLang="en-US" sz="1800" dirty="0">
              <a:latin typeface="Consolas" panose="020B0609020204030204" charset="0"/>
              <a:cs typeface="+mn-cs"/>
            </a:endParaRPr>
          </a:p>
          <a:p>
            <a:pPr marL="1905" lvl="1" indent="-344805">
              <a:lnSpc>
                <a:spcPct val="80000"/>
              </a:lnSpc>
              <a:buSzPct val="70000"/>
              <a:buNone/>
              <a:defRPr/>
            </a:pPr>
            <a:r>
              <a:rPr lang="en-US" altLang="en-US" sz="1800" dirty="0">
                <a:latin typeface="Consolas" panose="020B0609020204030204" charset="0"/>
                <a:cs typeface="+mn-cs"/>
              </a:rPr>
              <a:t>		</a:t>
            </a:r>
            <a:r>
              <a:rPr lang="en-US" altLang="en-US" sz="1800" dirty="0" err="1">
                <a:latin typeface="Consolas" panose="020B0609020204030204" charset="0"/>
                <a:cs typeface="+mn-cs"/>
              </a:rPr>
              <a:t>def</a:t>
            </a:r>
            <a:r>
              <a:rPr lang="en-US" altLang="en-US" sz="1800" dirty="0">
                <a:latin typeface="Consolas" panose="020B0609020204030204" charset="0"/>
                <a:cs typeface="+mn-cs"/>
              </a:rPr>
              <a:t> show(self):</a:t>
            </a:r>
          </a:p>
          <a:p>
            <a:pPr marL="1905" lvl="1" indent="-344805">
              <a:lnSpc>
                <a:spcPct val="80000"/>
              </a:lnSpc>
              <a:buSzPct val="70000"/>
              <a:buNone/>
              <a:defRPr/>
            </a:pPr>
            <a:r>
              <a:rPr lang="en-US" altLang="en-US" sz="1800" dirty="0">
                <a:latin typeface="Consolas" panose="020B0609020204030204" charset="0"/>
                <a:cs typeface="+mn-cs"/>
              </a:rPr>
              <a:t>			print('I am a tiger.')</a:t>
            </a:r>
          </a:p>
          <a:p>
            <a:pPr marL="1905" lvl="1" indent="-344805">
              <a:lnSpc>
                <a:spcPct val="80000"/>
              </a:lnSpc>
              <a:buSzPct val="70000"/>
              <a:buNone/>
              <a:defRPr/>
            </a:pPr>
            <a:r>
              <a:rPr lang="en-US" altLang="en-US" sz="1800" dirty="0">
                <a:latin typeface="Consolas" panose="020B0609020204030204" charset="0"/>
                <a:cs typeface="+mn-cs"/>
              </a:rPr>
              <a:t>&gt;&gt;&gt; class Test(Animal):        #</a:t>
            </a:r>
            <a:r>
              <a:rPr lang="en-US" altLang="en-US" sz="1800" dirty="0" err="1">
                <a:latin typeface="Consolas" panose="020B0609020204030204" charset="0"/>
                <a:cs typeface="+mn-cs"/>
              </a:rPr>
              <a:t>派生类，没有覆盖基类的show</a:t>
            </a:r>
            <a:r>
              <a:rPr lang="en-US" altLang="en-US" sz="1800" dirty="0">
                <a:latin typeface="Consolas" panose="020B0609020204030204" charset="0"/>
                <a:cs typeface="+mn-cs"/>
              </a:rPr>
              <a:t>()</a:t>
            </a:r>
            <a:r>
              <a:rPr lang="en-US" altLang="en-US" sz="1800" dirty="0" err="1">
                <a:latin typeface="Consolas" panose="020B0609020204030204" charset="0"/>
                <a:cs typeface="+mn-cs"/>
              </a:rPr>
              <a:t>方法</a:t>
            </a:r>
            <a:endParaRPr lang="en-US" altLang="en-US" sz="1800" dirty="0">
              <a:latin typeface="Consolas" panose="020B0609020204030204" charset="0"/>
              <a:cs typeface="+mn-cs"/>
            </a:endParaRPr>
          </a:p>
          <a:p>
            <a:pPr marL="1905" lvl="1" indent="-344805">
              <a:lnSpc>
                <a:spcPct val="80000"/>
              </a:lnSpc>
              <a:buSzPct val="70000"/>
              <a:buNone/>
              <a:defRPr/>
            </a:pPr>
            <a:r>
              <a:rPr lang="en-US" altLang="en-US" sz="1800" dirty="0">
                <a:latin typeface="Consolas" panose="020B0609020204030204" charset="0"/>
                <a:cs typeface="+mn-cs"/>
              </a:rPr>
              <a:t>		pass</a:t>
            </a:r>
          </a:p>
          <a:p>
            <a:pPr marL="1905" lvl="1" indent="-344805">
              <a:lnSpc>
                <a:spcPct val="80000"/>
              </a:lnSpc>
              <a:buSzPct val="70000"/>
              <a:buNone/>
              <a:defRPr/>
            </a:pPr>
            <a:r>
              <a:rPr lang="en-US" altLang="en-US" sz="1800" dirty="0">
                <a:latin typeface="Consolas" panose="020B0609020204030204" charset="0"/>
                <a:cs typeface="+mn-cs"/>
              </a:rPr>
              <a:t>&gt;&gt;&gt; x = [item() for item in (Animal, Cat, Dog, Tiger, Test)]</a:t>
            </a:r>
          </a:p>
          <a:p>
            <a:pPr marL="1905" lvl="1" indent="-344805">
              <a:lnSpc>
                <a:spcPct val="80000"/>
              </a:lnSpc>
              <a:buSzPct val="70000"/>
              <a:buNone/>
              <a:defRPr/>
            </a:pPr>
            <a:r>
              <a:rPr lang="en-US" altLang="en-US" sz="1800" dirty="0">
                <a:latin typeface="Consolas" panose="020B0609020204030204" charset="0"/>
                <a:cs typeface="+mn-cs"/>
              </a:rPr>
              <a:t>&gt;&gt;&gt; for item in x:        #</a:t>
            </a:r>
            <a:r>
              <a:rPr lang="en-US" altLang="en-US" sz="1800" dirty="0" err="1">
                <a:latin typeface="Consolas" panose="020B0609020204030204" charset="0"/>
                <a:cs typeface="+mn-cs"/>
              </a:rPr>
              <a:t>遍历基类和派生类对象并调用show</a:t>
            </a:r>
            <a:r>
              <a:rPr lang="en-US" altLang="en-US" sz="1800" dirty="0">
                <a:latin typeface="Consolas" panose="020B0609020204030204" charset="0"/>
                <a:cs typeface="+mn-cs"/>
              </a:rPr>
              <a:t>()</a:t>
            </a:r>
            <a:r>
              <a:rPr lang="en-US" altLang="en-US" sz="1800" dirty="0" err="1">
                <a:latin typeface="Consolas" panose="020B0609020204030204" charset="0"/>
                <a:cs typeface="+mn-cs"/>
              </a:rPr>
              <a:t>方法</a:t>
            </a:r>
            <a:endParaRPr lang="en-US" altLang="en-US" sz="1800" dirty="0">
              <a:latin typeface="Consolas" panose="020B0609020204030204" charset="0"/>
              <a:cs typeface="+mn-cs"/>
            </a:endParaRPr>
          </a:p>
          <a:p>
            <a:pPr marL="1905" lvl="1" indent="-344805">
              <a:lnSpc>
                <a:spcPct val="80000"/>
              </a:lnSpc>
              <a:buSzPct val="70000"/>
              <a:buNone/>
              <a:defRPr/>
            </a:pPr>
            <a:r>
              <a:rPr lang="en-US" altLang="en-US" sz="1800" dirty="0">
                <a:latin typeface="Consolas" panose="020B0609020204030204" charset="0"/>
                <a:cs typeface="+mn-cs"/>
              </a:rPr>
              <a:t>		</a:t>
            </a:r>
            <a:r>
              <a:rPr lang="en-US" altLang="en-US" sz="1800" dirty="0" err="1">
                <a:latin typeface="Consolas" panose="020B0609020204030204" charset="0"/>
                <a:cs typeface="+mn-cs"/>
              </a:rPr>
              <a:t>item.show</a:t>
            </a:r>
            <a:r>
              <a:rPr lang="en-US" altLang="en-US" sz="1800" dirty="0">
                <a:latin typeface="Consolas" panose="020B0609020204030204" charset="0"/>
                <a:cs typeface="+mn-cs"/>
              </a:rPr>
              <a:t>()</a:t>
            </a:r>
          </a:p>
          <a:p>
            <a:pPr marL="1905" lvl="1" indent="-344805">
              <a:lnSpc>
                <a:spcPct val="80000"/>
              </a:lnSpc>
              <a:buSzPct val="70000"/>
              <a:buNone/>
              <a:defRPr/>
            </a:pPr>
            <a:endParaRPr lang="en-US" altLang="en-US" sz="1800" dirty="0">
              <a:latin typeface="Consolas" panose="020B0609020204030204" charset="0"/>
              <a:cs typeface="+mn-cs"/>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t>68</a:t>
            </a:fld>
            <a:endParaRPr lang="zh-CN" altLang="en-US"/>
          </a:p>
        </p:txBody>
      </p:sp>
      <p:sp>
        <p:nvSpPr>
          <p:cNvPr id="5" name="矩形 4"/>
          <p:cNvSpPr/>
          <p:nvPr/>
        </p:nvSpPr>
        <p:spPr>
          <a:xfrm>
            <a:off x="8737600" y="2314917"/>
            <a:ext cx="2262717" cy="1477328"/>
          </a:xfrm>
          <a:prstGeom prst="rect">
            <a:avLst/>
          </a:prstGeom>
        </p:spPr>
        <p:txBody>
          <a:bodyPr wrap="square">
            <a:spAutoFit/>
          </a:bodyPr>
          <a:lstStyle/>
          <a:p>
            <a:r>
              <a:rPr lang="en-US" altLang="en-US" dirty="0">
                <a:solidFill>
                  <a:schemeClr val="tx2"/>
                </a:solidFill>
                <a:latin typeface="Consolas" panose="020B0609020204030204" pitchFamily="49" charset="0"/>
              </a:rPr>
              <a:t>I am an animal.</a:t>
            </a:r>
          </a:p>
          <a:p>
            <a:r>
              <a:rPr lang="en-US" altLang="en-US" dirty="0">
                <a:solidFill>
                  <a:schemeClr val="tx2"/>
                </a:solidFill>
                <a:latin typeface="Consolas" panose="020B0609020204030204" pitchFamily="49" charset="0"/>
              </a:rPr>
              <a:t>I am a cat.</a:t>
            </a:r>
          </a:p>
          <a:p>
            <a:r>
              <a:rPr lang="en-US" altLang="en-US" dirty="0">
                <a:solidFill>
                  <a:schemeClr val="tx2"/>
                </a:solidFill>
                <a:latin typeface="Consolas" panose="020B0609020204030204" pitchFamily="49" charset="0"/>
              </a:rPr>
              <a:t>I am a dog.</a:t>
            </a:r>
          </a:p>
          <a:p>
            <a:r>
              <a:rPr lang="en-US" altLang="en-US" dirty="0">
                <a:solidFill>
                  <a:schemeClr val="tx2"/>
                </a:solidFill>
                <a:latin typeface="Consolas" panose="020B0609020204030204" pitchFamily="49" charset="0"/>
              </a:rPr>
              <a:t>I am a tiger.</a:t>
            </a:r>
          </a:p>
          <a:p>
            <a:r>
              <a:rPr lang="en-US" altLang="en-US" dirty="0">
                <a:solidFill>
                  <a:schemeClr val="tx2"/>
                </a:solidFill>
                <a:latin typeface="Consolas" panose="020B0609020204030204" pitchFamily="49" charset="0"/>
              </a:rPr>
              <a:t>I am an animal.</a:t>
            </a:r>
          </a:p>
        </p:txBody>
      </p:sp>
    </p:spTree>
    <p:extLst>
      <p:ext uri="{BB962C8B-B14F-4D97-AF65-F5344CB8AC3E}">
        <p14:creationId xmlns:p14="http://schemas.microsoft.com/office/powerpoint/2010/main" val="81691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类的定义</a:t>
            </a:r>
          </a:p>
        </p:txBody>
      </p:sp>
      <p:sp>
        <p:nvSpPr>
          <p:cNvPr id="3" name="内容占位符 2"/>
          <p:cNvSpPr>
            <a:spLocks noGrp="1"/>
          </p:cNvSpPr>
          <p:nvPr>
            <p:ph idx="1"/>
          </p:nvPr>
        </p:nvSpPr>
        <p:spPr/>
        <p:txBody>
          <a:bodyPr/>
          <a:lstStyle/>
          <a:p>
            <a:r>
              <a:rPr lang="zh-CN" altLang="en-US" noProof="1"/>
              <a:t>关键字“</a:t>
            </a:r>
            <a:r>
              <a:rPr lang="en-US" altLang="zh-CN" noProof="1"/>
              <a:t>pass”</a:t>
            </a:r>
          </a:p>
          <a:p>
            <a:pPr lvl="1"/>
            <a:r>
              <a:rPr lang="zh-CN" altLang="en-US" noProof="1"/>
              <a:t>类似于空语句，没有确定如何实现功能，或者为以后的软件升级预留空间，或者其他类型功能时，可以使用该关键字来“占位”</a:t>
            </a:r>
            <a:endParaRPr lang="en-US" altLang="zh-CN" noProof="1"/>
          </a:p>
          <a:p>
            <a:pPr lvl="1"/>
            <a:r>
              <a:rPr lang="zh-CN" altLang="en-US" noProof="1"/>
              <a:t>用于类和函数的定义中或者选择结构中</a:t>
            </a:r>
          </a:p>
          <a:p>
            <a:pPr marL="1905" indent="-344805">
              <a:lnSpc>
                <a:spcPct val="80000"/>
              </a:lnSpc>
              <a:buNone/>
              <a:defRPr/>
            </a:pPr>
            <a:r>
              <a:rPr lang="en-US" altLang="zh-CN" sz="2000" noProof="1">
                <a:latin typeface="Consolas" panose="020B0609020204030204" charset="0"/>
              </a:rPr>
              <a:t>&gt;&gt;&gt; class A:</a:t>
            </a:r>
          </a:p>
          <a:p>
            <a:pPr marL="1905" indent="-344805">
              <a:lnSpc>
                <a:spcPct val="80000"/>
              </a:lnSpc>
              <a:buNone/>
              <a:defRPr/>
            </a:pPr>
            <a:r>
              <a:rPr lang="en-US" altLang="zh-CN" sz="2000" noProof="1">
                <a:latin typeface="Consolas" panose="020B0609020204030204" charset="0"/>
              </a:rPr>
              <a:t>	        pass</a:t>
            </a:r>
          </a:p>
          <a:p>
            <a:pPr marL="1905" indent="-344805">
              <a:lnSpc>
                <a:spcPct val="80000"/>
              </a:lnSpc>
              <a:buNone/>
              <a:defRPr/>
            </a:pPr>
            <a:endParaRPr lang="en-US" altLang="zh-CN"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rPr>
              <a:t>&gt;&gt;&gt; def demo():</a:t>
            </a:r>
          </a:p>
          <a:p>
            <a:pPr marL="1905" indent="-344805">
              <a:lnSpc>
                <a:spcPct val="80000"/>
              </a:lnSpc>
              <a:buNone/>
              <a:defRPr/>
            </a:pPr>
            <a:r>
              <a:rPr lang="en-US" altLang="zh-CN" sz="2000" noProof="1">
                <a:latin typeface="Consolas" panose="020B0609020204030204" charset="0"/>
              </a:rPr>
              <a:t>	        pass</a:t>
            </a:r>
          </a:p>
          <a:p>
            <a:pPr marL="1905" indent="-344805">
              <a:lnSpc>
                <a:spcPct val="80000"/>
              </a:lnSpc>
              <a:buNone/>
              <a:defRPr/>
            </a:pPr>
            <a:endParaRPr lang="en-US" altLang="zh-CN" sz="2000" noProof="1">
              <a:latin typeface="Consolas" panose="020B0609020204030204" charset="0"/>
            </a:endParaRPr>
          </a:p>
          <a:p>
            <a:pPr marL="1905" indent="-344805">
              <a:lnSpc>
                <a:spcPct val="80000"/>
              </a:lnSpc>
              <a:buNone/>
              <a:defRPr/>
            </a:pPr>
            <a:r>
              <a:rPr lang="en-US" altLang="zh-CN" sz="2000" noProof="1">
                <a:latin typeface="Consolas" panose="020B0609020204030204" charset="0"/>
              </a:rPr>
              <a:t>&gt;&gt;&gt; if 5&gt;3:</a:t>
            </a:r>
          </a:p>
          <a:p>
            <a:pPr marL="1905" indent="-344805">
              <a:lnSpc>
                <a:spcPct val="80000"/>
              </a:lnSpc>
              <a:buNone/>
              <a:defRPr/>
            </a:pPr>
            <a:r>
              <a:rPr lang="en-US" altLang="zh-CN" sz="2000" noProof="1">
                <a:latin typeface="Consolas" panose="020B0609020204030204" charset="0"/>
              </a:rPr>
              <a:t>	        pass</a:t>
            </a:r>
          </a:p>
          <a:p>
            <a:pPr lvl="1"/>
            <a:endParaRPr lang="zh-CN" altLang="en-US" b="0" dirty="0"/>
          </a:p>
          <a:p>
            <a:pPr lvl="1"/>
            <a:endParaRPr lang="en-US" altLang="zh-CN" b="0"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7</a:t>
            </a:fld>
            <a:endParaRPr lang="zh-CN" altLang="en-US"/>
          </a:p>
        </p:txBody>
      </p:sp>
    </p:spTree>
    <p:extLst>
      <p:ext uri="{BB962C8B-B14F-4D97-AF65-F5344CB8AC3E}">
        <p14:creationId xmlns:p14="http://schemas.microsoft.com/office/powerpoint/2010/main" val="189982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类的定义</a:t>
            </a:r>
          </a:p>
        </p:txBody>
      </p:sp>
      <p:sp>
        <p:nvSpPr>
          <p:cNvPr id="3" name="内容占位符 2"/>
          <p:cNvSpPr>
            <a:spLocks noGrp="1"/>
          </p:cNvSpPr>
          <p:nvPr>
            <p:ph idx="1"/>
          </p:nvPr>
        </p:nvSpPr>
        <p:spPr/>
        <p:txBody>
          <a:bodyPr/>
          <a:lstStyle/>
          <a:p>
            <a:r>
              <a:rPr lang="en-US" altLang="zh-CN" noProof="1"/>
              <a:t>self</a:t>
            </a:r>
            <a:r>
              <a:rPr lang="zh-CN" altLang="en-US" noProof="1"/>
              <a:t>参数</a:t>
            </a:r>
            <a:endParaRPr lang="en-US" altLang="zh-CN" noProof="1"/>
          </a:p>
          <a:p>
            <a:pPr lvl="1"/>
            <a:r>
              <a:rPr lang="zh-CN" altLang="en-US" sz="2400" dirty="0"/>
              <a:t>类的所有实例方法都有一个默认的self参数，并且必须是方法的第一个形参（如果有多个形参的话，但不一定名为</a:t>
            </a:r>
            <a:r>
              <a:rPr lang="en-US" altLang="zh-CN" sz="2400" dirty="0"/>
              <a:t>self</a:t>
            </a:r>
            <a:r>
              <a:rPr lang="zh-CN" altLang="en-US" sz="2400" dirty="0"/>
              <a:t>）</a:t>
            </a:r>
            <a:endParaRPr lang="en-US" altLang="zh-CN" sz="2400" dirty="0"/>
          </a:p>
          <a:p>
            <a:pPr lvl="1"/>
            <a:r>
              <a:rPr lang="zh-CN" altLang="en-US" sz="2400" dirty="0"/>
              <a:t>self参数代表将来要创建的对象（实例）本身</a:t>
            </a:r>
            <a:endParaRPr lang="en-US" altLang="zh-CN" dirty="0"/>
          </a:p>
          <a:p>
            <a:pPr lvl="1"/>
            <a:r>
              <a:rPr lang="zh-CN" altLang="en-US" sz="2400" dirty="0"/>
              <a:t>在内部，访问实例变量（</a:t>
            </a:r>
            <a:r>
              <a:rPr lang="en-US" altLang="zh-CN" sz="2400" dirty="0"/>
              <a:t>attribute</a:t>
            </a:r>
            <a:r>
              <a:rPr lang="zh-CN" altLang="en-US" sz="2400" dirty="0"/>
              <a:t>）时需要以self为前缀</a:t>
            </a:r>
            <a:endParaRPr lang="en-US" altLang="zh-CN" sz="2400" dirty="0"/>
          </a:p>
          <a:p>
            <a:pPr lvl="1"/>
            <a:r>
              <a:rPr lang="zh-CN" altLang="en-US" sz="2400" dirty="0"/>
              <a:t>在外部，通过对象名调用对象方法时并不需要传递这个参数，如果在外部通过类名调用对象方法则需要显式为self参数传值。</a:t>
            </a:r>
          </a:p>
          <a:p>
            <a:pPr lvl="1"/>
            <a:endParaRPr lang="zh-CN" altLang="en-US" b="0" dirty="0"/>
          </a:p>
          <a:p>
            <a:pPr lvl="1"/>
            <a:endParaRPr lang="en-US" altLang="zh-CN" b="0"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t>8</a:t>
            </a:fld>
            <a:endParaRPr lang="zh-CN" altLang="en-US"/>
          </a:p>
        </p:txBody>
      </p:sp>
    </p:spTree>
    <p:extLst>
      <p:ext uri="{BB962C8B-B14F-4D97-AF65-F5344CB8AC3E}">
        <p14:creationId xmlns:p14="http://schemas.microsoft.com/office/powerpoint/2010/main" val="330455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类的成员</a:t>
            </a:r>
          </a:p>
        </p:txBody>
      </p:sp>
      <p:sp>
        <p:nvSpPr>
          <p:cNvPr id="4" name="灯片编号占位符 3"/>
          <p:cNvSpPr>
            <a:spLocks noGrp="1"/>
          </p:cNvSpPr>
          <p:nvPr>
            <p:ph type="sldNum" sz="quarter" idx="11"/>
          </p:nvPr>
        </p:nvSpPr>
        <p:spPr/>
        <p:txBody>
          <a:bodyPr/>
          <a:lstStyle/>
          <a:p>
            <a:fld id="{565CE74E-AB26-4998-AD42-012C4C1AD076}" type="slidenum">
              <a:rPr lang="zh-CN" altLang="en-US" smtClean="0"/>
              <a:t>9</a:t>
            </a:fld>
            <a:endParaRPr lang="zh-CN" altLang="en-US"/>
          </a:p>
        </p:txBody>
      </p:sp>
      <p:pic>
        <p:nvPicPr>
          <p:cNvPr id="7" name="图片 6">
            <a:extLst>
              <a:ext uri="{FF2B5EF4-FFF2-40B4-BE49-F238E27FC236}">
                <a16:creationId xmlns:a16="http://schemas.microsoft.com/office/drawing/2014/main" id="{FB4AFDBF-EF7A-4C33-89F6-D73E6A1FF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999" y="1606717"/>
            <a:ext cx="9515475" cy="4286250"/>
          </a:xfrm>
          <a:prstGeom prst="rect">
            <a:avLst/>
          </a:prstGeom>
        </p:spPr>
      </p:pic>
    </p:spTree>
    <p:extLst>
      <p:ext uri="{BB962C8B-B14F-4D97-AF65-F5344CB8AC3E}">
        <p14:creationId xmlns:p14="http://schemas.microsoft.com/office/powerpoint/2010/main" val="435169995"/>
      </p:ext>
    </p:extLst>
  </p:cSld>
  <p:clrMapOvr>
    <a:masterClrMapping/>
  </p:clrMapOvr>
</p:sld>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imes New Roman"/>
        <a:ea typeface="隶书"/>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8506</TotalTime>
  <Words>7904</Words>
  <Application>Microsoft Office PowerPoint</Application>
  <PresentationFormat>宽屏</PresentationFormat>
  <Paragraphs>1208</Paragraphs>
  <Slides>68</Slides>
  <Notes>60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68</vt:i4>
      </vt:variant>
    </vt:vector>
  </HeadingPairs>
  <TitlesOfParts>
    <vt:vector size="78" baseType="lpstr">
      <vt:lpstr>黑体</vt:lpstr>
      <vt:lpstr>华文中宋</vt:lpstr>
      <vt:lpstr>宋体</vt:lpstr>
      <vt:lpstr>微软雅黑</vt:lpstr>
      <vt:lpstr>Calibri</vt:lpstr>
      <vt:lpstr>Consolas</vt:lpstr>
      <vt:lpstr>Tahoma</vt:lpstr>
      <vt:lpstr>Times New Roman</vt:lpstr>
      <vt:lpstr>Wingdings</vt:lpstr>
      <vt:lpstr>模板</vt:lpstr>
      <vt:lpstr>Python数据处理编程</vt:lpstr>
      <vt:lpstr>Python数据处理编程</vt:lpstr>
      <vt:lpstr>面向对象的程序设计</vt:lpstr>
      <vt:lpstr>面向对象的程序设计</vt:lpstr>
      <vt:lpstr>类的定义</vt:lpstr>
      <vt:lpstr>类的定义</vt:lpstr>
      <vt:lpstr>类的定义</vt:lpstr>
      <vt:lpstr>类的定义</vt:lpstr>
      <vt:lpstr>类的成员</vt:lpstr>
      <vt:lpstr>成员变量</vt:lpstr>
      <vt:lpstr>成员变量</vt:lpstr>
      <vt:lpstr>成员变量</vt:lpstr>
      <vt:lpstr>成员变量</vt:lpstr>
      <vt:lpstr>成员变量</vt:lpstr>
      <vt:lpstr>成员变量</vt:lpstr>
      <vt:lpstr>成员变量</vt:lpstr>
      <vt:lpstr>成员变量</vt:lpstr>
      <vt:lpstr>成员变量</vt:lpstr>
      <vt:lpstr>成员变量</vt:lpstr>
      <vt:lpstr>成员变量</vt:lpstr>
      <vt:lpstr>成员变量</vt:lpstr>
      <vt:lpstr>成员变量</vt:lpstr>
      <vt:lpstr>成员变量</vt:lpstr>
      <vt:lpstr>成员变量</vt:lpstr>
      <vt:lpstr>成员变量</vt:lpstr>
      <vt:lpstr>成员变量</vt:lpstr>
      <vt:lpstr>函数进阶</vt:lpstr>
      <vt:lpstr>函数进阶</vt:lpstr>
      <vt:lpstr>函数进阶</vt:lpstr>
      <vt:lpstr>函数进阶</vt:lpstr>
      <vt:lpstr>函数进阶</vt:lpstr>
      <vt:lpstr>函数进阶</vt:lpstr>
      <vt:lpstr>函数进阶</vt:lpstr>
      <vt:lpstr>函数进阶</vt:lpstr>
      <vt:lpstr>函数进阶</vt:lpstr>
      <vt:lpstr>函数进阶</vt:lpstr>
      <vt:lpstr>函数进阶</vt:lpstr>
      <vt:lpstr>函数进阶</vt:lpstr>
      <vt:lpstr>函数进阶</vt:lpstr>
      <vt:lpstr>函数进阶</vt:lpstr>
      <vt:lpstr>函数进阶</vt:lpstr>
      <vt:lpstr>函数进阶</vt:lpstr>
      <vt:lpstr>函数进阶</vt:lpstr>
      <vt:lpstr>成员方法</vt:lpstr>
      <vt:lpstr>成员方法</vt:lpstr>
      <vt:lpstr>成员方法</vt:lpstr>
      <vt:lpstr>成员方法</vt:lpstr>
      <vt:lpstr>成员方法</vt:lpstr>
      <vt:lpstr>成员方法</vt:lpstr>
      <vt:lpstr>成员方法</vt:lpstr>
      <vt:lpstr>成员方法</vt:lpstr>
      <vt:lpstr>成员方法</vt:lpstr>
      <vt:lpstr>成员方法</vt:lpstr>
      <vt:lpstr>成员方法</vt:lpstr>
      <vt:lpstr>成员方法</vt:lpstr>
      <vt:lpstr>成员方法</vt:lpstr>
      <vt:lpstr>成员方法</vt:lpstr>
      <vt:lpstr>成员方法</vt:lpstr>
      <vt:lpstr>成员方法</vt:lpstr>
      <vt:lpstr>成员方法</vt:lpstr>
      <vt:lpstr>成员方法</vt:lpstr>
      <vt:lpstr>成员方法</vt:lpstr>
      <vt:lpstr>继承和多态</vt:lpstr>
      <vt:lpstr>继承和多态</vt:lpstr>
      <vt:lpstr>继承和多态</vt:lpstr>
      <vt:lpstr>继承和多态</vt:lpstr>
      <vt:lpstr>继承和多态</vt:lpstr>
      <vt:lpstr>继承和多态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dc:creator>
  <cp:lastModifiedBy> </cp:lastModifiedBy>
  <cp:revision>933</cp:revision>
  <dcterms:created xsi:type="dcterms:W3CDTF">2015-05-05T08:02:00Z</dcterms:created>
  <dcterms:modified xsi:type="dcterms:W3CDTF">2023-03-29T14:20:23Z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