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07"/>
  </p:handoutMasterIdLst>
  <p:sldIdLst>
    <p:sldId id="1795" r:id="rId3"/>
    <p:sldId id="1796" r:id="rId4"/>
    <p:sldId id="2315" r:id="rId5"/>
    <p:sldId id="2317" r:id="rId7"/>
    <p:sldId id="2320" r:id="rId8"/>
    <p:sldId id="2321" r:id="rId9"/>
    <p:sldId id="2230" r:id="rId10"/>
    <p:sldId id="2232" r:id="rId11"/>
    <p:sldId id="2233" r:id="rId12"/>
    <p:sldId id="2234" r:id="rId13"/>
    <p:sldId id="2322" r:id="rId14"/>
    <p:sldId id="2236" r:id="rId15"/>
    <p:sldId id="2323" r:id="rId16"/>
    <p:sldId id="2324" r:id="rId17"/>
    <p:sldId id="2325" r:id="rId18"/>
    <p:sldId id="2326" r:id="rId19"/>
    <p:sldId id="2327" r:id="rId20"/>
    <p:sldId id="2242" r:id="rId21"/>
    <p:sldId id="2328" r:id="rId22"/>
    <p:sldId id="2329" r:id="rId23"/>
    <p:sldId id="2330" r:id="rId24"/>
    <p:sldId id="2331" r:id="rId25"/>
    <p:sldId id="2332" r:id="rId26"/>
    <p:sldId id="2334" r:id="rId27"/>
    <p:sldId id="2335" r:id="rId28"/>
    <p:sldId id="2336" r:id="rId29"/>
    <p:sldId id="2337" r:id="rId30"/>
    <p:sldId id="2338" r:id="rId31"/>
    <p:sldId id="2339" r:id="rId32"/>
    <p:sldId id="2340" r:id="rId33"/>
    <p:sldId id="2341" r:id="rId34"/>
    <p:sldId id="2260" r:id="rId35"/>
    <p:sldId id="2342" r:id="rId36"/>
    <p:sldId id="2343" r:id="rId37"/>
    <p:sldId id="2344" r:id="rId38"/>
    <p:sldId id="2345" r:id="rId39"/>
    <p:sldId id="2346" r:id="rId40"/>
    <p:sldId id="2347" r:id="rId41"/>
    <p:sldId id="2281" r:id="rId42"/>
    <p:sldId id="2282" r:id="rId43"/>
    <p:sldId id="2457" r:id="rId44"/>
    <p:sldId id="2434" r:id="rId45"/>
    <p:sldId id="2435" r:id="rId46"/>
    <p:sldId id="2436" r:id="rId47"/>
    <p:sldId id="2286" r:id="rId48"/>
    <p:sldId id="2459" r:id="rId49"/>
    <p:sldId id="2460" r:id="rId50"/>
    <p:sldId id="2461" r:id="rId51"/>
    <p:sldId id="2462" r:id="rId52"/>
    <p:sldId id="2463" r:id="rId53"/>
    <p:sldId id="2464" r:id="rId54"/>
    <p:sldId id="2465" r:id="rId55"/>
    <p:sldId id="2466" r:id="rId56"/>
    <p:sldId id="2292" r:id="rId57"/>
    <p:sldId id="2293" r:id="rId58"/>
    <p:sldId id="2294" r:id="rId59"/>
    <p:sldId id="2296" r:id="rId60"/>
    <p:sldId id="2437" r:id="rId61"/>
    <p:sldId id="2439" r:id="rId62"/>
    <p:sldId id="2440" r:id="rId63"/>
    <p:sldId id="2441" r:id="rId64"/>
    <p:sldId id="2476" r:id="rId65"/>
    <p:sldId id="2442" r:id="rId66"/>
    <p:sldId id="2468" r:id="rId67"/>
    <p:sldId id="2473" r:id="rId68"/>
    <p:sldId id="2470" r:id="rId69"/>
    <p:sldId id="2475" r:id="rId70"/>
    <p:sldId id="2054" r:id="rId71"/>
    <p:sldId id="2351" r:id="rId72"/>
    <p:sldId id="2352" r:id="rId73"/>
    <p:sldId id="2477" r:id="rId74"/>
    <p:sldId id="2478" r:id="rId75"/>
    <p:sldId id="2479" r:id="rId76"/>
    <p:sldId id="2357" r:id="rId77"/>
    <p:sldId id="2480" r:id="rId78"/>
    <p:sldId id="2481" r:id="rId79"/>
    <p:sldId id="2482" r:id="rId80"/>
    <p:sldId id="2362" r:id="rId81"/>
    <p:sldId id="2483" r:id="rId82"/>
    <p:sldId id="2484" r:id="rId83"/>
    <p:sldId id="2486" r:id="rId84"/>
    <p:sldId id="2487" r:id="rId85"/>
    <p:sldId id="2488" r:id="rId86"/>
    <p:sldId id="2489" r:id="rId87"/>
    <p:sldId id="2491" r:id="rId88"/>
    <p:sldId id="2490" r:id="rId89"/>
    <p:sldId id="2492" r:id="rId90"/>
    <p:sldId id="2493" r:id="rId91"/>
    <p:sldId id="2494" r:id="rId92"/>
    <p:sldId id="2495" r:id="rId93"/>
    <p:sldId id="2496" r:id="rId94"/>
    <p:sldId id="2380" r:id="rId95"/>
    <p:sldId id="2381" r:id="rId96"/>
    <p:sldId id="2497" r:id="rId97"/>
    <p:sldId id="2498" r:id="rId98"/>
    <p:sldId id="2499" r:id="rId99"/>
    <p:sldId id="2500" r:id="rId100"/>
    <p:sldId id="2501" r:id="rId101"/>
    <p:sldId id="2502" r:id="rId102"/>
    <p:sldId id="2503" r:id="rId103"/>
    <p:sldId id="2504" r:id="rId104"/>
    <p:sldId id="2505" r:id="rId105"/>
    <p:sldId id="2506" r:id="rId106"/>
  </p:sldIdLst>
  <p:sldSz cx="12192000" cy="6858000"/>
  <p:notesSz cx="6858000" cy="9144000"/>
  <p:custDataLst>
    <p:tags r:id="rId1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无标题节" id="{D4955DAE-2597-4F50-A5DB-8A123B6C4456}">
          <p14:sldIdLst>
            <p14:sldId id="1795"/>
            <p14:sldId id="1796"/>
            <p14:sldId id="2315"/>
            <p14:sldId id="2317"/>
            <p14:sldId id="2320"/>
            <p14:sldId id="2321"/>
            <p14:sldId id="2230"/>
            <p14:sldId id="2232"/>
            <p14:sldId id="2233"/>
            <p14:sldId id="2234"/>
            <p14:sldId id="2322"/>
            <p14:sldId id="2236"/>
            <p14:sldId id="2323"/>
            <p14:sldId id="2324"/>
            <p14:sldId id="2325"/>
            <p14:sldId id="2326"/>
            <p14:sldId id="2327"/>
            <p14:sldId id="2242"/>
            <p14:sldId id="2328"/>
            <p14:sldId id="2329"/>
            <p14:sldId id="2330"/>
            <p14:sldId id="2331"/>
            <p14:sldId id="2332"/>
            <p14:sldId id="2334"/>
            <p14:sldId id="2335"/>
            <p14:sldId id="2336"/>
            <p14:sldId id="2337"/>
            <p14:sldId id="2338"/>
            <p14:sldId id="2339"/>
            <p14:sldId id="2340"/>
            <p14:sldId id="2341"/>
            <p14:sldId id="2260"/>
            <p14:sldId id="2342"/>
            <p14:sldId id="2343"/>
            <p14:sldId id="2344"/>
            <p14:sldId id="2345"/>
            <p14:sldId id="2346"/>
            <p14:sldId id="2347"/>
            <p14:sldId id="2281"/>
            <p14:sldId id="2282"/>
            <p14:sldId id="2457"/>
            <p14:sldId id="2434"/>
            <p14:sldId id="2435"/>
            <p14:sldId id="2436"/>
            <p14:sldId id="2286"/>
            <p14:sldId id="2459"/>
            <p14:sldId id="2460"/>
            <p14:sldId id="2461"/>
            <p14:sldId id="2462"/>
            <p14:sldId id="2463"/>
            <p14:sldId id="2464"/>
            <p14:sldId id="2465"/>
            <p14:sldId id="2466"/>
            <p14:sldId id="2292"/>
            <p14:sldId id="2293"/>
            <p14:sldId id="2294"/>
            <p14:sldId id="2296"/>
            <p14:sldId id="2437"/>
            <p14:sldId id="2439"/>
            <p14:sldId id="2440"/>
            <p14:sldId id="2441"/>
            <p14:sldId id="2476"/>
            <p14:sldId id="2442"/>
            <p14:sldId id="2468"/>
            <p14:sldId id="2473"/>
            <p14:sldId id="2470"/>
            <p14:sldId id="2475"/>
            <p14:sldId id="2054"/>
            <p14:sldId id="2351"/>
            <p14:sldId id="2352"/>
            <p14:sldId id="2477"/>
            <p14:sldId id="2478"/>
            <p14:sldId id="2479"/>
            <p14:sldId id="2357"/>
            <p14:sldId id="2480"/>
            <p14:sldId id="2481"/>
            <p14:sldId id="2482"/>
            <p14:sldId id="2362"/>
            <p14:sldId id="2483"/>
            <p14:sldId id="2484"/>
            <p14:sldId id="2486"/>
            <p14:sldId id="2487"/>
            <p14:sldId id="2488"/>
            <p14:sldId id="2489"/>
            <p14:sldId id="2491"/>
            <p14:sldId id="2490"/>
            <p14:sldId id="2492"/>
            <p14:sldId id="2493"/>
            <p14:sldId id="2494"/>
            <p14:sldId id="2495"/>
            <p14:sldId id="2496"/>
            <p14:sldId id="2380"/>
            <p14:sldId id="2381"/>
            <p14:sldId id="2497"/>
            <p14:sldId id="2498"/>
            <p14:sldId id="2499"/>
            <p14:sldId id="2500"/>
            <p14:sldId id="2501"/>
            <p14:sldId id="2502"/>
            <p14:sldId id="2503"/>
            <p14:sldId id="2504"/>
            <p14:sldId id="2505"/>
            <p14:sldId id="250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05" autoAdjust="0"/>
    <p:restoredTop sz="95905" autoAdjust="0"/>
  </p:normalViewPr>
  <p:slideViewPr>
    <p:cSldViewPr snapToGrid="0">
      <p:cViewPr varScale="1">
        <p:scale>
          <a:sx n="97" d="100"/>
          <a:sy n="97" d="100"/>
        </p:scale>
        <p:origin x="77"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1" Type="http://schemas.openxmlformats.org/officeDocument/2006/relationships/tags" Target="tags/tag1.xml"/><Relationship Id="rId110" Type="http://schemas.openxmlformats.org/officeDocument/2006/relationships/tableStyles" Target="tableStyles.xml"/><Relationship Id="rId11" Type="http://schemas.openxmlformats.org/officeDocument/2006/relationships/slide" Target="slides/slide8.xml"/><Relationship Id="rId109" Type="http://schemas.openxmlformats.org/officeDocument/2006/relationships/viewProps" Target="viewProps.xml"/><Relationship Id="rId108" Type="http://schemas.openxmlformats.org/officeDocument/2006/relationships/presProps" Target="presProps.xml"/><Relationship Id="rId107" Type="http://schemas.openxmlformats.org/officeDocument/2006/relationships/handoutMaster" Target="handoutMasters/handoutMaster1.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之前或之后的字符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匹配行首，匹配以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后面的字符开头的字符串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匹配行尾，匹配以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之前的字符结束的字符串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个或</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个字符。当此字符紧随任何其他限定符（</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n,m</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）之后时，匹配模式是“非贪心的”。“非贪心的”模式匹配搜索到的、尽可能短的字符串，而默认的“贪心的”模式匹配搜索到的、尽可能长的字符串。例如，在字符串“</a:t>
            </a:r>
            <a:r>
              <a:rPr lang="en-US" altLang="zh-CN" sz="1200" b="0" i="0" u="none" strike="noStrike" kern="1200" dirty="0" err="1">
                <a:solidFill>
                  <a:schemeClr val="tx1"/>
                </a:solidFill>
                <a:effectLst/>
                <a:latin typeface="+mn-lt"/>
                <a:ea typeface="+mn-ea"/>
                <a:cs typeface="+mn-cs"/>
              </a:rPr>
              <a:t>oooo</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只匹配单个“</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，而“</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匹配所有“</a:t>
            </a:r>
            <a:r>
              <a:rPr lang="en-US" altLang="zh-CN" sz="1200" b="0" i="0" u="none" strike="noStrike" kern="1200" dirty="0">
                <a:solidFill>
                  <a:schemeClr val="tx1"/>
                </a:solidFill>
                <a:effectLst/>
                <a:latin typeface="+mn-lt"/>
                <a:ea typeface="+mn-ea"/>
                <a:cs typeface="+mn-cs"/>
              </a:rPr>
              <a:t>o”</a:t>
            </a:r>
            <a:endParaRPr lang="en-US"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将位于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内的内容作为一个整体来对待</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按</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中的次数进行匹配</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中的任意一个字符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[^xyz]   </a:t>
            </a:r>
            <a:r>
              <a:rPr lang="zh-CN" altLang="zh-CN" sz="1200" b="0" i="0" u="none" strike="noStrike" kern="1200" dirty="0">
                <a:solidFill>
                  <a:schemeClr val="tx1"/>
                </a:solidFill>
                <a:effectLst/>
                <a:latin typeface="+mn-lt"/>
                <a:ea typeface="+mn-ea"/>
                <a:cs typeface="+mn-cs"/>
              </a:rPr>
              <a:t>反向字符集，匹配除</a:t>
            </a:r>
            <a:r>
              <a:rPr lang="en-US" altLang="zh-CN" sz="1200" b="0" i="0" u="none" strike="noStrike" kern="1200" dirty="0">
                <a:solidFill>
                  <a:schemeClr val="tx1"/>
                </a:solidFill>
                <a:effectLst/>
                <a:latin typeface="+mn-lt"/>
                <a:ea typeface="+mn-ea"/>
                <a:cs typeface="+mn-cs"/>
              </a:rPr>
              <a:t>x</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y</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z</a:t>
            </a:r>
            <a:r>
              <a:rPr lang="zh-CN" altLang="zh-CN" sz="1200" b="0" i="0" u="none" strike="noStrike" kern="1200" dirty="0">
                <a:solidFill>
                  <a:schemeClr val="tx1"/>
                </a:solidFill>
                <a:effectLst/>
                <a:latin typeface="+mn-lt"/>
                <a:ea typeface="+mn-ea"/>
                <a:cs typeface="+mn-cs"/>
              </a:rPr>
              <a:t>之外的任何字符</a:t>
            </a:r>
            <a:endParaRPr lang="zh-CN"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匹配除换行符以外的任意单个字符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之前或之后的字符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匹配行首，匹配以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后面的字符开头的字符串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匹配行尾，匹配以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之前的字符结束的字符串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个或</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个字符。当此字符紧随任何其他限定符（</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n,m</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）之后时，匹配模式是“非贪心的”。“非贪心的”模式匹配搜索到的、尽可能短的字符串，而默认的“贪心的”模式匹配搜索到的、尽可能长的字符串。例如，在字符串“</a:t>
            </a:r>
            <a:r>
              <a:rPr lang="en-US" altLang="zh-CN" sz="1200" b="0" i="0" u="none" strike="noStrike" kern="1200" dirty="0" err="1">
                <a:solidFill>
                  <a:schemeClr val="tx1"/>
                </a:solidFill>
                <a:effectLst/>
                <a:latin typeface="+mn-lt"/>
                <a:ea typeface="+mn-ea"/>
                <a:cs typeface="+mn-cs"/>
              </a:rPr>
              <a:t>oooo</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只匹配单个“</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，而“</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匹配所有“</a:t>
            </a:r>
            <a:r>
              <a:rPr lang="en-US" altLang="zh-CN" sz="1200" b="0" i="0" u="none" strike="noStrike" kern="1200" dirty="0">
                <a:solidFill>
                  <a:schemeClr val="tx1"/>
                </a:solidFill>
                <a:effectLst/>
                <a:latin typeface="+mn-lt"/>
                <a:ea typeface="+mn-ea"/>
                <a:cs typeface="+mn-cs"/>
              </a:rPr>
              <a:t>o”</a:t>
            </a:r>
            <a:endParaRPr lang="en-US"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\r           </a:t>
            </a:r>
            <a:r>
              <a:rPr lang="zh-CN" altLang="zh-CN" sz="1200" b="0" i="0" u="none" strike="noStrike" kern="1200" dirty="0">
                <a:solidFill>
                  <a:schemeClr val="tx1"/>
                </a:solidFill>
                <a:effectLst/>
                <a:latin typeface="+mn-lt"/>
                <a:ea typeface="+mn-ea"/>
                <a:cs typeface="+mn-cs"/>
              </a:rPr>
              <a:t>匹配一个回车符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\b             </a:t>
            </a:r>
            <a:r>
              <a:rPr lang="zh-CN" altLang="zh-CN" sz="1200" b="0" i="0" u="none" strike="noStrike" kern="1200" dirty="0">
                <a:solidFill>
                  <a:schemeClr val="tx1"/>
                </a:solidFill>
                <a:effectLst/>
                <a:latin typeface="+mn-lt"/>
                <a:ea typeface="+mn-ea"/>
                <a:cs typeface="+mn-cs"/>
              </a:rPr>
              <a:t>匹配单词头或单词尾</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\d             </a:t>
            </a:r>
            <a:r>
              <a:rPr lang="zh-CN" altLang="zh-CN" sz="1200" b="0" i="0" u="none" strike="noStrike" kern="1200" dirty="0">
                <a:solidFill>
                  <a:schemeClr val="tx1"/>
                </a:solidFill>
                <a:effectLst/>
                <a:latin typeface="+mn-lt"/>
                <a:ea typeface="+mn-ea"/>
                <a:cs typeface="+mn-cs"/>
              </a:rPr>
              <a:t>匹配任何数字，相当于</a:t>
            </a:r>
            <a:r>
              <a:rPr lang="en-US" altLang="zh-CN" sz="1200" b="0" i="0" u="none" strike="noStrike" kern="1200" dirty="0">
                <a:solidFill>
                  <a:schemeClr val="tx1"/>
                </a:solidFill>
                <a:effectLst/>
                <a:latin typeface="+mn-lt"/>
                <a:ea typeface="+mn-ea"/>
                <a:cs typeface="+mn-cs"/>
              </a:rPr>
              <a:t>[0-9]</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\s            </a:t>
            </a:r>
            <a:r>
              <a:rPr lang="zh-CN" altLang="zh-CN" sz="1200" b="0" i="0" u="none" strike="noStrike" kern="1200" dirty="0">
                <a:solidFill>
                  <a:schemeClr val="tx1"/>
                </a:solidFill>
                <a:effectLst/>
                <a:latin typeface="+mn-lt"/>
                <a:ea typeface="+mn-ea"/>
                <a:cs typeface="+mn-cs"/>
              </a:rPr>
              <a:t>匹配任何空白字符，包括空格、制表符、换页符，与 </a:t>
            </a:r>
            <a:r>
              <a:rPr lang="en-US" altLang="zh-CN" sz="1200" b="0" i="0" u="none" strike="noStrike" kern="1200" dirty="0">
                <a:solidFill>
                  <a:schemeClr val="tx1"/>
                </a:solidFill>
                <a:effectLst/>
                <a:latin typeface="+mn-lt"/>
                <a:ea typeface="+mn-ea"/>
                <a:cs typeface="+mn-cs"/>
              </a:rPr>
              <a:t>[ \f\n\r\t\v] </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匹配任何字母、数字以及下划线，相当于</a:t>
            </a:r>
            <a:r>
              <a:rPr lang="en-US" altLang="zh-CN" sz="1200" b="0" i="0" u="none" strike="noStrike" kern="1200" dirty="0">
                <a:solidFill>
                  <a:schemeClr val="tx1"/>
                </a:solidFill>
                <a:effectLst/>
                <a:latin typeface="+mn-lt"/>
                <a:ea typeface="+mn-ea"/>
                <a:cs typeface="+mn-cs"/>
              </a:rPr>
              <a:t>[a-zA-Z0-9_]</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与</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含义相反，与“</a:t>
            </a:r>
            <a:r>
              <a:rPr lang="en-US" altLang="zh-CN" sz="1200" b="0" i="0" u="none" strike="noStrike" kern="1200" dirty="0">
                <a:solidFill>
                  <a:schemeClr val="tx1"/>
                </a:solidFill>
                <a:effectLst/>
                <a:latin typeface="+mn-lt"/>
                <a:ea typeface="+mn-ea"/>
                <a:cs typeface="+mn-cs"/>
              </a:rPr>
              <a:t>[^A-Za-z0-9_]”</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将位于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内的内容作为一个整体来对待</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按</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中的次数进行匹配</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中的任意一个字符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[^xyz]   </a:t>
            </a:r>
            <a:r>
              <a:rPr lang="zh-CN" altLang="zh-CN" sz="1200" b="0" i="0" u="none" strike="noStrike" kern="1200" dirty="0">
                <a:solidFill>
                  <a:schemeClr val="tx1"/>
                </a:solidFill>
                <a:effectLst/>
                <a:latin typeface="+mn-lt"/>
                <a:ea typeface="+mn-ea"/>
                <a:cs typeface="+mn-cs"/>
              </a:rPr>
              <a:t>反向字符集，匹配除</a:t>
            </a:r>
            <a:r>
              <a:rPr lang="en-US" altLang="zh-CN" sz="1200" b="0" i="0" u="none" strike="noStrike" kern="1200" dirty="0">
                <a:solidFill>
                  <a:schemeClr val="tx1"/>
                </a:solidFill>
                <a:effectLst/>
                <a:latin typeface="+mn-lt"/>
                <a:ea typeface="+mn-ea"/>
                <a:cs typeface="+mn-cs"/>
              </a:rPr>
              <a:t>x</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y</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z</a:t>
            </a:r>
            <a:r>
              <a:rPr lang="zh-CN" altLang="zh-CN" sz="1200" b="0" i="0" u="none" strike="noStrike" kern="1200" dirty="0">
                <a:solidFill>
                  <a:schemeClr val="tx1"/>
                </a:solidFill>
                <a:effectLst/>
                <a:latin typeface="+mn-lt"/>
                <a:ea typeface="+mn-ea"/>
                <a:cs typeface="+mn-cs"/>
              </a:rPr>
              <a:t>之外的任何字符</a:t>
            </a:r>
            <a:endParaRPr lang="zh-CN" altLang="zh-CN" sz="1200" b="0" i="0" u="none" strike="noStrike" kern="1200" dirty="0">
              <a:solidFill>
                <a:schemeClr val="tx1"/>
              </a:solidFill>
              <a:effectLst/>
              <a:latin typeface="+mn-lt"/>
              <a:ea typeface="+mn-ea"/>
              <a:cs typeface="+mn-cs"/>
            </a:endParaRPr>
          </a:p>
          <a:p>
            <a:pPr rtl="0" eaLnBrk="1" fontAlgn="t" latinLnBrk="0" hangingPunct="1"/>
            <a:endParaRPr lang="zh-CN" altLang="zh-CN" sz="1200" b="0"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匹配除换行符以外的任意单个字符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之前或之后的字符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匹配行首，匹配以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后面的字符开头的字符串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匹配行尾，匹配以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之前的字符结束的字符串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个或</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个字符。当此字符紧随任何其他限定符（</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n,m</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）之后时，匹配模式是“非贪心的”。“非贪心的”模式匹配搜索到的、尽可能短的字符串，而默认的“贪心的”模式匹配搜索到的、尽可能长的字符串。例如，在字符串“</a:t>
            </a:r>
            <a:r>
              <a:rPr lang="en-US" altLang="zh-CN" sz="1200" b="0" i="0" u="none" strike="noStrike" kern="1200" dirty="0" err="1">
                <a:solidFill>
                  <a:schemeClr val="tx1"/>
                </a:solidFill>
                <a:effectLst/>
                <a:latin typeface="+mn-lt"/>
                <a:ea typeface="+mn-ea"/>
                <a:cs typeface="+mn-cs"/>
              </a:rPr>
              <a:t>oooo</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只匹配单个“</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，而“</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匹配所有“</a:t>
            </a:r>
            <a:r>
              <a:rPr lang="en-US" altLang="zh-CN" sz="1200" b="0" i="0" u="none" strike="noStrike" kern="1200" dirty="0">
                <a:solidFill>
                  <a:schemeClr val="tx1"/>
                </a:solidFill>
                <a:effectLst/>
                <a:latin typeface="+mn-lt"/>
                <a:ea typeface="+mn-ea"/>
                <a:cs typeface="+mn-cs"/>
              </a:rPr>
              <a:t>o”</a:t>
            </a:r>
            <a:endParaRPr lang="en-US"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\r           </a:t>
            </a:r>
            <a:r>
              <a:rPr lang="zh-CN" altLang="zh-CN" sz="1200" b="0" i="0" u="none" strike="noStrike" kern="1200" dirty="0">
                <a:solidFill>
                  <a:schemeClr val="tx1"/>
                </a:solidFill>
                <a:effectLst/>
                <a:latin typeface="+mn-lt"/>
                <a:ea typeface="+mn-ea"/>
                <a:cs typeface="+mn-cs"/>
              </a:rPr>
              <a:t>匹配一个回车符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\b             </a:t>
            </a:r>
            <a:r>
              <a:rPr lang="zh-CN" altLang="zh-CN" sz="1200" b="0" i="0" u="none" strike="noStrike" kern="1200" dirty="0">
                <a:solidFill>
                  <a:schemeClr val="tx1"/>
                </a:solidFill>
                <a:effectLst/>
                <a:latin typeface="+mn-lt"/>
                <a:ea typeface="+mn-ea"/>
                <a:cs typeface="+mn-cs"/>
              </a:rPr>
              <a:t>匹配单词头或单词尾</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\d             </a:t>
            </a:r>
            <a:r>
              <a:rPr lang="zh-CN" altLang="zh-CN" sz="1200" b="0" i="0" u="none" strike="noStrike" kern="1200" dirty="0">
                <a:solidFill>
                  <a:schemeClr val="tx1"/>
                </a:solidFill>
                <a:effectLst/>
                <a:latin typeface="+mn-lt"/>
                <a:ea typeface="+mn-ea"/>
                <a:cs typeface="+mn-cs"/>
              </a:rPr>
              <a:t>匹配任何数字，相当于</a:t>
            </a:r>
            <a:r>
              <a:rPr lang="en-US" altLang="zh-CN" sz="1200" b="0" i="0" u="none" strike="noStrike" kern="1200" dirty="0">
                <a:solidFill>
                  <a:schemeClr val="tx1"/>
                </a:solidFill>
                <a:effectLst/>
                <a:latin typeface="+mn-lt"/>
                <a:ea typeface="+mn-ea"/>
                <a:cs typeface="+mn-cs"/>
              </a:rPr>
              <a:t>[0-9]</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\s            </a:t>
            </a:r>
            <a:r>
              <a:rPr lang="zh-CN" altLang="zh-CN" sz="1200" b="0" i="0" u="none" strike="noStrike" kern="1200" dirty="0">
                <a:solidFill>
                  <a:schemeClr val="tx1"/>
                </a:solidFill>
                <a:effectLst/>
                <a:latin typeface="+mn-lt"/>
                <a:ea typeface="+mn-ea"/>
                <a:cs typeface="+mn-cs"/>
              </a:rPr>
              <a:t>匹配任何空白字符，包括空格、制表符、换页符，与 </a:t>
            </a:r>
            <a:r>
              <a:rPr lang="en-US" altLang="zh-CN" sz="1200" b="0" i="0" u="none" strike="noStrike" kern="1200" dirty="0">
                <a:solidFill>
                  <a:schemeClr val="tx1"/>
                </a:solidFill>
                <a:effectLst/>
                <a:latin typeface="+mn-lt"/>
                <a:ea typeface="+mn-ea"/>
                <a:cs typeface="+mn-cs"/>
              </a:rPr>
              <a:t>[ \f\n\r\t\v] </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匹配任何字母、数字以及下划线，相当于</a:t>
            </a:r>
            <a:r>
              <a:rPr lang="en-US" altLang="zh-CN" sz="1200" b="0" i="0" u="none" strike="noStrike" kern="1200" dirty="0">
                <a:solidFill>
                  <a:schemeClr val="tx1"/>
                </a:solidFill>
                <a:effectLst/>
                <a:latin typeface="+mn-lt"/>
                <a:ea typeface="+mn-ea"/>
                <a:cs typeface="+mn-cs"/>
              </a:rPr>
              <a:t>[a-zA-Z0-9_]</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与</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含义相反，与“</a:t>
            </a:r>
            <a:r>
              <a:rPr lang="en-US" altLang="zh-CN" sz="1200" b="0" i="0" u="none" strike="noStrike" kern="1200" dirty="0">
                <a:solidFill>
                  <a:schemeClr val="tx1"/>
                </a:solidFill>
                <a:effectLst/>
                <a:latin typeface="+mn-lt"/>
                <a:ea typeface="+mn-ea"/>
                <a:cs typeface="+mn-cs"/>
              </a:rPr>
              <a:t>[^A-Za-z0-9_]”</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将位于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内的内容作为一个整体来对待</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按</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中的次数进行匹配</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中的任意一个字符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[^xyz]   </a:t>
            </a:r>
            <a:r>
              <a:rPr lang="zh-CN" altLang="zh-CN" sz="1200" b="0" i="0" u="none" strike="noStrike" kern="1200" dirty="0">
                <a:solidFill>
                  <a:schemeClr val="tx1"/>
                </a:solidFill>
                <a:effectLst/>
                <a:latin typeface="+mn-lt"/>
                <a:ea typeface="+mn-ea"/>
                <a:cs typeface="+mn-cs"/>
              </a:rPr>
              <a:t>反向字符集，匹配除</a:t>
            </a:r>
            <a:r>
              <a:rPr lang="en-US" altLang="zh-CN" sz="1200" b="0" i="0" u="none" strike="noStrike" kern="1200" dirty="0">
                <a:solidFill>
                  <a:schemeClr val="tx1"/>
                </a:solidFill>
                <a:effectLst/>
                <a:latin typeface="+mn-lt"/>
                <a:ea typeface="+mn-ea"/>
                <a:cs typeface="+mn-cs"/>
              </a:rPr>
              <a:t>x</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y</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z</a:t>
            </a:r>
            <a:r>
              <a:rPr lang="zh-CN" altLang="zh-CN" sz="1200" b="0" i="0" u="none" strike="noStrike" kern="1200" dirty="0">
                <a:solidFill>
                  <a:schemeClr val="tx1"/>
                </a:solidFill>
                <a:effectLst/>
                <a:latin typeface="+mn-lt"/>
                <a:ea typeface="+mn-ea"/>
                <a:cs typeface="+mn-cs"/>
              </a:rPr>
              <a:t>之外的任何字符</a:t>
            </a:r>
            <a:endParaRPr lang="zh-CN"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匹配除换行符以外的任意单个字符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之前或之后的字符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匹配行首，匹配以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后面的字符开头的字符串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匹配行尾，匹配以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之前的字符结束的字符串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个或</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个字符。当此字符紧随任何其他限定符（</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n,m</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）之后时，匹配模式是“非贪心的”。“非贪心的”模式匹配搜索到的、尽可能短的字符串，而默认的“贪心的”模式匹配搜索到的、尽可能长的字符串。例如，在字符串“</a:t>
            </a:r>
            <a:r>
              <a:rPr lang="en-US" altLang="zh-CN" sz="1200" b="0" i="0" u="none" strike="noStrike" kern="1200" dirty="0" err="1">
                <a:solidFill>
                  <a:schemeClr val="tx1"/>
                </a:solidFill>
                <a:effectLst/>
                <a:latin typeface="+mn-lt"/>
                <a:ea typeface="+mn-ea"/>
                <a:cs typeface="+mn-cs"/>
              </a:rPr>
              <a:t>oooo</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只匹配单个“</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，而“</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匹配所有“</a:t>
            </a:r>
            <a:r>
              <a:rPr lang="en-US" altLang="zh-CN" sz="1200" b="0" i="0" u="none" strike="noStrike" kern="1200" dirty="0">
                <a:solidFill>
                  <a:schemeClr val="tx1"/>
                </a:solidFill>
                <a:effectLst/>
                <a:latin typeface="+mn-lt"/>
                <a:ea typeface="+mn-ea"/>
                <a:cs typeface="+mn-cs"/>
              </a:rPr>
              <a:t>o”</a:t>
            </a:r>
            <a:endParaRPr lang="en-US"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\r           </a:t>
            </a:r>
            <a:r>
              <a:rPr lang="zh-CN" altLang="zh-CN" sz="1200" b="0" i="0" u="none" strike="noStrike" kern="1200" dirty="0">
                <a:solidFill>
                  <a:schemeClr val="tx1"/>
                </a:solidFill>
                <a:effectLst/>
                <a:latin typeface="+mn-lt"/>
                <a:ea typeface="+mn-ea"/>
                <a:cs typeface="+mn-cs"/>
              </a:rPr>
              <a:t>匹配一个回车符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\b             </a:t>
            </a:r>
            <a:r>
              <a:rPr lang="zh-CN" altLang="zh-CN" sz="1200" b="0" i="0" u="none" strike="noStrike" kern="1200" dirty="0">
                <a:solidFill>
                  <a:schemeClr val="tx1"/>
                </a:solidFill>
                <a:effectLst/>
                <a:latin typeface="+mn-lt"/>
                <a:ea typeface="+mn-ea"/>
                <a:cs typeface="+mn-cs"/>
              </a:rPr>
              <a:t>匹配单词头或单词尾</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\d             </a:t>
            </a:r>
            <a:r>
              <a:rPr lang="zh-CN" altLang="zh-CN" sz="1200" b="0" i="0" u="none" strike="noStrike" kern="1200" dirty="0">
                <a:solidFill>
                  <a:schemeClr val="tx1"/>
                </a:solidFill>
                <a:effectLst/>
                <a:latin typeface="+mn-lt"/>
                <a:ea typeface="+mn-ea"/>
                <a:cs typeface="+mn-cs"/>
              </a:rPr>
              <a:t>匹配任何数字，相当于</a:t>
            </a:r>
            <a:r>
              <a:rPr lang="en-US" altLang="zh-CN" sz="1200" b="0" i="0" u="none" strike="noStrike" kern="1200" dirty="0">
                <a:solidFill>
                  <a:schemeClr val="tx1"/>
                </a:solidFill>
                <a:effectLst/>
                <a:latin typeface="+mn-lt"/>
                <a:ea typeface="+mn-ea"/>
                <a:cs typeface="+mn-cs"/>
              </a:rPr>
              <a:t>[0-9]</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\s            </a:t>
            </a:r>
            <a:r>
              <a:rPr lang="zh-CN" altLang="zh-CN" sz="1200" b="0" i="0" u="none" strike="noStrike" kern="1200" dirty="0">
                <a:solidFill>
                  <a:schemeClr val="tx1"/>
                </a:solidFill>
                <a:effectLst/>
                <a:latin typeface="+mn-lt"/>
                <a:ea typeface="+mn-ea"/>
                <a:cs typeface="+mn-cs"/>
              </a:rPr>
              <a:t>匹配任何空白字符，包括空格、制表符、换页符，与 </a:t>
            </a:r>
            <a:r>
              <a:rPr lang="en-US" altLang="zh-CN" sz="1200" b="0" i="0" u="none" strike="noStrike" kern="1200" dirty="0">
                <a:solidFill>
                  <a:schemeClr val="tx1"/>
                </a:solidFill>
                <a:effectLst/>
                <a:latin typeface="+mn-lt"/>
                <a:ea typeface="+mn-ea"/>
                <a:cs typeface="+mn-cs"/>
              </a:rPr>
              <a:t>[ \f\n\r\t\v] </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匹配任何字母、数字以及下划线，相当于</a:t>
            </a:r>
            <a:r>
              <a:rPr lang="en-US" altLang="zh-CN" sz="1200" b="0" i="0" u="none" strike="noStrike" kern="1200" dirty="0">
                <a:solidFill>
                  <a:schemeClr val="tx1"/>
                </a:solidFill>
                <a:effectLst/>
                <a:latin typeface="+mn-lt"/>
                <a:ea typeface="+mn-ea"/>
                <a:cs typeface="+mn-cs"/>
              </a:rPr>
              <a:t>[a-zA-Z0-9_]</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与</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含义相反，与“</a:t>
            </a:r>
            <a:r>
              <a:rPr lang="en-US" altLang="zh-CN" sz="1200" b="0" i="0" u="none" strike="noStrike" kern="1200" dirty="0">
                <a:solidFill>
                  <a:schemeClr val="tx1"/>
                </a:solidFill>
                <a:effectLst/>
                <a:latin typeface="+mn-lt"/>
                <a:ea typeface="+mn-ea"/>
                <a:cs typeface="+mn-cs"/>
              </a:rPr>
              <a:t>[^A-Za-z0-9_]”</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将位于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内的内容作为一个整体来对待</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按</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中的次数进行匹配</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中的任意一个字符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[^xyz]   </a:t>
            </a:r>
            <a:r>
              <a:rPr lang="zh-CN" altLang="zh-CN" sz="1200" b="0" i="0" u="none" strike="noStrike" kern="1200" dirty="0">
                <a:solidFill>
                  <a:schemeClr val="tx1"/>
                </a:solidFill>
                <a:effectLst/>
                <a:latin typeface="+mn-lt"/>
                <a:ea typeface="+mn-ea"/>
                <a:cs typeface="+mn-cs"/>
              </a:rPr>
              <a:t>反向字符集，匹配除</a:t>
            </a:r>
            <a:r>
              <a:rPr lang="en-US" altLang="zh-CN" sz="1200" b="0" i="0" u="none" strike="noStrike" kern="1200" dirty="0">
                <a:solidFill>
                  <a:schemeClr val="tx1"/>
                </a:solidFill>
                <a:effectLst/>
                <a:latin typeface="+mn-lt"/>
                <a:ea typeface="+mn-ea"/>
                <a:cs typeface="+mn-cs"/>
              </a:rPr>
              <a:t>x</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y</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z</a:t>
            </a:r>
            <a:r>
              <a:rPr lang="zh-CN" altLang="zh-CN" sz="1200" b="0" i="0" u="none" strike="noStrike" kern="1200" dirty="0">
                <a:solidFill>
                  <a:schemeClr val="tx1"/>
                </a:solidFill>
                <a:effectLst/>
                <a:latin typeface="+mn-lt"/>
                <a:ea typeface="+mn-ea"/>
                <a:cs typeface="+mn-cs"/>
              </a:rPr>
              <a:t>之外的任何字符</a:t>
            </a:r>
            <a:endParaRPr lang="zh-CN" altLang="zh-CN" sz="1200" b="0" i="0" u="none" strike="noStrike" kern="1200" dirty="0">
              <a:solidFill>
                <a:schemeClr val="tx1"/>
              </a:solidFill>
              <a:effectLst/>
              <a:latin typeface="+mn-lt"/>
              <a:ea typeface="+mn-ea"/>
              <a:cs typeface="+mn-cs"/>
            </a:endParaRPr>
          </a:p>
          <a:p>
            <a:pPr rtl="0" eaLnBrk="1" fontAlgn="t" latinLnBrk="0" hangingPunct="1"/>
            <a:endParaRPr lang="zh-CN"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匹配除换行符以外的任意单个字符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之前或之后的字符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匹配行首，匹配以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后面的字符开头的字符串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匹配行尾，匹配以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之前的字符结束的字符串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个或</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个字符。当此字符紧随任何其他限定符（</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n,m</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）之后时，匹配模式是“非贪心的”。“非贪心的”模式匹配搜索到的、尽可能短的字符串，而默认的“贪心的”模式匹配搜索到的、尽可能长的字符串。例如，在字符串“</a:t>
            </a:r>
            <a:r>
              <a:rPr lang="en-US" altLang="zh-CN" sz="1200" b="0" i="0" u="none" strike="noStrike" kern="1200" dirty="0" err="1">
                <a:solidFill>
                  <a:schemeClr val="tx1"/>
                </a:solidFill>
                <a:effectLst/>
                <a:latin typeface="+mn-lt"/>
                <a:ea typeface="+mn-ea"/>
                <a:cs typeface="+mn-cs"/>
              </a:rPr>
              <a:t>oooo</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只匹配单个“</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，而“</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匹配所有“</a:t>
            </a:r>
            <a:r>
              <a:rPr lang="en-US" altLang="zh-CN" sz="1200" b="0" i="0" u="none" strike="noStrike" kern="1200" dirty="0">
                <a:solidFill>
                  <a:schemeClr val="tx1"/>
                </a:solidFill>
                <a:effectLst/>
                <a:latin typeface="+mn-lt"/>
                <a:ea typeface="+mn-ea"/>
                <a:cs typeface="+mn-cs"/>
              </a:rPr>
              <a:t>o”</a:t>
            </a:r>
            <a:endParaRPr lang="en-US"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\r           </a:t>
            </a:r>
            <a:r>
              <a:rPr lang="zh-CN" altLang="zh-CN" sz="1200" b="0" i="0" u="none" strike="noStrike" kern="1200" dirty="0">
                <a:solidFill>
                  <a:schemeClr val="tx1"/>
                </a:solidFill>
                <a:effectLst/>
                <a:latin typeface="+mn-lt"/>
                <a:ea typeface="+mn-ea"/>
                <a:cs typeface="+mn-cs"/>
              </a:rPr>
              <a:t>匹配一个回车符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\b             </a:t>
            </a:r>
            <a:r>
              <a:rPr lang="zh-CN" altLang="zh-CN" sz="1200" b="0" i="0" u="none" strike="noStrike" kern="1200" dirty="0">
                <a:solidFill>
                  <a:schemeClr val="tx1"/>
                </a:solidFill>
                <a:effectLst/>
                <a:latin typeface="+mn-lt"/>
                <a:ea typeface="+mn-ea"/>
                <a:cs typeface="+mn-cs"/>
              </a:rPr>
              <a:t>匹配单词头或单词尾</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\d             </a:t>
            </a:r>
            <a:r>
              <a:rPr lang="zh-CN" altLang="zh-CN" sz="1200" b="0" i="0" u="none" strike="noStrike" kern="1200" dirty="0">
                <a:solidFill>
                  <a:schemeClr val="tx1"/>
                </a:solidFill>
                <a:effectLst/>
                <a:latin typeface="+mn-lt"/>
                <a:ea typeface="+mn-ea"/>
                <a:cs typeface="+mn-cs"/>
              </a:rPr>
              <a:t>匹配任何数字，相当于</a:t>
            </a:r>
            <a:r>
              <a:rPr lang="en-US" altLang="zh-CN" sz="1200" b="0" i="0" u="none" strike="noStrike" kern="1200" dirty="0">
                <a:solidFill>
                  <a:schemeClr val="tx1"/>
                </a:solidFill>
                <a:effectLst/>
                <a:latin typeface="+mn-lt"/>
                <a:ea typeface="+mn-ea"/>
                <a:cs typeface="+mn-cs"/>
              </a:rPr>
              <a:t>[0-9]</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\s            </a:t>
            </a:r>
            <a:r>
              <a:rPr lang="zh-CN" altLang="zh-CN" sz="1200" b="0" i="0" u="none" strike="noStrike" kern="1200" dirty="0">
                <a:solidFill>
                  <a:schemeClr val="tx1"/>
                </a:solidFill>
                <a:effectLst/>
                <a:latin typeface="+mn-lt"/>
                <a:ea typeface="+mn-ea"/>
                <a:cs typeface="+mn-cs"/>
              </a:rPr>
              <a:t>匹配任何空白字符，包括空格、制表符、换页符，与 </a:t>
            </a:r>
            <a:r>
              <a:rPr lang="en-US" altLang="zh-CN" sz="1200" b="0" i="0" u="none" strike="noStrike" kern="1200" dirty="0">
                <a:solidFill>
                  <a:schemeClr val="tx1"/>
                </a:solidFill>
                <a:effectLst/>
                <a:latin typeface="+mn-lt"/>
                <a:ea typeface="+mn-ea"/>
                <a:cs typeface="+mn-cs"/>
              </a:rPr>
              <a:t>[ \f\n\r\t\v] </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匹配任何字母、数字以及下划线，相当于</a:t>
            </a:r>
            <a:r>
              <a:rPr lang="en-US" altLang="zh-CN" sz="1200" b="0" i="0" u="none" strike="noStrike" kern="1200" dirty="0">
                <a:solidFill>
                  <a:schemeClr val="tx1"/>
                </a:solidFill>
                <a:effectLst/>
                <a:latin typeface="+mn-lt"/>
                <a:ea typeface="+mn-ea"/>
                <a:cs typeface="+mn-cs"/>
              </a:rPr>
              <a:t>[a-zA-Z0-9_]</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与</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含义相反，与“</a:t>
            </a:r>
            <a:r>
              <a:rPr lang="en-US" altLang="zh-CN" sz="1200" b="0" i="0" u="none" strike="noStrike" kern="1200" dirty="0">
                <a:solidFill>
                  <a:schemeClr val="tx1"/>
                </a:solidFill>
                <a:effectLst/>
                <a:latin typeface="+mn-lt"/>
                <a:ea typeface="+mn-ea"/>
                <a:cs typeface="+mn-cs"/>
              </a:rPr>
              <a:t>[^A-Za-z0-9_]”</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将位于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内的内容作为一个整体来对待</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按</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中的次数进行匹配</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中的任意一个字符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[^xyz]   </a:t>
            </a:r>
            <a:r>
              <a:rPr lang="zh-CN" altLang="zh-CN" sz="1200" b="0" i="0" u="none" strike="noStrike" kern="1200" dirty="0">
                <a:solidFill>
                  <a:schemeClr val="tx1"/>
                </a:solidFill>
                <a:effectLst/>
                <a:latin typeface="+mn-lt"/>
                <a:ea typeface="+mn-ea"/>
                <a:cs typeface="+mn-cs"/>
              </a:rPr>
              <a:t>反向字符集，匹配除</a:t>
            </a:r>
            <a:r>
              <a:rPr lang="en-US" altLang="zh-CN" sz="1200" b="0" i="0" u="none" strike="noStrike" kern="1200" dirty="0">
                <a:solidFill>
                  <a:schemeClr val="tx1"/>
                </a:solidFill>
                <a:effectLst/>
                <a:latin typeface="+mn-lt"/>
                <a:ea typeface="+mn-ea"/>
                <a:cs typeface="+mn-cs"/>
              </a:rPr>
              <a:t>x</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y</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z</a:t>
            </a:r>
            <a:r>
              <a:rPr lang="zh-CN" altLang="zh-CN" sz="1200" b="0" i="0" u="none" strike="noStrike" kern="1200" dirty="0">
                <a:solidFill>
                  <a:schemeClr val="tx1"/>
                </a:solidFill>
                <a:effectLst/>
                <a:latin typeface="+mn-lt"/>
                <a:ea typeface="+mn-ea"/>
                <a:cs typeface="+mn-cs"/>
              </a:rPr>
              <a:t>之外的任何字符</a:t>
            </a:r>
            <a:endParaRPr lang="zh-CN"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 </a:t>
            </a:r>
            <a:r>
              <a:rPr lang="en-US" altLang="zh-CN" dirty="0"/>
              <a:t>‘\\b   \\b’ </a:t>
            </a:r>
            <a:r>
              <a:rPr lang="zh-CN" altLang="en-US" dirty="0"/>
              <a:t>前后出现，表示完整单词。</a:t>
            </a:r>
            <a:r>
              <a:rPr lang="en-US" altLang="zh-CN" dirty="0"/>
              <a:t> </a:t>
            </a:r>
            <a:endParaRPr lang="en-US" altLang="zh-CN" dirty="0"/>
          </a:p>
          <a:p>
            <a:endParaRPr lang="en-US" altLang="zh-CN" dirty="0"/>
          </a:p>
          <a:p>
            <a:r>
              <a:rPr lang="zh-CN" altLang="en-US" dirty="0"/>
              <a:t>或者</a:t>
            </a:r>
            <a:endParaRPr lang="en-US" altLang="zh-CN" dirty="0"/>
          </a:p>
          <a:p>
            <a:endParaRPr lang="en-US" altLang="zh-CN" dirty="0"/>
          </a:p>
          <a:p>
            <a:r>
              <a:rPr lang="en-US" altLang="zh-CN" dirty="0" err="1"/>
              <a:t>re.findall</a:t>
            </a:r>
            <a:r>
              <a:rPr lang="en-US" altLang="zh-CN" dirty="0"/>
              <a:t>(r'\bb.+\b', example)    </a:t>
            </a:r>
            <a:endParaRPr lang="en-US" altLang="zh-CN" dirty="0"/>
          </a:p>
          <a:p>
            <a:endParaRPr lang="en-US" altLang="zh-CN" dirty="0"/>
          </a:p>
          <a:p>
            <a:r>
              <a:rPr lang="en-US" altLang="zh-CN" dirty="0" err="1"/>
              <a:t>re.findall</a:t>
            </a:r>
            <a:r>
              <a:rPr lang="en-US" altLang="zh-CN" dirty="0"/>
              <a:t>(r'\bb\w*\b', example)</a:t>
            </a:r>
            <a:endParaRPr lang="en-US" altLang="zh-CN" dirty="0"/>
          </a:p>
          <a:p>
            <a:endParaRPr lang="en-US" altLang="zh-CN" dirty="0"/>
          </a:p>
          <a:p>
            <a:r>
              <a:rPr lang="en-US" altLang="en-US" sz="1200" dirty="0" err="1">
                <a:latin typeface="Consolas" panose="020B0609020204030204" pitchFamily="49" charset="0"/>
              </a:rPr>
              <a:t>re.findall</a:t>
            </a:r>
            <a:r>
              <a:rPr lang="en-US" altLang="en-US" sz="1200" dirty="0">
                <a:latin typeface="Consolas" panose="020B0609020204030204" pitchFamily="49" charset="0"/>
              </a:rPr>
              <a:t>(r'\</a:t>
            </a:r>
            <a:r>
              <a:rPr lang="en-US" altLang="en-US" sz="1200" dirty="0" err="1">
                <a:latin typeface="Consolas" panose="020B0609020204030204" pitchFamily="49" charset="0"/>
              </a:rPr>
              <a:t>Bh</a:t>
            </a:r>
            <a:r>
              <a:rPr lang="en-US" altLang="en-US" sz="1200" dirty="0">
                <a:latin typeface="Consolas" panose="020B0609020204030204" pitchFamily="49" charset="0"/>
              </a:rPr>
              <a:t>.+?\b', example)</a:t>
            </a:r>
            <a:endParaRPr lang="en-US" altLang="en-US" sz="1200" dirty="0">
              <a:latin typeface="Consolas" panose="020B0609020204030204" pitchFamily="49" charset="0"/>
            </a:endParaRPr>
          </a:p>
          <a:p>
            <a:endParaRPr lang="en-US" altLang="en-US" sz="1200" dirty="0">
              <a:latin typeface="Consolas" panose="020B0609020204030204" pitchFamily="49" charset="0"/>
            </a:endParaRPr>
          </a:p>
          <a:p>
            <a:endParaRPr lang="en-US" altLang="en-US" sz="1200" dirty="0">
              <a:latin typeface="Consolas" panose="020B0609020204030204" pitchFamily="49" charset="0"/>
            </a:endParaRPr>
          </a:p>
          <a:p>
            <a:r>
              <a:rPr lang="en-US" altLang="en-US" sz="1200" dirty="0" err="1">
                <a:latin typeface="Consolas" panose="020B0609020204030204" pitchFamily="49" charset="0"/>
              </a:rPr>
              <a:t>re.findall</a:t>
            </a:r>
            <a:r>
              <a:rPr lang="en-US" altLang="en-US" sz="1200" dirty="0">
                <a:latin typeface="Consolas" panose="020B0609020204030204" pitchFamily="49" charset="0"/>
              </a:rPr>
              <a:t>(r'\b\w.+?\b', example)</a:t>
            </a:r>
            <a:endParaRPr lang="en-US" altLang="en-US" sz="1200" dirty="0">
              <a:latin typeface="Consolas" panose="020B0609020204030204" pitchFamily="49" charset="0"/>
            </a:endParaRPr>
          </a:p>
          <a:p>
            <a:r>
              <a:rPr lang="en-US" altLang="en-US" sz="1200" dirty="0">
                <a:latin typeface="Consolas" panose="020B0609020204030204" pitchFamily="49" charset="0"/>
              </a:rPr>
              <a:t> </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err="1">
                <a:solidFill>
                  <a:srgbClr val="222222"/>
                </a:solidFill>
                <a:effectLst/>
                <a:latin typeface="Arial" panose="020B0604020202020204" pitchFamily="34" charset="0"/>
              </a:rPr>
              <a:t>ord</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函数是 </a:t>
            </a:r>
            <a:r>
              <a:rPr lang="en-US" altLang="zh-CN" b="0" i="0" dirty="0">
                <a:solidFill>
                  <a:srgbClr val="222222"/>
                </a:solidFill>
                <a:effectLst/>
                <a:latin typeface="Arial" panose="020B0604020202020204" pitchFamily="34" charset="0"/>
              </a:rPr>
              <a:t>chr() </a:t>
            </a:r>
            <a:r>
              <a:rPr lang="zh-CN" altLang="en-US" b="0" i="0" dirty="0">
                <a:solidFill>
                  <a:srgbClr val="222222"/>
                </a:solidFill>
                <a:effectLst/>
                <a:latin typeface="Arial" panose="020B0604020202020204" pitchFamily="34" charset="0"/>
              </a:rPr>
              <a:t>函数（对于</a:t>
            </a:r>
            <a:r>
              <a:rPr lang="en-US" altLang="zh-CN" b="0" i="0" dirty="0">
                <a:solidFill>
                  <a:srgbClr val="222222"/>
                </a:solidFill>
                <a:effectLst/>
                <a:latin typeface="Arial" panose="020B0604020202020204" pitchFamily="34" charset="0"/>
              </a:rPr>
              <a:t>8</a:t>
            </a:r>
            <a:r>
              <a:rPr lang="zh-CN" altLang="en-US" b="0" i="0" dirty="0">
                <a:solidFill>
                  <a:srgbClr val="222222"/>
                </a:solidFill>
                <a:effectLst/>
                <a:latin typeface="Arial" panose="020B0604020202020204" pitchFamily="34" charset="0"/>
              </a:rPr>
              <a:t>位的</a:t>
            </a:r>
            <a:r>
              <a:rPr lang="en-US" altLang="zh-CN" b="0" i="0" dirty="0">
                <a:solidFill>
                  <a:srgbClr val="222222"/>
                </a:solidFill>
                <a:effectLst/>
                <a:latin typeface="Arial" panose="020B0604020202020204" pitchFamily="34" charset="0"/>
              </a:rPr>
              <a:t>ASCII</a:t>
            </a:r>
            <a:r>
              <a:rPr lang="zh-CN" altLang="en-US" b="0" i="0" dirty="0">
                <a:solidFill>
                  <a:srgbClr val="222222"/>
                </a:solidFill>
                <a:effectLst/>
                <a:latin typeface="Arial" panose="020B0604020202020204" pitchFamily="34" charset="0"/>
              </a:rPr>
              <a:t>字符串）或 </a:t>
            </a:r>
            <a:r>
              <a:rPr lang="en-US" altLang="zh-CN" b="0" i="0" dirty="0" err="1">
                <a:solidFill>
                  <a:srgbClr val="222222"/>
                </a:solidFill>
                <a:effectLst/>
                <a:latin typeface="Arial" panose="020B0604020202020204" pitchFamily="34" charset="0"/>
              </a:rPr>
              <a:t>unichr</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函数（对于</a:t>
            </a:r>
            <a:r>
              <a:rPr lang="en-US" altLang="zh-CN" b="0" i="0" dirty="0">
                <a:solidFill>
                  <a:srgbClr val="222222"/>
                </a:solidFill>
                <a:effectLst/>
                <a:latin typeface="Arial" panose="020B0604020202020204" pitchFamily="34" charset="0"/>
              </a:rPr>
              <a:t>Unicode</a:t>
            </a:r>
            <a:r>
              <a:rPr lang="zh-CN" altLang="en-US" b="0" i="0" dirty="0">
                <a:solidFill>
                  <a:srgbClr val="222222"/>
                </a:solidFill>
                <a:effectLst/>
                <a:latin typeface="Arial" panose="020B0604020202020204" pitchFamily="34" charset="0"/>
              </a:rPr>
              <a:t>对象）的配对函数，它以一个字符（长度为</a:t>
            </a:r>
            <a:r>
              <a:rPr lang="en-US" altLang="zh-CN" b="0" i="0" dirty="0">
                <a:solidFill>
                  <a:srgbClr val="222222"/>
                </a:solidFill>
                <a:effectLst/>
                <a:latin typeface="Arial" panose="020B0604020202020204" pitchFamily="34" charset="0"/>
              </a:rPr>
              <a:t>1</a:t>
            </a:r>
            <a:r>
              <a:rPr lang="zh-CN" altLang="en-US" b="0" i="0" dirty="0">
                <a:solidFill>
                  <a:srgbClr val="222222"/>
                </a:solidFill>
                <a:effectLst/>
                <a:latin typeface="Arial" panose="020B0604020202020204" pitchFamily="34" charset="0"/>
              </a:rPr>
              <a:t>的字符串）作为参数，返回对应的 </a:t>
            </a:r>
            <a:r>
              <a:rPr lang="en-US" altLang="zh-CN" b="0" i="0" dirty="0">
                <a:solidFill>
                  <a:srgbClr val="222222"/>
                </a:solidFill>
                <a:effectLst/>
                <a:latin typeface="Arial" panose="020B0604020202020204" pitchFamily="34" charset="0"/>
              </a:rPr>
              <a:t>ASCII </a:t>
            </a:r>
            <a:r>
              <a:rPr lang="zh-CN" altLang="en-US" b="0" i="0" dirty="0">
                <a:solidFill>
                  <a:srgbClr val="222222"/>
                </a:solidFill>
                <a:effectLst/>
                <a:latin typeface="Arial" panose="020B0604020202020204" pitchFamily="34" charset="0"/>
              </a:rPr>
              <a:t>数值，或者 </a:t>
            </a:r>
            <a:r>
              <a:rPr lang="en-US" altLang="zh-CN" b="0" i="0" dirty="0">
                <a:solidFill>
                  <a:srgbClr val="222222"/>
                </a:solidFill>
                <a:effectLst/>
                <a:latin typeface="Arial" panose="020B0604020202020204" pitchFamily="34" charset="0"/>
              </a:rPr>
              <a:t>Unicode </a:t>
            </a:r>
            <a:r>
              <a:rPr lang="zh-CN" altLang="en-US" b="0" i="0" dirty="0">
                <a:solidFill>
                  <a:srgbClr val="222222"/>
                </a:solidFill>
                <a:effectLst/>
                <a:latin typeface="Arial" panose="020B0604020202020204" pitchFamily="34" charset="0"/>
              </a:rPr>
              <a:t>数值，如果所给的 </a:t>
            </a:r>
            <a:r>
              <a:rPr lang="en-US" altLang="zh-CN" b="0" i="0" dirty="0">
                <a:solidFill>
                  <a:srgbClr val="222222"/>
                </a:solidFill>
                <a:effectLst/>
                <a:latin typeface="Arial" panose="020B0604020202020204" pitchFamily="34" charset="0"/>
              </a:rPr>
              <a:t>Unicode </a:t>
            </a:r>
            <a:r>
              <a:rPr lang="zh-CN" altLang="en-US" b="0" i="0" dirty="0">
                <a:solidFill>
                  <a:srgbClr val="222222"/>
                </a:solidFill>
                <a:effectLst/>
                <a:latin typeface="Arial" panose="020B0604020202020204" pitchFamily="34" charset="0"/>
              </a:rPr>
              <a:t>字符超出了你的 </a:t>
            </a:r>
            <a:r>
              <a:rPr lang="en-US" altLang="zh-CN" b="0" i="0" dirty="0">
                <a:solidFill>
                  <a:srgbClr val="222222"/>
                </a:solidFill>
                <a:effectLst/>
                <a:latin typeface="Arial" panose="020B0604020202020204" pitchFamily="34" charset="0"/>
              </a:rPr>
              <a:t>Python </a:t>
            </a:r>
            <a:r>
              <a:rPr lang="zh-CN" altLang="en-US" b="0" i="0" dirty="0">
                <a:solidFill>
                  <a:srgbClr val="222222"/>
                </a:solidFill>
                <a:effectLst/>
                <a:latin typeface="Arial" panose="020B0604020202020204" pitchFamily="34" charset="0"/>
              </a:rPr>
              <a:t>定义范围，则会引发一个 </a:t>
            </a:r>
            <a:r>
              <a:rPr lang="en-US" altLang="zh-CN" b="0" i="0" dirty="0" err="1">
                <a:solidFill>
                  <a:srgbClr val="222222"/>
                </a:solidFill>
                <a:effectLst/>
                <a:latin typeface="Arial" panose="020B0604020202020204" pitchFamily="34" charset="0"/>
              </a:rPr>
              <a:t>TypeError</a:t>
            </a:r>
            <a:r>
              <a:rPr lang="en-US" altLang="zh-CN" b="0" i="0" dirty="0">
                <a:solidFill>
                  <a:srgbClr val="222222"/>
                </a:solidFill>
                <a:effectLst/>
                <a:latin typeface="Arial" panose="020B0604020202020204" pitchFamily="34" charset="0"/>
              </a:rPr>
              <a:t> </a:t>
            </a:r>
            <a:r>
              <a:rPr lang="zh-CN" altLang="en-US" b="0" i="0" dirty="0">
                <a:solidFill>
                  <a:srgbClr val="222222"/>
                </a:solidFill>
                <a:effectLst/>
                <a:latin typeface="Arial" panose="020B0604020202020204" pitchFamily="34" charset="0"/>
              </a:rPr>
              <a:t>的异常。</a:t>
            </a:r>
            <a:endParaRPr lang="zh-CN" altLang="en-US" b="0" i="0" dirty="0">
              <a:solidFill>
                <a:srgbClr val="222222"/>
              </a:solidFill>
              <a:effectLst/>
              <a:latin typeface="Arial" panose="020B0604020202020204" pitchFamily="34" charset="0"/>
            </a:endParaRPr>
          </a:p>
          <a:p>
            <a:pPr algn="l"/>
            <a:r>
              <a:rPr lang="zh-CN" altLang="en-US" b="0" i="0" dirty="0">
                <a:solidFill>
                  <a:srgbClr val="222222"/>
                </a:solidFill>
                <a:effectLst/>
                <a:latin typeface="Arial" panose="020B0604020202020204" pitchFamily="34" charset="0"/>
              </a:rPr>
              <a:t>简单地说，</a:t>
            </a:r>
            <a:r>
              <a:rPr lang="en-US" altLang="zh-CN" b="0" i="0" dirty="0" err="1">
                <a:solidFill>
                  <a:srgbClr val="222222"/>
                </a:solidFill>
                <a:effectLst/>
                <a:latin typeface="Arial" panose="020B0604020202020204" pitchFamily="34" charset="0"/>
              </a:rPr>
              <a:t>ord</a:t>
            </a:r>
            <a:r>
              <a:rPr lang="en-US" altLang="zh-CN" b="0" i="0" dirty="0">
                <a:solidFill>
                  <a:srgbClr val="222222"/>
                </a:solidFill>
                <a:effectLst/>
                <a:latin typeface="Arial" panose="020B0604020202020204" pitchFamily="34" charset="0"/>
              </a:rPr>
              <a:t>()</a:t>
            </a:r>
            <a:r>
              <a:rPr lang="zh-CN" altLang="en-US" b="0" i="0" dirty="0">
                <a:solidFill>
                  <a:srgbClr val="222222"/>
                </a:solidFill>
                <a:effectLst/>
                <a:latin typeface="Arial" panose="020B0604020202020204" pitchFamily="34" charset="0"/>
              </a:rPr>
              <a:t>函数是</a:t>
            </a:r>
            <a:r>
              <a:rPr lang="en-US" altLang="zh-CN" b="0" i="0" dirty="0">
                <a:solidFill>
                  <a:srgbClr val="222222"/>
                </a:solidFill>
                <a:effectLst/>
                <a:latin typeface="Arial" panose="020B0604020202020204" pitchFamily="34" charset="0"/>
              </a:rPr>
              <a:t>Python</a:t>
            </a:r>
            <a:r>
              <a:rPr lang="zh-CN" altLang="en-US" b="0" i="0" dirty="0">
                <a:solidFill>
                  <a:srgbClr val="222222"/>
                </a:solidFill>
                <a:effectLst/>
                <a:latin typeface="Arial" panose="020B0604020202020204" pitchFamily="34" charset="0"/>
              </a:rPr>
              <a:t>中的一个库函数，它用于从给定的字符值中获取数字值，它接受一个字符并返回一个整数，即用于将字符转换为整数，即用于获取</a:t>
            </a:r>
            <a:r>
              <a:rPr lang="en-US" altLang="zh-CN" b="0" i="0" dirty="0">
                <a:solidFill>
                  <a:srgbClr val="222222"/>
                </a:solidFill>
                <a:effectLst/>
                <a:latin typeface="Arial" panose="020B0604020202020204" pitchFamily="34" charset="0"/>
              </a:rPr>
              <a:t>a</a:t>
            </a:r>
            <a:r>
              <a:rPr lang="zh-CN" altLang="en-US" b="0" i="0" dirty="0">
                <a:solidFill>
                  <a:srgbClr val="222222"/>
                </a:solidFill>
                <a:effectLst/>
                <a:latin typeface="Arial" panose="020B0604020202020204" pitchFamily="34" charset="0"/>
              </a:rPr>
              <a:t>的</a:t>
            </a:r>
            <a:r>
              <a:rPr lang="en-US" altLang="zh-CN" b="0" i="0" dirty="0">
                <a:solidFill>
                  <a:srgbClr val="222222"/>
                </a:solidFill>
                <a:effectLst/>
                <a:latin typeface="Arial" panose="020B0604020202020204" pitchFamily="34" charset="0"/>
              </a:rPr>
              <a:t>ASCII</a:t>
            </a:r>
            <a:r>
              <a:rPr lang="zh-CN" altLang="en-US" b="0" i="0" dirty="0">
                <a:solidFill>
                  <a:srgbClr val="222222"/>
                </a:solidFill>
                <a:effectLst/>
                <a:latin typeface="Arial" panose="020B0604020202020204" pitchFamily="34" charset="0"/>
              </a:rPr>
              <a:t>值。给定的字符。</a:t>
            </a:r>
            <a:endParaRPr lang="zh-CN" altLang="en-US" b="0" i="0" dirty="0">
              <a:solidFill>
                <a:srgbClr val="222222"/>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21B2AA4F-B828-4D7C-AFD3-893933DAFCB4}"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匹配除换行符以外的任意单个字符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之前或之后的字符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匹配行首，匹配以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后面的字符开头的字符串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匹配行尾，匹配以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之前的字符结束的字符串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个或</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个字符。当此字符紧随任何其他限定符（</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n,m</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）之后时，匹配模式是“非贪心的”。“非贪心的”模式匹配搜索到的、尽可能短的字符串，而默认的“贪心的”模式匹配搜索到的、尽可能长的字符串。例如，在字符串“</a:t>
            </a:r>
            <a:r>
              <a:rPr lang="en-US" altLang="zh-CN" sz="1200" b="0" i="0" u="none" strike="noStrike" kern="1200" dirty="0" err="1">
                <a:solidFill>
                  <a:schemeClr val="tx1"/>
                </a:solidFill>
                <a:effectLst/>
                <a:latin typeface="+mn-lt"/>
                <a:ea typeface="+mn-ea"/>
                <a:cs typeface="+mn-cs"/>
              </a:rPr>
              <a:t>oooo</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只匹配单个“</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，而“</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匹配所有“</a:t>
            </a:r>
            <a:r>
              <a:rPr lang="en-US" altLang="zh-CN" sz="1200" b="0" i="0" u="none" strike="noStrike" kern="1200" dirty="0">
                <a:solidFill>
                  <a:schemeClr val="tx1"/>
                </a:solidFill>
                <a:effectLst/>
                <a:latin typeface="+mn-lt"/>
                <a:ea typeface="+mn-ea"/>
                <a:cs typeface="+mn-cs"/>
              </a:rPr>
              <a:t>o”</a:t>
            </a:r>
            <a:endParaRPr lang="en-US"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\r           </a:t>
            </a:r>
            <a:r>
              <a:rPr lang="zh-CN" altLang="zh-CN" sz="1200" b="0" i="0" u="none" strike="noStrike" kern="1200" dirty="0">
                <a:solidFill>
                  <a:schemeClr val="tx1"/>
                </a:solidFill>
                <a:effectLst/>
                <a:latin typeface="+mn-lt"/>
                <a:ea typeface="+mn-ea"/>
                <a:cs typeface="+mn-cs"/>
              </a:rPr>
              <a:t>匹配一个回车符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\b             </a:t>
            </a:r>
            <a:r>
              <a:rPr lang="zh-CN" altLang="zh-CN" sz="1200" b="0" i="0" u="none" strike="noStrike" kern="1200" dirty="0">
                <a:solidFill>
                  <a:schemeClr val="tx1"/>
                </a:solidFill>
                <a:effectLst/>
                <a:latin typeface="+mn-lt"/>
                <a:ea typeface="+mn-ea"/>
                <a:cs typeface="+mn-cs"/>
              </a:rPr>
              <a:t>匹配单词头或单词尾</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\d             </a:t>
            </a:r>
            <a:r>
              <a:rPr lang="zh-CN" altLang="zh-CN" sz="1200" b="0" i="0" u="none" strike="noStrike" kern="1200" dirty="0">
                <a:solidFill>
                  <a:schemeClr val="tx1"/>
                </a:solidFill>
                <a:effectLst/>
                <a:latin typeface="+mn-lt"/>
                <a:ea typeface="+mn-ea"/>
                <a:cs typeface="+mn-cs"/>
              </a:rPr>
              <a:t>匹配任何数字，相当于</a:t>
            </a:r>
            <a:r>
              <a:rPr lang="en-US" altLang="zh-CN" sz="1200" b="0" i="0" u="none" strike="noStrike" kern="1200" dirty="0">
                <a:solidFill>
                  <a:schemeClr val="tx1"/>
                </a:solidFill>
                <a:effectLst/>
                <a:latin typeface="+mn-lt"/>
                <a:ea typeface="+mn-ea"/>
                <a:cs typeface="+mn-cs"/>
              </a:rPr>
              <a:t>[0-9]</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\s            </a:t>
            </a:r>
            <a:r>
              <a:rPr lang="zh-CN" altLang="zh-CN" sz="1200" b="0" i="0" u="none" strike="noStrike" kern="1200" dirty="0">
                <a:solidFill>
                  <a:schemeClr val="tx1"/>
                </a:solidFill>
                <a:effectLst/>
                <a:latin typeface="+mn-lt"/>
                <a:ea typeface="+mn-ea"/>
                <a:cs typeface="+mn-cs"/>
              </a:rPr>
              <a:t>匹配任何空白字符，包括空格、制表符、换页符，与 </a:t>
            </a:r>
            <a:r>
              <a:rPr lang="en-US" altLang="zh-CN" sz="1200" b="0" i="0" u="none" strike="noStrike" kern="1200" dirty="0">
                <a:solidFill>
                  <a:schemeClr val="tx1"/>
                </a:solidFill>
                <a:effectLst/>
                <a:latin typeface="+mn-lt"/>
                <a:ea typeface="+mn-ea"/>
                <a:cs typeface="+mn-cs"/>
              </a:rPr>
              <a:t>[ \f\n\r\t\v] </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匹配任何字母、数字以及下划线，相当于</a:t>
            </a:r>
            <a:r>
              <a:rPr lang="en-US" altLang="zh-CN" sz="1200" b="0" i="0" u="none" strike="noStrike" kern="1200" dirty="0">
                <a:solidFill>
                  <a:schemeClr val="tx1"/>
                </a:solidFill>
                <a:effectLst/>
                <a:latin typeface="+mn-lt"/>
                <a:ea typeface="+mn-ea"/>
                <a:cs typeface="+mn-cs"/>
              </a:rPr>
              <a:t>[a-zA-Z0-9_]</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与</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含义相反，与“</a:t>
            </a:r>
            <a:r>
              <a:rPr lang="en-US" altLang="zh-CN" sz="1200" b="0" i="0" u="none" strike="noStrike" kern="1200" dirty="0">
                <a:solidFill>
                  <a:schemeClr val="tx1"/>
                </a:solidFill>
                <a:effectLst/>
                <a:latin typeface="+mn-lt"/>
                <a:ea typeface="+mn-ea"/>
                <a:cs typeface="+mn-cs"/>
              </a:rPr>
              <a:t>[^A-Za-z0-9_]”</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将位于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内的内容作为一个整体来对待</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按</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中的次数进行匹配</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中的任意一个字符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[^xyz]   </a:t>
            </a:r>
            <a:r>
              <a:rPr lang="zh-CN" altLang="zh-CN" sz="1200" b="0" i="0" u="none" strike="noStrike" kern="1200" dirty="0">
                <a:solidFill>
                  <a:schemeClr val="tx1"/>
                </a:solidFill>
                <a:effectLst/>
                <a:latin typeface="+mn-lt"/>
                <a:ea typeface="+mn-ea"/>
                <a:cs typeface="+mn-cs"/>
              </a:rPr>
              <a:t>反向字符集，匹配除</a:t>
            </a:r>
            <a:r>
              <a:rPr lang="en-US" altLang="zh-CN" sz="1200" b="0" i="0" u="none" strike="noStrike" kern="1200" dirty="0">
                <a:solidFill>
                  <a:schemeClr val="tx1"/>
                </a:solidFill>
                <a:effectLst/>
                <a:latin typeface="+mn-lt"/>
                <a:ea typeface="+mn-ea"/>
                <a:cs typeface="+mn-cs"/>
              </a:rPr>
              <a:t>x</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y</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z</a:t>
            </a:r>
            <a:r>
              <a:rPr lang="zh-CN" altLang="zh-CN" sz="1200" b="0" i="0" u="none" strike="noStrike" kern="1200" dirty="0">
                <a:solidFill>
                  <a:schemeClr val="tx1"/>
                </a:solidFill>
                <a:effectLst/>
                <a:latin typeface="+mn-lt"/>
                <a:ea typeface="+mn-ea"/>
                <a:cs typeface="+mn-cs"/>
              </a:rPr>
              <a:t>之外的任何字符</a:t>
            </a:r>
            <a:endParaRPr lang="zh-CN" altLang="zh-CN" sz="1200" b="0"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en-US" altLang="zh-CN" sz="1200" b="0" i="0" u="none" strike="noStrike" kern="1200" dirty="0">
                <a:solidFill>
                  <a:schemeClr val="tx1"/>
                </a:solidFill>
                <a:effectLst/>
                <a:latin typeface="+mn-lt"/>
                <a:ea typeface="+mn-ea"/>
                <a:cs typeface="+mn-cs"/>
              </a:rPr>
              <a:t>\r           </a:t>
            </a:r>
            <a:r>
              <a:rPr lang="zh-CN" altLang="zh-CN" sz="1200" b="0" i="0" u="none" strike="noStrike" kern="1200" dirty="0">
                <a:solidFill>
                  <a:schemeClr val="tx1"/>
                </a:solidFill>
                <a:effectLst/>
                <a:latin typeface="+mn-lt"/>
                <a:ea typeface="+mn-ea"/>
                <a:cs typeface="+mn-cs"/>
              </a:rPr>
              <a:t>匹配一个回车符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\b             </a:t>
            </a:r>
            <a:r>
              <a:rPr lang="zh-CN" altLang="zh-CN" sz="1200" b="0" i="0" u="none" strike="noStrike" kern="1200" dirty="0">
                <a:solidFill>
                  <a:schemeClr val="tx1"/>
                </a:solidFill>
                <a:effectLst/>
                <a:latin typeface="+mn-lt"/>
                <a:ea typeface="+mn-ea"/>
                <a:cs typeface="+mn-cs"/>
              </a:rPr>
              <a:t>匹配单词头或单词尾</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\d             </a:t>
            </a:r>
            <a:r>
              <a:rPr lang="zh-CN" altLang="zh-CN" sz="1200" b="0" i="0" u="none" strike="noStrike" kern="1200" dirty="0">
                <a:solidFill>
                  <a:schemeClr val="tx1"/>
                </a:solidFill>
                <a:effectLst/>
                <a:latin typeface="+mn-lt"/>
                <a:ea typeface="+mn-ea"/>
                <a:cs typeface="+mn-cs"/>
              </a:rPr>
              <a:t>匹配任何数字，相当于</a:t>
            </a:r>
            <a:r>
              <a:rPr lang="en-US" altLang="zh-CN" sz="1200" b="0" i="0" u="none" strike="noStrike" kern="1200" dirty="0">
                <a:solidFill>
                  <a:schemeClr val="tx1"/>
                </a:solidFill>
                <a:effectLst/>
                <a:latin typeface="+mn-lt"/>
                <a:ea typeface="+mn-ea"/>
                <a:cs typeface="+mn-cs"/>
              </a:rPr>
              <a:t>[0-9]</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\s            </a:t>
            </a:r>
            <a:r>
              <a:rPr lang="zh-CN" altLang="zh-CN" sz="1200" b="0" i="0" u="none" strike="noStrike" kern="1200" dirty="0">
                <a:solidFill>
                  <a:schemeClr val="tx1"/>
                </a:solidFill>
                <a:effectLst/>
                <a:latin typeface="+mn-lt"/>
                <a:ea typeface="+mn-ea"/>
                <a:cs typeface="+mn-cs"/>
              </a:rPr>
              <a:t>匹配任何空白字符，包括空格、制表符、换页符，与 </a:t>
            </a:r>
            <a:r>
              <a:rPr lang="en-US" altLang="zh-CN" sz="1200" b="0" i="0" u="none" strike="noStrike" kern="1200" dirty="0">
                <a:solidFill>
                  <a:schemeClr val="tx1"/>
                </a:solidFill>
                <a:effectLst/>
                <a:latin typeface="+mn-lt"/>
                <a:ea typeface="+mn-ea"/>
                <a:cs typeface="+mn-cs"/>
              </a:rPr>
              <a:t>[ \f\n\r\t\v] </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匹配任何字母、数字以及下划线，相当于</a:t>
            </a:r>
            <a:r>
              <a:rPr lang="en-US" altLang="zh-CN" sz="1200" b="0" i="0" u="none" strike="noStrike" kern="1200" dirty="0">
                <a:solidFill>
                  <a:schemeClr val="tx1"/>
                </a:solidFill>
                <a:effectLst/>
                <a:latin typeface="+mn-lt"/>
                <a:ea typeface="+mn-ea"/>
                <a:cs typeface="+mn-cs"/>
              </a:rPr>
              <a:t>[a-zA-Z0-9_]</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与</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含义相反，与“</a:t>
            </a:r>
            <a:r>
              <a:rPr lang="en-US" altLang="zh-CN" sz="1200" b="0" i="0" u="none" strike="noStrike" kern="1200" dirty="0">
                <a:solidFill>
                  <a:schemeClr val="tx1"/>
                </a:solidFill>
                <a:effectLst/>
                <a:latin typeface="+mn-lt"/>
                <a:ea typeface="+mn-ea"/>
                <a:cs typeface="+mn-cs"/>
              </a:rPr>
              <a:t>[^A-Za-z0-9_]”</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将位于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内的内容作为一个整体来对待</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按</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中的次数进行匹配</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中的任意一个字符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[^xyz]   </a:t>
            </a:r>
            <a:r>
              <a:rPr lang="zh-CN" altLang="zh-CN" sz="1200" b="0" i="0" u="none" strike="noStrike" kern="1200" dirty="0">
                <a:solidFill>
                  <a:schemeClr val="tx1"/>
                </a:solidFill>
                <a:effectLst/>
                <a:latin typeface="+mn-lt"/>
                <a:ea typeface="+mn-ea"/>
                <a:cs typeface="+mn-cs"/>
              </a:rPr>
              <a:t>反向字符集，匹配除</a:t>
            </a:r>
            <a:r>
              <a:rPr lang="en-US" altLang="zh-CN" sz="1200" b="0" i="0" u="none" strike="noStrike" kern="1200" dirty="0">
                <a:solidFill>
                  <a:schemeClr val="tx1"/>
                </a:solidFill>
                <a:effectLst/>
                <a:latin typeface="+mn-lt"/>
                <a:ea typeface="+mn-ea"/>
                <a:cs typeface="+mn-cs"/>
              </a:rPr>
              <a:t>x</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y</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z</a:t>
            </a:r>
            <a:r>
              <a:rPr lang="zh-CN" altLang="zh-CN" sz="1200" b="0" i="0" u="none" strike="noStrike" kern="1200" dirty="0">
                <a:solidFill>
                  <a:schemeClr val="tx1"/>
                </a:solidFill>
                <a:effectLst/>
                <a:latin typeface="+mn-lt"/>
                <a:ea typeface="+mn-ea"/>
                <a:cs typeface="+mn-cs"/>
              </a:rPr>
              <a:t>之外的任何字符</a:t>
            </a:r>
            <a:endParaRPr lang="zh-CN" altLang="zh-CN" sz="1200" b="0"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匹配除换行符以外的任意单个字符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之前或之后的字符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匹配行首，匹配以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后面的字符开头的字符串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匹配行尾，匹配以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之前的字符结束的字符串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个或</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个字符。当此字符紧随任何其他限定符（</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n,m</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）之后时，匹配模式是“非贪心的”。“非贪心的”模式匹配搜索到的、尽可能短的字符串，而默认的“贪心的”模式匹配搜索到的、尽可能长的字符串。例如，在字符串“</a:t>
            </a:r>
            <a:r>
              <a:rPr lang="en-US" altLang="zh-CN" sz="1200" b="0" i="0" u="none" strike="noStrike" kern="1200" dirty="0" err="1">
                <a:solidFill>
                  <a:schemeClr val="tx1"/>
                </a:solidFill>
                <a:effectLst/>
                <a:latin typeface="+mn-lt"/>
                <a:ea typeface="+mn-ea"/>
                <a:cs typeface="+mn-cs"/>
              </a:rPr>
              <a:t>oooo</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只匹配单个“</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，而“</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匹配所有“</a:t>
            </a:r>
            <a:r>
              <a:rPr lang="en-US" altLang="zh-CN" sz="1200" b="0" i="0" u="none" strike="noStrike" kern="1200" dirty="0">
                <a:solidFill>
                  <a:schemeClr val="tx1"/>
                </a:solidFill>
                <a:effectLst/>
                <a:latin typeface="+mn-lt"/>
                <a:ea typeface="+mn-ea"/>
                <a:cs typeface="+mn-cs"/>
              </a:rPr>
              <a:t>o”</a:t>
            </a:r>
            <a:endParaRPr lang="en-US"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\r           </a:t>
            </a:r>
            <a:r>
              <a:rPr lang="zh-CN" altLang="zh-CN" sz="1200" b="0" i="0" u="none" strike="noStrike" kern="1200" dirty="0">
                <a:solidFill>
                  <a:schemeClr val="tx1"/>
                </a:solidFill>
                <a:effectLst/>
                <a:latin typeface="+mn-lt"/>
                <a:ea typeface="+mn-ea"/>
                <a:cs typeface="+mn-cs"/>
              </a:rPr>
              <a:t>匹配一个回车符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\b             </a:t>
            </a:r>
            <a:r>
              <a:rPr lang="zh-CN" altLang="zh-CN" sz="1200" b="0" i="0" u="none" strike="noStrike" kern="1200" dirty="0">
                <a:solidFill>
                  <a:schemeClr val="tx1"/>
                </a:solidFill>
                <a:effectLst/>
                <a:latin typeface="+mn-lt"/>
                <a:ea typeface="+mn-ea"/>
                <a:cs typeface="+mn-cs"/>
              </a:rPr>
              <a:t>匹配单词头或单词尾</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\d             </a:t>
            </a:r>
            <a:r>
              <a:rPr lang="zh-CN" altLang="zh-CN" sz="1200" b="0" i="0" u="none" strike="noStrike" kern="1200" dirty="0">
                <a:solidFill>
                  <a:schemeClr val="tx1"/>
                </a:solidFill>
                <a:effectLst/>
                <a:latin typeface="+mn-lt"/>
                <a:ea typeface="+mn-ea"/>
                <a:cs typeface="+mn-cs"/>
              </a:rPr>
              <a:t>匹配任何数字，相当于</a:t>
            </a:r>
            <a:r>
              <a:rPr lang="en-US" altLang="zh-CN" sz="1200" b="0" i="0" u="none" strike="noStrike" kern="1200" dirty="0">
                <a:solidFill>
                  <a:schemeClr val="tx1"/>
                </a:solidFill>
                <a:effectLst/>
                <a:latin typeface="+mn-lt"/>
                <a:ea typeface="+mn-ea"/>
                <a:cs typeface="+mn-cs"/>
              </a:rPr>
              <a:t>[0-9]</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\s            </a:t>
            </a:r>
            <a:r>
              <a:rPr lang="zh-CN" altLang="zh-CN" sz="1200" b="0" i="0" u="none" strike="noStrike" kern="1200" dirty="0">
                <a:solidFill>
                  <a:schemeClr val="tx1"/>
                </a:solidFill>
                <a:effectLst/>
                <a:latin typeface="+mn-lt"/>
                <a:ea typeface="+mn-ea"/>
                <a:cs typeface="+mn-cs"/>
              </a:rPr>
              <a:t>匹配任何空白字符，包括空格、制表符、换页符，与 </a:t>
            </a:r>
            <a:r>
              <a:rPr lang="en-US" altLang="zh-CN" sz="1200" b="0" i="0" u="none" strike="noStrike" kern="1200" dirty="0">
                <a:solidFill>
                  <a:schemeClr val="tx1"/>
                </a:solidFill>
                <a:effectLst/>
                <a:latin typeface="+mn-lt"/>
                <a:ea typeface="+mn-ea"/>
                <a:cs typeface="+mn-cs"/>
              </a:rPr>
              <a:t>[ \f\n\r\t\v] </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匹配任何字母、数字以及下划线，相当于</a:t>
            </a:r>
            <a:r>
              <a:rPr lang="en-US" altLang="zh-CN" sz="1200" b="0" i="0" u="none" strike="noStrike" kern="1200" dirty="0">
                <a:solidFill>
                  <a:schemeClr val="tx1"/>
                </a:solidFill>
                <a:effectLst/>
                <a:latin typeface="+mn-lt"/>
                <a:ea typeface="+mn-ea"/>
                <a:cs typeface="+mn-cs"/>
              </a:rPr>
              <a:t>[a-zA-Z0-9_]</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与</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含义相反，与“</a:t>
            </a:r>
            <a:r>
              <a:rPr lang="en-US" altLang="zh-CN" sz="1200" b="0" i="0" u="none" strike="noStrike" kern="1200" dirty="0">
                <a:solidFill>
                  <a:schemeClr val="tx1"/>
                </a:solidFill>
                <a:effectLst/>
                <a:latin typeface="+mn-lt"/>
                <a:ea typeface="+mn-ea"/>
                <a:cs typeface="+mn-cs"/>
              </a:rPr>
              <a:t>[^A-Za-z0-9_]”</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将位于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内的内容作为一个整体来对待</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按</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中的次数进行匹配</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中的任意一个字符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[^xyz]   </a:t>
            </a:r>
            <a:r>
              <a:rPr lang="zh-CN" altLang="zh-CN" sz="1200" b="0" i="0" u="none" strike="noStrike" kern="1200" dirty="0">
                <a:solidFill>
                  <a:schemeClr val="tx1"/>
                </a:solidFill>
                <a:effectLst/>
                <a:latin typeface="+mn-lt"/>
                <a:ea typeface="+mn-ea"/>
                <a:cs typeface="+mn-cs"/>
              </a:rPr>
              <a:t>反向字符集，匹配除</a:t>
            </a:r>
            <a:r>
              <a:rPr lang="en-US" altLang="zh-CN" sz="1200" b="0" i="0" u="none" strike="noStrike" kern="1200" dirty="0">
                <a:solidFill>
                  <a:schemeClr val="tx1"/>
                </a:solidFill>
                <a:effectLst/>
                <a:latin typeface="+mn-lt"/>
                <a:ea typeface="+mn-ea"/>
                <a:cs typeface="+mn-cs"/>
              </a:rPr>
              <a:t>x</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y</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z</a:t>
            </a:r>
            <a:r>
              <a:rPr lang="zh-CN" altLang="zh-CN" sz="1200" b="0" i="0" u="none" strike="noStrike" kern="1200" dirty="0">
                <a:solidFill>
                  <a:schemeClr val="tx1"/>
                </a:solidFill>
                <a:effectLst/>
                <a:latin typeface="+mn-lt"/>
                <a:ea typeface="+mn-ea"/>
                <a:cs typeface="+mn-cs"/>
              </a:rPr>
              <a:t>之外的任何字符</a:t>
            </a:r>
            <a:endParaRPr lang="zh-CN" altLang="zh-CN" sz="1200" b="0" i="0" u="none" strike="noStrike"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匹配除换行符以外的任意单个字符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之前或之后的字符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匹配行首，匹配以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后面的字符开头的字符串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匹配行尾，匹配以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之前的字符结束的字符串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个或</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个字符。当此字符紧随任何其他限定符（</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n,m</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）之后时，匹配模式是“非贪心的”。“非贪心的”模式匹配搜索到的、尽可能短的字符串，而默认的“贪心的”模式匹配搜索到的、尽可能长的字符串。例如，在字符串“</a:t>
            </a:r>
            <a:r>
              <a:rPr lang="en-US" altLang="zh-CN" sz="1200" b="0" i="0" u="none" strike="noStrike" kern="1200" dirty="0" err="1">
                <a:solidFill>
                  <a:schemeClr val="tx1"/>
                </a:solidFill>
                <a:effectLst/>
                <a:latin typeface="+mn-lt"/>
                <a:ea typeface="+mn-ea"/>
                <a:cs typeface="+mn-cs"/>
              </a:rPr>
              <a:t>oooo</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只匹配单个“</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，而“</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匹配所有“</a:t>
            </a:r>
            <a:r>
              <a:rPr lang="en-US" altLang="zh-CN" sz="1200" b="0" i="0" u="none" strike="noStrike" kern="1200" dirty="0">
                <a:solidFill>
                  <a:schemeClr val="tx1"/>
                </a:solidFill>
                <a:effectLst/>
                <a:latin typeface="+mn-lt"/>
                <a:ea typeface="+mn-ea"/>
                <a:cs typeface="+mn-cs"/>
              </a:rPr>
              <a:t>o”</a:t>
            </a:r>
            <a:endParaRPr lang="en-US"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\r           </a:t>
            </a:r>
            <a:r>
              <a:rPr lang="zh-CN" altLang="zh-CN" sz="1200" b="0" i="0" u="none" strike="noStrike" kern="1200" dirty="0">
                <a:solidFill>
                  <a:schemeClr val="tx1"/>
                </a:solidFill>
                <a:effectLst/>
                <a:latin typeface="+mn-lt"/>
                <a:ea typeface="+mn-ea"/>
                <a:cs typeface="+mn-cs"/>
              </a:rPr>
              <a:t>匹配一个回车符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\b             </a:t>
            </a:r>
            <a:r>
              <a:rPr lang="zh-CN" altLang="zh-CN" sz="1200" b="0" i="0" u="none" strike="noStrike" kern="1200" dirty="0">
                <a:solidFill>
                  <a:schemeClr val="tx1"/>
                </a:solidFill>
                <a:effectLst/>
                <a:latin typeface="+mn-lt"/>
                <a:ea typeface="+mn-ea"/>
                <a:cs typeface="+mn-cs"/>
              </a:rPr>
              <a:t>匹配单词头或单词尾</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\d             </a:t>
            </a:r>
            <a:r>
              <a:rPr lang="zh-CN" altLang="zh-CN" sz="1200" b="0" i="0" u="none" strike="noStrike" kern="1200" dirty="0">
                <a:solidFill>
                  <a:schemeClr val="tx1"/>
                </a:solidFill>
                <a:effectLst/>
                <a:latin typeface="+mn-lt"/>
                <a:ea typeface="+mn-ea"/>
                <a:cs typeface="+mn-cs"/>
              </a:rPr>
              <a:t>匹配任何数字，相当于</a:t>
            </a:r>
            <a:r>
              <a:rPr lang="en-US" altLang="zh-CN" sz="1200" b="0" i="0" u="none" strike="noStrike" kern="1200" dirty="0">
                <a:solidFill>
                  <a:schemeClr val="tx1"/>
                </a:solidFill>
                <a:effectLst/>
                <a:latin typeface="+mn-lt"/>
                <a:ea typeface="+mn-ea"/>
                <a:cs typeface="+mn-cs"/>
              </a:rPr>
              <a:t>[0-9]</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\s            </a:t>
            </a:r>
            <a:r>
              <a:rPr lang="zh-CN" altLang="zh-CN" sz="1200" b="0" i="0" u="none" strike="noStrike" kern="1200" dirty="0">
                <a:solidFill>
                  <a:schemeClr val="tx1"/>
                </a:solidFill>
                <a:effectLst/>
                <a:latin typeface="+mn-lt"/>
                <a:ea typeface="+mn-ea"/>
                <a:cs typeface="+mn-cs"/>
              </a:rPr>
              <a:t>匹配任何空白字符，包括空格、制表符、换页符，与 </a:t>
            </a:r>
            <a:r>
              <a:rPr lang="en-US" altLang="zh-CN" sz="1200" b="0" i="0" u="none" strike="noStrike" kern="1200" dirty="0">
                <a:solidFill>
                  <a:schemeClr val="tx1"/>
                </a:solidFill>
                <a:effectLst/>
                <a:latin typeface="+mn-lt"/>
                <a:ea typeface="+mn-ea"/>
                <a:cs typeface="+mn-cs"/>
              </a:rPr>
              <a:t>[ \f\n\r\t\v] </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匹配任何字母、数字以及下划线，相当于</a:t>
            </a:r>
            <a:r>
              <a:rPr lang="en-US" altLang="zh-CN" sz="1200" b="0" i="0" u="none" strike="noStrike" kern="1200" dirty="0">
                <a:solidFill>
                  <a:schemeClr val="tx1"/>
                </a:solidFill>
                <a:effectLst/>
                <a:latin typeface="+mn-lt"/>
                <a:ea typeface="+mn-ea"/>
                <a:cs typeface="+mn-cs"/>
              </a:rPr>
              <a:t>[a-zA-Z0-9_]</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与</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含义相反，与“</a:t>
            </a:r>
            <a:r>
              <a:rPr lang="en-US" altLang="zh-CN" sz="1200" b="0" i="0" u="none" strike="noStrike" kern="1200" dirty="0">
                <a:solidFill>
                  <a:schemeClr val="tx1"/>
                </a:solidFill>
                <a:effectLst/>
                <a:latin typeface="+mn-lt"/>
                <a:ea typeface="+mn-ea"/>
                <a:cs typeface="+mn-cs"/>
              </a:rPr>
              <a:t>[^A-Za-z0-9_]”</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将位于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内的内容作为一个整体来对待</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按</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中的次数进行匹配</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中的任意一个字符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[^xyz]   </a:t>
            </a:r>
            <a:r>
              <a:rPr lang="zh-CN" altLang="zh-CN" sz="1200" b="0" i="0" u="none" strike="noStrike" kern="1200" dirty="0">
                <a:solidFill>
                  <a:schemeClr val="tx1"/>
                </a:solidFill>
                <a:effectLst/>
                <a:latin typeface="+mn-lt"/>
                <a:ea typeface="+mn-ea"/>
                <a:cs typeface="+mn-cs"/>
              </a:rPr>
              <a:t>反向字符集，匹配除</a:t>
            </a:r>
            <a:r>
              <a:rPr lang="en-US" altLang="zh-CN" sz="1200" b="0" i="0" u="none" strike="noStrike" kern="1200" dirty="0">
                <a:solidFill>
                  <a:schemeClr val="tx1"/>
                </a:solidFill>
                <a:effectLst/>
                <a:latin typeface="+mn-lt"/>
                <a:ea typeface="+mn-ea"/>
                <a:cs typeface="+mn-cs"/>
              </a:rPr>
              <a:t>x</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y</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z</a:t>
            </a:r>
            <a:r>
              <a:rPr lang="zh-CN" altLang="zh-CN" sz="1200" b="0" i="0" u="none" strike="noStrike" kern="1200" dirty="0">
                <a:solidFill>
                  <a:schemeClr val="tx1"/>
                </a:solidFill>
                <a:effectLst/>
                <a:latin typeface="+mn-lt"/>
                <a:ea typeface="+mn-ea"/>
                <a:cs typeface="+mn-cs"/>
              </a:rPr>
              <a:t>之外的任何字符</a:t>
            </a:r>
            <a:endParaRPr lang="zh-CN" altLang="zh-CN" sz="1200" b="0" i="0" u="none" strike="noStrike" kern="1200" dirty="0">
              <a:solidFill>
                <a:schemeClr val="tx1"/>
              </a:solidFill>
              <a:effectLst/>
              <a:latin typeface="+mn-lt"/>
              <a:ea typeface="+mn-ea"/>
              <a:cs typeface="+mn-cs"/>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匹配除换行符以外的任意单个字符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之前或之后的字符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匹配行首，匹配以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后面的字符开头的字符串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匹配行尾，匹配以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之前的字符结束的字符串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个或</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个字符。当此字符紧随任何其他限定符（</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n,m</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）之后时，匹配模式是“非贪心的”。“非贪心的”模式匹配搜索到的、尽可能短的字符串，而默认的“贪心的”模式匹配搜索到的、尽可能长的字符串。例如，在字符串“</a:t>
            </a:r>
            <a:r>
              <a:rPr lang="en-US" altLang="zh-CN" sz="1200" b="0" i="0" u="none" strike="noStrike" kern="1200" dirty="0" err="1">
                <a:solidFill>
                  <a:schemeClr val="tx1"/>
                </a:solidFill>
                <a:effectLst/>
                <a:latin typeface="+mn-lt"/>
                <a:ea typeface="+mn-ea"/>
                <a:cs typeface="+mn-cs"/>
              </a:rPr>
              <a:t>oooo</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只匹配单个“</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，而“</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匹配所有“</a:t>
            </a:r>
            <a:r>
              <a:rPr lang="en-US" altLang="zh-CN" sz="1200" b="0" i="0" u="none" strike="noStrike" kern="1200" dirty="0">
                <a:solidFill>
                  <a:schemeClr val="tx1"/>
                </a:solidFill>
                <a:effectLst/>
                <a:latin typeface="+mn-lt"/>
                <a:ea typeface="+mn-ea"/>
                <a:cs typeface="+mn-cs"/>
              </a:rPr>
              <a:t>o”</a:t>
            </a:r>
            <a:endParaRPr lang="en-US"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\r           </a:t>
            </a:r>
            <a:r>
              <a:rPr lang="zh-CN" altLang="zh-CN" sz="1200" b="0" i="0" u="none" strike="noStrike" kern="1200" dirty="0">
                <a:solidFill>
                  <a:schemeClr val="tx1"/>
                </a:solidFill>
                <a:effectLst/>
                <a:latin typeface="+mn-lt"/>
                <a:ea typeface="+mn-ea"/>
                <a:cs typeface="+mn-cs"/>
              </a:rPr>
              <a:t>匹配一个回车符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\b             </a:t>
            </a:r>
            <a:r>
              <a:rPr lang="zh-CN" altLang="zh-CN" sz="1200" b="0" i="0" u="none" strike="noStrike" kern="1200" dirty="0">
                <a:solidFill>
                  <a:schemeClr val="tx1"/>
                </a:solidFill>
                <a:effectLst/>
                <a:latin typeface="+mn-lt"/>
                <a:ea typeface="+mn-ea"/>
                <a:cs typeface="+mn-cs"/>
              </a:rPr>
              <a:t>匹配单词头或单词尾</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\d             </a:t>
            </a:r>
            <a:r>
              <a:rPr lang="zh-CN" altLang="zh-CN" sz="1200" b="0" i="0" u="none" strike="noStrike" kern="1200" dirty="0">
                <a:solidFill>
                  <a:schemeClr val="tx1"/>
                </a:solidFill>
                <a:effectLst/>
                <a:latin typeface="+mn-lt"/>
                <a:ea typeface="+mn-ea"/>
                <a:cs typeface="+mn-cs"/>
              </a:rPr>
              <a:t>匹配任何数字，相当于</a:t>
            </a:r>
            <a:r>
              <a:rPr lang="en-US" altLang="zh-CN" sz="1200" b="0" i="0" u="none" strike="noStrike" kern="1200" dirty="0">
                <a:solidFill>
                  <a:schemeClr val="tx1"/>
                </a:solidFill>
                <a:effectLst/>
                <a:latin typeface="+mn-lt"/>
                <a:ea typeface="+mn-ea"/>
                <a:cs typeface="+mn-cs"/>
              </a:rPr>
              <a:t>[0-9]</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\s            </a:t>
            </a:r>
            <a:r>
              <a:rPr lang="zh-CN" altLang="zh-CN" sz="1200" b="0" i="0" u="none" strike="noStrike" kern="1200" dirty="0">
                <a:solidFill>
                  <a:schemeClr val="tx1"/>
                </a:solidFill>
                <a:effectLst/>
                <a:latin typeface="+mn-lt"/>
                <a:ea typeface="+mn-ea"/>
                <a:cs typeface="+mn-cs"/>
              </a:rPr>
              <a:t>匹配任何空白字符，包括空格、制表符、换页符，与 </a:t>
            </a:r>
            <a:r>
              <a:rPr lang="en-US" altLang="zh-CN" sz="1200" b="0" i="0" u="none" strike="noStrike" kern="1200" dirty="0">
                <a:solidFill>
                  <a:schemeClr val="tx1"/>
                </a:solidFill>
                <a:effectLst/>
                <a:latin typeface="+mn-lt"/>
                <a:ea typeface="+mn-ea"/>
                <a:cs typeface="+mn-cs"/>
              </a:rPr>
              <a:t>[ \f\n\r\t\v] </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匹配任何字母、数字以及下划线，相当于</a:t>
            </a:r>
            <a:r>
              <a:rPr lang="en-US" altLang="zh-CN" sz="1200" b="0" i="0" u="none" strike="noStrike" kern="1200" dirty="0">
                <a:solidFill>
                  <a:schemeClr val="tx1"/>
                </a:solidFill>
                <a:effectLst/>
                <a:latin typeface="+mn-lt"/>
                <a:ea typeface="+mn-ea"/>
                <a:cs typeface="+mn-cs"/>
              </a:rPr>
              <a:t>[a-zA-Z0-9_]</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与</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含义相反，与“</a:t>
            </a:r>
            <a:r>
              <a:rPr lang="en-US" altLang="zh-CN" sz="1200" b="0" i="0" u="none" strike="noStrike" kern="1200" dirty="0">
                <a:solidFill>
                  <a:schemeClr val="tx1"/>
                </a:solidFill>
                <a:effectLst/>
                <a:latin typeface="+mn-lt"/>
                <a:ea typeface="+mn-ea"/>
                <a:cs typeface="+mn-cs"/>
              </a:rPr>
              <a:t>[^A-Za-z0-9_]”</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将位于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内的内容作为一个整体来对待</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按</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中的次数进行匹配</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中的任意一个字符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[^xyz]   </a:t>
            </a:r>
            <a:r>
              <a:rPr lang="zh-CN" altLang="zh-CN" sz="1200" b="0" i="0" u="none" strike="noStrike" kern="1200" dirty="0">
                <a:solidFill>
                  <a:schemeClr val="tx1"/>
                </a:solidFill>
                <a:effectLst/>
                <a:latin typeface="+mn-lt"/>
                <a:ea typeface="+mn-ea"/>
                <a:cs typeface="+mn-cs"/>
              </a:rPr>
              <a:t>反向字符集，匹配除</a:t>
            </a:r>
            <a:r>
              <a:rPr lang="en-US" altLang="zh-CN" sz="1200" b="0" i="0" u="none" strike="noStrike" kern="1200" dirty="0">
                <a:solidFill>
                  <a:schemeClr val="tx1"/>
                </a:solidFill>
                <a:effectLst/>
                <a:latin typeface="+mn-lt"/>
                <a:ea typeface="+mn-ea"/>
                <a:cs typeface="+mn-cs"/>
              </a:rPr>
              <a:t>x</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y</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z</a:t>
            </a:r>
            <a:r>
              <a:rPr lang="zh-CN" altLang="zh-CN" sz="1200" b="0" i="0" u="none" strike="noStrike" kern="1200" dirty="0">
                <a:solidFill>
                  <a:schemeClr val="tx1"/>
                </a:solidFill>
                <a:effectLst/>
                <a:latin typeface="+mn-lt"/>
                <a:ea typeface="+mn-ea"/>
                <a:cs typeface="+mn-cs"/>
              </a:rPr>
              <a:t>之外的任何字符</a:t>
            </a:r>
            <a:endParaRPr lang="zh-CN" altLang="zh-CN" sz="1200" b="0" i="0" u="none" strike="noStrike" kern="1200" dirty="0">
              <a:solidFill>
                <a:schemeClr val="tx1"/>
              </a:solidFill>
              <a:effectLst/>
              <a:latin typeface="+mn-lt"/>
              <a:ea typeface="+mn-ea"/>
              <a:cs typeface="+mn-cs"/>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err="1">
                <a:latin typeface="Consolas" panose="020B0609020204030204" pitchFamily="49" charset="0"/>
                <a:cs typeface="Times New Roman" panose="02020603050405020304" pitchFamily="18" charset="0"/>
              </a:rPr>
              <a:t>bufferingbuffering</a:t>
            </a:r>
            <a:r>
              <a:rPr lang="zh-CN" altLang="en-US" sz="1200" dirty="0">
                <a:latin typeface="Consolas" panose="020B0609020204030204" pitchFamily="49" charset="0"/>
                <a:cs typeface="Times New Roman" panose="02020603050405020304" pitchFamily="18" charset="0"/>
              </a:rPr>
              <a:t>是一个整数可选项，用于设置缓冲策略，传入</a:t>
            </a:r>
            <a:r>
              <a:rPr lang="en-US" altLang="zh-CN" sz="1200" dirty="0">
                <a:latin typeface="Consolas" panose="020B0609020204030204" pitchFamily="49" charset="0"/>
                <a:cs typeface="Times New Roman" panose="02020603050405020304" pitchFamily="18" charset="0"/>
              </a:rPr>
              <a:t>0</a:t>
            </a:r>
            <a:r>
              <a:rPr lang="zh-CN" altLang="en-US" sz="1200" dirty="0">
                <a:latin typeface="Consolas" panose="020B0609020204030204" pitchFamily="49" charset="0"/>
                <a:cs typeface="Times New Roman" panose="02020603050405020304" pitchFamily="18" charset="0"/>
              </a:rPr>
              <a:t>关闭缓冲（仅允许在二进制模式下），</a:t>
            </a:r>
            <a:r>
              <a:rPr lang="en-US" altLang="zh-CN" sz="1200" dirty="0">
                <a:latin typeface="Consolas" panose="020B0609020204030204" pitchFamily="49" charset="0"/>
                <a:cs typeface="Times New Roman" panose="02020603050405020304" pitchFamily="18" charset="0"/>
              </a:rPr>
              <a:t>1</a:t>
            </a:r>
            <a:r>
              <a:rPr lang="zh-CN" altLang="en-US" sz="1200" dirty="0">
                <a:latin typeface="Consolas" panose="020B0609020204030204" pitchFamily="49" charset="0"/>
                <a:cs typeface="Times New Roman" panose="02020603050405020304" pitchFamily="18" charset="0"/>
              </a:rPr>
              <a:t>选择行缓冲（尽用于文本模式），大于</a:t>
            </a:r>
            <a:r>
              <a:rPr lang="en-US" altLang="zh-CN" sz="1200" dirty="0">
                <a:latin typeface="Consolas" panose="020B0609020204030204" pitchFamily="49" charset="0"/>
                <a:cs typeface="Times New Roman" panose="02020603050405020304" pitchFamily="18" charset="0"/>
              </a:rPr>
              <a:t>1</a:t>
            </a:r>
            <a:r>
              <a:rPr lang="zh-CN" altLang="en-US" sz="1200" dirty="0">
                <a:latin typeface="Consolas" panose="020B0609020204030204" pitchFamily="49" charset="0"/>
                <a:cs typeface="Times New Roman" panose="02020603050405020304" pitchFamily="18" charset="0"/>
              </a:rPr>
              <a:t>的整数用于指示某个固定大小的块缓冲区的字节大小。当没有给定</a:t>
            </a:r>
            <a:r>
              <a:rPr lang="en-US" altLang="zh-CN" sz="1200" dirty="0">
                <a:latin typeface="Consolas" panose="020B0609020204030204" pitchFamily="49" charset="0"/>
                <a:cs typeface="Times New Roman" panose="02020603050405020304" pitchFamily="18" charset="0"/>
              </a:rPr>
              <a:t>buffering</a:t>
            </a:r>
            <a:r>
              <a:rPr lang="zh-CN" altLang="en-US" sz="1200" dirty="0">
                <a:latin typeface="Consolas" panose="020B0609020204030204" pitchFamily="49" charset="0"/>
                <a:cs typeface="Times New Roman" panose="02020603050405020304" pitchFamily="18" charset="0"/>
              </a:rPr>
              <a:t>参数时，默认缓冲策略运行如下：二进制文件在固定大小的块内缓冲，缓冲区大小的选择，会使用启发式的方法来尝试决定底层设备的“块尺寸“，并退回至</a:t>
            </a:r>
            <a:r>
              <a:rPr lang="en-US" altLang="zh-CN" sz="1200" dirty="0" err="1">
                <a:latin typeface="Consolas" panose="020B0609020204030204" pitchFamily="49" charset="0"/>
                <a:cs typeface="Times New Roman" panose="02020603050405020304" pitchFamily="18" charset="0"/>
              </a:rPr>
              <a:t>io.DEFAULT_BUFFER_SIZE</a:t>
            </a:r>
            <a:r>
              <a:rPr lang="zh-CN" altLang="en-US" sz="1200" dirty="0">
                <a:latin typeface="Consolas" panose="020B0609020204030204" pitchFamily="49" charset="0"/>
                <a:cs typeface="Times New Roman" panose="02020603050405020304" pitchFamily="18" charset="0"/>
              </a:rPr>
              <a:t>。在很多系统上，缓冲区通常的字长是</a:t>
            </a:r>
            <a:r>
              <a:rPr lang="en-US" altLang="zh-CN" sz="1200" dirty="0">
                <a:latin typeface="Consolas" panose="020B0609020204030204" pitchFamily="49" charset="0"/>
                <a:cs typeface="Times New Roman" panose="02020603050405020304" pitchFamily="18" charset="0"/>
              </a:rPr>
              <a:t>4096</a:t>
            </a:r>
            <a:r>
              <a:rPr lang="zh-CN" altLang="en-US" sz="1200" dirty="0">
                <a:latin typeface="Consolas" panose="020B0609020204030204" pitchFamily="49" charset="0"/>
                <a:cs typeface="Times New Roman" panose="02020603050405020304" pitchFamily="18" charset="0"/>
              </a:rPr>
              <a:t>或</a:t>
            </a:r>
            <a:r>
              <a:rPr lang="en-US" altLang="zh-CN" sz="1200" dirty="0">
                <a:latin typeface="Consolas" panose="020B0609020204030204" pitchFamily="49" charset="0"/>
                <a:cs typeface="Times New Roman" panose="02020603050405020304" pitchFamily="18" charset="0"/>
              </a:rPr>
              <a:t>8192</a:t>
            </a:r>
            <a:r>
              <a:rPr lang="zh-CN" altLang="en-US" sz="1200" dirty="0">
                <a:latin typeface="Consolas" panose="020B0609020204030204" pitchFamily="49" charset="0"/>
                <a:cs typeface="Times New Roman" panose="02020603050405020304" pitchFamily="18" charset="0"/>
              </a:rPr>
              <a:t>。”交互式“文本文件（对于</a:t>
            </a:r>
            <a:r>
              <a:rPr lang="en-US" altLang="zh-CN" sz="1200" dirty="0" err="1">
                <a:latin typeface="Consolas" panose="020B0609020204030204" pitchFamily="49" charset="0"/>
                <a:cs typeface="Times New Roman" panose="02020603050405020304" pitchFamily="18" charset="0"/>
              </a:rPr>
              <a:t>isatty</a:t>
            </a:r>
            <a:r>
              <a:rPr lang="en-US" altLang="zh-CN" sz="1200" dirty="0">
                <a:latin typeface="Consolas" panose="020B0609020204030204" pitchFamily="49" charset="0"/>
                <a:cs typeface="Times New Roman" panose="02020603050405020304" pitchFamily="18" charset="0"/>
              </a:rPr>
              <a:t>()</a:t>
            </a:r>
            <a:r>
              <a:rPr lang="zh-CN" altLang="en-US" sz="1200" dirty="0">
                <a:latin typeface="Consolas" panose="020B0609020204030204" pitchFamily="49" charset="0"/>
                <a:cs typeface="Times New Roman" panose="02020603050405020304" pitchFamily="18" charset="0"/>
              </a:rPr>
              <a:t>返回</a:t>
            </a:r>
            <a:r>
              <a:rPr lang="en-US" altLang="zh-CN" sz="1200" dirty="0">
                <a:latin typeface="Consolas" panose="020B0609020204030204" pitchFamily="49" charset="0"/>
                <a:cs typeface="Times New Roman" panose="02020603050405020304" pitchFamily="18" charset="0"/>
              </a:rPr>
              <a:t>True</a:t>
            </a:r>
            <a:r>
              <a:rPr lang="zh-CN" altLang="en-US" sz="1200" dirty="0">
                <a:latin typeface="Consolas" panose="020B0609020204030204" pitchFamily="49" charset="0"/>
                <a:cs typeface="Times New Roman" panose="02020603050405020304" pitchFamily="18" charset="0"/>
              </a:rPr>
              <a:t>的文件）使用行缓冲，其他文本文件使用的策略与上面二进制文件的相同。</a:t>
            </a:r>
            <a:endParaRPr lang="zh-CN" altLang="en-US" sz="1200" dirty="0">
              <a:latin typeface="Consolas" panose="020B0609020204030204" pitchFamily="49" charset="0"/>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21B2AA4F-B828-4D7C-AFD3-893933DAFCB4}"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os.getcwd</a:t>
            </a:r>
            <a:r>
              <a:rPr lang="en-US" altLang="zh-CN" dirty="0"/>
              <a:t>()</a:t>
            </a:r>
            <a:endParaRPr lang="en-US" altLang="zh-CN" dirty="0"/>
          </a:p>
          <a:p>
            <a:r>
              <a:rPr lang="en-US" altLang="zh-CN" dirty="0" err="1"/>
              <a:t>os.chdir</a:t>
            </a:r>
            <a:r>
              <a:rPr lang="en-US" altLang="zh-CN" dirty="0"/>
              <a:t>()</a:t>
            </a:r>
            <a:endParaRPr lang="en-US" altLang="zh-CN" dirty="0"/>
          </a:p>
          <a:p>
            <a:r>
              <a:rPr lang="en-US" altLang="zh-CN" dirty="0"/>
              <a:t>Print(</a:t>
            </a:r>
            <a:r>
              <a:rPr lang="en-US" altLang="zh-CN" dirty="0" err="1"/>
              <a:t>os.listdir</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函数：顺序执行</a:t>
            </a:r>
            <a:endParaRPr lang="en-US" altLang="zh-CN" dirty="0"/>
          </a:p>
          <a:p>
            <a:r>
              <a:rPr lang="zh-CN" altLang="en-US" dirty="0"/>
              <a:t>对象：</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B2AA4F-B828-4D7C-AFD3-893933DAFCB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B2AA4F-B828-4D7C-AFD3-893933DAFCB4}"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'^(\w){6,}$'</a:t>
            </a:r>
            <a:endParaRPr lang="zh-CN" altLang="en-US" dirty="0"/>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匹配除换行符以外的任意单个字符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之前的字符或子模式的</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次或多次出现</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之前或之后的字符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匹配行首，匹配以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后面的字符开头的字符串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匹配行尾，匹配以</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之前的字符结束的字符串</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之前的</a:t>
            </a:r>
            <a:r>
              <a:rPr lang="en-US" altLang="zh-CN" sz="1200" b="0" i="0" u="none" strike="noStrike" kern="1200" dirty="0">
                <a:solidFill>
                  <a:schemeClr val="tx1"/>
                </a:solidFill>
                <a:effectLst/>
                <a:latin typeface="+mn-lt"/>
                <a:ea typeface="+mn-ea"/>
                <a:cs typeface="+mn-cs"/>
              </a:rPr>
              <a:t>0</a:t>
            </a:r>
            <a:r>
              <a:rPr lang="zh-CN" altLang="zh-CN" sz="1200" b="0" i="0" u="none" strike="noStrike" kern="1200" dirty="0">
                <a:solidFill>
                  <a:schemeClr val="tx1"/>
                </a:solidFill>
                <a:effectLst/>
                <a:latin typeface="+mn-lt"/>
                <a:ea typeface="+mn-ea"/>
                <a:cs typeface="+mn-cs"/>
              </a:rPr>
              <a:t>个或</a:t>
            </a:r>
            <a:r>
              <a:rPr lang="en-US" altLang="zh-CN" sz="1200" b="0" i="0" u="none" strike="noStrike" kern="1200" dirty="0">
                <a:solidFill>
                  <a:schemeClr val="tx1"/>
                </a:solidFill>
                <a:effectLst/>
                <a:latin typeface="+mn-lt"/>
                <a:ea typeface="+mn-ea"/>
                <a:cs typeface="+mn-cs"/>
              </a:rPr>
              <a:t>1</a:t>
            </a:r>
            <a:r>
              <a:rPr lang="zh-CN" altLang="zh-CN" sz="1200" b="0" i="0" u="none" strike="noStrike" kern="1200" dirty="0">
                <a:solidFill>
                  <a:schemeClr val="tx1"/>
                </a:solidFill>
                <a:effectLst/>
                <a:latin typeface="+mn-lt"/>
                <a:ea typeface="+mn-ea"/>
                <a:cs typeface="+mn-cs"/>
              </a:rPr>
              <a:t>个字符。当此字符紧随任何其他限定符（</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{n,}</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a:t>
            </a:r>
            <a:r>
              <a:rPr lang="en-US" altLang="zh-CN" sz="1200" b="0" i="0" u="none" strike="noStrike" kern="1200" dirty="0" err="1">
                <a:solidFill>
                  <a:schemeClr val="tx1"/>
                </a:solidFill>
                <a:effectLst/>
                <a:latin typeface="+mn-lt"/>
                <a:ea typeface="+mn-ea"/>
                <a:cs typeface="+mn-cs"/>
              </a:rPr>
              <a:t>n,m</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）之后时，匹配模式是“非贪心的”。“非贪心的”模式匹配搜索到的、尽可能短的字符串，而默认的“贪心的”模式匹配搜索到的、尽可能长的字符串。例如，在字符串“</a:t>
            </a:r>
            <a:r>
              <a:rPr lang="en-US" altLang="zh-CN" sz="1200" b="0" i="0" u="none" strike="noStrike" kern="1200" dirty="0" err="1">
                <a:solidFill>
                  <a:schemeClr val="tx1"/>
                </a:solidFill>
                <a:effectLst/>
                <a:latin typeface="+mn-lt"/>
                <a:ea typeface="+mn-ea"/>
                <a:cs typeface="+mn-cs"/>
              </a:rPr>
              <a:t>oooo</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只匹配单个“</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，而“</a:t>
            </a:r>
            <a:r>
              <a:rPr lang="en-US" altLang="zh-CN" sz="1200" b="0" i="0" u="none" strike="noStrike" kern="1200" dirty="0">
                <a:solidFill>
                  <a:schemeClr val="tx1"/>
                </a:solidFill>
                <a:effectLst/>
                <a:latin typeface="+mn-lt"/>
                <a:ea typeface="+mn-ea"/>
                <a:cs typeface="+mn-cs"/>
              </a:rPr>
              <a:t>o+”</a:t>
            </a:r>
            <a:r>
              <a:rPr lang="zh-CN" altLang="zh-CN" sz="1200" b="0" i="0" u="none" strike="noStrike" kern="1200" dirty="0">
                <a:solidFill>
                  <a:schemeClr val="tx1"/>
                </a:solidFill>
                <a:effectLst/>
                <a:latin typeface="+mn-lt"/>
                <a:ea typeface="+mn-ea"/>
                <a:cs typeface="+mn-cs"/>
              </a:rPr>
              <a:t>匹配所有“</a:t>
            </a:r>
            <a:r>
              <a:rPr lang="en-US" altLang="zh-CN" sz="1200" b="0" i="0" u="none" strike="noStrike" kern="1200" dirty="0">
                <a:solidFill>
                  <a:schemeClr val="tx1"/>
                </a:solidFill>
                <a:effectLst/>
                <a:latin typeface="+mn-lt"/>
                <a:ea typeface="+mn-ea"/>
                <a:cs typeface="+mn-cs"/>
              </a:rPr>
              <a:t>o”</a:t>
            </a:r>
            <a:endParaRPr lang="en-US"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\r           </a:t>
            </a:r>
            <a:r>
              <a:rPr lang="zh-CN" altLang="zh-CN" sz="1200" b="0" i="0" u="none" strike="noStrike" kern="1200" dirty="0">
                <a:solidFill>
                  <a:schemeClr val="tx1"/>
                </a:solidFill>
                <a:effectLst/>
                <a:latin typeface="+mn-lt"/>
                <a:ea typeface="+mn-ea"/>
                <a:cs typeface="+mn-cs"/>
              </a:rPr>
              <a:t>匹配一个回车符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\b             </a:t>
            </a:r>
            <a:r>
              <a:rPr lang="zh-CN" altLang="zh-CN" sz="1200" b="0" i="0" u="none" strike="noStrike" kern="1200" dirty="0">
                <a:solidFill>
                  <a:schemeClr val="tx1"/>
                </a:solidFill>
                <a:effectLst/>
                <a:latin typeface="+mn-lt"/>
                <a:ea typeface="+mn-ea"/>
                <a:cs typeface="+mn-cs"/>
              </a:rPr>
              <a:t>匹配单词头或单词尾</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\d             </a:t>
            </a:r>
            <a:r>
              <a:rPr lang="zh-CN" altLang="zh-CN" sz="1200" b="0" i="0" u="none" strike="noStrike" kern="1200" dirty="0">
                <a:solidFill>
                  <a:schemeClr val="tx1"/>
                </a:solidFill>
                <a:effectLst/>
                <a:latin typeface="+mn-lt"/>
                <a:ea typeface="+mn-ea"/>
                <a:cs typeface="+mn-cs"/>
              </a:rPr>
              <a:t>匹配任何数字，相当于</a:t>
            </a:r>
            <a:r>
              <a:rPr lang="en-US" altLang="zh-CN" sz="1200" b="0" i="0" u="none" strike="noStrike" kern="1200" dirty="0">
                <a:solidFill>
                  <a:schemeClr val="tx1"/>
                </a:solidFill>
                <a:effectLst/>
                <a:latin typeface="+mn-lt"/>
                <a:ea typeface="+mn-ea"/>
                <a:cs typeface="+mn-cs"/>
              </a:rPr>
              <a:t>[0-9]</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\s            </a:t>
            </a:r>
            <a:r>
              <a:rPr lang="zh-CN" altLang="zh-CN" sz="1200" b="0" i="0" u="none" strike="noStrike" kern="1200" dirty="0">
                <a:solidFill>
                  <a:schemeClr val="tx1"/>
                </a:solidFill>
                <a:effectLst/>
                <a:latin typeface="+mn-lt"/>
                <a:ea typeface="+mn-ea"/>
                <a:cs typeface="+mn-cs"/>
              </a:rPr>
              <a:t>匹配任何空白字符，包括空格、制表符、换页符，与 </a:t>
            </a:r>
            <a:r>
              <a:rPr lang="en-US" altLang="zh-CN" sz="1200" b="0" i="0" u="none" strike="noStrike" kern="1200" dirty="0">
                <a:solidFill>
                  <a:schemeClr val="tx1"/>
                </a:solidFill>
                <a:effectLst/>
                <a:latin typeface="+mn-lt"/>
                <a:ea typeface="+mn-ea"/>
                <a:cs typeface="+mn-cs"/>
              </a:rPr>
              <a:t>[ \f\n\r\t\v] </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匹配任何字母、数字以及下划线，相当于</a:t>
            </a:r>
            <a:r>
              <a:rPr lang="en-US" altLang="zh-CN" sz="1200" b="0" i="0" u="none" strike="noStrike" kern="1200" dirty="0">
                <a:solidFill>
                  <a:schemeClr val="tx1"/>
                </a:solidFill>
                <a:effectLst/>
                <a:latin typeface="+mn-lt"/>
                <a:ea typeface="+mn-ea"/>
                <a:cs typeface="+mn-cs"/>
              </a:rPr>
              <a:t>[a-zA-Z0-9_]</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\W        </a:t>
            </a:r>
            <a:r>
              <a:rPr lang="zh-CN" altLang="zh-CN" sz="1200" b="0" i="0" u="none" strike="noStrike" kern="1200" dirty="0">
                <a:solidFill>
                  <a:schemeClr val="tx1"/>
                </a:solidFill>
                <a:effectLst/>
                <a:latin typeface="+mn-lt"/>
                <a:ea typeface="+mn-ea"/>
                <a:cs typeface="+mn-cs"/>
              </a:rPr>
              <a:t>与</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a:t>
            </a:r>
            <a:r>
              <a:rPr lang="en-US" altLang="zh-CN" sz="1200" b="0" i="0" u="none" strike="noStrike" kern="1200" dirty="0">
                <a:solidFill>
                  <a:schemeClr val="tx1"/>
                </a:solidFill>
                <a:effectLst/>
                <a:latin typeface="+mn-lt"/>
                <a:ea typeface="+mn-ea"/>
                <a:cs typeface="+mn-cs"/>
              </a:rPr>
              <a:t>\w</a:t>
            </a:r>
            <a:r>
              <a:rPr lang="zh-CN" altLang="zh-CN" sz="1200" b="0" i="0" u="none" strike="noStrike" kern="1200" dirty="0">
                <a:solidFill>
                  <a:schemeClr val="tx1"/>
                </a:solidFill>
                <a:effectLst/>
                <a:latin typeface="+mn-lt"/>
                <a:ea typeface="+mn-ea"/>
                <a:cs typeface="+mn-cs"/>
              </a:rPr>
              <a:t>含义相反，与“</a:t>
            </a:r>
            <a:r>
              <a:rPr lang="en-US" altLang="zh-CN" sz="1200" b="0" i="0" u="none" strike="noStrike" kern="1200" dirty="0">
                <a:solidFill>
                  <a:schemeClr val="tx1"/>
                </a:solidFill>
                <a:effectLst/>
                <a:latin typeface="+mn-lt"/>
                <a:ea typeface="+mn-ea"/>
                <a:cs typeface="+mn-cs"/>
              </a:rPr>
              <a:t>[^A-Za-z0-9_]”</a:t>
            </a:r>
            <a:r>
              <a:rPr lang="zh-CN" altLang="zh-CN" sz="1200" b="0" i="0" u="none" strike="noStrike" kern="1200" dirty="0">
                <a:solidFill>
                  <a:schemeClr val="tx1"/>
                </a:solidFill>
                <a:effectLst/>
                <a:latin typeface="+mn-lt"/>
                <a:ea typeface="+mn-ea"/>
                <a:cs typeface="+mn-cs"/>
              </a:rPr>
              <a:t>等效</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将位于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内的内容作为一个整体来对待</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按</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中的次数进行匹配</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             </a:t>
            </a:r>
            <a:r>
              <a:rPr lang="zh-CN" altLang="zh-CN" sz="1200" b="0" i="0" u="none" strike="noStrike" kern="1200" dirty="0">
                <a:solidFill>
                  <a:schemeClr val="tx1"/>
                </a:solidFill>
                <a:effectLst/>
                <a:latin typeface="+mn-lt"/>
                <a:ea typeface="+mn-ea"/>
                <a:cs typeface="+mn-cs"/>
              </a:rPr>
              <a:t>匹配位于</a:t>
            </a:r>
            <a:r>
              <a:rPr lang="en-US" altLang="zh-CN" sz="1200" b="0" i="0" u="none" strike="noStrike" kern="1200" dirty="0">
                <a:solidFill>
                  <a:schemeClr val="tx1"/>
                </a:solidFill>
                <a:effectLst/>
                <a:latin typeface="+mn-lt"/>
                <a:ea typeface="+mn-ea"/>
                <a:cs typeface="+mn-cs"/>
              </a:rPr>
              <a:t>[]</a:t>
            </a:r>
            <a:r>
              <a:rPr lang="zh-CN" altLang="zh-CN" sz="1200" b="0" i="0" u="none" strike="noStrike" kern="1200" dirty="0">
                <a:solidFill>
                  <a:schemeClr val="tx1"/>
                </a:solidFill>
                <a:effectLst/>
                <a:latin typeface="+mn-lt"/>
                <a:ea typeface="+mn-ea"/>
                <a:cs typeface="+mn-cs"/>
              </a:rPr>
              <a:t>中的任意一个字符</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dirty="0">
                <a:solidFill>
                  <a:schemeClr val="tx1"/>
                </a:solidFill>
                <a:effectLst/>
                <a:latin typeface="+mn-lt"/>
                <a:ea typeface="+mn-ea"/>
                <a:cs typeface="+mn-cs"/>
              </a:rPr>
              <a:t>[^xyz]   </a:t>
            </a:r>
            <a:r>
              <a:rPr lang="zh-CN" altLang="zh-CN" sz="1200" b="0" i="0" u="none" strike="noStrike" kern="1200" dirty="0">
                <a:solidFill>
                  <a:schemeClr val="tx1"/>
                </a:solidFill>
                <a:effectLst/>
                <a:latin typeface="+mn-lt"/>
                <a:ea typeface="+mn-ea"/>
                <a:cs typeface="+mn-cs"/>
              </a:rPr>
              <a:t>反向字符集，匹配除</a:t>
            </a:r>
            <a:r>
              <a:rPr lang="en-US" altLang="zh-CN" sz="1200" b="0" i="0" u="none" strike="noStrike" kern="1200" dirty="0">
                <a:solidFill>
                  <a:schemeClr val="tx1"/>
                </a:solidFill>
                <a:effectLst/>
                <a:latin typeface="+mn-lt"/>
                <a:ea typeface="+mn-ea"/>
                <a:cs typeface="+mn-cs"/>
              </a:rPr>
              <a:t>x</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y</a:t>
            </a:r>
            <a:r>
              <a:rPr lang="zh-CN" altLang="zh-CN"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z</a:t>
            </a:r>
            <a:r>
              <a:rPr lang="zh-CN" altLang="zh-CN" sz="1200" b="0" i="0" u="none" strike="noStrike" kern="1200" dirty="0">
                <a:solidFill>
                  <a:schemeClr val="tx1"/>
                </a:solidFill>
                <a:effectLst/>
                <a:latin typeface="+mn-lt"/>
                <a:ea typeface="+mn-ea"/>
                <a:cs typeface="+mn-cs"/>
              </a:rPr>
              <a:t>之外的任何字符</a:t>
            </a:r>
            <a:endParaRPr lang="zh-CN" altLang="zh-CN" sz="1200" b="0" i="0" u="none" strike="noStrike" kern="1200" dirty="0">
              <a:solidFill>
                <a:schemeClr val="tx1"/>
              </a:solidFill>
              <a:effectLst/>
              <a:latin typeface="+mn-lt"/>
              <a:ea typeface="+mn-ea"/>
              <a:cs typeface="+mn-cs"/>
            </a:endParaRPr>
          </a:p>
          <a:p>
            <a:pPr rtl="0" eaLnBrk="1" fontAlgn="t" latinLnBrk="0" hangingPunct="1"/>
            <a:endParaRPr lang="zh-CN"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5123" name="Rectangle 1027"/>
          <p:cNvSpPr>
            <a:spLocks noGrp="1" noChangeArrowheads="1"/>
          </p:cNvSpPr>
          <p:nvPr>
            <p:ph type="ctrTitle"/>
          </p:nvPr>
        </p:nvSpPr>
        <p:spPr>
          <a:xfrm>
            <a:off x="1320800" y="1828800"/>
            <a:ext cx="10363200" cy="1143000"/>
          </a:xfrm>
        </p:spPr>
        <p:txBody>
          <a:bodyPr/>
          <a:lstStyle>
            <a:lvl1pPr algn="ctr">
              <a:defRPr>
                <a:ea typeface="华文彩云" panose="02010800040101010101" pitchFamily="2" charset="-122"/>
              </a:defRPr>
            </a:lvl1pPr>
          </a:lstStyle>
          <a:p>
            <a:r>
              <a:rPr lang="zh-CN" altLang="en-US"/>
              <a:t>单击此处编辑母版标题样式</a:t>
            </a:r>
            <a:endParaRPr lang="zh-CN" altLang="en-US"/>
          </a:p>
        </p:txBody>
      </p:sp>
      <p:sp>
        <p:nvSpPr>
          <p:cNvPr id="5124" name="Rectangle 1028"/>
          <p:cNvSpPr>
            <a:spLocks noGrp="1" noChangeArrowheads="1"/>
          </p:cNvSpPr>
          <p:nvPr>
            <p:ph type="subTitle" idx="1"/>
          </p:nvPr>
        </p:nvSpPr>
        <p:spPr>
          <a:xfrm>
            <a:off x="1828800" y="3886200"/>
            <a:ext cx="8534400" cy="1752600"/>
          </a:xfrm>
        </p:spPr>
        <p:txBody>
          <a:bodyPr/>
          <a:lstStyle>
            <a:lvl1pPr algn="ctr">
              <a:buFont typeface="Wingdings" panose="05000000000000000000" pitchFamily="2" charset="2"/>
              <a:buNone/>
              <a:defRPr>
                <a:solidFill>
                  <a:srgbClr val="005566"/>
                </a:solidFill>
                <a:ea typeface="隶书" panose="02010509060101010101" pitchFamily="49" charset="-122"/>
              </a:defRPr>
            </a:lvl1pPr>
          </a:lstStyle>
          <a:p>
            <a:r>
              <a:rPr lang="zh-CN" altLang="en-US"/>
              <a:t>单击此处编辑母版副标题样式</a:t>
            </a:r>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15400" y="76200"/>
            <a:ext cx="2768600" cy="6324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76200"/>
            <a:ext cx="8102600" cy="6324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a:xfrm>
            <a:off x="494208" y="1343973"/>
            <a:ext cx="11074400" cy="4896544"/>
          </a:xfrm>
        </p:spPr>
        <p:txBody>
          <a:bodyPr/>
          <a:lstStyle>
            <a:lvl1pPr marL="355600" indent="-355600">
              <a:buClrTx/>
              <a:buFont typeface="Wingdings" panose="05000000000000000000" pitchFamily="2" charset="2"/>
              <a:buChar char="Ø"/>
              <a:defRPr sz="2800">
                <a:solidFill>
                  <a:schemeClr val="tx1"/>
                </a:solidFill>
                <a:latin typeface="+mn-ea"/>
                <a:ea typeface="+mn-ea"/>
              </a:defRPr>
            </a:lvl1pPr>
            <a:lvl2pPr marL="533400" indent="-342900">
              <a:buClrTx/>
              <a:buFont typeface="Wingdings" panose="05000000000000000000" pitchFamily="2" charset="2"/>
              <a:buChar char="n"/>
              <a:defRPr sz="2400">
                <a:solidFill>
                  <a:schemeClr val="tx1"/>
                </a:solidFill>
                <a:latin typeface="+mn-ea"/>
                <a:ea typeface="+mn-ea"/>
              </a:defRPr>
            </a:lvl2pPr>
            <a:lvl3pPr marL="723900" indent="-342900">
              <a:buClrTx/>
              <a:buFont typeface="Wingdings" panose="05000000000000000000" pitchFamily="2" charset="2"/>
              <a:buChar char="p"/>
              <a:defRPr>
                <a:solidFill>
                  <a:schemeClr val="tx1"/>
                </a:solidFill>
              </a:defRPr>
            </a:lvl3pPr>
            <a:lvl4pPr marL="571500" indent="0">
              <a:buFontTx/>
              <a:buNone/>
              <a:defRPr>
                <a:solidFill>
                  <a:schemeClr val="tx1"/>
                </a:solidFill>
              </a:defRPr>
            </a:lvl4pPr>
            <a:lvl5pPr marL="762000" indent="0">
              <a:buFontTx/>
              <a:buNone/>
              <a:defRPr>
                <a:solidFill>
                  <a:schemeClr val="tx1"/>
                </a:solidFill>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fld>
            <a:endParaRPr lang="zh-CN" altLang="en-US"/>
          </a:p>
        </p:txBody>
      </p:sp>
      <p:sp>
        <p:nvSpPr>
          <p:cNvPr id="5"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295400"/>
            <a:ext cx="5435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48400" y="1295400"/>
            <a:ext cx="5435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fld>
            <a:endParaRPr lang="zh-CN" altLang="en-US"/>
          </a:p>
        </p:txBody>
      </p:sp>
      <p:sp>
        <p:nvSpPr>
          <p:cNvPr id="6"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atin typeface="+mn-ea"/>
                <a:ea typeface="+mn-ea"/>
              </a:defRPr>
            </a:lvl1pPr>
            <a:lvl2pPr>
              <a:defRPr sz="2000">
                <a:latin typeface="+mn-ea"/>
                <a:ea typeface="+mn-ea"/>
              </a:defRPr>
            </a:lvl2pPr>
            <a:lvl3pPr>
              <a:defRPr sz="1800">
                <a:latin typeface="+mn-ea"/>
                <a:ea typeface="+mn-ea"/>
              </a:defRPr>
            </a:lvl3pPr>
            <a:lvl4pPr>
              <a:defRPr sz="1600">
                <a:latin typeface="+mn-ea"/>
                <a:ea typeface="+mn-ea"/>
              </a:defRPr>
            </a:lvl4pPr>
            <a:lvl5pPr>
              <a:defRPr sz="16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fld>
            <a:endParaRPr lang="zh-CN" altLang="en-US"/>
          </a:p>
        </p:txBody>
      </p:sp>
      <p:sp>
        <p:nvSpPr>
          <p:cNvPr id="8"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fld>
            <a:endParaRPr lang="zh-CN" altLang="en-US"/>
          </a:p>
        </p:txBody>
      </p:sp>
      <p:sp>
        <p:nvSpPr>
          <p:cNvPr id="4"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fld>
            <a:endParaRPr lang="zh-CN" altLang="en-US"/>
          </a:p>
        </p:txBody>
      </p:sp>
      <p:sp>
        <p:nvSpPr>
          <p:cNvPr id="3"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fld>
            <a:endParaRPr lang="zh-CN" altLang="en-US"/>
          </a:p>
        </p:txBody>
      </p:sp>
      <p:sp>
        <p:nvSpPr>
          <p:cNvPr id="6"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1"/>
          <p:cNvSpPr>
            <a:spLocks noGrp="1" noChangeArrowheads="1"/>
          </p:cNvSpPr>
          <p:nvPr>
            <p:ph type="dt" sz="half" idx="10"/>
          </p:nvPr>
        </p:nvSpPr>
        <p:spPr/>
        <p:txBody>
          <a:bodyPr/>
          <a:lstStyle>
            <a:lvl1pPr>
              <a:defRPr/>
            </a:lvl1pPr>
          </a:lstStyle>
          <a:p>
            <a:fld id="{D997B5FA-0921-464F-AAE1-844C04324D75}" type="datetimeFigureOut">
              <a:rPr lang="zh-CN" altLang="en-US" smtClean="0"/>
            </a:fld>
            <a:endParaRPr lang="zh-CN" altLang="en-US"/>
          </a:p>
        </p:txBody>
      </p:sp>
      <p:sp>
        <p:nvSpPr>
          <p:cNvPr id="6" name="Rectangle 12"/>
          <p:cNvSpPr>
            <a:spLocks noGrp="1" noChangeArrowheads="1"/>
          </p:cNvSpPr>
          <p:nvPr>
            <p:ph type="sldNum" sz="quarter" idx="11"/>
          </p:nvPr>
        </p:nvSpPr>
        <p:spPr/>
        <p:txBody>
          <a:bodyPr/>
          <a:lstStyle>
            <a:lvl1pPr>
              <a:defRPr/>
            </a:lvl1p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6" name="Picture 12" descr="https://ss1.bdstatic.com/70cFuXSh_Q1YnxGkpoWK1HF6hhy/it/u=2925166174,671843509&amp;fm=27&amp;gp=0.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0128449" y="322744"/>
            <a:ext cx="1392695" cy="848151"/>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auto">
          <a:xfrm>
            <a:off x="609600" y="76200"/>
            <a:ext cx="1039071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1027" name="Rectangle 3"/>
          <p:cNvSpPr>
            <a:spLocks noGrp="1" noChangeArrowheads="1"/>
          </p:cNvSpPr>
          <p:nvPr>
            <p:ph type="body" idx="1"/>
          </p:nvPr>
        </p:nvSpPr>
        <p:spPr bwMode="auto">
          <a:xfrm>
            <a:off x="609600" y="1295400"/>
            <a:ext cx="1107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dirty="0"/>
              <a:t> </a:t>
            </a:r>
            <a:r>
              <a:rPr lang="zh-CN" altLang="en-US" dirty="0"/>
              <a:t>单击此处编辑母版文本样式</a:t>
            </a:r>
            <a:endParaRPr lang="zh-CN" altLang="en-US" dirty="0"/>
          </a:p>
          <a:p>
            <a:pPr lvl="1"/>
            <a:r>
              <a:rPr lang="zh-CN" altLang="en-US" dirty="0"/>
              <a:t> 第二级</a:t>
            </a:r>
            <a:endParaRPr lang="zh-CN" altLang="en-US" dirty="0"/>
          </a:p>
          <a:p>
            <a:pPr lvl="2"/>
            <a:r>
              <a:rPr lang="zh-CN" altLang="en-US" dirty="0"/>
              <a:t> 第三级</a:t>
            </a:r>
            <a:endParaRPr lang="zh-CN" altLang="en-US" dirty="0"/>
          </a:p>
          <a:p>
            <a:pPr lvl="3"/>
            <a:r>
              <a:rPr lang="zh-CN" altLang="en-US" dirty="0"/>
              <a:t> 第四级</a:t>
            </a:r>
            <a:endParaRPr lang="zh-CN" altLang="en-US" dirty="0"/>
          </a:p>
          <a:p>
            <a:pPr lvl="4"/>
            <a:r>
              <a:rPr lang="zh-CN" altLang="en-US" dirty="0"/>
              <a:t> 第五级</a:t>
            </a:r>
            <a:endParaRPr lang="zh-CN" altLang="en-US" dirty="0"/>
          </a:p>
        </p:txBody>
      </p:sp>
      <p:sp>
        <p:nvSpPr>
          <p:cNvPr id="1028" name="Line 4"/>
          <p:cNvSpPr>
            <a:spLocks noChangeShapeType="1"/>
          </p:cNvSpPr>
          <p:nvPr/>
        </p:nvSpPr>
        <p:spPr bwMode="auto">
          <a:xfrm>
            <a:off x="8534400" y="1447800"/>
            <a:ext cx="3352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1800"/>
          </a:p>
        </p:txBody>
      </p:sp>
      <p:sp>
        <p:nvSpPr>
          <p:cNvPr id="4107" name="Rectangle 11"/>
          <p:cNvSpPr>
            <a:spLocks noGrp="1" noChangeArrowheads="1"/>
          </p:cNvSpPr>
          <p:nvPr>
            <p:ph type="dt" sz="half" idx="2"/>
          </p:nvPr>
        </p:nvSpPr>
        <p:spPr bwMode="auto">
          <a:xfrm>
            <a:off x="203200" y="6400800"/>
            <a:ext cx="25400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400">
                <a:ea typeface="宋体" panose="02010600030101010101" pitchFamily="2" charset="-122"/>
              </a:defRPr>
            </a:lvl1pPr>
          </a:lstStyle>
          <a:p>
            <a:fld id="{D997B5FA-0921-464F-AAE1-844C04324D75}" type="datetimeFigureOut">
              <a:rPr lang="zh-CN" altLang="en-US" smtClean="0"/>
            </a:fld>
            <a:endParaRPr lang="zh-CN" altLang="en-US"/>
          </a:p>
        </p:txBody>
      </p:sp>
      <p:sp>
        <p:nvSpPr>
          <p:cNvPr id="4108" name="Rectangle 12"/>
          <p:cNvSpPr>
            <a:spLocks noGrp="1" noChangeArrowheads="1"/>
          </p:cNvSpPr>
          <p:nvPr>
            <p:ph type="sldNum" sz="quarter" idx="4"/>
          </p:nvPr>
        </p:nvSpPr>
        <p:spPr bwMode="auto">
          <a:xfrm>
            <a:off x="9245600" y="6400800"/>
            <a:ext cx="2540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a:lvl1pPr>
          </a:lstStyle>
          <a:p>
            <a:fld id="{565CE74E-AB26-4998-AD42-012C4C1AD076}" type="slidenum">
              <a:rPr lang="zh-CN" altLang="en-US" smtClean="0"/>
            </a:fld>
            <a:endParaRPr lang="zh-CN" altLang="en-US"/>
          </a:p>
        </p:txBody>
      </p:sp>
      <p:sp>
        <p:nvSpPr>
          <p:cNvPr id="15" name="矩形 14"/>
          <p:cNvSpPr/>
          <p:nvPr/>
        </p:nvSpPr>
        <p:spPr>
          <a:xfrm>
            <a:off x="624417" y="1230313"/>
            <a:ext cx="10515600" cy="57150"/>
          </a:xfrm>
          <a:prstGeom prst="rect">
            <a:avLst/>
          </a:prstGeom>
          <a:solidFill>
            <a:schemeClr val="tx1">
              <a:lumMod val="50000"/>
              <a:lumOff val="50000"/>
            </a:schemeClr>
          </a:solidFill>
          <a:ln w="190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2pPr>
      <a:lvl3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3pPr>
      <a:lvl4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4pPr>
      <a:lvl5pPr algn="l" rtl="0" eaLnBrk="1" fontAlgn="base" hangingPunct="1">
        <a:spcBef>
          <a:spcPct val="0"/>
        </a:spcBef>
        <a:spcAft>
          <a:spcPct val="0"/>
        </a:spcAft>
        <a:defRPr kumimoji="1" sz="3600" b="1">
          <a:solidFill>
            <a:schemeClr val="tx1"/>
          </a:solidFill>
          <a:latin typeface="微软雅黑" panose="020B0503020204020204" pitchFamily="34" charset="-122"/>
          <a:ea typeface="微软雅黑" panose="020B0503020204020204" pitchFamily="34" charset="-122"/>
        </a:defRPr>
      </a:lvl5pPr>
      <a:lvl6pPr marL="4572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6pPr>
      <a:lvl7pPr marL="9144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7pPr>
      <a:lvl8pPr marL="13716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8pPr>
      <a:lvl9pPr marL="1828800" algn="l" rtl="0" eaLnBrk="1" fontAlgn="base" hangingPunct="1">
        <a:spcBef>
          <a:spcPct val="0"/>
        </a:spcBef>
        <a:spcAft>
          <a:spcPct val="0"/>
        </a:spcAft>
        <a:defRPr kumimoji="1" sz="3600" b="1">
          <a:solidFill>
            <a:srgbClr val="005566"/>
          </a:solidFill>
          <a:latin typeface="Times New Roman" panose="02020603050405020304" pitchFamily="18" charset="0"/>
          <a:ea typeface="隶书" panose="02010509060101010101" pitchFamily="49" charset="-122"/>
        </a:defRPr>
      </a:lvl9pPr>
    </p:titleStyle>
    <p:bodyStyle>
      <a:lvl1pPr marL="342900" indent="-342900" algn="l" rtl="0" eaLnBrk="1" fontAlgn="base" hangingPunct="1">
        <a:lnSpc>
          <a:spcPct val="150000"/>
        </a:lnSpc>
        <a:spcBef>
          <a:spcPct val="0"/>
        </a:spcBef>
        <a:spcAft>
          <a:spcPct val="0"/>
        </a:spcAft>
        <a:buClr>
          <a:srgbClr val="005466"/>
        </a:buClr>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190500" indent="266700" algn="l" rtl="0" eaLnBrk="1" fontAlgn="base" hangingPunct="1">
        <a:lnSpc>
          <a:spcPct val="150000"/>
        </a:lnSpc>
        <a:spcBef>
          <a:spcPct val="0"/>
        </a:spcBef>
        <a:spcAft>
          <a:spcPct val="0"/>
        </a:spcAft>
        <a:buClr>
          <a:srgbClr val="005566"/>
        </a:buClr>
        <a:buSzPct val="85000"/>
        <a:buFont typeface="Wingdings" panose="05000000000000000000" pitchFamily="2" charset="2"/>
        <a:buChar char="§"/>
        <a:tabLst>
          <a:tab pos="766445" algn="l"/>
          <a:tab pos="1336675" algn="l"/>
        </a:tabLst>
        <a:defRPr kumimoji="1" sz="2400" b="1">
          <a:solidFill>
            <a:schemeClr val="tx2"/>
          </a:solidFill>
          <a:latin typeface="+mn-ea"/>
          <a:ea typeface="宋体" panose="02010600030101010101" pitchFamily="2" charset="-122"/>
        </a:defRPr>
      </a:lvl2pPr>
      <a:lvl3pPr marL="381000" indent="533400" algn="l" rtl="0" eaLnBrk="1" fontAlgn="base" hangingPunct="1">
        <a:lnSpc>
          <a:spcPct val="150000"/>
        </a:lnSpc>
        <a:spcBef>
          <a:spcPct val="0"/>
        </a:spcBef>
        <a:spcAft>
          <a:spcPct val="0"/>
        </a:spcAft>
        <a:buClr>
          <a:srgbClr val="005566"/>
        </a:buClr>
        <a:buSzPct val="70000"/>
        <a:buFont typeface="Wingdings" panose="05000000000000000000" pitchFamily="2" charset="2"/>
        <a:buChar char="ü"/>
        <a:tabLst>
          <a:tab pos="766445" algn="l"/>
          <a:tab pos="1336675" algn="l"/>
        </a:tabLst>
        <a:defRPr kumimoji="1" sz="2000" b="1">
          <a:solidFill>
            <a:srgbClr val="996633"/>
          </a:solidFill>
          <a:latin typeface="+mn-ea"/>
          <a:ea typeface="+mn-ea"/>
        </a:defRPr>
      </a:lvl3pPr>
      <a:lvl4pPr marL="571500" indent="800100" algn="l" rtl="0" eaLnBrk="1" fontAlgn="base" hangingPunct="1">
        <a:lnSpc>
          <a:spcPct val="150000"/>
        </a:lnSpc>
        <a:spcBef>
          <a:spcPct val="0"/>
        </a:spcBef>
        <a:spcAft>
          <a:spcPct val="0"/>
        </a:spcAft>
        <a:buClr>
          <a:srgbClr val="005566"/>
        </a:buClr>
        <a:buSzPct val="55000"/>
        <a:buFont typeface="Wingdings" panose="05000000000000000000" pitchFamily="2" charset="2"/>
        <a:buChar char="v"/>
        <a:tabLst>
          <a:tab pos="766445" algn="l"/>
          <a:tab pos="1336675" algn="l"/>
        </a:tabLst>
        <a:defRPr kumimoji="1" sz="1600" b="1">
          <a:solidFill>
            <a:srgbClr val="005566"/>
          </a:solidFill>
          <a:latin typeface="+mn-ea"/>
          <a:ea typeface="+mn-ea"/>
        </a:defRPr>
      </a:lvl4pPr>
      <a:lvl5pPr marL="762000" indent="1066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FindIdentifiersFromPyFile.py" TargetMode="Externa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code/CheckCodeFormats.p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6725" y="809626"/>
            <a:ext cx="6210300" cy="2162175"/>
          </a:xfrm>
        </p:spPr>
        <p:txBody>
          <a:bodyPr/>
          <a:lstStyle/>
          <a:p>
            <a:pPr>
              <a:defRPr/>
            </a:pPr>
            <a:r>
              <a:rPr lang="en-US" altLang="zh-CN" sz="4400" dirty="0">
                <a:ea typeface="微软雅黑" panose="020B0503020204020204" pitchFamily="34" charset="-122"/>
              </a:rPr>
              <a:t>Python</a:t>
            </a:r>
            <a:r>
              <a:rPr lang="zh-CN" altLang="en-US" sz="4400" dirty="0">
                <a:ea typeface="微软雅黑" panose="020B0503020204020204" pitchFamily="34" charset="-122"/>
              </a:rPr>
              <a:t>数据处理编程</a:t>
            </a:r>
            <a:endParaRPr lang="zh-CN" altLang="en-US" sz="4250" dirty="0">
              <a:ea typeface="微软雅黑" panose="020B0503020204020204" pitchFamily="34" charset="-122"/>
            </a:endParaRPr>
          </a:p>
        </p:txBody>
      </p:sp>
      <p:sp>
        <p:nvSpPr>
          <p:cNvPr id="3" name="副标题 2"/>
          <p:cNvSpPr>
            <a:spLocks noGrp="1"/>
          </p:cNvSpPr>
          <p:nvPr>
            <p:ph type="subTitle" idx="1"/>
          </p:nvPr>
        </p:nvSpPr>
        <p:spPr>
          <a:xfrm>
            <a:off x="2855640" y="3717032"/>
            <a:ext cx="6210300" cy="1498600"/>
          </a:xfrm>
        </p:spPr>
        <p:txBody>
          <a:bodyPr>
            <a:normAutofit fontScale="77500" lnSpcReduction="20000"/>
          </a:bodyPr>
          <a:lstStyle/>
          <a:p>
            <a:pPr>
              <a:defRPr/>
            </a:pPr>
            <a:r>
              <a:rPr lang="zh-CN" altLang="en-US" dirty="0">
                <a:solidFill>
                  <a:schemeClr val="tx1"/>
                </a:solidFill>
                <a:latin typeface="华文中宋" panose="02010600040101010101" pitchFamily="2" charset="-122"/>
                <a:ea typeface="华文中宋" panose="02010600040101010101" pitchFamily="2" charset="-122"/>
              </a:rPr>
              <a:t>王斌  </a:t>
            </a:r>
            <a:r>
              <a:rPr lang="en-US" altLang="zh-CN" dirty="0">
                <a:solidFill>
                  <a:schemeClr val="tx1"/>
                </a:solidFill>
                <a:latin typeface="华文中宋" panose="02010600040101010101" pitchFamily="2" charset="-122"/>
                <a:ea typeface="华文中宋" panose="02010600040101010101" pitchFamily="2" charset="-122"/>
              </a:rPr>
              <a:t>15974258941  QQ: 51504101</a:t>
            </a:r>
            <a:endParaRPr lang="en-US" altLang="zh-CN" dirty="0">
              <a:solidFill>
                <a:schemeClr val="tx1"/>
              </a:solidFill>
              <a:latin typeface="华文中宋" panose="02010600040101010101" pitchFamily="2" charset="-122"/>
              <a:ea typeface="华文中宋" panose="02010600040101010101" pitchFamily="2" charset="-122"/>
            </a:endParaRPr>
          </a:p>
          <a:p>
            <a:pPr>
              <a:defRPr/>
            </a:pPr>
            <a:r>
              <a:rPr lang="en-US" altLang="zh-CN" dirty="0">
                <a:solidFill>
                  <a:schemeClr val="tx1"/>
                </a:solidFill>
                <a:latin typeface="华文中宋" panose="02010600040101010101" pitchFamily="2" charset="-122"/>
                <a:ea typeface="华文中宋" panose="02010600040101010101" pitchFamily="2" charset="-122"/>
              </a:rPr>
              <a:t>wb_csut@csu.edu.cn</a:t>
            </a:r>
            <a:endParaRPr lang="en-US" altLang="zh-CN" dirty="0">
              <a:solidFill>
                <a:schemeClr val="tx1"/>
              </a:solidFill>
              <a:latin typeface="华文中宋" panose="02010600040101010101" pitchFamily="2" charset="-122"/>
              <a:ea typeface="华文中宋" panose="02010600040101010101" pitchFamily="2" charset="-122"/>
            </a:endParaRPr>
          </a:p>
          <a:p>
            <a:pPr>
              <a:defRPr/>
            </a:pPr>
            <a:r>
              <a:rPr lang="zh-CN" altLang="en-US" dirty="0">
                <a:solidFill>
                  <a:schemeClr val="tx1"/>
                </a:solidFill>
                <a:latin typeface="华文中宋" panose="02010600040101010101" pitchFamily="2" charset="-122"/>
                <a:ea typeface="华文中宋" panose="02010600040101010101" pitchFamily="2" charset="-122"/>
              </a:rPr>
              <a:t>计算机学院</a:t>
            </a:r>
            <a:endParaRPr lang="zh-CN" altLang="en-US" sz="2535" dirty="0">
              <a:latin typeface="华文中宋" panose="02010600040101010101" pitchFamily="2" charset="-122"/>
              <a:ea typeface="华文中宋" panose="02010600040101010101" pitchFamily="2" charset="-122"/>
            </a:endParaRPr>
          </a:p>
          <a:p>
            <a:pPr>
              <a:defRPr/>
            </a:pPr>
            <a:endParaRPr lang="zh-CN" altLang="en-US" sz="2535" dirty="0">
              <a:latin typeface="华文中宋" panose="02010600040101010101" pitchFamily="2" charset="-122"/>
              <a:ea typeface="华文中宋"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31746"/>
          <p:cNvSpPr>
            <a:spLocks noGrp="1" noChangeArrowheads="1"/>
          </p:cNvSpPr>
          <p:nvPr>
            <p:ph idx="1"/>
          </p:nvPr>
        </p:nvSpPr>
        <p:spPr>
          <a:xfrm>
            <a:off x="904462" y="1651001"/>
            <a:ext cx="4532242" cy="4525963"/>
          </a:xfrm>
        </p:spPr>
        <p:txBody>
          <a:bodyPr/>
          <a:lstStyle/>
          <a:p>
            <a:pPr>
              <a:lnSpc>
                <a:spcPct val="80000"/>
              </a:lnSpc>
              <a:buNone/>
            </a:pPr>
            <a:r>
              <a:rPr lang="en-US" altLang="zh-CN" sz="2000" dirty="0">
                <a:latin typeface="Consolas" panose="020B0609020204030204" pitchFamily="49" charset="0"/>
              </a:rPr>
              <a:t>&gt;&gt;&gt;s="</a:t>
            </a:r>
            <a:r>
              <a:rPr lang="en-US" altLang="zh-CN" sz="2000" dirty="0" err="1">
                <a:latin typeface="Consolas" panose="020B0609020204030204" pitchFamily="49" charset="0"/>
              </a:rPr>
              <a:t>apple,peach,banana,peach,pear</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2000" dirty="0">
                <a:latin typeface="Consolas" panose="020B0609020204030204" pitchFamily="49" charset="0"/>
              </a:rPr>
              <a:t>&gt;&gt;&gt;</a:t>
            </a:r>
            <a:r>
              <a:rPr lang="en-US" altLang="zh-CN" sz="2000" dirty="0" err="1">
                <a:latin typeface="Consolas" panose="020B0609020204030204" pitchFamily="49" charset="0"/>
              </a:rPr>
              <a:t>s.find</a:t>
            </a:r>
            <a:r>
              <a:rPr lang="en-US" altLang="zh-CN" sz="2000" dirty="0">
                <a:latin typeface="Consolas" panose="020B0609020204030204" pitchFamily="49" charset="0"/>
              </a:rPr>
              <a:t>("peach")</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6</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a:t>
            </a:r>
            <a:r>
              <a:rPr lang="en-US" altLang="zh-CN" sz="2000" dirty="0" err="1">
                <a:latin typeface="Consolas" panose="020B0609020204030204" pitchFamily="49" charset="0"/>
              </a:rPr>
              <a:t>s.find</a:t>
            </a:r>
            <a:r>
              <a:rPr lang="en-US" altLang="zh-CN" sz="2000" dirty="0">
                <a:latin typeface="Consolas" panose="020B0609020204030204" pitchFamily="49" charset="0"/>
              </a:rPr>
              <a:t>("peach",7)</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19</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a:t>
            </a:r>
            <a:r>
              <a:rPr lang="en-US" altLang="zh-CN" sz="2000" dirty="0" err="1">
                <a:latin typeface="Consolas" panose="020B0609020204030204" pitchFamily="49" charset="0"/>
              </a:rPr>
              <a:t>s.find</a:t>
            </a:r>
            <a:r>
              <a:rPr lang="en-US" altLang="zh-CN" sz="2000" dirty="0">
                <a:latin typeface="Consolas" panose="020B0609020204030204" pitchFamily="49" charset="0"/>
              </a:rPr>
              <a:t>("peach",7,20)</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-1</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a:t>
            </a:r>
            <a:r>
              <a:rPr lang="en-US" altLang="zh-CN" sz="2000" dirty="0" err="1">
                <a:latin typeface="Consolas" panose="020B0609020204030204" pitchFamily="49" charset="0"/>
              </a:rPr>
              <a:t>s.rfind</a:t>
            </a:r>
            <a:r>
              <a:rPr lang="en-US" altLang="zh-CN" sz="2000" dirty="0">
                <a:latin typeface="Consolas" panose="020B0609020204030204" pitchFamily="49" charset="0"/>
              </a:rPr>
              <a:t>('p')</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25</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a:t>
            </a:r>
            <a:r>
              <a:rPr lang="en-US" altLang="zh-CN" sz="2000" dirty="0" err="1">
                <a:latin typeface="Consolas" panose="020B0609020204030204" pitchFamily="49" charset="0"/>
              </a:rPr>
              <a:t>s.index</a:t>
            </a:r>
            <a:r>
              <a:rPr lang="en-US" altLang="zh-CN" sz="2000" dirty="0">
                <a:latin typeface="Consolas" panose="020B0609020204030204" pitchFamily="49" charset="0"/>
              </a:rPr>
              <a:t>('p')</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1</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a:t>
            </a:r>
            <a:r>
              <a:rPr lang="en-US" altLang="zh-CN" sz="2000" dirty="0" err="1">
                <a:latin typeface="Consolas" panose="020B0609020204030204" pitchFamily="49" charset="0"/>
              </a:rPr>
              <a:t>s.index</a:t>
            </a:r>
            <a:r>
              <a:rPr lang="en-US" altLang="zh-CN" sz="2000" dirty="0">
                <a:latin typeface="Consolas" panose="020B0609020204030204" pitchFamily="49" charset="0"/>
              </a:rPr>
              <a:t>('</a:t>
            </a:r>
            <a:r>
              <a:rPr lang="en-US" altLang="zh-CN" sz="2000" dirty="0" err="1">
                <a:latin typeface="Consolas" panose="020B0609020204030204" pitchFamily="49" charset="0"/>
              </a:rPr>
              <a:t>pe</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6</a:t>
            </a:r>
            <a:endParaRPr lang="en-US" altLang="zh-CN" sz="2000" dirty="0">
              <a:solidFill>
                <a:srgbClr val="00B0F0"/>
              </a:solidFill>
              <a:latin typeface="Consolas" panose="020B0609020204030204" pitchFamily="49" charset="0"/>
            </a:endParaRPr>
          </a:p>
          <a:p>
            <a:pPr marL="0" indent="0">
              <a:lnSpc>
                <a:spcPct val="80000"/>
              </a:lnSpc>
              <a:buNone/>
            </a:pPr>
            <a:r>
              <a:rPr lang="en-US" altLang="zh-CN" sz="2000" noProof="1">
                <a:latin typeface="Consolas" panose="020B0609020204030204" pitchFamily="49" charset="0"/>
                <a:sym typeface="+mn-ea"/>
              </a:rPr>
              <a:t>&gt;&gt;&gt;s.index('pear')</a:t>
            </a:r>
            <a:endParaRPr lang="en-US" altLang="zh-CN" sz="2000" noProof="1">
              <a:latin typeface="Consolas" panose="020B0609020204030204" pitchFamily="49" charset="0"/>
            </a:endParaRPr>
          </a:p>
          <a:p>
            <a:pPr marL="0" indent="0">
              <a:lnSpc>
                <a:spcPct val="80000"/>
              </a:lnSpc>
              <a:buNone/>
            </a:pPr>
            <a:r>
              <a:rPr lang="en-US" altLang="zh-CN" sz="2000" noProof="1">
                <a:solidFill>
                  <a:srgbClr val="00B0F0"/>
                </a:solidFill>
                <a:latin typeface="Consolas" panose="020B0609020204030204" pitchFamily="49" charset="0"/>
                <a:sym typeface="+mn-ea"/>
              </a:rPr>
              <a:t>25</a:t>
            </a:r>
            <a:endParaRPr lang="en-US" altLang="zh-CN" sz="2000" noProof="1">
              <a:solidFill>
                <a:srgbClr val="00B0F0"/>
              </a:solidFill>
              <a:latin typeface="Consolas" panose="020B0609020204030204" pitchFamily="49" charset="0"/>
              <a:sym typeface="+mn-ea"/>
            </a:endParaRPr>
          </a:p>
          <a:p>
            <a:pPr>
              <a:lnSpc>
                <a:spcPct val="80000"/>
              </a:lnSpc>
              <a:buNone/>
            </a:pPr>
            <a:endParaRPr lang="en-US" altLang="zh-CN" sz="2000" dirty="0">
              <a:latin typeface="Consolas" panose="020B0609020204030204" pitchFamily="49" charset="0"/>
            </a:endParaRPr>
          </a:p>
          <a:p>
            <a:pPr>
              <a:lnSpc>
                <a:spcPct val="80000"/>
              </a:lnSpc>
              <a:buNone/>
            </a:pPr>
            <a:endParaRPr lang="en-US" altLang="zh-CN" sz="2000" dirty="0">
              <a:latin typeface="Consolas" panose="020B0609020204030204" pitchFamily="49" charset="0"/>
            </a:endParaRPr>
          </a:p>
        </p:txBody>
      </p:sp>
      <p:sp>
        <p:nvSpPr>
          <p:cNvPr id="2" name="文本框 1"/>
          <p:cNvSpPr txBox="1"/>
          <p:nvPr/>
        </p:nvSpPr>
        <p:spPr>
          <a:xfrm>
            <a:off x="5868988" y="1651001"/>
            <a:ext cx="4341812" cy="3785652"/>
          </a:xfrm>
          <a:prstGeom prst="rect">
            <a:avLst/>
          </a:prstGeom>
          <a:noFill/>
        </p:spPr>
        <p:txBody>
          <a:bodyPr>
            <a:spAutoFit/>
          </a:bodyPr>
          <a:lstStyle/>
          <a:p>
            <a:pPr marL="355600" indent="-355600" fontAlgn="base">
              <a:lnSpc>
                <a:spcPct val="80000"/>
              </a:lnSpc>
              <a:spcBef>
                <a:spcPct val="0"/>
              </a:spcBef>
              <a:spcAft>
                <a:spcPct val="0"/>
              </a:spcAft>
              <a:buSzPct val="70000"/>
              <a:tabLst>
                <a:tab pos="766445" algn="l"/>
                <a:tab pos="1336675" algn="l"/>
              </a:tabLst>
            </a:pPr>
            <a:r>
              <a:rPr kumimoji="1" lang="en-US" altLang="zh-CN" sz="2000" b="1" noProof="1">
                <a:latin typeface="Consolas" panose="020B0609020204030204" pitchFamily="49" charset="0"/>
                <a:sym typeface="+mn-ea"/>
              </a:rPr>
              <a:t>&gt;&gt;&gt; s.index('ppp')</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solidFill>
                  <a:srgbClr val="FF0000"/>
                </a:solidFill>
                <a:latin typeface="Consolas" panose="020B0609020204030204" pitchFamily="49" charset="0"/>
                <a:sym typeface="+mn-ea"/>
              </a:rPr>
              <a:t>Traceback (most recent call last):</a:t>
            </a:r>
            <a:endParaRPr kumimoji="1" lang="en-US" altLang="zh-CN" sz="2000" b="1" noProof="1">
              <a:solidFill>
                <a:srgbClr val="FF0000"/>
              </a:solidFill>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solidFill>
                  <a:srgbClr val="FF0000"/>
                </a:solidFill>
                <a:latin typeface="Consolas" panose="020B0609020204030204" pitchFamily="49" charset="0"/>
                <a:sym typeface="+mn-ea"/>
              </a:rPr>
              <a:t>  File "&lt;pyshell#11&gt;", line 1, in &lt;module&gt;</a:t>
            </a:r>
            <a:endParaRPr kumimoji="1" lang="en-US" altLang="zh-CN" sz="2000" b="1" noProof="1">
              <a:solidFill>
                <a:srgbClr val="FF0000"/>
              </a:solidFill>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solidFill>
                  <a:srgbClr val="FF0000"/>
                </a:solidFill>
                <a:latin typeface="Consolas" panose="020B0609020204030204" pitchFamily="49" charset="0"/>
                <a:sym typeface="+mn-ea"/>
              </a:rPr>
              <a:t>    s.index('ppp')</a:t>
            </a:r>
            <a:endParaRPr kumimoji="1" lang="en-US" altLang="zh-CN" sz="2000" b="1" noProof="1">
              <a:solidFill>
                <a:srgbClr val="FF0000"/>
              </a:solidFill>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solidFill>
                  <a:srgbClr val="FF0000"/>
                </a:solidFill>
                <a:latin typeface="Consolas" panose="020B0609020204030204" pitchFamily="49" charset="0"/>
                <a:sym typeface="+mn-ea"/>
              </a:rPr>
              <a:t>ValueError: substring not found</a:t>
            </a:r>
            <a:endParaRPr kumimoji="1" lang="en-US" altLang="zh-CN" sz="2000" b="1" noProof="1">
              <a:solidFill>
                <a:srgbClr val="FF0000"/>
              </a:solidFill>
              <a:latin typeface="Consolas" panose="020B0609020204030204" pitchFamily="49" charset="0"/>
              <a:sym typeface="+mn-ea"/>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latin typeface="Consolas" panose="020B0609020204030204" pitchFamily="49" charset="0"/>
                <a:sym typeface="+mn-ea"/>
              </a:rPr>
              <a:t>&gt;&gt;&gt; s.count('p')</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solidFill>
                  <a:srgbClr val="00B0F0"/>
                </a:solidFill>
                <a:latin typeface="Consolas" panose="020B0609020204030204" pitchFamily="49" charset="0"/>
                <a:sym typeface="+mn-ea"/>
              </a:rPr>
              <a:t>5</a:t>
            </a:r>
            <a:endParaRPr kumimoji="1" lang="en-US" altLang="zh-CN" sz="2000" b="1" noProof="1">
              <a:solidFill>
                <a:srgbClr val="00B0F0"/>
              </a:solidFill>
              <a:latin typeface="Consolas" panose="020B0609020204030204" pitchFamily="49" charset="0"/>
              <a:sym typeface="+mn-ea"/>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latin typeface="Consolas" panose="020B0609020204030204" pitchFamily="49" charset="0"/>
                <a:sym typeface="+mn-ea"/>
              </a:rPr>
              <a:t>&gt;&gt;&gt; s.count('pp')</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solidFill>
                  <a:srgbClr val="00B0F0"/>
                </a:solidFill>
                <a:latin typeface="Consolas" panose="020B0609020204030204" pitchFamily="49" charset="0"/>
                <a:sym typeface="+mn-ea"/>
              </a:rPr>
              <a:t>1</a:t>
            </a:r>
            <a:endParaRPr kumimoji="1" lang="en-US" altLang="zh-CN" sz="2000" b="1" noProof="1">
              <a:solidFill>
                <a:srgbClr val="00B0F0"/>
              </a:solidFill>
              <a:latin typeface="Consolas" panose="020B0609020204030204" pitchFamily="49" charset="0"/>
              <a:sym typeface="+mn-ea"/>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latin typeface="Consolas" panose="020B0609020204030204" pitchFamily="49" charset="0"/>
                <a:sym typeface="+mn-ea"/>
              </a:rPr>
              <a:t>&gt;&gt;&gt; s.count('ppp')</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solidFill>
                  <a:srgbClr val="00B0F0"/>
                </a:solidFill>
                <a:latin typeface="Consolas" panose="020B0609020204030204" pitchFamily="49" charset="0"/>
                <a:sym typeface="+mn-ea"/>
              </a:rPr>
              <a:t>0</a:t>
            </a:r>
            <a:endParaRPr kumimoji="1" lang="en-US" altLang="zh-CN" sz="2000" b="1" noProof="1">
              <a:solidFill>
                <a:srgbClr val="00B0F0"/>
              </a:solidFill>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endParaRPr kumimoji="1" lang="zh-CN" altLang="en-US" sz="2000" b="1" noProof="1">
              <a:latin typeface="Consolas" panose="020B0609020204030204" pitchFamily="49" charset="0"/>
            </a:endParaRPr>
          </a:p>
        </p:txBody>
      </p:sp>
      <p:sp>
        <p:nvSpPr>
          <p:cNvPr id="6" name="标题 1"/>
          <p:cNvSpPr>
            <a:spLocks noGrp="1"/>
          </p:cNvSpPr>
          <p:nvPr>
            <p:ph type="title"/>
          </p:nvPr>
        </p:nvSpPr>
        <p:spPr>
          <a:xfrm>
            <a:off x="609600" y="76200"/>
            <a:ext cx="10390717" cy="1143000"/>
          </a:xfrm>
        </p:spPr>
        <p:txBody>
          <a:bodyPr/>
          <a:lstStyle/>
          <a:p>
            <a:pPr lvl="1"/>
            <a:r>
              <a:rPr lang="zh-CN" altLang="en-US" dirty="0"/>
              <a:t>字符串常用方法</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文件和目录操作</a:t>
            </a:r>
            <a:endParaRPr lang="en-US" altLang="zh-CN" sz="2800" noProof="1"/>
          </a:p>
          <a:p>
            <a:pPr lvl="1"/>
            <a:r>
              <a:rPr lang="en-US" altLang="en-US" dirty="0" err="1"/>
              <a:t>os</a:t>
            </a:r>
            <a:r>
              <a:rPr lang="zh-CN" altLang="en-US" dirty="0"/>
              <a:t>模块常用的目录操作函数</a:t>
            </a:r>
            <a:endParaRPr lang="en-US" altLang="zh-CN" dirty="0"/>
          </a:p>
          <a:p>
            <a:pPr lvl="2"/>
            <a:r>
              <a:rPr lang="zh-CN" altLang="en-US" dirty="0"/>
              <a:t>递归遍历文件夹</a:t>
            </a:r>
            <a:endParaRPr lang="zh-CN" altLang="en-US" dirty="0"/>
          </a:p>
          <a:p>
            <a:pPr>
              <a:lnSpc>
                <a:spcPct val="80000"/>
              </a:lnSpc>
              <a:buSzPct val="90000"/>
              <a:buNone/>
            </a:pPr>
            <a:endParaRPr lang="en-US" altLang="zh-CN" sz="2400" dirty="0">
              <a:latin typeface="Times New Roman" panose="02020603050405020304" pitchFamily="18" charset="0"/>
            </a:endParaRPr>
          </a:p>
          <a:p>
            <a:pPr>
              <a:lnSpc>
                <a:spcPct val="80000"/>
              </a:lnSpc>
              <a:buSzPct val="90000"/>
              <a:buNone/>
            </a:pPr>
            <a:r>
              <a:rPr lang="en-US" altLang="zh-CN" sz="2000" dirty="0">
                <a:latin typeface="Consolas" panose="020B0609020204030204" pitchFamily="49" charset="0"/>
              </a:rPr>
              <a:t>import </a:t>
            </a:r>
            <a:r>
              <a:rPr lang="en-US" altLang="zh-CN" sz="2000" dirty="0" err="1">
                <a:latin typeface="Consolas" panose="020B0609020204030204" pitchFamily="49" charset="0"/>
              </a:rPr>
              <a:t>os</a:t>
            </a:r>
            <a:r>
              <a:rPr lang="en-US" altLang="zh-CN" sz="2000" dirty="0">
                <a:latin typeface="Consolas" panose="020B0609020204030204" pitchFamily="49" charset="0"/>
              </a:rPr>
              <a:t> </a:t>
            </a:r>
            <a:endParaRPr lang="en-US" altLang="zh-CN" sz="2000" dirty="0">
              <a:latin typeface="Consolas" panose="020B0609020204030204" pitchFamily="49" charset="0"/>
            </a:endParaRPr>
          </a:p>
          <a:p>
            <a:pPr>
              <a:lnSpc>
                <a:spcPct val="80000"/>
              </a:lnSpc>
              <a:buSzPct val="90000"/>
              <a:buNone/>
            </a:pPr>
            <a:endParaRPr lang="en-US" altLang="zh-CN" sz="2000" dirty="0">
              <a:latin typeface="Consolas" panose="020B0609020204030204" pitchFamily="49" charset="0"/>
            </a:endParaRPr>
          </a:p>
          <a:p>
            <a:pPr>
              <a:lnSpc>
                <a:spcPct val="80000"/>
              </a:lnSpc>
              <a:buSzPct val="90000"/>
              <a:buNone/>
            </a:pPr>
            <a:r>
              <a:rPr lang="en-US" altLang="zh-CN" sz="2000" dirty="0" err="1">
                <a:latin typeface="Consolas" panose="020B0609020204030204" pitchFamily="49" charset="0"/>
              </a:rPr>
              <a:t>def</a:t>
            </a:r>
            <a:r>
              <a:rPr lang="en-US" altLang="zh-CN" sz="2000" dirty="0">
                <a:latin typeface="Consolas" panose="020B0609020204030204" pitchFamily="49" charset="0"/>
              </a:rPr>
              <a:t> </a:t>
            </a:r>
            <a:r>
              <a:rPr lang="en-US" altLang="zh-CN" sz="2000" dirty="0" err="1">
                <a:latin typeface="Consolas" panose="020B0609020204030204" pitchFamily="49" charset="0"/>
              </a:rPr>
              <a:t>visitDir</a:t>
            </a:r>
            <a:r>
              <a:rPr lang="en-US" altLang="zh-CN" sz="2000" dirty="0">
                <a:latin typeface="Consolas" panose="020B0609020204030204" pitchFamily="49" charset="0"/>
              </a:rPr>
              <a:t>(path): </a:t>
            </a:r>
            <a:endParaRPr lang="en-US" altLang="zh-CN" sz="2000" dirty="0">
              <a:latin typeface="Consolas" panose="020B0609020204030204" pitchFamily="49" charset="0"/>
            </a:endParaRPr>
          </a:p>
          <a:p>
            <a:pPr>
              <a:lnSpc>
                <a:spcPct val="80000"/>
              </a:lnSpc>
              <a:buSzPct val="90000"/>
              <a:buNone/>
            </a:pPr>
            <a:r>
              <a:rPr lang="en-US" altLang="zh-CN" sz="2000" dirty="0">
                <a:latin typeface="Consolas" panose="020B0609020204030204" pitchFamily="49" charset="0"/>
              </a:rPr>
              <a:t>    if not </a:t>
            </a:r>
            <a:r>
              <a:rPr lang="en-US" altLang="zh-CN" sz="2000" dirty="0" err="1">
                <a:latin typeface="Consolas" panose="020B0609020204030204" pitchFamily="49" charset="0"/>
              </a:rPr>
              <a:t>os.path.isdir</a:t>
            </a:r>
            <a:r>
              <a:rPr lang="en-US" altLang="zh-CN" sz="2000" dirty="0">
                <a:latin typeface="Consolas" panose="020B0609020204030204" pitchFamily="49" charset="0"/>
              </a:rPr>
              <a:t>(path):</a:t>
            </a:r>
            <a:endParaRPr lang="en-US" altLang="zh-CN" sz="2000" dirty="0">
              <a:latin typeface="Consolas" panose="020B0609020204030204" pitchFamily="49" charset="0"/>
            </a:endParaRPr>
          </a:p>
          <a:p>
            <a:pPr>
              <a:lnSpc>
                <a:spcPct val="80000"/>
              </a:lnSpc>
              <a:buSzPct val="90000"/>
              <a:buNone/>
            </a:pPr>
            <a:r>
              <a:rPr lang="en-US" altLang="zh-CN" sz="2000" dirty="0">
                <a:latin typeface="Consolas" panose="020B0609020204030204" pitchFamily="49" charset="0"/>
              </a:rPr>
              <a:t>        print('</a:t>
            </a:r>
            <a:r>
              <a:rPr lang="en-US" altLang="zh-CN" sz="2000" dirty="0" err="1">
                <a:latin typeface="Consolas" panose="020B0609020204030204" pitchFamily="49" charset="0"/>
              </a:rPr>
              <a:t>Error:"',path</a:t>
            </a:r>
            <a:r>
              <a:rPr lang="en-US" altLang="zh-CN" sz="2000" dirty="0">
                <a:latin typeface="Consolas" panose="020B0609020204030204" pitchFamily="49" charset="0"/>
              </a:rPr>
              <a:t>,'" is not a directory or does not exist.')</a:t>
            </a:r>
            <a:endParaRPr lang="en-US" altLang="zh-CN" sz="2000" dirty="0">
              <a:latin typeface="Consolas" panose="020B0609020204030204" pitchFamily="49" charset="0"/>
            </a:endParaRPr>
          </a:p>
          <a:p>
            <a:pPr>
              <a:lnSpc>
                <a:spcPct val="80000"/>
              </a:lnSpc>
              <a:buSzPct val="90000"/>
              <a:buNone/>
            </a:pPr>
            <a:r>
              <a:rPr lang="en-US" altLang="zh-CN" sz="2000" dirty="0">
                <a:latin typeface="Consolas" panose="020B0609020204030204" pitchFamily="49" charset="0"/>
              </a:rPr>
              <a:t>        return</a:t>
            </a:r>
            <a:endParaRPr lang="en-US" altLang="zh-CN" sz="2000" dirty="0">
              <a:latin typeface="Consolas" panose="020B0609020204030204" pitchFamily="49" charset="0"/>
            </a:endParaRPr>
          </a:p>
          <a:p>
            <a:pPr>
              <a:lnSpc>
                <a:spcPct val="80000"/>
              </a:lnSpc>
              <a:buSzPct val="90000"/>
              <a:buNone/>
            </a:pPr>
            <a:r>
              <a:rPr lang="en-US" altLang="zh-CN" sz="2000" dirty="0">
                <a:latin typeface="Consolas" panose="020B0609020204030204" pitchFamily="49" charset="0"/>
              </a:rPr>
              <a:t>    for lists in </a:t>
            </a:r>
            <a:r>
              <a:rPr lang="en-US" altLang="zh-CN" sz="2000" dirty="0" err="1">
                <a:latin typeface="Consolas" panose="020B0609020204030204" pitchFamily="49" charset="0"/>
              </a:rPr>
              <a:t>os.listdir</a:t>
            </a:r>
            <a:r>
              <a:rPr lang="en-US" altLang="zh-CN" sz="2000" dirty="0">
                <a:latin typeface="Consolas" panose="020B0609020204030204" pitchFamily="49" charset="0"/>
              </a:rPr>
              <a:t>(path): </a:t>
            </a:r>
            <a:endParaRPr lang="zh-CN" altLang="en-US" sz="2000" dirty="0">
              <a:latin typeface="Consolas" panose="020B0609020204030204" pitchFamily="49" charset="0"/>
            </a:endParaRPr>
          </a:p>
          <a:p>
            <a:pPr>
              <a:lnSpc>
                <a:spcPct val="80000"/>
              </a:lnSpc>
              <a:buSzPct val="90000"/>
              <a:buNone/>
            </a:pPr>
            <a:r>
              <a:rPr lang="zh-CN" altLang="en-US" sz="2000" dirty="0">
                <a:latin typeface="Consolas" panose="020B0609020204030204" pitchFamily="49" charset="0"/>
              </a:rPr>
              <a:t>        </a:t>
            </a:r>
            <a:r>
              <a:rPr lang="en-US" altLang="zh-CN" sz="2000" dirty="0" err="1">
                <a:latin typeface="Consolas" panose="020B0609020204030204" pitchFamily="49" charset="0"/>
              </a:rPr>
              <a:t>sub_path</a:t>
            </a:r>
            <a:r>
              <a:rPr lang="en-US" altLang="zh-CN" sz="2000" dirty="0">
                <a:latin typeface="Consolas" panose="020B0609020204030204" pitchFamily="49" charset="0"/>
              </a:rPr>
              <a:t> = </a:t>
            </a:r>
            <a:r>
              <a:rPr lang="en-US" altLang="zh-CN" sz="2000" dirty="0" err="1">
                <a:latin typeface="Consolas" panose="020B0609020204030204" pitchFamily="49" charset="0"/>
              </a:rPr>
              <a:t>os.path.join</a:t>
            </a:r>
            <a:r>
              <a:rPr lang="en-US" altLang="zh-CN" sz="2000" dirty="0">
                <a:latin typeface="Consolas" panose="020B0609020204030204" pitchFamily="49" charset="0"/>
              </a:rPr>
              <a:t>(path, lists) </a:t>
            </a:r>
            <a:endParaRPr lang="zh-CN" altLang="en-US" sz="2000" dirty="0">
              <a:latin typeface="Consolas" panose="020B0609020204030204" pitchFamily="49" charset="0"/>
            </a:endParaRPr>
          </a:p>
          <a:p>
            <a:pPr>
              <a:lnSpc>
                <a:spcPct val="80000"/>
              </a:lnSpc>
              <a:buSzPct val="90000"/>
              <a:buNone/>
            </a:pPr>
            <a:r>
              <a:rPr lang="zh-CN" altLang="en-US" sz="2000" dirty="0">
                <a:latin typeface="Consolas" panose="020B0609020204030204" pitchFamily="49" charset="0"/>
              </a:rPr>
              <a:t>        </a:t>
            </a:r>
            <a:r>
              <a:rPr lang="en-US" altLang="zh-CN" sz="2000" dirty="0">
                <a:latin typeface="Consolas" panose="020B0609020204030204" pitchFamily="49" charset="0"/>
              </a:rPr>
              <a:t>print(</a:t>
            </a:r>
            <a:r>
              <a:rPr lang="en-US" altLang="zh-CN" sz="2000" dirty="0" err="1">
                <a:latin typeface="Consolas" panose="020B0609020204030204" pitchFamily="49" charset="0"/>
              </a:rPr>
              <a:t>sub_path</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SzPct val="90000"/>
              <a:buNone/>
            </a:pPr>
            <a:r>
              <a:rPr lang="en-US" altLang="zh-CN" sz="2000" dirty="0">
                <a:latin typeface="Consolas" panose="020B0609020204030204" pitchFamily="49" charset="0"/>
              </a:rPr>
              <a:t>        if </a:t>
            </a:r>
            <a:r>
              <a:rPr lang="en-US" altLang="zh-CN" sz="2000" dirty="0" err="1">
                <a:latin typeface="Consolas" panose="020B0609020204030204" pitchFamily="49" charset="0"/>
              </a:rPr>
              <a:t>os.path.isdir</a:t>
            </a:r>
            <a:r>
              <a:rPr lang="en-US" altLang="zh-CN" sz="2000" dirty="0">
                <a:latin typeface="Consolas" panose="020B0609020204030204" pitchFamily="49" charset="0"/>
              </a:rPr>
              <a:t>(</a:t>
            </a:r>
            <a:r>
              <a:rPr lang="en-US" altLang="zh-CN" sz="2000" dirty="0" err="1">
                <a:latin typeface="Consolas" panose="020B0609020204030204" pitchFamily="49" charset="0"/>
              </a:rPr>
              <a:t>sub_path</a:t>
            </a:r>
            <a:r>
              <a:rPr lang="en-US" altLang="zh-CN" sz="2000" dirty="0">
                <a:latin typeface="Consolas" panose="020B0609020204030204" pitchFamily="49" charset="0"/>
              </a:rPr>
              <a:t>):  </a:t>
            </a:r>
            <a:endParaRPr lang="zh-CN" altLang="en-US" sz="2000" dirty="0">
              <a:latin typeface="Consolas" panose="020B0609020204030204" pitchFamily="49" charset="0"/>
            </a:endParaRPr>
          </a:p>
          <a:p>
            <a:pPr>
              <a:lnSpc>
                <a:spcPct val="80000"/>
              </a:lnSpc>
              <a:buSzPct val="90000"/>
              <a:buNone/>
            </a:pPr>
            <a:r>
              <a:rPr lang="zh-CN" altLang="en-US" sz="2000" dirty="0">
                <a:latin typeface="Consolas" panose="020B0609020204030204" pitchFamily="49" charset="0"/>
              </a:rPr>
              <a:t>            </a:t>
            </a:r>
            <a:r>
              <a:rPr lang="en-US" altLang="zh-CN" sz="2000" dirty="0" err="1">
                <a:latin typeface="Consolas" panose="020B0609020204030204" pitchFamily="49" charset="0"/>
              </a:rPr>
              <a:t>visitDir</a:t>
            </a:r>
            <a:r>
              <a:rPr lang="en-US" altLang="zh-CN" sz="2000" dirty="0">
                <a:latin typeface="Consolas" panose="020B0609020204030204" pitchFamily="49" charset="0"/>
              </a:rPr>
              <a:t>(</a:t>
            </a:r>
            <a:r>
              <a:rPr lang="en-US" altLang="zh-CN" sz="2000" dirty="0" err="1">
                <a:latin typeface="Consolas" panose="020B0609020204030204" pitchFamily="49" charset="0"/>
              </a:rPr>
              <a:t>sub_path</a:t>
            </a:r>
            <a:r>
              <a:rPr lang="en-US" altLang="zh-CN" sz="2000" dirty="0">
                <a:latin typeface="Consolas" panose="020B0609020204030204" pitchFamily="49" charset="0"/>
              </a:rPr>
              <a:t>) </a:t>
            </a:r>
            <a:endParaRPr lang="en-US" altLang="zh-CN" sz="2000" dirty="0">
              <a:latin typeface="Consolas" panose="020B0609020204030204" pitchFamily="49" charset="0"/>
            </a:endParaRPr>
          </a:p>
          <a:p>
            <a:pPr>
              <a:lnSpc>
                <a:spcPct val="80000"/>
              </a:lnSpc>
              <a:buSzPct val="90000"/>
              <a:buNone/>
            </a:pPr>
            <a:endParaRPr lang="zh-CN" altLang="en-US" sz="2000" dirty="0">
              <a:latin typeface="Consolas" panose="020B0609020204030204" pitchFamily="49" charset="0"/>
            </a:endParaRPr>
          </a:p>
          <a:p>
            <a:pPr>
              <a:lnSpc>
                <a:spcPct val="80000"/>
              </a:lnSpc>
              <a:buSzPct val="90000"/>
              <a:buNone/>
            </a:pPr>
            <a:r>
              <a:rPr lang="en-US" altLang="zh-CN" sz="2000" dirty="0" err="1">
                <a:latin typeface="Consolas" panose="020B0609020204030204" pitchFamily="49" charset="0"/>
              </a:rPr>
              <a:t>visitDir</a:t>
            </a:r>
            <a:r>
              <a:rPr lang="en-US" altLang="zh-CN" sz="2000" dirty="0">
                <a:latin typeface="Consolas" panose="020B0609020204030204" pitchFamily="49" charset="0"/>
              </a:rPr>
              <a:t>('E:\\test')</a:t>
            </a:r>
            <a:endParaRPr lang="en-US" altLang="zh-CN" sz="2000" dirty="0">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文件和目录操作</a:t>
            </a:r>
            <a:endParaRPr lang="en-US" altLang="zh-CN" sz="2800" noProof="1"/>
          </a:p>
          <a:p>
            <a:pPr lvl="1"/>
            <a:r>
              <a:rPr lang="en-US" altLang="en-US" dirty="0" err="1"/>
              <a:t>os</a:t>
            </a:r>
            <a:r>
              <a:rPr lang="zh-CN" altLang="en-US" dirty="0"/>
              <a:t>模块常用的目录操作函数</a:t>
            </a:r>
            <a:endParaRPr lang="en-US" altLang="zh-CN" dirty="0"/>
          </a:p>
          <a:p>
            <a:pPr lvl="2"/>
            <a:r>
              <a:rPr lang="zh-CN" altLang="en-US" dirty="0"/>
              <a:t>使用os.walk函数遍历</a:t>
            </a:r>
            <a:endParaRPr lang="en-US" altLang="zh-CN" sz="2400" dirty="0">
              <a:latin typeface="Times New Roman" panose="02020603050405020304" pitchFamily="18" charset="0"/>
            </a:endParaRPr>
          </a:p>
          <a:p>
            <a:pPr>
              <a:lnSpc>
                <a:spcPct val="90000"/>
              </a:lnSpc>
              <a:buSzPct val="90000"/>
              <a:buNone/>
            </a:pPr>
            <a:r>
              <a:rPr lang="en-US" altLang="zh-CN" sz="2000" dirty="0">
                <a:latin typeface="Consolas" panose="020B0609020204030204" pitchFamily="49" charset="0"/>
              </a:rPr>
              <a:t>import </a:t>
            </a:r>
            <a:r>
              <a:rPr lang="en-US" altLang="zh-CN" sz="2000" dirty="0" err="1">
                <a:latin typeface="Consolas" panose="020B0609020204030204" pitchFamily="49" charset="0"/>
              </a:rPr>
              <a:t>os</a:t>
            </a:r>
            <a:r>
              <a:rPr lang="en-US" altLang="zh-CN" sz="2000" dirty="0">
                <a:latin typeface="Consolas" panose="020B0609020204030204" pitchFamily="49" charset="0"/>
              </a:rPr>
              <a:t> </a:t>
            </a:r>
            <a:endParaRPr lang="en-US" altLang="zh-CN" sz="2000" dirty="0">
              <a:latin typeface="Consolas" panose="020B0609020204030204" pitchFamily="49" charset="0"/>
            </a:endParaRPr>
          </a:p>
          <a:p>
            <a:pPr>
              <a:lnSpc>
                <a:spcPct val="90000"/>
              </a:lnSpc>
              <a:buSzPct val="90000"/>
              <a:buNone/>
            </a:pPr>
            <a:r>
              <a:rPr lang="en-US" altLang="zh-CN" sz="2000" dirty="0" err="1">
                <a:latin typeface="Consolas" panose="020B0609020204030204" pitchFamily="49" charset="0"/>
              </a:rPr>
              <a:t>def</a:t>
            </a:r>
            <a:r>
              <a:rPr lang="en-US" altLang="zh-CN" sz="2000" dirty="0">
                <a:latin typeface="Consolas" panose="020B0609020204030204" pitchFamily="49" charset="0"/>
              </a:rPr>
              <a:t> visitDir2(path):</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    if not </a:t>
            </a:r>
            <a:r>
              <a:rPr lang="en-US" altLang="zh-CN" sz="2000" dirty="0" err="1">
                <a:latin typeface="Consolas" panose="020B0609020204030204" pitchFamily="49" charset="0"/>
              </a:rPr>
              <a:t>os.path.isdir</a:t>
            </a:r>
            <a:r>
              <a:rPr lang="en-US" altLang="zh-CN" sz="2000" dirty="0">
                <a:latin typeface="Consolas" panose="020B0609020204030204" pitchFamily="49" charset="0"/>
              </a:rPr>
              <a:t>(path):</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        print('</a:t>
            </a:r>
            <a:r>
              <a:rPr lang="en-US" altLang="zh-CN" sz="2000" dirty="0" err="1">
                <a:latin typeface="Consolas" panose="020B0609020204030204" pitchFamily="49" charset="0"/>
              </a:rPr>
              <a:t>Error:"',path</a:t>
            </a:r>
            <a:r>
              <a:rPr lang="en-US" altLang="zh-CN" sz="2000" dirty="0">
                <a:latin typeface="Consolas" panose="020B0609020204030204" pitchFamily="49" charset="0"/>
              </a:rPr>
              <a:t>,'" is not a directory or does not exist.')</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        return</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    </a:t>
            </a:r>
            <a:r>
              <a:rPr lang="en-US" altLang="zh-CN" sz="2000" dirty="0" err="1">
                <a:latin typeface="Consolas" panose="020B0609020204030204" pitchFamily="49" charset="0"/>
              </a:rPr>
              <a:t>list_dirs</a:t>
            </a:r>
            <a:r>
              <a:rPr lang="en-US" altLang="zh-CN" sz="2000" dirty="0">
                <a:latin typeface="Consolas" panose="020B0609020204030204" pitchFamily="49" charset="0"/>
              </a:rPr>
              <a:t> = </a:t>
            </a:r>
            <a:r>
              <a:rPr lang="en-US" altLang="zh-CN" sz="2000" dirty="0" err="1">
                <a:latin typeface="Consolas" panose="020B0609020204030204" pitchFamily="49" charset="0"/>
              </a:rPr>
              <a:t>os.walk</a:t>
            </a:r>
            <a:r>
              <a:rPr lang="en-US" altLang="zh-CN" sz="2000" dirty="0">
                <a:latin typeface="Consolas" panose="020B0609020204030204" pitchFamily="49" charset="0"/>
              </a:rPr>
              <a:t>(path)  #</a:t>
            </a:r>
            <a:r>
              <a:rPr lang="en-US" altLang="zh-CN" sz="2000" dirty="0" err="1">
                <a:latin typeface="Consolas" panose="020B0609020204030204" pitchFamily="49" charset="0"/>
              </a:rPr>
              <a:t>os.walk</a:t>
            </a:r>
            <a:r>
              <a:rPr lang="zh-CN" altLang="en-US" sz="2000" dirty="0">
                <a:latin typeface="Consolas" panose="020B0609020204030204" pitchFamily="49" charset="0"/>
              </a:rPr>
              <a:t>返回一个元组，包括</a:t>
            </a:r>
            <a:r>
              <a:rPr lang="en-US" altLang="zh-CN" sz="2000" dirty="0">
                <a:latin typeface="Consolas" panose="020B0609020204030204" pitchFamily="49" charset="0"/>
              </a:rPr>
              <a:t>3</a:t>
            </a:r>
            <a:r>
              <a:rPr lang="zh-CN" altLang="en-US" sz="2000" dirty="0">
                <a:latin typeface="Consolas" panose="020B0609020204030204" pitchFamily="49" charset="0"/>
              </a:rPr>
              <a:t>个元素：</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                                  </a:t>
            </a:r>
            <a:r>
              <a:rPr lang="en-US" altLang="zh-CN" sz="2000" dirty="0">
                <a:latin typeface="Consolas" panose="020B0609020204030204" pitchFamily="49" charset="0"/>
              </a:rPr>
              <a:t>#</a:t>
            </a:r>
            <a:r>
              <a:rPr lang="zh-CN" altLang="en-US" sz="2000" dirty="0">
                <a:latin typeface="Consolas" panose="020B0609020204030204" pitchFamily="49" charset="0"/>
              </a:rPr>
              <a:t>所有路径名、所有目录列表与文件列表</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    </a:t>
            </a:r>
            <a:r>
              <a:rPr lang="en-US" altLang="zh-CN" sz="2000" dirty="0">
                <a:latin typeface="Consolas" panose="020B0609020204030204" pitchFamily="49" charset="0"/>
              </a:rPr>
              <a:t>for root, </a:t>
            </a:r>
            <a:r>
              <a:rPr lang="en-US" altLang="zh-CN" sz="2000" dirty="0" err="1">
                <a:latin typeface="Consolas" panose="020B0609020204030204" pitchFamily="49" charset="0"/>
              </a:rPr>
              <a:t>dirs</a:t>
            </a:r>
            <a:r>
              <a:rPr lang="en-US" altLang="zh-CN" sz="2000" dirty="0">
                <a:latin typeface="Consolas" panose="020B0609020204030204" pitchFamily="49" charset="0"/>
              </a:rPr>
              <a:t>, files in </a:t>
            </a:r>
            <a:r>
              <a:rPr lang="en-US" altLang="zh-CN" sz="2000" dirty="0" err="1">
                <a:latin typeface="Consolas" panose="020B0609020204030204" pitchFamily="49" charset="0"/>
              </a:rPr>
              <a:t>list_dirs</a:t>
            </a:r>
            <a:r>
              <a:rPr lang="en-US" altLang="zh-CN" sz="2000" dirty="0">
                <a:latin typeface="Consolas" panose="020B0609020204030204" pitchFamily="49" charset="0"/>
              </a:rPr>
              <a:t>:       #</a:t>
            </a:r>
            <a:r>
              <a:rPr lang="zh-CN" altLang="en-US" sz="2000" dirty="0">
                <a:latin typeface="Consolas" panose="020B0609020204030204" pitchFamily="49" charset="0"/>
              </a:rPr>
              <a:t>遍历该元组的目录和文件信息</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        </a:t>
            </a:r>
            <a:r>
              <a:rPr lang="en-US" altLang="zh-CN" sz="2000" dirty="0">
                <a:latin typeface="Consolas" panose="020B0609020204030204" pitchFamily="49" charset="0"/>
              </a:rPr>
              <a:t>for d in </a:t>
            </a:r>
            <a:r>
              <a:rPr lang="en-US" altLang="zh-CN" sz="2000" dirty="0" err="1">
                <a:latin typeface="Consolas" panose="020B0609020204030204" pitchFamily="49" charset="0"/>
              </a:rPr>
              <a:t>dirs</a:t>
            </a:r>
            <a:r>
              <a:rPr lang="en-US" altLang="zh-CN" sz="2000" dirty="0">
                <a:latin typeface="Consolas" panose="020B0609020204030204" pitchFamily="49" charset="0"/>
              </a:rPr>
              <a:t>: </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            print(</a:t>
            </a:r>
            <a:r>
              <a:rPr lang="en-US" altLang="zh-CN" sz="2000" dirty="0" err="1">
                <a:latin typeface="Consolas" panose="020B0609020204030204" pitchFamily="49" charset="0"/>
              </a:rPr>
              <a:t>os.path.join</a:t>
            </a:r>
            <a:r>
              <a:rPr lang="en-US" altLang="zh-CN" sz="2000" dirty="0">
                <a:latin typeface="Consolas" panose="020B0609020204030204" pitchFamily="49" charset="0"/>
              </a:rPr>
              <a:t>(root, d))     #</a:t>
            </a:r>
            <a:r>
              <a:rPr lang="zh-CN" altLang="en-US" sz="2000" dirty="0">
                <a:latin typeface="Consolas" panose="020B0609020204030204" pitchFamily="49" charset="0"/>
              </a:rPr>
              <a:t>获取完整路径</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        </a:t>
            </a:r>
            <a:r>
              <a:rPr lang="en-US" altLang="zh-CN" sz="2000" dirty="0">
                <a:latin typeface="Consolas" panose="020B0609020204030204" pitchFamily="49" charset="0"/>
              </a:rPr>
              <a:t>for f in files: </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            print(</a:t>
            </a:r>
            <a:r>
              <a:rPr lang="en-US" altLang="zh-CN" sz="2000" dirty="0" err="1">
                <a:latin typeface="Consolas" panose="020B0609020204030204" pitchFamily="49" charset="0"/>
              </a:rPr>
              <a:t>os.path.join</a:t>
            </a:r>
            <a:r>
              <a:rPr lang="en-US" altLang="zh-CN" sz="2000" dirty="0">
                <a:latin typeface="Consolas" panose="020B0609020204030204" pitchFamily="49" charset="0"/>
              </a:rPr>
              <a:t>(root, f))     #</a:t>
            </a:r>
            <a:r>
              <a:rPr lang="zh-CN" altLang="en-US" sz="2000" dirty="0">
                <a:latin typeface="Consolas" panose="020B0609020204030204" pitchFamily="49" charset="0"/>
              </a:rPr>
              <a:t>获取文件绝对路径</a:t>
            </a:r>
            <a:endParaRPr lang="zh-CN" altLang="en-US"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visitDir2('h:\\music')</a:t>
            </a:r>
            <a:endParaRPr lang="zh-CN" altLang="en-US" sz="2000" dirty="0">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文本占位符 74754"/>
          <p:cNvSpPr>
            <a:spLocks noGrp="1"/>
          </p:cNvSpPr>
          <p:nvPr>
            <p:ph idx="1"/>
          </p:nvPr>
        </p:nvSpPr>
        <p:spPr/>
        <p:txBody>
          <a:bodyPr/>
          <a:lstStyle/>
          <a:p>
            <a:r>
              <a:rPr lang="zh-CN" altLang="en-US" dirty="0">
                <a:latin typeface="宋体" panose="02010600030101010101" pitchFamily="2" charset="-122"/>
                <a:sym typeface="宋体" panose="02010600030101010101" pitchFamily="2" charset="-122"/>
              </a:rPr>
              <a:t>应用示例</a:t>
            </a:r>
            <a:endParaRPr lang="en-US" altLang="zh-CN" sz="2400" noProof="1">
              <a:latin typeface="宋体" panose="02010600030101010101" pitchFamily="2" charset="-122"/>
            </a:endParaRPr>
          </a:p>
          <a:p>
            <a:pPr lvl="1"/>
            <a:r>
              <a:rPr lang="zh-CN" altLang="en-US" noProof="1">
                <a:latin typeface="宋体" panose="02010600030101010101" pitchFamily="2" charset="-122"/>
              </a:rPr>
              <a:t>识别并提取Python程序中的类名、函数名、变量名等标识符。</a:t>
            </a:r>
            <a:r>
              <a:rPr lang="zh-CN" altLang="en-US" noProof="1">
                <a:latin typeface="宋体" panose="02010600030101010101" pitchFamily="2" charset="-122"/>
                <a:sym typeface="Arial" panose="020B0604020202020204" pitchFamily="34" charset="0"/>
              </a:rPr>
              <a:t>假设源文件的编写风格符合</a:t>
            </a:r>
            <a:r>
              <a:rPr lang="en-US" altLang="x-none" noProof="1">
                <a:latin typeface="宋体" panose="02010600030101010101" pitchFamily="2" charset="-122"/>
                <a:sym typeface="Arial" panose="020B0604020202020204" pitchFamily="34" charset="0"/>
              </a:rPr>
              <a:t>Python</a:t>
            </a:r>
            <a:r>
              <a:rPr lang="zh-CN" altLang="en-US" noProof="1">
                <a:latin typeface="宋体" panose="02010600030101010101" pitchFamily="2" charset="-122"/>
                <a:sym typeface="Arial" panose="020B0604020202020204" pitchFamily="34" charset="0"/>
              </a:rPr>
              <a:t>语言编程规范。</a:t>
            </a:r>
            <a:endParaRPr lang="en-US" altLang="x-none" noProof="1">
              <a:latin typeface="宋体" panose="02010600030101010101" pitchFamily="2" charset="-122"/>
            </a:endParaRPr>
          </a:p>
          <a:p>
            <a:pPr lvl="1"/>
            <a:r>
              <a:rPr lang="zh-CN" altLang="en-US" noProof="1">
                <a:latin typeface="宋体" panose="02010600030101010101" pitchFamily="2" charset="-122"/>
              </a:rPr>
              <a:t>假设程序文件为</a:t>
            </a:r>
            <a:r>
              <a:rPr lang="en-US" altLang="x-none" noProof="1">
                <a:latin typeface="宋体" panose="02010600030101010101" pitchFamily="2" charset="-122"/>
                <a:hlinkClick r:id="rId1" action="ppaction://hlinkfile"/>
              </a:rPr>
              <a:t>FindIdentifiersFromPyFile.py</a:t>
            </a:r>
            <a:r>
              <a:rPr lang="en-US" altLang="x-none" noProof="1">
                <a:latin typeface="宋体" panose="02010600030101010101" pitchFamily="2" charset="-122"/>
              </a:rPr>
              <a:t>，在命令提示符环境中使用命令“Python FindIdentifiersFromPyFile.py 目标文件名”查找并输出目标文件中的标识符。</a:t>
            </a:r>
            <a:endParaRPr lang="zh-CN" altLang="en-US" noProof="1">
              <a:latin typeface="宋体" panose="02010600030101010101" pitchFamily="2" charset="-122"/>
            </a:endParaRPr>
          </a:p>
        </p:txBody>
      </p:sp>
      <p:sp>
        <p:nvSpPr>
          <p:cNvPr id="2" name="标题 1"/>
          <p:cNvSpPr>
            <a:spLocks noGrp="1"/>
          </p:cNvSpPr>
          <p:nvPr>
            <p:ph type="title"/>
          </p:nvPr>
        </p:nvSpPr>
        <p:spPr/>
        <p:txBody>
          <a:bodyPr/>
          <a:lstStyle/>
          <a:p>
            <a:r>
              <a:rPr lang="zh-CN" altLang="en-US" dirty="0"/>
              <a:t>应用示例</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文本占位符 74754"/>
          <p:cNvSpPr>
            <a:spLocks noGrp="1"/>
          </p:cNvSpPr>
          <p:nvPr>
            <p:ph idx="1"/>
          </p:nvPr>
        </p:nvSpPr>
        <p:spPr/>
        <p:txBody>
          <a:bodyPr/>
          <a:lstStyle/>
          <a:p>
            <a:r>
              <a:rPr lang="zh-CN" altLang="en-US" dirty="0">
                <a:latin typeface="宋体" panose="02010600030101010101" pitchFamily="2" charset="-122"/>
                <a:sym typeface="宋体" panose="02010600030101010101" pitchFamily="2" charset="-122"/>
              </a:rPr>
              <a:t>应用示例</a:t>
            </a:r>
            <a:endParaRPr lang="en-US" altLang="zh-CN" sz="2400" noProof="1">
              <a:latin typeface="宋体" panose="02010600030101010101" pitchFamily="2" charset="-122"/>
            </a:endParaRPr>
          </a:p>
          <a:p>
            <a:pPr lvl="1"/>
            <a:r>
              <a:rPr lang="zh-CN" altLang="en-US" noProof="1">
                <a:latin typeface="宋体" panose="02010600030101010101" pitchFamily="2" charset="-122"/>
                <a:sym typeface="+mn-ea"/>
              </a:rPr>
              <a:t>Python程序规范性检查</a:t>
            </a:r>
            <a:endParaRPr lang="zh-CN" altLang="en-US" noProof="1">
              <a:latin typeface="宋体" panose="02010600030101010101" pitchFamily="2" charset="-122"/>
            </a:endParaRPr>
          </a:p>
          <a:p>
            <a:pPr lvl="1"/>
            <a:r>
              <a:rPr lang="zh-CN" altLang="en-US" noProof="1">
                <a:latin typeface="宋体" panose="02010600030101010101" pitchFamily="2" charset="-122"/>
              </a:rPr>
              <a:t>程序文件为</a:t>
            </a:r>
            <a:r>
              <a:rPr lang="zh-CN" altLang="en-US" noProof="1">
                <a:latin typeface="宋体" panose="02010600030101010101" pitchFamily="2" charset="-122"/>
                <a:hlinkClick r:id="rId1" action="ppaction://hlinkfile"/>
              </a:rPr>
              <a:t>CheckCodeFormats.py</a:t>
            </a:r>
            <a:r>
              <a:rPr lang="zh-CN" altLang="en-US" noProof="1">
                <a:latin typeface="宋体" panose="02010600030101010101" pitchFamily="2" charset="-122"/>
              </a:rPr>
              <a:t>，主要检查</a:t>
            </a:r>
            <a:r>
              <a:rPr lang="en-US" altLang="zh-CN" noProof="1">
                <a:latin typeface="宋体" panose="02010600030101010101" pitchFamily="2" charset="-122"/>
              </a:rPr>
              <a:t>Python</a:t>
            </a:r>
            <a:r>
              <a:rPr lang="zh-CN" altLang="en-US" noProof="1">
                <a:latin typeface="宋体" panose="02010600030101010101" pitchFamily="2" charset="-122"/>
              </a:rPr>
              <a:t>程序的一些基本规范，例如运算符两侧是否有空格，是否每次只导入一个模块，在不同的功能模块之间是否有空行。</a:t>
            </a:r>
            <a:endParaRPr lang="zh-CN" altLang="en-US" noProof="1">
              <a:latin typeface="宋体" panose="02010600030101010101" pitchFamily="2" charset="-122"/>
            </a:endParaRPr>
          </a:p>
        </p:txBody>
      </p:sp>
      <p:sp>
        <p:nvSpPr>
          <p:cNvPr id="2" name="标题 1"/>
          <p:cNvSpPr>
            <a:spLocks noGrp="1"/>
          </p:cNvSpPr>
          <p:nvPr>
            <p:ph type="title"/>
          </p:nvPr>
        </p:nvSpPr>
        <p:spPr/>
        <p:txBody>
          <a:bodyPr/>
          <a:lstStyle/>
          <a:p>
            <a:r>
              <a:rPr lang="zh-CN" altLang="en-US" dirty="0"/>
              <a:t>应用示例</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ln>
            <a:miter/>
          </a:ln>
        </p:spPr>
        <p:txBody>
          <a:bodyPr/>
          <a:lstStyle/>
          <a:p>
            <a:r>
              <a:rPr lang="zh-CN" altLang="en-US" dirty="0"/>
              <a:t>常用方法</a:t>
            </a:r>
            <a:endParaRPr lang="en-US" altLang="zh-CN" dirty="0"/>
          </a:p>
          <a:p>
            <a:pPr lvl="1"/>
            <a:r>
              <a:rPr lang="en-US" altLang="zh-CN" noProof="1"/>
              <a:t>split()</a:t>
            </a:r>
            <a:r>
              <a:rPr lang="zh-CN" altLang="en-US" noProof="1"/>
              <a:t>、</a:t>
            </a:r>
            <a:r>
              <a:rPr lang="en-US" altLang="zh-CN" noProof="1"/>
              <a:t>rsplit()</a:t>
            </a:r>
            <a:r>
              <a:rPr lang="zh-CN" altLang="en-US" noProof="1"/>
              <a:t>、</a:t>
            </a:r>
            <a:r>
              <a:rPr lang="en-US" altLang="zh-CN" noProof="1"/>
              <a:t>partition()</a:t>
            </a:r>
            <a:r>
              <a:rPr lang="zh-CN" altLang="en-US" noProof="1"/>
              <a:t>、</a:t>
            </a:r>
            <a:r>
              <a:rPr lang="en-US" altLang="zh-CN" noProof="1"/>
              <a:t>rpartition()</a:t>
            </a:r>
            <a:endParaRPr lang="en-US" altLang="zh-CN" noProof="1"/>
          </a:p>
          <a:p>
            <a:pPr lvl="2"/>
            <a:r>
              <a:rPr lang="en-US" altLang="zh-CN" noProof="1"/>
              <a:t>split()</a:t>
            </a:r>
            <a:r>
              <a:rPr lang="zh-CN" altLang="en-US" noProof="1"/>
              <a:t>和</a:t>
            </a:r>
            <a:r>
              <a:rPr lang="en-US" altLang="zh-CN" noProof="1"/>
              <a:t>rsplit()</a:t>
            </a:r>
            <a:r>
              <a:rPr lang="zh-CN" altLang="en-US" noProof="1"/>
              <a:t>方法分别用来以指定字符为分隔符，将字符串左端和右端开始将其分割成多个字符串，并返回包含分割结果的列表；</a:t>
            </a:r>
            <a:endParaRPr lang="zh-CN" altLang="en-US" noProof="1"/>
          </a:p>
          <a:p>
            <a:pPr lvl="2"/>
            <a:r>
              <a:rPr lang="en-US" altLang="zh-CN" noProof="1"/>
              <a:t>partition()</a:t>
            </a:r>
            <a:r>
              <a:rPr lang="zh-CN" altLang="en-US" noProof="1"/>
              <a:t>和</a:t>
            </a:r>
            <a:r>
              <a:rPr lang="en-US" altLang="zh-CN" noProof="1"/>
              <a:t>rpartition()</a:t>
            </a:r>
            <a:r>
              <a:rPr lang="zh-CN" altLang="en-US" noProof="1"/>
              <a:t>用来以指定字符串为分隔符将原字符串分割为</a:t>
            </a:r>
            <a:r>
              <a:rPr lang="en-US" altLang="zh-CN" noProof="1"/>
              <a:t>3</a:t>
            </a:r>
            <a:r>
              <a:rPr lang="zh-CN" altLang="en-US" noProof="1"/>
              <a:t>部分，即分隔符前的字符串、分隔符字符串、分隔符后的字符串，如果指定的分隔符不在原字符串中，则返回原字符串和两个空字符串。</a:t>
            </a:r>
            <a:endParaRPr lang="zh-CN" altLang="en-US" noProof="1"/>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占位符 33794"/>
          <p:cNvSpPr>
            <a:spLocks noGrp="1" noChangeArrowheads="1"/>
          </p:cNvSpPr>
          <p:nvPr>
            <p:ph idx="1"/>
          </p:nvPr>
        </p:nvSpPr>
        <p:spPr/>
        <p:txBody>
          <a:bodyPr/>
          <a:lstStyle/>
          <a:p>
            <a:pPr>
              <a:lnSpc>
                <a:spcPct val="80000"/>
              </a:lnSpc>
              <a:buNone/>
            </a:pPr>
            <a:r>
              <a:rPr lang="en-US" altLang="zh-CN" sz="2000" dirty="0">
                <a:latin typeface="Consolas" panose="020B0609020204030204" pitchFamily="49" charset="0"/>
              </a:rPr>
              <a:t>&gt;&gt;&gt; s="</a:t>
            </a:r>
            <a:r>
              <a:rPr lang="en-US" altLang="zh-CN" sz="2000" dirty="0" err="1">
                <a:latin typeface="Consolas" panose="020B0609020204030204" pitchFamily="49" charset="0"/>
              </a:rPr>
              <a:t>apple,peach,banana,pear</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2000" dirty="0">
                <a:latin typeface="Consolas" panose="020B0609020204030204" pitchFamily="49" charset="0"/>
              </a:rPr>
              <a:t>&gt;&gt;&gt; li=</a:t>
            </a:r>
            <a:r>
              <a:rPr lang="en-US" altLang="zh-CN" sz="2000" dirty="0" err="1">
                <a:latin typeface="Consolas" panose="020B0609020204030204" pitchFamily="49" charset="0"/>
              </a:rPr>
              <a:t>s.split</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2000" dirty="0">
                <a:latin typeface="Consolas" panose="020B0609020204030204" pitchFamily="49" charset="0"/>
              </a:rPr>
              <a:t>&gt;&gt;&gt; li</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["apple", "peach", "banana", "pear"]</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s.partition</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('apple', ',', '</a:t>
            </a:r>
            <a:r>
              <a:rPr lang="en-US" altLang="zh-CN" sz="2000" dirty="0" err="1">
                <a:solidFill>
                  <a:srgbClr val="00B0F0"/>
                </a:solidFill>
                <a:latin typeface="Consolas" panose="020B0609020204030204" pitchFamily="49" charset="0"/>
              </a:rPr>
              <a:t>peach,banana,pear</a:t>
            </a:r>
            <a:r>
              <a:rPr lang="en-US" altLang="zh-CN" sz="2000" dirty="0">
                <a:solidFill>
                  <a:srgbClr val="00B0F0"/>
                </a:solidFill>
                <a:latin typeface="Consolas" panose="020B0609020204030204" pitchFamily="49" charset="0"/>
              </a:rPr>
              <a:t>')</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s.rpartition</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a:t>
            </a:r>
            <a:r>
              <a:rPr lang="en-US" altLang="zh-CN" sz="2000" dirty="0" err="1">
                <a:solidFill>
                  <a:srgbClr val="00B0F0"/>
                </a:solidFill>
                <a:latin typeface="Consolas" panose="020B0609020204030204" pitchFamily="49" charset="0"/>
              </a:rPr>
              <a:t>apple,peach,banana</a:t>
            </a:r>
            <a:r>
              <a:rPr lang="en-US" altLang="zh-CN" sz="2000" dirty="0">
                <a:solidFill>
                  <a:srgbClr val="00B0F0"/>
                </a:solidFill>
                <a:latin typeface="Consolas" panose="020B0609020204030204" pitchFamily="49" charset="0"/>
              </a:rPr>
              <a:t>', ',', 'pear')</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s.rpartition</a:t>
            </a:r>
            <a:r>
              <a:rPr lang="en-US" altLang="zh-CN" sz="2000" dirty="0">
                <a:latin typeface="Consolas" panose="020B0609020204030204" pitchFamily="49" charset="0"/>
              </a:rPr>
              <a:t>('banana')</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a:t>
            </a:r>
            <a:r>
              <a:rPr lang="en-US" altLang="zh-CN" sz="2000" dirty="0" err="1">
                <a:solidFill>
                  <a:srgbClr val="00B0F0"/>
                </a:solidFill>
                <a:latin typeface="Consolas" panose="020B0609020204030204" pitchFamily="49" charset="0"/>
              </a:rPr>
              <a:t>apple,peach</a:t>
            </a:r>
            <a:r>
              <a:rPr lang="en-US" altLang="zh-CN" sz="2000" dirty="0">
                <a:solidFill>
                  <a:srgbClr val="00B0F0"/>
                </a:solidFill>
                <a:latin typeface="Consolas" panose="020B0609020204030204" pitchFamily="49" charset="0"/>
              </a:rPr>
              <a:t>,', 'banana', ',pear')</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&gt;&gt;&gt;s = "2014-10-31"</a:t>
            </a:r>
            <a:endParaRPr lang="en-US" altLang="zh-CN" sz="2000" dirty="0">
              <a:latin typeface="Consolas" panose="020B0609020204030204" pitchFamily="49" charset="0"/>
            </a:endParaRPr>
          </a:p>
          <a:p>
            <a:pPr>
              <a:lnSpc>
                <a:spcPct val="80000"/>
              </a:lnSpc>
              <a:buNone/>
            </a:pPr>
            <a:r>
              <a:rPr lang="en-US" altLang="zh-CN" sz="2000" dirty="0">
                <a:latin typeface="Consolas" panose="020B0609020204030204" pitchFamily="49" charset="0"/>
              </a:rPr>
              <a:t>&gt;&gt;&gt; t=</a:t>
            </a:r>
            <a:r>
              <a:rPr lang="en-US" altLang="zh-CN" sz="2000" dirty="0" err="1">
                <a:latin typeface="Consolas" panose="020B0609020204030204" pitchFamily="49" charset="0"/>
              </a:rPr>
              <a:t>s.split</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2000" dirty="0">
                <a:latin typeface="Consolas" panose="020B0609020204030204" pitchFamily="49" charset="0"/>
              </a:rPr>
              <a:t>&gt;&gt;&gt; print(t)</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['2014', '10', '31']</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print(list(map(int, t)))</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[2014, 10, 31]</a:t>
            </a:r>
            <a:endParaRPr lang="en-US" altLang="zh-CN" sz="2000" dirty="0">
              <a:solidFill>
                <a:srgbClr val="00B0F0"/>
              </a:solidFill>
              <a:latin typeface="Consolas" panose="020B0609020204030204" pitchFamily="49" charset="0"/>
            </a:endParaRPr>
          </a:p>
        </p:txBody>
      </p:sp>
      <p:sp>
        <p:nvSpPr>
          <p:cNvPr id="5" name="标题 1"/>
          <p:cNvSpPr>
            <a:spLocks noGrp="1"/>
          </p:cNvSpPr>
          <p:nvPr>
            <p:ph type="title"/>
          </p:nvPr>
        </p:nvSpPr>
        <p:spPr>
          <a:xfrm>
            <a:off x="609600" y="76200"/>
            <a:ext cx="10390717" cy="1143000"/>
          </a:xfrm>
        </p:spPr>
        <p:txBody>
          <a:bodyPr/>
          <a:lstStyle/>
          <a:p>
            <a:pPr lvl="1"/>
            <a:r>
              <a:rPr lang="zh-CN" altLang="en-US" dirty="0"/>
              <a:t>字符串常用方法</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ln>
            <a:miter/>
          </a:ln>
        </p:spPr>
        <p:txBody>
          <a:bodyPr/>
          <a:lstStyle/>
          <a:p>
            <a:r>
              <a:rPr lang="zh-CN" altLang="en-US" dirty="0"/>
              <a:t>常用方法</a:t>
            </a:r>
            <a:endParaRPr lang="en-US" altLang="zh-CN" dirty="0"/>
          </a:p>
          <a:p>
            <a:pPr lvl="1"/>
            <a:r>
              <a:rPr lang="en-US" altLang="zh-CN" noProof="1"/>
              <a:t>split()</a:t>
            </a:r>
            <a:r>
              <a:rPr lang="zh-CN" altLang="en-US" noProof="1"/>
              <a:t>、</a:t>
            </a:r>
            <a:r>
              <a:rPr lang="en-US" altLang="zh-CN" noProof="1"/>
              <a:t>rsplit()</a:t>
            </a:r>
            <a:r>
              <a:rPr lang="zh-CN" altLang="en-US" noProof="1"/>
              <a:t>、</a:t>
            </a:r>
            <a:r>
              <a:rPr lang="en-US" altLang="zh-CN" noProof="1"/>
              <a:t>partition()</a:t>
            </a:r>
            <a:r>
              <a:rPr lang="zh-CN" altLang="en-US" noProof="1"/>
              <a:t>、</a:t>
            </a:r>
            <a:r>
              <a:rPr lang="en-US" altLang="zh-CN" noProof="1"/>
              <a:t>rpartition()</a:t>
            </a:r>
            <a:endParaRPr lang="en-US" altLang="zh-CN" noProof="1"/>
          </a:p>
          <a:p>
            <a:pPr lvl="2"/>
            <a:r>
              <a:rPr lang="zh-CN" altLang="en-US" noProof="1"/>
              <a:t>对于</a:t>
            </a:r>
            <a:r>
              <a:rPr lang="en-US" altLang="zh-CN" noProof="1"/>
              <a:t>split()</a:t>
            </a:r>
            <a:r>
              <a:rPr lang="zh-CN" altLang="en-US" noProof="1"/>
              <a:t>和</a:t>
            </a:r>
            <a:r>
              <a:rPr lang="en-US" altLang="zh-CN" noProof="1"/>
              <a:t>rsplit()</a:t>
            </a:r>
            <a:r>
              <a:rPr lang="zh-CN" altLang="en-US" noProof="1"/>
              <a:t>方法，如果不指定分隔符，则字符串中的任何空白符号（包括空格、换行符、制表符等等）都将被认为是分隔符，返回包含最终分割结果的列表。</a:t>
            </a:r>
            <a:endParaRPr lang="zh-CN" altLang="en-US" noProof="1"/>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
        <p:nvSpPr>
          <p:cNvPr id="2" name="矩形 1"/>
          <p:cNvSpPr/>
          <p:nvPr/>
        </p:nvSpPr>
        <p:spPr>
          <a:xfrm>
            <a:off x="1755912" y="3595274"/>
            <a:ext cx="8511209" cy="2308324"/>
          </a:xfrm>
          <a:prstGeom prst="rect">
            <a:avLst/>
          </a:prstGeom>
        </p:spPr>
        <p:txBody>
          <a:bodyPr wrap="square">
            <a:spAutoFit/>
          </a:bodyPr>
          <a:lstStyle/>
          <a:p>
            <a:pPr marL="355600" indent="-355600" fontAlgn="base">
              <a:lnSpc>
                <a:spcPct val="80000"/>
              </a:lnSpc>
              <a:spcBef>
                <a:spcPct val="0"/>
              </a:spcBef>
              <a:spcAft>
                <a:spcPct val="0"/>
              </a:spcAft>
              <a:buSzPct val="70000"/>
              <a:tabLst>
                <a:tab pos="766445" algn="l"/>
                <a:tab pos="1336675" algn="l"/>
              </a:tabLst>
            </a:pPr>
            <a:r>
              <a:rPr kumimoji="1" lang="en-US" altLang="zh-CN" sz="2000" b="1" noProof="1">
                <a:latin typeface="Consolas" panose="020B0609020204030204" pitchFamily="49" charset="0"/>
              </a:rPr>
              <a:t>&gt;&gt;&gt; s = 'hello world \n\n My name is Dong   '</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latin typeface="Consolas" panose="020B0609020204030204" pitchFamily="49" charset="0"/>
              </a:rPr>
              <a:t>&gt;&gt;&gt; s.split()</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solidFill>
                  <a:srgbClr val="00B0F0"/>
                </a:solidFill>
                <a:latin typeface="Consolas" panose="020B0609020204030204" pitchFamily="49" charset="0"/>
              </a:rPr>
              <a:t>['hello', 'world', 'My', 'name', 'is', 'Dong']</a:t>
            </a:r>
            <a:endParaRPr kumimoji="1" lang="en-US" altLang="zh-CN" sz="2000" b="1" noProof="1">
              <a:solidFill>
                <a:srgbClr val="00B0F0"/>
              </a:solidFill>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latin typeface="Consolas" panose="020B0609020204030204" pitchFamily="49" charset="0"/>
              </a:rPr>
              <a:t>&gt;&gt;&gt; s = '\n\nhello world \n\n\n My name is Dong   '</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latin typeface="Consolas" panose="020B0609020204030204" pitchFamily="49" charset="0"/>
              </a:rPr>
              <a:t>&gt;&gt;&gt; s.split()</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solidFill>
                  <a:srgbClr val="00B0F0"/>
                </a:solidFill>
                <a:latin typeface="Consolas" panose="020B0609020204030204" pitchFamily="49" charset="0"/>
              </a:rPr>
              <a:t>['hello', 'world', 'My', 'name', 'is', 'Dong']</a:t>
            </a:r>
            <a:endParaRPr kumimoji="1" lang="en-US" altLang="zh-CN" sz="2000" b="1" noProof="1">
              <a:solidFill>
                <a:srgbClr val="00B0F0"/>
              </a:solidFill>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latin typeface="Consolas" panose="020B0609020204030204" pitchFamily="49" charset="0"/>
              </a:rPr>
              <a:t>&gt;&gt;&gt; s = '\n\nhello\t\t world \n\n\n My name\t is Dong   '</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latin typeface="Consolas" panose="020B0609020204030204" pitchFamily="49" charset="0"/>
              </a:rPr>
              <a:t>&gt;&gt;&gt; s.split()</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tabLst>
                <a:tab pos="766445" algn="l"/>
                <a:tab pos="1336675" algn="l"/>
              </a:tabLst>
            </a:pPr>
            <a:r>
              <a:rPr kumimoji="1" lang="en-US" altLang="zh-CN" sz="2000" b="1" noProof="1">
                <a:solidFill>
                  <a:srgbClr val="00B0F0"/>
                </a:solidFill>
                <a:latin typeface="Consolas" panose="020B0609020204030204" pitchFamily="49" charset="0"/>
              </a:rPr>
              <a:t>['hello', 'world', 'My', 'name', 'is', 'Dong']</a:t>
            </a:r>
            <a:endParaRPr kumimoji="1" lang="en-US" altLang="zh-CN" sz="2000" b="1" noProof="1">
              <a:solidFill>
                <a:srgbClr val="00B0F0"/>
              </a:solidFill>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ln>
            <a:miter/>
          </a:ln>
        </p:spPr>
        <p:txBody>
          <a:bodyPr/>
          <a:lstStyle/>
          <a:p>
            <a:r>
              <a:rPr lang="zh-CN" altLang="en-US" dirty="0"/>
              <a:t>常用方法</a:t>
            </a:r>
            <a:endParaRPr lang="en-US" altLang="zh-CN" dirty="0"/>
          </a:p>
          <a:p>
            <a:pPr lvl="1"/>
            <a:r>
              <a:rPr lang="en-US" altLang="zh-CN" noProof="1"/>
              <a:t>split()</a:t>
            </a:r>
            <a:r>
              <a:rPr lang="zh-CN" altLang="en-US" noProof="1"/>
              <a:t>、</a:t>
            </a:r>
            <a:r>
              <a:rPr lang="en-US" altLang="zh-CN" noProof="1"/>
              <a:t>rsplit()</a:t>
            </a:r>
            <a:r>
              <a:rPr lang="zh-CN" altLang="en-US" noProof="1"/>
              <a:t>、</a:t>
            </a:r>
            <a:r>
              <a:rPr lang="en-US" altLang="zh-CN" noProof="1"/>
              <a:t>partition()</a:t>
            </a:r>
            <a:r>
              <a:rPr lang="zh-CN" altLang="en-US" noProof="1"/>
              <a:t>、</a:t>
            </a:r>
            <a:r>
              <a:rPr lang="en-US" altLang="zh-CN" noProof="1"/>
              <a:t>rpartition()</a:t>
            </a:r>
            <a:endParaRPr lang="en-US" altLang="zh-CN" noProof="1"/>
          </a:p>
          <a:p>
            <a:pPr lvl="2"/>
            <a:r>
              <a:rPr lang="en-US" altLang="zh-CN" noProof="1">
                <a:latin typeface="宋体" panose="02010600030101010101" pitchFamily="2" charset="-122"/>
              </a:rPr>
              <a:t>split()</a:t>
            </a:r>
            <a:r>
              <a:rPr lang="zh-CN" altLang="en-US" noProof="1">
                <a:latin typeface="宋体" panose="02010600030101010101" pitchFamily="2" charset="-122"/>
              </a:rPr>
              <a:t>和</a:t>
            </a:r>
            <a:r>
              <a:rPr lang="en-US" altLang="zh-CN" noProof="1">
                <a:latin typeface="宋体" panose="02010600030101010101" pitchFamily="2" charset="-122"/>
              </a:rPr>
              <a:t>rsplit()</a:t>
            </a:r>
            <a:r>
              <a:rPr lang="zh-CN" altLang="en-US" noProof="1">
                <a:latin typeface="宋体" panose="02010600030101010101" pitchFamily="2" charset="-122"/>
              </a:rPr>
              <a:t>方法还允许指定最大分割次数</a:t>
            </a:r>
            <a:endParaRPr lang="zh-CN" altLang="en-US" noProof="1">
              <a:latin typeface="宋体" panose="02010600030101010101" pitchFamily="2" charset="-122"/>
            </a:endParaRPr>
          </a:p>
          <a:p>
            <a:pPr lvl="2"/>
            <a:endParaRPr lang="zh-CN" altLang="en-US" noProof="1"/>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
        <p:nvSpPr>
          <p:cNvPr id="2" name="矩形 1"/>
          <p:cNvSpPr/>
          <p:nvPr/>
        </p:nvSpPr>
        <p:spPr>
          <a:xfrm>
            <a:off x="798441" y="3157953"/>
            <a:ext cx="9657521" cy="3297634"/>
          </a:xfrm>
          <a:prstGeom prst="rect">
            <a:avLst/>
          </a:prstGeom>
        </p:spPr>
        <p:txBody>
          <a:bodyPr wrap="square">
            <a:spAutoFit/>
          </a:bodyPr>
          <a:lstStyle/>
          <a:p>
            <a:pPr marL="355600" indent="-355600" fontAlgn="base">
              <a:lnSpc>
                <a:spcPct val="80000"/>
              </a:lnSpc>
              <a:spcBef>
                <a:spcPct val="0"/>
              </a:spcBef>
              <a:spcAft>
                <a:spcPct val="0"/>
              </a:spcAft>
              <a:buSzPct val="70000"/>
              <a:buNone/>
              <a:tabLst>
                <a:tab pos="766445" algn="l"/>
                <a:tab pos="1336675" algn="l"/>
              </a:tabLst>
            </a:pPr>
            <a:r>
              <a:rPr kumimoji="1" lang="en-US" altLang="zh-CN" sz="2000" b="1" noProof="1">
                <a:latin typeface="Consolas" panose="020B0609020204030204" pitchFamily="49" charset="0"/>
              </a:rPr>
              <a:t>&gt;&gt;&gt; s = '\n\nhello\t\t world \n\n\n My name is Dong   '</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buNone/>
              <a:tabLst>
                <a:tab pos="766445" algn="l"/>
                <a:tab pos="1336675" algn="l"/>
              </a:tabLst>
            </a:pPr>
            <a:r>
              <a:rPr kumimoji="1" lang="en-US" altLang="zh-CN" sz="2000" b="1" noProof="1">
                <a:latin typeface="Consolas" panose="020B0609020204030204" pitchFamily="49" charset="0"/>
              </a:rPr>
              <a:t>&gt;&gt;&gt; s.split(None,1)</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buNone/>
              <a:tabLst>
                <a:tab pos="766445" algn="l"/>
                <a:tab pos="1336675" algn="l"/>
              </a:tabLst>
            </a:pPr>
            <a:r>
              <a:rPr kumimoji="1" lang="en-US" altLang="zh-CN" sz="2000" b="1" noProof="1">
                <a:solidFill>
                  <a:srgbClr val="00B0F0"/>
                </a:solidFill>
                <a:latin typeface="Consolas" panose="020B0609020204030204" pitchFamily="49" charset="0"/>
              </a:rPr>
              <a:t>['hello', 'world \n\n\n My name is Dong   ']</a:t>
            </a:r>
            <a:endParaRPr kumimoji="1" lang="en-US" altLang="zh-CN" sz="2000" b="1" noProof="1">
              <a:solidFill>
                <a:srgbClr val="00B0F0"/>
              </a:solidFill>
              <a:latin typeface="Consolas" panose="020B0609020204030204" pitchFamily="49" charset="0"/>
            </a:endParaRPr>
          </a:p>
          <a:p>
            <a:pPr marL="355600" indent="-355600" fontAlgn="base">
              <a:lnSpc>
                <a:spcPct val="80000"/>
              </a:lnSpc>
              <a:spcBef>
                <a:spcPct val="0"/>
              </a:spcBef>
              <a:spcAft>
                <a:spcPct val="0"/>
              </a:spcAft>
              <a:buSzPct val="70000"/>
              <a:buNone/>
              <a:tabLst>
                <a:tab pos="766445" algn="l"/>
                <a:tab pos="1336675" algn="l"/>
              </a:tabLst>
            </a:pPr>
            <a:r>
              <a:rPr kumimoji="1" lang="en-US" altLang="zh-CN" sz="2000" b="1" noProof="1">
                <a:latin typeface="Consolas" panose="020B0609020204030204" pitchFamily="49" charset="0"/>
              </a:rPr>
              <a:t>&gt;&gt;&gt; s.rsplit(None,1)</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buNone/>
              <a:tabLst>
                <a:tab pos="766445" algn="l"/>
                <a:tab pos="1336675" algn="l"/>
              </a:tabLst>
            </a:pPr>
            <a:r>
              <a:rPr kumimoji="1" lang="en-US" altLang="zh-CN" sz="2000" b="1" noProof="1">
                <a:solidFill>
                  <a:srgbClr val="00B0F0"/>
                </a:solidFill>
                <a:latin typeface="Consolas" panose="020B0609020204030204" pitchFamily="49" charset="0"/>
              </a:rPr>
              <a:t>['\n\nhello\t\t world \n\n\n My name is', 'Dong']</a:t>
            </a:r>
            <a:endParaRPr kumimoji="1" lang="en-US" altLang="zh-CN" sz="2000" b="1" noProof="1">
              <a:solidFill>
                <a:srgbClr val="00B0F0"/>
              </a:solidFill>
              <a:latin typeface="Consolas" panose="020B0609020204030204" pitchFamily="49" charset="0"/>
            </a:endParaRPr>
          </a:p>
          <a:p>
            <a:pPr marL="355600" indent="-355600" fontAlgn="base">
              <a:lnSpc>
                <a:spcPct val="80000"/>
              </a:lnSpc>
              <a:spcBef>
                <a:spcPct val="0"/>
              </a:spcBef>
              <a:spcAft>
                <a:spcPct val="0"/>
              </a:spcAft>
              <a:buSzPct val="70000"/>
              <a:buNone/>
              <a:tabLst>
                <a:tab pos="766445" algn="l"/>
                <a:tab pos="1336675" algn="l"/>
              </a:tabLst>
            </a:pPr>
            <a:r>
              <a:rPr kumimoji="1" lang="en-US" altLang="zh-CN" sz="2000" b="1" noProof="1">
                <a:latin typeface="Consolas" panose="020B0609020204030204" pitchFamily="49" charset="0"/>
              </a:rPr>
              <a:t>&gt;&gt;&gt; s.split(None,2)</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buNone/>
              <a:tabLst>
                <a:tab pos="766445" algn="l"/>
                <a:tab pos="1336675" algn="l"/>
              </a:tabLst>
            </a:pPr>
            <a:r>
              <a:rPr kumimoji="1" lang="en-US" altLang="zh-CN" sz="2000" b="1" noProof="1">
                <a:solidFill>
                  <a:srgbClr val="00B0F0"/>
                </a:solidFill>
                <a:latin typeface="Consolas" panose="020B0609020204030204" pitchFamily="49" charset="0"/>
              </a:rPr>
              <a:t>['hello', 'world', 'My name is Dong   ']</a:t>
            </a:r>
            <a:endParaRPr kumimoji="1" lang="en-US" altLang="zh-CN" sz="2000" b="1" noProof="1">
              <a:solidFill>
                <a:srgbClr val="00B0F0"/>
              </a:solidFill>
              <a:latin typeface="Consolas" panose="020B0609020204030204" pitchFamily="49" charset="0"/>
            </a:endParaRPr>
          </a:p>
          <a:p>
            <a:pPr marL="355600" indent="-355600" fontAlgn="base">
              <a:lnSpc>
                <a:spcPct val="80000"/>
              </a:lnSpc>
              <a:spcBef>
                <a:spcPct val="0"/>
              </a:spcBef>
              <a:spcAft>
                <a:spcPct val="0"/>
              </a:spcAft>
              <a:buSzPct val="70000"/>
              <a:buNone/>
              <a:tabLst>
                <a:tab pos="766445" algn="l"/>
                <a:tab pos="1336675" algn="l"/>
              </a:tabLst>
            </a:pPr>
            <a:r>
              <a:rPr kumimoji="1" lang="en-US" altLang="zh-CN" sz="2000" b="1" noProof="1">
                <a:latin typeface="Consolas" panose="020B0609020204030204" pitchFamily="49" charset="0"/>
              </a:rPr>
              <a:t>&gt;&gt;&gt; s.rsplit(None,2)</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buNone/>
              <a:tabLst>
                <a:tab pos="766445" algn="l"/>
                <a:tab pos="1336675" algn="l"/>
              </a:tabLst>
            </a:pPr>
            <a:r>
              <a:rPr kumimoji="1" lang="en-US" altLang="zh-CN" sz="2000" b="1" noProof="1">
                <a:solidFill>
                  <a:srgbClr val="00B0F0"/>
                </a:solidFill>
                <a:latin typeface="Consolas" panose="020B0609020204030204" pitchFamily="49" charset="0"/>
              </a:rPr>
              <a:t>['\n\nhello\t\t world \n\n\n My name', 'is', 'Dong']</a:t>
            </a:r>
            <a:endParaRPr kumimoji="1" lang="en-US" altLang="zh-CN" sz="2000" b="1" noProof="1">
              <a:solidFill>
                <a:srgbClr val="00B0F0"/>
              </a:solidFill>
              <a:latin typeface="Consolas" panose="020B0609020204030204" pitchFamily="49" charset="0"/>
            </a:endParaRPr>
          </a:p>
          <a:p>
            <a:pPr marL="355600" indent="-355600" fontAlgn="base">
              <a:lnSpc>
                <a:spcPct val="80000"/>
              </a:lnSpc>
              <a:spcBef>
                <a:spcPct val="0"/>
              </a:spcBef>
              <a:spcAft>
                <a:spcPct val="0"/>
              </a:spcAft>
              <a:buSzPct val="70000"/>
              <a:buNone/>
              <a:tabLst>
                <a:tab pos="766445" algn="l"/>
                <a:tab pos="1336675" algn="l"/>
              </a:tabLst>
            </a:pPr>
            <a:r>
              <a:rPr kumimoji="1" lang="en-US" altLang="zh-CN" sz="2000" b="1" noProof="1">
                <a:latin typeface="Consolas" panose="020B0609020204030204" pitchFamily="49" charset="0"/>
              </a:rPr>
              <a:t>&gt;&gt;&gt; s.split(maxsplit=6)</a:t>
            </a:r>
            <a:endParaRPr kumimoji="1" lang="en-US" altLang="zh-CN" sz="2000" b="1" noProof="1">
              <a:solidFill>
                <a:srgbClr val="00B0F0"/>
              </a:solidFill>
              <a:latin typeface="Consolas" panose="020B0609020204030204" pitchFamily="49" charset="0"/>
            </a:endParaRPr>
          </a:p>
          <a:p>
            <a:pPr marL="355600" indent="-355600" fontAlgn="base">
              <a:lnSpc>
                <a:spcPct val="80000"/>
              </a:lnSpc>
              <a:spcBef>
                <a:spcPct val="0"/>
              </a:spcBef>
              <a:spcAft>
                <a:spcPct val="0"/>
              </a:spcAft>
              <a:buSzPct val="70000"/>
              <a:buNone/>
              <a:tabLst>
                <a:tab pos="766445" algn="l"/>
                <a:tab pos="1336675" algn="l"/>
              </a:tabLst>
            </a:pPr>
            <a:r>
              <a:rPr kumimoji="1" lang="en-US" altLang="zh-CN" sz="2000" b="1" noProof="1">
                <a:solidFill>
                  <a:srgbClr val="00B0F0"/>
                </a:solidFill>
                <a:latin typeface="Consolas" panose="020B0609020204030204" pitchFamily="49" charset="0"/>
              </a:rPr>
              <a:t>['hello', 'world', 'My', 'name', 'is', 'Dong']</a:t>
            </a:r>
            <a:endParaRPr kumimoji="1" lang="en-US" altLang="zh-CN" sz="2000" b="1" noProof="1">
              <a:solidFill>
                <a:srgbClr val="00B0F0"/>
              </a:solidFill>
              <a:latin typeface="Consolas" panose="020B0609020204030204" pitchFamily="49" charset="0"/>
            </a:endParaRPr>
          </a:p>
          <a:p>
            <a:pPr marL="355600" indent="-355600" fontAlgn="base">
              <a:lnSpc>
                <a:spcPct val="80000"/>
              </a:lnSpc>
              <a:spcBef>
                <a:spcPct val="0"/>
              </a:spcBef>
              <a:spcAft>
                <a:spcPct val="0"/>
              </a:spcAft>
              <a:buSzPct val="70000"/>
              <a:buNone/>
              <a:tabLst>
                <a:tab pos="766445" algn="l"/>
                <a:tab pos="1336675" algn="l"/>
              </a:tabLst>
            </a:pPr>
            <a:r>
              <a:rPr kumimoji="1" lang="en-US" altLang="zh-CN" sz="2000" b="1" noProof="1">
                <a:latin typeface="Consolas" panose="020B0609020204030204" pitchFamily="49" charset="0"/>
              </a:rPr>
              <a:t>&gt;&gt;&gt; s.split(maxsplit=100)</a:t>
            </a:r>
            <a:endParaRPr kumimoji="1" lang="en-US" altLang="zh-CN" sz="2000" b="1" noProof="1">
              <a:latin typeface="Consolas" panose="020B0609020204030204" pitchFamily="49" charset="0"/>
            </a:endParaRPr>
          </a:p>
          <a:p>
            <a:pPr marL="355600" indent="-355600" fontAlgn="base">
              <a:lnSpc>
                <a:spcPct val="80000"/>
              </a:lnSpc>
              <a:spcBef>
                <a:spcPct val="0"/>
              </a:spcBef>
              <a:spcAft>
                <a:spcPct val="0"/>
              </a:spcAft>
              <a:buSzPct val="70000"/>
              <a:buNone/>
              <a:tabLst>
                <a:tab pos="766445" algn="l"/>
                <a:tab pos="1336675" algn="l"/>
              </a:tabLst>
            </a:pPr>
            <a:r>
              <a:rPr kumimoji="1" lang="en-US" altLang="zh-CN" sz="2000" b="1" noProof="1">
                <a:solidFill>
                  <a:srgbClr val="00B0F0"/>
                </a:solidFill>
                <a:latin typeface="Consolas" panose="020B0609020204030204" pitchFamily="49" charset="0"/>
              </a:rPr>
              <a:t>['hello', 'world', 'My', 'name', 'is', 'Dong']</a:t>
            </a:r>
            <a:endParaRPr kumimoji="1" lang="en-US" altLang="zh-CN" sz="2000" b="1" noProof="1">
              <a:solidFill>
                <a:srgbClr val="00B0F0"/>
              </a:solidFill>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ln>
            <a:miter/>
          </a:ln>
        </p:spPr>
        <p:txBody>
          <a:bodyPr/>
          <a:lstStyle/>
          <a:p>
            <a:r>
              <a:rPr lang="zh-CN" altLang="en-US" dirty="0"/>
              <a:t>常用方法</a:t>
            </a:r>
            <a:endParaRPr lang="en-US" altLang="zh-CN" dirty="0"/>
          </a:p>
          <a:p>
            <a:pPr lvl="1"/>
            <a:r>
              <a:rPr lang="en-US" altLang="zh-CN" noProof="1"/>
              <a:t>split()</a:t>
            </a:r>
            <a:r>
              <a:rPr lang="zh-CN" altLang="en-US" noProof="1"/>
              <a:t>、</a:t>
            </a:r>
            <a:r>
              <a:rPr lang="en-US" altLang="zh-CN" noProof="1"/>
              <a:t>rsplit()</a:t>
            </a:r>
            <a:r>
              <a:rPr lang="zh-CN" altLang="en-US" noProof="1"/>
              <a:t>、</a:t>
            </a:r>
            <a:r>
              <a:rPr lang="en-US" altLang="zh-CN" noProof="1"/>
              <a:t>partition()</a:t>
            </a:r>
            <a:r>
              <a:rPr lang="zh-CN" altLang="en-US" noProof="1"/>
              <a:t>、</a:t>
            </a:r>
            <a:r>
              <a:rPr lang="en-US" altLang="zh-CN" noProof="1"/>
              <a:t>rpartition()</a:t>
            </a:r>
            <a:endParaRPr lang="en-US" altLang="zh-CN" noProof="1"/>
          </a:p>
          <a:p>
            <a:pPr lvl="2"/>
            <a:r>
              <a:rPr lang="zh-CN" altLang="en-US" noProof="1"/>
              <a:t>split()方法不传递任何参数时，将使用任何空白字符作为分隔符，把连续多个空白字符看作一个；明确传递参数指定split()使用的分隔符时，情况略有不同。</a:t>
            </a:r>
            <a:endParaRPr lang="zh-CN" altLang="en-US" noProof="1"/>
          </a:p>
          <a:p>
            <a:pPr lvl="2"/>
            <a:endParaRPr lang="zh-CN" altLang="en-US" noProof="1">
              <a:latin typeface="宋体" panose="02010600030101010101" pitchFamily="2" charset="-122"/>
            </a:endParaRPr>
          </a:p>
          <a:p>
            <a:pPr lvl="2"/>
            <a:endParaRPr lang="zh-CN" altLang="en-US" noProof="1"/>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
        <p:nvSpPr>
          <p:cNvPr id="2" name="矩形 1"/>
          <p:cNvSpPr/>
          <p:nvPr/>
        </p:nvSpPr>
        <p:spPr>
          <a:xfrm>
            <a:off x="887893" y="3560366"/>
            <a:ext cx="9657521" cy="1938992"/>
          </a:xfrm>
          <a:prstGeom prst="rect">
            <a:avLst/>
          </a:prstGeom>
        </p:spPr>
        <p:txBody>
          <a:bodyPr wrap="square">
            <a:spAutoFit/>
          </a:bodyPr>
          <a:lstStyle/>
          <a:p>
            <a:r>
              <a:rPr kumimoji="1" lang="zh-CN" altLang="en-US" sz="2000" b="1" noProof="1">
                <a:latin typeface="Consolas" panose="020B0609020204030204" pitchFamily="49" charset="0"/>
              </a:rPr>
              <a:t>&gt;&gt;&gt; 'a,,,bb,,ccc'.split(',')       #每个逗号都被作为独立的分隔符</a:t>
            </a:r>
            <a:endParaRPr kumimoji="1" lang="zh-CN" altLang="en-US" sz="2000" b="1" noProof="1">
              <a:latin typeface="Consolas" panose="020B0609020204030204" pitchFamily="49" charset="0"/>
            </a:endParaRPr>
          </a:p>
          <a:p>
            <a:r>
              <a:rPr kumimoji="1" lang="zh-CN" altLang="en-US" sz="2000" b="1" noProof="1">
                <a:solidFill>
                  <a:srgbClr val="00B0F0"/>
                </a:solidFill>
                <a:latin typeface="Consolas" panose="020B0609020204030204" pitchFamily="49" charset="0"/>
              </a:rPr>
              <a:t>['a', '', '', 'bb', '', 'ccc']</a:t>
            </a:r>
            <a:endParaRPr kumimoji="1" lang="zh-CN" altLang="en-US" sz="2000" b="1" noProof="1">
              <a:solidFill>
                <a:srgbClr val="00B0F0"/>
              </a:solidFill>
              <a:latin typeface="Consolas" panose="020B0609020204030204" pitchFamily="49" charset="0"/>
            </a:endParaRPr>
          </a:p>
          <a:p>
            <a:r>
              <a:rPr kumimoji="1" lang="zh-CN" altLang="en-US" sz="2000" b="1" noProof="1">
                <a:latin typeface="Consolas" panose="020B0609020204030204" pitchFamily="49" charset="0"/>
              </a:rPr>
              <a:t>&gt;&gt;&gt; 'a\t\t\tbb\t\tccc'.split('\t') #每个制表符都被作为独立的分隔符</a:t>
            </a:r>
            <a:endParaRPr kumimoji="1" lang="zh-CN" altLang="en-US" sz="2000" b="1" noProof="1">
              <a:latin typeface="Consolas" panose="020B0609020204030204" pitchFamily="49" charset="0"/>
            </a:endParaRPr>
          </a:p>
          <a:p>
            <a:r>
              <a:rPr kumimoji="1" lang="zh-CN" altLang="en-US" sz="2000" b="1" noProof="1">
                <a:solidFill>
                  <a:srgbClr val="00B0F0"/>
                </a:solidFill>
                <a:latin typeface="Consolas" panose="020B0609020204030204" pitchFamily="49" charset="0"/>
              </a:rPr>
              <a:t>['a', '', '', 'bb', '', 'ccc']</a:t>
            </a:r>
            <a:endParaRPr kumimoji="1" lang="zh-CN" altLang="en-US" sz="2000" b="1" noProof="1">
              <a:solidFill>
                <a:srgbClr val="00B0F0"/>
              </a:solidFill>
              <a:latin typeface="Consolas" panose="020B0609020204030204" pitchFamily="49" charset="0"/>
            </a:endParaRPr>
          </a:p>
          <a:p>
            <a:r>
              <a:rPr kumimoji="1" lang="zh-CN" altLang="en-US" sz="2000" b="1" noProof="1">
                <a:latin typeface="Consolas" panose="020B0609020204030204" pitchFamily="49" charset="0"/>
              </a:rPr>
              <a:t>&gt;&gt;&gt; 'a\t\t\tbb\t\tccc'.split()     #连续多个制表符被作为一个分隔符</a:t>
            </a:r>
            <a:endParaRPr kumimoji="1" lang="zh-CN" altLang="en-US" sz="2000" b="1" noProof="1">
              <a:latin typeface="Consolas" panose="020B0609020204030204" pitchFamily="49" charset="0"/>
            </a:endParaRPr>
          </a:p>
          <a:p>
            <a:r>
              <a:rPr kumimoji="1" lang="zh-CN" altLang="en-US" sz="2000" b="1" noProof="1">
                <a:solidFill>
                  <a:srgbClr val="00B0F0"/>
                </a:solidFill>
                <a:latin typeface="Consolas" panose="020B0609020204030204" pitchFamily="49" charset="0"/>
              </a:rPr>
              <a:t>['a', 'bb', 'ccc']</a:t>
            </a:r>
            <a:endParaRPr kumimoji="1" lang="zh-CN" altLang="en-US" sz="2000" b="1" noProof="1">
              <a:solidFill>
                <a:srgbClr val="00B0F0"/>
              </a:solidFill>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xfrm>
            <a:off x="494208" y="1343972"/>
            <a:ext cx="11074400" cy="5271431"/>
          </a:xfrm>
          <a:ln>
            <a:miter/>
          </a:ln>
        </p:spPr>
        <p:txBody>
          <a:bodyPr/>
          <a:lstStyle/>
          <a:p>
            <a:r>
              <a:rPr lang="zh-CN" altLang="en-US" dirty="0"/>
              <a:t>常用方法</a:t>
            </a:r>
            <a:endParaRPr lang="en-US" altLang="zh-CN" dirty="0"/>
          </a:p>
          <a:p>
            <a:pPr lvl="1"/>
            <a:r>
              <a:rPr lang="en-US" altLang="zh-CN" noProof="1"/>
              <a:t>split()</a:t>
            </a:r>
            <a:r>
              <a:rPr lang="zh-CN" altLang="en-US" noProof="1"/>
              <a:t>、</a:t>
            </a:r>
            <a:r>
              <a:rPr lang="en-US" altLang="zh-CN" noProof="1"/>
              <a:t>rsplit()</a:t>
            </a:r>
            <a:r>
              <a:rPr lang="zh-CN" altLang="en-US" noProof="1"/>
              <a:t>、</a:t>
            </a:r>
            <a:r>
              <a:rPr lang="en-US" altLang="zh-CN" noProof="1"/>
              <a:t>partition()</a:t>
            </a:r>
            <a:r>
              <a:rPr lang="zh-CN" altLang="en-US" noProof="1"/>
              <a:t>、</a:t>
            </a:r>
            <a:r>
              <a:rPr lang="en-US" altLang="zh-CN" noProof="1"/>
              <a:t>rpartition()</a:t>
            </a:r>
            <a:endParaRPr lang="en-US" altLang="zh-CN" noProof="1"/>
          </a:p>
          <a:p>
            <a:pPr lvl="2"/>
            <a:r>
              <a:rPr lang="en-US" altLang="zh-CN" noProof="1"/>
              <a:t>partition()和rpartition()方法以指定字符串为分隔符将原字符串分隔为3部分，即分隔符之前的字符串、分隔符字符串和分隔符之后的字符串。</a:t>
            </a:r>
            <a:endParaRPr lang="en-US" altLang="zh-CN" noProof="1"/>
          </a:p>
          <a:p>
            <a:pPr lvl="3"/>
            <a:endParaRPr lang="en-US" altLang="zh-CN" noProof="1"/>
          </a:p>
          <a:p>
            <a:pPr>
              <a:lnSpc>
                <a:spcPct val="80000"/>
              </a:lnSpc>
              <a:buNone/>
            </a:pPr>
            <a:r>
              <a:rPr lang="en-US" altLang="zh-CN" sz="2000" kern="1200" noProof="1">
                <a:latin typeface="Consolas" panose="020B0609020204030204" pitchFamily="49" charset="0"/>
              </a:rPr>
              <a:t>&gt;&gt;&gt; s = "apple,peach,banana,pear"</a:t>
            </a:r>
            <a:endParaRPr lang="en-US" altLang="zh-CN" sz="2000" kern="1200" noProof="1">
              <a:latin typeface="Consolas" panose="020B0609020204030204" pitchFamily="49" charset="0"/>
            </a:endParaRPr>
          </a:p>
          <a:p>
            <a:pPr>
              <a:lnSpc>
                <a:spcPct val="80000"/>
              </a:lnSpc>
              <a:buNone/>
            </a:pPr>
            <a:r>
              <a:rPr lang="en-US" altLang="zh-CN" sz="2000" kern="1200" noProof="1">
                <a:latin typeface="Consolas" panose="020B0609020204030204" pitchFamily="49" charset="0"/>
              </a:rPr>
              <a:t>&gt;&gt;&gt; s.partition(',')                  #从左侧使用逗号进行切分</a:t>
            </a:r>
            <a:endParaRPr lang="en-US" altLang="zh-CN" sz="2000" kern="1200" noProof="1">
              <a:latin typeface="Consolas" panose="020B0609020204030204" pitchFamily="49" charset="0"/>
            </a:endParaRPr>
          </a:p>
          <a:p>
            <a:pPr>
              <a:lnSpc>
                <a:spcPct val="80000"/>
              </a:lnSpc>
              <a:buNone/>
            </a:pPr>
            <a:r>
              <a:rPr lang="en-US" altLang="zh-CN" sz="2000" kern="1200" noProof="1">
                <a:solidFill>
                  <a:srgbClr val="00B0F0"/>
                </a:solidFill>
                <a:latin typeface="Consolas" panose="020B0609020204030204" pitchFamily="49" charset="0"/>
              </a:rPr>
              <a:t>('apple', ',', 'peach,banana,pear')</a:t>
            </a:r>
            <a:endParaRPr lang="en-US" altLang="zh-CN" sz="2000" kern="1200" noProof="1">
              <a:solidFill>
                <a:srgbClr val="00B0F0"/>
              </a:solidFill>
              <a:latin typeface="Consolas" panose="020B0609020204030204" pitchFamily="49" charset="0"/>
            </a:endParaRPr>
          </a:p>
          <a:p>
            <a:pPr>
              <a:lnSpc>
                <a:spcPct val="80000"/>
              </a:lnSpc>
              <a:buNone/>
            </a:pPr>
            <a:r>
              <a:rPr lang="en-US" altLang="zh-CN" sz="2000" kern="1200" noProof="1">
                <a:latin typeface="Consolas" panose="020B0609020204030204" pitchFamily="49" charset="0"/>
              </a:rPr>
              <a:t>&gt;&gt;&gt; s.rpartition(',')                 #从右侧使用逗号进行切分</a:t>
            </a:r>
            <a:endParaRPr lang="en-US" altLang="zh-CN" sz="2000" kern="1200" noProof="1">
              <a:latin typeface="Consolas" panose="020B0609020204030204" pitchFamily="49" charset="0"/>
            </a:endParaRPr>
          </a:p>
          <a:p>
            <a:pPr>
              <a:lnSpc>
                <a:spcPct val="80000"/>
              </a:lnSpc>
              <a:buNone/>
            </a:pPr>
            <a:r>
              <a:rPr lang="en-US" altLang="zh-CN" sz="2000" kern="1200" noProof="1">
                <a:solidFill>
                  <a:srgbClr val="00B0F0"/>
                </a:solidFill>
                <a:latin typeface="Consolas" panose="020B0609020204030204" pitchFamily="49" charset="0"/>
              </a:rPr>
              <a:t>('apple,peach,banana', ',', 'pear')</a:t>
            </a:r>
            <a:endParaRPr lang="en-US" altLang="zh-CN" sz="2000" kern="1200" noProof="1">
              <a:solidFill>
                <a:srgbClr val="00B0F0"/>
              </a:solidFill>
              <a:latin typeface="Consolas" panose="020B0609020204030204" pitchFamily="49" charset="0"/>
            </a:endParaRPr>
          </a:p>
          <a:p>
            <a:pPr>
              <a:lnSpc>
                <a:spcPct val="80000"/>
              </a:lnSpc>
              <a:buNone/>
            </a:pPr>
            <a:r>
              <a:rPr lang="en-US" altLang="zh-CN" sz="2000" kern="1200" noProof="1">
                <a:latin typeface="Consolas" panose="020B0609020204030204" pitchFamily="49" charset="0"/>
              </a:rPr>
              <a:t>&gt;&gt;&gt; s.rpartition('banana')            #使用字符串作为分隔符</a:t>
            </a:r>
            <a:endParaRPr lang="en-US" altLang="zh-CN" sz="2000" kern="1200" noProof="1">
              <a:latin typeface="Consolas" panose="020B0609020204030204" pitchFamily="49" charset="0"/>
            </a:endParaRPr>
          </a:p>
          <a:p>
            <a:pPr>
              <a:lnSpc>
                <a:spcPct val="80000"/>
              </a:lnSpc>
              <a:buNone/>
            </a:pPr>
            <a:r>
              <a:rPr lang="en-US" altLang="zh-CN" sz="2000" kern="1200" noProof="1">
                <a:solidFill>
                  <a:srgbClr val="00B0F0"/>
                </a:solidFill>
                <a:latin typeface="Consolas" panose="020B0609020204030204" pitchFamily="49" charset="0"/>
              </a:rPr>
              <a:t>('apple,peach,', 'banana', ',pear')</a:t>
            </a:r>
            <a:endParaRPr lang="en-US" altLang="zh-CN" sz="2000" kern="1200" noProof="1">
              <a:solidFill>
                <a:srgbClr val="00B0F0"/>
              </a:solidFill>
              <a:latin typeface="Consolas" panose="020B0609020204030204" pitchFamily="49" charset="0"/>
            </a:endParaRPr>
          </a:p>
          <a:p>
            <a:pPr>
              <a:lnSpc>
                <a:spcPct val="80000"/>
              </a:lnSpc>
              <a:buNone/>
            </a:pPr>
            <a:r>
              <a:rPr lang="en-US" altLang="zh-CN" sz="2000" kern="1200" noProof="1">
                <a:latin typeface="Consolas" panose="020B0609020204030204" pitchFamily="49" charset="0"/>
              </a:rPr>
              <a:t>&gt;&gt;&gt; 'abababab'.partition('a')</a:t>
            </a:r>
            <a:endParaRPr lang="en-US" altLang="zh-CN" sz="2000" kern="1200" noProof="1">
              <a:latin typeface="Consolas" panose="020B0609020204030204" pitchFamily="49" charset="0"/>
            </a:endParaRPr>
          </a:p>
          <a:p>
            <a:pPr>
              <a:lnSpc>
                <a:spcPct val="80000"/>
              </a:lnSpc>
              <a:buNone/>
            </a:pPr>
            <a:r>
              <a:rPr lang="en-US" altLang="zh-CN" sz="2000" kern="1200" noProof="1">
                <a:solidFill>
                  <a:srgbClr val="00B0F0"/>
                </a:solidFill>
                <a:latin typeface="Consolas" panose="020B0609020204030204" pitchFamily="49" charset="0"/>
              </a:rPr>
              <a:t>('', 'a', 'bababab')</a:t>
            </a:r>
            <a:endParaRPr lang="en-US" altLang="zh-CN" sz="2000" kern="1200" noProof="1">
              <a:solidFill>
                <a:srgbClr val="00B0F0"/>
              </a:solidFill>
              <a:latin typeface="Consolas" panose="020B0609020204030204" pitchFamily="49" charset="0"/>
            </a:endParaRPr>
          </a:p>
          <a:p>
            <a:pPr>
              <a:lnSpc>
                <a:spcPct val="80000"/>
              </a:lnSpc>
              <a:buNone/>
            </a:pPr>
            <a:r>
              <a:rPr lang="en-US" altLang="zh-CN" sz="2000" kern="1200" noProof="1">
                <a:latin typeface="Consolas" panose="020B0609020204030204" pitchFamily="49" charset="0"/>
              </a:rPr>
              <a:t>&gt;&gt;&gt; 'abababab'.rpartition('a')</a:t>
            </a:r>
            <a:endParaRPr lang="en-US" altLang="zh-CN" sz="2000" kern="1200" noProof="1">
              <a:latin typeface="Consolas" panose="020B0609020204030204" pitchFamily="49" charset="0"/>
            </a:endParaRPr>
          </a:p>
          <a:p>
            <a:pPr>
              <a:lnSpc>
                <a:spcPct val="80000"/>
              </a:lnSpc>
              <a:buNone/>
            </a:pPr>
            <a:r>
              <a:rPr lang="en-US" altLang="zh-CN" sz="2000" kern="1200" noProof="1">
                <a:solidFill>
                  <a:srgbClr val="00B0F0"/>
                </a:solidFill>
                <a:latin typeface="Consolas" panose="020B0609020204030204" pitchFamily="49" charset="0"/>
              </a:rPr>
              <a:t>('ababab', 'a', 'b')</a:t>
            </a:r>
            <a:endParaRPr lang="zh-CN" altLang="en-US" sz="2000" kern="1200" noProof="1">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ln>
            <a:miter/>
          </a:ln>
        </p:spPr>
        <p:txBody>
          <a:bodyPr/>
          <a:lstStyle/>
          <a:p>
            <a:r>
              <a:rPr lang="zh-CN" altLang="en-US" dirty="0"/>
              <a:t>常用方法</a:t>
            </a:r>
            <a:endParaRPr lang="en-US" altLang="zh-CN" dirty="0"/>
          </a:p>
          <a:p>
            <a:pPr lvl="1"/>
            <a:r>
              <a:rPr lang="zh-CN" altLang="en-US" dirty="0">
                <a:latin typeface="宋体" panose="02010600030101010101" pitchFamily="2" charset="-122"/>
              </a:rPr>
              <a:t>字符串连接join()</a:t>
            </a:r>
            <a:endParaRPr lang="zh-CN" altLang="en-US" dirty="0">
              <a:latin typeface="宋体" panose="02010600030101010101" pitchFamily="2" charset="-122"/>
            </a:endParaRPr>
          </a:p>
          <a:p>
            <a:pPr>
              <a:buNone/>
            </a:pPr>
            <a:r>
              <a:rPr lang="zh-CN" altLang="en-US" sz="1800" dirty="0">
                <a:latin typeface="Consolas" panose="020B0609020204030204" pitchFamily="49" charset="0"/>
              </a:rPr>
              <a:t>&gt;&gt;&gt; li=["apple", "peach", "banana", "pear"]</a:t>
            </a:r>
            <a:endParaRPr lang="zh-CN" altLang="en-US" sz="1800" dirty="0">
              <a:latin typeface="Consolas" panose="020B0609020204030204" pitchFamily="49" charset="0"/>
            </a:endParaRPr>
          </a:p>
          <a:p>
            <a:pPr>
              <a:buNone/>
            </a:pPr>
            <a:r>
              <a:rPr lang="zh-CN" altLang="en-US" sz="1800" dirty="0">
                <a:latin typeface="Consolas" panose="020B0609020204030204" pitchFamily="49" charset="0"/>
              </a:rPr>
              <a:t>&gt;&gt;&gt; sep=","</a:t>
            </a:r>
            <a:endParaRPr lang="zh-CN" altLang="en-US" sz="1800" dirty="0">
              <a:latin typeface="Consolas" panose="020B0609020204030204" pitchFamily="49" charset="0"/>
            </a:endParaRPr>
          </a:p>
          <a:p>
            <a:pPr>
              <a:buNone/>
            </a:pPr>
            <a:r>
              <a:rPr lang="zh-CN" altLang="en-US" sz="1800" dirty="0">
                <a:latin typeface="Consolas" panose="020B0609020204030204" pitchFamily="49" charset="0"/>
              </a:rPr>
              <a:t>&gt;&gt;&gt; s=sep.join(li)</a:t>
            </a:r>
            <a:endParaRPr lang="zh-CN" altLang="en-US" sz="1800" dirty="0">
              <a:latin typeface="Consolas" panose="020B0609020204030204" pitchFamily="49" charset="0"/>
            </a:endParaRPr>
          </a:p>
          <a:p>
            <a:pPr>
              <a:buNone/>
            </a:pPr>
            <a:r>
              <a:rPr lang="zh-CN" altLang="en-US" sz="1800" dirty="0">
                <a:latin typeface="Consolas" panose="020B0609020204030204" pitchFamily="49" charset="0"/>
              </a:rPr>
              <a:t>&gt;&gt;&gt; s</a:t>
            </a:r>
            <a:endParaRPr lang="zh-CN" altLang="en-US" sz="1800" dirty="0">
              <a:latin typeface="Consolas" panose="020B0609020204030204" pitchFamily="49" charset="0"/>
            </a:endParaRPr>
          </a:p>
          <a:p>
            <a:pPr>
              <a:buNone/>
            </a:pPr>
            <a:r>
              <a:rPr lang="zh-CN" altLang="en-US" sz="1800" dirty="0">
                <a:solidFill>
                  <a:srgbClr val="00B0F0"/>
                </a:solidFill>
                <a:latin typeface="Consolas" panose="020B0609020204030204" pitchFamily="49" charset="0"/>
              </a:rPr>
              <a:t>"apple,peach,banana,pear“</a:t>
            </a:r>
            <a:endParaRPr lang="en-US" altLang="zh-CN" sz="1800" dirty="0">
              <a:solidFill>
                <a:srgbClr val="00B0F0"/>
              </a:solidFill>
              <a:latin typeface="Consolas" panose="020B0609020204030204" pitchFamily="49" charset="0"/>
            </a:endParaRPr>
          </a:p>
          <a:p>
            <a:pPr>
              <a:buNone/>
            </a:pPr>
            <a:endParaRPr lang="en-US" altLang="zh-CN" sz="1800" dirty="0">
              <a:solidFill>
                <a:srgbClr val="00B0F0"/>
              </a:solidFill>
              <a:latin typeface="Consolas" panose="020B0609020204030204" pitchFamily="49" charset="0"/>
            </a:endParaRPr>
          </a:p>
          <a:p>
            <a:pPr lvl="1"/>
            <a:r>
              <a:rPr lang="zh-CN" altLang="en-US" noProof="1">
                <a:latin typeface="宋体" panose="02010600030101010101" pitchFamily="2" charset="-122"/>
                <a:sym typeface="+mn-ea"/>
              </a:rPr>
              <a:t>不推荐使用</a:t>
            </a:r>
            <a:r>
              <a:rPr lang="en-US" altLang="x-none" noProof="1">
                <a:latin typeface="宋体" panose="02010600030101010101" pitchFamily="2" charset="-122"/>
                <a:sym typeface="+mn-ea"/>
              </a:rPr>
              <a:t>+</a:t>
            </a:r>
            <a:r>
              <a:rPr lang="zh-CN" altLang="en-US" noProof="1">
                <a:latin typeface="宋体" panose="02010600030101010101" pitchFamily="2" charset="-122"/>
                <a:sym typeface="+mn-ea"/>
              </a:rPr>
              <a:t>运算符连接字符串，优先使用</a:t>
            </a:r>
            <a:r>
              <a:rPr lang="en-US" altLang="x-none" noProof="1">
                <a:latin typeface="宋体" panose="02010600030101010101" pitchFamily="2" charset="-122"/>
                <a:sym typeface="+mn-ea"/>
              </a:rPr>
              <a:t>join()</a:t>
            </a:r>
            <a:r>
              <a:rPr lang="zh-CN" altLang="en-US" noProof="1">
                <a:latin typeface="宋体" panose="02010600030101010101" pitchFamily="2" charset="-122"/>
                <a:sym typeface="+mn-ea"/>
              </a:rPr>
              <a:t>方法</a:t>
            </a:r>
            <a:endParaRPr lang="zh-CN" altLang="en-US" noProof="1">
              <a:latin typeface="宋体" panose="02010600030101010101" pitchFamily="2" charset="-122"/>
              <a:sym typeface="+mn-ea"/>
            </a:endParaRPr>
          </a:p>
          <a:p>
            <a:pPr>
              <a:buNone/>
            </a:pPr>
            <a:endParaRPr lang="zh-CN" altLang="en-US" sz="1800" dirty="0">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208" y="1343973"/>
            <a:ext cx="11074400" cy="5307198"/>
          </a:xfrm>
        </p:spPr>
        <p:txBody>
          <a:bodyPr/>
          <a:lstStyle/>
          <a:p>
            <a:pPr>
              <a:lnSpc>
                <a:spcPct val="80000"/>
              </a:lnSpc>
              <a:buNone/>
            </a:pPr>
            <a:r>
              <a:rPr lang="zh-CN" altLang="en-US" sz="2000" kern="1200" noProof="1">
                <a:latin typeface="Consolas" panose="020B0609020204030204" pitchFamily="49" charset="0"/>
              </a:rPr>
              <a:t>import timeit</a:t>
            </a:r>
            <a:endParaRPr lang="zh-CN" altLang="en-US" sz="2000" kern="1200" noProof="1">
              <a:latin typeface="Consolas" panose="020B0609020204030204" pitchFamily="49" charset="0"/>
            </a:endParaRPr>
          </a:p>
          <a:p>
            <a:pPr>
              <a:lnSpc>
                <a:spcPct val="80000"/>
              </a:lnSpc>
              <a:buNone/>
            </a:pPr>
            <a:endParaRPr lang="zh-CN" altLang="en-US" sz="2000" kern="1200" noProof="1">
              <a:latin typeface="Consolas" panose="020B0609020204030204" pitchFamily="49" charset="0"/>
            </a:endParaRPr>
          </a:p>
          <a:p>
            <a:pPr>
              <a:lnSpc>
                <a:spcPct val="80000"/>
              </a:lnSpc>
              <a:buNone/>
            </a:pPr>
            <a:r>
              <a:rPr lang="zh-CN" altLang="en-US" sz="2000" kern="1200" noProof="1">
                <a:latin typeface="Consolas" panose="020B0609020204030204" pitchFamily="49" charset="0"/>
              </a:rPr>
              <a:t>#使用列表推导式生成10000个字符串</a:t>
            </a:r>
            <a:endParaRPr lang="zh-CN" altLang="en-US" sz="2000" kern="1200" noProof="1">
              <a:latin typeface="Consolas" panose="020B0609020204030204" pitchFamily="49" charset="0"/>
            </a:endParaRPr>
          </a:p>
          <a:p>
            <a:pPr>
              <a:lnSpc>
                <a:spcPct val="80000"/>
              </a:lnSpc>
              <a:buNone/>
            </a:pPr>
            <a:r>
              <a:rPr lang="zh-CN" altLang="en-US" sz="2000" kern="1200" noProof="1">
                <a:latin typeface="Consolas" panose="020B0609020204030204" pitchFamily="49" charset="0"/>
              </a:rPr>
              <a:t>strlist = ['This is a long string that will not keep in memory.' for n in range(10000)]</a:t>
            </a:r>
            <a:endParaRPr lang="zh-CN" altLang="en-US" sz="2000" kern="1200" noProof="1">
              <a:latin typeface="Consolas" panose="020B0609020204030204" pitchFamily="49" charset="0"/>
            </a:endParaRPr>
          </a:p>
          <a:p>
            <a:pPr>
              <a:lnSpc>
                <a:spcPct val="80000"/>
              </a:lnSpc>
              <a:buNone/>
            </a:pPr>
            <a:r>
              <a:rPr lang="zh-CN" altLang="en-US" sz="2000" kern="1200" noProof="1">
                <a:latin typeface="Consolas" panose="020B0609020204030204" pitchFamily="49" charset="0"/>
              </a:rPr>
              <a:t>#使用字符串对象的join()方法连接多个字符串</a:t>
            </a:r>
            <a:endParaRPr lang="zh-CN" altLang="en-US" sz="2000" kern="1200" noProof="1">
              <a:latin typeface="Consolas" panose="020B0609020204030204" pitchFamily="49" charset="0"/>
            </a:endParaRPr>
          </a:p>
          <a:p>
            <a:pPr>
              <a:lnSpc>
                <a:spcPct val="80000"/>
              </a:lnSpc>
              <a:buNone/>
            </a:pPr>
            <a:r>
              <a:rPr lang="zh-CN" altLang="en-US" sz="2000" kern="1200" noProof="1">
                <a:latin typeface="Consolas" panose="020B0609020204030204" pitchFamily="49" charset="0"/>
              </a:rPr>
              <a:t>def use_join():</a:t>
            </a:r>
            <a:endParaRPr lang="zh-CN" altLang="en-US" sz="2000" kern="1200" noProof="1">
              <a:latin typeface="Consolas" panose="020B0609020204030204" pitchFamily="49" charset="0"/>
            </a:endParaRPr>
          </a:p>
          <a:p>
            <a:pPr>
              <a:lnSpc>
                <a:spcPct val="80000"/>
              </a:lnSpc>
              <a:buNone/>
            </a:pPr>
            <a:r>
              <a:rPr lang="zh-CN" altLang="en-US" sz="2000" kern="1200" noProof="1">
                <a:latin typeface="Consolas" panose="020B0609020204030204" pitchFamily="49" charset="0"/>
              </a:rPr>
              <a:t>    return ''.join(strlist)</a:t>
            </a:r>
            <a:endParaRPr lang="zh-CN" altLang="en-US" sz="2000" kern="1200" noProof="1">
              <a:latin typeface="Consolas" panose="020B0609020204030204" pitchFamily="49" charset="0"/>
            </a:endParaRPr>
          </a:p>
          <a:p>
            <a:pPr>
              <a:lnSpc>
                <a:spcPct val="80000"/>
              </a:lnSpc>
              <a:buNone/>
            </a:pPr>
            <a:r>
              <a:rPr lang="zh-CN" altLang="en-US" sz="2000" kern="1200" noProof="1">
                <a:latin typeface="Consolas" panose="020B0609020204030204" pitchFamily="49" charset="0"/>
              </a:rPr>
              <a:t>#使用运算符+连接多个字符串</a:t>
            </a:r>
            <a:endParaRPr lang="zh-CN" altLang="en-US" sz="2000" kern="1200" noProof="1">
              <a:latin typeface="Consolas" panose="020B0609020204030204" pitchFamily="49" charset="0"/>
            </a:endParaRPr>
          </a:p>
          <a:p>
            <a:pPr>
              <a:lnSpc>
                <a:spcPct val="80000"/>
              </a:lnSpc>
              <a:buNone/>
            </a:pPr>
            <a:r>
              <a:rPr lang="zh-CN" altLang="en-US" sz="2000" kern="1200" noProof="1">
                <a:latin typeface="Consolas" panose="020B0609020204030204" pitchFamily="49" charset="0"/>
              </a:rPr>
              <a:t>def use_plus():</a:t>
            </a:r>
            <a:endParaRPr lang="zh-CN" altLang="en-US" sz="2000" kern="1200" noProof="1">
              <a:latin typeface="Consolas" panose="020B0609020204030204" pitchFamily="49" charset="0"/>
            </a:endParaRPr>
          </a:p>
          <a:p>
            <a:pPr>
              <a:lnSpc>
                <a:spcPct val="80000"/>
              </a:lnSpc>
              <a:buNone/>
            </a:pPr>
            <a:r>
              <a:rPr lang="zh-CN" altLang="en-US" sz="2000" kern="1200" noProof="1">
                <a:latin typeface="Consolas" panose="020B0609020204030204" pitchFamily="49" charset="0"/>
              </a:rPr>
              <a:t>    result = ''</a:t>
            </a:r>
            <a:endParaRPr lang="zh-CN" altLang="en-US" sz="2000" kern="1200" noProof="1">
              <a:latin typeface="Consolas" panose="020B0609020204030204" pitchFamily="49" charset="0"/>
            </a:endParaRPr>
          </a:p>
          <a:p>
            <a:pPr>
              <a:lnSpc>
                <a:spcPct val="80000"/>
              </a:lnSpc>
              <a:buNone/>
            </a:pPr>
            <a:r>
              <a:rPr lang="zh-CN" altLang="en-US" sz="2000" kern="1200" noProof="1">
                <a:latin typeface="Consolas" panose="020B0609020204030204" pitchFamily="49" charset="0"/>
              </a:rPr>
              <a:t>    for strtemp in strlist:</a:t>
            </a:r>
            <a:endParaRPr lang="zh-CN" altLang="en-US" sz="2000" kern="1200" noProof="1">
              <a:latin typeface="Consolas" panose="020B0609020204030204" pitchFamily="49" charset="0"/>
            </a:endParaRPr>
          </a:p>
          <a:p>
            <a:pPr>
              <a:lnSpc>
                <a:spcPct val="80000"/>
              </a:lnSpc>
              <a:buNone/>
            </a:pPr>
            <a:r>
              <a:rPr lang="zh-CN" altLang="en-US" sz="2000" kern="1200" noProof="1">
                <a:latin typeface="Consolas" panose="020B0609020204030204" pitchFamily="49" charset="0"/>
              </a:rPr>
              <a:t>        result = result+strtemp</a:t>
            </a:r>
            <a:endParaRPr lang="zh-CN" altLang="en-US" sz="2000" kern="1200" noProof="1">
              <a:latin typeface="Consolas" panose="020B0609020204030204" pitchFamily="49" charset="0"/>
            </a:endParaRPr>
          </a:p>
          <a:p>
            <a:pPr>
              <a:lnSpc>
                <a:spcPct val="80000"/>
              </a:lnSpc>
              <a:buNone/>
            </a:pPr>
            <a:r>
              <a:rPr lang="zh-CN" altLang="en-US" sz="2000" kern="1200" noProof="1">
                <a:latin typeface="Consolas" panose="020B0609020204030204" pitchFamily="49" charset="0"/>
              </a:rPr>
              <a:t>    return result</a:t>
            </a:r>
            <a:endParaRPr lang="en-US" altLang="zh-CN" sz="2000" kern="1200" noProof="1">
              <a:latin typeface="Consolas" panose="020B0609020204030204" pitchFamily="49" charset="0"/>
            </a:endParaRPr>
          </a:p>
          <a:p>
            <a:pPr>
              <a:lnSpc>
                <a:spcPct val="80000"/>
              </a:lnSpc>
              <a:buNone/>
            </a:pPr>
            <a:r>
              <a:rPr lang="zh-CN" altLang="en-US" sz="2000" kern="1200" dirty="0">
                <a:latin typeface="Consolas" panose="020B0609020204030204" pitchFamily="49" charset="0"/>
              </a:rPr>
              <a:t>if __name__ == '__main__':</a:t>
            </a:r>
            <a:endParaRPr lang="zh-CN" altLang="en-US" sz="2000" kern="1200" dirty="0">
              <a:latin typeface="Consolas" panose="020B0609020204030204" pitchFamily="49" charset="0"/>
            </a:endParaRPr>
          </a:p>
          <a:p>
            <a:pPr>
              <a:lnSpc>
                <a:spcPct val="80000"/>
              </a:lnSpc>
              <a:buNone/>
            </a:pPr>
            <a:r>
              <a:rPr lang="zh-CN" altLang="en-US" sz="2000" kern="1200" dirty="0">
                <a:latin typeface="Consolas" panose="020B0609020204030204" pitchFamily="49" charset="0"/>
              </a:rPr>
              <a:t>    #重复运行次数</a:t>
            </a:r>
            <a:endParaRPr lang="zh-CN" altLang="en-US" sz="2000" kern="1200" dirty="0">
              <a:latin typeface="Consolas" panose="020B0609020204030204" pitchFamily="49" charset="0"/>
            </a:endParaRPr>
          </a:p>
          <a:p>
            <a:pPr>
              <a:lnSpc>
                <a:spcPct val="80000"/>
              </a:lnSpc>
              <a:buNone/>
            </a:pPr>
            <a:r>
              <a:rPr lang="zh-CN" altLang="en-US" sz="2000" kern="1200" dirty="0">
                <a:latin typeface="Consolas" panose="020B0609020204030204" pitchFamily="49" charset="0"/>
              </a:rPr>
              <a:t>    times = 1000</a:t>
            </a:r>
            <a:endParaRPr lang="zh-CN" altLang="en-US" sz="2000" kern="1200" dirty="0">
              <a:latin typeface="Consolas" panose="020B0609020204030204" pitchFamily="49" charset="0"/>
            </a:endParaRPr>
          </a:p>
          <a:p>
            <a:pPr>
              <a:lnSpc>
                <a:spcPct val="80000"/>
              </a:lnSpc>
              <a:buNone/>
            </a:pPr>
            <a:r>
              <a:rPr lang="zh-CN" altLang="en-US" sz="2000" kern="1200" dirty="0">
                <a:latin typeface="Consolas" panose="020B0609020204030204" pitchFamily="49" charset="0"/>
              </a:rPr>
              <a:t>    jointimer = timeit.Timer('use_join()', 'from __main__ import use_join')</a:t>
            </a:r>
            <a:endParaRPr lang="zh-CN" altLang="en-US" sz="2000" kern="1200" dirty="0">
              <a:latin typeface="Consolas" panose="020B0609020204030204" pitchFamily="49" charset="0"/>
            </a:endParaRPr>
          </a:p>
          <a:p>
            <a:pPr>
              <a:lnSpc>
                <a:spcPct val="80000"/>
              </a:lnSpc>
              <a:buNone/>
            </a:pPr>
            <a:r>
              <a:rPr lang="zh-CN" altLang="en-US" sz="2000" kern="1200" dirty="0">
                <a:latin typeface="Consolas" panose="020B0609020204030204" pitchFamily="49" charset="0"/>
              </a:rPr>
              <a:t>    print('time for join:', jointimer.timeit(number=times))</a:t>
            </a:r>
            <a:endParaRPr lang="zh-CN" altLang="en-US" sz="2000" kern="1200" dirty="0">
              <a:latin typeface="Consolas" panose="020B0609020204030204" pitchFamily="49" charset="0"/>
            </a:endParaRPr>
          </a:p>
          <a:p>
            <a:pPr>
              <a:lnSpc>
                <a:spcPct val="80000"/>
              </a:lnSpc>
              <a:buNone/>
            </a:pPr>
            <a:r>
              <a:rPr lang="zh-CN" altLang="en-US" sz="2000" kern="1200" dirty="0">
                <a:latin typeface="Consolas" panose="020B0609020204030204" pitchFamily="49" charset="0"/>
              </a:rPr>
              <a:t>    plustimer = timeit.Timer('use_plus()', 'from __main__ import use_plus')</a:t>
            </a:r>
            <a:endParaRPr lang="zh-CN" altLang="en-US" sz="2000" kern="1200" dirty="0">
              <a:latin typeface="Consolas" panose="020B0609020204030204" pitchFamily="49" charset="0"/>
            </a:endParaRPr>
          </a:p>
          <a:p>
            <a:pPr>
              <a:lnSpc>
                <a:spcPct val="80000"/>
              </a:lnSpc>
              <a:buNone/>
            </a:pPr>
            <a:r>
              <a:rPr lang="zh-CN" altLang="en-US" sz="2000" kern="1200" dirty="0">
                <a:latin typeface="Consolas" panose="020B0609020204030204" pitchFamily="49" charset="0"/>
              </a:rPr>
              <a:t>    print('time for plus:', plustimer.timeit(number=times))</a:t>
            </a:r>
            <a:endParaRPr lang="zh-CN" altLang="en-US" sz="2000" kern="1200" dirty="0">
              <a:latin typeface="Consolas" panose="020B0609020204030204" pitchFamily="49" charset="0"/>
            </a:endParaRPr>
          </a:p>
          <a:p>
            <a:pPr>
              <a:lnSpc>
                <a:spcPct val="80000"/>
              </a:lnSpc>
              <a:buNone/>
            </a:pPr>
            <a:endParaRPr lang="zh-CN" altLang="en-US" sz="2000" kern="1200" noProof="1">
              <a:latin typeface="Consolas" panose="020B0609020204030204" pitchFamily="49" charset="0"/>
            </a:endParaRPr>
          </a:p>
        </p:txBody>
      </p:sp>
      <p:sp>
        <p:nvSpPr>
          <p:cNvPr id="5"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51539" y="2631440"/>
            <a:ext cx="5023215" cy="2708910"/>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4105" y="1342247"/>
            <a:ext cx="4552950" cy="590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ln>
            <a:miter/>
          </a:ln>
        </p:spPr>
        <p:txBody>
          <a:bodyPr/>
          <a:lstStyle/>
          <a:p>
            <a:r>
              <a:rPr lang="zh-CN" altLang="en-US" dirty="0"/>
              <a:t>常用方法</a:t>
            </a:r>
            <a:endParaRPr lang="en-US" altLang="zh-CN" dirty="0"/>
          </a:p>
          <a:p>
            <a:pPr lvl="1"/>
            <a:r>
              <a:rPr lang="zh-CN" altLang="en-US" dirty="0">
                <a:latin typeface="宋体" panose="02010600030101010101" pitchFamily="2" charset="-122"/>
              </a:rPr>
              <a:t>字符串连接join()</a:t>
            </a:r>
            <a:endParaRPr lang="en-US" altLang="zh-CN" dirty="0">
              <a:latin typeface="宋体" panose="02010600030101010101" pitchFamily="2" charset="-122"/>
            </a:endParaRPr>
          </a:p>
          <a:p>
            <a:pPr lvl="1"/>
            <a:r>
              <a:rPr lang="zh-CN" altLang="en-US" noProof="1"/>
              <a:t>timeit模块还支持下面代码演示的用法，从运行结果可以看出，当需要对大量数据进行类型转换时，内置函数map()可以提供非常高的效率</a:t>
            </a:r>
            <a:endParaRPr lang="en-US" altLang="zh-CN" noProof="1"/>
          </a:p>
          <a:p>
            <a:pPr marL="190500" lvl="1" indent="0">
              <a:buNone/>
            </a:pPr>
            <a:endParaRPr lang="zh-CN" altLang="en-US" dirty="0">
              <a:latin typeface="宋体" panose="02010600030101010101" pitchFamily="2" charset="-122"/>
            </a:endParaRPr>
          </a:p>
          <a:p>
            <a:pPr>
              <a:lnSpc>
                <a:spcPct val="80000"/>
              </a:lnSpc>
              <a:buNone/>
            </a:pPr>
            <a:r>
              <a:rPr lang="zh-CN" altLang="en-US" sz="2000" kern="1200" noProof="1">
                <a:latin typeface="Consolas" panose="020B0609020204030204" pitchFamily="49" charset="0"/>
              </a:rPr>
              <a:t>&gt;&gt;&gt; import timeit</a:t>
            </a:r>
            <a:endParaRPr lang="zh-CN" altLang="en-US" sz="2000" kern="1200" noProof="1">
              <a:latin typeface="Consolas" panose="020B0609020204030204" pitchFamily="49" charset="0"/>
            </a:endParaRPr>
          </a:p>
          <a:p>
            <a:pPr>
              <a:lnSpc>
                <a:spcPct val="80000"/>
              </a:lnSpc>
              <a:buNone/>
            </a:pPr>
            <a:r>
              <a:rPr lang="zh-CN" altLang="en-US" sz="2000" kern="1200" noProof="1">
                <a:latin typeface="Consolas" panose="020B0609020204030204" pitchFamily="49" charset="0"/>
              </a:rPr>
              <a:t>&gt;&gt;&gt; timeit.timeit('"-".join(str(n) for n in range(100))', number=10000)  #运行10000次</a:t>
            </a:r>
            <a:endParaRPr lang="zh-CN" altLang="en-US" sz="2000" kern="1200" noProof="1">
              <a:latin typeface="Consolas" panose="020B0609020204030204" pitchFamily="49" charset="0"/>
            </a:endParaRPr>
          </a:p>
          <a:p>
            <a:pPr>
              <a:lnSpc>
                <a:spcPct val="80000"/>
              </a:lnSpc>
              <a:buNone/>
            </a:pPr>
            <a:r>
              <a:rPr lang="zh-CN" altLang="en-US" sz="2000" kern="1200" noProof="1">
                <a:solidFill>
                  <a:srgbClr val="00B0F0"/>
                </a:solidFill>
                <a:latin typeface="Consolas" panose="020B0609020204030204" pitchFamily="49" charset="0"/>
              </a:rPr>
              <a:t>0.3063435900577929</a:t>
            </a:r>
            <a:endParaRPr lang="zh-CN" altLang="en-US" sz="2000" kern="1200" noProof="1">
              <a:solidFill>
                <a:srgbClr val="00B0F0"/>
              </a:solidFill>
              <a:latin typeface="Consolas" panose="020B0609020204030204" pitchFamily="49" charset="0"/>
            </a:endParaRPr>
          </a:p>
          <a:p>
            <a:pPr>
              <a:lnSpc>
                <a:spcPct val="80000"/>
              </a:lnSpc>
              <a:buNone/>
            </a:pPr>
            <a:r>
              <a:rPr lang="zh-CN" altLang="en-US" sz="2000" kern="1200" noProof="1">
                <a:latin typeface="Consolas" panose="020B0609020204030204" pitchFamily="49" charset="0"/>
              </a:rPr>
              <a:t>&gt;&gt;&gt; timeit.timeit('"-".join([str(n) for n in range(100)])', number=10000)</a:t>
            </a:r>
            <a:endParaRPr lang="zh-CN" altLang="en-US" sz="2000" kern="1200" noProof="1">
              <a:latin typeface="Consolas" panose="020B0609020204030204" pitchFamily="49" charset="0"/>
            </a:endParaRPr>
          </a:p>
          <a:p>
            <a:pPr>
              <a:lnSpc>
                <a:spcPct val="80000"/>
              </a:lnSpc>
              <a:buNone/>
            </a:pPr>
            <a:r>
              <a:rPr lang="zh-CN" altLang="en-US" sz="2000" kern="1200" noProof="1">
                <a:solidFill>
                  <a:srgbClr val="00B0F0"/>
                </a:solidFill>
                <a:latin typeface="Consolas" panose="020B0609020204030204" pitchFamily="49" charset="0"/>
              </a:rPr>
              <a:t>0.27191914957273866</a:t>
            </a:r>
            <a:endParaRPr lang="zh-CN" altLang="en-US" sz="2000" kern="1200" noProof="1">
              <a:solidFill>
                <a:srgbClr val="00B0F0"/>
              </a:solidFill>
              <a:latin typeface="Consolas" panose="020B0609020204030204" pitchFamily="49" charset="0"/>
            </a:endParaRPr>
          </a:p>
          <a:p>
            <a:pPr>
              <a:lnSpc>
                <a:spcPct val="80000"/>
              </a:lnSpc>
              <a:buNone/>
            </a:pPr>
            <a:r>
              <a:rPr lang="zh-CN" altLang="en-US" sz="2000" kern="1200" noProof="1">
                <a:latin typeface="Consolas" panose="020B0609020204030204" pitchFamily="49" charset="0"/>
              </a:rPr>
              <a:t>&gt;&gt;&gt; timeit.timeit('"-".join(map(str, range(100)))', number=10000)</a:t>
            </a:r>
            <a:endParaRPr lang="zh-CN" altLang="en-US" sz="2000" kern="1200" noProof="1">
              <a:latin typeface="Consolas" panose="020B0609020204030204" pitchFamily="49" charset="0"/>
            </a:endParaRPr>
          </a:p>
          <a:p>
            <a:pPr>
              <a:lnSpc>
                <a:spcPct val="80000"/>
              </a:lnSpc>
              <a:buNone/>
            </a:pPr>
            <a:r>
              <a:rPr lang="zh-CN" altLang="en-US" sz="2000" kern="1200" noProof="1">
                <a:solidFill>
                  <a:srgbClr val="00B0F0"/>
                </a:solidFill>
                <a:latin typeface="Consolas" panose="020B0609020204030204" pitchFamily="49" charset="0"/>
              </a:rPr>
              <a:t>0.21119518171659024</a:t>
            </a:r>
            <a:endParaRPr lang="zh-CN" altLang="en-US" sz="2000" kern="1200" noProof="1">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Python</a:t>
            </a:r>
            <a:r>
              <a:rPr lang="zh-CN" altLang="en-US" dirty="0"/>
              <a:t>数据处理编程</a:t>
            </a:r>
            <a:endParaRPr lang="zh-CN" altLang="en-US" dirty="0"/>
          </a:p>
        </p:txBody>
      </p:sp>
      <p:sp>
        <p:nvSpPr>
          <p:cNvPr id="3" name="内容占位符 2"/>
          <p:cNvSpPr>
            <a:spLocks noGrp="1"/>
          </p:cNvSpPr>
          <p:nvPr>
            <p:ph idx="1"/>
          </p:nvPr>
        </p:nvSpPr>
        <p:spPr/>
        <p:txBody>
          <a:bodyPr/>
          <a:lstStyle/>
          <a:p>
            <a:r>
              <a:rPr lang="zh-CN" altLang="en-US" dirty="0"/>
              <a:t>字符串、正则表达式和文件</a:t>
            </a:r>
            <a:endParaRPr lang="en-US" altLang="zh-CN" dirty="0">
              <a:solidFill>
                <a:srgbClr val="FF0000"/>
              </a:solidFill>
            </a:endParaRPr>
          </a:p>
          <a:p>
            <a:pPr lvl="1"/>
            <a:r>
              <a:rPr lang="zh-CN" altLang="en-US" dirty="0"/>
              <a:t>字符串</a:t>
            </a:r>
            <a:endParaRPr lang="en-US" altLang="zh-CN" dirty="0"/>
          </a:p>
          <a:p>
            <a:pPr lvl="2"/>
            <a:r>
              <a:rPr lang="zh-CN" altLang="en-US" dirty="0"/>
              <a:t>格式化，常用方法，应用</a:t>
            </a:r>
            <a:endParaRPr lang="en-US" altLang="zh-CN" dirty="0"/>
          </a:p>
          <a:p>
            <a:pPr lvl="1"/>
            <a:r>
              <a:rPr lang="zh-CN" altLang="en-US" dirty="0"/>
              <a:t>正则表达式</a:t>
            </a:r>
            <a:endParaRPr lang="en-US" altLang="zh-CN" dirty="0"/>
          </a:p>
          <a:p>
            <a:pPr lvl="2"/>
            <a:r>
              <a:rPr lang="zh-CN" altLang="en-US" dirty="0"/>
              <a:t>语法，</a:t>
            </a:r>
            <a:r>
              <a:rPr lang="en-US" altLang="zh-CN" dirty="0"/>
              <a:t>Re</a:t>
            </a:r>
            <a:r>
              <a:rPr lang="zh-CN" altLang="en-US" dirty="0"/>
              <a:t>模块，正则表达式对象</a:t>
            </a:r>
            <a:endParaRPr lang="en-US" altLang="zh-CN" dirty="0"/>
          </a:p>
          <a:p>
            <a:pPr lvl="1"/>
            <a:r>
              <a:rPr lang="zh-CN" altLang="en-US" dirty="0"/>
              <a:t>文件</a:t>
            </a:r>
            <a:endParaRPr lang="en-US" altLang="zh-CN" dirty="0"/>
          </a:p>
          <a:p>
            <a:pPr lvl="2"/>
            <a:r>
              <a:rPr lang="zh-CN" altLang="en-US" dirty="0"/>
              <a:t>文本文件、二进制文件</a:t>
            </a:r>
            <a:endParaRPr lang="en-US" altLang="zh-CN" dirty="0"/>
          </a:p>
          <a:p>
            <a:pPr lvl="1"/>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ln>
            <a:miter/>
          </a:ln>
        </p:spPr>
        <p:txBody>
          <a:bodyPr/>
          <a:lstStyle/>
          <a:p>
            <a:r>
              <a:rPr lang="zh-CN" altLang="en-US" dirty="0"/>
              <a:t>常用方法</a:t>
            </a:r>
            <a:endParaRPr lang="en-US" altLang="zh-CN" dirty="0"/>
          </a:p>
          <a:p>
            <a:pPr lvl="1"/>
            <a:r>
              <a:rPr lang="zh-CN" altLang="en-US" sz="2400" dirty="0">
                <a:latin typeface="宋体" panose="02010600030101010101" pitchFamily="2" charset="-122"/>
              </a:rPr>
              <a:t>lower()、upper()、capitalize()、title()、swapcase()</a:t>
            </a:r>
            <a:endParaRPr lang="en-US" altLang="zh-CN" sz="2400" dirty="0">
              <a:latin typeface="宋体" panose="02010600030101010101" pitchFamily="2" charset="-122"/>
            </a:endParaRPr>
          </a:p>
          <a:p>
            <a:pPr lvl="1"/>
            <a:endParaRPr lang="zh-CN" altLang="en-US" dirty="0">
              <a:latin typeface="宋体" panose="02010600030101010101" pitchFamily="2" charset="-122"/>
            </a:endParaRPr>
          </a:p>
          <a:p>
            <a:pPr>
              <a:lnSpc>
                <a:spcPct val="80000"/>
              </a:lnSpc>
              <a:buNone/>
            </a:pPr>
            <a:r>
              <a:rPr lang="zh-CN" altLang="en-US" sz="2000" dirty="0">
                <a:latin typeface="Consolas" panose="020B0609020204030204" pitchFamily="49" charset="0"/>
              </a:rPr>
              <a:t>&gt;&gt;&gt; s = "What is Your Name?"</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&gt;&gt;&gt; s.lower()                   #返回小写字符串</a:t>
            </a:r>
            <a:endParaRPr lang="zh-CN" altLang="en-US" sz="2000" dirty="0">
              <a:latin typeface="Consolas" panose="020B0609020204030204" pitchFamily="49" charset="0"/>
            </a:endParaRPr>
          </a:p>
          <a:p>
            <a:pPr>
              <a:lnSpc>
                <a:spcPct val="80000"/>
              </a:lnSpc>
              <a:buNone/>
            </a:pPr>
            <a:r>
              <a:rPr lang="zh-CN" altLang="en-US" sz="2000" dirty="0">
                <a:solidFill>
                  <a:srgbClr val="00B0F0"/>
                </a:solidFill>
                <a:latin typeface="Consolas" panose="020B0609020204030204" pitchFamily="49" charset="0"/>
              </a:rPr>
              <a:t>'what is your name?'</a:t>
            </a:r>
            <a:endParaRPr lang="zh-CN" altLang="en-US" sz="2000" dirty="0">
              <a:solidFill>
                <a:srgbClr val="00B0F0"/>
              </a:solidFill>
              <a:latin typeface="Consolas" panose="020B0609020204030204" pitchFamily="49" charset="0"/>
            </a:endParaRPr>
          </a:p>
          <a:p>
            <a:pPr>
              <a:lnSpc>
                <a:spcPct val="80000"/>
              </a:lnSpc>
              <a:buNone/>
            </a:pPr>
            <a:r>
              <a:rPr lang="zh-CN" altLang="en-US" sz="2000" dirty="0">
                <a:latin typeface="Consolas" panose="020B0609020204030204" pitchFamily="49" charset="0"/>
              </a:rPr>
              <a:t>&gt;&gt;&gt; s.upper()                   #返回大写字符串</a:t>
            </a:r>
            <a:endParaRPr lang="zh-CN" altLang="en-US" sz="2000" dirty="0">
              <a:latin typeface="Consolas" panose="020B0609020204030204" pitchFamily="49" charset="0"/>
            </a:endParaRPr>
          </a:p>
          <a:p>
            <a:pPr>
              <a:lnSpc>
                <a:spcPct val="80000"/>
              </a:lnSpc>
              <a:buNone/>
            </a:pPr>
            <a:r>
              <a:rPr lang="zh-CN" altLang="en-US" sz="2000" dirty="0">
                <a:solidFill>
                  <a:srgbClr val="00B0F0"/>
                </a:solidFill>
                <a:latin typeface="Consolas" panose="020B0609020204030204" pitchFamily="49" charset="0"/>
              </a:rPr>
              <a:t>'WHAT IS YOUR NAME?'</a:t>
            </a:r>
            <a:endParaRPr lang="zh-CN" altLang="en-US" sz="2000" dirty="0">
              <a:solidFill>
                <a:srgbClr val="00B0F0"/>
              </a:solidFill>
              <a:latin typeface="Consolas" panose="020B0609020204030204" pitchFamily="49" charset="0"/>
            </a:endParaRPr>
          </a:p>
          <a:p>
            <a:pPr>
              <a:lnSpc>
                <a:spcPct val="80000"/>
              </a:lnSpc>
              <a:buNone/>
            </a:pPr>
            <a:r>
              <a:rPr lang="zh-CN" altLang="en-US" sz="2000" dirty="0">
                <a:latin typeface="Consolas" panose="020B0609020204030204" pitchFamily="49" charset="0"/>
              </a:rPr>
              <a:t>&gt;&gt;&gt; s.capitalize()              #字符串首字符大写</a:t>
            </a:r>
            <a:endParaRPr lang="zh-CN" altLang="en-US" sz="2000" dirty="0">
              <a:latin typeface="Consolas" panose="020B0609020204030204" pitchFamily="49" charset="0"/>
            </a:endParaRPr>
          </a:p>
          <a:p>
            <a:pPr>
              <a:lnSpc>
                <a:spcPct val="80000"/>
              </a:lnSpc>
              <a:buNone/>
            </a:pPr>
            <a:r>
              <a:rPr lang="zh-CN" altLang="en-US" sz="2000" dirty="0">
                <a:solidFill>
                  <a:srgbClr val="00B0F0"/>
                </a:solidFill>
                <a:latin typeface="Consolas" panose="020B0609020204030204" pitchFamily="49" charset="0"/>
              </a:rPr>
              <a:t>'What is your name?'</a:t>
            </a:r>
            <a:endParaRPr lang="zh-CN" altLang="en-US" sz="2000" dirty="0">
              <a:solidFill>
                <a:srgbClr val="00B0F0"/>
              </a:solidFill>
              <a:latin typeface="Consolas" panose="020B0609020204030204" pitchFamily="49" charset="0"/>
            </a:endParaRPr>
          </a:p>
          <a:p>
            <a:pPr>
              <a:lnSpc>
                <a:spcPct val="80000"/>
              </a:lnSpc>
              <a:buNone/>
            </a:pPr>
            <a:r>
              <a:rPr lang="zh-CN" altLang="en-US" sz="2000" dirty="0">
                <a:latin typeface="Consolas" panose="020B0609020204030204" pitchFamily="49" charset="0"/>
              </a:rPr>
              <a:t>&gt;&gt;&gt; s.title()                   #每个单词的首字母大写</a:t>
            </a:r>
            <a:endParaRPr lang="zh-CN" altLang="en-US" sz="2000" dirty="0">
              <a:latin typeface="Consolas" panose="020B0609020204030204" pitchFamily="49" charset="0"/>
            </a:endParaRPr>
          </a:p>
          <a:p>
            <a:pPr>
              <a:lnSpc>
                <a:spcPct val="80000"/>
              </a:lnSpc>
              <a:buNone/>
            </a:pPr>
            <a:r>
              <a:rPr lang="zh-CN" altLang="en-US" sz="2000" dirty="0">
                <a:solidFill>
                  <a:srgbClr val="00B0F0"/>
                </a:solidFill>
                <a:latin typeface="Consolas" panose="020B0609020204030204" pitchFamily="49" charset="0"/>
              </a:rPr>
              <a:t>'What Is Your Name?'</a:t>
            </a:r>
            <a:endParaRPr lang="zh-CN" altLang="en-US" sz="2000" dirty="0">
              <a:solidFill>
                <a:srgbClr val="00B0F0"/>
              </a:solidFill>
              <a:latin typeface="Consolas" panose="020B0609020204030204" pitchFamily="49" charset="0"/>
            </a:endParaRPr>
          </a:p>
          <a:p>
            <a:pPr>
              <a:lnSpc>
                <a:spcPct val="80000"/>
              </a:lnSpc>
              <a:buNone/>
            </a:pPr>
            <a:r>
              <a:rPr lang="zh-CN" altLang="en-US" sz="2000" dirty="0">
                <a:latin typeface="Consolas" panose="020B0609020204030204" pitchFamily="49" charset="0"/>
              </a:rPr>
              <a:t>&gt;&gt;&gt; s.swapcase()                #大小写互换</a:t>
            </a:r>
            <a:endParaRPr lang="zh-CN" altLang="en-US" sz="2000" dirty="0">
              <a:latin typeface="Consolas" panose="020B0609020204030204" pitchFamily="49" charset="0"/>
            </a:endParaRPr>
          </a:p>
          <a:p>
            <a:pPr>
              <a:lnSpc>
                <a:spcPct val="80000"/>
              </a:lnSpc>
              <a:buNone/>
            </a:pPr>
            <a:r>
              <a:rPr lang="zh-CN" altLang="en-US" sz="2000" dirty="0">
                <a:solidFill>
                  <a:srgbClr val="00B0F0"/>
                </a:solidFill>
                <a:latin typeface="Consolas" panose="020B0609020204030204" pitchFamily="49" charset="0"/>
              </a:rPr>
              <a:t>'wHAT IS yOUR nAME?'</a:t>
            </a:r>
            <a:endParaRPr lang="zh-CN" altLang="en-US" sz="2000" dirty="0">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xfrm>
            <a:off x="609600" y="1353912"/>
            <a:ext cx="11074400" cy="4896544"/>
          </a:xfrm>
          <a:ln>
            <a:miter/>
          </a:ln>
        </p:spPr>
        <p:txBody>
          <a:bodyPr/>
          <a:lstStyle/>
          <a:p>
            <a:r>
              <a:rPr lang="zh-CN" altLang="en-US" dirty="0"/>
              <a:t>常用方法</a:t>
            </a:r>
            <a:endParaRPr lang="en-US" altLang="zh-CN" dirty="0"/>
          </a:p>
          <a:p>
            <a:pPr lvl="1"/>
            <a:r>
              <a:rPr lang="zh-CN" altLang="en-US" dirty="0">
                <a:latin typeface="宋体" panose="02010600030101010101" pitchFamily="2" charset="-122"/>
              </a:rPr>
              <a:t>查找替换replace()</a:t>
            </a:r>
            <a:endParaRPr lang="en-US" altLang="zh-CN" sz="2400" dirty="0">
              <a:latin typeface="宋体" panose="02010600030101010101" pitchFamily="2" charset="-122"/>
            </a:endParaRPr>
          </a:p>
          <a:p>
            <a:pPr>
              <a:lnSpc>
                <a:spcPct val="80000"/>
              </a:lnSpc>
              <a:buNone/>
            </a:pPr>
            <a:r>
              <a:rPr lang="zh-CN" altLang="en-US" sz="2000" dirty="0">
                <a:latin typeface="Consolas" panose="020B0609020204030204" pitchFamily="49" charset="0"/>
              </a:rPr>
              <a:t>&gt;&gt;&gt; s="中国，中国"</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&gt;&gt;&gt; s</a:t>
            </a:r>
            <a:endParaRPr lang="zh-CN" altLang="en-US" sz="2000" dirty="0">
              <a:latin typeface="Consolas" panose="020B0609020204030204" pitchFamily="49" charset="0"/>
            </a:endParaRPr>
          </a:p>
          <a:p>
            <a:pPr>
              <a:lnSpc>
                <a:spcPct val="80000"/>
              </a:lnSpc>
              <a:buNone/>
            </a:pPr>
            <a:r>
              <a:rPr lang="zh-CN" altLang="en-US" sz="2000" dirty="0">
                <a:solidFill>
                  <a:srgbClr val="00B0F0"/>
                </a:solidFill>
                <a:latin typeface="Consolas" panose="020B0609020204030204" pitchFamily="49" charset="0"/>
              </a:rPr>
              <a:t>中国，中国</a:t>
            </a:r>
            <a:endParaRPr lang="zh-CN" altLang="en-US" sz="2000" dirty="0">
              <a:solidFill>
                <a:srgbClr val="00B0F0"/>
              </a:solidFill>
              <a:latin typeface="Consolas" panose="020B0609020204030204" pitchFamily="49" charset="0"/>
            </a:endParaRPr>
          </a:p>
          <a:p>
            <a:pPr>
              <a:lnSpc>
                <a:spcPct val="80000"/>
              </a:lnSpc>
              <a:buNone/>
            </a:pPr>
            <a:r>
              <a:rPr lang="zh-CN" altLang="en-US" sz="2000" dirty="0">
                <a:latin typeface="Consolas" panose="020B0609020204030204" pitchFamily="49" charset="0"/>
              </a:rPr>
              <a:t>&gt;&gt;&gt;s2=s.replace("中国", "中华人民共和国")</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&gt;&gt;&gt; s2</a:t>
            </a:r>
            <a:endParaRPr lang="zh-CN" altLang="en-US" sz="2000" dirty="0">
              <a:latin typeface="Consolas" panose="020B0609020204030204" pitchFamily="49" charset="0"/>
            </a:endParaRPr>
          </a:p>
          <a:p>
            <a:pPr>
              <a:lnSpc>
                <a:spcPct val="80000"/>
              </a:lnSpc>
              <a:buNone/>
            </a:pPr>
            <a:r>
              <a:rPr lang="zh-CN" altLang="en-US" sz="2000" dirty="0">
                <a:solidFill>
                  <a:srgbClr val="00B0F0"/>
                </a:solidFill>
                <a:latin typeface="Consolas" panose="020B0609020204030204" pitchFamily="49" charset="0"/>
              </a:rPr>
              <a:t>中华人民共和国，中华人民共和国</a:t>
            </a:r>
            <a:endParaRPr lang="en-US" altLang="zh-CN" sz="2000" dirty="0">
              <a:solidFill>
                <a:srgbClr val="00B0F0"/>
              </a:solidFill>
              <a:latin typeface="Consolas" panose="020B0609020204030204" pitchFamily="49" charset="0"/>
            </a:endParaRPr>
          </a:p>
          <a:p>
            <a:pPr>
              <a:lnSpc>
                <a:spcPct val="80000"/>
              </a:lnSpc>
              <a:buNone/>
            </a:pPr>
            <a:endParaRPr lang="en-US" altLang="zh-CN" sz="2000" dirty="0">
              <a:solidFill>
                <a:srgbClr val="00B0F0"/>
              </a:solidFill>
              <a:latin typeface="Consolas" panose="020B0609020204030204" pitchFamily="49" charset="0"/>
            </a:endParaRPr>
          </a:p>
          <a:p>
            <a:pPr>
              <a:lnSpc>
                <a:spcPct val="80000"/>
              </a:lnSpc>
              <a:buNone/>
            </a:pPr>
            <a:r>
              <a:rPr lang="en-US" altLang="zh-CN" sz="2000" noProof="1">
                <a:latin typeface="Consolas" panose="020B0609020204030204" pitchFamily="49" charset="0"/>
              </a:rPr>
              <a:t>&gt;&gt;&gt; words = ('测试', '非法', '暴力', '话')</a:t>
            </a:r>
            <a:endParaRPr lang="en-US" altLang="zh-CN" sz="2000" noProof="1">
              <a:latin typeface="Consolas" panose="020B0609020204030204" pitchFamily="49" charset="0"/>
            </a:endParaRPr>
          </a:p>
          <a:p>
            <a:pPr>
              <a:lnSpc>
                <a:spcPct val="80000"/>
              </a:lnSpc>
              <a:buNone/>
            </a:pPr>
            <a:r>
              <a:rPr lang="en-US" altLang="zh-CN" sz="2000" noProof="1">
                <a:latin typeface="Consolas" panose="020B0609020204030204" pitchFamily="49" charset="0"/>
              </a:rPr>
              <a:t>&gt;&gt;&gt; text = '这句话里含有非法内容'</a:t>
            </a:r>
            <a:endParaRPr lang="en-US" altLang="zh-CN" sz="2000" noProof="1">
              <a:latin typeface="Consolas" panose="020B0609020204030204" pitchFamily="49" charset="0"/>
            </a:endParaRPr>
          </a:p>
          <a:p>
            <a:pPr>
              <a:lnSpc>
                <a:spcPct val="80000"/>
              </a:lnSpc>
              <a:buNone/>
            </a:pPr>
            <a:r>
              <a:rPr lang="en-US" altLang="zh-CN" sz="2000" noProof="1">
                <a:latin typeface="Consolas" panose="020B0609020204030204" pitchFamily="49" charset="0"/>
              </a:rPr>
              <a:t>&gt;&gt;&gt; for word in words:</a:t>
            </a:r>
            <a:endParaRPr lang="en-US" altLang="zh-CN" sz="2000" noProof="1">
              <a:latin typeface="Consolas" panose="020B0609020204030204" pitchFamily="49" charset="0"/>
            </a:endParaRPr>
          </a:p>
          <a:p>
            <a:pPr>
              <a:lnSpc>
                <a:spcPct val="80000"/>
              </a:lnSpc>
              <a:buNone/>
            </a:pPr>
            <a:r>
              <a:rPr lang="en-US" altLang="zh-CN" sz="2000" noProof="1">
                <a:latin typeface="Consolas" panose="020B0609020204030204" pitchFamily="49" charset="0"/>
              </a:rPr>
              <a:t>	if word in text:</a:t>
            </a:r>
            <a:endParaRPr lang="en-US" altLang="zh-CN" sz="2000" noProof="1">
              <a:latin typeface="Consolas" panose="020B0609020204030204" pitchFamily="49" charset="0"/>
            </a:endParaRPr>
          </a:p>
          <a:p>
            <a:pPr>
              <a:lnSpc>
                <a:spcPct val="80000"/>
              </a:lnSpc>
              <a:buNone/>
            </a:pPr>
            <a:r>
              <a:rPr lang="en-US" altLang="zh-CN" sz="2000" noProof="1">
                <a:latin typeface="Consolas" panose="020B0609020204030204" pitchFamily="49" charset="0"/>
              </a:rPr>
              <a:t>		text = text.replace(word, '***')		</a:t>
            </a:r>
            <a:endParaRPr lang="en-US" altLang="zh-CN" sz="2000" noProof="1">
              <a:latin typeface="Consolas" panose="020B0609020204030204" pitchFamily="49" charset="0"/>
            </a:endParaRPr>
          </a:p>
          <a:p>
            <a:pPr>
              <a:lnSpc>
                <a:spcPct val="80000"/>
              </a:lnSpc>
              <a:buNone/>
            </a:pPr>
            <a:r>
              <a:rPr lang="en-US" altLang="zh-CN" sz="2000" noProof="1">
                <a:latin typeface="Consolas" panose="020B0609020204030204" pitchFamily="49" charset="0"/>
              </a:rPr>
              <a:t>&gt;&gt;&gt; text</a:t>
            </a:r>
            <a:endParaRPr lang="en-US" altLang="zh-CN" sz="2000" noProof="1">
              <a:latin typeface="Consolas" panose="020B0609020204030204" pitchFamily="49" charset="0"/>
            </a:endParaRPr>
          </a:p>
          <a:p>
            <a:pPr>
              <a:lnSpc>
                <a:spcPct val="80000"/>
              </a:lnSpc>
              <a:buNone/>
            </a:pPr>
            <a:r>
              <a:rPr lang="en-US" altLang="zh-CN" sz="2000" noProof="1">
                <a:solidFill>
                  <a:srgbClr val="00B0F0"/>
                </a:solidFill>
                <a:latin typeface="Consolas" panose="020B0609020204030204" pitchFamily="49" charset="0"/>
              </a:rPr>
              <a:t>'这句***里含有***内容'</a:t>
            </a:r>
            <a:endParaRPr lang="en-US" altLang="zh-CN" sz="2000" noProof="1">
              <a:solidFill>
                <a:srgbClr val="00B0F0"/>
              </a:solidFill>
              <a:latin typeface="Consolas" panose="020B0609020204030204" pitchFamily="49" charset="0"/>
            </a:endParaRPr>
          </a:p>
          <a:p>
            <a:pPr>
              <a:lnSpc>
                <a:spcPct val="80000"/>
              </a:lnSpc>
              <a:buNone/>
            </a:pPr>
            <a:endParaRPr lang="zh-CN" altLang="en-US" sz="2000" dirty="0">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xfrm>
            <a:off x="609600" y="1353912"/>
            <a:ext cx="11074400" cy="4896544"/>
          </a:xfrm>
          <a:ln>
            <a:miter/>
          </a:ln>
        </p:spPr>
        <p:txBody>
          <a:bodyPr/>
          <a:lstStyle/>
          <a:p>
            <a:r>
              <a:rPr lang="zh-CN" altLang="en-US" dirty="0"/>
              <a:t>常用方法</a:t>
            </a:r>
            <a:endParaRPr lang="en-US" altLang="zh-CN" dirty="0"/>
          </a:p>
          <a:p>
            <a:pPr lvl="1"/>
            <a:r>
              <a:rPr lang="en-US" altLang="zh-CN" noProof="1">
                <a:latin typeface="宋体" panose="02010600030101010101" pitchFamily="2" charset="-122"/>
              </a:rPr>
              <a:t>maketrans()</a:t>
            </a:r>
            <a:r>
              <a:rPr lang="zh-CN" altLang="en-US" noProof="1">
                <a:latin typeface="宋体" panose="02010600030101010101" pitchFamily="2" charset="-122"/>
              </a:rPr>
              <a:t>方法用来生成字符映射表，</a:t>
            </a:r>
            <a:r>
              <a:rPr lang="en-US" altLang="zh-CN" noProof="1">
                <a:latin typeface="宋体" panose="02010600030101010101" pitchFamily="2" charset="-122"/>
              </a:rPr>
              <a:t>translate()</a:t>
            </a:r>
            <a:r>
              <a:rPr lang="zh-CN" altLang="en-US" noProof="1">
                <a:latin typeface="宋体" panose="02010600030101010101" pitchFamily="2" charset="-122"/>
              </a:rPr>
              <a:t>方法用来根据映射表中定义的对应关系转换字符串并替换其中的字符</a:t>
            </a:r>
            <a:endParaRPr lang="en-US" altLang="zh-CN" noProof="1">
              <a:latin typeface="宋体" panose="02010600030101010101" pitchFamily="2" charset="-122"/>
            </a:endParaRPr>
          </a:p>
          <a:p>
            <a:pPr lvl="1"/>
            <a:endParaRPr lang="zh-CN" altLang="en-US" noProof="1">
              <a:latin typeface="宋体" panose="02010600030101010101" pitchFamily="2" charset="-122"/>
            </a:endParaRPr>
          </a:p>
          <a:p>
            <a:pPr>
              <a:lnSpc>
                <a:spcPct val="80000"/>
              </a:lnSpc>
              <a:buNone/>
            </a:pPr>
            <a:r>
              <a:rPr lang="en-US" altLang="zh-CN" sz="2000" noProof="1">
                <a:latin typeface="Consolas" panose="020B0609020204030204" pitchFamily="49" charset="0"/>
              </a:rPr>
              <a:t>#</a:t>
            </a:r>
            <a:r>
              <a:rPr lang="zh-CN" altLang="en-US" sz="2000" noProof="1">
                <a:latin typeface="Consolas" panose="020B0609020204030204" pitchFamily="49" charset="0"/>
              </a:rPr>
              <a:t>创建映射表，将字符</a:t>
            </a:r>
            <a:r>
              <a:rPr lang="en-US" altLang="zh-CN" sz="2000" noProof="1">
                <a:latin typeface="Consolas" panose="020B0609020204030204" pitchFamily="49" charset="0"/>
              </a:rPr>
              <a:t>"abcdef123"</a:t>
            </a:r>
            <a:r>
              <a:rPr lang="zh-CN" altLang="en-US" sz="2000" noProof="1">
                <a:latin typeface="Consolas" panose="020B0609020204030204" pitchFamily="49" charset="0"/>
              </a:rPr>
              <a:t>一一对应地转换为</a:t>
            </a:r>
            <a:r>
              <a:rPr lang="en-US" altLang="zh-CN" sz="2000" noProof="1">
                <a:latin typeface="Consolas" panose="020B0609020204030204" pitchFamily="49" charset="0"/>
              </a:rPr>
              <a:t>"uvwxyz@#$"</a:t>
            </a:r>
            <a:endParaRPr lang="en-US" altLang="zh-CN" sz="2000" noProof="1">
              <a:latin typeface="Consolas" panose="020B0609020204030204" pitchFamily="49" charset="0"/>
            </a:endParaRPr>
          </a:p>
          <a:p>
            <a:pPr>
              <a:lnSpc>
                <a:spcPct val="80000"/>
              </a:lnSpc>
              <a:buNone/>
            </a:pPr>
            <a:r>
              <a:rPr lang="en-US" altLang="zh-CN" sz="2000" noProof="1">
                <a:latin typeface="Consolas" panose="020B0609020204030204" pitchFamily="49" charset="0"/>
              </a:rPr>
              <a:t>&gt;&gt;&gt; table = ''.maketrans('abcdef123', 'uvwxyz@#$')</a:t>
            </a:r>
            <a:endParaRPr lang="en-US" altLang="zh-CN" sz="2000" noProof="1">
              <a:latin typeface="Consolas" panose="020B0609020204030204" pitchFamily="49" charset="0"/>
            </a:endParaRPr>
          </a:p>
          <a:p>
            <a:pPr>
              <a:lnSpc>
                <a:spcPct val="80000"/>
              </a:lnSpc>
              <a:buNone/>
            </a:pPr>
            <a:r>
              <a:rPr lang="en-US" altLang="zh-CN" sz="2000" noProof="1">
                <a:latin typeface="Consolas" panose="020B0609020204030204" pitchFamily="49" charset="0"/>
              </a:rPr>
              <a:t>&gt;&gt;&gt; s = "Python is a greate programming language. I like it!"</a:t>
            </a:r>
            <a:endParaRPr lang="en-US" altLang="zh-CN" sz="2000" noProof="1">
              <a:latin typeface="Consolas" panose="020B0609020204030204" pitchFamily="49" charset="0"/>
            </a:endParaRPr>
          </a:p>
          <a:p>
            <a:pPr>
              <a:lnSpc>
                <a:spcPct val="80000"/>
              </a:lnSpc>
              <a:buNone/>
            </a:pPr>
            <a:r>
              <a:rPr lang="en-US" altLang="zh-CN" sz="2000" noProof="1">
                <a:latin typeface="Consolas" panose="020B0609020204030204" pitchFamily="49" charset="0"/>
              </a:rPr>
              <a:t>#</a:t>
            </a:r>
            <a:r>
              <a:rPr lang="zh-CN" altLang="en-US" sz="2000" noProof="1">
                <a:latin typeface="Consolas" panose="020B0609020204030204" pitchFamily="49" charset="0"/>
              </a:rPr>
              <a:t>按映射表进行替换</a:t>
            </a:r>
            <a:endParaRPr lang="zh-CN" altLang="en-US" sz="2000" noProof="1">
              <a:latin typeface="Consolas" panose="020B0609020204030204" pitchFamily="49" charset="0"/>
            </a:endParaRPr>
          </a:p>
          <a:p>
            <a:pPr>
              <a:lnSpc>
                <a:spcPct val="80000"/>
              </a:lnSpc>
              <a:buNone/>
            </a:pPr>
            <a:r>
              <a:rPr lang="en-US" altLang="zh-CN" sz="2000" noProof="1">
                <a:latin typeface="Consolas" panose="020B0609020204030204" pitchFamily="49" charset="0"/>
              </a:rPr>
              <a:t>&gt;&gt;&gt; s.translate(table)</a:t>
            </a:r>
            <a:endParaRPr lang="en-US" altLang="zh-CN" sz="2000" noProof="1">
              <a:latin typeface="Consolas" panose="020B0609020204030204" pitchFamily="49" charset="0"/>
            </a:endParaRPr>
          </a:p>
          <a:p>
            <a:pPr>
              <a:lnSpc>
                <a:spcPct val="80000"/>
              </a:lnSpc>
              <a:buNone/>
            </a:pPr>
            <a:r>
              <a:rPr lang="en-US" altLang="zh-CN" sz="2000" noProof="1">
                <a:solidFill>
                  <a:srgbClr val="00B0F0"/>
                </a:solidFill>
                <a:latin typeface="Consolas" panose="020B0609020204030204" pitchFamily="49" charset="0"/>
              </a:rPr>
              <a:t>'Python is u gryuty progrumming lunguugy. I liky it!'</a:t>
            </a:r>
            <a:endParaRPr lang="en-US" altLang="zh-CN" sz="2000" noProof="1">
              <a:solidFill>
                <a:srgbClr val="00B0F0"/>
              </a:solidFill>
              <a:latin typeface="Consolas" panose="020B0609020204030204" pitchFamily="49" charset="0"/>
            </a:endParaRPr>
          </a:p>
          <a:p>
            <a:pPr>
              <a:lnSpc>
                <a:spcPct val="80000"/>
              </a:lnSpc>
              <a:buNone/>
            </a:pPr>
            <a:endParaRPr lang="en-US" altLang="zh-CN" sz="2000" dirty="0">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xfrm>
            <a:off x="609600" y="1353912"/>
            <a:ext cx="11074400" cy="4896544"/>
          </a:xfrm>
          <a:ln>
            <a:miter/>
          </a:ln>
        </p:spPr>
        <p:txBody>
          <a:bodyPr/>
          <a:lstStyle/>
          <a:p>
            <a:r>
              <a:rPr lang="zh-CN" altLang="en-US" dirty="0"/>
              <a:t>常用方法</a:t>
            </a:r>
            <a:endParaRPr lang="en-US" altLang="zh-CN" dirty="0"/>
          </a:p>
          <a:p>
            <a:pPr lvl="1"/>
            <a:r>
              <a:rPr lang="zh-CN" altLang="en-US" noProof="1"/>
              <a:t>凯撒加密</a:t>
            </a:r>
            <a:endParaRPr lang="en-US" altLang="zh-CN" noProof="1"/>
          </a:p>
          <a:p>
            <a:pPr lvl="2"/>
            <a:endParaRPr lang="en-US" altLang="zh-CN" noProof="1">
              <a:latin typeface="宋体" panose="02010600030101010101" pitchFamily="2" charset="-122"/>
            </a:endParaRPr>
          </a:p>
          <a:p>
            <a:pPr>
              <a:lnSpc>
                <a:spcPct val="80000"/>
              </a:lnSpc>
              <a:buNone/>
            </a:pPr>
            <a:r>
              <a:rPr lang="zh-CN" altLang="en-US" sz="2000" noProof="1">
                <a:latin typeface="Consolas" panose="020B0609020204030204" pitchFamily="49" charset="0"/>
              </a:rPr>
              <a:t>&gt;&gt;&gt; import string</a:t>
            </a:r>
            <a:endParaRPr lang="zh-CN" altLang="en-US" sz="2000" noProof="1">
              <a:latin typeface="Consolas" panose="020B0609020204030204" pitchFamily="49" charset="0"/>
            </a:endParaRPr>
          </a:p>
          <a:p>
            <a:pPr>
              <a:lnSpc>
                <a:spcPct val="80000"/>
              </a:lnSpc>
              <a:buNone/>
            </a:pPr>
            <a:r>
              <a:rPr lang="zh-CN" altLang="en-US" sz="2000" noProof="1">
                <a:latin typeface="Consolas" panose="020B0609020204030204" pitchFamily="49" charset="0"/>
              </a:rPr>
              <a:t>&gt;&gt;&gt; def kaisa(s, k):</a:t>
            </a:r>
            <a:endParaRPr lang="zh-CN" altLang="en-US" sz="2000" noProof="1">
              <a:latin typeface="Consolas" panose="020B0609020204030204" pitchFamily="49" charset="0"/>
            </a:endParaRPr>
          </a:p>
          <a:p>
            <a:pPr>
              <a:lnSpc>
                <a:spcPct val="80000"/>
              </a:lnSpc>
              <a:buNone/>
            </a:pPr>
            <a:r>
              <a:rPr lang="zh-CN" altLang="en-US" sz="2000" noProof="1">
                <a:latin typeface="Consolas" panose="020B0609020204030204" pitchFamily="49" charset="0"/>
              </a:rPr>
              <a:t>	lower = string.ascii_lowercase          #小写字母</a:t>
            </a:r>
            <a:endParaRPr lang="zh-CN" altLang="en-US" sz="2000" noProof="1">
              <a:latin typeface="Consolas" panose="020B0609020204030204" pitchFamily="49" charset="0"/>
            </a:endParaRPr>
          </a:p>
          <a:p>
            <a:pPr>
              <a:lnSpc>
                <a:spcPct val="80000"/>
              </a:lnSpc>
              <a:buNone/>
            </a:pPr>
            <a:r>
              <a:rPr lang="zh-CN" altLang="en-US" sz="2000" noProof="1">
                <a:latin typeface="Consolas" panose="020B0609020204030204" pitchFamily="49" charset="0"/>
              </a:rPr>
              <a:t>	upper = string.ascii_uppercase          #大写字母</a:t>
            </a:r>
            <a:endParaRPr lang="zh-CN" altLang="en-US" sz="2000" noProof="1">
              <a:latin typeface="Consolas" panose="020B0609020204030204" pitchFamily="49" charset="0"/>
            </a:endParaRPr>
          </a:p>
          <a:p>
            <a:pPr>
              <a:lnSpc>
                <a:spcPct val="80000"/>
              </a:lnSpc>
              <a:buNone/>
            </a:pPr>
            <a:r>
              <a:rPr lang="zh-CN" altLang="en-US" sz="2000" noProof="1">
                <a:latin typeface="Consolas" panose="020B0609020204030204" pitchFamily="49" charset="0"/>
              </a:rPr>
              <a:t>	before = string.ascii_letters</a:t>
            </a:r>
            <a:endParaRPr lang="zh-CN" altLang="en-US" sz="2000" noProof="1">
              <a:latin typeface="Consolas" panose="020B0609020204030204" pitchFamily="49" charset="0"/>
            </a:endParaRPr>
          </a:p>
          <a:p>
            <a:pPr>
              <a:lnSpc>
                <a:spcPct val="80000"/>
              </a:lnSpc>
              <a:buNone/>
            </a:pPr>
            <a:r>
              <a:rPr lang="zh-CN" altLang="en-US" sz="2000" noProof="1">
                <a:latin typeface="Consolas" panose="020B0609020204030204" pitchFamily="49" charset="0"/>
              </a:rPr>
              <a:t>	after = lower[k:] + lower[:k] + upper[k:] + upper[:k]</a:t>
            </a:r>
            <a:endParaRPr lang="zh-CN" altLang="en-US" sz="2000" noProof="1">
              <a:latin typeface="Consolas" panose="020B0609020204030204" pitchFamily="49" charset="0"/>
            </a:endParaRPr>
          </a:p>
          <a:p>
            <a:pPr>
              <a:lnSpc>
                <a:spcPct val="80000"/>
              </a:lnSpc>
              <a:buNone/>
            </a:pPr>
            <a:r>
              <a:rPr lang="zh-CN" altLang="en-US" sz="2000" noProof="1">
                <a:latin typeface="Consolas" panose="020B0609020204030204" pitchFamily="49" charset="0"/>
              </a:rPr>
              <a:t>	table = ''.maketrans(before, after)     #创建映射表</a:t>
            </a:r>
            <a:endParaRPr lang="zh-CN" altLang="en-US" sz="2000" noProof="1">
              <a:latin typeface="Consolas" panose="020B0609020204030204" pitchFamily="49" charset="0"/>
            </a:endParaRPr>
          </a:p>
          <a:p>
            <a:pPr>
              <a:lnSpc>
                <a:spcPct val="80000"/>
              </a:lnSpc>
              <a:buNone/>
            </a:pPr>
            <a:r>
              <a:rPr lang="zh-CN" altLang="en-US" sz="2000" noProof="1">
                <a:latin typeface="Consolas" panose="020B0609020204030204" pitchFamily="49" charset="0"/>
              </a:rPr>
              <a:t>	return s.translate(table)</a:t>
            </a:r>
            <a:endParaRPr lang="zh-CN" altLang="en-US" sz="2000" noProof="1">
              <a:latin typeface="Consolas" panose="020B0609020204030204" pitchFamily="49" charset="0"/>
            </a:endParaRPr>
          </a:p>
          <a:p>
            <a:pPr>
              <a:lnSpc>
                <a:spcPct val="80000"/>
              </a:lnSpc>
              <a:buNone/>
            </a:pPr>
            <a:endParaRPr lang="zh-CN" altLang="en-US" sz="2000" noProof="1">
              <a:latin typeface="Consolas" panose="020B0609020204030204" pitchFamily="49" charset="0"/>
            </a:endParaRPr>
          </a:p>
          <a:p>
            <a:pPr>
              <a:lnSpc>
                <a:spcPct val="80000"/>
              </a:lnSpc>
              <a:buNone/>
            </a:pPr>
            <a:r>
              <a:rPr lang="zh-CN" altLang="en-US" sz="2000" noProof="1">
                <a:latin typeface="Consolas" panose="020B0609020204030204" pitchFamily="49" charset="0"/>
              </a:rPr>
              <a:t>&gt;&gt;&gt; s = "Python is a greate programming language. I like it!"</a:t>
            </a:r>
            <a:endParaRPr lang="zh-CN" altLang="en-US" sz="2000" noProof="1">
              <a:latin typeface="Consolas" panose="020B0609020204030204" pitchFamily="49" charset="0"/>
            </a:endParaRPr>
          </a:p>
          <a:p>
            <a:pPr>
              <a:lnSpc>
                <a:spcPct val="80000"/>
              </a:lnSpc>
              <a:buNone/>
            </a:pPr>
            <a:r>
              <a:rPr lang="zh-CN" altLang="en-US" sz="2000" noProof="1">
                <a:latin typeface="Consolas" panose="020B0609020204030204" pitchFamily="49" charset="0"/>
              </a:rPr>
              <a:t>&gt;&gt;&gt; kaisa(s, 3)</a:t>
            </a:r>
            <a:endParaRPr lang="en-US" altLang="zh-CN" sz="2000" noProof="1">
              <a:latin typeface="Consolas" panose="020B0609020204030204" pitchFamily="49" charset="0"/>
            </a:endParaRPr>
          </a:p>
          <a:p>
            <a:pPr>
              <a:lnSpc>
                <a:spcPct val="80000"/>
              </a:lnSpc>
              <a:buNone/>
            </a:pPr>
            <a:r>
              <a:rPr lang="en-US" altLang="zh-CN" sz="2000" noProof="1">
                <a:solidFill>
                  <a:srgbClr val="00B0F0"/>
                </a:solidFill>
                <a:latin typeface="Consolas" panose="020B0609020204030204" pitchFamily="49" charset="0"/>
              </a:rPr>
              <a:t>'Sbwkrq lv d juhdwh surjudpplqj odqjxdjh. L olnh lw!'</a:t>
            </a:r>
            <a:endParaRPr lang="zh-CN" altLang="en-US" sz="2000" noProof="1">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
        <p:nvSpPr>
          <p:cNvPr id="5" name="文本框 4"/>
          <p:cNvSpPr txBox="1"/>
          <p:nvPr/>
        </p:nvSpPr>
        <p:spPr>
          <a:xfrm>
            <a:off x="4397927" y="1438035"/>
            <a:ext cx="7866777" cy="1754326"/>
          </a:xfrm>
          <a:prstGeom prst="rect">
            <a:avLst/>
          </a:prstGeom>
          <a:noFill/>
        </p:spPr>
        <p:txBody>
          <a:bodyPr wrap="square">
            <a:spAutoFit/>
          </a:bodyPr>
          <a:lstStyle/>
          <a:p>
            <a:r>
              <a:rPr lang="zh-CN" altLang="en-US" b="1" dirty="0">
                <a:solidFill>
                  <a:srgbClr val="FF0000"/>
                </a:solidFill>
              </a:rPr>
              <a:t>abcdefghijklmnopqrstuvwxyz</a:t>
            </a:r>
            <a:endParaRPr lang="zh-CN" altLang="en-US" b="1" dirty="0">
              <a:solidFill>
                <a:srgbClr val="FF0000"/>
              </a:solidFill>
            </a:endParaRPr>
          </a:p>
          <a:p>
            <a:r>
              <a:rPr lang="zh-CN" altLang="en-US" b="1" dirty="0">
                <a:solidFill>
                  <a:srgbClr val="FF0000"/>
                </a:solidFill>
              </a:rPr>
              <a:t>ABCDEFGHIJKLMNOPQRSTUVWXYZ</a:t>
            </a:r>
            <a:endParaRPr lang="zh-CN" altLang="en-US" b="1" dirty="0">
              <a:solidFill>
                <a:srgbClr val="FF0000"/>
              </a:solidFill>
            </a:endParaRPr>
          </a:p>
          <a:p>
            <a:r>
              <a:rPr lang="zh-CN" altLang="en-US" b="1" dirty="0">
                <a:solidFill>
                  <a:srgbClr val="FF0000"/>
                </a:solidFill>
              </a:rPr>
              <a:t>abcdefghijklmnopqrstuvwxyzABCDEFGHIJKLMNOPQRSTUVWXYZ</a:t>
            </a:r>
            <a:endParaRPr lang="zh-CN" altLang="en-US" b="1" dirty="0">
              <a:solidFill>
                <a:srgbClr val="FF0000"/>
              </a:solidFill>
            </a:endParaRPr>
          </a:p>
          <a:p>
            <a:r>
              <a:rPr lang="zh-CN" altLang="en-US" b="1" dirty="0">
                <a:solidFill>
                  <a:srgbClr val="FF0000"/>
                </a:solidFill>
              </a:rPr>
              <a:t>defghijklmnopqrstuvwxyzabcDEFGHIJKLMNOPQRSTUVWXYZABC</a:t>
            </a:r>
            <a:endParaRPr lang="zh-CN" altLang="en-US" b="1" dirty="0">
              <a:solidFill>
                <a:srgbClr val="FF0000"/>
              </a:solidFill>
            </a:endParaRPr>
          </a:p>
          <a:p>
            <a:r>
              <a:rPr lang="zh-CN" altLang="en-US" b="1" dirty="0">
                <a:solidFill>
                  <a:srgbClr val="FF0000"/>
                </a:solidFill>
              </a:rPr>
              <a:t>Sbwkrq lv d juhdwh surjudpplqj odqjxdjh. L olnh lw!</a:t>
            </a:r>
            <a:endParaRPr lang="zh-CN" altLang="en-US" b="1" dirty="0">
              <a:solidFill>
                <a:srgbClr val="FF0000"/>
              </a:solidFill>
            </a:endParaRPr>
          </a:p>
          <a:p>
            <a:r>
              <a:rPr lang="zh-CN" altLang="en-US" b="1" dirty="0">
                <a:solidFill>
                  <a:srgbClr val="FF0000"/>
                </a:solidFill>
              </a:rPr>
              <a:t>Python is a greate programming language. I like it!</a:t>
            </a:r>
            <a:endParaRPr lang="zh-CN" altLang="en-US" b="1"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xfrm>
            <a:off x="609600" y="1353912"/>
            <a:ext cx="11074400" cy="4896544"/>
          </a:xfrm>
          <a:ln>
            <a:miter/>
          </a:ln>
        </p:spPr>
        <p:txBody>
          <a:bodyPr/>
          <a:lstStyle/>
          <a:p>
            <a:r>
              <a:rPr lang="zh-CN" altLang="en-US" dirty="0"/>
              <a:t>常用方法</a:t>
            </a:r>
            <a:endParaRPr lang="en-US" altLang="zh-CN" dirty="0"/>
          </a:p>
          <a:p>
            <a:pPr lvl="1"/>
            <a:r>
              <a:rPr lang="en-US" altLang="zh-CN" dirty="0">
                <a:latin typeface="宋体" panose="02010600030101010101" pitchFamily="2" charset="-122"/>
              </a:rPr>
              <a:t>strip()</a:t>
            </a:r>
            <a:r>
              <a:rPr lang="zh-CN" altLang="en-US" dirty="0">
                <a:latin typeface="宋体" panose="02010600030101010101" pitchFamily="2" charset="-122"/>
              </a:rPr>
              <a:t>、</a:t>
            </a:r>
            <a:r>
              <a:rPr lang="en-US" altLang="zh-CN" dirty="0" err="1">
                <a:latin typeface="宋体" panose="02010600030101010101" pitchFamily="2" charset="-122"/>
              </a:rPr>
              <a:t>rstrip</a:t>
            </a:r>
            <a:r>
              <a:rPr lang="en-US" altLang="zh-CN" dirty="0">
                <a:latin typeface="宋体" panose="02010600030101010101" pitchFamily="2" charset="-122"/>
              </a:rPr>
              <a:t>()</a:t>
            </a:r>
            <a:r>
              <a:rPr lang="zh-CN" altLang="en-US" dirty="0">
                <a:latin typeface="宋体" panose="02010600030101010101" pitchFamily="2" charset="-122"/>
              </a:rPr>
              <a:t>、</a:t>
            </a:r>
            <a:r>
              <a:rPr lang="en-US" altLang="zh-CN" dirty="0" err="1">
                <a:latin typeface="宋体" panose="02010600030101010101" pitchFamily="2" charset="-122"/>
              </a:rPr>
              <a:t>lstrip</a:t>
            </a:r>
            <a:r>
              <a:rPr lang="en-US" altLang="zh-CN" dirty="0">
                <a:latin typeface="宋体" panose="02010600030101010101" pitchFamily="2" charset="-122"/>
              </a:rPr>
              <a:t>()</a:t>
            </a:r>
            <a:endParaRPr lang="en-US" altLang="zh-CN" dirty="0">
              <a:latin typeface="宋体" panose="02010600030101010101" pitchFamily="2" charset="-122"/>
            </a:endParaRPr>
          </a:p>
          <a:p>
            <a:pPr>
              <a:lnSpc>
                <a:spcPct val="80000"/>
              </a:lnSpc>
              <a:buNone/>
            </a:pPr>
            <a:endParaRPr lang="en-US" altLang="zh-CN" sz="1800" dirty="0">
              <a:latin typeface="Consolas" panose="020B0609020204030204" pitchFamily="49" charset="0"/>
            </a:endParaRPr>
          </a:p>
          <a:p>
            <a:pPr>
              <a:lnSpc>
                <a:spcPct val="80000"/>
              </a:lnSpc>
              <a:buNone/>
            </a:pPr>
            <a:r>
              <a:rPr lang="en-US" altLang="zh-CN" sz="2000" dirty="0">
                <a:latin typeface="Consolas" panose="020B0609020204030204" pitchFamily="49" charset="0"/>
              </a:rPr>
              <a:t>&gt;&gt;&gt; s = " </a:t>
            </a:r>
            <a:r>
              <a:rPr lang="en-US" altLang="zh-CN" sz="2000" dirty="0" err="1">
                <a:latin typeface="Consolas" panose="020B0609020204030204" pitchFamily="49" charset="0"/>
              </a:rPr>
              <a:t>abc</a:t>
            </a:r>
            <a:r>
              <a:rPr lang="en-US" altLang="zh-CN" sz="2000" dirty="0">
                <a:latin typeface="Consolas" panose="020B0609020204030204" pitchFamily="49" charset="0"/>
              </a:rPr>
              <a:t>  "</a:t>
            </a:r>
            <a:endParaRPr lang="en-US" altLang="zh-CN" sz="2000" dirty="0">
              <a:latin typeface="Consolas" panose="020B0609020204030204" pitchFamily="49" charset="0"/>
            </a:endParaRPr>
          </a:p>
          <a:p>
            <a:pPr>
              <a:lnSpc>
                <a:spcPct val="80000"/>
              </a:lnSpc>
              <a:buNone/>
            </a:pPr>
            <a:r>
              <a:rPr lang="en-US" altLang="zh-CN" sz="2000" dirty="0">
                <a:latin typeface="Consolas" panose="020B0609020204030204" pitchFamily="49" charset="0"/>
              </a:rPr>
              <a:t>&gt;&gt;&gt; s2 = </a:t>
            </a:r>
            <a:r>
              <a:rPr lang="en-US" altLang="zh-CN" sz="2000" dirty="0" err="1">
                <a:latin typeface="Consolas" panose="020B0609020204030204" pitchFamily="49" charset="0"/>
              </a:rPr>
              <a:t>s.strip</a:t>
            </a:r>
            <a:r>
              <a:rPr lang="en-US" altLang="zh-CN" sz="2000" dirty="0">
                <a:latin typeface="Consolas" panose="020B0609020204030204" pitchFamily="49" charset="0"/>
              </a:rPr>
              <a:t>()                        #</a:t>
            </a:r>
            <a:r>
              <a:rPr lang="en-US" altLang="zh-CN" sz="2000" dirty="0" err="1">
                <a:latin typeface="Consolas" panose="020B0609020204030204" pitchFamily="49" charset="0"/>
              </a:rPr>
              <a:t>删除空白字符</a:t>
            </a:r>
            <a:endParaRPr lang="en-US" altLang="zh-CN" sz="2000" dirty="0">
              <a:latin typeface="Consolas" panose="020B0609020204030204" pitchFamily="49" charset="0"/>
            </a:endParaRPr>
          </a:p>
          <a:p>
            <a:pPr>
              <a:lnSpc>
                <a:spcPct val="80000"/>
              </a:lnSpc>
              <a:buNone/>
            </a:pPr>
            <a:r>
              <a:rPr lang="en-US" altLang="zh-CN" sz="2000" dirty="0">
                <a:latin typeface="Consolas" panose="020B0609020204030204" pitchFamily="49" charset="0"/>
              </a:rPr>
              <a:t>&gt;&gt;&gt; s2</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a:t>
            </a:r>
            <a:r>
              <a:rPr lang="en-US" altLang="zh-CN" sz="2000" dirty="0" err="1">
                <a:solidFill>
                  <a:srgbClr val="00B0F0"/>
                </a:solidFill>
                <a:latin typeface="Consolas" panose="020B0609020204030204" pitchFamily="49" charset="0"/>
              </a:rPr>
              <a:t>abc</a:t>
            </a:r>
            <a:r>
              <a:rPr lang="en-US" altLang="zh-CN" sz="2000" dirty="0">
                <a:solidFill>
                  <a:srgbClr val="00B0F0"/>
                </a:solidFill>
                <a:latin typeface="Consolas" panose="020B0609020204030204" pitchFamily="49" charset="0"/>
              </a:rPr>
              <a:t>"</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'\n\</a:t>
            </a:r>
            <a:r>
              <a:rPr lang="en-US" altLang="zh-CN" sz="2000" dirty="0" err="1">
                <a:latin typeface="Consolas" panose="020B0609020204030204" pitchFamily="49" charset="0"/>
              </a:rPr>
              <a:t>nhello</a:t>
            </a:r>
            <a:r>
              <a:rPr lang="en-US" altLang="zh-CN" sz="2000" dirty="0">
                <a:latin typeface="Consolas" panose="020B0609020204030204" pitchFamily="49" charset="0"/>
              </a:rPr>
              <a:t> world   \n\</a:t>
            </a:r>
            <a:r>
              <a:rPr lang="en-US" altLang="zh-CN" sz="2000" dirty="0" err="1">
                <a:latin typeface="Consolas" panose="020B0609020204030204" pitchFamily="49" charset="0"/>
              </a:rPr>
              <a:t>n'.strip</a:t>
            </a:r>
            <a:r>
              <a:rPr lang="en-US" altLang="zh-CN" sz="2000" dirty="0">
                <a:latin typeface="Consolas" panose="020B0609020204030204" pitchFamily="49" charset="0"/>
              </a:rPr>
              <a:t>()      #</a:t>
            </a:r>
            <a:r>
              <a:rPr lang="en-US" altLang="zh-CN" sz="2000" dirty="0" err="1">
                <a:latin typeface="Consolas" panose="020B0609020204030204" pitchFamily="49" charset="0"/>
              </a:rPr>
              <a:t>删除空白字符</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'hello world'</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aaaassddf</a:t>
            </a:r>
            <a:r>
              <a:rPr lang="en-US" altLang="zh-CN" sz="2000" dirty="0">
                <a:latin typeface="Consolas" panose="020B0609020204030204" pitchFamily="49" charset="0"/>
              </a:rPr>
              <a:t>".strip("a")                #</a:t>
            </a:r>
            <a:r>
              <a:rPr lang="en-US" altLang="zh-CN" sz="2000" dirty="0" err="1">
                <a:latin typeface="Consolas" panose="020B0609020204030204" pitchFamily="49" charset="0"/>
              </a:rPr>
              <a:t>删除指定字符</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a:t>
            </a:r>
            <a:r>
              <a:rPr lang="en-US" altLang="zh-CN" sz="2000" dirty="0" err="1">
                <a:solidFill>
                  <a:srgbClr val="00B0F0"/>
                </a:solidFill>
                <a:latin typeface="Consolas" panose="020B0609020204030204" pitchFamily="49" charset="0"/>
              </a:rPr>
              <a:t>ssddf</a:t>
            </a:r>
            <a:r>
              <a:rPr lang="en-US" altLang="zh-CN" sz="2000" dirty="0">
                <a:solidFill>
                  <a:srgbClr val="00B0F0"/>
                </a:solidFill>
                <a:latin typeface="Consolas" panose="020B0609020204030204" pitchFamily="49" charset="0"/>
              </a:rPr>
              <a:t>"</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aaaassddf</a:t>
            </a:r>
            <a:r>
              <a:rPr lang="en-US" altLang="zh-CN" sz="2000" dirty="0">
                <a:latin typeface="Consolas" panose="020B0609020204030204" pitchFamily="49" charset="0"/>
              </a:rPr>
              <a:t>".strip("</a:t>
            </a:r>
            <a:r>
              <a:rPr lang="en-US" altLang="zh-CN" sz="2000" dirty="0" err="1">
                <a:latin typeface="Consolas" panose="020B0609020204030204" pitchFamily="49" charset="0"/>
              </a:rPr>
              <a:t>af</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a:t>
            </a:r>
            <a:r>
              <a:rPr lang="en-US" altLang="zh-CN" sz="2000" dirty="0" err="1">
                <a:solidFill>
                  <a:srgbClr val="00B0F0"/>
                </a:solidFill>
                <a:latin typeface="Consolas" panose="020B0609020204030204" pitchFamily="49" charset="0"/>
              </a:rPr>
              <a:t>ssdd</a:t>
            </a:r>
            <a:r>
              <a:rPr lang="en-US" altLang="zh-CN" sz="2000" dirty="0">
                <a:solidFill>
                  <a:srgbClr val="00B0F0"/>
                </a:solidFill>
                <a:latin typeface="Consolas" panose="020B0609020204030204" pitchFamily="49" charset="0"/>
              </a:rPr>
              <a:t>"</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aaaassddfaaa</a:t>
            </a:r>
            <a:r>
              <a:rPr lang="en-US" altLang="zh-CN" sz="2000" dirty="0">
                <a:latin typeface="Consolas" panose="020B0609020204030204" pitchFamily="49" charset="0"/>
              </a:rPr>
              <a:t>".</a:t>
            </a:r>
            <a:r>
              <a:rPr lang="en-US" altLang="zh-CN" sz="2000" dirty="0" err="1">
                <a:latin typeface="Consolas" panose="020B0609020204030204" pitchFamily="49" charset="0"/>
              </a:rPr>
              <a:t>rstrip</a:t>
            </a:r>
            <a:r>
              <a:rPr lang="en-US" altLang="zh-CN" sz="2000" dirty="0">
                <a:latin typeface="Consolas" panose="020B0609020204030204" pitchFamily="49" charset="0"/>
              </a:rPr>
              <a:t>("a")            #</a:t>
            </a:r>
            <a:r>
              <a:rPr lang="en-US" altLang="zh-CN" sz="2000" dirty="0" err="1">
                <a:latin typeface="Consolas" panose="020B0609020204030204" pitchFamily="49" charset="0"/>
              </a:rPr>
              <a:t>删除字符串右端指定字符</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a:t>
            </a:r>
            <a:r>
              <a:rPr lang="en-US" altLang="zh-CN" sz="2000" dirty="0" err="1">
                <a:solidFill>
                  <a:srgbClr val="00B0F0"/>
                </a:solidFill>
                <a:latin typeface="Consolas" panose="020B0609020204030204" pitchFamily="49" charset="0"/>
              </a:rPr>
              <a:t>aaaassddf</a:t>
            </a:r>
            <a:r>
              <a:rPr lang="en-US" altLang="zh-CN" sz="2000" dirty="0">
                <a:solidFill>
                  <a:srgbClr val="00B0F0"/>
                </a:solidFill>
                <a:latin typeface="Consolas" panose="020B0609020204030204" pitchFamily="49" charset="0"/>
              </a:rPr>
              <a:t>'</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aaaassddfaaa</a:t>
            </a:r>
            <a:r>
              <a:rPr lang="en-US" altLang="zh-CN" sz="2000" dirty="0">
                <a:latin typeface="Consolas" panose="020B0609020204030204" pitchFamily="49" charset="0"/>
              </a:rPr>
              <a:t>".</a:t>
            </a:r>
            <a:r>
              <a:rPr lang="en-US" altLang="zh-CN" sz="2000" dirty="0" err="1">
                <a:latin typeface="Consolas" panose="020B0609020204030204" pitchFamily="49" charset="0"/>
              </a:rPr>
              <a:t>lstrip</a:t>
            </a:r>
            <a:r>
              <a:rPr lang="en-US" altLang="zh-CN" sz="2000" dirty="0">
                <a:latin typeface="Consolas" panose="020B0609020204030204" pitchFamily="49" charset="0"/>
              </a:rPr>
              <a:t>("a")            #</a:t>
            </a:r>
            <a:r>
              <a:rPr lang="en-US" altLang="zh-CN" sz="2000" dirty="0" err="1">
                <a:latin typeface="Consolas" panose="020B0609020204030204" pitchFamily="49" charset="0"/>
              </a:rPr>
              <a:t>删除字符串左端指定字符</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a:t>
            </a:r>
            <a:r>
              <a:rPr lang="en-US" altLang="zh-CN" sz="2000" dirty="0" err="1">
                <a:solidFill>
                  <a:srgbClr val="00B0F0"/>
                </a:solidFill>
                <a:latin typeface="Consolas" panose="020B0609020204030204" pitchFamily="49" charset="0"/>
              </a:rPr>
              <a:t>ssddfaaa</a:t>
            </a:r>
            <a:r>
              <a:rPr lang="en-US" altLang="zh-CN" sz="2000" dirty="0">
                <a:solidFill>
                  <a:srgbClr val="00B0F0"/>
                </a:solidFill>
                <a:latin typeface="Consolas" panose="020B0609020204030204" pitchFamily="49" charset="0"/>
              </a:rPr>
              <a:t>'</a:t>
            </a:r>
            <a:endParaRPr lang="en-US" altLang="zh-CN" sz="2000" dirty="0">
              <a:solidFill>
                <a:srgbClr val="00B0F0"/>
              </a:solidFill>
              <a:latin typeface="Consolas" panose="020B0609020204030204" pitchFamily="49" charset="0"/>
            </a:endParaRPr>
          </a:p>
          <a:p>
            <a:pPr>
              <a:lnSpc>
                <a:spcPct val="80000"/>
              </a:lnSpc>
              <a:buNone/>
            </a:pPr>
            <a:endParaRPr lang="en-US" altLang="zh-CN" sz="2000" dirty="0">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xfrm>
            <a:off x="609600" y="1353911"/>
            <a:ext cx="11074400" cy="5055277"/>
          </a:xfrm>
          <a:ln>
            <a:miter/>
          </a:ln>
        </p:spPr>
        <p:txBody>
          <a:bodyPr/>
          <a:lstStyle/>
          <a:p>
            <a:r>
              <a:rPr lang="zh-CN" altLang="en-US" dirty="0"/>
              <a:t>常用方法</a:t>
            </a:r>
            <a:endParaRPr lang="en-US" altLang="zh-CN" dirty="0"/>
          </a:p>
          <a:p>
            <a:pPr lvl="1"/>
            <a:r>
              <a:rPr lang="en-US" altLang="zh-CN" dirty="0">
                <a:latin typeface="宋体" panose="02010600030101010101" pitchFamily="2" charset="-122"/>
              </a:rPr>
              <a:t>strip()</a:t>
            </a:r>
            <a:r>
              <a:rPr lang="zh-CN" altLang="en-US" dirty="0">
                <a:latin typeface="宋体" panose="02010600030101010101" pitchFamily="2" charset="-122"/>
              </a:rPr>
              <a:t>、</a:t>
            </a:r>
            <a:r>
              <a:rPr lang="en-US" altLang="zh-CN" dirty="0" err="1">
                <a:latin typeface="宋体" panose="02010600030101010101" pitchFamily="2" charset="-122"/>
              </a:rPr>
              <a:t>rstrip</a:t>
            </a:r>
            <a:r>
              <a:rPr lang="en-US" altLang="zh-CN" dirty="0">
                <a:latin typeface="宋体" panose="02010600030101010101" pitchFamily="2" charset="-122"/>
              </a:rPr>
              <a:t>()</a:t>
            </a:r>
            <a:r>
              <a:rPr lang="zh-CN" altLang="en-US" dirty="0">
                <a:latin typeface="宋体" panose="02010600030101010101" pitchFamily="2" charset="-122"/>
              </a:rPr>
              <a:t>、</a:t>
            </a:r>
            <a:r>
              <a:rPr lang="en-US" altLang="zh-CN" dirty="0" err="1">
                <a:latin typeface="宋体" panose="02010600030101010101" pitchFamily="2" charset="-122"/>
              </a:rPr>
              <a:t>lstrip</a:t>
            </a:r>
            <a:r>
              <a:rPr lang="en-US" altLang="zh-CN" dirty="0">
                <a:latin typeface="宋体" panose="02010600030101010101" pitchFamily="2" charset="-122"/>
              </a:rPr>
              <a:t>()</a:t>
            </a:r>
            <a:endParaRPr lang="en-US" altLang="zh-CN" dirty="0">
              <a:latin typeface="宋体" panose="02010600030101010101" pitchFamily="2" charset="-122"/>
            </a:endParaRPr>
          </a:p>
          <a:p>
            <a:pPr lvl="2"/>
            <a:r>
              <a:rPr lang="zh-CN" altLang="en-US" noProof="1"/>
              <a:t>这三个函数的参数指定的</a:t>
            </a:r>
            <a:r>
              <a:rPr lang="zh-CN" altLang="en-US" noProof="1">
                <a:solidFill>
                  <a:srgbClr val="FF0000"/>
                </a:solidFill>
              </a:rPr>
              <a:t>字符串并不作为一个整体对待</a:t>
            </a:r>
            <a:r>
              <a:rPr lang="zh-CN" altLang="en-US" noProof="1"/>
              <a:t>，而是在原字符串的两侧、右侧、左侧删除参数字符串中包含的所有字符，一层一层地从外往里扒。</a:t>
            </a:r>
            <a:endParaRPr lang="en-US" altLang="zh-CN" noProof="1"/>
          </a:p>
          <a:p>
            <a:pPr lvl="2"/>
            <a:endParaRPr lang="zh-CN" altLang="en-US" noProof="1"/>
          </a:p>
          <a:p>
            <a:pPr>
              <a:lnSpc>
                <a:spcPct val="80000"/>
              </a:lnSpc>
              <a:buNone/>
            </a:pPr>
            <a:r>
              <a:rPr lang="zh-CN" altLang="en-US" sz="2000" noProof="1">
                <a:latin typeface="Consolas" panose="020B0609020204030204" pitchFamily="49" charset="0"/>
              </a:rPr>
              <a:t>&gt;&gt;&gt; 'aabbccddeeeffg'.strip('af')  #字母f不在字符串两侧，所以不删除</a:t>
            </a:r>
            <a:endParaRPr lang="zh-CN" altLang="en-US" sz="2000" noProof="1">
              <a:latin typeface="Consolas" panose="020B0609020204030204" pitchFamily="49" charset="0"/>
            </a:endParaRPr>
          </a:p>
          <a:p>
            <a:pPr>
              <a:lnSpc>
                <a:spcPct val="80000"/>
              </a:lnSpc>
              <a:buNone/>
            </a:pPr>
            <a:r>
              <a:rPr lang="zh-CN" altLang="en-US" sz="2000" noProof="1">
                <a:solidFill>
                  <a:srgbClr val="00B0F0"/>
                </a:solidFill>
                <a:latin typeface="Consolas" panose="020B0609020204030204" pitchFamily="49" charset="0"/>
              </a:rPr>
              <a:t>'bbccddeeeffg'</a:t>
            </a:r>
            <a:endParaRPr lang="zh-CN" altLang="en-US" sz="2000" noProof="1">
              <a:solidFill>
                <a:srgbClr val="00B0F0"/>
              </a:solidFill>
              <a:latin typeface="Consolas" panose="020B0609020204030204" pitchFamily="49" charset="0"/>
            </a:endParaRPr>
          </a:p>
          <a:p>
            <a:pPr>
              <a:lnSpc>
                <a:spcPct val="80000"/>
              </a:lnSpc>
              <a:buNone/>
            </a:pPr>
            <a:r>
              <a:rPr lang="zh-CN" altLang="en-US" sz="2000" noProof="1">
                <a:latin typeface="Consolas" panose="020B0609020204030204" pitchFamily="49" charset="0"/>
              </a:rPr>
              <a:t>&gt;&gt;&gt; 'aabbccddeeeffg'.strip('gaf')</a:t>
            </a:r>
            <a:endParaRPr lang="zh-CN" altLang="en-US" sz="2000" noProof="1">
              <a:latin typeface="Consolas" panose="020B0609020204030204" pitchFamily="49" charset="0"/>
            </a:endParaRPr>
          </a:p>
          <a:p>
            <a:pPr>
              <a:lnSpc>
                <a:spcPct val="80000"/>
              </a:lnSpc>
              <a:buNone/>
            </a:pPr>
            <a:r>
              <a:rPr lang="zh-CN" altLang="en-US" sz="2000" noProof="1">
                <a:solidFill>
                  <a:srgbClr val="00B0F0"/>
                </a:solidFill>
                <a:latin typeface="Consolas" panose="020B0609020204030204" pitchFamily="49" charset="0"/>
              </a:rPr>
              <a:t>'bbccddeee'</a:t>
            </a:r>
            <a:endParaRPr lang="zh-CN" altLang="en-US" sz="2000" noProof="1">
              <a:solidFill>
                <a:srgbClr val="00B0F0"/>
              </a:solidFill>
              <a:latin typeface="Consolas" panose="020B0609020204030204" pitchFamily="49" charset="0"/>
            </a:endParaRPr>
          </a:p>
          <a:p>
            <a:pPr>
              <a:lnSpc>
                <a:spcPct val="80000"/>
              </a:lnSpc>
              <a:buNone/>
            </a:pPr>
            <a:r>
              <a:rPr lang="zh-CN" altLang="en-US" sz="2000" noProof="1">
                <a:latin typeface="Consolas" panose="020B0609020204030204" pitchFamily="49" charset="0"/>
              </a:rPr>
              <a:t>&gt;&gt;&gt; 'aabbccddeeeffg'.strip('gaef')</a:t>
            </a:r>
            <a:endParaRPr lang="zh-CN" altLang="en-US" sz="2000" noProof="1">
              <a:latin typeface="Consolas" panose="020B0609020204030204" pitchFamily="49" charset="0"/>
            </a:endParaRPr>
          </a:p>
          <a:p>
            <a:pPr>
              <a:lnSpc>
                <a:spcPct val="80000"/>
              </a:lnSpc>
              <a:buNone/>
            </a:pPr>
            <a:r>
              <a:rPr lang="zh-CN" altLang="en-US" sz="2000" noProof="1">
                <a:solidFill>
                  <a:srgbClr val="00B0F0"/>
                </a:solidFill>
                <a:latin typeface="Consolas" panose="020B0609020204030204" pitchFamily="49" charset="0"/>
              </a:rPr>
              <a:t>'bbccdd'</a:t>
            </a:r>
            <a:endParaRPr lang="zh-CN" altLang="en-US" sz="2000" noProof="1">
              <a:solidFill>
                <a:srgbClr val="00B0F0"/>
              </a:solidFill>
              <a:latin typeface="Consolas" panose="020B0609020204030204" pitchFamily="49" charset="0"/>
            </a:endParaRPr>
          </a:p>
          <a:p>
            <a:pPr>
              <a:lnSpc>
                <a:spcPct val="80000"/>
              </a:lnSpc>
              <a:buNone/>
            </a:pPr>
            <a:r>
              <a:rPr lang="zh-CN" altLang="en-US" sz="2000" noProof="1">
                <a:latin typeface="Consolas" panose="020B0609020204030204" pitchFamily="49" charset="0"/>
              </a:rPr>
              <a:t>&gt;&gt;&gt; 'aabbccddeeeffg'.strip('gbaef')</a:t>
            </a:r>
            <a:endParaRPr lang="zh-CN" altLang="en-US" sz="2000" noProof="1">
              <a:latin typeface="Consolas" panose="020B0609020204030204" pitchFamily="49" charset="0"/>
            </a:endParaRPr>
          </a:p>
          <a:p>
            <a:pPr>
              <a:lnSpc>
                <a:spcPct val="80000"/>
              </a:lnSpc>
              <a:buNone/>
            </a:pPr>
            <a:r>
              <a:rPr lang="zh-CN" altLang="en-US" sz="2000" noProof="1">
                <a:solidFill>
                  <a:srgbClr val="00B0F0"/>
                </a:solidFill>
                <a:latin typeface="Consolas" panose="020B0609020204030204" pitchFamily="49" charset="0"/>
              </a:rPr>
              <a:t>'ccdd'</a:t>
            </a:r>
            <a:endParaRPr lang="zh-CN" altLang="en-US" sz="2000" noProof="1">
              <a:solidFill>
                <a:srgbClr val="00B0F0"/>
              </a:solidFill>
              <a:latin typeface="Consolas" panose="020B0609020204030204" pitchFamily="49" charset="0"/>
            </a:endParaRPr>
          </a:p>
          <a:p>
            <a:pPr>
              <a:lnSpc>
                <a:spcPct val="80000"/>
              </a:lnSpc>
              <a:buNone/>
            </a:pPr>
            <a:r>
              <a:rPr lang="zh-CN" altLang="en-US" sz="2000" noProof="1">
                <a:latin typeface="Consolas" panose="020B0609020204030204" pitchFamily="49" charset="0"/>
              </a:rPr>
              <a:t>&gt;&gt;&gt; 'aabbccddeeeffg'.strip('gbaefcd')</a:t>
            </a:r>
            <a:endParaRPr lang="zh-CN" altLang="en-US" sz="2000" noProof="1">
              <a:latin typeface="Consolas" panose="020B0609020204030204" pitchFamily="49" charset="0"/>
            </a:endParaRPr>
          </a:p>
          <a:p>
            <a:pPr>
              <a:lnSpc>
                <a:spcPct val="80000"/>
              </a:lnSpc>
              <a:buNone/>
            </a:pPr>
            <a:r>
              <a:rPr lang="zh-CN" altLang="en-US" sz="2000" noProof="1">
                <a:solidFill>
                  <a:srgbClr val="00B0F0"/>
                </a:solidFill>
                <a:latin typeface="Consolas" panose="020B0609020204030204" pitchFamily="49" charset="0"/>
              </a:rPr>
              <a:t>''</a:t>
            </a:r>
            <a:endParaRPr lang="zh-CN" altLang="en-US" sz="2000" noProof="1">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xfrm>
            <a:off x="609600" y="1353912"/>
            <a:ext cx="11074400" cy="4896544"/>
          </a:xfrm>
          <a:ln>
            <a:miter/>
          </a:ln>
        </p:spPr>
        <p:txBody>
          <a:bodyPr/>
          <a:lstStyle/>
          <a:p>
            <a:r>
              <a:rPr lang="zh-CN" altLang="en-US" dirty="0"/>
              <a:t>常用方法</a:t>
            </a:r>
            <a:endParaRPr lang="en-US" altLang="zh-CN" dirty="0"/>
          </a:p>
          <a:p>
            <a:pPr lvl="1"/>
            <a:r>
              <a:rPr lang="zh-CN" altLang="en-US" noProof="1">
                <a:latin typeface="宋体" panose="02010600030101010101" pitchFamily="2" charset="-122"/>
              </a:rPr>
              <a:t>内置函数eval()</a:t>
            </a:r>
            <a:endParaRPr lang="zh-CN" altLang="en-US" noProof="1">
              <a:latin typeface="宋体" panose="02010600030101010101" pitchFamily="2" charset="-122"/>
            </a:endParaRPr>
          </a:p>
          <a:p>
            <a:pPr>
              <a:lnSpc>
                <a:spcPct val="80000"/>
              </a:lnSpc>
              <a:buNone/>
            </a:pPr>
            <a:r>
              <a:rPr lang="zh-CN" altLang="en-US" sz="2000" noProof="1">
                <a:latin typeface="Consolas" panose="020B0609020204030204" pitchFamily="49" charset="0"/>
              </a:rPr>
              <a:t>&gt;&gt;&gt; eval("3+4")</a:t>
            </a:r>
            <a:endParaRPr lang="zh-CN" altLang="en-US" sz="2000" noProof="1">
              <a:latin typeface="Consolas" panose="020B0609020204030204" pitchFamily="49" charset="0"/>
            </a:endParaRPr>
          </a:p>
          <a:p>
            <a:pPr>
              <a:lnSpc>
                <a:spcPct val="80000"/>
              </a:lnSpc>
              <a:buNone/>
            </a:pPr>
            <a:r>
              <a:rPr lang="zh-CN" altLang="en-US" sz="2000" noProof="1">
                <a:solidFill>
                  <a:srgbClr val="00B0F0"/>
                </a:solidFill>
                <a:latin typeface="Consolas" panose="020B0609020204030204" pitchFamily="49" charset="0"/>
              </a:rPr>
              <a:t>7</a:t>
            </a:r>
            <a:endParaRPr lang="zh-CN" altLang="en-US" sz="2000" noProof="1">
              <a:solidFill>
                <a:srgbClr val="00B0F0"/>
              </a:solidFill>
              <a:latin typeface="Consolas" panose="020B0609020204030204" pitchFamily="49" charset="0"/>
            </a:endParaRPr>
          </a:p>
          <a:p>
            <a:pPr>
              <a:lnSpc>
                <a:spcPct val="80000"/>
              </a:lnSpc>
              <a:buNone/>
            </a:pPr>
            <a:r>
              <a:rPr lang="zh-CN" altLang="en-US" sz="2000" noProof="1">
                <a:latin typeface="Consolas" panose="020B0609020204030204" pitchFamily="49" charset="0"/>
              </a:rPr>
              <a:t>&gt;&gt;&gt; a = 3</a:t>
            </a:r>
            <a:endParaRPr lang="zh-CN" altLang="en-US" sz="2000" noProof="1">
              <a:latin typeface="Consolas" panose="020B0609020204030204" pitchFamily="49" charset="0"/>
            </a:endParaRPr>
          </a:p>
          <a:p>
            <a:pPr>
              <a:lnSpc>
                <a:spcPct val="80000"/>
              </a:lnSpc>
              <a:buNone/>
            </a:pPr>
            <a:r>
              <a:rPr lang="zh-CN" altLang="en-US" sz="2000" noProof="1">
                <a:latin typeface="Consolas" panose="020B0609020204030204" pitchFamily="49" charset="0"/>
              </a:rPr>
              <a:t>&gt;&gt;&gt; b = 5</a:t>
            </a:r>
            <a:endParaRPr lang="zh-CN" altLang="en-US" sz="2000" noProof="1">
              <a:latin typeface="Consolas" panose="020B0609020204030204" pitchFamily="49" charset="0"/>
            </a:endParaRPr>
          </a:p>
          <a:p>
            <a:pPr>
              <a:lnSpc>
                <a:spcPct val="80000"/>
              </a:lnSpc>
              <a:buNone/>
            </a:pPr>
            <a:r>
              <a:rPr lang="zh-CN" altLang="en-US" sz="2000" noProof="1">
                <a:latin typeface="Consolas" panose="020B0609020204030204" pitchFamily="49" charset="0"/>
              </a:rPr>
              <a:t>&gt;&gt;&gt; eval('a+b')</a:t>
            </a:r>
            <a:endParaRPr lang="zh-CN" altLang="en-US" sz="2000" noProof="1">
              <a:latin typeface="Consolas" panose="020B0609020204030204" pitchFamily="49" charset="0"/>
            </a:endParaRPr>
          </a:p>
          <a:p>
            <a:pPr>
              <a:lnSpc>
                <a:spcPct val="80000"/>
              </a:lnSpc>
              <a:buNone/>
            </a:pPr>
            <a:r>
              <a:rPr lang="zh-CN" altLang="en-US" sz="2000" noProof="1">
                <a:solidFill>
                  <a:srgbClr val="00B0F0"/>
                </a:solidFill>
                <a:latin typeface="Consolas" panose="020B0609020204030204" pitchFamily="49" charset="0"/>
              </a:rPr>
              <a:t>8</a:t>
            </a:r>
            <a:endParaRPr lang="zh-CN" altLang="en-US" sz="2000" noProof="1">
              <a:solidFill>
                <a:srgbClr val="00B0F0"/>
              </a:solidFill>
              <a:latin typeface="Consolas" panose="020B0609020204030204" pitchFamily="49" charset="0"/>
            </a:endParaRPr>
          </a:p>
          <a:p>
            <a:pPr>
              <a:lnSpc>
                <a:spcPct val="80000"/>
              </a:lnSpc>
              <a:buNone/>
            </a:pPr>
            <a:r>
              <a:rPr lang="zh-CN" altLang="en-US" sz="2000" noProof="1">
                <a:latin typeface="Consolas" panose="020B0609020204030204" pitchFamily="49" charset="0"/>
              </a:rPr>
              <a:t>&gt;&gt;&gt; import math</a:t>
            </a:r>
            <a:endParaRPr lang="zh-CN" altLang="en-US" sz="2000" noProof="1">
              <a:latin typeface="Consolas" panose="020B0609020204030204" pitchFamily="49" charset="0"/>
            </a:endParaRPr>
          </a:p>
          <a:p>
            <a:pPr>
              <a:lnSpc>
                <a:spcPct val="80000"/>
              </a:lnSpc>
              <a:buNone/>
            </a:pPr>
            <a:r>
              <a:rPr lang="zh-CN" altLang="en-US" sz="2000" noProof="1">
                <a:latin typeface="Consolas" panose="020B0609020204030204" pitchFamily="49" charset="0"/>
              </a:rPr>
              <a:t>&gt;&gt;&gt; eval('help(math.sqrt)')</a:t>
            </a:r>
            <a:endParaRPr lang="zh-CN" altLang="en-US" sz="2000" noProof="1">
              <a:latin typeface="Consolas" panose="020B0609020204030204" pitchFamily="49" charset="0"/>
            </a:endParaRPr>
          </a:p>
          <a:p>
            <a:pPr>
              <a:lnSpc>
                <a:spcPct val="80000"/>
              </a:lnSpc>
              <a:buNone/>
            </a:pPr>
            <a:r>
              <a:rPr lang="zh-CN" altLang="en-US" sz="2000" noProof="1">
                <a:latin typeface="Consolas" panose="020B0609020204030204" pitchFamily="49" charset="0"/>
              </a:rPr>
              <a:t>&gt;&gt;&gt; eval('math.sqrt(3)')</a:t>
            </a:r>
            <a:endParaRPr lang="zh-CN" altLang="en-US" sz="2000" noProof="1">
              <a:latin typeface="Consolas" panose="020B0609020204030204" pitchFamily="49" charset="0"/>
            </a:endParaRPr>
          </a:p>
          <a:p>
            <a:pPr>
              <a:lnSpc>
                <a:spcPct val="80000"/>
              </a:lnSpc>
              <a:buNone/>
            </a:pPr>
            <a:r>
              <a:rPr lang="zh-CN" altLang="en-US" sz="2000" noProof="1">
                <a:solidFill>
                  <a:srgbClr val="00B0F0"/>
                </a:solidFill>
                <a:latin typeface="Consolas" panose="020B0609020204030204" pitchFamily="49" charset="0"/>
              </a:rPr>
              <a:t>1.7320508075688772</a:t>
            </a:r>
            <a:endParaRPr lang="zh-CN" altLang="en-US" sz="2000" noProof="1">
              <a:solidFill>
                <a:srgbClr val="00B0F0"/>
              </a:solidFill>
              <a:latin typeface="Consolas" panose="020B0609020204030204" pitchFamily="49" charset="0"/>
            </a:endParaRPr>
          </a:p>
          <a:p>
            <a:pPr>
              <a:lnSpc>
                <a:spcPct val="80000"/>
              </a:lnSpc>
              <a:buNone/>
            </a:pPr>
            <a:r>
              <a:rPr lang="zh-CN" altLang="en-US" sz="2000" noProof="1">
                <a:latin typeface="Consolas" panose="020B0609020204030204" pitchFamily="49" charset="0"/>
              </a:rPr>
              <a:t>&gt;&gt;&gt; eval('aa')</a:t>
            </a:r>
            <a:endParaRPr lang="zh-CN" altLang="en-US" sz="2000" noProof="1">
              <a:latin typeface="Consolas" panose="020B0609020204030204" pitchFamily="49" charset="0"/>
            </a:endParaRPr>
          </a:p>
          <a:p>
            <a:pPr>
              <a:lnSpc>
                <a:spcPct val="80000"/>
              </a:lnSpc>
              <a:buNone/>
            </a:pPr>
            <a:r>
              <a:rPr lang="zh-CN" altLang="en-US" sz="2000" noProof="1">
                <a:solidFill>
                  <a:srgbClr val="00B0F0"/>
                </a:solidFill>
                <a:latin typeface="Consolas" panose="020B0609020204030204" pitchFamily="49" charset="0"/>
              </a:rPr>
              <a:t>NameError: name 'aa' is not defined</a:t>
            </a:r>
            <a:endParaRPr lang="zh-CN" altLang="en-US" sz="2000" noProof="1">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xfrm>
            <a:off x="609600" y="1353912"/>
            <a:ext cx="11074400" cy="4896544"/>
          </a:xfrm>
          <a:ln>
            <a:miter/>
          </a:ln>
        </p:spPr>
        <p:txBody>
          <a:bodyPr/>
          <a:lstStyle/>
          <a:p>
            <a:r>
              <a:rPr lang="zh-CN" altLang="en-US" dirty="0"/>
              <a:t>常用方法</a:t>
            </a:r>
            <a:endParaRPr lang="en-US" altLang="zh-CN" dirty="0"/>
          </a:p>
          <a:p>
            <a:pPr lvl="1"/>
            <a:r>
              <a:rPr lang="zh-CN" altLang="en-US" dirty="0">
                <a:latin typeface="宋体" panose="02010600030101010101" pitchFamily="2" charset="-122"/>
                <a:sym typeface="Arial" panose="020B0604020202020204" pitchFamily="34" charset="0"/>
              </a:rPr>
              <a:t>成员判断，关键字</a:t>
            </a:r>
            <a:r>
              <a:rPr lang="en-US" altLang="zh-CN" dirty="0">
                <a:latin typeface="宋体" panose="02010600030101010101" pitchFamily="2" charset="-122"/>
                <a:sym typeface="Arial" panose="020B0604020202020204" pitchFamily="34" charset="0"/>
              </a:rPr>
              <a:t>in</a:t>
            </a:r>
            <a:endParaRPr lang="en-US" altLang="zh-CN" dirty="0">
              <a:latin typeface="宋体" panose="02010600030101010101" pitchFamily="2" charset="-122"/>
              <a:sym typeface="Arial" panose="020B0604020202020204" pitchFamily="34" charset="0"/>
            </a:endParaRPr>
          </a:p>
          <a:p>
            <a:pPr>
              <a:lnSpc>
                <a:spcPct val="80000"/>
              </a:lnSpc>
              <a:buNone/>
            </a:pPr>
            <a:endParaRPr lang="en-US" altLang="zh-CN" sz="2000" dirty="0">
              <a:latin typeface="Consolas" panose="020B0609020204030204" pitchFamily="49" charset="0"/>
            </a:endParaRPr>
          </a:p>
          <a:p>
            <a:pPr>
              <a:lnSpc>
                <a:spcPct val="80000"/>
              </a:lnSpc>
              <a:buNone/>
            </a:pPr>
            <a:r>
              <a:rPr lang="en-US" altLang="zh-CN" sz="2000" dirty="0">
                <a:latin typeface="Consolas" panose="020B0609020204030204" pitchFamily="49" charset="0"/>
              </a:rPr>
              <a:t>&gt;&gt;&gt; "a" in "</a:t>
            </a:r>
            <a:r>
              <a:rPr lang="en-US" altLang="zh-CN" sz="2000" dirty="0" err="1">
                <a:latin typeface="Consolas" panose="020B0609020204030204" pitchFamily="49" charset="0"/>
              </a:rPr>
              <a:t>abcde</a:t>
            </a:r>
            <a:r>
              <a:rPr lang="en-US" altLang="zh-CN" sz="2000" dirty="0">
                <a:latin typeface="Consolas" panose="020B0609020204030204" pitchFamily="49" charset="0"/>
              </a:rPr>
              <a:t>"     #</a:t>
            </a:r>
            <a:r>
              <a:rPr lang="zh-CN" altLang="en-US" sz="2000" dirty="0">
                <a:latin typeface="Consolas" panose="020B0609020204030204" pitchFamily="49" charset="0"/>
              </a:rPr>
              <a:t>测试一个字符中是否存在于另一个字符串中</a:t>
            </a:r>
            <a:endParaRPr lang="zh-CN" altLang="en-US"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True</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ab</a:t>
            </a:r>
            <a:r>
              <a:rPr lang="en-US" altLang="zh-CN" sz="2000" dirty="0">
                <a:latin typeface="Consolas" panose="020B0609020204030204" pitchFamily="49" charset="0"/>
              </a:rPr>
              <a:t>' in '</a:t>
            </a:r>
            <a:r>
              <a:rPr lang="en-US" altLang="zh-CN" sz="2000" dirty="0" err="1">
                <a:latin typeface="Consolas" panose="020B0609020204030204" pitchFamily="49" charset="0"/>
              </a:rPr>
              <a:t>abcde</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True</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'ac' in '</a:t>
            </a:r>
            <a:r>
              <a:rPr lang="en-US" altLang="zh-CN" sz="2000" dirty="0" err="1">
                <a:latin typeface="Consolas" panose="020B0609020204030204" pitchFamily="49" charset="0"/>
              </a:rPr>
              <a:t>abcde</a:t>
            </a:r>
            <a:r>
              <a:rPr lang="en-US" altLang="zh-CN" sz="2000" dirty="0">
                <a:latin typeface="Consolas" panose="020B0609020204030204" pitchFamily="49" charset="0"/>
              </a:rPr>
              <a:t>'    #</a:t>
            </a:r>
            <a:r>
              <a:rPr lang="zh-CN" altLang="en-US" sz="2000" dirty="0">
                <a:latin typeface="Consolas" panose="020B0609020204030204" pitchFamily="49" charset="0"/>
              </a:rPr>
              <a:t>关键字</a:t>
            </a:r>
            <a:r>
              <a:rPr lang="en-US" altLang="zh-CN" sz="2000" dirty="0">
                <a:latin typeface="Consolas" panose="020B0609020204030204" pitchFamily="49" charset="0"/>
              </a:rPr>
              <a:t>in</a:t>
            </a:r>
            <a:r>
              <a:rPr lang="zh-CN" altLang="en-US" sz="2000" dirty="0">
                <a:latin typeface="Consolas" panose="020B0609020204030204" pitchFamily="49" charset="0"/>
              </a:rPr>
              <a:t>左边的字符串作为一个整体对待</a:t>
            </a:r>
            <a:endParaRPr lang="zh-CN" altLang="en-US"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False</a:t>
            </a:r>
            <a:endParaRPr lang="en-US" altLang="zh-CN" sz="2000" dirty="0">
              <a:solidFill>
                <a:srgbClr val="00B0F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"j" in "</a:t>
            </a:r>
            <a:r>
              <a:rPr lang="en-US" altLang="zh-CN" sz="2000" dirty="0" err="1">
                <a:latin typeface="Consolas" panose="020B0609020204030204" pitchFamily="49" charset="0"/>
              </a:rPr>
              <a:t>abcde</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2000" dirty="0">
                <a:solidFill>
                  <a:srgbClr val="00B0F0"/>
                </a:solidFill>
                <a:latin typeface="Consolas" panose="020B0609020204030204" pitchFamily="49" charset="0"/>
              </a:rPr>
              <a:t>False</a:t>
            </a:r>
            <a:endParaRPr lang="en-US" altLang="zh-CN" sz="2000" dirty="0">
              <a:solidFill>
                <a:srgbClr val="00B0F0"/>
              </a:solidFill>
              <a:latin typeface="Consolas" panose="020B0609020204030204" pitchFamily="49" charset="0"/>
            </a:endParaRPr>
          </a:p>
          <a:p>
            <a:pPr>
              <a:lnSpc>
                <a:spcPct val="80000"/>
              </a:lnSpc>
              <a:buNone/>
            </a:pPr>
            <a:endParaRPr lang="en-US" altLang="zh-CN" sz="2000" dirty="0">
              <a:solidFill>
                <a:srgbClr val="00B0F0"/>
              </a:solidFill>
              <a:latin typeface="Consolas" panose="020B0609020204030204" pitchFamily="49" charset="0"/>
            </a:endParaRPr>
          </a:p>
          <a:p>
            <a:pPr>
              <a:lnSpc>
                <a:spcPct val="80000"/>
              </a:lnSpc>
              <a:buNone/>
            </a:pPr>
            <a:endParaRPr lang="en-US" altLang="zh-CN" sz="2000" dirty="0">
              <a:solidFill>
                <a:srgbClr val="00B0F0"/>
              </a:solidFill>
              <a:latin typeface="Consolas" panose="020B0609020204030204" pitchFamily="49" charset="0"/>
            </a:endParaRPr>
          </a:p>
          <a:p>
            <a:pPr>
              <a:lnSpc>
                <a:spcPct val="80000"/>
              </a:lnSpc>
              <a:buNone/>
            </a:pPr>
            <a:r>
              <a:rPr lang="en-US" altLang="zh-CN" sz="2000" noProof="1">
                <a:latin typeface="Consolas" panose="020B0609020204030204" pitchFamily="49" charset="0"/>
              </a:rPr>
              <a:t>&gt;&gt;&gt; 'abcd' * 3</a:t>
            </a:r>
            <a:endParaRPr lang="en-US" altLang="zh-CN" sz="2000" noProof="1">
              <a:latin typeface="Consolas" panose="020B0609020204030204" pitchFamily="49" charset="0"/>
            </a:endParaRPr>
          </a:p>
          <a:p>
            <a:pPr>
              <a:lnSpc>
                <a:spcPct val="80000"/>
              </a:lnSpc>
              <a:buNone/>
            </a:pPr>
            <a:r>
              <a:rPr lang="en-US" altLang="zh-CN" sz="2000" noProof="1">
                <a:solidFill>
                  <a:srgbClr val="00B0F0"/>
                </a:solidFill>
                <a:latin typeface="Consolas" panose="020B0609020204030204" pitchFamily="49" charset="0"/>
              </a:rPr>
              <a:t>'abcdabcdabcd'</a:t>
            </a:r>
            <a:endParaRPr lang="en-US" altLang="zh-CN" sz="2000" noProof="1">
              <a:solidFill>
                <a:srgbClr val="00B0F0"/>
              </a:solidFill>
              <a:latin typeface="Consolas" panose="020B0609020204030204" pitchFamily="49" charset="0"/>
            </a:endParaRPr>
          </a:p>
          <a:p>
            <a:pPr>
              <a:lnSpc>
                <a:spcPct val="80000"/>
              </a:lnSpc>
              <a:buNone/>
            </a:pPr>
            <a:endParaRPr lang="en-US" altLang="zh-CN" sz="2000" dirty="0">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xfrm>
            <a:off x="609600" y="1353912"/>
            <a:ext cx="11074400" cy="4896544"/>
          </a:xfrm>
          <a:ln>
            <a:miter/>
          </a:ln>
        </p:spPr>
        <p:txBody>
          <a:bodyPr/>
          <a:lstStyle/>
          <a:p>
            <a:r>
              <a:rPr lang="zh-CN" altLang="en-US" dirty="0"/>
              <a:t>常用方法</a:t>
            </a:r>
            <a:endParaRPr lang="en-US" altLang="zh-CN" dirty="0"/>
          </a:p>
          <a:p>
            <a:pPr lvl="1"/>
            <a:r>
              <a:rPr lang="en-US" altLang="zh-CN" dirty="0">
                <a:latin typeface="宋体" panose="02010600030101010101" pitchFamily="2" charset="-122"/>
                <a:sym typeface="Arial" panose="020B0604020202020204" pitchFamily="34" charset="0"/>
              </a:rPr>
              <a:t>start</a:t>
            </a:r>
            <a:r>
              <a:rPr lang="zh-CN" altLang="en-US" dirty="0">
                <a:latin typeface="宋体" panose="02010600030101010101" pitchFamily="2" charset="-122"/>
                <a:sym typeface="Arial" panose="020B0604020202020204" pitchFamily="34" charset="0"/>
              </a:rPr>
              <a:t>s</a:t>
            </a:r>
            <a:r>
              <a:rPr lang="en-US" altLang="zh-CN" dirty="0">
                <a:latin typeface="宋体" panose="02010600030101010101" pitchFamily="2" charset="-122"/>
                <a:sym typeface="Arial" panose="020B0604020202020204" pitchFamily="34" charset="0"/>
              </a:rPr>
              <a:t>with(t)</a:t>
            </a:r>
            <a:r>
              <a:rPr lang="zh-CN" altLang="en-US" dirty="0">
                <a:latin typeface="宋体" panose="02010600030101010101" pitchFamily="2" charset="-122"/>
                <a:sym typeface="Arial" panose="020B0604020202020204" pitchFamily="34" charset="0"/>
              </a:rPr>
              <a:t>、</a:t>
            </a:r>
            <a:r>
              <a:rPr lang="en-US" altLang="zh-CN" dirty="0" err="1">
                <a:latin typeface="宋体" panose="02010600030101010101" pitchFamily="2" charset="-122"/>
                <a:sym typeface="Arial" panose="020B0604020202020204" pitchFamily="34" charset="0"/>
              </a:rPr>
              <a:t>endswith</a:t>
            </a:r>
            <a:r>
              <a:rPr lang="en-US" altLang="zh-CN" dirty="0">
                <a:latin typeface="宋体" panose="02010600030101010101" pitchFamily="2" charset="-122"/>
                <a:sym typeface="Arial" panose="020B0604020202020204" pitchFamily="34" charset="0"/>
              </a:rPr>
              <a:t>(t)</a:t>
            </a:r>
            <a:r>
              <a:rPr lang="zh-CN" altLang="en-US" dirty="0">
                <a:latin typeface="宋体" panose="02010600030101010101" pitchFamily="2" charset="-122"/>
                <a:sym typeface="Arial" panose="020B0604020202020204" pitchFamily="34" charset="0"/>
              </a:rPr>
              <a:t>，判断字符串是否以指定字符串开始或结束</a:t>
            </a:r>
            <a:endParaRPr lang="zh-CN" altLang="en-US" dirty="0">
              <a:latin typeface="宋体" panose="02010600030101010101" pitchFamily="2" charset="-122"/>
            </a:endParaRPr>
          </a:p>
          <a:p>
            <a:pPr>
              <a:lnSpc>
                <a:spcPct val="80000"/>
              </a:lnSpc>
              <a:buNone/>
            </a:pPr>
            <a:endParaRPr lang="zh-CN" altLang="en-US" sz="2000" dirty="0">
              <a:latin typeface="Consolas" panose="020B0609020204030204" pitchFamily="49" charset="0"/>
              <a:sym typeface="Arial" panose="020B0604020202020204" pitchFamily="34" charset="0"/>
            </a:endParaRPr>
          </a:p>
          <a:p>
            <a:pPr>
              <a:lnSpc>
                <a:spcPct val="80000"/>
              </a:lnSpc>
              <a:buNone/>
            </a:pPr>
            <a:r>
              <a:rPr lang="zh-CN" altLang="en-US" sz="2000" dirty="0">
                <a:latin typeface="Consolas" panose="020B0609020204030204" pitchFamily="49" charset="0"/>
                <a:sym typeface="Arial" panose="020B0604020202020204" pitchFamily="34" charset="0"/>
              </a:rPr>
              <a:t>&gt;&gt;&gt; s = 'Beautiful is better than ugly.'</a:t>
            </a:r>
            <a:endParaRPr lang="zh-CN" altLang="en-US" sz="2000" dirty="0">
              <a:latin typeface="Consolas" panose="020B0609020204030204" pitchFamily="49" charset="0"/>
              <a:sym typeface="Arial" panose="020B0604020202020204" pitchFamily="34" charset="0"/>
            </a:endParaRPr>
          </a:p>
          <a:p>
            <a:pPr>
              <a:lnSpc>
                <a:spcPct val="80000"/>
              </a:lnSpc>
              <a:buNone/>
            </a:pPr>
            <a:r>
              <a:rPr lang="zh-CN" altLang="en-US" sz="2000" dirty="0">
                <a:latin typeface="Consolas" panose="020B0609020204030204" pitchFamily="49" charset="0"/>
                <a:sym typeface="Arial" panose="020B0604020202020204" pitchFamily="34" charset="0"/>
              </a:rPr>
              <a:t>&gt;&gt;&gt; s.startswith('Be')             #检测整个字符串</a:t>
            </a:r>
            <a:endParaRPr lang="zh-CN" altLang="en-US" sz="2000" dirty="0">
              <a:latin typeface="Consolas" panose="020B0609020204030204" pitchFamily="49" charset="0"/>
              <a:sym typeface="Arial" panose="020B0604020202020204" pitchFamily="34" charset="0"/>
            </a:endParaRPr>
          </a:p>
          <a:p>
            <a:pPr>
              <a:lnSpc>
                <a:spcPct val="80000"/>
              </a:lnSpc>
              <a:buNone/>
            </a:pPr>
            <a:r>
              <a:rPr lang="zh-CN" altLang="en-US" sz="2000" dirty="0">
                <a:solidFill>
                  <a:srgbClr val="00B0F0"/>
                </a:solidFill>
                <a:latin typeface="Consolas" panose="020B0609020204030204" pitchFamily="49" charset="0"/>
                <a:sym typeface="Arial" panose="020B0604020202020204" pitchFamily="34" charset="0"/>
              </a:rPr>
              <a:t>True</a:t>
            </a:r>
            <a:endParaRPr lang="zh-CN" altLang="en-US" sz="2000" dirty="0">
              <a:solidFill>
                <a:srgbClr val="00B0F0"/>
              </a:solidFill>
              <a:latin typeface="Consolas" panose="020B0609020204030204" pitchFamily="49" charset="0"/>
              <a:sym typeface="Arial" panose="020B0604020202020204" pitchFamily="34" charset="0"/>
            </a:endParaRPr>
          </a:p>
          <a:p>
            <a:pPr>
              <a:lnSpc>
                <a:spcPct val="80000"/>
              </a:lnSpc>
              <a:buNone/>
            </a:pPr>
            <a:r>
              <a:rPr lang="zh-CN" altLang="en-US" sz="2000" dirty="0">
                <a:latin typeface="Consolas" panose="020B0609020204030204" pitchFamily="49" charset="0"/>
                <a:sym typeface="Arial" panose="020B0604020202020204" pitchFamily="34" charset="0"/>
              </a:rPr>
              <a:t>&gt;&gt;&gt; s.startswith('Be', 5)         #指定检测范围起始位置</a:t>
            </a:r>
            <a:endParaRPr lang="zh-CN" altLang="en-US" sz="2000" dirty="0">
              <a:latin typeface="Consolas" panose="020B0609020204030204" pitchFamily="49" charset="0"/>
              <a:sym typeface="Arial" panose="020B0604020202020204" pitchFamily="34" charset="0"/>
            </a:endParaRPr>
          </a:p>
          <a:p>
            <a:pPr>
              <a:lnSpc>
                <a:spcPct val="80000"/>
              </a:lnSpc>
              <a:buNone/>
            </a:pPr>
            <a:r>
              <a:rPr lang="zh-CN" altLang="en-US" sz="2000" dirty="0">
                <a:solidFill>
                  <a:srgbClr val="00B0F0"/>
                </a:solidFill>
                <a:latin typeface="Consolas" panose="020B0609020204030204" pitchFamily="49" charset="0"/>
                <a:sym typeface="Arial" panose="020B0604020202020204" pitchFamily="34" charset="0"/>
              </a:rPr>
              <a:t>False</a:t>
            </a:r>
            <a:endParaRPr lang="zh-CN" altLang="en-US" sz="2000" dirty="0">
              <a:solidFill>
                <a:srgbClr val="00B0F0"/>
              </a:solidFill>
              <a:latin typeface="Consolas" panose="020B0609020204030204" pitchFamily="49" charset="0"/>
              <a:sym typeface="Arial" panose="020B0604020202020204" pitchFamily="34" charset="0"/>
            </a:endParaRPr>
          </a:p>
          <a:p>
            <a:pPr>
              <a:lnSpc>
                <a:spcPct val="80000"/>
              </a:lnSpc>
              <a:buNone/>
            </a:pPr>
            <a:r>
              <a:rPr lang="zh-CN" altLang="en-US" sz="2000" dirty="0">
                <a:latin typeface="Consolas" panose="020B0609020204030204" pitchFamily="49" charset="0"/>
                <a:sym typeface="Arial" panose="020B0604020202020204" pitchFamily="34" charset="0"/>
              </a:rPr>
              <a:t>&gt;&gt;&gt; s.startswith('Be', 0, 5)     #指定检测范围起始和结束位置</a:t>
            </a:r>
            <a:endParaRPr lang="zh-CN" altLang="en-US" sz="2000" dirty="0">
              <a:latin typeface="Consolas" panose="020B0609020204030204" pitchFamily="49" charset="0"/>
              <a:sym typeface="Arial" panose="020B0604020202020204" pitchFamily="34" charset="0"/>
            </a:endParaRPr>
          </a:p>
          <a:p>
            <a:pPr>
              <a:lnSpc>
                <a:spcPct val="80000"/>
              </a:lnSpc>
              <a:buNone/>
            </a:pPr>
            <a:r>
              <a:rPr lang="zh-CN" altLang="en-US" sz="2000" dirty="0">
                <a:solidFill>
                  <a:srgbClr val="00B0F0"/>
                </a:solidFill>
                <a:latin typeface="Consolas" panose="020B0609020204030204" pitchFamily="49" charset="0"/>
                <a:sym typeface="Arial" panose="020B0604020202020204" pitchFamily="34" charset="0"/>
              </a:rPr>
              <a:t>True</a:t>
            </a:r>
            <a:endParaRPr lang="zh-CN" altLang="en-US" sz="2000" dirty="0">
              <a:solidFill>
                <a:srgbClr val="00B0F0"/>
              </a:solidFill>
              <a:latin typeface="Consolas" panose="020B0609020204030204" pitchFamily="49" charset="0"/>
              <a:sym typeface="Arial" panose="020B0604020202020204" pitchFamily="34" charset="0"/>
            </a:endParaRPr>
          </a:p>
          <a:p>
            <a:pPr>
              <a:lnSpc>
                <a:spcPct val="80000"/>
              </a:lnSpc>
              <a:buNone/>
            </a:pPr>
            <a:r>
              <a:rPr lang="zh-CN" altLang="en-US" sz="2000" dirty="0">
                <a:latin typeface="Consolas" panose="020B0609020204030204" pitchFamily="49" charset="0"/>
                <a:sym typeface="Arial" panose="020B0604020202020204" pitchFamily="34" charset="0"/>
              </a:rPr>
              <a:t>&gt;&gt;&gt; import os</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sym typeface="Arial" panose="020B0604020202020204" pitchFamily="34" charset="0"/>
              </a:rPr>
              <a:t>&gt;&gt;&gt; [filename for filename in os.listdir(r'c:\\') if filename.endswith(('.bmp','.jpg','.gif'))]</a:t>
            </a:r>
            <a:endParaRPr lang="zh-CN" altLang="en-US" sz="2000" dirty="0">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xfrm>
            <a:off x="609600" y="1353912"/>
            <a:ext cx="11074400" cy="4896544"/>
          </a:xfrm>
          <a:ln>
            <a:miter/>
          </a:ln>
        </p:spPr>
        <p:txBody>
          <a:bodyPr/>
          <a:lstStyle/>
          <a:p>
            <a:r>
              <a:rPr lang="zh-CN" altLang="en-US" dirty="0"/>
              <a:t>常用方法</a:t>
            </a:r>
            <a:endParaRPr lang="en-US" altLang="zh-CN" dirty="0"/>
          </a:p>
          <a:p>
            <a:pPr lvl="1"/>
            <a:r>
              <a:rPr lang="en-US" altLang="zh-CN" noProof="1">
                <a:latin typeface="宋体" panose="02010600030101010101" pitchFamily="2" charset="-122"/>
              </a:rPr>
              <a:t>center()</a:t>
            </a:r>
            <a:r>
              <a:rPr lang="zh-CN" altLang="en-US" noProof="1">
                <a:latin typeface="宋体" panose="02010600030101010101" pitchFamily="2" charset="-122"/>
              </a:rPr>
              <a:t>、</a:t>
            </a:r>
            <a:r>
              <a:rPr lang="en-US" altLang="zh-CN" noProof="1">
                <a:latin typeface="宋体" panose="02010600030101010101" pitchFamily="2" charset="-122"/>
              </a:rPr>
              <a:t>ljust()</a:t>
            </a:r>
            <a:r>
              <a:rPr lang="zh-CN" altLang="en-US" noProof="1">
                <a:latin typeface="宋体" panose="02010600030101010101" pitchFamily="2" charset="-122"/>
              </a:rPr>
              <a:t>、</a:t>
            </a:r>
            <a:r>
              <a:rPr lang="en-US" altLang="zh-CN" noProof="1">
                <a:latin typeface="宋体" panose="02010600030101010101" pitchFamily="2" charset="-122"/>
              </a:rPr>
              <a:t>rjust()</a:t>
            </a:r>
            <a:r>
              <a:rPr lang="zh-CN" altLang="en-US" noProof="1">
                <a:latin typeface="宋体" panose="02010600030101010101" pitchFamily="2" charset="-122"/>
              </a:rPr>
              <a:t>，返回指定宽度的新字符串，原字符串居中、左对齐或右对齐出现在新字符串中，如果指定宽度大于字符串长度，则使用指定的字符（默认为空格）进行填充。</a:t>
            </a:r>
            <a:endParaRPr lang="zh-CN" altLang="en-US" noProof="1">
              <a:latin typeface="宋体" panose="02010600030101010101" pitchFamily="2" charset="-122"/>
            </a:endParaRPr>
          </a:p>
          <a:p>
            <a:pPr marL="1905" indent="-344805">
              <a:lnSpc>
                <a:spcPct val="80000"/>
              </a:lnSpc>
              <a:buNone/>
            </a:pPr>
            <a:endParaRPr lang="en-US" altLang="zh-CN" sz="2000" noProof="1">
              <a:latin typeface="Consolas" panose="020B0609020204030204" pitchFamily="49" charset="0"/>
            </a:endParaRPr>
          </a:p>
          <a:p>
            <a:pPr>
              <a:lnSpc>
                <a:spcPct val="80000"/>
              </a:lnSpc>
              <a:buNone/>
            </a:pPr>
            <a:r>
              <a:rPr lang="en-US" altLang="zh-CN" sz="2000" noProof="1">
                <a:latin typeface="Consolas" panose="020B0609020204030204" pitchFamily="49" charset="0"/>
              </a:rPr>
              <a:t>&gt;&gt;&gt; 'Hello world!'.center(20)        #居中对齐，以空格进行填充</a:t>
            </a:r>
            <a:endParaRPr lang="en-US" altLang="zh-CN" sz="2000" noProof="1">
              <a:latin typeface="Consolas" panose="020B0609020204030204" pitchFamily="49" charset="0"/>
            </a:endParaRPr>
          </a:p>
          <a:p>
            <a:pPr>
              <a:lnSpc>
                <a:spcPct val="80000"/>
              </a:lnSpc>
              <a:buNone/>
            </a:pPr>
            <a:r>
              <a:rPr lang="en-US" altLang="zh-CN" sz="2000" noProof="1">
                <a:solidFill>
                  <a:srgbClr val="00B0F0"/>
                </a:solidFill>
                <a:latin typeface="Consolas" panose="020B0609020204030204" pitchFamily="49" charset="0"/>
              </a:rPr>
              <a:t>'    Hello world!    '</a:t>
            </a:r>
            <a:endParaRPr lang="en-US" altLang="zh-CN" sz="2000" noProof="1">
              <a:solidFill>
                <a:srgbClr val="00B0F0"/>
              </a:solidFill>
              <a:latin typeface="Consolas" panose="020B0609020204030204" pitchFamily="49" charset="0"/>
            </a:endParaRPr>
          </a:p>
          <a:p>
            <a:pPr>
              <a:lnSpc>
                <a:spcPct val="80000"/>
              </a:lnSpc>
              <a:buNone/>
            </a:pPr>
            <a:r>
              <a:rPr lang="en-US" altLang="zh-CN" sz="2000" noProof="1">
                <a:latin typeface="Consolas" panose="020B0609020204030204" pitchFamily="49" charset="0"/>
              </a:rPr>
              <a:t>&gt;&gt;&gt; 'Hello world!'.center(20, '=')   #居中对齐，以字符=进行填充</a:t>
            </a:r>
            <a:endParaRPr lang="en-US" altLang="zh-CN" sz="2000" noProof="1">
              <a:latin typeface="Consolas" panose="020B0609020204030204" pitchFamily="49" charset="0"/>
            </a:endParaRPr>
          </a:p>
          <a:p>
            <a:pPr>
              <a:lnSpc>
                <a:spcPct val="80000"/>
              </a:lnSpc>
              <a:buNone/>
            </a:pPr>
            <a:r>
              <a:rPr lang="en-US" altLang="zh-CN" sz="2000" noProof="1">
                <a:solidFill>
                  <a:srgbClr val="00B0F0"/>
                </a:solidFill>
                <a:latin typeface="Consolas" panose="020B0609020204030204" pitchFamily="49" charset="0"/>
              </a:rPr>
              <a:t>'====Hello world!===='</a:t>
            </a:r>
            <a:endParaRPr lang="en-US" altLang="zh-CN" sz="2000" noProof="1">
              <a:solidFill>
                <a:srgbClr val="00B0F0"/>
              </a:solidFill>
              <a:latin typeface="Consolas" panose="020B0609020204030204" pitchFamily="49" charset="0"/>
            </a:endParaRPr>
          </a:p>
          <a:p>
            <a:pPr>
              <a:lnSpc>
                <a:spcPct val="80000"/>
              </a:lnSpc>
              <a:buNone/>
            </a:pPr>
            <a:r>
              <a:rPr lang="en-US" altLang="zh-CN" sz="2000" noProof="1">
                <a:latin typeface="Consolas" panose="020B0609020204030204" pitchFamily="49" charset="0"/>
              </a:rPr>
              <a:t>&gt;&gt;&gt; 'Hello world!'.ljust(20, '=')    #左对齐</a:t>
            </a:r>
            <a:endParaRPr lang="en-US" altLang="zh-CN" sz="2000" noProof="1">
              <a:latin typeface="Consolas" panose="020B0609020204030204" pitchFamily="49" charset="0"/>
            </a:endParaRPr>
          </a:p>
          <a:p>
            <a:pPr>
              <a:lnSpc>
                <a:spcPct val="80000"/>
              </a:lnSpc>
              <a:buNone/>
            </a:pPr>
            <a:r>
              <a:rPr lang="en-US" altLang="zh-CN" sz="2000" noProof="1">
                <a:solidFill>
                  <a:srgbClr val="00B0F0"/>
                </a:solidFill>
                <a:latin typeface="Consolas" panose="020B0609020204030204" pitchFamily="49" charset="0"/>
              </a:rPr>
              <a:t>'Hello world!========'</a:t>
            </a:r>
            <a:endParaRPr lang="en-US" altLang="zh-CN" sz="2000" noProof="1">
              <a:solidFill>
                <a:srgbClr val="00B0F0"/>
              </a:solidFill>
              <a:latin typeface="Consolas" panose="020B0609020204030204" pitchFamily="49" charset="0"/>
            </a:endParaRPr>
          </a:p>
          <a:p>
            <a:pPr>
              <a:lnSpc>
                <a:spcPct val="80000"/>
              </a:lnSpc>
              <a:buNone/>
            </a:pPr>
            <a:r>
              <a:rPr lang="en-US" altLang="zh-CN" sz="2000" noProof="1">
                <a:latin typeface="Consolas" panose="020B0609020204030204" pitchFamily="49" charset="0"/>
              </a:rPr>
              <a:t>&gt;&gt;&gt; 'Hello world!'.rjust(20, '=')    #右对齐</a:t>
            </a:r>
            <a:endParaRPr lang="en-US" altLang="zh-CN" sz="2000" noProof="1">
              <a:latin typeface="Consolas" panose="020B0609020204030204" pitchFamily="49" charset="0"/>
            </a:endParaRPr>
          </a:p>
          <a:p>
            <a:pPr>
              <a:lnSpc>
                <a:spcPct val="80000"/>
              </a:lnSpc>
              <a:buNone/>
            </a:pPr>
            <a:r>
              <a:rPr lang="en-US" altLang="zh-CN" sz="2000" noProof="1">
                <a:solidFill>
                  <a:srgbClr val="00B0F0"/>
                </a:solidFill>
                <a:latin typeface="Consolas" panose="020B0609020204030204" pitchFamily="49" charset="0"/>
              </a:rPr>
              <a:t>'========Hello world!'</a:t>
            </a:r>
            <a:endParaRPr lang="en-US" altLang="zh-CN" sz="2000" noProof="1">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字符串</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rPr>
              <a:t>最早的字符串编码：美国标准信息交换码ASCII</a:t>
            </a:r>
            <a:endParaRPr lang="en-US" altLang="zh-CN" dirty="0">
              <a:latin typeface="宋体" panose="02010600030101010101" pitchFamily="2" charset="-122"/>
            </a:endParaRPr>
          </a:p>
          <a:p>
            <a:pPr lvl="1"/>
            <a:r>
              <a:rPr lang="zh-CN" altLang="en-US" dirty="0">
                <a:latin typeface="宋体" panose="02010600030101010101" pitchFamily="2" charset="-122"/>
              </a:rPr>
              <a:t>仅对10个数字、26个大写英文字母、26个小写英文字母及一些其他符号进行了编码。ASCII码采用1个字节来对字符进行编码，最多只能表示256个符号。</a:t>
            </a:r>
            <a:endParaRPr lang="en-US" altLang="zh-CN" dirty="0">
              <a:latin typeface="宋体" panose="02010600030101010101" pitchFamily="2" charset="-122"/>
            </a:endParaRPr>
          </a:p>
          <a:p>
            <a:r>
              <a:rPr lang="zh-CN" altLang="en-US" dirty="0">
                <a:latin typeface="宋体" panose="02010600030101010101" pitchFamily="2" charset="-122"/>
              </a:rPr>
              <a:t>各国文字都需要进行编码，不同领域和场合要求不同的字符串编码</a:t>
            </a:r>
            <a:endParaRPr lang="en-US" altLang="zh-CN" dirty="0">
              <a:latin typeface="宋体" panose="02010600030101010101" pitchFamily="2" charset="-122"/>
            </a:endParaRPr>
          </a:p>
          <a:p>
            <a:pPr lvl="1"/>
            <a:r>
              <a:rPr lang="zh-CN" altLang="en-US" dirty="0">
                <a:latin typeface="宋体" panose="02010600030101010101" pitchFamily="2" charset="-122"/>
              </a:rPr>
              <a:t>多种不同的编码格式，常见的主要有UTF-8、UTF-16、UTF-32、GB2312、GBK、CP936、base64、CP437等等</a:t>
            </a:r>
            <a:endParaRPr lang="en-US" altLang="zh-CN" dirty="0">
              <a:latin typeface="宋体" panose="02010600030101010101" pitchFamily="2" charset="-122"/>
            </a:endParaRPr>
          </a:p>
          <a:p>
            <a:pPr lvl="2"/>
            <a:r>
              <a:rPr lang="en-US" altLang="zh-CN" dirty="0">
                <a:latin typeface="宋体" panose="02010600030101010101" pitchFamily="2" charset="-122"/>
              </a:rPr>
              <a:t>UTF-8</a:t>
            </a:r>
            <a:r>
              <a:rPr lang="zh-CN" altLang="en-US" dirty="0">
                <a:latin typeface="宋体" panose="02010600030101010101" pitchFamily="2" charset="-122"/>
              </a:rPr>
              <a:t>对全世界所有国家需要用到的字符进行了编码，以1个字节表示英语字符(兼容ASCII)，以3个字节表示中文，还有些语言的符号使用2个字节（例如俄语和希腊语符号）或4个字节。</a:t>
            </a:r>
            <a:endParaRPr lang="en-US" altLang="zh-CN" dirty="0">
              <a:latin typeface="宋体" panose="02010600030101010101" pitchFamily="2" charset="-122"/>
            </a:endParaRPr>
          </a:p>
          <a:p>
            <a:pPr lvl="2"/>
            <a:r>
              <a:rPr lang="zh-CN" altLang="en-US" dirty="0">
                <a:latin typeface="宋体" panose="02010600030101010101" pitchFamily="2" charset="-122"/>
              </a:rPr>
              <a:t>GB2312是我国制定的中文编码，使用1个字节表示英语，2个字节表示中文</a:t>
            </a:r>
            <a:endParaRPr lang="zh-CN" altLang="en-US" dirty="0">
              <a:latin typeface="宋体" panose="02010600030101010101" pitchFamily="2" charset="-122"/>
            </a:endParaRPr>
          </a:p>
          <a:p>
            <a:pPr marL="190500" lvl="1" indent="0">
              <a:buNone/>
            </a:pPr>
            <a:endParaRPr lang="en-US" altLang="zh-CN" dirty="0">
              <a:latin typeface="宋体" panose="02010600030101010101" pitchFamily="2" charset="-122"/>
            </a:endParaRPr>
          </a:p>
          <a:p>
            <a:pPr lvl="1"/>
            <a:endParaRPr lang="zh-CN" altLang="en-US" dirty="0">
              <a:latin typeface="宋体" panose="02010600030101010101" pitchFamily="2" charset="-122"/>
            </a:endParaRPr>
          </a:p>
          <a:p>
            <a:endParaRPr lang="zh-CN" altLang="en-US"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fld>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xfrm>
            <a:off x="609600" y="1353912"/>
            <a:ext cx="11074400" cy="4896544"/>
          </a:xfrm>
          <a:ln>
            <a:miter/>
          </a:ln>
        </p:spPr>
        <p:txBody>
          <a:bodyPr/>
          <a:lstStyle/>
          <a:p>
            <a:r>
              <a:rPr lang="zh-CN" altLang="en-US" dirty="0"/>
              <a:t>常用方法</a:t>
            </a:r>
            <a:endParaRPr lang="en-US" altLang="zh-CN" dirty="0"/>
          </a:p>
          <a:p>
            <a:pPr lvl="1"/>
            <a:r>
              <a:rPr lang="en-US" altLang="zh-CN" noProof="1"/>
              <a:t>zfill()返回指定宽度的字符串，在左侧以字符0进行填充。</a:t>
            </a:r>
            <a:endParaRPr lang="en-US" altLang="zh-CN" noProof="1"/>
          </a:p>
          <a:p>
            <a:pPr marL="0" indent="0">
              <a:buNone/>
            </a:pPr>
            <a:endParaRPr lang="en-US" altLang="zh-CN" sz="1800" noProof="1">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'abc'.zfill(5)        #在左侧填充数字字符0</a:t>
            </a:r>
            <a:endParaRPr lang="en-US" altLang="zh-CN" sz="2000" noProof="1">
              <a:latin typeface="Consolas" panose="020B0609020204030204" pitchFamily="49" charset="0"/>
            </a:endParaRPr>
          </a:p>
          <a:p>
            <a:pPr marL="0" indent="0">
              <a:lnSpc>
                <a:spcPct val="80000"/>
              </a:lnSpc>
              <a:buNone/>
            </a:pPr>
            <a:r>
              <a:rPr lang="en-US" altLang="zh-CN" sz="2000" noProof="1">
                <a:solidFill>
                  <a:srgbClr val="00B0F0"/>
                </a:solidFill>
                <a:latin typeface="Consolas" panose="020B0609020204030204" pitchFamily="49" charset="0"/>
              </a:rPr>
              <a:t>'00abc'</a:t>
            </a:r>
            <a:endParaRPr lang="en-US" altLang="zh-CN" sz="2000" noProof="1">
              <a:solidFill>
                <a:srgbClr val="00B0F0"/>
              </a:solidFill>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'abc'.zfill(2)        #指定宽度小于字符串长度时，返回字符串本身</a:t>
            </a:r>
            <a:endParaRPr lang="en-US" altLang="zh-CN" sz="2000" noProof="1">
              <a:latin typeface="Consolas" panose="020B0609020204030204" pitchFamily="49" charset="0"/>
            </a:endParaRPr>
          </a:p>
          <a:p>
            <a:pPr marL="0" indent="0">
              <a:lnSpc>
                <a:spcPct val="80000"/>
              </a:lnSpc>
              <a:buNone/>
            </a:pPr>
            <a:r>
              <a:rPr lang="en-US" altLang="zh-CN" sz="2000" noProof="1">
                <a:solidFill>
                  <a:srgbClr val="00B0F0"/>
                </a:solidFill>
                <a:latin typeface="Consolas" panose="020B0609020204030204" pitchFamily="49" charset="0"/>
              </a:rPr>
              <a:t>'abc'</a:t>
            </a:r>
            <a:endParaRPr lang="en-US" altLang="zh-CN" sz="2000" noProof="1">
              <a:solidFill>
                <a:srgbClr val="00B0F0"/>
              </a:solidFill>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'uio'.zfill(20)</a:t>
            </a:r>
            <a:endParaRPr lang="en-US" altLang="zh-CN" sz="2000" noProof="1">
              <a:latin typeface="Consolas" panose="020B0609020204030204" pitchFamily="49" charset="0"/>
            </a:endParaRPr>
          </a:p>
          <a:p>
            <a:pPr marL="0" indent="0">
              <a:lnSpc>
                <a:spcPct val="80000"/>
              </a:lnSpc>
              <a:buNone/>
            </a:pPr>
            <a:r>
              <a:rPr lang="en-US" altLang="zh-CN" sz="2000" noProof="1">
                <a:solidFill>
                  <a:srgbClr val="00B0F0"/>
                </a:solidFill>
                <a:latin typeface="Consolas" panose="020B0609020204030204" pitchFamily="49" charset="0"/>
              </a:rPr>
              <a:t>'00000000000000000uio'</a:t>
            </a:r>
            <a:endParaRPr lang="en-US" altLang="zh-CN" sz="2000" noProof="1">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xfrm>
            <a:off x="609600" y="1353912"/>
            <a:ext cx="11074400" cy="4896544"/>
          </a:xfrm>
          <a:ln>
            <a:miter/>
          </a:ln>
        </p:spPr>
        <p:txBody>
          <a:bodyPr/>
          <a:lstStyle/>
          <a:p>
            <a:r>
              <a:rPr lang="zh-CN" altLang="en-US" dirty="0"/>
              <a:t>常用方法</a:t>
            </a:r>
            <a:endParaRPr lang="en-US" altLang="zh-CN" dirty="0"/>
          </a:p>
          <a:p>
            <a:pPr lvl="1"/>
            <a:r>
              <a:rPr lang="zh-CN" altLang="en-US" sz="2000" noProof="1"/>
              <a:t>isalnum()、isalpha()、isdigit()、isdecimal()、isnumeric()、isspace()、isupper()、islower()，用来测试字符串是否为数字或字母、是否为字母、是否为数字字符、是否为空白字符、是否为大写字母以及是否为小写字母。</a:t>
            </a:r>
            <a:endParaRPr lang="zh-CN" altLang="en-US" sz="2000" noProof="1"/>
          </a:p>
          <a:p>
            <a:pPr marL="0" indent="0">
              <a:lnSpc>
                <a:spcPct val="80000"/>
              </a:lnSpc>
              <a:buNone/>
            </a:pPr>
            <a:r>
              <a:rPr lang="zh-CN" altLang="en-US" sz="2000" noProof="1">
                <a:latin typeface="Consolas" panose="020B0609020204030204" pitchFamily="49" charset="0"/>
              </a:rPr>
              <a:t>&gt;&gt;&gt; '1234abcd'.isalnum()</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True</a:t>
            </a:r>
            <a:endParaRPr lang="zh-CN" altLang="en-US" sz="2000" noProof="1">
              <a:solidFill>
                <a:srgbClr val="00B0F0"/>
              </a:solidFill>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'1234abcd'.isalpha()         #全部为英文字母时返回True</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False</a:t>
            </a:r>
            <a:endParaRPr lang="zh-CN" altLang="en-US" sz="2000" noProof="1">
              <a:solidFill>
                <a:srgbClr val="00B0F0"/>
              </a:solidFill>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'1234abcd'.isdigit()         #全部为数字时返回True</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False</a:t>
            </a:r>
            <a:endParaRPr lang="zh-CN" altLang="en-US" sz="2000" noProof="1">
              <a:solidFill>
                <a:srgbClr val="00B0F0"/>
              </a:solidFill>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'abcd'.isalpha()</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True</a:t>
            </a:r>
            <a:endParaRPr lang="zh-CN" altLang="en-US" sz="2000" noProof="1">
              <a:solidFill>
                <a:srgbClr val="00B0F0"/>
              </a:solidFill>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'1234.0'.isdigit()</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False</a:t>
            </a:r>
            <a:endParaRPr lang="en-US" altLang="zh-CN" sz="2000" noProof="1">
              <a:solidFill>
                <a:srgbClr val="00B0F0"/>
              </a:solidFill>
              <a:latin typeface="Consolas" panose="020B0609020204030204" pitchFamily="49" charset="0"/>
            </a:endParaRPr>
          </a:p>
          <a:p>
            <a:pPr marL="0" indent="0">
              <a:lnSpc>
                <a:spcPct val="80000"/>
              </a:lnSpc>
              <a:buNone/>
            </a:pPr>
            <a:r>
              <a:rPr lang="zh-CN" altLang="en-US" sz="2000" dirty="0">
                <a:latin typeface="Consolas" panose="020B0609020204030204" pitchFamily="49" charset="0"/>
                <a:sym typeface="Arial" panose="020B0604020202020204" pitchFamily="34" charset="0"/>
              </a:rPr>
              <a:t>&gt;&gt;&gt; '1234'.isdigit()</a:t>
            </a:r>
            <a:endParaRPr lang="zh-CN" altLang="en-US" sz="2000" dirty="0">
              <a:latin typeface="Consolas" panose="020B0609020204030204" pitchFamily="49" charset="0"/>
            </a:endParaRPr>
          </a:p>
          <a:p>
            <a:pPr marL="0" indent="0">
              <a:lnSpc>
                <a:spcPct val="80000"/>
              </a:lnSpc>
              <a:buNone/>
            </a:pPr>
            <a:r>
              <a:rPr lang="zh-CN" altLang="en-US" sz="2000" dirty="0">
                <a:solidFill>
                  <a:srgbClr val="00B0F0"/>
                </a:solidFill>
                <a:latin typeface="Consolas" panose="020B0609020204030204" pitchFamily="49" charset="0"/>
                <a:sym typeface="Arial" panose="020B0604020202020204" pitchFamily="34" charset="0"/>
              </a:rPr>
              <a:t>True</a:t>
            </a:r>
            <a:endParaRPr lang="zh-CN" altLang="en-US" sz="2000" dirty="0">
              <a:solidFill>
                <a:srgbClr val="00B0F0"/>
              </a:solidFill>
              <a:latin typeface="Consolas" panose="020B0609020204030204" pitchFamily="49" charset="0"/>
            </a:endParaRPr>
          </a:p>
          <a:p>
            <a:pPr marL="0" indent="0">
              <a:lnSpc>
                <a:spcPct val="80000"/>
              </a:lnSpc>
              <a:buNone/>
            </a:pPr>
            <a:endParaRPr lang="zh-CN" altLang="en-US" sz="2000" noProof="1">
              <a:solidFill>
                <a:srgbClr val="00B0F0"/>
              </a:solidFill>
              <a:latin typeface="Consolas" panose="020B0609020204030204" pitchFamily="49" charset="0"/>
            </a:endParaRPr>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noChangeArrowheads="1"/>
          </p:cNvSpPr>
          <p:nvPr>
            <p:ph idx="1"/>
          </p:nvPr>
        </p:nvSpPr>
        <p:spPr/>
        <p:txBody>
          <a:bodyPr/>
          <a:lstStyle/>
          <a:p>
            <a:r>
              <a:rPr lang="zh-CN" altLang="en-US" dirty="0"/>
              <a:t>常用方法</a:t>
            </a:r>
            <a:endParaRPr lang="en-US" altLang="zh-CN" dirty="0"/>
          </a:p>
          <a:p>
            <a:pPr lvl="1"/>
            <a:r>
              <a:rPr lang="zh-CN" altLang="en-US" sz="2000" noProof="1"/>
              <a:t>isalnum()、isalpha()、isdigit()、isdecimal()、isnumeric()、isspace()、isupper()、islower()，用来测试字符串是否为数字或字母、是否为字母、是否为数字字符、是否为空白字符、是否为大写字母以及是否为小写字母。</a:t>
            </a:r>
            <a:endParaRPr lang="en-US" altLang="zh-CN" sz="2000" dirty="0">
              <a:latin typeface="Consolas" panose="020B0609020204030204" pitchFamily="49" charset="0"/>
              <a:sym typeface="Arial" panose="020B0604020202020204" pitchFamily="34" charset="0"/>
            </a:endParaRPr>
          </a:p>
          <a:p>
            <a:pPr marL="0" indent="0">
              <a:lnSpc>
                <a:spcPct val="80000"/>
              </a:lnSpc>
              <a:buNone/>
            </a:pPr>
            <a:endParaRPr lang="en-US" altLang="zh-CN" sz="2000" dirty="0">
              <a:latin typeface="Consolas" panose="020B0609020204030204" pitchFamily="49" charset="0"/>
              <a:sym typeface="Arial" panose="020B0604020202020204" pitchFamily="34" charset="0"/>
            </a:endParaRPr>
          </a:p>
          <a:p>
            <a:pPr marL="0" indent="0">
              <a:lnSpc>
                <a:spcPct val="80000"/>
              </a:lnSpc>
              <a:buNone/>
            </a:pPr>
            <a:r>
              <a:rPr lang="zh-CN" altLang="en-US" sz="2000" dirty="0">
                <a:latin typeface="Consolas" panose="020B0609020204030204" pitchFamily="49" charset="0"/>
                <a:sym typeface="Arial" panose="020B0604020202020204" pitchFamily="34" charset="0"/>
              </a:rPr>
              <a:t>&gt;&gt;&gt; '九'.isnumeric()              #isnumeric()方法支持汉字数字</a:t>
            </a:r>
            <a:endParaRPr lang="zh-CN" altLang="en-US" sz="2000" dirty="0">
              <a:latin typeface="Consolas" panose="020B0609020204030204" pitchFamily="49" charset="0"/>
            </a:endParaRPr>
          </a:p>
          <a:p>
            <a:pPr marL="0" indent="0">
              <a:lnSpc>
                <a:spcPct val="80000"/>
              </a:lnSpc>
              <a:buNone/>
            </a:pPr>
            <a:r>
              <a:rPr lang="zh-CN" altLang="en-US" sz="2000" dirty="0">
                <a:solidFill>
                  <a:srgbClr val="00B0F0"/>
                </a:solidFill>
                <a:latin typeface="Consolas" panose="020B0609020204030204" pitchFamily="49" charset="0"/>
                <a:sym typeface="Arial" panose="020B0604020202020204" pitchFamily="34" charset="0"/>
              </a:rPr>
              <a:t>True</a:t>
            </a:r>
            <a:endParaRPr lang="zh-CN" altLang="en-US" sz="2000" dirty="0">
              <a:solidFill>
                <a:srgbClr val="00B0F0"/>
              </a:solidFill>
              <a:latin typeface="Consolas" panose="020B0609020204030204" pitchFamily="49" charset="0"/>
            </a:endParaRPr>
          </a:p>
          <a:p>
            <a:pPr marL="0" indent="0">
              <a:lnSpc>
                <a:spcPct val="80000"/>
              </a:lnSpc>
              <a:buNone/>
            </a:pPr>
            <a:r>
              <a:rPr lang="zh-CN" altLang="en-US" sz="2000" dirty="0">
                <a:latin typeface="Consolas" panose="020B0609020204030204" pitchFamily="49" charset="0"/>
                <a:sym typeface="Arial" panose="020B0604020202020204" pitchFamily="34" charset="0"/>
              </a:rPr>
              <a:t>&gt;&gt;&gt; '九'.isdigit()</a:t>
            </a:r>
            <a:endParaRPr lang="zh-CN" altLang="en-US" sz="2000" dirty="0">
              <a:latin typeface="Consolas" panose="020B0609020204030204" pitchFamily="49" charset="0"/>
            </a:endParaRPr>
          </a:p>
          <a:p>
            <a:pPr marL="0" indent="0">
              <a:lnSpc>
                <a:spcPct val="80000"/>
              </a:lnSpc>
              <a:buNone/>
            </a:pPr>
            <a:r>
              <a:rPr lang="zh-CN" altLang="en-US" sz="2000" dirty="0">
                <a:solidFill>
                  <a:srgbClr val="00B0F0"/>
                </a:solidFill>
                <a:latin typeface="Consolas" panose="020B0609020204030204" pitchFamily="49" charset="0"/>
                <a:sym typeface="Arial" panose="020B0604020202020204" pitchFamily="34" charset="0"/>
              </a:rPr>
              <a:t>False</a:t>
            </a:r>
            <a:endParaRPr lang="zh-CN" altLang="en-US" sz="2000" dirty="0">
              <a:solidFill>
                <a:srgbClr val="00B0F0"/>
              </a:solidFill>
              <a:latin typeface="Consolas" panose="020B0609020204030204" pitchFamily="49" charset="0"/>
            </a:endParaRPr>
          </a:p>
          <a:p>
            <a:pPr marL="0" indent="0">
              <a:lnSpc>
                <a:spcPct val="80000"/>
              </a:lnSpc>
              <a:buNone/>
            </a:pPr>
            <a:r>
              <a:rPr lang="zh-CN" altLang="en-US" sz="2000" dirty="0">
                <a:latin typeface="Consolas" panose="020B0609020204030204" pitchFamily="49" charset="0"/>
                <a:sym typeface="Arial" panose="020B0604020202020204" pitchFamily="34" charset="0"/>
              </a:rPr>
              <a:t>&gt;&gt;&gt; '九'.isdecimal()</a:t>
            </a:r>
            <a:endParaRPr lang="zh-CN" altLang="en-US" sz="2000" dirty="0">
              <a:latin typeface="Consolas" panose="020B0609020204030204" pitchFamily="49" charset="0"/>
            </a:endParaRPr>
          </a:p>
          <a:p>
            <a:pPr marL="0" indent="0">
              <a:lnSpc>
                <a:spcPct val="80000"/>
              </a:lnSpc>
              <a:buNone/>
            </a:pPr>
            <a:r>
              <a:rPr lang="zh-CN" altLang="en-US" sz="2000" dirty="0">
                <a:solidFill>
                  <a:srgbClr val="00B0F0"/>
                </a:solidFill>
                <a:latin typeface="Consolas" panose="020B0609020204030204" pitchFamily="49" charset="0"/>
                <a:sym typeface="Arial" panose="020B0604020202020204" pitchFamily="34" charset="0"/>
              </a:rPr>
              <a:t>False</a:t>
            </a:r>
            <a:endParaRPr lang="zh-CN" altLang="en-US" sz="2000" dirty="0">
              <a:solidFill>
                <a:srgbClr val="00B0F0"/>
              </a:solidFill>
              <a:latin typeface="Consolas" panose="020B0609020204030204" pitchFamily="49" charset="0"/>
            </a:endParaRPr>
          </a:p>
          <a:p>
            <a:pPr marL="0" indent="0">
              <a:lnSpc>
                <a:spcPct val="80000"/>
              </a:lnSpc>
              <a:buNone/>
            </a:pPr>
            <a:r>
              <a:rPr lang="zh-CN" altLang="en-US" sz="2000" dirty="0">
                <a:latin typeface="Consolas" panose="020B0609020204030204" pitchFamily="49" charset="0"/>
                <a:sym typeface="Arial" panose="020B0604020202020204" pitchFamily="34" charset="0"/>
              </a:rPr>
              <a:t>&gt;&gt;&gt; 'ⅣⅢⅩ'.isdecimal()</a:t>
            </a:r>
            <a:endParaRPr lang="zh-CN" altLang="en-US" sz="2000" dirty="0">
              <a:latin typeface="Consolas" panose="020B0609020204030204" pitchFamily="49" charset="0"/>
            </a:endParaRPr>
          </a:p>
          <a:p>
            <a:pPr marL="0" indent="0">
              <a:lnSpc>
                <a:spcPct val="80000"/>
              </a:lnSpc>
              <a:buNone/>
            </a:pPr>
            <a:r>
              <a:rPr lang="zh-CN" altLang="en-US" sz="2000" dirty="0">
                <a:solidFill>
                  <a:srgbClr val="00B0F0"/>
                </a:solidFill>
                <a:latin typeface="Consolas" panose="020B0609020204030204" pitchFamily="49" charset="0"/>
                <a:sym typeface="Arial" panose="020B0604020202020204" pitchFamily="34" charset="0"/>
              </a:rPr>
              <a:t>False</a:t>
            </a:r>
            <a:endParaRPr lang="zh-CN" altLang="en-US" sz="2000" dirty="0">
              <a:solidFill>
                <a:srgbClr val="00B0F0"/>
              </a:solidFill>
              <a:latin typeface="Consolas" panose="020B0609020204030204" pitchFamily="49" charset="0"/>
            </a:endParaRPr>
          </a:p>
          <a:p>
            <a:pPr marL="0" indent="0">
              <a:lnSpc>
                <a:spcPct val="80000"/>
              </a:lnSpc>
              <a:buNone/>
            </a:pPr>
            <a:r>
              <a:rPr lang="zh-CN" altLang="en-US" sz="2000" dirty="0">
                <a:latin typeface="Consolas" panose="020B0609020204030204" pitchFamily="49" charset="0"/>
                <a:sym typeface="Arial" panose="020B0604020202020204" pitchFamily="34" charset="0"/>
              </a:rPr>
              <a:t>&gt;&gt;&gt; 'ⅣⅢⅩ'.isdigit()</a:t>
            </a:r>
            <a:endParaRPr lang="zh-CN" altLang="en-US" sz="2000" dirty="0">
              <a:latin typeface="Consolas" panose="020B0609020204030204" pitchFamily="49" charset="0"/>
            </a:endParaRPr>
          </a:p>
          <a:p>
            <a:pPr marL="0" indent="0">
              <a:lnSpc>
                <a:spcPct val="80000"/>
              </a:lnSpc>
              <a:buNone/>
            </a:pPr>
            <a:r>
              <a:rPr lang="zh-CN" altLang="en-US" sz="2000" dirty="0">
                <a:solidFill>
                  <a:srgbClr val="00B0F0"/>
                </a:solidFill>
                <a:latin typeface="Consolas" panose="020B0609020204030204" pitchFamily="49" charset="0"/>
                <a:sym typeface="Arial" panose="020B0604020202020204" pitchFamily="34" charset="0"/>
              </a:rPr>
              <a:t>False</a:t>
            </a:r>
            <a:endParaRPr lang="zh-CN" altLang="en-US" sz="2000" dirty="0">
              <a:solidFill>
                <a:srgbClr val="00B0F0"/>
              </a:solidFill>
              <a:latin typeface="Consolas" panose="020B0609020204030204" pitchFamily="49" charset="0"/>
            </a:endParaRPr>
          </a:p>
          <a:p>
            <a:pPr marL="0" indent="0">
              <a:lnSpc>
                <a:spcPct val="80000"/>
              </a:lnSpc>
              <a:buNone/>
            </a:pPr>
            <a:r>
              <a:rPr lang="zh-CN" altLang="en-US" sz="2000" dirty="0">
                <a:latin typeface="Consolas" panose="020B0609020204030204" pitchFamily="49" charset="0"/>
                <a:sym typeface="Arial" panose="020B0604020202020204" pitchFamily="34" charset="0"/>
              </a:rPr>
              <a:t>&gt;&gt;&gt; 'ⅣⅢⅩ'.isnumeric()         #支持罗马数字</a:t>
            </a:r>
            <a:endParaRPr lang="zh-CN" altLang="en-US" sz="2000" dirty="0">
              <a:latin typeface="Consolas" panose="020B0609020204030204" pitchFamily="49" charset="0"/>
            </a:endParaRPr>
          </a:p>
          <a:p>
            <a:pPr marL="0" indent="0">
              <a:lnSpc>
                <a:spcPct val="80000"/>
              </a:lnSpc>
              <a:buNone/>
            </a:pPr>
            <a:r>
              <a:rPr lang="zh-CN" altLang="en-US" sz="2000" dirty="0">
                <a:solidFill>
                  <a:srgbClr val="00B0F0"/>
                </a:solidFill>
                <a:latin typeface="Consolas" panose="020B0609020204030204" pitchFamily="49" charset="0"/>
                <a:sym typeface="Arial" panose="020B0604020202020204" pitchFamily="34" charset="0"/>
              </a:rPr>
              <a:t>True</a:t>
            </a:r>
            <a:endParaRPr lang="zh-CN" altLang="en-US" sz="2000" dirty="0">
              <a:solidFill>
                <a:srgbClr val="00B0F0"/>
              </a:solidFill>
              <a:latin typeface="Consolas" panose="020B0609020204030204" pitchFamily="49" charset="0"/>
            </a:endParaRPr>
          </a:p>
        </p:txBody>
      </p:sp>
      <p:sp>
        <p:nvSpPr>
          <p:cNvPr id="5"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noChangeArrowheads="1"/>
          </p:cNvSpPr>
          <p:nvPr>
            <p:ph idx="1"/>
          </p:nvPr>
        </p:nvSpPr>
        <p:spPr/>
        <p:txBody>
          <a:bodyPr/>
          <a:lstStyle/>
          <a:p>
            <a:r>
              <a:rPr lang="zh-CN" altLang="en-US" dirty="0"/>
              <a:t>常用方法</a:t>
            </a:r>
            <a:endParaRPr lang="en-US" altLang="zh-CN" dirty="0"/>
          </a:p>
          <a:p>
            <a:pPr lvl="1"/>
            <a:r>
              <a:rPr lang="zh-CN" altLang="en-US" noProof="1"/>
              <a:t>Python内置函数</a:t>
            </a:r>
            <a:endParaRPr lang="en-US" altLang="zh-CN" dirty="0">
              <a:latin typeface="Consolas" panose="020B0609020204030204" pitchFamily="49" charset="0"/>
              <a:sym typeface="Arial" panose="020B0604020202020204" pitchFamily="34" charset="0"/>
            </a:endParaRPr>
          </a:p>
          <a:p>
            <a:pPr marL="0" indent="0">
              <a:lnSpc>
                <a:spcPct val="80000"/>
              </a:lnSpc>
              <a:buNone/>
            </a:pPr>
            <a:endParaRPr lang="en-US" altLang="zh-CN" sz="2000" dirty="0">
              <a:latin typeface="Consolas" panose="020B0609020204030204" pitchFamily="49" charset="0"/>
              <a:sym typeface="Arial" panose="020B0604020202020204" pitchFamily="34" charset="0"/>
            </a:endParaRPr>
          </a:p>
          <a:p>
            <a:pPr marL="0" indent="0">
              <a:lnSpc>
                <a:spcPct val="80000"/>
              </a:lnSpc>
              <a:buNone/>
            </a:pPr>
            <a:r>
              <a:rPr lang="zh-CN" altLang="en-US" sz="2000" noProof="1">
                <a:latin typeface="Consolas" panose="020B0609020204030204" pitchFamily="49" charset="0"/>
              </a:rPr>
              <a:t>&gt;&gt;&gt; x = 'Hello world.'</a:t>
            </a:r>
            <a:endParaRPr lang="zh-CN" altLang="en-US" sz="2000" noProof="1">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len(x)                    #字符串长度</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12</a:t>
            </a:r>
            <a:endParaRPr lang="zh-CN" altLang="en-US" sz="2000" noProof="1">
              <a:solidFill>
                <a:srgbClr val="00B0F0"/>
              </a:solidFill>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max(x)                    #最大字符</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'w'</a:t>
            </a:r>
            <a:endParaRPr lang="zh-CN" altLang="en-US" sz="2000" noProof="1">
              <a:solidFill>
                <a:srgbClr val="00B0F0"/>
              </a:solidFill>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min(x)</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 '</a:t>
            </a:r>
            <a:endParaRPr lang="zh-CN" altLang="en-US" sz="2000" noProof="1">
              <a:solidFill>
                <a:srgbClr val="00B0F0"/>
              </a:solidFill>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list(zip(x,x))            #zip()也可以作用于字符串</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[('H', 'H'), ('e', 'e'), ('l', 'l'), ('l', 'l'), ('o', 'o'), (' ', ' '), ('w', 'w'), ('o', 'o'), ('r', 'r'), ('l', 'l'), ('d', 'd'), ('.', '.')]</a:t>
            </a:r>
            <a:endParaRPr lang="en-US" altLang="zh-CN" sz="2000" noProof="1">
              <a:solidFill>
                <a:srgbClr val="00B0F0"/>
              </a:solidFill>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'Explicit is better than implicit.'[:8]</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'Explicit'</a:t>
            </a:r>
            <a:endParaRPr lang="zh-CN" altLang="en-US" sz="2000" noProof="1">
              <a:solidFill>
                <a:srgbClr val="00B0F0"/>
              </a:solidFill>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'Explicit is better than implicit.'[9:23]</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'is better than'</a:t>
            </a:r>
            <a:endParaRPr lang="zh-CN" altLang="en-US" sz="2000" noProof="1">
              <a:solidFill>
                <a:srgbClr val="00B0F0"/>
              </a:solidFill>
              <a:latin typeface="Consolas" panose="020B0609020204030204" pitchFamily="49" charset="0"/>
            </a:endParaRPr>
          </a:p>
          <a:p>
            <a:pPr marL="0" indent="0">
              <a:lnSpc>
                <a:spcPct val="80000"/>
              </a:lnSpc>
              <a:buNone/>
            </a:pPr>
            <a:endParaRPr lang="en-US" altLang="zh-CN" sz="2000" noProof="1">
              <a:solidFill>
                <a:srgbClr val="00B0F0"/>
              </a:solidFill>
              <a:latin typeface="Consolas" panose="020B0609020204030204" pitchFamily="49" charset="0"/>
            </a:endParaRPr>
          </a:p>
        </p:txBody>
      </p:sp>
      <p:sp>
        <p:nvSpPr>
          <p:cNvPr id="5"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noChangeArrowheads="1"/>
          </p:cNvSpPr>
          <p:nvPr>
            <p:ph idx="1"/>
          </p:nvPr>
        </p:nvSpPr>
        <p:spPr>
          <a:xfrm>
            <a:off x="494208" y="1343972"/>
            <a:ext cx="11074400" cy="5514027"/>
          </a:xfrm>
        </p:spPr>
        <p:txBody>
          <a:bodyPr/>
          <a:lstStyle/>
          <a:p>
            <a:r>
              <a:rPr lang="zh-CN" altLang="en-US" dirty="0"/>
              <a:t>常用方法</a:t>
            </a:r>
            <a:endParaRPr lang="en-US" altLang="zh-CN" dirty="0"/>
          </a:p>
          <a:p>
            <a:pPr lvl="1"/>
            <a:r>
              <a:rPr lang="en-US" altLang="zh-CN" noProof="1"/>
              <a:t>标准库zlib中提供的compress()和decompress()函数可以用于数据的压缩和解压缩，</a:t>
            </a:r>
            <a:r>
              <a:rPr lang="en-US" altLang="zh-CN" noProof="1">
                <a:solidFill>
                  <a:srgbClr val="FF0000"/>
                </a:solidFill>
              </a:rPr>
              <a:t>在压缩字符串之前需要先编码为字节串</a:t>
            </a:r>
            <a:endParaRPr lang="en-US" altLang="zh-CN" dirty="0">
              <a:solidFill>
                <a:srgbClr val="FF0000"/>
              </a:solidFill>
              <a:latin typeface="Consolas" panose="020B0609020204030204" pitchFamily="49" charset="0"/>
              <a:sym typeface="Arial" panose="020B0604020202020204" pitchFamily="34" charset="0"/>
            </a:endParaRPr>
          </a:p>
          <a:p>
            <a:pPr marL="0" indent="0">
              <a:lnSpc>
                <a:spcPct val="80000"/>
              </a:lnSpc>
              <a:buNone/>
            </a:pPr>
            <a:endParaRPr lang="en-US" altLang="zh-CN" sz="2000" dirty="0">
              <a:latin typeface="Consolas" panose="020B0609020204030204" pitchFamily="49" charset="0"/>
              <a:sym typeface="Arial" panose="020B0604020202020204" pitchFamily="34" charset="0"/>
            </a:endParaRPr>
          </a:p>
          <a:p>
            <a:pPr marL="0" indent="0">
              <a:lnSpc>
                <a:spcPct val="80000"/>
              </a:lnSpc>
              <a:buNone/>
            </a:pPr>
            <a:r>
              <a:rPr lang="en-US" altLang="zh-CN" sz="2000" noProof="1">
                <a:latin typeface="Consolas" panose="020B0609020204030204" pitchFamily="49" charset="0"/>
              </a:rPr>
              <a:t>&gt;&gt;&gt; import zlib</a:t>
            </a:r>
            <a:endParaRPr lang="en-US" altLang="zh-CN" sz="2000" noProof="1">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x = 'Python程序设计系列图书，董付国编著，清华大学出版社'.encode()</a:t>
            </a:r>
            <a:endParaRPr lang="en-US" altLang="zh-CN" sz="2000" noProof="1">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len(x)</a:t>
            </a:r>
            <a:endParaRPr lang="en-US" altLang="zh-CN" sz="2000" noProof="1">
              <a:latin typeface="Consolas" panose="020B0609020204030204" pitchFamily="49" charset="0"/>
            </a:endParaRPr>
          </a:p>
          <a:p>
            <a:pPr marL="0" indent="0">
              <a:lnSpc>
                <a:spcPct val="80000"/>
              </a:lnSpc>
              <a:buNone/>
            </a:pPr>
            <a:r>
              <a:rPr lang="en-US" altLang="zh-CN" sz="2000" noProof="1">
                <a:solidFill>
                  <a:srgbClr val="00B0F0"/>
                </a:solidFill>
                <a:latin typeface="Consolas" panose="020B0609020204030204" pitchFamily="49" charset="0"/>
              </a:rPr>
              <a:t>72</a:t>
            </a:r>
            <a:endParaRPr lang="en-US" altLang="zh-CN" sz="2000" noProof="1">
              <a:solidFill>
                <a:srgbClr val="00B0F0"/>
              </a:solidFill>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y = zlib.compress(x)</a:t>
            </a:r>
            <a:endParaRPr lang="en-US" altLang="zh-CN" sz="2000" noProof="1">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len(y)                           #对于重复度比较小的信息，压缩比小</a:t>
            </a:r>
            <a:endParaRPr lang="en-US" altLang="zh-CN" sz="2000" noProof="1">
              <a:latin typeface="Consolas" panose="020B0609020204030204" pitchFamily="49" charset="0"/>
            </a:endParaRPr>
          </a:p>
          <a:p>
            <a:pPr marL="0" indent="0">
              <a:lnSpc>
                <a:spcPct val="80000"/>
              </a:lnSpc>
              <a:buNone/>
            </a:pPr>
            <a:r>
              <a:rPr lang="en-US" altLang="zh-CN" sz="2000" noProof="1">
                <a:solidFill>
                  <a:srgbClr val="00B0F0"/>
                </a:solidFill>
                <a:latin typeface="Consolas" panose="020B0609020204030204" pitchFamily="49" charset="0"/>
              </a:rPr>
              <a:t>83</a:t>
            </a:r>
            <a:endParaRPr lang="en-US" altLang="zh-CN" sz="2000" noProof="1">
              <a:solidFill>
                <a:srgbClr val="00B0F0"/>
              </a:solidFill>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x = ('Python系列图书'*3).encode()</a:t>
            </a:r>
            <a:endParaRPr lang="en-US" altLang="zh-CN" sz="2000" noProof="1">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len(x)</a:t>
            </a:r>
            <a:endParaRPr lang="en-US" altLang="zh-CN" sz="2000" noProof="1">
              <a:latin typeface="Consolas" panose="020B0609020204030204" pitchFamily="49" charset="0"/>
            </a:endParaRPr>
          </a:p>
          <a:p>
            <a:pPr marL="0" indent="0">
              <a:lnSpc>
                <a:spcPct val="80000"/>
              </a:lnSpc>
              <a:buNone/>
            </a:pPr>
            <a:r>
              <a:rPr lang="en-US" altLang="zh-CN" sz="2000" noProof="1">
                <a:solidFill>
                  <a:srgbClr val="00B0F0"/>
                </a:solidFill>
                <a:latin typeface="Consolas" panose="020B0609020204030204" pitchFamily="49" charset="0"/>
              </a:rPr>
              <a:t>54</a:t>
            </a:r>
            <a:endParaRPr lang="en-US" altLang="zh-CN" sz="2000" noProof="1">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y = </a:t>
            </a:r>
            <a:r>
              <a:rPr lang="en-US" altLang="en-US" sz="2000" dirty="0" err="1">
                <a:latin typeface="Consolas" panose="020B0609020204030204" pitchFamily="49" charset="0"/>
              </a:rPr>
              <a:t>zlib.compress</a:t>
            </a:r>
            <a:r>
              <a:rPr lang="en-US" altLang="en-US" sz="2000" dirty="0">
                <a:latin typeface="Consolas" panose="020B0609020204030204" pitchFamily="49" charset="0"/>
              </a:rPr>
              <a:t>(x)                #</a:t>
            </a:r>
            <a:r>
              <a:rPr lang="en-US" altLang="en-US" sz="2000" dirty="0" err="1">
                <a:latin typeface="Consolas" panose="020B0609020204030204" pitchFamily="49" charset="0"/>
              </a:rPr>
              <a:t>信息重复度越高，压缩比越大</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len</a:t>
            </a:r>
            <a:r>
              <a:rPr lang="en-US" altLang="en-US" sz="2000" dirty="0">
                <a:latin typeface="Consolas" panose="020B0609020204030204" pitchFamily="49" charset="0"/>
              </a:rPr>
              <a:t>(y)</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30</a:t>
            </a:r>
            <a:endParaRPr lang="en-US" altLang="en-US" sz="2000" dirty="0">
              <a:solidFill>
                <a:srgbClr val="00B0F0"/>
              </a:solidFill>
              <a:latin typeface="Consolas" panose="020B0609020204030204" pitchFamily="49" charset="0"/>
            </a:endParaRPr>
          </a:p>
          <a:p>
            <a:pPr marL="0" indent="0">
              <a:lnSpc>
                <a:spcPct val="80000"/>
              </a:lnSpc>
              <a:buNone/>
            </a:pPr>
            <a:endParaRPr lang="en-US" altLang="zh-CN" sz="2000" noProof="1">
              <a:latin typeface="Consolas" panose="020B0609020204030204" pitchFamily="49" charset="0"/>
            </a:endParaRPr>
          </a:p>
        </p:txBody>
      </p:sp>
      <p:sp>
        <p:nvSpPr>
          <p:cNvPr id="5"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noChangeArrowheads="1"/>
          </p:cNvSpPr>
          <p:nvPr>
            <p:ph idx="1"/>
          </p:nvPr>
        </p:nvSpPr>
        <p:spPr/>
        <p:txBody>
          <a:bodyPr/>
          <a:lstStyle/>
          <a:p>
            <a:r>
              <a:rPr lang="zh-CN" altLang="en-US" dirty="0"/>
              <a:t>常用方法</a:t>
            </a:r>
            <a:endParaRPr lang="en-US" altLang="zh-CN" dirty="0"/>
          </a:p>
          <a:p>
            <a:pPr lvl="1"/>
            <a:r>
              <a:rPr lang="en-US" altLang="zh-CN" noProof="1"/>
              <a:t>标准库zlib中提供的compress()和decompress()函数可以用于数据的压缩和解压缩，</a:t>
            </a:r>
            <a:r>
              <a:rPr lang="en-US" altLang="zh-CN" noProof="1">
                <a:solidFill>
                  <a:srgbClr val="FF0000"/>
                </a:solidFill>
              </a:rPr>
              <a:t>在压缩字符串之前需要先编码为字节串</a:t>
            </a:r>
            <a:endParaRPr lang="en-US" altLang="zh-CN" dirty="0">
              <a:solidFill>
                <a:srgbClr val="FF0000"/>
              </a:solidFill>
              <a:latin typeface="Consolas" panose="020B0609020204030204" pitchFamily="49" charset="0"/>
              <a:sym typeface="Arial" panose="020B0604020202020204" pitchFamily="34" charset="0"/>
            </a:endParaRPr>
          </a:p>
          <a:p>
            <a:pPr marL="0" indent="0">
              <a:lnSpc>
                <a:spcPct val="80000"/>
              </a:lnSpc>
              <a:buNone/>
            </a:pPr>
            <a:r>
              <a:rPr lang="en-US" altLang="en-US" sz="2000" dirty="0">
                <a:latin typeface="Consolas" panose="020B0609020204030204" pitchFamily="49" charset="0"/>
              </a:rPr>
              <a:t>&gt;&gt;&gt; z = </a:t>
            </a:r>
            <a:r>
              <a:rPr lang="en-US" altLang="en-US" sz="2000" dirty="0" err="1">
                <a:latin typeface="Consolas" panose="020B0609020204030204" pitchFamily="49" charset="0"/>
              </a:rPr>
              <a:t>zlib.decompress</a:t>
            </a:r>
            <a:r>
              <a:rPr lang="en-US" altLang="en-US" sz="2000" dirty="0">
                <a:latin typeface="Consolas" panose="020B0609020204030204" pitchFamily="49" charset="0"/>
              </a:rPr>
              <a:t>(y)</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len</a:t>
            </a:r>
            <a:r>
              <a:rPr lang="en-US" altLang="en-US" sz="2000" dirty="0">
                <a:latin typeface="Consolas" panose="020B0609020204030204" pitchFamily="49" charset="0"/>
              </a:rPr>
              <a:t>(z)</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54</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z.decode</a:t>
            </a:r>
            <a:r>
              <a:rPr lang="en-US" altLang="en-US" sz="2000" dirty="0">
                <a:latin typeface="Consolas" panose="020B0609020204030204" pitchFamily="49" charset="0"/>
              </a:rPr>
              <a:t>()</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a:t>
            </a:r>
            <a:r>
              <a:rPr lang="en-US" altLang="en-US" sz="2000" dirty="0" err="1">
                <a:solidFill>
                  <a:srgbClr val="00B0F0"/>
                </a:solidFill>
                <a:latin typeface="Consolas" panose="020B0609020204030204" pitchFamily="49" charset="0"/>
              </a:rPr>
              <a:t>Python系列图书Python系列图书Python系列图书</a:t>
            </a:r>
            <a:r>
              <a:rPr lang="en-US" altLang="en-US" sz="2000" dirty="0">
                <a:solidFill>
                  <a:srgbClr val="00B0F0"/>
                </a:solidFill>
                <a:latin typeface="Consolas" panose="020B0609020204030204" pitchFamily="49" charset="0"/>
              </a:rPr>
              <a:t>'</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x = ['</a:t>
            </a:r>
            <a:r>
              <a:rPr lang="en-US" altLang="en-US" sz="2000" dirty="0" err="1">
                <a:latin typeface="Consolas" panose="020B0609020204030204" pitchFamily="49" charset="0"/>
              </a:rPr>
              <a:t>董付国</a:t>
            </a:r>
            <a:r>
              <a:rPr lang="en-US" altLang="en-US" sz="2000" dirty="0">
                <a:latin typeface="Consolas" panose="020B0609020204030204" pitchFamily="49" charset="0"/>
              </a:rPr>
              <a:t>'] * 8</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y = </a:t>
            </a:r>
            <a:r>
              <a:rPr lang="en-US" altLang="en-US" sz="2000" dirty="0" err="1">
                <a:latin typeface="Consolas" panose="020B0609020204030204" pitchFamily="49" charset="0"/>
              </a:rPr>
              <a:t>str</a:t>
            </a:r>
            <a:r>
              <a:rPr lang="en-US" altLang="en-US" sz="2000" dirty="0">
                <a:latin typeface="Consolas" panose="020B0609020204030204" pitchFamily="49" charset="0"/>
              </a:rPr>
              <a:t>(x).encode()</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len</a:t>
            </a:r>
            <a:r>
              <a:rPr lang="en-US" altLang="en-US" sz="2000" dirty="0">
                <a:latin typeface="Consolas" panose="020B0609020204030204" pitchFamily="49" charset="0"/>
              </a:rPr>
              <a:t>(y)</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104</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z = </a:t>
            </a:r>
            <a:r>
              <a:rPr lang="en-US" altLang="en-US" sz="2000" dirty="0" err="1">
                <a:latin typeface="Consolas" panose="020B0609020204030204" pitchFamily="49" charset="0"/>
              </a:rPr>
              <a:t>zlib.compress</a:t>
            </a:r>
            <a:r>
              <a:rPr lang="en-US" altLang="en-US" sz="2000" dirty="0">
                <a:latin typeface="Consolas" panose="020B0609020204030204" pitchFamily="49" charset="0"/>
              </a:rPr>
              <a:t>(y)                #</a:t>
            </a:r>
            <a:r>
              <a:rPr lang="en-US" altLang="en-US" sz="2000" dirty="0" err="1">
                <a:latin typeface="Consolas" panose="020B0609020204030204" pitchFamily="49" charset="0"/>
              </a:rPr>
              <a:t>只能对字节串进行压缩</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len</a:t>
            </a:r>
            <a:r>
              <a:rPr lang="en-US" altLang="en-US" sz="2000" dirty="0">
                <a:latin typeface="Consolas" panose="020B0609020204030204" pitchFamily="49" charset="0"/>
              </a:rPr>
              <a:t>(z)</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26</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zlib.decompress</a:t>
            </a:r>
            <a:r>
              <a:rPr lang="en-US" altLang="en-US" sz="2000" dirty="0">
                <a:latin typeface="Consolas" panose="020B0609020204030204" pitchFamily="49" charset="0"/>
              </a:rPr>
              <a:t>(z).decode()</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a:t>
            </a:r>
            <a:r>
              <a:rPr lang="en-US" altLang="en-US" sz="2000" dirty="0" err="1">
                <a:solidFill>
                  <a:srgbClr val="00B0F0"/>
                </a:solidFill>
                <a:latin typeface="Consolas" panose="020B0609020204030204" pitchFamily="49" charset="0"/>
              </a:rPr>
              <a:t>董付国</a:t>
            </a:r>
            <a:r>
              <a:rPr lang="en-US" altLang="en-US" sz="2000" dirty="0">
                <a:solidFill>
                  <a:srgbClr val="00B0F0"/>
                </a:solidFill>
                <a:latin typeface="Consolas" panose="020B0609020204030204" pitchFamily="49" charset="0"/>
              </a:rPr>
              <a:t>', '</a:t>
            </a:r>
            <a:r>
              <a:rPr lang="en-US" altLang="en-US" sz="2000" dirty="0" err="1">
                <a:solidFill>
                  <a:srgbClr val="00B0F0"/>
                </a:solidFill>
                <a:latin typeface="Consolas" panose="020B0609020204030204" pitchFamily="49" charset="0"/>
              </a:rPr>
              <a:t>董付国</a:t>
            </a:r>
            <a:r>
              <a:rPr lang="en-US" altLang="en-US" sz="2000" dirty="0">
                <a:solidFill>
                  <a:srgbClr val="00B0F0"/>
                </a:solidFill>
                <a:latin typeface="Consolas" panose="020B0609020204030204" pitchFamily="49" charset="0"/>
              </a:rPr>
              <a:t>', '</a:t>
            </a:r>
            <a:r>
              <a:rPr lang="en-US" altLang="en-US" sz="2000" dirty="0" err="1">
                <a:solidFill>
                  <a:srgbClr val="00B0F0"/>
                </a:solidFill>
                <a:latin typeface="Consolas" panose="020B0609020204030204" pitchFamily="49" charset="0"/>
              </a:rPr>
              <a:t>董付国</a:t>
            </a:r>
            <a:r>
              <a:rPr lang="en-US" altLang="en-US" sz="2000" dirty="0">
                <a:solidFill>
                  <a:srgbClr val="00B0F0"/>
                </a:solidFill>
                <a:latin typeface="Consolas" panose="020B0609020204030204" pitchFamily="49" charset="0"/>
              </a:rPr>
              <a:t>', '</a:t>
            </a:r>
            <a:r>
              <a:rPr lang="en-US" altLang="en-US" sz="2000" dirty="0" err="1">
                <a:solidFill>
                  <a:srgbClr val="00B0F0"/>
                </a:solidFill>
                <a:latin typeface="Consolas" panose="020B0609020204030204" pitchFamily="49" charset="0"/>
              </a:rPr>
              <a:t>董付国</a:t>
            </a:r>
            <a:r>
              <a:rPr lang="en-US" altLang="en-US" sz="2000" dirty="0">
                <a:solidFill>
                  <a:srgbClr val="00B0F0"/>
                </a:solidFill>
                <a:latin typeface="Consolas" panose="020B0609020204030204" pitchFamily="49" charset="0"/>
              </a:rPr>
              <a:t>', '</a:t>
            </a:r>
            <a:r>
              <a:rPr lang="en-US" altLang="en-US" sz="2000" dirty="0" err="1">
                <a:solidFill>
                  <a:srgbClr val="00B0F0"/>
                </a:solidFill>
                <a:latin typeface="Consolas" panose="020B0609020204030204" pitchFamily="49" charset="0"/>
              </a:rPr>
              <a:t>董付国</a:t>
            </a:r>
            <a:r>
              <a:rPr lang="en-US" altLang="en-US" sz="2000" dirty="0">
                <a:solidFill>
                  <a:srgbClr val="00B0F0"/>
                </a:solidFill>
                <a:latin typeface="Consolas" panose="020B0609020204030204" pitchFamily="49" charset="0"/>
              </a:rPr>
              <a:t>', '</a:t>
            </a:r>
            <a:r>
              <a:rPr lang="en-US" altLang="en-US" sz="2000" dirty="0" err="1">
                <a:solidFill>
                  <a:srgbClr val="00B0F0"/>
                </a:solidFill>
                <a:latin typeface="Consolas" panose="020B0609020204030204" pitchFamily="49" charset="0"/>
              </a:rPr>
              <a:t>董付国</a:t>
            </a:r>
            <a:r>
              <a:rPr lang="en-US" altLang="en-US" sz="2000" dirty="0">
                <a:solidFill>
                  <a:srgbClr val="00B0F0"/>
                </a:solidFill>
                <a:latin typeface="Consolas" panose="020B0609020204030204" pitchFamily="49" charset="0"/>
              </a:rPr>
              <a:t>', '</a:t>
            </a:r>
            <a:r>
              <a:rPr lang="en-US" altLang="en-US" sz="2000" dirty="0" err="1">
                <a:solidFill>
                  <a:srgbClr val="00B0F0"/>
                </a:solidFill>
                <a:latin typeface="Consolas" panose="020B0609020204030204" pitchFamily="49" charset="0"/>
              </a:rPr>
              <a:t>董付国</a:t>
            </a:r>
            <a:r>
              <a:rPr lang="en-US" altLang="en-US" sz="2000" dirty="0">
                <a:solidFill>
                  <a:srgbClr val="00B0F0"/>
                </a:solidFill>
                <a:latin typeface="Consolas" panose="020B0609020204030204" pitchFamily="49" charset="0"/>
              </a:rPr>
              <a:t>', '</a:t>
            </a:r>
            <a:r>
              <a:rPr lang="en-US" altLang="en-US" sz="2000" dirty="0" err="1">
                <a:solidFill>
                  <a:srgbClr val="00B0F0"/>
                </a:solidFill>
                <a:latin typeface="Consolas" panose="020B0609020204030204" pitchFamily="49" charset="0"/>
              </a:rPr>
              <a:t>董付国</a:t>
            </a:r>
            <a:r>
              <a:rPr lang="en-US" altLang="en-US" sz="2000" dirty="0">
                <a:solidFill>
                  <a:srgbClr val="00B0F0"/>
                </a:solidFill>
                <a:latin typeface="Consolas" panose="020B0609020204030204" pitchFamily="49" charset="0"/>
              </a:rPr>
              <a:t>']"</a:t>
            </a:r>
            <a:endParaRPr lang="en-US" altLang="en-US" sz="2000" dirty="0">
              <a:solidFill>
                <a:srgbClr val="00B0F0"/>
              </a:solidFill>
              <a:latin typeface="Consolas" panose="020B0609020204030204" pitchFamily="49" charset="0"/>
            </a:endParaRPr>
          </a:p>
        </p:txBody>
      </p:sp>
      <p:sp>
        <p:nvSpPr>
          <p:cNvPr id="5"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noChangeArrowheads="1"/>
          </p:cNvSpPr>
          <p:nvPr>
            <p:ph idx="1"/>
          </p:nvPr>
        </p:nvSpPr>
        <p:spPr/>
        <p:txBody>
          <a:bodyPr/>
          <a:lstStyle/>
          <a:p>
            <a:r>
              <a:rPr lang="zh-CN" altLang="en-US" noProof="1"/>
              <a:t>例：</a:t>
            </a:r>
            <a:r>
              <a:rPr lang="en-US" altLang="zh-CN" noProof="1"/>
              <a:t>检查并判断密码字符串的安全强度</a:t>
            </a:r>
            <a:endParaRPr lang="en-US" altLang="zh-CN" sz="2000" noProof="1">
              <a:latin typeface="Consolas" panose="020B0609020204030204" pitchFamily="49" charset="0"/>
            </a:endParaRPr>
          </a:p>
          <a:p>
            <a:pPr marL="0" indent="0">
              <a:buNone/>
            </a:pPr>
            <a:r>
              <a:rPr lang="en-US" altLang="zh-CN" sz="2000" dirty="0">
                <a:latin typeface="Consolas" panose="020B0609020204030204" pitchFamily="49" charset="0"/>
              </a:rPr>
              <a:t>import string</a:t>
            </a:r>
            <a:endParaRPr lang="en-US" altLang="zh-CN" sz="2000" dirty="0">
              <a:latin typeface="Consolas" panose="020B0609020204030204" pitchFamily="49" charset="0"/>
            </a:endParaRPr>
          </a:p>
          <a:p>
            <a:pPr marL="0" indent="0">
              <a:buNone/>
            </a:pPr>
            <a:r>
              <a:rPr lang="en-US" altLang="zh-CN" sz="2000" dirty="0" err="1">
                <a:latin typeface="Consolas" panose="020B0609020204030204" pitchFamily="49" charset="0"/>
              </a:rPr>
              <a:t>def</a:t>
            </a:r>
            <a:r>
              <a:rPr lang="en-US" altLang="zh-CN" sz="2000" dirty="0">
                <a:latin typeface="Consolas" panose="020B0609020204030204" pitchFamily="49" charset="0"/>
              </a:rPr>
              <a:t> check(</a:t>
            </a:r>
            <a:r>
              <a:rPr lang="en-US" altLang="zh-CN" sz="2000" dirty="0" err="1">
                <a:latin typeface="Consolas" panose="020B0609020204030204" pitchFamily="49" charset="0"/>
              </a:rPr>
              <a:t>pwd</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marL="0" indent="0">
              <a:buNone/>
            </a:pPr>
            <a:r>
              <a:rPr lang="en-US" altLang="zh-CN" sz="2000" dirty="0">
                <a:latin typeface="Consolas" panose="020B0609020204030204" pitchFamily="49" charset="0"/>
              </a:rPr>
              <a:t>    #</a:t>
            </a:r>
            <a:r>
              <a:rPr lang="zh-CN" altLang="en-US" sz="2000" dirty="0">
                <a:latin typeface="Consolas" panose="020B0609020204030204" pitchFamily="49" charset="0"/>
              </a:rPr>
              <a:t>密码必须至少包含</a:t>
            </a:r>
            <a:r>
              <a:rPr lang="en-US" altLang="zh-CN" sz="2000" dirty="0">
                <a:latin typeface="Consolas" panose="020B0609020204030204" pitchFamily="49" charset="0"/>
              </a:rPr>
              <a:t>6</a:t>
            </a:r>
            <a:r>
              <a:rPr lang="zh-CN" altLang="en-US" sz="2000" dirty="0">
                <a:latin typeface="Consolas" panose="020B0609020204030204" pitchFamily="49" charset="0"/>
              </a:rPr>
              <a:t>个字符</a:t>
            </a:r>
            <a:endParaRPr lang="zh-CN" altLang="en-US" sz="2000" dirty="0">
              <a:latin typeface="Consolas" panose="020B0609020204030204" pitchFamily="49" charset="0"/>
            </a:endParaRPr>
          </a:p>
          <a:p>
            <a:pPr marL="0" indent="0">
              <a:buNone/>
            </a:pPr>
            <a:r>
              <a:rPr lang="zh-CN" altLang="en-US" sz="2000" dirty="0">
                <a:latin typeface="Consolas" panose="020B0609020204030204" pitchFamily="49" charset="0"/>
              </a:rPr>
              <a:t>    </a:t>
            </a:r>
            <a:r>
              <a:rPr lang="en-US" altLang="zh-CN" sz="2000" dirty="0">
                <a:latin typeface="Consolas" panose="020B0609020204030204" pitchFamily="49" charset="0"/>
              </a:rPr>
              <a:t>if not </a:t>
            </a:r>
            <a:r>
              <a:rPr lang="en-US" altLang="zh-CN" sz="2000" dirty="0" err="1">
                <a:latin typeface="Consolas" panose="020B0609020204030204" pitchFamily="49" charset="0"/>
              </a:rPr>
              <a:t>isinstance</a:t>
            </a:r>
            <a:r>
              <a:rPr lang="en-US" altLang="zh-CN" sz="2000" dirty="0">
                <a:latin typeface="Consolas" panose="020B0609020204030204" pitchFamily="49" charset="0"/>
              </a:rPr>
              <a:t>(</a:t>
            </a:r>
            <a:r>
              <a:rPr lang="en-US" altLang="zh-CN" sz="2000" dirty="0" err="1">
                <a:latin typeface="Consolas" panose="020B0609020204030204" pitchFamily="49" charset="0"/>
              </a:rPr>
              <a:t>pwd</a:t>
            </a:r>
            <a:r>
              <a:rPr lang="en-US" altLang="zh-CN" sz="2000" dirty="0">
                <a:latin typeface="Consolas" panose="020B0609020204030204" pitchFamily="49" charset="0"/>
              </a:rPr>
              <a:t>, </a:t>
            </a:r>
            <a:r>
              <a:rPr lang="en-US" altLang="zh-CN" sz="2000" dirty="0" err="1">
                <a:latin typeface="Consolas" panose="020B0609020204030204" pitchFamily="49" charset="0"/>
              </a:rPr>
              <a:t>str</a:t>
            </a:r>
            <a:r>
              <a:rPr lang="en-US" altLang="zh-CN" sz="2000" dirty="0">
                <a:latin typeface="Consolas" panose="020B0609020204030204" pitchFamily="49" charset="0"/>
              </a:rPr>
              <a:t>) or </a:t>
            </a:r>
            <a:r>
              <a:rPr lang="en-US" altLang="zh-CN" sz="2000" dirty="0" err="1">
                <a:latin typeface="Consolas" panose="020B0609020204030204" pitchFamily="49" charset="0"/>
              </a:rPr>
              <a:t>len</a:t>
            </a:r>
            <a:r>
              <a:rPr lang="en-US" altLang="zh-CN" sz="2000" dirty="0">
                <a:latin typeface="Consolas" panose="020B0609020204030204" pitchFamily="49" charset="0"/>
              </a:rPr>
              <a:t>(</a:t>
            </a:r>
            <a:r>
              <a:rPr lang="en-US" altLang="zh-CN" sz="2000" dirty="0" err="1">
                <a:latin typeface="Consolas" panose="020B0609020204030204" pitchFamily="49" charset="0"/>
              </a:rPr>
              <a:t>pwd</a:t>
            </a:r>
            <a:r>
              <a:rPr lang="en-US" altLang="zh-CN" sz="2000" dirty="0">
                <a:latin typeface="Consolas" panose="020B0609020204030204" pitchFamily="49" charset="0"/>
              </a:rPr>
              <a:t>)&lt;6:</a:t>
            </a:r>
            <a:endParaRPr lang="en-US" altLang="zh-CN" sz="2000" dirty="0">
              <a:latin typeface="Consolas" panose="020B0609020204030204" pitchFamily="49" charset="0"/>
            </a:endParaRPr>
          </a:p>
          <a:p>
            <a:pPr marL="0" indent="0">
              <a:buNone/>
            </a:pPr>
            <a:r>
              <a:rPr lang="en-US" altLang="zh-CN" sz="2000" dirty="0">
                <a:latin typeface="Consolas" panose="020B0609020204030204" pitchFamily="49" charset="0"/>
              </a:rPr>
              <a:t>        return 'not suitable for password'</a:t>
            </a:r>
            <a:endParaRPr lang="en-US" altLang="zh-CN" sz="2000" dirty="0">
              <a:latin typeface="Consolas" panose="020B0609020204030204" pitchFamily="49" charset="0"/>
            </a:endParaRPr>
          </a:p>
          <a:p>
            <a:pPr marL="0" indent="0">
              <a:buNone/>
            </a:pPr>
            <a:r>
              <a:rPr lang="en-US" altLang="zh-CN" sz="2000" dirty="0">
                <a:latin typeface="Consolas" panose="020B0609020204030204" pitchFamily="49" charset="0"/>
              </a:rPr>
              <a:t>    #</a:t>
            </a:r>
            <a:r>
              <a:rPr lang="zh-CN" altLang="en-US" sz="2000" dirty="0">
                <a:latin typeface="Consolas" panose="020B0609020204030204" pitchFamily="49" charset="0"/>
              </a:rPr>
              <a:t>密码强度等级与包含字符种类的对应关系</a:t>
            </a:r>
            <a:endParaRPr lang="zh-CN" altLang="en-US" sz="2000" dirty="0">
              <a:latin typeface="Consolas" panose="020B0609020204030204" pitchFamily="49" charset="0"/>
            </a:endParaRPr>
          </a:p>
          <a:p>
            <a:pPr marL="0" indent="0">
              <a:buNone/>
            </a:pPr>
            <a:r>
              <a:rPr lang="zh-CN" altLang="en-US" sz="2000" dirty="0">
                <a:latin typeface="Consolas" panose="020B0609020204030204" pitchFamily="49" charset="0"/>
              </a:rPr>
              <a:t>    </a:t>
            </a:r>
            <a:r>
              <a:rPr lang="en-US" altLang="zh-CN" sz="2000" dirty="0">
                <a:latin typeface="Consolas" panose="020B0609020204030204" pitchFamily="49" charset="0"/>
              </a:rPr>
              <a:t>d = {1:'weak', 2:'below middle', 3:'above middle', 4:'strong'}</a:t>
            </a:r>
            <a:endParaRPr lang="en-US" altLang="zh-CN" sz="2000" dirty="0">
              <a:latin typeface="Consolas" panose="020B0609020204030204" pitchFamily="49" charset="0"/>
            </a:endParaRPr>
          </a:p>
          <a:p>
            <a:pPr marL="0" indent="0">
              <a:buNone/>
            </a:pPr>
            <a:r>
              <a:rPr lang="en-US" altLang="zh-CN" sz="2000" dirty="0">
                <a:latin typeface="Consolas" panose="020B0609020204030204" pitchFamily="49" charset="0"/>
              </a:rPr>
              <a:t>    #</a:t>
            </a:r>
            <a:r>
              <a:rPr lang="zh-CN" altLang="en-US" sz="2000" dirty="0">
                <a:latin typeface="Consolas" panose="020B0609020204030204" pitchFamily="49" charset="0"/>
              </a:rPr>
              <a:t>分别用来标记</a:t>
            </a:r>
            <a:r>
              <a:rPr lang="en-US" altLang="zh-CN" sz="2000" dirty="0" err="1">
                <a:latin typeface="Consolas" panose="020B0609020204030204" pitchFamily="49" charset="0"/>
              </a:rPr>
              <a:t>pwd</a:t>
            </a:r>
            <a:r>
              <a:rPr lang="zh-CN" altLang="en-US" sz="2000" dirty="0">
                <a:latin typeface="Consolas" panose="020B0609020204030204" pitchFamily="49" charset="0"/>
              </a:rPr>
              <a:t>是否含有数字、小写字母、大写字母和指定的标点符号</a:t>
            </a:r>
            <a:endParaRPr lang="zh-CN" altLang="en-US" sz="2000" dirty="0">
              <a:latin typeface="Consolas" panose="020B0609020204030204" pitchFamily="49" charset="0"/>
            </a:endParaRPr>
          </a:p>
          <a:p>
            <a:pPr marL="0" indent="0">
              <a:buNone/>
            </a:pPr>
            <a:r>
              <a:rPr lang="zh-CN" altLang="en-US" sz="2000" dirty="0">
                <a:latin typeface="Consolas" panose="020B0609020204030204" pitchFamily="49" charset="0"/>
              </a:rPr>
              <a:t>    </a:t>
            </a:r>
            <a:r>
              <a:rPr lang="en-US" altLang="zh-CN" sz="2000" dirty="0">
                <a:latin typeface="Consolas" panose="020B0609020204030204" pitchFamily="49" charset="0"/>
              </a:rPr>
              <a:t>r = [False] * 4</a:t>
            </a:r>
            <a:endParaRPr lang="en-US" altLang="zh-CN" sz="2000" dirty="0">
              <a:latin typeface="Consolas" panose="020B0609020204030204" pitchFamily="49" charset="0"/>
            </a:endParaRPr>
          </a:p>
          <a:p>
            <a:pPr marL="0" indent="0">
              <a:buNone/>
            </a:pPr>
            <a:endParaRPr lang="en-US" altLang="zh-CN" sz="2000" dirty="0">
              <a:latin typeface="Consolas" panose="020B0609020204030204" pitchFamily="49" charset="0"/>
            </a:endParaRPr>
          </a:p>
        </p:txBody>
      </p:sp>
      <p:sp>
        <p:nvSpPr>
          <p:cNvPr id="5" name="标题 1"/>
          <p:cNvSpPr>
            <a:spLocks noGrp="1"/>
          </p:cNvSpPr>
          <p:nvPr>
            <p:ph type="title"/>
          </p:nvPr>
        </p:nvSpPr>
        <p:spPr>
          <a:xfrm>
            <a:off x="609600" y="76200"/>
            <a:ext cx="10390717" cy="1143000"/>
          </a:xfrm>
        </p:spPr>
        <p:txBody>
          <a:bodyPr/>
          <a:lstStyle/>
          <a:p>
            <a:pPr lvl="1"/>
            <a:r>
              <a:rPr lang="zh-CN" altLang="en-US" dirty="0"/>
              <a:t>字符串</a:t>
            </a:r>
            <a:r>
              <a:rPr lang="zh-CN" altLang="en-US" dirty="0">
                <a:latin typeface="宋体" panose="02010600030101010101" pitchFamily="2" charset="-122"/>
                <a:sym typeface="宋体" panose="02010600030101010101" pitchFamily="2" charset="-122"/>
              </a:rPr>
              <a:t>应用</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noChangeArrowheads="1"/>
          </p:cNvSpPr>
          <p:nvPr>
            <p:ph idx="1"/>
          </p:nvPr>
        </p:nvSpPr>
        <p:spPr/>
        <p:txBody>
          <a:bodyPr/>
          <a:lstStyle/>
          <a:p>
            <a:r>
              <a:rPr lang="zh-CN" altLang="en-US" noProof="1"/>
              <a:t>例：</a:t>
            </a:r>
            <a:r>
              <a:rPr lang="en-US" altLang="zh-CN" noProof="1"/>
              <a:t>检查并判断密码字符串的安全强度</a:t>
            </a:r>
            <a:endParaRPr lang="en-US" altLang="zh-CN" sz="2000" noProof="1">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    for </a:t>
            </a:r>
            <a:r>
              <a:rPr lang="en-US" altLang="zh-CN" sz="2000" dirty="0" err="1">
                <a:latin typeface="Consolas" panose="020B0609020204030204" pitchFamily="49" charset="0"/>
              </a:rPr>
              <a:t>ch</a:t>
            </a:r>
            <a:r>
              <a:rPr lang="en-US" altLang="zh-CN" sz="2000" dirty="0">
                <a:latin typeface="Consolas" panose="020B0609020204030204" pitchFamily="49" charset="0"/>
              </a:rPr>
              <a:t> in </a:t>
            </a:r>
            <a:r>
              <a:rPr lang="en-US" altLang="zh-CN" sz="2000" dirty="0" err="1">
                <a:latin typeface="Consolas" panose="020B0609020204030204" pitchFamily="49" charset="0"/>
              </a:rPr>
              <a:t>pwd</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        #</a:t>
            </a:r>
            <a:r>
              <a:rPr lang="zh-CN" altLang="en-US" sz="2000" dirty="0">
                <a:latin typeface="Consolas" panose="020B0609020204030204" pitchFamily="49" charset="0"/>
              </a:rPr>
              <a:t>是否包含数字</a:t>
            </a:r>
            <a:endParaRPr lang="zh-CN" altLang="en-US" sz="2000" dirty="0">
              <a:latin typeface="Consolas" panose="020B0609020204030204" pitchFamily="49" charset="0"/>
            </a:endParaRPr>
          </a:p>
          <a:p>
            <a:pPr marL="0" indent="0">
              <a:lnSpc>
                <a:spcPct val="80000"/>
              </a:lnSpc>
              <a:buNone/>
            </a:pPr>
            <a:r>
              <a:rPr lang="zh-CN" altLang="en-US" sz="2000" dirty="0">
                <a:solidFill>
                  <a:srgbClr val="FF0000"/>
                </a:solidFill>
                <a:latin typeface="Consolas" panose="020B0609020204030204" pitchFamily="49" charset="0"/>
              </a:rPr>
              <a:t>        </a:t>
            </a:r>
            <a:r>
              <a:rPr lang="en-US" altLang="zh-CN" sz="2000" dirty="0">
                <a:solidFill>
                  <a:srgbClr val="FF0000"/>
                </a:solidFill>
                <a:latin typeface="Consolas" panose="020B0609020204030204" pitchFamily="49" charset="0"/>
              </a:rPr>
              <a:t>if not r[0] and </a:t>
            </a:r>
            <a:r>
              <a:rPr lang="en-US" altLang="zh-CN" sz="2000" dirty="0" err="1">
                <a:solidFill>
                  <a:srgbClr val="FF0000"/>
                </a:solidFill>
                <a:latin typeface="Consolas" panose="020B0609020204030204" pitchFamily="49" charset="0"/>
              </a:rPr>
              <a:t>ch</a:t>
            </a:r>
            <a:r>
              <a:rPr lang="en-US" altLang="zh-CN" sz="2000" dirty="0">
                <a:solidFill>
                  <a:srgbClr val="FF0000"/>
                </a:solidFill>
                <a:latin typeface="Consolas" panose="020B0609020204030204" pitchFamily="49" charset="0"/>
              </a:rPr>
              <a:t> in </a:t>
            </a:r>
            <a:r>
              <a:rPr lang="en-US" altLang="zh-CN" sz="2000" dirty="0" err="1">
                <a:solidFill>
                  <a:srgbClr val="FF0000"/>
                </a:solidFill>
                <a:latin typeface="Consolas" panose="020B0609020204030204" pitchFamily="49" charset="0"/>
              </a:rPr>
              <a:t>string.digits</a:t>
            </a:r>
            <a:r>
              <a:rPr lang="en-US" altLang="zh-CN" sz="2000" dirty="0">
                <a:solidFill>
                  <a:srgbClr val="FF0000"/>
                </a:solidFill>
                <a:latin typeface="Consolas" panose="020B0609020204030204" pitchFamily="49" charset="0"/>
              </a:rPr>
              <a:t>:</a:t>
            </a:r>
            <a:endParaRPr lang="en-US" altLang="zh-CN" sz="2000" dirty="0">
              <a:solidFill>
                <a:srgbClr val="FF0000"/>
              </a:solidFill>
              <a:latin typeface="Consolas" panose="020B0609020204030204" pitchFamily="49" charset="0"/>
            </a:endParaRPr>
          </a:p>
          <a:p>
            <a:pPr marL="0" indent="0">
              <a:lnSpc>
                <a:spcPct val="80000"/>
              </a:lnSpc>
              <a:buNone/>
            </a:pPr>
            <a:r>
              <a:rPr lang="en-US" altLang="zh-CN" sz="2000" dirty="0">
                <a:solidFill>
                  <a:srgbClr val="FF0000"/>
                </a:solidFill>
                <a:latin typeface="Consolas" panose="020B0609020204030204" pitchFamily="49" charset="0"/>
              </a:rPr>
              <a:t>            r[0] = True</a:t>
            </a:r>
            <a:endParaRPr lang="en-US" altLang="zh-CN" sz="2000" dirty="0">
              <a:solidFill>
                <a:srgbClr val="FF0000"/>
              </a:solidFill>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        #</a:t>
            </a:r>
            <a:r>
              <a:rPr lang="zh-CN" altLang="en-US" sz="2000" dirty="0">
                <a:latin typeface="Consolas" panose="020B0609020204030204" pitchFamily="49" charset="0"/>
              </a:rPr>
              <a:t>是否包含小写字母</a:t>
            </a:r>
            <a:endParaRPr lang="zh-CN" altLang="en-US" sz="2000" dirty="0">
              <a:latin typeface="Consolas" panose="020B0609020204030204" pitchFamily="49" charset="0"/>
            </a:endParaRPr>
          </a:p>
          <a:p>
            <a:pPr marL="0" indent="0">
              <a:lnSpc>
                <a:spcPct val="80000"/>
              </a:lnSpc>
              <a:buNone/>
            </a:pPr>
            <a:r>
              <a:rPr lang="zh-CN" altLang="en-US" sz="2000" dirty="0">
                <a:latin typeface="Consolas" panose="020B0609020204030204" pitchFamily="49" charset="0"/>
              </a:rPr>
              <a:t>        </a:t>
            </a:r>
            <a:r>
              <a:rPr lang="en-US" altLang="zh-CN" sz="2000" dirty="0" err="1">
                <a:latin typeface="Consolas" panose="020B0609020204030204" pitchFamily="49" charset="0"/>
              </a:rPr>
              <a:t>elif</a:t>
            </a:r>
            <a:r>
              <a:rPr lang="en-US" altLang="zh-CN" sz="2000" dirty="0">
                <a:latin typeface="Consolas" panose="020B0609020204030204" pitchFamily="49" charset="0"/>
              </a:rPr>
              <a:t> not r[1] and </a:t>
            </a:r>
            <a:r>
              <a:rPr lang="en-US" altLang="zh-CN" sz="2000" dirty="0" err="1">
                <a:latin typeface="Consolas" panose="020B0609020204030204" pitchFamily="49" charset="0"/>
              </a:rPr>
              <a:t>ch</a:t>
            </a:r>
            <a:r>
              <a:rPr lang="en-US" altLang="zh-CN" sz="2000" dirty="0">
                <a:latin typeface="Consolas" panose="020B0609020204030204" pitchFamily="49" charset="0"/>
              </a:rPr>
              <a:t> in </a:t>
            </a:r>
            <a:r>
              <a:rPr lang="en-US" altLang="zh-CN" sz="2000" dirty="0" err="1">
                <a:latin typeface="Consolas" panose="020B0609020204030204" pitchFamily="49" charset="0"/>
              </a:rPr>
              <a:t>string.ascii_lowercase</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            r[1] = True</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        #</a:t>
            </a:r>
            <a:r>
              <a:rPr lang="zh-CN" altLang="en-US" sz="2000" dirty="0">
                <a:latin typeface="Consolas" panose="020B0609020204030204" pitchFamily="49" charset="0"/>
              </a:rPr>
              <a:t>是否包含大写字母</a:t>
            </a:r>
            <a:endParaRPr lang="zh-CN" altLang="en-US" sz="2000" dirty="0">
              <a:latin typeface="Consolas" panose="020B0609020204030204" pitchFamily="49" charset="0"/>
            </a:endParaRPr>
          </a:p>
          <a:p>
            <a:pPr marL="0" indent="0">
              <a:lnSpc>
                <a:spcPct val="80000"/>
              </a:lnSpc>
              <a:buNone/>
            </a:pPr>
            <a:r>
              <a:rPr lang="zh-CN" altLang="en-US" sz="2000" dirty="0">
                <a:latin typeface="Consolas" panose="020B0609020204030204" pitchFamily="49" charset="0"/>
              </a:rPr>
              <a:t>        </a:t>
            </a:r>
            <a:r>
              <a:rPr lang="en-US" altLang="zh-CN" sz="2000" dirty="0" err="1">
                <a:latin typeface="Consolas" panose="020B0609020204030204" pitchFamily="49" charset="0"/>
              </a:rPr>
              <a:t>elif</a:t>
            </a:r>
            <a:r>
              <a:rPr lang="en-US" altLang="zh-CN" sz="2000" dirty="0">
                <a:latin typeface="Consolas" panose="020B0609020204030204" pitchFamily="49" charset="0"/>
              </a:rPr>
              <a:t> not r[2] and </a:t>
            </a:r>
            <a:r>
              <a:rPr lang="en-US" altLang="zh-CN" sz="2000" dirty="0" err="1">
                <a:latin typeface="Consolas" panose="020B0609020204030204" pitchFamily="49" charset="0"/>
              </a:rPr>
              <a:t>ch</a:t>
            </a:r>
            <a:r>
              <a:rPr lang="en-US" altLang="zh-CN" sz="2000" dirty="0">
                <a:latin typeface="Consolas" panose="020B0609020204030204" pitchFamily="49" charset="0"/>
              </a:rPr>
              <a:t> in </a:t>
            </a:r>
            <a:r>
              <a:rPr lang="en-US" altLang="zh-CN" sz="2000" dirty="0" err="1">
                <a:latin typeface="Consolas" panose="020B0609020204030204" pitchFamily="49" charset="0"/>
              </a:rPr>
              <a:t>string.ascii_uppercase</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            r[2] = True</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        #</a:t>
            </a:r>
            <a:r>
              <a:rPr lang="zh-CN" altLang="en-US" sz="2000" dirty="0">
                <a:latin typeface="Consolas" panose="020B0609020204030204" pitchFamily="49" charset="0"/>
              </a:rPr>
              <a:t>是否包含指定的标点符号</a:t>
            </a:r>
            <a:endParaRPr lang="zh-CN" altLang="en-US" sz="2000" dirty="0">
              <a:latin typeface="Consolas" panose="020B0609020204030204" pitchFamily="49" charset="0"/>
            </a:endParaRPr>
          </a:p>
          <a:p>
            <a:pPr marL="0" indent="0">
              <a:lnSpc>
                <a:spcPct val="80000"/>
              </a:lnSpc>
              <a:buNone/>
            </a:pPr>
            <a:r>
              <a:rPr lang="zh-CN" altLang="en-US" sz="2000" dirty="0">
                <a:latin typeface="Consolas" panose="020B0609020204030204" pitchFamily="49" charset="0"/>
              </a:rPr>
              <a:t>        </a:t>
            </a:r>
            <a:r>
              <a:rPr lang="en-US" altLang="zh-CN" sz="2000" dirty="0" err="1">
                <a:latin typeface="Consolas" panose="020B0609020204030204" pitchFamily="49" charset="0"/>
              </a:rPr>
              <a:t>elif</a:t>
            </a:r>
            <a:r>
              <a:rPr lang="en-US" altLang="zh-CN" sz="2000" dirty="0">
                <a:latin typeface="Consolas" panose="020B0609020204030204" pitchFamily="49" charset="0"/>
              </a:rPr>
              <a:t> not r[3] and </a:t>
            </a:r>
            <a:r>
              <a:rPr lang="en-US" altLang="zh-CN" sz="2000" dirty="0" err="1">
                <a:latin typeface="Consolas" panose="020B0609020204030204" pitchFamily="49" charset="0"/>
              </a:rPr>
              <a:t>ch</a:t>
            </a:r>
            <a:r>
              <a:rPr lang="en-US" altLang="zh-CN" sz="2000" dirty="0">
                <a:latin typeface="Consolas" panose="020B0609020204030204" pitchFamily="49" charset="0"/>
              </a:rPr>
              <a:t> in ',.!;?&lt;&gt;':</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            r[3] = True</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    #</a:t>
            </a:r>
            <a:r>
              <a:rPr lang="zh-CN" altLang="en-US" sz="2000" dirty="0">
                <a:latin typeface="Consolas" panose="020B0609020204030204" pitchFamily="49" charset="0"/>
              </a:rPr>
              <a:t>统计包含的字符种类，返回密码强度</a:t>
            </a:r>
            <a:endParaRPr lang="zh-CN" altLang="en-US" sz="2000" dirty="0">
              <a:latin typeface="Consolas" panose="020B0609020204030204" pitchFamily="49" charset="0"/>
            </a:endParaRPr>
          </a:p>
          <a:p>
            <a:pPr marL="0" indent="0">
              <a:lnSpc>
                <a:spcPct val="80000"/>
              </a:lnSpc>
              <a:buNone/>
            </a:pPr>
            <a:r>
              <a:rPr lang="zh-CN" altLang="en-US" sz="2000" dirty="0">
                <a:latin typeface="Consolas" panose="020B0609020204030204" pitchFamily="49" charset="0"/>
              </a:rPr>
              <a:t>    </a:t>
            </a:r>
            <a:r>
              <a:rPr lang="en-US" altLang="zh-CN" sz="2000" dirty="0">
                <a:latin typeface="Consolas" panose="020B0609020204030204" pitchFamily="49" charset="0"/>
              </a:rPr>
              <a:t>return </a:t>
            </a:r>
            <a:r>
              <a:rPr lang="en-US" altLang="zh-CN" sz="2000" dirty="0" err="1">
                <a:latin typeface="Consolas" panose="020B0609020204030204" pitchFamily="49" charset="0"/>
              </a:rPr>
              <a:t>d.get</a:t>
            </a:r>
            <a:r>
              <a:rPr lang="en-US" altLang="zh-CN" sz="2000" dirty="0">
                <a:latin typeface="Consolas" panose="020B0609020204030204" pitchFamily="49" charset="0"/>
              </a:rPr>
              <a:t>(</a:t>
            </a:r>
            <a:r>
              <a:rPr lang="en-US" altLang="zh-CN" sz="2000" dirty="0" err="1">
                <a:latin typeface="Consolas" panose="020B0609020204030204" pitchFamily="49" charset="0"/>
              </a:rPr>
              <a:t>r.count</a:t>
            </a:r>
            <a:r>
              <a:rPr lang="en-US" altLang="zh-CN" sz="2000" dirty="0">
                <a:latin typeface="Consolas" panose="020B0609020204030204" pitchFamily="49" charset="0"/>
              </a:rPr>
              <a:t>(True), 'error')</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print(check('a2Cd,'))</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print(check('aasfda2Cd,'))</a:t>
            </a:r>
            <a:endParaRPr lang="en-US" altLang="zh-CN"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not suitable for password</a:t>
            </a:r>
            <a:endParaRPr lang="en-US" altLang="zh-CN" sz="2000" dirty="0">
              <a:solidFill>
                <a:srgbClr val="00B0F0"/>
              </a:solidFill>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strong</a:t>
            </a:r>
            <a:endParaRPr lang="en-US" altLang="zh-CN" sz="2000" dirty="0">
              <a:solidFill>
                <a:srgbClr val="00B0F0"/>
              </a:solidFill>
              <a:latin typeface="Consolas" panose="020B0609020204030204" pitchFamily="49" charset="0"/>
            </a:endParaRPr>
          </a:p>
        </p:txBody>
      </p:sp>
      <p:sp>
        <p:nvSpPr>
          <p:cNvPr id="5" name="标题 1"/>
          <p:cNvSpPr>
            <a:spLocks noGrp="1"/>
          </p:cNvSpPr>
          <p:nvPr>
            <p:ph type="title"/>
          </p:nvPr>
        </p:nvSpPr>
        <p:spPr>
          <a:xfrm>
            <a:off x="609600" y="76200"/>
            <a:ext cx="10390717" cy="1143000"/>
          </a:xfrm>
        </p:spPr>
        <p:txBody>
          <a:bodyPr/>
          <a:lstStyle/>
          <a:p>
            <a:pPr lvl="1"/>
            <a:r>
              <a:rPr lang="zh-CN" altLang="en-US" dirty="0"/>
              <a:t>字符串</a:t>
            </a:r>
            <a:r>
              <a:rPr lang="zh-CN" altLang="en-US" dirty="0">
                <a:latin typeface="宋体" panose="02010600030101010101" pitchFamily="2" charset="-122"/>
                <a:sym typeface="宋体" panose="02010600030101010101" pitchFamily="2" charset="-122"/>
              </a:rPr>
              <a:t>应用</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noChangeArrowheads="1"/>
          </p:cNvSpPr>
          <p:nvPr>
            <p:ph idx="1"/>
          </p:nvPr>
        </p:nvSpPr>
        <p:spPr/>
        <p:txBody>
          <a:bodyPr/>
          <a:lstStyle/>
          <a:p>
            <a:r>
              <a:rPr lang="zh-CN" altLang="en-US" dirty="0"/>
              <a:t>用某种预定义的模式去匹配一类具有共同特征的字符串，主要用于处理字符串，</a:t>
            </a:r>
            <a:r>
              <a:rPr lang="zh-CN" altLang="en-US" dirty="0">
                <a:solidFill>
                  <a:srgbClr val="FF0000"/>
                </a:solidFill>
              </a:rPr>
              <a:t>可以快速、准确地完成复杂的查找、替换等处理要求</a:t>
            </a:r>
            <a:endParaRPr lang="en-US" altLang="zh-CN" dirty="0">
              <a:solidFill>
                <a:srgbClr val="FF0000"/>
              </a:solidFill>
            </a:endParaRPr>
          </a:p>
          <a:p>
            <a:r>
              <a:rPr lang="en-US" altLang="zh-CN" dirty="0">
                <a:latin typeface="宋体" panose="02010600030101010101" pitchFamily="2" charset="-122"/>
              </a:rPr>
              <a:t>Python</a:t>
            </a:r>
            <a:r>
              <a:rPr lang="zh-CN" altLang="en-US" dirty="0">
                <a:latin typeface="宋体" panose="02010600030101010101" pitchFamily="2" charset="-122"/>
              </a:rPr>
              <a:t>中，</a:t>
            </a:r>
            <a:r>
              <a:rPr lang="en-US" altLang="zh-CN" dirty="0">
                <a:latin typeface="宋体" panose="02010600030101010101" pitchFamily="2" charset="-122"/>
              </a:rPr>
              <a:t>re</a:t>
            </a:r>
            <a:r>
              <a:rPr lang="zh-CN" altLang="en-US" dirty="0">
                <a:latin typeface="宋体" panose="02010600030101010101" pitchFamily="2" charset="-122"/>
              </a:rPr>
              <a:t>模块提供了正则表达式操作所需要的功能。</a:t>
            </a:r>
            <a:endParaRPr lang="zh-CN" altLang="en-US" dirty="0">
              <a:latin typeface="宋体" panose="02010600030101010101" pitchFamily="2" charset="-122"/>
            </a:endParaRPr>
          </a:p>
          <a:p>
            <a:pPr marL="0" indent="0">
              <a:lnSpc>
                <a:spcPct val="80000"/>
              </a:lnSpc>
              <a:buNone/>
            </a:pP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s='This is Python or python language'</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s.find</a:t>
            </a:r>
            <a:r>
              <a:rPr lang="en-US" altLang="zh-CN" sz="2000" dirty="0">
                <a:latin typeface="Consolas" panose="020B0609020204030204" pitchFamily="49" charset="0"/>
              </a:rPr>
              <a:t>('python')</a:t>
            </a:r>
            <a:endParaRPr lang="en-US" altLang="zh-CN"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18</a:t>
            </a:r>
            <a:endParaRPr lang="en-US" altLang="zh-CN" sz="2000" dirty="0">
              <a:solidFill>
                <a:srgbClr val="00B0F0"/>
              </a:solidFill>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s.find</a:t>
            </a:r>
            <a:r>
              <a:rPr lang="en-US" altLang="zh-CN" sz="2000" dirty="0">
                <a:latin typeface="Consolas" panose="020B0609020204030204" pitchFamily="49" charset="0"/>
              </a:rPr>
              <a:t>('Python')</a:t>
            </a:r>
            <a:endParaRPr lang="en-US" altLang="zh-CN"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8</a:t>
            </a:r>
            <a:endParaRPr lang="en-US" altLang="zh-CN" sz="2000" dirty="0">
              <a:solidFill>
                <a:srgbClr val="00B0F0"/>
              </a:solidFill>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import re</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re.findall</a:t>
            </a:r>
            <a:r>
              <a:rPr lang="en-US" altLang="zh-CN" sz="2000" dirty="0">
                <a:latin typeface="Consolas" panose="020B0609020204030204" pitchFamily="49" charset="0"/>
              </a:rPr>
              <a:t>('[</a:t>
            </a:r>
            <a:r>
              <a:rPr lang="en-US" altLang="zh-CN" sz="2000" dirty="0" err="1">
                <a:latin typeface="Consolas" panose="020B0609020204030204" pitchFamily="49" charset="0"/>
              </a:rPr>
              <a:t>Pp</a:t>
            </a:r>
            <a:r>
              <a:rPr lang="en-US" altLang="zh-CN" sz="2000" dirty="0">
                <a:latin typeface="Consolas" panose="020B0609020204030204" pitchFamily="49" charset="0"/>
              </a:rPr>
              <a:t>]</a:t>
            </a:r>
            <a:r>
              <a:rPr lang="en-US" altLang="zh-CN" sz="2000" dirty="0" err="1">
                <a:latin typeface="Consolas" panose="020B0609020204030204" pitchFamily="49" charset="0"/>
              </a:rPr>
              <a:t>ython</a:t>
            </a:r>
            <a:r>
              <a:rPr lang="en-US" altLang="zh-CN" sz="2000" dirty="0">
                <a:latin typeface="Consolas" panose="020B0609020204030204" pitchFamily="49" charset="0"/>
              </a:rPr>
              <a:t>',s)</a:t>
            </a:r>
            <a:endParaRPr lang="en-US" altLang="zh-CN"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['Python', 'python']</a:t>
            </a:r>
            <a:endParaRPr lang="zh-CN" altLang="en-US" sz="2000" dirty="0">
              <a:solidFill>
                <a:srgbClr val="00B0F0"/>
              </a:solidFill>
              <a:latin typeface="Consolas" panose="020B0609020204030204" pitchFamily="49" charset="0"/>
            </a:endParaRPr>
          </a:p>
        </p:txBody>
      </p:sp>
      <p:sp>
        <p:nvSpPr>
          <p:cNvPr id="5" name="标题 1"/>
          <p:cNvSpPr>
            <a:spLocks noGrp="1"/>
          </p:cNvSpPr>
          <p:nvPr>
            <p:ph type="title"/>
          </p:nvPr>
        </p:nvSpPr>
        <p:spPr>
          <a:xfrm>
            <a:off x="609600" y="76200"/>
            <a:ext cx="10390717" cy="1143000"/>
          </a:xfrm>
        </p:spPr>
        <p:txBody>
          <a:bodyPr/>
          <a:lstStyle/>
          <a:p>
            <a:pPr lvl="1"/>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1981200" y="1597025"/>
          <a:ext cx="7856538" cy="4694204"/>
        </p:xfrm>
        <a:graphic>
          <a:graphicData uri="http://schemas.openxmlformats.org/drawingml/2006/table">
            <a:tbl>
              <a:tblPr firstRow="1" bandRow="1">
                <a:tableStyleId>{5940675A-B579-460E-94D1-54222C63F5DA}</a:tableStyleId>
              </a:tblPr>
              <a:tblGrid>
                <a:gridCol w="974051"/>
                <a:gridCol w="6882487"/>
              </a:tblGrid>
              <a:tr h="304821">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元字符</a:t>
                      </a:r>
                      <a:endParaRPr lang="zh-CN" altLang="en-US" sz="2000" b="1"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0903">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匹配除换行符以外的任意单个字符</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65029">
                <a:tc>
                  <a:txBody>
                    <a:bodyPr/>
                    <a:lstStyle/>
                    <a:p>
                      <a:pPr marL="0" indent="0" algn="ctr">
                        <a:buNone/>
                      </a:pP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匹配位于</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0</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次或多次出现</a:t>
                      </a:r>
                      <a:endPar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39">
                <a:tc>
                  <a:txBody>
                    <a:bodyPr/>
                    <a:lstStyle/>
                    <a:p>
                      <a:pPr marL="0" indent="0" algn="ctr">
                        <a:buNone/>
                      </a:pPr>
                      <a:r>
                        <a:rPr lang="en-US" altLang="zh-CN" sz="1800" b="1" u="none">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1"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匹配位于</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之前的字符或子模式的</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次或多次出现</a:t>
                      </a:r>
                      <a:endPar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39">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在</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之内用来表示范围</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39">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之前或之后的字符</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39">
                <a:tc>
                  <a:txBody>
                    <a:bodyPr/>
                    <a:lstStyle/>
                    <a:p>
                      <a:pPr marL="0" indent="0" algn="ctr">
                        <a:buNone/>
                      </a:pP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匹配行首，匹配以</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后面的字符开头的字符串</a:t>
                      </a:r>
                      <a:endPar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39">
                <a:tc>
                  <a:txBody>
                    <a:bodyPr/>
                    <a:lstStyle/>
                    <a:p>
                      <a:pPr marL="0" indent="0" algn="ctr">
                        <a:buNone/>
                      </a:pPr>
                      <a:r>
                        <a:rPr lang="en-US" altLang="zh-CN" sz="1800" b="1" u="none">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1"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匹配行尾，匹配以</a:t>
                      </a:r>
                      <a:r>
                        <a:rPr lang="en-US" altLang="zh-CN"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之前的字符结束的字符串</a:t>
                      </a:r>
                      <a:endParaRPr lang="zh-CN" altLang="en-US" sz="18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1371690">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之前的</a:t>
                      </a:r>
                      <a:r>
                        <a:rPr lang="en-US" altLang="zh-CN" sz="1800" b="0" u="none" dirty="0">
                          <a:latin typeface="宋体" panose="02010600030101010101" pitchFamily="2" charset="-122"/>
                          <a:ea typeface="宋体" panose="02010600030101010101" pitchFamily="2" charset="-122"/>
                          <a:cs typeface="宋体" panose="02010600030101010101" pitchFamily="2" charset="-122"/>
                        </a:rPr>
                        <a:t>0</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个或</a:t>
                      </a:r>
                      <a:r>
                        <a:rPr lang="en-US" altLang="zh-CN" sz="1800" b="0" u="none" dirty="0">
                          <a:latin typeface="宋体" panose="02010600030101010101" pitchFamily="2" charset="-122"/>
                          <a:ea typeface="宋体" panose="02010600030101010101" pitchFamily="2" charset="-122"/>
                          <a:cs typeface="宋体" panose="02010600030101010101" pitchFamily="2" charset="-122"/>
                        </a:rPr>
                        <a:t>1</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个字符。当此字符紧随任何其他限定符（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{n}</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{n,}</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n,m</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）之后时，匹配模式是“非贪心的”。“非贪心的”模式匹配搜索到的、尽可能短的字符串，而默认的“贪心的”模式匹配搜索到的、尽可能长的字符串。例如，在字符串“</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oooo</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a:t>
                      </a:r>
                      <a:r>
                        <a:rPr lang="en-US" altLang="zh-CN" sz="1800" b="0" u="none" dirty="0">
                          <a:latin typeface="宋体" panose="02010600030101010101" pitchFamily="2" charset="-122"/>
                          <a:ea typeface="宋体" panose="02010600030101010101" pitchFamily="2" charset="-122"/>
                          <a:cs typeface="宋体" panose="02010600030101010101" pitchFamily="2" charset="-122"/>
                        </a:rPr>
                        <a:t>o+?”</a:t>
                      </a:r>
                      <a:r>
                        <a:rPr lang="zh-CN" altLang="en-US" sz="1800" b="0" u="none" dirty="0">
                          <a:latin typeface="宋体" panose="02010600030101010101" pitchFamily="2" charset="-122"/>
                          <a:ea typeface="宋体" panose="02010600030101010101" pitchFamily="2" charset="-122"/>
                          <a:cs typeface="宋体" panose="02010600030101010101" pitchFamily="2" charset="-122"/>
                        </a:rPr>
                        <a:t>只匹配单个“</a:t>
                      </a:r>
                      <a:r>
                        <a:rPr lang="en-US" altLang="zh-CN" sz="1800" b="0" u="none" dirty="0">
                          <a:latin typeface="宋体" panose="02010600030101010101" pitchFamily="2" charset="-122"/>
                          <a:ea typeface="宋体" panose="02010600030101010101" pitchFamily="2" charset="-122"/>
                          <a:cs typeface="宋体" panose="02010600030101010101" pitchFamily="2" charset="-122"/>
                        </a:rPr>
                        <a:t>o”</a:t>
                      </a:r>
                      <a:r>
                        <a:rPr lang="zh-CN" altLang="en-US" sz="1800" b="0" u="none" dirty="0">
                          <a:latin typeface="宋体" panose="02010600030101010101" pitchFamily="2" charset="-122"/>
                          <a:ea typeface="宋体" panose="02010600030101010101" pitchFamily="2" charset="-122"/>
                          <a:cs typeface="宋体" panose="02010600030101010101" pitchFamily="2" charset="-122"/>
                        </a:rPr>
                        <a:t>，而“</a:t>
                      </a:r>
                      <a:r>
                        <a:rPr lang="en-US" altLang="zh-CN" sz="1800" b="0" u="none" dirty="0">
                          <a:latin typeface="宋体" panose="02010600030101010101" pitchFamily="2" charset="-122"/>
                          <a:ea typeface="宋体" panose="02010600030101010101" pitchFamily="2" charset="-122"/>
                          <a:cs typeface="宋体" panose="02010600030101010101" pitchFamily="2" charset="-122"/>
                        </a:rPr>
                        <a:t>o+”</a:t>
                      </a:r>
                      <a:r>
                        <a:rPr lang="zh-CN" altLang="en-US" sz="1800" b="0" u="none" dirty="0">
                          <a:latin typeface="宋体" panose="02010600030101010101" pitchFamily="2" charset="-122"/>
                          <a:ea typeface="宋体" panose="02010600030101010101" pitchFamily="2" charset="-122"/>
                          <a:cs typeface="宋体" panose="02010600030101010101" pitchFamily="2" charset="-122"/>
                        </a:rPr>
                        <a:t>匹配所有“</a:t>
                      </a:r>
                      <a:r>
                        <a:rPr lang="en-US" altLang="zh-CN" sz="1800" b="0" u="none" dirty="0">
                          <a:latin typeface="宋体" panose="02010600030101010101" pitchFamily="2" charset="-122"/>
                          <a:ea typeface="宋体" panose="02010600030101010101" pitchFamily="2" charset="-122"/>
                          <a:cs typeface="宋体" panose="02010600030101010101" pitchFamily="2" charset="-122"/>
                        </a:rPr>
                        <a:t>o”</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39">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表示位于</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之后的为转义字符</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39">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\num</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此处的</a:t>
                      </a:r>
                      <a:r>
                        <a:rPr lang="en-US" altLang="zh-CN" sz="1800" b="0" u="none" dirty="0">
                          <a:latin typeface="宋体" panose="02010600030101010101" pitchFamily="2" charset="-122"/>
                          <a:ea typeface="宋体" panose="02010600030101010101" pitchFamily="2" charset="-122"/>
                          <a:cs typeface="宋体" panose="02010600030101010101" pitchFamily="2" charset="-122"/>
                        </a:rPr>
                        <a:t>num</a:t>
                      </a:r>
                      <a:r>
                        <a:rPr lang="zh-CN" altLang="en-US" sz="1800" b="0" u="none" dirty="0">
                          <a:latin typeface="宋体" panose="02010600030101010101" pitchFamily="2" charset="-122"/>
                          <a:ea typeface="宋体" panose="02010600030101010101" pitchFamily="2" charset="-122"/>
                          <a:cs typeface="宋体" panose="02010600030101010101" pitchFamily="2" charset="-122"/>
                        </a:rPr>
                        <a:t>是一个正整数。例如，“</a:t>
                      </a:r>
                      <a:r>
                        <a:rPr lang="en-US" altLang="zh-CN" sz="1800" b="0" u="none" dirty="0">
                          <a:latin typeface="宋体" panose="02010600030101010101" pitchFamily="2" charset="-122"/>
                          <a:ea typeface="宋体" panose="02010600030101010101" pitchFamily="2" charset="-122"/>
                          <a:cs typeface="宋体" panose="02010600030101010101" pitchFamily="2" charset="-122"/>
                        </a:rPr>
                        <a:t>(.)\1”</a:t>
                      </a:r>
                      <a:r>
                        <a:rPr lang="zh-CN" altLang="en-US" sz="1800" b="0" u="none" dirty="0">
                          <a:latin typeface="宋体" panose="02010600030101010101" pitchFamily="2" charset="-122"/>
                          <a:ea typeface="宋体" panose="02010600030101010101" pitchFamily="2" charset="-122"/>
                          <a:cs typeface="宋体" panose="02010600030101010101" pitchFamily="2" charset="-122"/>
                        </a:rPr>
                        <a:t>匹配两个连续的相同字符</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39">
                <a:tc>
                  <a:txBody>
                    <a:bodyPr/>
                    <a:lstStyle/>
                    <a:p>
                      <a:pPr marL="0" indent="0" algn="ctr">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\f</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换页符匹配</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339">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\n</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换行符匹配</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标题 2"/>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字符串</a:t>
            </a:r>
            <a:endParaRPr lang="zh-CN" altLang="en-US" dirty="0"/>
          </a:p>
        </p:txBody>
      </p:sp>
      <p:sp>
        <p:nvSpPr>
          <p:cNvPr id="3" name="内容占位符 2"/>
          <p:cNvSpPr>
            <a:spLocks noGrp="1"/>
          </p:cNvSpPr>
          <p:nvPr>
            <p:ph idx="1"/>
          </p:nvPr>
        </p:nvSpPr>
        <p:spPr/>
        <p:txBody>
          <a:bodyPr/>
          <a:lstStyle/>
          <a:p>
            <a:r>
              <a:rPr lang="zh-CN" altLang="en-US" dirty="0">
                <a:latin typeface="宋体" panose="02010600030101010101" pitchFamily="2" charset="-122"/>
              </a:rPr>
              <a:t>编码格式：</a:t>
            </a:r>
            <a:endParaRPr lang="en-US" altLang="zh-CN" dirty="0">
              <a:latin typeface="宋体" panose="02010600030101010101" pitchFamily="2" charset="-122"/>
            </a:endParaRPr>
          </a:p>
          <a:p>
            <a:pPr lvl="1"/>
            <a:r>
              <a:rPr lang="zh-CN" altLang="en-US" dirty="0">
                <a:latin typeface="宋体" panose="02010600030101010101" pitchFamily="2" charset="-122"/>
                <a:cs typeface="+mn-cs"/>
              </a:rPr>
              <a:t>不同编码格式之间相差很大，意味着不同的表示和存储形式</a:t>
            </a:r>
            <a:endParaRPr lang="en-US" altLang="zh-CN" dirty="0">
              <a:latin typeface="宋体" panose="02010600030101010101" pitchFamily="2" charset="-122"/>
              <a:cs typeface="+mn-cs"/>
            </a:endParaRPr>
          </a:p>
          <a:p>
            <a:pPr lvl="1"/>
            <a:r>
              <a:rPr lang="zh-CN" altLang="en-US" dirty="0">
                <a:latin typeface="宋体" panose="02010600030101010101" pitchFamily="2" charset="-122"/>
                <a:cs typeface="+mn-cs"/>
              </a:rPr>
              <a:t>编码 </a:t>
            </a:r>
            <a:r>
              <a:rPr lang="en-US" altLang="zh-CN" dirty="0" err="1">
                <a:latin typeface="宋体" panose="02010600030101010101" pitchFamily="2" charset="-122"/>
                <a:cs typeface="+mn-cs"/>
              </a:rPr>
              <a:t>v.s</a:t>
            </a:r>
            <a:r>
              <a:rPr lang="en-US" altLang="zh-CN" dirty="0">
                <a:latin typeface="宋体" panose="02010600030101010101" pitchFamily="2" charset="-122"/>
                <a:cs typeface="+mn-cs"/>
              </a:rPr>
              <a:t>. </a:t>
            </a:r>
            <a:r>
              <a:rPr lang="zh-CN" altLang="en-US" dirty="0">
                <a:latin typeface="宋体" panose="02010600030101010101" pitchFamily="2" charset="-122"/>
                <a:cs typeface="+mn-cs"/>
              </a:rPr>
              <a:t>解码：加密效果。</a:t>
            </a:r>
            <a:endParaRPr lang="en-US" altLang="zh-CN" dirty="0">
              <a:latin typeface="宋体" panose="02010600030101010101" pitchFamily="2" charset="-122"/>
              <a:cs typeface="+mn-cs"/>
            </a:endParaRPr>
          </a:p>
          <a:p>
            <a:pPr lvl="1"/>
            <a:r>
              <a:rPr lang="zh-CN" altLang="en-US" dirty="0">
                <a:latin typeface="宋体" panose="02010600030101010101" pitchFamily="2" charset="-122"/>
                <a:cs typeface="+mn-cs"/>
              </a:rPr>
              <a:t>Python 3.x默认使用UTF8编码格式</a:t>
            </a:r>
            <a:endParaRPr lang="en-US" altLang="zh-CN" dirty="0">
              <a:latin typeface="宋体" panose="02010600030101010101" pitchFamily="2" charset="-122"/>
              <a:cs typeface="+mn-cs"/>
            </a:endParaRPr>
          </a:p>
          <a:p>
            <a:pPr lvl="2"/>
            <a:r>
              <a:rPr lang="zh-CN" altLang="en-US" dirty="0">
                <a:latin typeface="宋体" panose="02010600030101010101" pitchFamily="2" charset="-122"/>
                <a:cs typeface="+mn-cs"/>
              </a:rPr>
              <a:t>无论是一个数字、英文字母，还是一个汉字，都按一个字符对待和处理。</a:t>
            </a:r>
            <a:endParaRPr lang="zh-CN" altLang="en-US" sz="2400" dirty="0">
              <a:latin typeface="宋体" panose="02010600030101010101" pitchFamily="2" charset="-122"/>
            </a:endParaRPr>
          </a:p>
          <a:p>
            <a:pPr>
              <a:lnSpc>
                <a:spcPct val="80000"/>
              </a:lnSpc>
              <a:buNone/>
            </a:pPr>
            <a:r>
              <a:rPr lang="zh-CN" altLang="en-US" sz="2000" dirty="0">
                <a:latin typeface="Consolas" panose="020B0609020204030204" pitchFamily="49" charset="0"/>
              </a:rPr>
              <a:t>&gt;&gt;&gt; s = '中国山东烟台'</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&gt;&gt;&gt; len(s)                  #字符串长度，或者包含的字符个数</a:t>
            </a:r>
            <a:endParaRPr lang="zh-CN" altLang="en-US" sz="2000" dirty="0">
              <a:latin typeface="Consolas" panose="020B0609020204030204" pitchFamily="49" charset="0"/>
            </a:endParaRPr>
          </a:p>
          <a:p>
            <a:pPr>
              <a:lnSpc>
                <a:spcPct val="80000"/>
              </a:lnSpc>
              <a:buNone/>
            </a:pPr>
            <a:r>
              <a:rPr lang="zh-CN" altLang="en-US" sz="2000" dirty="0">
                <a:solidFill>
                  <a:srgbClr val="0070C0"/>
                </a:solidFill>
                <a:latin typeface="Consolas" panose="020B0609020204030204" pitchFamily="49" charset="0"/>
              </a:rPr>
              <a:t>6</a:t>
            </a:r>
            <a:endParaRPr lang="zh-CN" altLang="en-US" sz="2000" dirty="0">
              <a:solidFill>
                <a:srgbClr val="0070C0"/>
              </a:solidFill>
              <a:latin typeface="Consolas" panose="020B0609020204030204" pitchFamily="49" charset="0"/>
            </a:endParaRPr>
          </a:p>
          <a:p>
            <a:pPr>
              <a:lnSpc>
                <a:spcPct val="80000"/>
              </a:lnSpc>
              <a:buNone/>
            </a:pPr>
            <a:r>
              <a:rPr lang="zh-CN" altLang="en-US" sz="2000" dirty="0">
                <a:latin typeface="Consolas" panose="020B0609020204030204" pitchFamily="49" charset="0"/>
              </a:rPr>
              <a:t>&gt;&gt;&gt; s = '中国山东烟台ABCDE'  #中文与英文字符同样对待，都算一个字符</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&gt;&gt;&gt; len(s)</a:t>
            </a:r>
            <a:endParaRPr lang="zh-CN" altLang="en-US" sz="2000" dirty="0">
              <a:latin typeface="Consolas" panose="020B0609020204030204" pitchFamily="49" charset="0"/>
            </a:endParaRPr>
          </a:p>
          <a:p>
            <a:pPr>
              <a:lnSpc>
                <a:spcPct val="80000"/>
              </a:lnSpc>
              <a:buNone/>
            </a:pPr>
            <a:r>
              <a:rPr lang="zh-CN" altLang="en-US" sz="2000" dirty="0">
                <a:solidFill>
                  <a:srgbClr val="0070C0"/>
                </a:solidFill>
                <a:latin typeface="Consolas" panose="020B0609020204030204" pitchFamily="49" charset="0"/>
              </a:rPr>
              <a:t>11</a:t>
            </a:r>
            <a:endParaRPr lang="zh-CN" altLang="en-US" sz="2000" dirty="0">
              <a:solidFill>
                <a:srgbClr val="0070C0"/>
              </a:solidFill>
              <a:latin typeface="Consolas" panose="020B0609020204030204" pitchFamily="49" charset="0"/>
            </a:endParaRPr>
          </a:p>
          <a:p>
            <a:pPr>
              <a:lnSpc>
                <a:spcPct val="80000"/>
              </a:lnSpc>
              <a:buNone/>
            </a:pPr>
            <a:r>
              <a:rPr lang="zh-CN" altLang="en-US" sz="2000" dirty="0">
                <a:latin typeface="Consolas" panose="020B0609020204030204" pitchFamily="49" charset="0"/>
              </a:rPr>
              <a:t>&gt;&gt;&gt; 姓名 = '张三'            #使用中文作为变量名</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&gt;&gt;&gt; print(姓名)              #输出变量的值</a:t>
            </a:r>
            <a:endParaRPr lang="zh-CN" altLang="en-US" sz="2000" dirty="0">
              <a:latin typeface="Consolas" panose="020B0609020204030204" pitchFamily="49" charset="0"/>
            </a:endParaRPr>
          </a:p>
          <a:p>
            <a:pPr>
              <a:lnSpc>
                <a:spcPct val="80000"/>
              </a:lnSpc>
              <a:buNone/>
            </a:pPr>
            <a:r>
              <a:rPr lang="zh-CN" altLang="en-US" sz="2000" dirty="0">
                <a:solidFill>
                  <a:srgbClr val="0070C0"/>
                </a:solidFill>
                <a:latin typeface="Consolas" panose="020B0609020204030204" pitchFamily="49" charset="0"/>
              </a:rPr>
              <a:t>张三</a:t>
            </a:r>
            <a:endParaRPr lang="zh-CN" altLang="en-US" dirty="0">
              <a:solidFill>
                <a:srgbClr val="0070C0"/>
              </a:solidFill>
              <a:latin typeface="宋体" panose="02010600030101010101" pitchFamily="2" charset="-122"/>
            </a:endParaRPr>
          </a:p>
          <a:p>
            <a:endParaRPr lang="zh-CN" altLang="en-US"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2239964" y="1609725"/>
          <a:ext cx="7680325" cy="4718169"/>
        </p:xfrm>
        <a:graphic>
          <a:graphicData uri="http://schemas.openxmlformats.org/drawingml/2006/table">
            <a:tbl>
              <a:tblPr firstRow="1" bandRow="1">
                <a:tableStyleId>{5940675A-B579-460E-94D1-54222C63F5DA}</a:tableStyleId>
              </a:tblPr>
              <a:tblGrid>
                <a:gridCol w="952579"/>
                <a:gridCol w="6727746"/>
              </a:tblGrid>
              <a:tr h="304760">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元字符</a:t>
                      </a:r>
                      <a:endParaRPr lang="zh-CN" altLang="en-US" sz="2000" b="1"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860">
                <a:tc>
                  <a:txBody>
                    <a:bodyPr/>
                    <a:lstStyle/>
                    <a:p>
                      <a:pPr marL="0" indent="0" algn="ctr">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\r</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匹配一个回车符</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90">
                <a:tc>
                  <a:txBody>
                    <a:bodyPr/>
                    <a:lstStyle/>
                    <a:p>
                      <a:pPr marL="0" indent="0" algn="ctr">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\b</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匹配单词头或单词尾</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188">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a:t>
                      </a:r>
                      <a:r>
                        <a:rPr lang="en-US" altLang="zh-CN" sz="1800" b="0" u="none" dirty="0">
                          <a:latin typeface="宋体" panose="02010600030101010101" pitchFamily="2" charset="-122"/>
                          <a:ea typeface="宋体" panose="02010600030101010101" pitchFamily="2" charset="-122"/>
                          <a:cs typeface="宋体" panose="02010600030101010101" pitchFamily="2" charset="-122"/>
                        </a:rPr>
                        <a:t>\b</a:t>
                      </a:r>
                      <a:r>
                        <a:rPr lang="zh-CN" altLang="en-US" sz="1800" b="0" u="none" dirty="0">
                          <a:latin typeface="宋体" panose="02010600030101010101" pitchFamily="2" charset="-122"/>
                          <a:ea typeface="宋体" panose="02010600030101010101" pitchFamily="2" charset="-122"/>
                          <a:cs typeface="宋体" panose="02010600030101010101" pitchFamily="2" charset="-122"/>
                        </a:rPr>
                        <a:t>含义相反</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53">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匹配任何数字，相当于</a:t>
                      </a:r>
                      <a:r>
                        <a:rPr lang="en-US" altLang="zh-CN" sz="1800" b="0" u="none" dirty="0">
                          <a:latin typeface="宋体" panose="02010600030101010101" pitchFamily="2" charset="-122"/>
                          <a:ea typeface="宋体" panose="02010600030101010101" pitchFamily="2" charset="-122"/>
                          <a:cs typeface="宋体" panose="02010600030101010101" pitchFamily="2" charset="-122"/>
                        </a:rPr>
                        <a:t>[0-9]</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188">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a:t>
                      </a:r>
                      <a:r>
                        <a:rPr lang="en-US" altLang="zh-CN" sz="1800" b="0" u="none" dirty="0">
                          <a:latin typeface="宋体" panose="02010600030101010101" pitchFamily="2" charset="-122"/>
                          <a:ea typeface="宋体" panose="02010600030101010101" pitchFamily="2" charset="-122"/>
                          <a:cs typeface="宋体" panose="02010600030101010101" pitchFamily="2" charset="-122"/>
                        </a:rPr>
                        <a:t>\d</a:t>
                      </a:r>
                      <a:r>
                        <a:rPr lang="zh-CN" altLang="en-US" sz="1800" b="0" u="none" dirty="0">
                          <a:latin typeface="宋体" panose="02010600030101010101" pitchFamily="2" charset="-122"/>
                          <a:ea typeface="宋体" panose="02010600030101010101" pitchFamily="2" charset="-122"/>
                          <a:cs typeface="宋体" panose="02010600030101010101" pitchFamily="2" charset="-122"/>
                        </a:rPr>
                        <a:t>含义相反，等效于</a:t>
                      </a:r>
                      <a:r>
                        <a:rPr lang="en-US" altLang="zh-CN" sz="1800" b="0" u="none" dirty="0">
                          <a:latin typeface="宋体" panose="02010600030101010101" pitchFamily="2" charset="-122"/>
                          <a:ea typeface="宋体" panose="02010600030101010101" pitchFamily="2" charset="-122"/>
                          <a:cs typeface="宋体" panose="02010600030101010101" pitchFamily="2" charset="-122"/>
                        </a:rPr>
                        <a:t>[^0-9]</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548567">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匹配任何空白字符，包括空格、制表符、换页符，与 </a:t>
                      </a:r>
                      <a:r>
                        <a:rPr lang="en-US" altLang="zh-CN" sz="1800" b="0" u="none" dirty="0">
                          <a:latin typeface="宋体" panose="02010600030101010101" pitchFamily="2" charset="-122"/>
                          <a:ea typeface="宋体" panose="02010600030101010101" pitchFamily="2" charset="-122"/>
                          <a:cs typeface="宋体" panose="02010600030101010101" pitchFamily="2" charset="-122"/>
                        </a:rPr>
                        <a:t>[ \f\n\r\t\v] </a:t>
                      </a:r>
                      <a:r>
                        <a:rPr lang="zh-CN" altLang="en-US" sz="1800" b="0" u="none" dirty="0">
                          <a:latin typeface="宋体" panose="02010600030101010101" pitchFamily="2" charset="-122"/>
                          <a:ea typeface="宋体" panose="02010600030101010101" pitchFamily="2" charset="-122"/>
                          <a:cs typeface="宋体" panose="02010600030101010101" pitchFamily="2" charset="-122"/>
                        </a:rPr>
                        <a:t>等效</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823">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\S</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a:t>
                      </a:r>
                      <a:r>
                        <a:rPr lang="en-US" altLang="zh-CN" sz="1800" b="0" u="none" dirty="0">
                          <a:latin typeface="宋体" panose="02010600030101010101" pitchFamily="2" charset="-122"/>
                          <a:ea typeface="宋体" panose="02010600030101010101" pitchFamily="2" charset="-122"/>
                          <a:cs typeface="宋体" panose="02010600030101010101" pitchFamily="2" charset="-122"/>
                        </a:rPr>
                        <a:t>\s</a:t>
                      </a:r>
                      <a:r>
                        <a:rPr lang="zh-CN" altLang="en-US" sz="1800" b="0" u="none" dirty="0">
                          <a:latin typeface="宋体" panose="02010600030101010101" pitchFamily="2" charset="-122"/>
                          <a:ea typeface="宋体" panose="02010600030101010101" pitchFamily="2" charset="-122"/>
                          <a:cs typeface="宋体" panose="02010600030101010101" pitchFamily="2" charset="-122"/>
                        </a:rPr>
                        <a:t>含义相反</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53">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\w</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匹配任何字母、数字以及下划线，相当于</a:t>
                      </a:r>
                      <a:r>
                        <a:rPr lang="en-US" altLang="zh-CN" sz="1800" b="0" u="none" dirty="0">
                          <a:latin typeface="宋体" panose="02010600030101010101" pitchFamily="2" charset="-122"/>
                          <a:ea typeface="宋体" panose="02010600030101010101" pitchFamily="2" charset="-122"/>
                          <a:cs typeface="宋体" panose="02010600030101010101" pitchFamily="2" charset="-122"/>
                        </a:rPr>
                        <a:t>[a-zA-Z0-9_]</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188">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\W</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与</a:t>
                      </a:r>
                      <a:r>
                        <a:rPr lang="en-US" altLang="zh-CN" sz="1800" b="0" u="none" dirty="0">
                          <a:latin typeface="宋体" panose="02010600030101010101" pitchFamily="2" charset="-122"/>
                          <a:ea typeface="宋体" panose="02010600030101010101" pitchFamily="2" charset="-122"/>
                          <a:cs typeface="宋体" panose="02010600030101010101" pitchFamily="2" charset="-122"/>
                        </a:rPr>
                        <a:t>\w</a:t>
                      </a:r>
                      <a:r>
                        <a:rPr lang="zh-CN" altLang="en-US" sz="1800" b="0" u="none" dirty="0">
                          <a:latin typeface="宋体" panose="02010600030101010101" pitchFamily="2" charset="-122"/>
                          <a:ea typeface="宋体" panose="02010600030101010101" pitchFamily="2" charset="-122"/>
                          <a:cs typeface="宋体" panose="02010600030101010101" pitchFamily="2" charset="-122"/>
                        </a:rPr>
                        <a:t>含义相反</a:t>
                      </a:r>
                      <a:r>
                        <a:rPr lang="en-US" altLang="zh-CN" sz="1800" b="0" u="none" dirty="0">
                          <a:latin typeface="宋体" panose="02010600030101010101" pitchFamily="2" charset="-122"/>
                          <a:ea typeface="宋体" panose="02010600030101010101" pitchFamily="2" charset="-122"/>
                          <a:cs typeface="宋体" panose="02010600030101010101" pitchFamily="2" charset="-122"/>
                        </a:rPr>
                        <a:t>\w</a:t>
                      </a:r>
                      <a:r>
                        <a:rPr lang="zh-CN" altLang="en-US" sz="1800" b="0" u="none" dirty="0">
                          <a:latin typeface="宋体" panose="02010600030101010101" pitchFamily="2" charset="-122"/>
                          <a:ea typeface="宋体" panose="02010600030101010101" pitchFamily="2" charset="-122"/>
                          <a:cs typeface="宋体" panose="02010600030101010101" pitchFamily="2" charset="-122"/>
                        </a:rPr>
                        <a:t>含义相反，与“</a:t>
                      </a:r>
                      <a:r>
                        <a:rPr lang="en-US" altLang="zh-CN" sz="1800" b="0" u="none" dirty="0">
                          <a:latin typeface="宋体" panose="02010600030101010101" pitchFamily="2" charset="-122"/>
                          <a:ea typeface="宋体" panose="02010600030101010101" pitchFamily="2" charset="-122"/>
                          <a:cs typeface="宋体" panose="02010600030101010101" pitchFamily="2" charset="-122"/>
                        </a:rPr>
                        <a:t>[^A-Za-z0-9_]”</a:t>
                      </a:r>
                      <a:r>
                        <a:rPr lang="zh-CN" altLang="en-US" sz="1800" b="0" u="none" dirty="0">
                          <a:latin typeface="宋体" panose="02010600030101010101" pitchFamily="2" charset="-122"/>
                          <a:ea typeface="宋体" panose="02010600030101010101" pitchFamily="2" charset="-122"/>
                          <a:cs typeface="宋体" panose="02010600030101010101" pitchFamily="2" charset="-122"/>
                        </a:rPr>
                        <a:t>等效</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188">
                <a:tc>
                  <a:txBody>
                    <a:bodyPr/>
                    <a:lstStyle/>
                    <a:p>
                      <a:pPr marL="0" indent="0" algn="ctr">
                        <a:buNone/>
                      </a:pPr>
                      <a:r>
                        <a:rPr lang="en-US" altLang="zh-CN"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将位于</a:t>
                      </a:r>
                      <a:r>
                        <a:rPr lang="en-US" altLang="zh-CN"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内的内容作为一个整体来对待</a:t>
                      </a:r>
                      <a:endParaRPr lang="zh-CN" altLang="en-US" sz="18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53">
                <a:tc>
                  <a:txBody>
                    <a:bodyPr/>
                    <a:lstStyle/>
                    <a:p>
                      <a:pPr marL="0" indent="0" algn="ctr">
                        <a:buNone/>
                      </a:pPr>
                      <a:r>
                        <a:rPr lang="en-US" altLang="zh-CN"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按</a:t>
                      </a:r>
                      <a:r>
                        <a:rPr lang="en-US" altLang="zh-CN"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中的次数进行匹配</a:t>
                      </a:r>
                      <a:endParaRPr lang="zh-CN" altLang="en-US" sz="18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188">
                <a:tc>
                  <a:txBody>
                    <a:bodyPr/>
                    <a:lstStyle/>
                    <a:p>
                      <a:pPr marL="0" indent="0" algn="ctr">
                        <a:buNone/>
                      </a:pPr>
                      <a:r>
                        <a:rPr lang="en-US" altLang="zh-CN" sz="1800" b="0" u="none">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18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匹配位于</a:t>
                      </a:r>
                      <a:r>
                        <a:rPr lang="en-US" altLang="zh-CN"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中的任意一个字符</a:t>
                      </a:r>
                      <a:endParaRPr lang="zh-CN" altLang="en-US" sz="1800" b="0"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53">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[^xyz]</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反向字符集，匹配除</a:t>
                      </a:r>
                      <a:r>
                        <a:rPr lang="en-US" altLang="zh-CN" sz="1800" b="0" u="none" dirty="0">
                          <a:latin typeface="宋体" panose="02010600030101010101" pitchFamily="2" charset="-122"/>
                          <a:ea typeface="宋体" panose="02010600030101010101" pitchFamily="2" charset="-122"/>
                          <a:cs typeface="宋体" panose="02010600030101010101" pitchFamily="2" charset="-122"/>
                        </a:rPr>
                        <a:t>x</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y</a:t>
                      </a:r>
                      <a:r>
                        <a:rPr lang="zh-CN" altLang="en-US" sz="1800" b="0" u="none" dirty="0">
                          <a:latin typeface="宋体" panose="02010600030101010101" pitchFamily="2" charset="-122"/>
                          <a:ea typeface="宋体" panose="02010600030101010101" pitchFamily="2" charset="-122"/>
                          <a:cs typeface="宋体" panose="02010600030101010101" pitchFamily="2" charset="-122"/>
                        </a:rPr>
                        <a:t>、</a:t>
                      </a:r>
                      <a:r>
                        <a:rPr lang="en-US" altLang="zh-CN" sz="1800" b="0" u="none" dirty="0">
                          <a:latin typeface="宋体" panose="02010600030101010101" pitchFamily="2" charset="-122"/>
                          <a:ea typeface="宋体" panose="02010600030101010101" pitchFamily="2" charset="-122"/>
                          <a:cs typeface="宋体" panose="02010600030101010101" pitchFamily="2" charset="-122"/>
                        </a:rPr>
                        <a:t>z</a:t>
                      </a:r>
                      <a:r>
                        <a:rPr lang="zh-CN" altLang="en-US" sz="1800" b="0" u="none" dirty="0">
                          <a:latin typeface="宋体" panose="02010600030101010101" pitchFamily="2" charset="-122"/>
                          <a:ea typeface="宋体" panose="02010600030101010101" pitchFamily="2" charset="-122"/>
                          <a:cs typeface="宋体" panose="02010600030101010101" pitchFamily="2" charset="-122"/>
                        </a:rPr>
                        <a:t>之外的任何字符</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6823">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[a-z]</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字符范围，匹配指定范围内的任何字符</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5553">
                <a:tc>
                  <a:txBody>
                    <a:bodyPr/>
                    <a:lstStyle/>
                    <a:p>
                      <a:pPr marL="0" indent="0" algn="ctr">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[^a-z]</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反向范围字符，匹配除小写英文字母之外的任何字符</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nchor="ctr">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标题 2"/>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208" y="1343972"/>
            <a:ext cx="11074400" cy="5133027"/>
          </a:xfrm>
        </p:spPr>
        <p:txBody>
          <a:bodyPr/>
          <a:lstStyle/>
          <a:p>
            <a:pPr fontAlgn="auto">
              <a:lnSpc>
                <a:spcPct val="150000"/>
              </a:lnSpc>
            </a:pPr>
            <a:r>
              <a:rPr lang="zh-CN" altLang="en-US" dirty="0"/>
              <a:t>基础知识</a:t>
            </a:r>
            <a:endParaRPr lang="en-US" altLang="zh-CN" dirty="0"/>
          </a:p>
          <a:p>
            <a:pPr lvl="1" fontAlgn="auto"/>
            <a:r>
              <a:rPr lang="zh-CN" altLang="en-US" dirty="0"/>
              <a:t>如果以“\”开头的元字符与转义字符相同，则需要使用“\\”，或者使用原始字符串。</a:t>
            </a:r>
            <a:endParaRPr lang="zh-CN" altLang="en-US" dirty="0"/>
          </a:p>
          <a:p>
            <a:pPr lvl="1" fontAlgn="auto"/>
            <a:r>
              <a:rPr lang="zh-CN" altLang="en-US" dirty="0"/>
              <a:t>字符串前加上字符r或R之后表示</a:t>
            </a:r>
            <a:r>
              <a:rPr lang="zh-CN" altLang="en-US" dirty="0">
                <a:solidFill>
                  <a:srgbClr val="FF0000"/>
                </a:solidFill>
              </a:rPr>
              <a:t>原始字符串</a:t>
            </a:r>
            <a:r>
              <a:rPr lang="zh-CN" altLang="en-US" dirty="0"/>
              <a:t>，此时任意字符都不再进行转义。</a:t>
            </a:r>
            <a:endParaRPr lang="en-US" altLang="zh-CN" dirty="0"/>
          </a:p>
          <a:p>
            <a:pPr lvl="2" fontAlgn="auto"/>
            <a:r>
              <a:rPr lang="zh-CN" altLang="en-US" dirty="0"/>
              <a:t>原始字符串可以减少用户的输入</a:t>
            </a:r>
            <a:endParaRPr lang="en-US" altLang="zh-CN" dirty="0"/>
          </a:p>
          <a:p>
            <a:pPr lvl="2" fontAlgn="auto"/>
            <a:r>
              <a:rPr lang="zh-CN" altLang="en-US" dirty="0"/>
              <a:t>正则表达式在文件路径字符串的情况中，字符串以一个斜线“\”结束时，需要多写一个斜线，即以“\\”结束。</a:t>
            </a:r>
            <a:endParaRPr lang="en-US" altLang="zh-CN" dirty="0"/>
          </a:p>
          <a:p>
            <a:pPr lvl="1" fontAlgn="auto"/>
            <a:r>
              <a:rPr lang="zh-CN" altLang="en-US" dirty="0"/>
              <a:t>子模式</a:t>
            </a:r>
            <a:endParaRPr lang="en-US" altLang="zh-CN" dirty="0"/>
          </a:p>
          <a:p>
            <a:pPr lvl="2" fontAlgn="auto"/>
            <a:r>
              <a:rPr lang="zh-CN" altLang="en-US" dirty="0"/>
              <a:t>正则表达式使用圆括号“()”表示一个</a:t>
            </a:r>
            <a:r>
              <a:rPr lang="zh-CN" altLang="en-US" dirty="0">
                <a:solidFill>
                  <a:srgbClr val="FF0000"/>
                </a:solidFill>
              </a:rPr>
              <a:t>子模式</a:t>
            </a:r>
            <a:r>
              <a:rPr lang="zh-CN" altLang="en-US" dirty="0"/>
              <a:t>，圆括号内的内容作为一个整体对待</a:t>
            </a:r>
            <a:endParaRPr lang="en-US" altLang="zh-CN" dirty="0"/>
          </a:p>
          <a:p>
            <a:pPr lvl="2" fontAlgn="auto"/>
            <a:r>
              <a:rPr lang="zh-CN" altLang="en-US" dirty="0"/>
              <a:t>使用子模式扩展语法可以实现更加复杂的字符串处理功能。</a:t>
            </a:r>
            <a:endParaRPr lang="zh-CN" altLang="en-US" dirty="0"/>
          </a:p>
        </p:txBody>
      </p:sp>
      <p:sp>
        <p:nvSpPr>
          <p:cNvPr id="5" name="标题 4"/>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208" y="1343973"/>
            <a:ext cx="11074400" cy="5367220"/>
          </a:xfrm>
        </p:spPr>
        <p:txBody>
          <a:bodyPr/>
          <a:lstStyle/>
          <a:p>
            <a:r>
              <a:rPr lang="zh-CN" altLang="en-US" dirty="0"/>
              <a:t>示例</a:t>
            </a:r>
            <a:endParaRPr lang="en-US" altLang="zh-CN" dirty="0"/>
          </a:p>
          <a:p>
            <a:pPr lvl="1"/>
            <a:r>
              <a:rPr lang="zh-CN" altLang="en-US" sz="2000" dirty="0"/>
              <a:t>最简单的正则表达式是普通字符串，可以匹配自身</a:t>
            </a:r>
            <a:endParaRPr lang="zh-CN" altLang="en-US" sz="2000" dirty="0"/>
          </a:p>
          <a:p>
            <a:pPr lvl="1"/>
            <a:r>
              <a:rPr lang="zh-CN" altLang="en-US" sz="2000" dirty="0"/>
              <a:t>'[pjc]ython'可以匹配'python'、'jython'、'cython'</a:t>
            </a:r>
            <a:endParaRPr lang="zh-CN" altLang="en-US" sz="2000" dirty="0"/>
          </a:p>
          <a:p>
            <a:pPr lvl="1"/>
            <a:r>
              <a:rPr lang="zh-CN" altLang="en-US" sz="2000" dirty="0"/>
              <a:t>'[a-zA-Z0-9]'可以匹配一个任意大小写字母或数字</a:t>
            </a:r>
            <a:endParaRPr lang="zh-CN" altLang="en-US" sz="2000" dirty="0"/>
          </a:p>
          <a:p>
            <a:pPr lvl="1"/>
            <a:r>
              <a:rPr lang="zh-CN" altLang="en-US" sz="2000" dirty="0"/>
              <a:t>'[^abc]'可以一个匹配任意除'a'、'b'、'c'之外的字符</a:t>
            </a:r>
            <a:endParaRPr lang="zh-CN" altLang="en-US" sz="2000" dirty="0"/>
          </a:p>
          <a:p>
            <a:pPr lvl="1"/>
            <a:r>
              <a:rPr lang="zh-CN" altLang="en-US" sz="2000" dirty="0"/>
              <a:t>'python|perl'或'p(ython|erl)'都可以匹配'python'或'perl'</a:t>
            </a:r>
            <a:endParaRPr lang="zh-CN" altLang="en-US" sz="2000" dirty="0"/>
          </a:p>
          <a:p>
            <a:pPr lvl="1"/>
            <a:r>
              <a:rPr lang="zh-CN" altLang="en-US" sz="2000" dirty="0"/>
              <a:t>子模式后面加上问号表示可选。r'(http://)?(www</a:t>
            </a:r>
            <a:r>
              <a:rPr lang="zh-CN" altLang="en-US" sz="2000" dirty="0">
                <a:solidFill>
                  <a:srgbClr val="FF0000"/>
                </a:solidFill>
              </a:rPr>
              <a:t>\.</a:t>
            </a:r>
            <a:r>
              <a:rPr lang="zh-CN" altLang="en-US" sz="2000" dirty="0"/>
              <a:t>)?python</a:t>
            </a:r>
            <a:r>
              <a:rPr lang="zh-CN" altLang="en-US" sz="2000" dirty="0">
                <a:solidFill>
                  <a:srgbClr val="FF0000"/>
                </a:solidFill>
              </a:rPr>
              <a:t>\.</a:t>
            </a:r>
            <a:r>
              <a:rPr lang="zh-CN" altLang="en-US" sz="2000" dirty="0"/>
              <a:t>org'只能匹配'http://www.python.org'、'http://python.org'、'www.python.org'和'python.org'</a:t>
            </a:r>
            <a:endParaRPr lang="zh-CN" altLang="en-US" sz="2000" dirty="0"/>
          </a:p>
          <a:p>
            <a:pPr lvl="1"/>
            <a:r>
              <a:rPr lang="zh-CN" altLang="en-US" sz="2000" dirty="0"/>
              <a:t>'^http'只能匹配所有以'http'开头的字符串</a:t>
            </a:r>
            <a:endParaRPr lang="zh-CN" altLang="en-US" sz="2000" dirty="0"/>
          </a:p>
          <a:p>
            <a:pPr lvl="1"/>
            <a:r>
              <a:rPr lang="zh-CN" altLang="en-US" sz="2000" dirty="0">
                <a:solidFill>
                  <a:srgbClr val="FF0000"/>
                </a:solidFill>
              </a:rPr>
              <a:t>(pattern)*：允许模式重复0次或多次</a:t>
            </a:r>
            <a:endParaRPr lang="zh-CN" altLang="en-US" sz="2000" dirty="0">
              <a:solidFill>
                <a:srgbClr val="FF0000"/>
              </a:solidFill>
            </a:endParaRPr>
          </a:p>
          <a:p>
            <a:pPr lvl="1"/>
            <a:r>
              <a:rPr lang="zh-CN" altLang="en-US" sz="2000" dirty="0">
                <a:solidFill>
                  <a:srgbClr val="FF0000"/>
                </a:solidFill>
              </a:rPr>
              <a:t>(pattern)+：允许模式重复1次或多次</a:t>
            </a:r>
            <a:endParaRPr lang="zh-CN" altLang="en-US" sz="2000" dirty="0">
              <a:solidFill>
                <a:srgbClr val="FF0000"/>
              </a:solidFill>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fld>
            <a:endParaRPr lang="zh-CN" altLang="en-US"/>
          </a:p>
        </p:txBody>
      </p:sp>
      <p:sp>
        <p:nvSpPr>
          <p:cNvPr id="6" name="标题 1"/>
          <p:cNvSpPr>
            <a:spLocks noGrp="1"/>
          </p:cNvSpPr>
          <p:nvPr>
            <p:ph type="title"/>
          </p:nvPr>
        </p:nvSpPr>
        <p:spPr>
          <a:xfrm>
            <a:off x="609600" y="76200"/>
            <a:ext cx="10390717" cy="1143000"/>
          </a:xfrm>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4208" y="1343972"/>
            <a:ext cx="11074400" cy="5296313"/>
          </a:xfrm>
        </p:spPr>
        <p:txBody>
          <a:bodyPr/>
          <a:lstStyle/>
          <a:p>
            <a:r>
              <a:rPr lang="zh-CN" altLang="en-US" dirty="0"/>
              <a:t>示例</a:t>
            </a:r>
            <a:endParaRPr lang="en-US" altLang="zh-CN" dirty="0"/>
          </a:p>
          <a:p>
            <a:pPr lvl="1"/>
            <a:r>
              <a:rPr lang="zh-CN" altLang="en-US" sz="2000" dirty="0"/>
              <a:t>(pattern){m,n}：允许模式重复m~n次</a:t>
            </a:r>
            <a:endParaRPr lang="en-US" altLang="zh-CN" sz="2000" dirty="0"/>
          </a:p>
          <a:p>
            <a:pPr lvl="1"/>
            <a:r>
              <a:rPr lang="zh-CN" altLang="en-US" sz="2000" dirty="0"/>
              <a:t>'(a|b)*c'：匹配多个（包含0个）a或b，后面紧跟一个字母c。</a:t>
            </a:r>
            <a:endParaRPr lang="zh-CN" altLang="en-US" sz="2000" dirty="0"/>
          </a:p>
          <a:p>
            <a:pPr lvl="1"/>
            <a:r>
              <a:rPr lang="zh-CN" altLang="en-US" sz="2000" dirty="0"/>
              <a:t>'ab{1,}'：等价于'ab+'，匹配以字母a开头后面带1个至多个字母b的字符串。</a:t>
            </a:r>
            <a:endParaRPr lang="zh-CN" altLang="en-US" sz="2000" dirty="0"/>
          </a:p>
          <a:p>
            <a:pPr lvl="1"/>
            <a:r>
              <a:rPr lang="zh-CN" altLang="en-US" sz="2000" dirty="0"/>
              <a:t>'</a:t>
            </a:r>
            <a:r>
              <a:rPr lang="zh-CN" altLang="en-US" sz="2000" dirty="0">
                <a:solidFill>
                  <a:srgbClr val="FF0000"/>
                </a:solidFill>
              </a:rPr>
              <a:t>^</a:t>
            </a:r>
            <a:r>
              <a:rPr lang="zh-CN" altLang="en-US" sz="2000" dirty="0"/>
              <a:t>[a-zA-Z]{1}</a:t>
            </a:r>
            <a:r>
              <a:rPr lang="zh-CN" altLang="en-US" sz="2000" dirty="0">
                <a:solidFill>
                  <a:srgbClr val="FF0000"/>
                </a:solidFill>
              </a:rPr>
              <a:t>([a-zA-Z0-9._]){4,19}$'</a:t>
            </a:r>
            <a:r>
              <a:rPr lang="zh-CN" altLang="en-US" sz="2000" dirty="0"/>
              <a:t>：匹配长度为5-20的字符串，必须以字母开头、可带数字、“_”、“.”的字串。</a:t>
            </a:r>
            <a:endParaRPr lang="zh-CN" altLang="en-US" sz="2000" dirty="0"/>
          </a:p>
          <a:p>
            <a:pPr lvl="1"/>
            <a:r>
              <a:rPr lang="zh-CN" altLang="en-US" sz="2000" dirty="0"/>
              <a:t>'</a:t>
            </a:r>
            <a:r>
              <a:rPr lang="zh-CN" altLang="en-US" sz="2000" dirty="0">
                <a:solidFill>
                  <a:srgbClr val="FF0000"/>
                </a:solidFill>
              </a:rPr>
              <a:t>^</a:t>
            </a:r>
            <a:r>
              <a:rPr lang="zh-CN" altLang="en-US" sz="2000" dirty="0"/>
              <a:t>(\w){6,20}</a:t>
            </a:r>
            <a:r>
              <a:rPr lang="zh-CN" altLang="en-US" sz="2000" dirty="0">
                <a:solidFill>
                  <a:srgbClr val="FF0000"/>
                </a:solidFill>
              </a:rPr>
              <a:t>$</a:t>
            </a:r>
            <a:r>
              <a:rPr lang="zh-CN" altLang="en-US" sz="2000" dirty="0"/>
              <a:t>'：匹配长度为6-20的字符串，可以包含字母、数字、下划线。</a:t>
            </a:r>
            <a:endParaRPr lang="zh-CN" altLang="en-US" sz="2000" dirty="0"/>
          </a:p>
          <a:p>
            <a:pPr lvl="1"/>
            <a:r>
              <a:rPr lang="zh-CN" altLang="en-US" sz="2000" dirty="0"/>
              <a:t>'^\d{1,3}</a:t>
            </a:r>
            <a:r>
              <a:rPr lang="zh-CN" altLang="en-US" sz="2000" dirty="0">
                <a:solidFill>
                  <a:srgbClr val="FF0000"/>
                </a:solidFill>
              </a:rPr>
              <a:t>\.</a:t>
            </a:r>
            <a:r>
              <a:rPr lang="zh-CN" altLang="en-US" sz="2000" dirty="0"/>
              <a:t>\d{1,3}</a:t>
            </a:r>
            <a:r>
              <a:rPr lang="zh-CN" altLang="en-US" sz="2000" dirty="0">
                <a:solidFill>
                  <a:srgbClr val="FF0000"/>
                </a:solidFill>
              </a:rPr>
              <a:t>\.</a:t>
            </a:r>
            <a:r>
              <a:rPr lang="zh-CN" altLang="en-US" sz="2000" dirty="0"/>
              <a:t>\d{1,3}</a:t>
            </a:r>
            <a:r>
              <a:rPr lang="zh-CN" altLang="en-US" sz="2000" dirty="0">
                <a:solidFill>
                  <a:srgbClr val="FF0000"/>
                </a:solidFill>
              </a:rPr>
              <a:t>\.</a:t>
            </a:r>
            <a:r>
              <a:rPr lang="zh-CN" altLang="en-US" sz="2000" dirty="0"/>
              <a:t>\d{1,3}$'：检查给定字符串是否为合法IP地址。</a:t>
            </a:r>
            <a:endParaRPr lang="zh-CN" altLang="en-US" sz="2000" dirty="0"/>
          </a:p>
          <a:p>
            <a:pPr lvl="1"/>
            <a:r>
              <a:rPr lang="zh-CN" altLang="en-US" sz="2000" dirty="0"/>
              <a:t>'^(13[4-9]\d{8})|(15[01289]\d{8})$'：检查给定字符串是否为移动手机号码。</a:t>
            </a:r>
            <a:endParaRPr lang="zh-CN" altLang="en-US" sz="2000" dirty="0"/>
          </a:p>
          <a:p>
            <a:pPr lvl="1"/>
            <a:r>
              <a:rPr lang="zh-CN" altLang="en-US" sz="2000" dirty="0"/>
              <a:t>'^[a-zA-Z]+$'：检查给定字符串是否只包含英文字母大小写。</a:t>
            </a:r>
            <a:endParaRPr lang="zh-CN" altLang="en-US" sz="2000" dirty="0"/>
          </a:p>
          <a:p>
            <a:pPr lvl="1"/>
            <a:r>
              <a:rPr lang="zh-CN" altLang="en-US" sz="2000" dirty="0"/>
              <a:t>'^\w+@(\w+\.)+\w+$'：检查给定字符串是否为合法电子邮件地址。</a:t>
            </a:r>
            <a:endParaRPr lang="zh-CN" altLang="en-US" sz="2000"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fld>
            <a:endParaRPr lang="zh-CN" altLang="en-US" dirty="0"/>
          </a:p>
        </p:txBody>
      </p:sp>
      <p:sp>
        <p:nvSpPr>
          <p:cNvPr id="6" name="标题 1"/>
          <p:cNvSpPr>
            <a:spLocks noGrp="1"/>
          </p:cNvSpPr>
          <p:nvPr>
            <p:ph type="title"/>
          </p:nvPr>
        </p:nvSpPr>
        <p:spPr>
          <a:xfrm>
            <a:off x="609600" y="76200"/>
            <a:ext cx="10390717" cy="1143000"/>
          </a:xfrm>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1"/>
            <a:r>
              <a:rPr lang="zh-CN" altLang="en-US" sz="2000" dirty="0"/>
              <a:t>'^(\-)?\d+(\.\d{1,2})?$'：检查给定字符串是否为最多带有2位小数的正数或负数。</a:t>
            </a:r>
            <a:endParaRPr lang="zh-CN" altLang="en-US" sz="2000" dirty="0"/>
          </a:p>
          <a:p>
            <a:pPr lvl="1"/>
            <a:r>
              <a:rPr lang="zh-CN" altLang="en-US" sz="2000" dirty="0"/>
              <a:t>'[\u4e00-\u9fa5]'：匹配给定字符串中所有汉字。</a:t>
            </a:r>
            <a:endParaRPr lang="zh-CN" altLang="en-US" sz="2000" dirty="0"/>
          </a:p>
          <a:p>
            <a:pPr lvl="1"/>
            <a:r>
              <a:rPr lang="zh-CN" altLang="en-US" sz="2000" dirty="0"/>
              <a:t>'^\d{18}|\d{15}$'：检查给定字符串是否为合法身份证格式。</a:t>
            </a:r>
            <a:endParaRPr lang="zh-CN" altLang="en-US" sz="2000" dirty="0"/>
          </a:p>
          <a:p>
            <a:pPr lvl="1"/>
            <a:r>
              <a:rPr lang="zh-CN" altLang="en-US" sz="2000" dirty="0"/>
              <a:t>'\d{4}-\d{1,2}-\d{1,2}'：匹配指定格式的日期，例如2016-1-31。</a:t>
            </a:r>
            <a:endParaRPr lang="zh-CN" altLang="en-US" sz="2000"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fld>
            <a:endParaRPr lang="zh-CN" altLang="en-US"/>
          </a:p>
        </p:txBody>
      </p:sp>
      <p:sp>
        <p:nvSpPr>
          <p:cNvPr id="6" name="标题 1"/>
          <p:cNvSpPr>
            <a:spLocks noGrp="1"/>
          </p:cNvSpPr>
          <p:nvPr>
            <p:ph type="title"/>
          </p:nvPr>
        </p:nvSpPr>
        <p:spPr>
          <a:xfrm>
            <a:off x="609600" y="76200"/>
            <a:ext cx="10390717" cy="1143000"/>
          </a:xfrm>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graphicFrame>
        <p:nvGraphicFramePr>
          <p:cNvPr id="5" name="Content Placeholder -1"/>
          <p:cNvGraphicFramePr/>
          <p:nvPr/>
        </p:nvGraphicFramePr>
        <p:xfrm>
          <a:off x="1263872" y="1597589"/>
          <a:ext cx="9492615" cy="4834791"/>
        </p:xfrm>
        <a:graphic>
          <a:graphicData uri="http://schemas.openxmlformats.org/drawingml/2006/table">
            <a:tbl>
              <a:tblPr firstRow="1" bandRow="1">
                <a:tableStyleId>{5940675A-B579-460E-94D1-54222C63F5DA}</a:tableStyleId>
              </a:tblPr>
              <a:tblGrid>
                <a:gridCol w="3169920"/>
                <a:gridCol w="6322695"/>
              </a:tblGrid>
              <a:tr h="297713">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compile(pattern[, flags])</a:t>
                      </a:r>
                      <a:endParaRPr lang="en-US" altLang="zh-CN" sz="1800" b="0" u="none" dirty="0">
                        <a:latin typeface="Times New Roman" panose="02020603050405020304" pitchFamily="18" charset="0"/>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创建模式对象</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escape(string)</a:t>
                      </a:r>
                      <a:endParaRPr lang="en-US" altLang="zh-CN" sz="1800" b="0" u="none" dirty="0">
                        <a:latin typeface="Times New Roman" panose="02020603050405020304" pitchFamily="18" charset="0"/>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将字符串中所有特殊正则表达式字符转义</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lstStyle/>
                    <a:p>
                      <a:pPr marL="0" indent="0" algn="l">
                        <a:buNone/>
                      </a:pPr>
                      <a:r>
                        <a:rPr lang="en-US" altLang="zh-CN" sz="1800" b="0" u="none" dirty="0" err="1">
                          <a:latin typeface="Times New Roman" panose="02020603050405020304" pitchFamily="18" charset="0"/>
                          <a:ea typeface="宋体" panose="02010600030101010101" pitchFamily="2" charset="-122"/>
                          <a:cs typeface="宋体" panose="02010600030101010101" pitchFamily="2" charset="-122"/>
                        </a:rPr>
                        <a:t>findall</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(pattern, string[, flags])</a:t>
                      </a:r>
                      <a:endParaRPr lang="en-US" altLang="zh-CN" sz="1800" b="0" u="none" dirty="0">
                        <a:latin typeface="Times New Roman" panose="02020603050405020304" pitchFamily="18" charset="0"/>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返回包含字符串中所有与给定模式匹配的项的列表</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lstStyle/>
                    <a:p>
                      <a:pPr marL="0" indent="0" algn="l">
                        <a:buNone/>
                      </a:pPr>
                      <a:r>
                        <a:rPr lang="en-US" altLang="zh-CN" sz="1800" b="0" u="none" dirty="0" err="1">
                          <a:latin typeface="Times New Roman" panose="02020603050405020304" pitchFamily="18" charset="0"/>
                          <a:ea typeface="宋体" panose="02010600030101010101" pitchFamily="2" charset="-122"/>
                          <a:cs typeface="宋体" panose="02010600030101010101" pitchFamily="2" charset="-122"/>
                        </a:rPr>
                        <a:t>finditer</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(pattern, string, flags=0)</a:t>
                      </a:r>
                      <a:endParaRPr lang="en-US" altLang="zh-CN" sz="1800" b="0" u="none" dirty="0">
                        <a:latin typeface="Times New Roman" panose="02020603050405020304" pitchFamily="18" charset="0"/>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返回包含所有匹配项的迭代对象，其中每个匹配项都是</a:t>
                      </a:r>
                      <a:r>
                        <a:rPr lang="en-US" altLang="zh-CN" sz="1800" b="0" u="none" dirty="0">
                          <a:latin typeface="宋体" panose="02010600030101010101" pitchFamily="2" charset="-122"/>
                          <a:ea typeface="宋体" panose="02010600030101010101" pitchFamily="2" charset="-122"/>
                          <a:cs typeface="宋体" panose="02010600030101010101" pitchFamily="2" charset="-122"/>
                        </a:rPr>
                        <a:t>match</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对象</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lstStyle/>
                    <a:p>
                      <a:pPr marL="0" indent="0" algn="l">
                        <a:buNone/>
                      </a:pPr>
                      <a:r>
                        <a:rPr lang="en-US" altLang="zh-CN" sz="1800" b="0" u="none" dirty="0" err="1">
                          <a:latin typeface="Times New Roman" panose="02020603050405020304" pitchFamily="18" charset="0"/>
                          <a:ea typeface="宋体" panose="02010600030101010101" pitchFamily="2" charset="-122"/>
                          <a:cs typeface="宋体" panose="02010600030101010101" pitchFamily="2" charset="-122"/>
                        </a:rPr>
                        <a:t>fullmatch</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(pattern, string, flags=0)</a:t>
                      </a:r>
                      <a:endParaRPr lang="en-US" altLang="zh-CN" sz="1800" b="0" u="none" dirty="0">
                        <a:latin typeface="Times New Roman" panose="02020603050405020304" pitchFamily="18" charset="0"/>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尝试把模式作用于整个字符串，返回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match</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对象或</a:t>
                      </a:r>
                      <a:r>
                        <a:rPr lang="en-US" altLang="zh-CN" sz="1800" b="0" u="none" dirty="0">
                          <a:latin typeface="宋体" panose="02010600030101010101" pitchFamily="2" charset="-122"/>
                          <a:ea typeface="宋体" panose="02010600030101010101" pitchFamily="2" charset="-122"/>
                          <a:cs typeface="宋体" panose="02010600030101010101" pitchFamily="2" charset="-122"/>
                        </a:rPr>
                        <a:t>None</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2939">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match(pattern, string[, flags])</a:t>
                      </a:r>
                      <a:endParaRPr lang="en-US" altLang="zh-CN" sz="1800" b="0" u="none" dirty="0">
                        <a:latin typeface="Times New Roman" panose="02020603050405020304" pitchFamily="18" charset="0"/>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从字符串的</a:t>
                      </a:r>
                      <a:r>
                        <a:rPr lang="zh-CN" altLang="en-US"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开始处</a:t>
                      </a:r>
                      <a:r>
                        <a:rPr lang="zh-CN" altLang="en-US" sz="1800" b="0" u="none" dirty="0">
                          <a:latin typeface="宋体" panose="02010600030101010101" pitchFamily="2" charset="-122"/>
                          <a:ea typeface="宋体" panose="02010600030101010101" pitchFamily="2" charset="-122"/>
                          <a:cs typeface="宋体" panose="02010600030101010101" pitchFamily="2" charset="-122"/>
                        </a:rPr>
                        <a:t>匹配模式，返回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match</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对象或</a:t>
                      </a:r>
                      <a:r>
                        <a:rPr lang="en-US" altLang="zh-CN" sz="1800" b="0" u="none" dirty="0">
                          <a:latin typeface="宋体" panose="02010600030101010101" pitchFamily="2" charset="-122"/>
                          <a:ea typeface="宋体" panose="02010600030101010101" pitchFamily="2" charset="-122"/>
                          <a:cs typeface="宋体" panose="02010600030101010101" pitchFamily="2" charset="-122"/>
                        </a:rPr>
                        <a:t>None</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9560">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purge()</a:t>
                      </a:r>
                      <a:endParaRPr lang="en-US" altLang="zh-CN" sz="1800" b="0" u="none" dirty="0">
                        <a:latin typeface="Times New Roman" panose="02020603050405020304" pitchFamily="18" charset="0"/>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清空正则表达式缓存</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search(pattern, string[, flags])</a:t>
                      </a:r>
                      <a:endParaRPr lang="en-US" altLang="zh-CN" sz="1800" b="0" u="none" dirty="0">
                        <a:latin typeface="Times New Roman" panose="02020603050405020304" pitchFamily="18" charset="0"/>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在</a:t>
                      </a:r>
                      <a:r>
                        <a:rPr lang="zh-CN" altLang="en-US" sz="18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整个字符串</a:t>
                      </a:r>
                      <a:r>
                        <a:rPr lang="zh-CN" altLang="en-US" sz="1800" b="0" u="none" dirty="0">
                          <a:latin typeface="宋体" panose="02010600030101010101" pitchFamily="2" charset="-122"/>
                          <a:ea typeface="宋体" panose="02010600030101010101" pitchFamily="2" charset="-122"/>
                          <a:cs typeface="宋体" panose="02010600030101010101" pitchFamily="2" charset="-122"/>
                        </a:rPr>
                        <a:t>中寻找模式，返回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match</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对象或</a:t>
                      </a:r>
                      <a:r>
                        <a:rPr lang="en-US" altLang="zh-CN" sz="1800" b="0" u="none" dirty="0">
                          <a:latin typeface="宋体" panose="02010600030101010101" pitchFamily="2" charset="-122"/>
                          <a:ea typeface="宋体" panose="02010600030101010101" pitchFamily="2" charset="-122"/>
                          <a:cs typeface="宋体" panose="02010600030101010101" pitchFamily="2" charset="-122"/>
                        </a:rPr>
                        <a:t>None</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88925">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split(pattern, string[, </a:t>
                      </a:r>
                      <a:r>
                        <a:rPr lang="en-US" altLang="zh-CN" sz="1800" b="0" u="none" dirty="0" err="1">
                          <a:latin typeface="Times New Roman" panose="02020603050405020304" pitchFamily="18" charset="0"/>
                          <a:ea typeface="宋体" panose="02010600030101010101" pitchFamily="2" charset="-122"/>
                          <a:cs typeface="宋体" panose="02010600030101010101" pitchFamily="2" charset="-122"/>
                        </a:rPr>
                        <a:t>maxsplit</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=0])</a:t>
                      </a:r>
                      <a:endParaRPr lang="en-US" altLang="zh-CN" sz="1800" b="0" u="none" dirty="0">
                        <a:latin typeface="Times New Roman" panose="02020603050405020304" pitchFamily="18" charset="0"/>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根据模式匹配项分隔字符串</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78485">
                <a:tc>
                  <a:txBody>
                    <a:bodyPr/>
                    <a:lstStyle/>
                    <a:p>
                      <a:pPr marL="0" indent="0" algn="l">
                        <a:buNone/>
                      </a:pP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sub(pat, </a:t>
                      </a:r>
                      <a:r>
                        <a:rPr lang="en-US" altLang="zh-CN" sz="1800" b="0" u="none" dirty="0" err="1">
                          <a:latin typeface="Times New Roman" panose="02020603050405020304" pitchFamily="18" charset="0"/>
                          <a:ea typeface="宋体" panose="02010600030101010101" pitchFamily="2" charset="-122"/>
                          <a:cs typeface="宋体" panose="02010600030101010101" pitchFamily="2" charset="-122"/>
                        </a:rPr>
                        <a:t>repl</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string[, count=0])</a:t>
                      </a:r>
                      <a:endParaRPr lang="en-US" altLang="zh-CN" sz="1800" b="0" u="none" dirty="0">
                        <a:latin typeface="Times New Roman" panose="02020603050405020304" pitchFamily="18" charset="0"/>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将字符串中所有与</a:t>
                      </a:r>
                      <a:r>
                        <a:rPr lang="en-US" altLang="zh-CN" sz="1800" b="0" u="none" dirty="0">
                          <a:latin typeface="宋体" panose="02010600030101010101" pitchFamily="2" charset="-122"/>
                          <a:ea typeface="宋体" panose="02010600030101010101" pitchFamily="2" charset="-122"/>
                          <a:cs typeface="宋体" panose="02010600030101010101" pitchFamily="2" charset="-122"/>
                        </a:rPr>
                        <a:t>pat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匹配的项用</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800" b="0" u="none" dirty="0">
                          <a:latin typeface="宋体" panose="02010600030101010101" pitchFamily="2" charset="-122"/>
                          <a:ea typeface="宋体" panose="02010600030101010101" pitchFamily="2" charset="-122"/>
                          <a:cs typeface="宋体" panose="02010600030101010101" pitchFamily="2" charset="-122"/>
                        </a:rPr>
                        <a:t>替换，返回新字符串，</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800" b="0" u="none" dirty="0">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800" b="0" u="none" dirty="0">
                          <a:latin typeface="宋体" panose="02010600030101010101" pitchFamily="2" charset="-122"/>
                          <a:ea typeface="宋体" panose="02010600030101010101" pitchFamily="2" charset="-122"/>
                          <a:cs typeface="宋体" panose="02010600030101010101" pitchFamily="2" charset="-122"/>
                        </a:rPr>
                        <a:t>match</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对象</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67410">
                <a:tc>
                  <a:txBody>
                    <a:bodyPr/>
                    <a:lstStyle/>
                    <a:p>
                      <a:pPr marL="0" indent="0" algn="l">
                        <a:buNone/>
                      </a:pPr>
                      <a:r>
                        <a:rPr lang="en-US" altLang="zh-CN" sz="1800" b="0" u="none" dirty="0" err="1">
                          <a:latin typeface="Times New Roman" panose="02020603050405020304" pitchFamily="18" charset="0"/>
                          <a:ea typeface="宋体" panose="02010600030101010101" pitchFamily="2" charset="-122"/>
                          <a:cs typeface="宋体" panose="02010600030101010101" pitchFamily="2" charset="-122"/>
                        </a:rPr>
                        <a:t>subn</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(pat, </a:t>
                      </a:r>
                      <a:r>
                        <a:rPr lang="en-US" altLang="zh-CN" sz="1800" b="0" u="none" dirty="0" err="1">
                          <a:latin typeface="Times New Roman" panose="02020603050405020304" pitchFamily="18" charset="0"/>
                          <a:ea typeface="宋体" panose="02010600030101010101" pitchFamily="2" charset="-122"/>
                          <a:cs typeface="宋体" panose="02010600030101010101" pitchFamily="2" charset="-122"/>
                        </a:rPr>
                        <a:t>repl</a:t>
                      </a:r>
                      <a:r>
                        <a:rPr lang="en-US" altLang="zh-CN" sz="1800" b="0" u="none" dirty="0">
                          <a:latin typeface="Times New Roman" panose="02020603050405020304" pitchFamily="18" charset="0"/>
                          <a:ea typeface="宋体" panose="02010600030101010101" pitchFamily="2" charset="-122"/>
                          <a:cs typeface="宋体" panose="02010600030101010101" pitchFamily="2" charset="-122"/>
                        </a:rPr>
                        <a:t>, string[, count=0])</a:t>
                      </a:r>
                      <a:endParaRPr lang="en-US" altLang="zh-CN" sz="1800" b="0" u="none" dirty="0">
                        <a:latin typeface="Times New Roman" panose="02020603050405020304" pitchFamily="18" charset="0"/>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将字符串中所有</a:t>
                      </a:r>
                      <a:r>
                        <a:rPr lang="en-US" altLang="zh-CN" sz="1800" b="0" u="none" dirty="0">
                          <a:latin typeface="宋体" panose="02010600030101010101" pitchFamily="2" charset="-122"/>
                          <a:ea typeface="宋体" panose="02010600030101010101" pitchFamily="2" charset="-122"/>
                          <a:cs typeface="宋体" panose="02010600030101010101" pitchFamily="2" charset="-122"/>
                        </a:rPr>
                        <a:t>pat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的匹配项用</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800" b="0" u="none" dirty="0">
                          <a:latin typeface="宋体" panose="02010600030101010101" pitchFamily="2" charset="-122"/>
                          <a:ea typeface="宋体" panose="02010600030101010101" pitchFamily="2" charset="-122"/>
                          <a:cs typeface="宋体" panose="02010600030101010101" pitchFamily="2" charset="-122"/>
                        </a:rPr>
                        <a:t>替换，返回包含新字符串和替换次数的二元元组，</a:t>
                      </a:r>
                      <a:r>
                        <a:rPr lang="en-US" altLang="zh-CN" sz="1800" b="0" u="none" dirty="0" err="1">
                          <a:latin typeface="宋体" panose="02010600030101010101" pitchFamily="2" charset="-122"/>
                          <a:ea typeface="宋体" panose="02010600030101010101" pitchFamily="2" charset="-122"/>
                          <a:cs typeface="宋体" panose="02010600030101010101" pitchFamily="2" charset="-122"/>
                        </a:rPr>
                        <a:t>repl</a:t>
                      </a:r>
                      <a:r>
                        <a:rPr lang="zh-CN" altLang="en-US" sz="1800" b="0" u="none" dirty="0">
                          <a:latin typeface="宋体" panose="02010600030101010101" pitchFamily="2" charset="-122"/>
                          <a:ea typeface="宋体" panose="02010600030101010101" pitchFamily="2" charset="-122"/>
                          <a:cs typeface="宋体" panose="02010600030101010101" pitchFamily="2" charset="-122"/>
                        </a:rPr>
                        <a:t>可以是字符串或返回字符串的可调用对象，作用于每个匹配的</a:t>
                      </a:r>
                      <a:r>
                        <a:rPr lang="en-US" altLang="zh-CN" sz="1800" b="0" u="none" dirty="0">
                          <a:latin typeface="宋体" panose="02010600030101010101" pitchFamily="2" charset="-122"/>
                          <a:ea typeface="宋体" panose="02010600030101010101" pitchFamily="2" charset="-122"/>
                          <a:cs typeface="宋体" panose="02010600030101010101" pitchFamily="2" charset="-122"/>
                        </a:rPr>
                        <a:t>match</a:t>
                      </a:r>
                      <a:r>
                        <a:rPr lang="zh-CN" altLang="en-US" sz="1800" b="0" u="none" dirty="0">
                          <a:latin typeface="宋体" panose="02010600030101010101" pitchFamily="2" charset="-122"/>
                          <a:ea typeface="宋体" panose="02010600030101010101" pitchFamily="2" charset="-122"/>
                          <a:cs typeface="宋体" panose="02010600030101010101" pitchFamily="2" charset="-122"/>
                        </a:rPr>
                        <a:t>对象</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1435"/>
            <a:ext cx="11028680" cy="4639945"/>
          </a:xfrm>
        </p:spPr>
        <p:txBody>
          <a:bodyPr>
            <a:normAutofit/>
          </a:bodyPr>
          <a:lstStyle/>
          <a:p>
            <a:r>
              <a:rPr lang="zh-CN" altLang="en-US" dirty="0"/>
              <a:t>参数“flags”的值可以是下面几个</a:t>
            </a:r>
            <a:r>
              <a:rPr lang="zh-CN" altLang="en-US" dirty="0">
                <a:sym typeface="+mn-ea"/>
              </a:rPr>
              <a:t>的不同组合（使用“|”组合）</a:t>
            </a:r>
            <a:endParaRPr lang="zh-CN" altLang="en-US" dirty="0"/>
          </a:p>
          <a:p>
            <a:pPr lvl="1">
              <a:lnSpc>
                <a:spcPct val="160000"/>
              </a:lnSpc>
            </a:pPr>
            <a:r>
              <a:rPr lang="zh-CN" altLang="en-US" dirty="0"/>
              <a:t>re.I（注意是大写字母I，不是数字1，表示忽略大小写）</a:t>
            </a:r>
            <a:endParaRPr lang="zh-CN" altLang="en-US" dirty="0"/>
          </a:p>
          <a:p>
            <a:pPr lvl="1">
              <a:lnSpc>
                <a:spcPct val="160000"/>
              </a:lnSpc>
            </a:pPr>
            <a:r>
              <a:rPr lang="zh-CN" altLang="en-US" dirty="0"/>
              <a:t>re.L（支持本地字符集的字符）</a:t>
            </a:r>
            <a:endParaRPr lang="zh-CN" altLang="en-US" dirty="0"/>
          </a:p>
          <a:p>
            <a:pPr lvl="1">
              <a:lnSpc>
                <a:spcPct val="160000"/>
              </a:lnSpc>
            </a:pPr>
            <a:r>
              <a:rPr lang="zh-CN" altLang="en-US" dirty="0"/>
              <a:t>re.M（多行匹配模式）</a:t>
            </a:r>
            <a:endParaRPr lang="zh-CN" altLang="en-US" dirty="0"/>
          </a:p>
          <a:p>
            <a:pPr lvl="1">
              <a:lnSpc>
                <a:spcPct val="160000"/>
              </a:lnSpc>
            </a:pPr>
            <a:r>
              <a:rPr lang="zh-CN" altLang="en-US" dirty="0"/>
              <a:t>re.S（使元字符“.”匹配任意字符，包括换行符）</a:t>
            </a:r>
            <a:endParaRPr lang="zh-CN" altLang="en-US" dirty="0"/>
          </a:p>
          <a:p>
            <a:pPr lvl="1">
              <a:lnSpc>
                <a:spcPct val="160000"/>
              </a:lnSpc>
            </a:pPr>
            <a:r>
              <a:rPr lang="zh-CN" altLang="en-US" dirty="0"/>
              <a:t>re.U（匹配Unicode字符）</a:t>
            </a:r>
            <a:endParaRPr lang="zh-CN" altLang="en-US" dirty="0"/>
          </a:p>
          <a:p>
            <a:pPr lvl="1">
              <a:lnSpc>
                <a:spcPct val="160000"/>
              </a:lnSpc>
            </a:pPr>
            <a:r>
              <a:rPr lang="zh-CN" altLang="en-US" dirty="0"/>
              <a:t>re.X（忽略模式中的空格，并可以使用#注释）</a:t>
            </a:r>
            <a:endParaRPr lang="zh-CN" altLang="en-US" dirty="0"/>
          </a:p>
        </p:txBody>
      </p:sp>
      <p:sp>
        <p:nvSpPr>
          <p:cNvPr id="4" name="灯片编号占位符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
        <p:nvSpPr>
          <p:cNvPr id="5" name="标题 4"/>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文本占位符 53250"/>
          <p:cNvSpPr>
            <a:spLocks noGrp="1" noChangeArrowheads="1"/>
          </p:cNvSpPr>
          <p:nvPr>
            <p:ph idx="1"/>
          </p:nvPr>
        </p:nvSpPr>
        <p:spPr/>
        <p:txBody>
          <a:bodyPr/>
          <a:lstStyle/>
          <a:p>
            <a:r>
              <a:rPr lang="zh-CN" altLang="en-US" dirty="0"/>
              <a:t>直接使用</a:t>
            </a:r>
            <a:r>
              <a:rPr lang="en-US" altLang="zh-CN" dirty="0"/>
              <a:t>Re</a:t>
            </a:r>
            <a:r>
              <a:rPr lang="zh-CN" altLang="en-US" dirty="0"/>
              <a:t>模块方法</a:t>
            </a:r>
            <a:endParaRPr lang="en-US" altLang="zh-CN" dirty="0"/>
          </a:p>
          <a:p>
            <a:pPr marL="0" indent="0">
              <a:lnSpc>
                <a:spcPct val="80000"/>
              </a:lnSpc>
              <a:buNone/>
            </a:pPr>
            <a:r>
              <a:rPr lang="en-US" altLang="zh-CN" sz="2000" dirty="0">
                <a:latin typeface="Consolas" panose="020B0609020204030204" pitchFamily="49" charset="0"/>
              </a:rPr>
              <a:t>&gt;&gt;&gt; import re                            #</a:t>
            </a:r>
            <a:r>
              <a:rPr lang="en-US" altLang="zh-CN" sz="2000" dirty="0" err="1">
                <a:latin typeface="Consolas" panose="020B0609020204030204" pitchFamily="49" charset="0"/>
              </a:rPr>
              <a:t>导入re模块</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text = 'alpha. beta....gamma delta'  #</a:t>
            </a:r>
            <a:r>
              <a:rPr lang="en-US" altLang="zh-CN" sz="2000" dirty="0" err="1">
                <a:latin typeface="Consolas" panose="020B0609020204030204" pitchFamily="49" charset="0"/>
              </a:rPr>
              <a:t>测试用的字符串</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re.split</a:t>
            </a:r>
            <a:r>
              <a:rPr lang="en-US" altLang="zh-CN" sz="2000" dirty="0">
                <a:latin typeface="Consolas" panose="020B0609020204030204" pitchFamily="49" charset="0"/>
              </a:rPr>
              <a:t>('\.', text)</a:t>
            </a:r>
            <a:endParaRPr lang="en-US" altLang="zh-CN"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['alpha', ' beta', '', '', '', 'gamma delta']</a:t>
            </a:r>
            <a:endParaRPr lang="en-US" altLang="zh-CN" sz="2000" dirty="0">
              <a:solidFill>
                <a:srgbClr val="00B0F0"/>
              </a:solidFill>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re.split</a:t>
            </a:r>
            <a:r>
              <a:rPr lang="en-US" altLang="zh-CN" sz="2000" dirty="0">
                <a:latin typeface="Consolas" panose="020B0609020204030204" pitchFamily="49" charset="0"/>
              </a:rPr>
              <a:t>('[\. ]+', text)       #</a:t>
            </a:r>
            <a:r>
              <a:rPr lang="en-US" altLang="zh-CN" sz="2000" dirty="0" err="1">
                <a:latin typeface="Consolas" panose="020B0609020204030204" pitchFamily="49" charset="0"/>
              </a:rPr>
              <a:t>使用指定字符作为分隔符进行分隔</a:t>
            </a:r>
            <a:endParaRPr lang="en-US" altLang="zh-CN"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['alpha', 'beta', 'gamma', 'delta']</a:t>
            </a:r>
            <a:endParaRPr lang="en-US" altLang="zh-CN" sz="2000" dirty="0">
              <a:solidFill>
                <a:srgbClr val="00B0F0"/>
              </a:solidFill>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re.split</a:t>
            </a:r>
            <a:r>
              <a:rPr lang="en-US" altLang="zh-CN" sz="2000" dirty="0">
                <a:latin typeface="Consolas" panose="020B0609020204030204" pitchFamily="49" charset="0"/>
              </a:rPr>
              <a:t>('[\. ]+', text, </a:t>
            </a:r>
            <a:r>
              <a:rPr lang="en-US" altLang="zh-CN" sz="2000" dirty="0" err="1">
                <a:latin typeface="Consolas" panose="020B0609020204030204" pitchFamily="49" charset="0"/>
              </a:rPr>
              <a:t>maxsplit</a:t>
            </a:r>
            <a:r>
              <a:rPr lang="en-US" altLang="zh-CN" sz="2000" dirty="0">
                <a:latin typeface="Consolas" panose="020B0609020204030204" pitchFamily="49" charset="0"/>
              </a:rPr>
              <a:t>=2) #最多分隔2次</a:t>
            </a:r>
            <a:endParaRPr lang="en-US" altLang="zh-CN"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['alpha', 'beta', 'gamma delta']</a:t>
            </a:r>
            <a:endParaRPr lang="en-US" altLang="zh-CN" sz="2000" dirty="0">
              <a:solidFill>
                <a:srgbClr val="00B0F0"/>
              </a:solidFill>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re.split</a:t>
            </a:r>
            <a:r>
              <a:rPr lang="en-US" altLang="zh-CN" sz="2000" dirty="0">
                <a:latin typeface="Consolas" panose="020B0609020204030204" pitchFamily="49" charset="0"/>
              </a:rPr>
              <a:t>('[\. ]+', text, </a:t>
            </a:r>
            <a:r>
              <a:rPr lang="en-US" altLang="zh-CN" sz="2000" dirty="0" err="1">
                <a:latin typeface="Consolas" panose="020B0609020204030204" pitchFamily="49" charset="0"/>
              </a:rPr>
              <a:t>maxsplit</a:t>
            </a:r>
            <a:r>
              <a:rPr lang="en-US" altLang="zh-CN" sz="2000" dirty="0">
                <a:latin typeface="Consolas" panose="020B0609020204030204" pitchFamily="49" charset="0"/>
              </a:rPr>
              <a:t>=1) #最多分隔1次</a:t>
            </a:r>
            <a:endParaRPr lang="en-US" altLang="zh-CN"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['alpha', 'beta....gamma delta']</a:t>
            </a:r>
            <a:endParaRPr lang="en-US" altLang="zh-CN" sz="2000" dirty="0">
              <a:solidFill>
                <a:srgbClr val="00B0F0"/>
              </a:solidFill>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pat = '[a-</a:t>
            </a:r>
            <a:r>
              <a:rPr lang="en-US" altLang="zh-CN" sz="2000" dirty="0" err="1">
                <a:latin typeface="Consolas" panose="020B0609020204030204" pitchFamily="49" charset="0"/>
              </a:rPr>
              <a:t>zA</a:t>
            </a:r>
            <a:r>
              <a:rPr lang="en-US" altLang="zh-CN" sz="2000" dirty="0">
                <a:latin typeface="Consolas" panose="020B0609020204030204" pitchFamily="49" charset="0"/>
              </a:rPr>
              <a:t>-Z]+'</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re.findall</a:t>
            </a:r>
            <a:r>
              <a:rPr lang="en-US" altLang="zh-CN" sz="2000" dirty="0">
                <a:latin typeface="Consolas" panose="020B0609020204030204" pitchFamily="49" charset="0"/>
              </a:rPr>
              <a:t>(pat, text)                #</a:t>
            </a:r>
            <a:r>
              <a:rPr lang="en-US" altLang="zh-CN" sz="2000" dirty="0" err="1">
                <a:latin typeface="Consolas" panose="020B0609020204030204" pitchFamily="49" charset="0"/>
              </a:rPr>
              <a:t>查找所有单词</a:t>
            </a:r>
            <a:endParaRPr lang="en-US" altLang="zh-CN"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['alpha', 'beta', 'gamma', 'delta']</a:t>
            </a:r>
            <a:endParaRPr lang="en-US" altLang="zh-CN" sz="2000" dirty="0">
              <a:solidFill>
                <a:srgbClr val="00B0F0"/>
              </a:solidFill>
              <a:latin typeface="Consolas" panose="020B0609020204030204" pitchFamily="49" charset="0"/>
            </a:endParaRPr>
          </a:p>
        </p:txBody>
      </p:sp>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文本占位符 54274"/>
          <p:cNvSpPr>
            <a:spLocks noGrp="1" noChangeArrowheads="1"/>
          </p:cNvSpPr>
          <p:nvPr>
            <p:ph idx="1"/>
          </p:nvPr>
        </p:nvSpPr>
        <p:spPr/>
        <p:txBody>
          <a:bodyPr/>
          <a:lstStyle/>
          <a:p>
            <a:r>
              <a:rPr lang="zh-CN" altLang="en-US" dirty="0"/>
              <a:t>直接使用</a:t>
            </a:r>
            <a:r>
              <a:rPr lang="en-US" altLang="zh-CN" dirty="0"/>
              <a:t>Re</a:t>
            </a:r>
            <a:r>
              <a:rPr lang="zh-CN" altLang="en-US" dirty="0"/>
              <a:t>模块方法</a:t>
            </a:r>
            <a:endParaRPr lang="en-US" altLang="zh-CN" dirty="0"/>
          </a:p>
          <a:p>
            <a:pPr marL="0" indent="0">
              <a:lnSpc>
                <a:spcPct val="80000"/>
              </a:lnSpc>
              <a:buNone/>
            </a:pP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pat = '{name}'</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text = 'Dear {name}...'</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re.sub</a:t>
            </a:r>
            <a:r>
              <a:rPr lang="en-US" altLang="zh-CN" sz="2000" dirty="0">
                <a:latin typeface="Consolas" panose="020B0609020204030204" pitchFamily="49" charset="0"/>
              </a:rPr>
              <a:t>(pat, '</a:t>
            </a:r>
            <a:r>
              <a:rPr lang="en-US" altLang="zh-CN" sz="2000" dirty="0" err="1">
                <a:latin typeface="Consolas" panose="020B0609020204030204" pitchFamily="49" charset="0"/>
              </a:rPr>
              <a:t>Mr.Dong</a:t>
            </a:r>
            <a:r>
              <a:rPr lang="en-US" altLang="zh-CN" sz="2000" dirty="0">
                <a:latin typeface="Consolas" panose="020B0609020204030204" pitchFamily="49" charset="0"/>
              </a:rPr>
              <a:t>', text)           #</a:t>
            </a:r>
            <a:r>
              <a:rPr lang="en-US" altLang="zh-CN" sz="2000" dirty="0" err="1">
                <a:latin typeface="Consolas" panose="020B0609020204030204" pitchFamily="49" charset="0"/>
              </a:rPr>
              <a:t>字符串替换</a:t>
            </a:r>
            <a:endParaRPr lang="en-US" altLang="zh-CN"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'Dear </a:t>
            </a:r>
            <a:r>
              <a:rPr lang="en-US" altLang="zh-CN" sz="2000" dirty="0" err="1">
                <a:solidFill>
                  <a:srgbClr val="00B0F0"/>
                </a:solidFill>
                <a:latin typeface="Consolas" panose="020B0609020204030204" pitchFamily="49" charset="0"/>
              </a:rPr>
              <a:t>Mr.Dong</a:t>
            </a:r>
            <a:r>
              <a:rPr lang="en-US" altLang="zh-CN" sz="2000" dirty="0">
                <a:solidFill>
                  <a:srgbClr val="00B0F0"/>
                </a:solidFill>
                <a:latin typeface="Consolas" panose="020B0609020204030204" pitchFamily="49" charset="0"/>
              </a:rPr>
              <a:t>...'</a:t>
            </a:r>
            <a:endParaRPr lang="en-US" altLang="zh-CN" sz="2000" dirty="0">
              <a:solidFill>
                <a:srgbClr val="00B0F0"/>
              </a:solidFill>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s = 'a s d'</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re.sub</a:t>
            </a:r>
            <a:r>
              <a:rPr lang="en-US" altLang="zh-CN" sz="2000" dirty="0">
                <a:latin typeface="Consolas" panose="020B0609020204030204" pitchFamily="49" charset="0"/>
              </a:rPr>
              <a:t>('</a:t>
            </a:r>
            <a:r>
              <a:rPr lang="en-US" altLang="zh-CN" sz="2000" dirty="0" err="1">
                <a:latin typeface="Consolas" panose="020B0609020204030204" pitchFamily="49" charset="0"/>
              </a:rPr>
              <a:t>a|s|d</a:t>
            </a:r>
            <a:r>
              <a:rPr lang="en-US" altLang="zh-CN" sz="2000" dirty="0">
                <a:latin typeface="Consolas" panose="020B0609020204030204" pitchFamily="49" charset="0"/>
              </a:rPr>
              <a:t>', 'good', s)             #字符串替换</a:t>
            </a:r>
            <a:endParaRPr lang="en-US" altLang="zh-CN"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'good </a:t>
            </a:r>
            <a:r>
              <a:rPr lang="en-US" altLang="zh-CN" sz="2000" dirty="0" err="1">
                <a:solidFill>
                  <a:srgbClr val="00B0F0"/>
                </a:solidFill>
                <a:latin typeface="Consolas" panose="020B0609020204030204" pitchFamily="49" charset="0"/>
              </a:rPr>
              <a:t>good</a:t>
            </a:r>
            <a:r>
              <a:rPr lang="en-US" altLang="zh-CN" sz="2000" dirty="0">
                <a:solidFill>
                  <a:srgbClr val="00B0F0"/>
                </a:solidFill>
                <a:latin typeface="Consolas" panose="020B0609020204030204" pitchFamily="49" charset="0"/>
              </a:rPr>
              <a:t> </a:t>
            </a:r>
            <a:r>
              <a:rPr lang="en-US" altLang="zh-CN" sz="2000" dirty="0" err="1">
                <a:solidFill>
                  <a:srgbClr val="00B0F0"/>
                </a:solidFill>
                <a:latin typeface="Consolas" panose="020B0609020204030204" pitchFamily="49" charset="0"/>
              </a:rPr>
              <a:t>good</a:t>
            </a:r>
            <a:r>
              <a:rPr lang="en-US" altLang="zh-CN" sz="2000" dirty="0">
                <a:solidFill>
                  <a:srgbClr val="00B0F0"/>
                </a:solidFill>
                <a:latin typeface="Consolas" panose="020B0609020204030204" pitchFamily="49" charset="0"/>
              </a:rPr>
              <a:t>'</a:t>
            </a:r>
            <a:endParaRPr lang="en-US" altLang="zh-CN" sz="2000" dirty="0">
              <a:solidFill>
                <a:srgbClr val="00B0F0"/>
              </a:solidFill>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s = "It's a very good </a:t>
            </a:r>
            <a:r>
              <a:rPr lang="en-US" altLang="zh-CN" sz="2000" dirty="0" err="1">
                <a:latin typeface="Consolas" panose="020B0609020204030204" pitchFamily="49" charset="0"/>
              </a:rPr>
              <a:t>good</a:t>
            </a:r>
            <a:r>
              <a:rPr lang="en-US" altLang="zh-CN" sz="2000" dirty="0">
                <a:latin typeface="Consolas" panose="020B0609020204030204" pitchFamily="49" charset="0"/>
              </a:rPr>
              <a:t> idea"</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re.sub</a:t>
            </a:r>
            <a:r>
              <a:rPr lang="en-US" altLang="zh-CN" sz="2000" dirty="0">
                <a:latin typeface="Consolas" panose="020B0609020204030204" pitchFamily="49" charset="0"/>
              </a:rPr>
              <a:t>(</a:t>
            </a:r>
            <a:r>
              <a:rPr lang="en-US" altLang="zh-CN" sz="2000" dirty="0">
                <a:solidFill>
                  <a:srgbClr val="00B0F0"/>
                </a:solidFill>
                <a:latin typeface="Consolas" panose="020B0609020204030204" pitchFamily="49" charset="0"/>
              </a:rPr>
              <a:t>r</a:t>
            </a:r>
            <a:r>
              <a:rPr lang="en-US" altLang="zh-CN" sz="2000" dirty="0">
                <a:latin typeface="Consolas" panose="020B0609020204030204" pitchFamily="49" charset="0"/>
              </a:rPr>
              <a:t>'(\b\w+) \1', r'\1', s)        #</a:t>
            </a:r>
            <a:r>
              <a:rPr lang="en-US" altLang="zh-CN" sz="2000" dirty="0" err="1">
                <a:latin typeface="Consolas" panose="020B0609020204030204" pitchFamily="49" charset="0"/>
              </a:rPr>
              <a:t>处理连续的重复单词</a:t>
            </a:r>
            <a:endParaRPr lang="en-US" altLang="zh-CN"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"It's a very good idea"</a:t>
            </a:r>
            <a:endParaRPr lang="en-US" altLang="zh-CN" sz="2000" dirty="0">
              <a:solidFill>
                <a:srgbClr val="00B0F0"/>
              </a:solidFill>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re.sub</a:t>
            </a:r>
            <a:r>
              <a:rPr lang="en-US" altLang="zh-CN" sz="2000" dirty="0">
                <a:latin typeface="Consolas" panose="020B0609020204030204" pitchFamily="49" charset="0"/>
              </a:rPr>
              <a:t>('a', lambda x:x.group(0).upper(), '</a:t>
            </a:r>
            <a:r>
              <a:rPr lang="en-US" altLang="zh-CN" sz="2000" dirty="0" err="1">
                <a:latin typeface="Consolas" panose="020B0609020204030204" pitchFamily="49" charset="0"/>
              </a:rPr>
              <a:t>aaa</a:t>
            </a:r>
            <a:r>
              <a:rPr lang="en-US" altLang="zh-CN" sz="2000" dirty="0">
                <a:latin typeface="Consolas" panose="020B0609020204030204" pitchFamily="49" charset="0"/>
              </a:rPr>
              <a:t> </a:t>
            </a:r>
            <a:r>
              <a:rPr lang="en-US" altLang="zh-CN" sz="2000" dirty="0" err="1">
                <a:latin typeface="Consolas" panose="020B0609020204030204" pitchFamily="49" charset="0"/>
              </a:rPr>
              <a:t>abc</a:t>
            </a:r>
            <a:r>
              <a:rPr lang="en-US" altLang="zh-CN" sz="2000" dirty="0">
                <a:latin typeface="Consolas" panose="020B0609020204030204" pitchFamily="49" charset="0"/>
              </a:rPr>
              <a:t> </a:t>
            </a:r>
            <a:r>
              <a:rPr lang="en-US" altLang="zh-CN" sz="2000" dirty="0" err="1">
                <a:latin typeface="Consolas" panose="020B0609020204030204" pitchFamily="49" charset="0"/>
              </a:rPr>
              <a:t>abde</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marL="0" indent="0">
              <a:lnSpc>
                <a:spcPct val="80000"/>
              </a:lnSpc>
              <a:buNone/>
            </a:pPr>
            <a:r>
              <a:rPr lang="en-US" altLang="zh-CN" sz="2000" dirty="0">
                <a:latin typeface="Consolas" panose="020B0609020204030204" pitchFamily="49" charset="0"/>
              </a:rPr>
              <a:t>                                           #</a:t>
            </a:r>
            <a:r>
              <a:rPr lang="en-US" altLang="zh-CN" sz="2000" dirty="0" err="1">
                <a:latin typeface="Consolas" panose="020B0609020204030204" pitchFamily="49" charset="0"/>
              </a:rPr>
              <a:t>repl为可调用对象</a:t>
            </a:r>
            <a:endParaRPr lang="en-US" altLang="zh-CN"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'AAA </a:t>
            </a:r>
            <a:r>
              <a:rPr lang="en-US" altLang="zh-CN" sz="2000" dirty="0" err="1">
                <a:solidFill>
                  <a:srgbClr val="00B0F0"/>
                </a:solidFill>
                <a:latin typeface="Consolas" panose="020B0609020204030204" pitchFamily="49" charset="0"/>
              </a:rPr>
              <a:t>Abc</a:t>
            </a:r>
            <a:r>
              <a:rPr lang="en-US" altLang="zh-CN" sz="2000" dirty="0">
                <a:solidFill>
                  <a:srgbClr val="00B0F0"/>
                </a:solidFill>
                <a:latin typeface="Consolas" panose="020B0609020204030204" pitchFamily="49" charset="0"/>
              </a:rPr>
              <a:t> </a:t>
            </a:r>
            <a:r>
              <a:rPr lang="en-US" altLang="zh-CN" sz="2000" dirty="0" err="1">
                <a:solidFill>
                  <a:srgbClr val="00B0F0"/>
                </a:solidFill>
                <a:latin typeface="Consolas" panose="020B0609020204030204" pitchFamily="49" charset="0"/>
              </a:rPr>
              <a:t>Abde</a:t>
            </a:r>
            <a:r>
              <a:rPr lang="en-US" altLang="zh-CN" sz="2000" dirty="0">
                <a:solidFill>
                  <a:srgbClr val="00B0F0"/>
                </a:solidFill>
                <a:latin typeface="Consolas" panose="020B0609020204030204" pitchFamily="49" charset="0"/>
              </a:rPr>
              <a:t>'</a:t>
            </a:r>
            <a:endParaRPr lang="en-US" altLang="zh-CN" sz="2000" dirty="0">
              <a:solidFill>
                <a:srgbClr val="00B0F0"/>
              </a:solidFill>
              <a:latin typeface="Consolas" panose="020B0609020204030204" pitchFamily="49" charset="0"/>
            </a:endParaRPr>
          </a:p>
        </p:txBody>
      </p:sp>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Content Placeholder 2"/>
          <p:cNvSpPr>
            <a:spLocks noGrp="1" noChangeArrowheads="1"/>
          </p:cNvSpPr>
          <p:nvPr>
            <p:ph idx="1"/>
          </p:nvPr>
        </p:nvSpPr>
        <p:spPr/>
        <p:txBody>
          <a:bodyPr/>
          <a:lstStyle/>
          <a:p>
            <a:r>
              <a:rPr lang="zh-CN" altLang="en-US" dirty="0"/>
              <a:t>直接使用</a:t>
            </a:r>
            <a:r>
              <a:rPr lang="en-US" altLang="zh-CN" dirty="0"/>
              <a:t>Re</a:t>
            </a:r>
            <a:r>
              <a:rPr lang="zh-CN" altLang="en-US" dirty="0"/>
              <a:t>模块方法</a:t>
            </a:r>
            <a:endParaRPr lang="en-US" altLang="zh-CN" dirty="0"/>
          </a:p>
          <a:p>
            <a:pPr marL="0" indent="0">
              <a:buNone/>
            </a:pPr>
            <a:endParaRPr lang="en-US" altLang="en-US" sz="1800" dirty="0">
              <a:latin typeface="Times New Roman" panose="02020603050405020304" pitchFamily="18" charset="0"/>
            </a:endParaRPr>
          </a:p>
          <a:p>
            <a:pPr marL="0" indent="0">
              <a:lnSpc>
                <a:spcPct val="80000"/>
              </a:lnSpc>
              <a:buNone/>
            </a:pPr>
            <a:r>
              <a:rPr lang="en-US" altLang="en-US" sz="2000" dirty="0">
                <a:latin typeface="Consolas" panose="020B0609020204030204" pitchFamily="49" charset="0"/>
              </a:rPr>
              <a:t>&gt;&gt;&gt; example = 'Beautiful is better than ugly.'</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re.findall</a:t>
            </a:r>
            <a:r>
              <a:rPr lang="en-US" altLang="en-US" sz="2000" dirty="0">
                <a:latin typeface="Consolas" panose="020B0609020204030204" pitchFamily="49" charset="0"/>
              </a:rPr>
              <a:t>('\\bb.+?\\b', example)      #以字母b开头的完整单词</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                                           #此处问号?表示非贪心模式</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['better']</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re.findall</a:t>
            </a:r>
            <a:r>
              <a:rPr lang="en-US" altLang="en-US" sz="2000" dirty="0">
                <a:latin typeface="Consolas" panose="020B0609020204030204" pitchFamily="49" charset="0"/>
              </a:rPr>
              <a:t>('\\bb.+\\b', example)       #</a:t>
            </a:r>
            <a:r>
              <a:rPr lang="en-US" altLang="en-US" sz="2000" dirty="0" err="1">
                <a:latin typeface="Consolas" panose="020B0609020204030204" pitchFamily="49" charset="0"/>
              </a:rPr>
              <a:t>贪心模式的匹配结果</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['better than ugly']</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re.findall</a:t>
            </a:r>
            <a:r>
              <a:rPr lang="en-US" altLang="en-US" sz="2000" dirty="0">
                <a:latin typeface="Consolas" panose="020B0609020204030204" pitchFamily="49" charset="0"/>
              </a:rPr>
              <a:t>('\\bb\w*\\b', example)</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['better']</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re.findall</a:t>
            </a:r>
            <a:r>
              <a:rPr lang="en-US" altLang="en-US" sz="2000" dirty="0">
                <a:latin typeface="Consolas" panose="020B0609020204030204" pitchFamily="49" charset="0"/>
              </a:rPr>
              <a:t>('\\</a:t>
            </a:r>
            <a:r>
              <a:rPr lang="en-US" altLang="en-US" sz="2000" dirty="0" err="1">
                <a:latin typeface="Consolas" panose="020B0609020204030204" pitchFamily="49" charset="0"/>
              </a:rPr>
              <a:t>Bh</a:t>
            </a:r>
            <a:r>
              <a:rPr lang="en-US" altLang="en-US" sz="2000" dirty="0">
                <a:latin typeface="Consolas" panose="020B0609020204030204" pitchFamily="49" charset="0"/>
              </a:rPr>
              <a:t>.+?\\b', example)      #</a:t>
            </a:r>
            <a:r>
              <a:rPr lang="en-US" altLang="en-US" sz="2000" dirty="0" err="1">
                <a:latin typeface="Consolas" panose="020B0609020204030204" pitchFamily="49" charset="0"/>
              </a:rPr>
              <a:t>不以h开头且含有h字母的单词剩余部分</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a:t>
            </a:r>
            <a:r>
              <a:rPr lang="en-US" altLang="en-US" sz="2000" dirty="0" err="1">
                <a:solidFill>
                  <a:srgbClr val="00B0F0"/>
                </a:solidFill>
                <a:latin typeface="Consolas" panose="020B0609020204030204" pitchFamily="49" charset="0"/>
              </a:rPr>
              <a:t>han</a:t>
            </a:r>
            <a:r>
              <a:rPr lang="en-US" altLang="en-US" sz="2000" dirty="0">
                <a:solidFill>
                  <a:srgbClr val="00B0F0"/>
                </a:solidFill>
                <a:latin typeface="Consolas" panose="020B0609020204030204" pitchFamily="49" charset="0"/>
              </a:rPr>
              <a:t>']</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re.findall</a:t>
            </a:r>
            <a:r>
              <a:rPr lang="en-US" altLang="en-US" sz="2000" dirty="0">
                <a:latin typeface="Consolas" panose="020B0609020204030204" pitchFamily="49" charset="0"/>
              </a:rPr>
              <a:t>('\\b\w.+?\\b', example)     #</a:t>
            </a:r>
            <a:r>
              <a:rPr lang="en-US" altLang="en-US" sz="2000" dirty="0" err="1">
                <a:latin typeface="Consolas" panose="020B0609020204030204" pitchFamily="49" charset="0"/>
              </a:rPr>
              <a:t>所有单词</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['Beautiful', 'is', 'better', 'than', 'ugly']</a:t>
            </a:r>
            <a:endParaRPr lang="en-US" altLang="en-US" sz="2000" dirty="0">
              <a:solidFill>
                <a:srgbClr val="00B0F0"/>
              </a:solidFill>
              <a:latin typeface="Consolas" panose="020B0609020204030204" pitchFamily="49" charset="0"/>
            </a:endParaRPr>
          </a:p>
        </p:txBody>
      </p:sp>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字符串</a:t>
            </a:r>
            <a:endParaRPr lang="zh-CN" altLang="en-US" dirty="0"/>
          </a:p>
        </p:txBody>
      </p:sp>
      <p:sp>
        <p:nvSpPr>
          <p:cNvPr id="3" name="内容占位符 2"/>
          <p:cNvSpPr>
            <a:spLocks noGrp="1"/>
          </p:cNvSpPr>
          <p:nvPr>
            <p:ph idx="1"/>
          </p:nvPr>
        </p:nvSpPr>
        <p:spPr/>
        <p:txBody>
          <a:bodyPr/>
          <a:lstStyle/>
          <a:p>
            <a:r>
              <a:rPr lang="zh-CN" altLang="en-US" dirty="0"/>
              <a:t>格式化</a:t>
            </a:r>
            <a:endParaRPr lang="zh-CN" altLang="en-US"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fld>
            <a:endParaRPr lang="zh-CN" altLang="en-US"/>
          </a:p>
        </p:txBody>
      </p:sp>
      <p:graphicFrame>
        <p:nvGraphicFramePr>
          <p:cNvPr id="5" name="对象 3"/>
          <p:cNvGraphicFramePr/>
          <p:nvPr/>
        </p:nvGraphicFramePr>
        <p:xfrm>
          <a:off x="454957" y="2491963"/>
          <a:ext cx="5350001" cy="3103768"/>
        </p:xfrm>
        <a:graphic>
          <a:graphicData uri="http://schemas.openxmlformats.org/presentationml/2006/ole">
            <mc:AlternateContent xmlns:mc="http://schemas.openxmlformats.org/markup-compatibility/2006">
              <mc:Choice xmlns:v="urn:schemas-microsoft-com:vml" Requires="v">
                <p:oleObj spid="_x0000_s6" name="" r:id="rId1" imgW="4953000" imgH="2238375" progId="Paint.Picture">
                  <p:embed/>
                </p:oleObj>
              </mc:Choice>
              <mc:Fallback>
                <p:oleObj name="" r:id="rId1" imgW="4953000" imgH="2238375" progId="Paint.Picture">
                  <p:embed/>
                  <p:pic>
                    <p:nvPicPr>
                      <p:cNvPr id="0" name="图片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957" y="2491963"/>
                        <a:ext cx="5350001" cy="3103768"/>
                      </a:xfrm>
                      <a:prstGeom prst="rect">
                        <a:avLst/>
                      </a:prstGeom>
                      <a:noFill/>
                      <a:ln>
                        <a:noFill/>
                      </a:ln>
                    </p:spPr>
                  </p:pic>
                </p:oleObj>
              </mc:Fallback>
            </mc:AlternateContent>
          </a:graphicData>
        </a:graphic>
      </p:graphicFrame>
      <p:graphicFrame>
        <p:nvGraphicFramePr>
          <p:cNvPr id="7" name="表格 -1"/>
          <p:cNvGraphicFramePr/>
          <p:nvPr/>
        </p:nvGraphicFramePr>
        <p:xfrm>
          <a:off x="6269120" y="1836683"/>
          <a:ext cx="5299488" cy="4156679"/>
        </p:xfrm>
        <a:graphic>
          <a:graphicData uri="http://schemas.openxmlformats.org/drawingml/2006/table">
            <a:tbl>
              <a:tblPr firstRow="1" bandRow="1">
                <a:tableStyleId>{5940675A-B579-460E-94D1-54222C63F5DA}</a:tableStyleId>
              </a:tblPr>
              <a:tblGrid>
                <a:gridCol w="1203116"/>
                <a:gridCol w="4096372"/>
              </a:tblGrid>
              <a:tr h="304753">
                <a:tc>
                  <a:txBody>
                    <a:bodyPr/>
                    <a:lstStyle/>
                    <a:p>
                      <a:pPr marL="0" indent="0" algn="ctr">
                        <a:buNone/>
                      </a:pPr>
                      <a:r>
                        <a:rPr lang="zh-CN" altLang="en-US" sz="2000" b="1" u="none" dirty="0">
                          <a:latin typeface="宋体" panose="02010600030101010101" pitchFamily="2" charset="-122"/>
                          <a:ea typeface="宋体" panose="02010600030101010101" pitchFamily="2" charset="-122"/>
                          <a:cs typeface="宋体" panose="02010600030101010101" pitchFamily="2" charset="-122"/>
                        </a:rPr>
                        <a:t>格式字符</a:t>
                      </a:r>
                      <a:endParaRPr lang="zh-CN" altLang="en-US" sz="2000" b="1"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85705">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%s</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字符串 </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采用</a:t>
                      </a:r>
                      <a:r>
                        <a:rPr lang="en-US" altLang="zh-CN" sz="1800" b="0" u="none" dirty="0">
                          <a:latin typeface="宋体" panose="02010600030101010101" pitchFamily="2" charset="-122"/>
                          <a:ea typeface="宋体" panose="02010600030101010101" pitchFamily="2" charset="-122"/>
                          <a:cs typeface="宋体" panose="02010600030101010101" pitchFamily="2" charset="-122"/>
                        </a:rPr>
                        <a:t>str()</a:t>
                      </a:r>
                      <a:r>
                        <a:rPr lang="zh-CN" altLang="en-US" sz="1800" b="0" u="none" dirty="0">
                          <a:latin typeface="宋体" panose="02010600030101010101" pitchFamily="2" charset="-122"/>
                          <a:ea typeface="宋体" panose="02010600030101010101" pitchFamily="2" charset="-122"/>
                          <a:cs typeface="宋体" panose="02010600030101010101" pitchFamily="2" charset="-122"/>
                        </a:rPr>
                        <a:t>的显示</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278">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%r</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字符串 </a:t>
                      </a:r>
                      <a:r>
                        <a:rPr lang="en-US" altLang="zh-CN" sz="1800" b="0" u="none">
                          <a:latin typeface="宋体" panose="02010600030101010101" pitchFamily="2" charset="-122"/>
                          <a:ea typeface="宋体" panose="02010600030101010101" pitchFamily="2" charset="-122"/>
                          <a:cs typeface="宋体" panose="02010600030101010101" pitchFamily="2" charset="-122"/>
                        </a:rPr>
                        <a:t>(</a:t>
                      </a:r>
                      <a:r>
                        <a:rPr lang="zh-CN" altLang="en-US" sz="1800" b="0" u="none">
                          <a:latin typeface="宋体" panose="02010600030101010101" pitchFamily="2" charset="-122"/>
                          <a:ea typeface="宋体" panose="02010600030101010101" pitchFamily="2" charset="-122"/>
                          <a:cs typeface="宋体" panose="02010600030101010101" pitchFamily="2" charset="-122"/>
                        </a:rPr>
                        <a:t>采用</a:t>
                      </a:r>
                      <a:r>
                        <a:rPr lang="en-US" altLang="zh-CN" sz="1800" b="0" u="none">
                          <a:latin typeface="宋体" panose="02010600030101010101" pitchFamily="2" charset="-122"/>
                          <a:ea typeface="宋体" panose="02010600030101010101" pitchFamily="2" charset="-122"/>
                          <a:cs typeface="宋体" panose="02010600030101010101" pitchFamily="2" charset="-122"/>
                        </a:rPr>
                        <a:t>repr()</a:t>
                      </a:r>
                      <a:r>
                        <a:rPr lang="zh-CN" altLang="en-US" sz="1800" b="0" u="none">
                          <a:latin typeface="宋体" panose="02010600030101010101" pitchFamily="2" charset="-122"/>
                          <a:ea typeface="宋体" panose="02010600030101010101" pitchFamily="2" charset="-122"/>
                          <a:cs typeface="宋体" panose="02010600030101010101" pitchFamily="2" charset="-122"/>
                        </a:rPr>
                        <a:t>的显示</a:t>
                      </a: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278">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%c</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单个字符</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278">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%b</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二进制整数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278">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%d</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十进制整数</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278">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%i</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a:latin typeface="宋体" panose="02010600030101010101" pitchFamily="2" charset="-122"/>
                          <a:ea typeface="宋体" panose="02010600030101010101" pitchFamily="2" charset="-122"/>
                          <a:cs typeface="宋体" panose="02010600030101010101" pitchFamily="2" charset="-122"/>
                        </a:rPr>
                        <a:t>十进制整数</a:t>
                      </a:r>
                      <a:endParaRPr lang="zh-CN" altLang="en-US"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278">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%o</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八进制整数</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278">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%x</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十六进制整数</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278">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%e</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指数 </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基底写为</a:t>
                      </a:r>
                      <a:r>
                        <a:rPr lang="en-US" altLang="zh-CN" sz="1800" b="0" u="none" dirty="0">
                          <a:latin typeface="宋体" panose="02010600030101010101" pitchFamily="2" charset="-122"/>
                          <a:ea typeface="宋体" panose="02010600030101010101" pitchFamily="2" charset="-122"/>
                          <a:cs typeface="宋体" panose="02010600030101010101" pitchFamily="2" charset="-122"/>
                        </a:rPr>
                        <a:t>e)</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278">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%E</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指数 </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基底写为</a:t>
                      </a:r>
                      <a:r>
                        <a:rPr lang="en-US" altLang="zh-CN" sz="1800" b="0" u="none" dirty="0">
                          <a:latin typeface="宋体" panose="02010600030101010101" pitchFamily="2" charset="-122"/>
                          <a:ea typeface="宋体" panose="02010600030101010101" pitchFamily="2" charset="-122"/>
                          <a:cs typeface="宋体" panose="02010600030101010101" pitchFamily="2" charset="-122"/>
                        </a:rPr>
                        <a:t>E)</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278">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%f</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%F</a:t>
                      </a:r>
                      <a:r>
                        <a:rPr lang="zh-CN" altLang="en-US" sz="1800" b="0" u="none">
                          <a:latin typeface="宋体" panose="02010600030101010101" pitchFamily="2" charset="-122"/>
                          <a:ea typeface="宋体" panose="02010600030101010101" pitchFamily="2" charset="-122"/>
                          <a:cs typeface="宋体" panose="02010600030101010101" pitchFamily="2" charset="-122"/>
                        </a:rPr>
                        <a:t>、</a:t>
                      </a:r>
                      <a:r>
                        <a:rPr lang="en-US" altLang="zh-CN" sz="1800" b="0" u="none">
                          <a:latin typeface="宋体" panose="02010600030101010101" pitchFamily="2" charset="-122"/>
                          <a:ea typeface="宋体" panose="02010600030101010101" pitchFamily="2" charset="-122"/>
                          <a:cs typeface="宋体" panose="02010600030101010101" pitchFamily="2" charset="-122"/>
                        </a:rPr>
                        <a:t>%F</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浮点数</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278">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指数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(e)</a:t>
                      </a:r>
                      <a:r>
                        <a:rPr lang="zh-CN" altLang="en-US" sz="1800" b="0" u="none" dirty="0">
                          <a:latin typeface="宋体" panose="02010600030101010101" pitchFamily="2" charset="-122"/>
                          <a:ea typeface="宋体" panose="02010600030101010101" pitchFamily="2" charset="-122"/>
                          <a:cs typeface="宋体" panose="02010600030101010101" pitchFamily="2" charset="-122"/>
                        </a:rPr>
                        <a:t>或浮点数 </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根据显示长度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278">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%G</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指数</a:t>
                      </a:r>
                      <a:r>
                        <a:rPr lang="en-US" altLang="zh-CN" sz="1800" b="0" u="none" dirty="0">
                          <a:latin typeface="宋体" panose="02010600030101010101" pitchFamily="2" charset="-122"/>
                          <a:ea typeface="宋体" panose="02010600030101010101" pitchFamily="2" charset="-122"/>
                          <a:cs typeface="宋体" panose="02010600030101010101" pitchFamily="2" charset="-122"/>
                        </a:rPr>
                        <a:t>(E)</a:t>
                      </a:r>
                      <a:r>
                        <a:rPr lang="zh-CN" altLang="en-US" sz="1800" b="0" u="none" dirty="0">
                          <a:latin typeface="宋体" panose="02010600030101010101" pitchFamily="2" charset="-122"/>
                          <a:ea typeface="宋体" panose="02010600030101010101" pitchFamily="2" charset="-122"/>
                          <a:cs typeface="宋体" panose="02010600030101010101" pitchFamily="2" charset="-122"/>
                        </a:rPr>
                        <a:t>或浮点数 </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r>
                        <a:rPr lang="zh-CN" altLang="en-US" sz="1800" b="0" u="none" dirty="0">
                          <a:latin typeface="宋体" panose="02010600030101010101" pitchFamily="2" charset="-122"/>
                          <a:ea typeface="宋体" panose="02010600030101010101" pitchFamily="2" charset="-122"/>
                          <a:cs typeface="宋体" panose="02010600030101010101" pitchFamily="2" charset="-122"/>
                        </a:rPr>
                        <a:t>根据显示长度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r h="274278">
                <a:tc>
                  <a:txBody>
                    <a:bodyPr/>
                    <a:lstStyle/>
                    <a:p>
                      <a:pPr marL="0" indent="0" algn="l">
                        <a:buNone/>
                      </a:pPr>
                      <a:r>
                        <a:rPr lang="en-US" altLang="zh-CN" sz="1800" b="0" u="none">
                          <a:latin typeface="宋体" panose="02010600030101010101" pitchFamily="2" charset="-122"/>
                          <a:ea typeface="宋体" panose="02010600030101010101" pitchFamily="2" charset="-122"/>
                          <a:cs typeface="宋体" panose="02010600030101010101" pitchFamily="2" charset="-122"/>
                        </a:rPr>
                        <a:t>%%</a:t>
                      </a:r>
                      <a:endParaRPr lang="en-US" altLang="zh-CN" sz="1800" b="0" u="none">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6350" cap="flat" cmpd="sng">
                      <a:solidFill>
                        <a:srgbClr val="08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字符</a:t>
                      </a:r>
                      <a:r>
                        <a:rPr lang="en-US" altLang="zh-CN" sz="1800" b="0" u="none" dirty="0">
                          <a:latin typeface="宋体" panose="02010600030101010101" pitchFamily="2" charset="-122"/>
                          <a:ea typeface="宋体" panose="02010600030101010101" pitchFamily="2" charset="-122"/>
                          <a:cs typeface="宋体" panose="02010600030101010101" pitchFamily="2" charset="-122"/>
                        </a:rPr>
                        <a:t>"%""%"</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635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6350" cap="flat" cmpd="sng">
                      <a:solidFill>
                        <a:srgbClr val="080000"/>
                      </a:solidFill>
                      <a:prstDash val="solid"/>
                      <a:headEnd type="none" w="med" len="med"/>
                      <a:tailEnd type="none" w="med" len="med"/>
                    </a:lnT>
                    <a:lnB w="635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Content Placeholder 2"/>
          <p:cNvSpPr>
            <a:spLocks noGrp="1" noChangeArrowheads="1"/>
          </p:cNvSpPr>
          <p:nvPr>
            <p:ph idx="1"/>
          </p:nvPr>
        </p:nvSpPr>
        <p:spPr/>
        <p:txBody>
          <a:bodyPr/>
          <a:lstStyle/>
          <a:p>
            <a:r>
              <a:rPr lang="zh-CN" altLang="en-US" dirty="0"/>
              <a:t>直接使用</a:t>
            </a:r>
            <a:r>
              <a:rPr lang="en-US" altLang="zh-CN" dirty="0"/>
              <a:t>Re</a:t>
            </a:r>
            <a:r>
              <a:rPr lang="zh-CN" altLang="en-US" dirty="0"/>
              <a:t>模块方法</a:t>
            </a:r>
            <a:endParaRPr lang="en-US" altLang="zh-CN" dirty="0"/>
          </a:p>
          <a:p>
            <a:pPr marL="0" indent="0">
              <a:buNone/>
            </a:pPr>
            <a:endParaRPr lang="en-US" altLang="en-US" sz="18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re.findall</a:t>
            </a:r>
            <a:r>
              <a:rPr lang="en-US" altLang="en-US" sz="2000" dirty="0">
                <a:latin typeface="Consolas" panose="020B0609020204030204" pitchFamily="49" charset="0"/>
              </a:rPr>
              <a:t>('\d+\.\d+\.\d+', 'Python 2.7.13') #查找并返回x.x.x形式的数字</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['2.7.13']</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re.findall</a:t>
            </a:r>
            <a:r>
              <a:rPr lang="en-US" altLang="en-US" sz="2000" dirty="0">
                <a:latin typeface="Consolas" panose="020B0609020204030204" pitchFamily="49" charset="0"/>
              </a:rPr>
              <a:t>('\d+\.\d+\.\d+', 'Python 2.7.13,Python 3.6.0')</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['2.7.13', '3.6.0']</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s = '&lt;html&gt;&lt;head&gt;This is head.&lt;/head&gt;&lt;body&gt;This is body.&lt;/body&gt;&lt;/html&gt;'</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pattern = </a:t>
            </a:r>
            <a:r>
              <a:rPr lang="en-US" altLang="en-US" sz="2000" dirty="0">
                <a:solidFill>
                  <a:srgbClr val="00B0F0"/>
                </a:solidFill>
                <a:latin typeface="Consolas" panose="020B0609020204030204" pitchFamily="49" charset="0"/>
              </a:rPr>
              <a:t>r</a:t>
            </a:r>
            <a:r>
              <a:rPr lang="en-US" altLang="en-US" sz="2000" dirty="0">
                <a:latin typeface="Consolas" panose="020B0609020204030204" pitchFamily="49" charset="0"/>
              </a:rPr>
              <a:t>'&lt;html&gt;&lt;head&gt;(.+)&lt;/head&gt;&lt;body&gt;(.+)&lt;/body&gt;&lt;/html&gt;'</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result = </a:t>
            </a:r>
            <a:r>
              <a:rPr lang="en-US" altLang="en-US" sz="2000" dirty="0" err="1">
                <a:latin typeface="Consolas" panose="020B0609020204030204" pitchFamily="49" charset="0"/>
              </a:rPr>
              <a:t>re.search</a:t>
            </a:r>
            <a:r>
              <a:rPr lang="en-US" altLang="en-US" sz="2000" dirty="0">
                <a:latin typeface="Consolas" panose="020B0609020204030204" pitchFamily="49" charset="0"/>
              </a:rPr>
              <a:t>(pattern, s)</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result.group</a:t>
            </a:r>
            <a:r>
              <a:rPr lang="en-US" altLang="en-US" sz="2000" dirty="0">
                <a:latin typeface="Consolas" panose="020B0609020204030204" pitchFamily="49" charset="0"/>
              </a:rPr>
              <a:t>(1)                 #</a:t>
            </a:r>
            <a:r>
              <a:rPr lang="en-US" altLang="en-US" sz="2000" dirty="0" err="1">
                <a:latin typeface="Consolas" panose="020B0609020204030204" pitchFamily="49" charset="0"/>
              </a:rPr>
              <a:t>第一个子模式</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'This is head.'</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result.group</a:t>
            </a:r>
            <a:r>
              <a:rPr lang="en-US" altLang="en-US" sz="2000" dirty="0">
                <a:latin typeface="Consolas" panose="020B0609020204030204" pitchFamily="49" charset="0"/>
              </a:rPr>
              <a:t>(2)                 #</a:t>
            </a:r>
            <a:r>
              <a:rPr lang="en-US" altLang="en-US" sz="2000" dirty="0" err="1">
                <a:latin typeface="Consolas" panose="020B0609020204030204" pitchFamily="49" charset="0"/>
              </a:rPr>
              <a:t>第二个子模式</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'This is body.'</a:t>
            </a:r>
            <a:endParaRPr lang="en-US" altLang="en-US" sz="2000" dirty="0">
              <a:solidFill>
                <a:srgbClr val="00B0F0"/>
              </a:solidFill>
              <a:latin typeface="Consolas" panose="020B0609020204030204" pitchFamily="49" charset="0"/>
            </a:endParaRPr>
          </a:p>
        </p:txBody>
      </p:sp>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占位符 55298"/>
          <p:cNvSpPr>
            <a:spLocks noGrp="1" noChangeArrowheads="1"/>
          </p:cNvSpPr>
          <p:nvPr>
            <p:ph idx="1"/>
          </p:nvPr>
        </p:nvSpPr>
        <p:spPr/>
        <p:txBody>
          <a:bodyPr/>
          <a:lstStyle/>
          <a:p>
            <a:r>
              <a:rPr lang="zh-CN" altLang="en-US" dirty="0"/>
              <a:t>直接使用</a:t>
            </a:r>
            <a:r>
              <a:rPr lang="en-US" altLang="zh-CN" dirty="0"/>
              <a:t>Re</a:t>
            </a:r>
            <a:r>
              <a:rPr lang="zh-CN" altLang="en-US" dirty="0"/>
              <a:t>模块方法</a:t>
            </a:r>
            <a:endParaRPr lang="en-US" altLang="zh-CN" dirty="0"/>
          </a:p>
          <a:p>
            <a:pPr marL="0" indent="0">
              <a:lnSpc>
                <a:spcPct val="80000"/>
              </a:lnSpc>
              <a:buNone/>
            </a:pPr>
            <a:endParaRPr lang="en-US" sz="2000" dirty="0">
              <a:latin typeface="Consolas" panose="020B0609020204030204" pitchFamily="49" charset="0"/>
            </a:endParaRPr>
          </a:p>
          <a:p>
            <a:pPr marL="0" indent="0">
              <a:lnSpc>
                <a:spcPct val="80000"/>
              </a:lnSpc>
              <a:buNone/>
            </a:pPr>
            <a:endParaRPr lang="en-US" sz="2000" dirty="0">
              <a:latin typeface="Consolas" panose="020B0609020204030204" pitchFamily="49" charset="0"/>
            </a:endParaRPr>
          </a:p>
          <a:p>
            <a:pPr marL="0" indent="0">
              <a:lnSpc>
                <a:spcPct val="80000"/>
              </a:lnSpc>
              <a:buNone/>
            </a:pPr>
            <a:r>
              <a:rPr lang="en-US" sz="2000" dirty="0">
                <a:latin typeface="Consolas" panose="020B0609020204030204" pitchFamily="49" charset="0"/>
              </a:rPr>
              <a:t>&gt;&gt;&gt; </a:t>
            </a:r>
            <a:r>
              <a:rPr lang="en-US" sz="2000" dirty="0" err="1">
                <a:latin typeface="Consolas" panose="020B0609020204030204" pitchFamily="49" charset="0"/>
              </a:rPr>
              <a:t>re.sub</a:t>
            </a:r>
            <a:r>
              <a:rPr lang="en-US" sz="2000" dirty="0">
                <a:latin typeface="Consolas" panose="020B0609020204030204" pitchFamily="49" charset="0"/>
              </a:rPr>
              <a:t>('[a-z]', lambda x:x.group(0).upper(), '</a:t>
            </a:r>
            <a:r>
              <a:rPr lang="en-US" sz="2000" dirty="0" err="1">
                <a:latin typeface="Consolas" panose="020B0609020204030204" pitchFamily="49" charset="0"/>
              </a:rPr>
              <a:t>aaa</a:t>
            </a:r>
            <a:r>
              <a:rPr lang="en-US" sz="2000" dirty="0">
                <a:latin typeface="Consolas" panose="020B0609020204030204" pitchFamily="49" charset="0"/>
              </a:rPr>
              <a:t> </a:t>
            </a:r>
            <a:r>
              <a:rPr lang="en-US" sz="2000" dirty="0" err="1">
                <a:latin typeface="Consolas" panose="020B0609020204030204" pitchFamily="49" charset="0"/>
              </a:rPr>
              <a:t>abc</a:t>
            </a:r>
            <a:r>
              <a:rPr lang="en-US" sz="2000" dirty="0">
                <a:latin typeface="Consolas" panose="020B0609020204030204" pitchFamily="49" charset="0"/>
              </a:rPr>
              <a:t> </a:t>
            </a:r>
            <a:r>
              <a:rPr lang="en-US" sz="2000" dirty="0" err="1">
                <a:latin typeface="Consolas" panose="020B0609020204030204" pitchFamily="49" charset="0"/>
              </a:rPr>
              <a:t>abde</a:t>
            </a:r>
            <a:r>
              <a:rPr lang="en-US" sz="2000" dirty="0">
                <a:latin typeface="Consolas" panose="020B0609020204030204" pitchFamily="49" charset="0"/>
              </a:rPr>
              <a:t>')</a:t>
            </a:r>
            <a:endParaRPr lang="en-US" sz="2000" dirty="0">
              <a:latin typeface="Consolas" panose="020B0609020204030204" pitchFamily="49" charset="0"/>
            </a:endParaRPr>
          </a:p>
          <a:p>
            <a:pPr marL="0" indent="0">
              <a:lnSpc>
                <a:spcPct val="80000"/>
              </a:lnSpc>
              <a:buNone/>
            </a:pPr>
            <a:r>
              <a:rPr lang="en-US" sz="2000" dirty="0">
                <a:solidFill>
                  <a:srgbClr val="00B0F0"/>
                </a:solidFill>
                <a:latin typeface="Consolas" panose="020B0609020204030204" pitchFamily="49" charset="0"/>
              </a:rPr>
              <a:t>'AAA ABC ABDE'</a:t>
            </a:r>
            <a:endParaRPr lang="en-US" sz="2000" dirty="0">
              <a:solidFill>
                <a:srgbClr val="00B0F0"/>
              </a:solidFill>
              <a:latin typeface="Consolas" panose="020B0609020204030204" pitchFamily="49" charset="0"/>
            </a:endParaRPr>
          </a:p>
          <a:p>
            <a:pPr marL="0" indent="0">
              <a:lnSpc>
                <a:spcPct val="80000"/>
              </a:lnSpc>
              <a:buNone/>
            </a:pPr>
            <a:r>
              <a:rPr lang="en-US" sz="2000" dirty="0">
                <a:latin typeface="Consolas" panose="020B0609020204030204" pitchFamily="49" charset="0"/>
              </a:rPr>
              <a:t>&gt;&gt;&gt; </a:t>
            </a:r>
            <a:r>
              <a:rPr lang="en-US" sz="2000" dirty="0" err="1">
                <a:latin typeface="Consolas" panose="020B0609020204030204" pitchFamily="49" charset="0"/>
              </a:rPr>
              <a:t>re.sub</a:t>
            </a:r>
            <a:r>
              <a:rPr lang="en-US" sz="2000" dirty="0">
                <a:latin typeface="Consolas" panose="020B0609020204030204" pitchFamily="49" charset="0"/>
              </a:rPr>
              <a:t>('[a-</a:t>
            </a:r>
            <a:r>
              <a:rPr lang="en-US" sz="2000" dirty="0" err="1">
                <a:latin typeface="Consolas" panose="020B0609020204030204" pitchFamily="49" charset="0"/>
              </a:rPr>
              <a:t>zA</a:t>
            </a:r>
            <a:r>
              <a:rPr lang="en-US" sz="2000" dirty="0">
                <a:latin typeface="Consolas" panose="020B0609020204030204" pitchFamily="49" charset="0"/>
              </a:rPr>
              <a:t>-z]', lambda x:chr(ord(x.group(0))^32), '</a:t>
            </a:r>
            <a:r>
              <a:rPr lang="en-US" sz="2000" dirty="0" err="1">
                <a:latin typeface="Consolas" panose="020B0609020204030204" pitchFamily="49" charset="0"/>
              </a:rPr>
              <a:t>aaa</a:t>
            </a:r>
            <a:r>
              <a:rPr lang="en-US" sz="2000" dirty="0">
                <a:latin typeface="Consolas" panose="020B0609020204030204" pitchFamily="49" charset="0"/>
              </a:rPr>
              <a:t> </a:t>
            </a:r>
            <a:r>
              <a:rPr lang="en-US" sz="2000" dirty="0" err="1">
                <a:latin typeface="Consolas" panose="020B0609020204030204" pitchFamily="49" charset="0"/>
              </a:rPr>
              <a:t>aBc</a:t>
            </a:r>
            <a:r>
              <a:rPr lang="en-US" sz="2000" dirty="0">
                <a:latin typeface="Consolas" panose="020B0609020204030204" pitchFamily="49" charset="0"/>
              </a:rPr>
              <a:t> </a:t>
            </a:r>
            <a:r>
              <a:rPr lang="en-US" sz="2000" dirty="0" err="1">
                <a:latin typeface="Consolas" panose="020B0609020204030204" pitchFamily="49" charset="0"/>
              </a:rPr>
              <a:t>abde</a:t>
            </a:r>
            <a:r>
              <a:rPr lang="en-US" sz="2000" dirty="0">
                <a:latin typeface="Consolas" panose="020B0609020204030204" pitchFamily="49" charset="0"/>
              </a:rPr>
              <a:t>')</a:t>
            </a:r>
            <a:endParaRPr lang="en-US" sz="2000" dirty="0">
              <a:latin typeface="Consolas" panose="020B0609020204030204" pitchFamily="49" charset="0"/>
            </a:endParaRPr>
          </a:p>
          <a:p>
            <a:pPr marL="0" indent="0">
              <a:lnSpc>
                <a:spcPct val="80000"/>
              </a:lnSpc>
              <a:buNone/>
            </a:pPr>
            <a:r>
              <a:rPr lang="en-US" sz="2000" dirty="0">
                <a:latin typeface="Consolas" panose="020B0609020204030204" pitchFamily="49" charset="0"/>
              </a:rPr>
              <a:t>                                        #</a:t>
            </a:r>
            <a:r>
              <a:rPr lang="en-US" sz="2000" dirty="0" err="1">
                <a:latin typeface="Consolas" panose="020B0609020204030204" pitchFamily="49" charset="0"/>
              </a:rPr>
              <a:t>英文字母大小写互换</a:t>
            </a:r>
            <a:endParaRPr lang="en-US" sz="2000" dirty="0">
              <a:latin typeface="Consolas" panose="020B0609020204030204" pitchFamily="49" charset="0"/>
            </a:endParaRPr>
          </a:p>
          <a:p>
            <a:pPr marL="0" indent="0">
              <a:lnSpc>
                <a:spcPct val="80000"/>
              </a:lnSpc>
              <a:buNone/>
            </a:pPr>
            <a:r>
              <a:rPr lang="en-US" sz="2000" dirty="0">
                <a:solidFill>
                  <a:srgbClr val="00B0F0"/>
                </a:solidFill>
                <a:latin typeface="Consolas" panose="020B0609020204030204" pitchFamily="49" charset="0"/>
              </a:rPr>
              <a:t>'AAA </a:t>
            </a:r>
            <a:r>
              <a:rPr lang="en-US" sz="2000" dirty="0" err="1">
                <a:solidFill>
                  <a:srgbClr val="00B0F0"/>
                </a:solidFill>
                <a:latin typeface="Consolas" panose="020B0609020204030204" pitchFamily="49" charset="0"/>
              </a:rPr>
              <a:t>AbC</a:t>
            </a:r>
            <a:r>
              <a:rPr lang="en-US" sz="2000" dirty="0">
                <a:solidFill>
                  <a:srgbClr val="00B0F0"/>
                </a:solidFill>
                <a:latin typeface="Consolas" panose="020B0609020204030204" pitchFamily="49" charset="0"/>
              </a:rPr>
              <a:t> ABDE'</a:t>
            </a:r>
            <a:endParaRPr lang="en-US" sz="2000" dirty="0">
              <a:solidFill>
                <a:srgbClr val="00B0F0"/>
              </a:solidFill>
              <a:latin typeface="Consolas" panose="020B0609020204030204" pitchFamily="49" charset="0"/>
            </a:endParaRPr>
          </a:p>
          <a:p>
            <a:pPr marL="0" indent="0">
              <a:lnSpc>
                <a:spcPct val="80000"/>
              </a:lnSpc>
              <a:buNone/>
            </a:pPr>
            <a:r>
              <a:rPr lang="en-US" sz="2000" dirty="0">
                <a:latin typeface="Consolas" panose="020B0609020204030204" pitchFamily="49" charset="0"/>
              </a:rPr>
              <a:t>&gt;&gt;&gt; </a:t>
            </a:r>
            <a:r>
              <a:rPr lang="en-US" sz="2000" dirty="0" err="1">
                <a:latin typeface="Consolas" panose="020B0609020204030204" pitchFamily="49" charset="0"/>
              </a:rPr>
              <a:t>re.subn</a:t>
            </a:r>
            <a:r>
              <a:rPr lang="en-US" sz="2000" dirty="0">
                <a:latin typeface="Consolas" panose="020B0609020204030204" pitchFamily="49" charset="0"/>
              </a:rPr>
              <a:t>('a', '</a:t>
            </a:r>
            <a:r>
              <a:rPr lang="en-US" sz="2000" dirty="0" err="1">
                <a:latin typeface="Consolas" panose="020B0609020204030204" pitchFamily="49" charset="0"/>
              </a:rPr>
              <a:t>dfg</a:t>
            </a:r>
            <a:r>
              <a:rPr lang="en-US" sz="2000" dirty="0">
                <a:latin typeface="Consolas" panose="020B0609020204030204" pitchFamily="49" charset="0"/>
              </a:rPr>
              <a:t>', '</a:t>
            </a:r>
            <a:r>
              <a:rPr lang="en-US" sz="2000" dirty="0" err="1">
                <a:latin typeface="Consolas" panose="020B0609020204030204" pitchFamily="49" charset="0"/>
              </a:rPr>
              <a:t>aaa</a:t>
            </a:r>
            <a:r>
              <a:rPr lang="en-US" sz="2000" dirty="0">
                <a:latin typeface="Consolas" panose="020B0609020204030204" pitchFamily="49" charset="0"/>
              </a:rPr>
              <a:t> </a:t>
            </a:r>
            <a:r>
              <a:rPr lang="en-US" sz="2000" dirty="0" err="1">
                <a:latin typeface="Consolas" panose="020B0609020204030204" pitchFamily="49" charset="0"/>
              </a:rPr>
              <a:t>abc</a:t>
            </a:r>
            <a:r>
              <a:rPr lang="en-US" sz="2000" dirty="0">
                <a:latin typeface="Consolas" panose="020B0609020204030204" pitchFamily="49" charset="0"/>
              </a:rPr>
              <a:t> </a:t>
            </a:r>
            <a:r>
              <a:rPr lang="en-US" sz="2000" dirty="0" err="1">
                <a:latin typeface="Consolas" panose="020B0609020204030204" pitchFamily="49" charset="0"/>
              </a:rPr>
              <a:t>abde</a:t>
            </a:r>
            <a:r>
              <a:rPr lang="en-US" sz="2000" dirty="0">
                <a:latin typeface="Consolas" panose="020B0609020204030204" pitchFamily="49" charset="0"/>
              </a:rPr>
              <a:t>') #</a:t>
            </a:r>
            <a:r>
              <a:rPr lang="en-US" sz="2000" dirty="0" err="1">
                <a:latin typeface="Consolas" panose="020B0609020204030204" pitchFamily="49" charset="0"/>
              </a:rPr>
              <a:t>返回新字符串和替换次数</a:t>
            </a:r>
            <a:endParaRPr lang="en-US" sz="2000" dirty="0">
              <a:latin typeface="Consolas" panose="020B0609020204030204" pitchFamily="49" charset="0"/>
            </a:endParaRPr>
          </a:p>
          <a:p>
            <a:pPr marL="0" indent="0">
              <a:lnSpc>
                <a:spcPct val="80000"/>
              </a:lnSpc>
              <a:buNone/>
            </a:pPr>
            <a:r>
              <a:rPr lang="en-US" sz="2000" dirty="0">
                <a:solidFill>
                  <a:srgbClr val="00B0F0"/>
                </a:solidFill>
                <a:latin typeface="Consolas" panose="020B0609020204030204" pitchFamily="49" charset="0"/>
              </a:rPr>
              <a:t>('</a:t>
            </a:r>
            <a:r>
              <a:rPr lang="en-US" sz="2000" dirty="0" err="1">
                <a:solidFill>
                  <a:srgbClr val="00B0F0"/>
                </a:solidFill>
                <a:latin typeface="Consolas" panose="020B0609020204030204" pitchFamily="49" charset="0"/>
              </a:rPr>
              <a:t>dfgdfgdfg</a:t>
            </a:r>
            <a:r>
              <a:rPr lang="en-US" sz="2000" dirty="0">
                <a:solidFill>
                  <a:srgbClr val="00B0F0"/>
                </a:solidFill>
                <a:latin typeface="Consolas" panose="020B0609020204030204" pitchFamily="49" charset="0"/>
              </a:rPr>
              <a:t> </a:t>
            </a:r>
            <a:r>
              <a:rPr lang="en-US" sz="2000" dirty="0" err="1">
                <a:solidFill>
                  <a:srgbClr val="00B0F0"/>
                </a:solidFill>
                <a:latin typeface="Consolas" panose="020B0609020204030204" pitchFamily="49" charset="0"/>
              </a:rPr>
              <a:t>dfgbc</a:t>
            </a:r>
            <a:r>
              <a:rPr lang="en-US" sz="2000" dirty="0">
                <a:solidFill>
                  <a:srgbClr val="00B0F0"/>
                </a:solidFill>
                <a:latin typeface="Consolas" panose="020B0609020204030204" pitchFamily="49" charset="0"/>
              </a:rPr>
              <a:t> </a:t>
            </a:r>
            <a:r>
              <a:rPr lang="en-US" sz="2000" dirty="0" err="1">
                <a:solidFill>
                  <a:srgbClr val="00B0F0"/>
                </a:solidFill>
                <a:latin typeface="Consolas" panose="020B0609020204030204" pitchFamily="49" charset="0"/>
              </a:rPr>
              <a:t>dfgbde</a:t>
            </a:r>
            <a:r>
              <a:rPr lang="en-US" sz="2000" dirty="0">
                <a:solidFill>
                  <a:srgbClr val="00B0F0"/>
                </a:solidFill>
                <a:latin typeface="Consolas" panose="020B0609020204030204" pitchFamily="49" charset="0"/>
              </a:rPr>
              <a:t>', 5)</a:t>
            </a:r>
            <a:endParaRPr lang="en-US" sz="2000" dirty="0">
              <a:solidFill>
                <a:srgbClr val="00B0F0"/>
              </a:solidFill>
              <a:latin typeface="Consolas" panose="020B0609020204030204" pitchFamily="49" charset="0"/>
            </a:endParaRPr>
          </a:p>
          <a:p>
            <a:pPr marL="0" indent="0">
              <a:lnSpc>
                <a:spcPct val="80000"/>
              </a:lnSpc>
              <a:buNone/>
            </a:pPr>
            <a:r>
              <a:rPr lang="en-US" sz="2000" dirty="0">
                <a:latin typeface="Consolas" panose="020B0609020204030204" pitchFamily="49" charset="0"/>
              </a:rPr>
              <a:t>&gt;&gt;&gt; </a:t>
            </a:r>
            <a:r>
              <a:rPr lang="en-US" sz="2000" dirty="0" err="1">
                <a:latin typeface="Consolas" panose="020B0609020204030204" pitchFamily="49" charset="0"/>
              </a:rPr>
              <a:t>re.sub</a:t>
            </a:r>
            <a:r>
              <a:rPr lang="en-US" sz="2000" dirty="0">
                <a:latin typeface="Consolas" panose="020B0609020204030204" pitchFamily="49" charset="0"/>
              </a:rPr>
              <a:t>('a', '</a:t>
            </a:r>
            <a:r>
              <a:rPr lang="en-US" sz="2000" dirty="0" err="1">
                <a:latin typeface="Consolas" panose="020B0609020204030204" pitchFamily="49" charset="0"/>
              </a:rPr>
              <a:t>dfg</a:t>
            </a:r>
            <a:r>
              <a:rPr lang="en-US" sz="2000" dirty="0">
                <a:latin typeface="Consolas" panose="020B0609020204030204" pitchFamily="49" charset="0"/>
              </a:rPr>
              <a:t>', '</a:t>
            </a:r>
            <a:r>
              <a:rPr lang="en-US" sz="2000" dirty="0" err="1">
                <a:latin typeface="Consolas" panose="020B0609020204030204" pitchFamily="49" charset="0"/>
              </a:rPr>
              <a:t>aaa</a:t>
            </a:r>
            <a:r>
              <a:rPr lang="en-US" sz="2000" dirty="0">
                <a:latin typeface="Consolas" panose="020B0609020204030204" pitchFamily="49" charset="0"/>
              </a:rPr>
              <a:t> </a:t>
            </a:r>
            <a:r>
              <a:rPr lang="en-US" sz="2000" dirty="0" err="1">
                <a:latin typeface="Consolas" panose="020B0609020204030204" pitchFamily="49" charset="0"/>
              </a:rPr>
              <a:t>abc</a:t>
            </a:r>
            <a:r>
              <a:rPr lang="en-US" sz="2000" dirty="0">
                <a:latin typeface="Consolas" panose="020B0609020204030204" pitchFamily="49" charset="0"/>
              </a:rPr>
              <a:t> </a:t>
            </a:r>
            <a:r>
              <a:rPr lang="en-US" sz="2000" dirty="0" err="1">
                <a:latin typeface="Consolas" panose="020B0609020204030204" pitchFamily="49" charset="0"/>
              </a:rPr>
              <a:t>abde</a:t>
            </a:r>
            <a:r>
              <a:rPr lang="en-US" sz="2000" dirty="0">
                <a:latin typeface="Consolas" panose="020B0609020204030204" pitchFamily="49" charset="0"/>
              </a:rPr>
              <a:t>')</a:t>
            </a:r>
            <a:endParaRPr lang="en-US" sz="2000" dirty="0">
              <a:latin typeface="Consolas" panose="020B0609020204030204" pitchFamily="49" charset="0"/>
            </a:endParaRPr>
          </a:p>
          <a:p>
            <a:pPr marL="0" indent="0">
              <a:lnSpc>
                <a:spcPct val="80000"/>
              </a:lnSpc>
              <a:buNone/>
            </a:pPr>
            <a:r>
              <a:rPr lang="en-US" sz="2000" dirty="0">
                <a:solidFill>
                  <a:srgbClr val="00B0F0"/>
                </a:solidFill>
                <a:latin typeface="Consolas" panose="020B0609020204030204" pitchFamily="49" charset="0"/>
              </a:rPr>
              <a:t>'</a:t>
            </a:r>
            <a:r>
              <a:rPr lang="en-US" sz="2000" dirty="0" err="1">
                <a:solidFill>
                  <a:srgbClr val="00B0F0"/>
                </a:solidFill>
                <a:latin typeface="Consolas" panose="020B0609020204030204" pitchFamily="49" charset="0"/>
              </a:rPr>
              <a:t>dfgdfgdfg</a:t>
            </a:r>
            <a:r>
              <a:rPr lang="en-US" sz="2000" dirty="0">
                <a:solidFill>
                  <a:srgbClr val="00B0F0"/>
                </a:solidFill>
                <a:latin typeface="Consolas" panose="020B0609020204030204" pitchFamily="49" charset="0"/>
              </a:rPr>
              <a:t> </a:t>
            </a:r>
            <a:r>
              <a:rPr lang="en-US" sz="2000" dirty="0" err="1">
                <a:solidFill>
                  <a:srgbClr val="00B0F0"/>
                </a:solidFill>
                <a:latin typeface="Consolas" panose="020B0609020204030204" pitchFamily="49" charset="0"/>
              </a:rPr>
              <a:t>dfgbc</a:t>
            </a:r>
            <a:r>
              <a:rPr lang="en-US" sz="2000" dirty="0">
                <a:solidFill>
                  <a:srgbClr val="00B0F0"/>
                </a:solidFill>
                <a:latin typeface="Consolas" panose="020B0609020204030204" pitchFamily="49" charset="0"/>
              </a:rPr>
              <a:t> </a:t>
            </a:r>
            <a:r>
              <a:rPr lang="en-US" sz="2000" dirty="0" err="1">
                <a:solidFill>
                  <a:srgbClr val="00B0F0"/>
                </a:solidFill>
                <a:latin typeface="Consolas" panose="020B0609020204030204" pitchFamily="49" charset="0"/>
              </a:rPr>
              <a:t>dfgbde</a:t>
            </a:r>
            <a:r>
              <a:rPr lang="en-US" sz="2000" dirty="0">
                <a:solidFill>
                  <a:srgbClr val="00B0F0"/>
                </a:solidFill>
                <a:latin typeface="Consolas" panose="020B0609020204030204" pitchFamily="49" charset="0"/>
              </a:rPr>
              <a:t>'</a:t>
            </a:r>
            <a:endParaRPr lang="en-US" sz="2000" dirty="0">
              <a:solidFill>
                <a:srgbClr val="00B0F0"/>
              </a:solidFill>
              <a:latin typeface="Consolas" panose="020B0609020204030204" pitchFamily="49" charset="0"/>
            </a:endParaRPr>
          </a:p>
          <a:p>
            <a:pPr marL="0" indent="0">
              <a:lnSpc>
                <a:spcPct val="80000"/>
              </a:lnSpc>
              <a:buNone/>
            </a:pPr>
            <a:r>
              <a:rPr lang="en-US" sz="2000" dirty="0">
                <a:latin typeface="Consolas" panose="020B0609020204030204" pitchFamily="49" charset="0"/>
              </a:rPr>
              <a:t>&gt;&gt;&gt; </a:t>
            </a:r>
            <a:r>
              <a:rPr lang="en-US" sz="2000" dirty="0" err="1">
                <a:latin typeface="Consolas" panose="020B0609020204030204" pitchFamily="49" charset="0"/>
              </a:rPr>
              <a:t>re.escape</a:t>
            </a:r>
            <a:r>
              <a:rPr lang="en-US" sz="2000" dirty="0">
                <a:latin typeface="Consolas" panose="020B0609020204030204" pitchFamily="49" charset="0"/>
              </a:rPr>
              <a:t>('http://www.python.org')  #</a:t>
            </a:r>
            <a:r>
              <a:rPr lang="en-US" sz="2000" dirty="0" err="1">
                <a:latin typeface="Consolas" panose="020B0609020204030204" pitchFamily="49" charset="0"/>
              </a:rPr>
              <a:t>字符串转义</a:t>
            </a:r>
            <a:endParaRPr lang="en-US" sz="2000" dirty="0">
              <a:latin typeface="Consolas" panose="020B0609020204030204" pitchFamily="49" charset="0"/>
            </a:endParaRPr>
          </a:p>
          <a:p>
            <a:pPr marL="0" indent="0">
              <a:lnSpc>
                <a:spcPct val="80000"/>
              </a:lnSpc>
              <a:buNone/>
            </a:pPr>
            <a:r>
              <a:rPr lang="en-US" sz="2000" dirty="0">
                <a:solidFill>
                  <a:srgbClr val="00B0F0"/>
                </a:solidFill>
                <a:latin typeface="Consolas" panose="020B0609020204030204" pitchFamily="49" charset="0"/>
              </a:rPr>
              <a:t>'http://www\\.python\\.org'</a:t>
            </a:r>
            <a:endParaRPr lang="en-US" sz="2000" dirty="0">
              <a:solidFill>
                <a:srgbClr val="00B0F0"/>
              </a:solidFill>
              <a:latin typeface="Consolas" panose="020B0609020204030204" pitchFamily="49" charset="0"/>
            </a:endParaRPr>
          </a:p>
          <a:p>
            <a:pPr marL="0" indent="0">
              <a:lnSpc>
                <a:spcPct val="80000"/>
              </a:lnSpc>
              <a:buNone/>
            </a:pPr>
            <a:endParaRPr lang="zh-CN" altLang="en-US" sz="2000" dirty="0">
              <a:latin typeface="Consolas" panose="020B0609020204030204" pitchFamily="49" charset="0"/>
            </a:endParaRPr>
          </a:p>
        </p:txBody>
      </p:sp>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a:t>直接使用</a:t>
            </a:r>
            <a:r>
              <a:rPr lang="en-US" altLang="zh-CN" dirty="0"/>
              <a:t>Re</a:t>
            </a:r>
            <a:r>
              <a:rPr lang="zh-CN" altLang="en-US" dirty="0"/>
              <a:t>模块方法</a:t>
            </a:r>
            <a:endParaRPr lang="en-US" altLang="zh-CN" dirty="0"/>
          </a:p>
          <a:p>
            <a:pPr marL="0" indent="0">
              <a:buNone/>
            </a:pPr>
            <a:endParaRPr lang="en-US" altLang="zh-CN" sz="2200" dirty="0">
              <a:latin typeface="Consolas" panose="020B0609020204030204" pitchFamily="49" charset="0"/>
            </a:endParaRPr>
          </a:p>
          <a:p>
            <a:pPr marL="0" indent="0">
              <a:lnSpc>
                <a:spcPct val="80000"/>
              </a:lnSpc>
              <a:buNone/>
            </a:pPr>
            <a:r>
              <a:rPr lang="zh-CN" altLang="en-US" sz="2000" dirty="0">
                <a:latin typeface="Consolas" panose="020B0609020204030204" pitchFamily="49" charset="0"/>
              </a:rPr>
              <a:t>&gt;&gt;&gt; print(re.match('done|quit', 'done'))        #匹配成功，返回match对象</a:t>
            </a:r>
            <a:endParaRPr lang="zh-CN" altLang="en-US"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&lt;_</a:t>
            </a:r>
            <a:r>
              <a:rPr lang="en-US" altLang="zh-CN" sz="2000" dirty="0" err="1">
                <a:solidFill>
                  <a:srgbClr val="00B0F0"/>
                </a:solidFill>
                <a:latin typeface="Consolas" panose="020B0609020204030204" pitchFamily="49" charset="0"/>
              </a:rPr>
              <a:t>sre.SRE_Match</a:t>
            </a:r>
            <a:r>
              <a:rPr lang="en-US" altLang="zh-CN" sz="2000" dirty="0">
                <a:solidFill>
                  <a:srgbClr val="00B0F0"/>
                </a:solidFill>
                <a:latin typeface="Consolas" panose="020B0609020204030204" pitchFamily="49" charset="0"/>
              </a:rPr>
              <a:t> object; span=(0, 4), match='done'&gt; </a:t>
            </a:r>
            <a:endParaRPr lang="en-US" altLang="zh-CN" sz="2000" dirty="0">
              <a:solidFill>
                <a:srgbClr val="00B0F0"/>
              </a:solidFill>
              <a:latin typeface="Consolas" panose="020B0609020204030204" pitchFamily="49" charset="0"/>
            </a:endParaRPr>
          </a:p>
          <a:p>
            <a:pPr marL="0" indent="0">
              <a:lnSpc>
                <a:spcPct val="80000"/>
              </a:lnSpc>
              <a:buNone/>
            </a:pPr>
            <a:r>
              <a:rPr lang="zh-CN" altLang="en-US" sz="2000" dirty="0">
                <a:latin typeface="Consolas" panose="020B0609020204030204" pitchFamily="49" charset="0"/>
              </a:rPr>
              <a:t>&gt;&gt;&gt; print(re.match('done|quit', 'done!'))        #匹配成功</a:t>
            </a:r>
            <a:endParaRPr lang="zh-CN" altLang="en-US" sz="2000" dirty="0">
              <a:latin typeface="Consolas" panose="020B0609020204030204" pitchFamily="49" charset="0"/>
            </a:endParaRPr>
          </a:p>
          <a:p>
            <a:pPr marL="0" indent="0">
              <a:lnSpc>
                <a:spcPct val="80000"/>
              </a:lnSpc>
              <a:buNone/>
            </a:pPr>
            <a:r>
              <a:rPr lang="en-US" altLang="zh-CN" sz="2000" dirty="0">
                <a:solidFill>
                  <a:srgbClr val="00B0F0"/>
                </a:solidFill>
                <a:latin typeface="Consolas" panose="020B0609020204030204" pitchFamily="49" charset="0"/>
              </a:rPr>
              <a:t>&lt;_</a:t>
            </a:r>
            <a:r>
              <a:rPr lang="en-US" altLang="zh-CN" sz="2000" dirty="0" err="1">
                <a:solidFill>
                  <a:srgbClr val="00B0F0"/>
                </a:solidFill>
                <a:latin typeface="Consolas" panose="020B0609020204030204" pitchFamily="49" charset="0"/>
              </a:rPr>
              <a:t>sre.SRE_Match</a:t>
            </a:r>
            <a:r>
              <a:rPr lang="en-US" altLang="zh-CN" sz="2000" dirty="0">
                <a:solidFill>
                  <a:srgbClr val="00B0F0"/>
                </a:solidFill>
                <a:latin typeface="Consolas" panose="020B0609020204030204" pitchFamily="49" charset="0"/>
              </a:rPr>
              <a:t> object; span=(0, 4), match='done'&gt; </a:t>
            </a:r>
            <a:endParaRPr lang="en-US" altLang="zh-CN" sz="2000" dirty="0">
              <a:solidFill>
                <a:srgbClr val="00B0F0"/>
              </a:solidFill>
              <a:latin typeface="Consolas" panose="020B0609020204030204" pitchFamily="49" charset="0"/>
            </a:endParaRPr>
          </a:p>
          <a:p>
            <a:pPr marL="0" indent="0">
              <a:lnSpc>
                <a:spcPct val="80000"/>
              </a:lnSpc>
              <a:buNone/>
            </a:pPr>
            <a:r>
              <a:rPr lang="zh-CN" altLang="en-US" sz="2000" dirty="0">
                <a:latin typeface="Consolas" panose="020B0609020204030204" pitchFamily="49" charset="0"/>
              </a:rPr>
              <a:t>&gt;&gt;&gt; print(re.match('done|quit', 'doe!'))      #匹配不成功，返回空值None</a:t>
            </a:r>
            <a:endParaRPr lang="zh-CN" altLang="en-US" sz="2000" dirty="0">
              <a:latin typeface="Consolas" panose="020B0609020204030204" pitchFamily="49" charset="0"/>
            </a:endParaRPr>
          </a:p>
          <a:p>
            <a:pPr marL="0" indent="0">
              <a:lnSpc>
                <a:spcPct val="80000"/>
              </a:lnSpc>
              <a:buNone/>
            </a:pPr>
            <a:r>
              <a:rPr lang="zh-CN" altLang="en-US" sz="2000" dirty="0">
                <a:solidFill>
                  <a:srgbClr val="00B0F0"/>
                </a:solidFill>
                <a:latin typeface="Consolas" panose="020B0609020204030204" pitchFamily="49" charset="0"/>
              </a:rPr>
              <a:t>None</a:t>
            </a:r>
            <a:endParaRPr lang="zh-CN" altLang="en-US" sz="2000" dirty="0">
              <a:solidFill>
                <a:srgbClr val="00B0F0"/>
              </a:solidFill>
              <a:latin typeface="Consolas" panose="020B0609020204030204" pitchFamily="49" charset="0"/>
            </a:endParaRPr>
          </a:p>
          <a:p>
            <a:pPr marL="0" indent="0">
              <a:lnSpc>
                <a:spcPct val="80000"/>
              </a:lnSpc>
              <a:buNone/>
            </a:pPr>
            <a:r>
              <a:rPr lang="zh-CN" altLang="en-US" sz="2000" dirty="0">
                <a:latin typeface="Consolas" panose="020B0609020204030204" pitchFamily="49" charset="0"/>
              </a:rPr>
              <a:t>&gt;&gt;&gt; print(re.match('done|quit', 'd!one!'))       #匹配不成功</a:t>
            </a:r>
            <a:endParaRPr lang="zh-CN" altLang="en-US" sz="2000" dirty="0">
              <a:latin typeface="Consolas" panose="020B0609020204030204" pitchFamily="49" charset="0"/>
            </a:endParaRPr>
          </a:p>
          <a:p>
            <a:pPr marL="0" indent="0">
              <a:lnSpc>
                <a:spcPct val="80000"/>
              </a:lnSpc>
              <a:buNone/>
            </a:pPr>
            <a:r>
              <a:rPr lang="zh-CN" altLang="en-US" sz="2000" dirty="0">
                <a:solidFill>
                  <a:srgbClr val="00B0F0"/>
                </a:solidFill>
                <a:latin typeface="Consolas" panose="020B0609020204030204" pitchFamily="49" charset="0"/>
              </a:rPr>
              <a:t>None</a:t>
            </a:r>
            <a:endParaRPr lang="zh-CN" altLang="en-US" sz="2000" dirty="0">
              <a:solidFill>
                <a:srgbClr val="00B0F0"/>
              </a:solidFill>
              <a:latin typeface="Consolas" panose="020B0609020204030204" pitchFamily="49" charset="0"/>
            </a:endParaRPr>
          </a:p>
          <a:p>
            <a:pPr marL="0" indent="0">
              <a:lnSpc>
                <a:spcPct val="80000"/>
              </a:lnSpc>
              <a:buNone/>
            </a:pPr>
            <a:r>
              <a:rPr lang="zh-CN" altLang="en-US" sz="2000" dirty="0">
                <a:latin typeface="Consolas" panose="020B0609020204030204" pitchFamily="49" charset="0"/>
              </a:rPr>
              <a:t>&gt;&gt;&gt; print(re.search('done|quit', 'd!one!done'))  #匹配成功</a:t>
            </a:r>
            <a:endParaRPr lang="zh-CN" altLang="en-US" sz="2000" dirty="0">
              <a:latin typeface="Consolas" panose="020B0609020204030204" pitchFamily="49" charset="0"/>
            </a:endParaRPr>
          </a:p>
          <a:p>
            <a:pPr marL="0" indent="0">
              <a:lnSpc>
                <a:spcPct val="80000"/>
              </a:lnSpc>
              <a:buNone/>
            </a:pPr>
            <a:r>
              <a:rPr lang="zh-CN" altLang="en-US" sz="2000" dirty="0">
                <a:solidFill>
                  <a:srgbClr val="00B0F0"/>
                </a:solidFill>
                <a:latin typeface="Consolas" panose="020B0609020204030204" pitchFamily="49" charset="0"/>
              </a:rPr>
              <a:t>&lt;_sre.SRE_Match object at 0x0000000002D03D98&gt;</a:t>
            </a:r>
            <a:endParaRPr lang="zh-CN" altLang="en-US" sz="2000" dirty="0">
              <a:solidFill>
                <a:srgbClr val="00B0F0"/>
              </a:solidFill>
              <a:latin typeface="Consolas" panose="020B0609020204030204" pitchFamily="49" charset="0"/>
            </a:endParaRPr>
          </a:p>
        </p:txBody>
      </p:sp>
      <p:sp>
        <p:nvSpPr>
          <p:cNvPr id="4" name="灯片编号占位符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
        <p:nvSpPr>
          <p:cNvPr id="5" name="标题 4"/>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60000"/>
              </a:lnSpc>
            </a:pPr>
            <a:r>
              <a:rPr lang="zh-CN" altLang="en-US" sz="3100" dirty="0"/>
              <a:t>直接使用</a:t>
            </a:r>
            <a:r>
              <a:rPr lang="en-US" altLang="zh-CN" sz="3100" dirty="0"/>
              <a:t>Re</a:t>
            </a:r>
            <a:r>
              <a:rPr lang="zh-CN" altLang="en-US" sz="3100" dirty="0"/>
              <a:t>模块方法</a:t>
            </a:r>
            <a:endParaRPr lang="en-US" altLang="zh-CN" sz="3100" dirty="0"/>
          </a:p>
          <a:p>
            <a:pPr lvl="1">
              <a:lnSpc>
                <a:spcPct val="160000"/>
              </a:lnSpc>
            </a:pPr>
            <a:r>
              <a:rPr lang="zh-CN" altLang="en-US" sz="2700" dirty="0"/>
              <a:t>下面的代码使用几种不同的方法来删除字符串中指定内容</a:t>
            </a:r>
            <a:endParaRPr lang="zh-CN" altLang="en-US" sz="2400" dirty="0"/>
          </a:p>
          <a:p>
            <a:pPr marL="0" indent="0" fontAlgn="auto">
              <a:lnSpc>
                <a:spcPct val="100000"/>
              </a:lnSpc>
              <a:spcBef>
                <a:spcPts val="0"/>
              </a:spcBef>
              <a:buNone/>
            </a:pPr>
            <a:endParaRPr lang="zh-CN" altLang="en-US" sz="2000" dirty="0">
              <a:latin typeface="Consolas" panose="020B0609020204030204" pitchFamily="49" charset="0"/>
            </a:endParaRPr>
          </a:p>
          <a:p>
            <a:pPr marL="0" indent="0">
              <a:lnSpc>
                <a:spcPct val="100000"/>
              </a:lnSpc>
              <a:buNone/>
            </a:pPr>
            <a:r>
              <a:rPr lang="zh-CN" altLang="en-US" sz="2000" dirty="0">
                <a:latin typeface="Consolas" panose="020B0609020204030204" pitchFamily="49" charset="0"/>
              </a:rPr>
              <a:t>&gt;&gt;&gt; email = "tony@tiremove_thisger.net"</a:t>
            </a:r>
            <a:endParaRPr lang="zh-CN" altLang="en-US" sz="2000" dirty="0">
              <a:latin typeface="Consolas" panose="020B0609020204030204" pitchFamily="49" charset="0"/>
            </a:endParaRPr>
          </a:p>
          <a:p>
            <a:pPr marL="0" indent="0">
              <a:lnSpc>
                <a:spcPct val="100000"/>
              </a:lnSpc>
              <a:buNone/>
            </a:pPr>
            <a:r>
              <a:rPr lang="zh-CN" altLang="en-US" sz="2000" dirty="0">
                <a:latin typeface="Consolas" panose="020B0609020204030204" pitchFamily="49" charset="0"/>
              </a:rPr>
              <a:t>&gt;&gt;&gt; m = re.search("remove_this", email)    #使用search()方法返回的match对象</a:t>
            </a:r>
            <a:endParaRPr lang="zh-CN" altLang="en-US" sz="2000" dirty="0">
              <a:latin typeface="Consolas" panose="020B0609020204030204" pitchFamily="49" charset="0"/>
            </a:endParaRPr>
          </a:p>
          <a:p>
            <a:pPr marL="0" indent="0">
              <a:lnSpc>
                <a:spcPct val="100000"/>
              </a:lnSpc>
              <a:buNone/>
            </a:pPr>
            <a:r>
              <a:rPr lang="zh-CN" altLang="en-US" sz="2000" dirty="0">
                <a:latin typeface="Consolas" panose="020B0609020204030204" pitchFamily="49" charset="0"/>
              </a:rPr>
              <a:t>&gt;&gt;&gt; email[:m.start()] + email[m.end():]    #字符串切片</a:t>
            </a:r>
            <a:endParaRPr lang="zh-CN" altLang="en-US" sz="2000" dirty="0">
              <a:latin typeface="Consolas" panose="020B0609020204030204" pitchFamily="49" charset="0"/>
            </a:endParaRPr>
          </a:p>
          <a:p>
            <a:pPr marL="0" indent="0">
              <a:lnSpc>
                <a:spcPct val="100000"/>
              </a:lnSpc>
              <a:buNone/>
            </a:pPr>
            <a:r>
              <a:rPr lang="zh-CN" altLang="en-US" sz="2000" dirty="0">
                <a:solidFill>
                  <a:srgbClr val="00B0F0"/>
                </a:solidFill>
                <a:latin typeface="Consolas" panose="020B0609020204030204" pitchFamily="49" charset="0"/>
              </a:rPr>
              <a:t>'tony@tiger.net'</a:t>
            </a:r>
            <a:endParaRPr lang="zh-CN" altLang="en-US" sz="2000" dirty="0">
              <a:solidFill>
                <a:srgbClr val="00B0F0"/>
              </a:solidFill>
              <a:latin typeface="Consolas" panose="020B0609020204030204" pitchFamily="49" charset="0"/>
            </a:endParaRPr>
          </a:p>
          <a:p>
            <a:pPr marL="0" indent="0">
              <a:lnSpc>
                <a:spcPct val="100000"/>
              </a:lnSpc>
              <a:buNone/>
            </a:pPr>
            <a:r>
              <a:rPr lang="zh-CN" altLang="en-US" sz="2000" dirty="0">
                <a:latin typeface="Consolas" panose="020B0609020204030204" pitchFamily="49" charset="0"/>
              </a:rPr>
              <a:t>&gt;&gt;&gt; re.sub('remove_this', '', email)       #直接使用re模块的sub()方法</a:t>
            </a:r>
            <a:endParaRPr lang="zh-CN" altLang="en-US" sz="2000" dirty="0">
              <a:latin typeface="Consolas" panose="020B0609020204030204" pitchFamily="49" charset="0"/>
            </a:endParaRPr>
          </a:p>
          <a:p>
            <a:pPr marL="0" indent="0">
              <a:lnSpc>
                <a:spcPct val="100000"/>
              </a:lnSpc>
              <a:buNone/>
            </a:pPr>
            <a:r>
              <a:rPr lang="zh-CN" altLang="en-US" sz="2000" dirty="0">
                <a:solidFill>
                  <a:srgbClr val="00B0F0"/>
                </a:solidFill>
                <a:latin typeface="Consolas" panose="020B0609020204030204" pitchFamily="49" charset="0"/>
              </a:rPr>
              <a:t>'tony@tiger.net'</a:t>
            </a:r>
            <a:endParaRPr lang="zh-CN" altLang="en-US" sz="2000" dirty="0">
              <a:solidFill>
                <a:srgbClr val="00B0F0"/>
              </a:solidFill>
              <a:latin typeface="Consolas" panose="020B0609020204030204" pitchFamily="49" charset="0"/>
            </a:endParaRPr>
          </a:p>
          <a:p>
            <a:pPr marL="0" indent="0">
              <a:lnSpc>
                <a:spcPct val="100000"/>
              </a:lnSpc>
              <a:buNone/>
            </a:pPr>
            <a:r>
              <a:rPr lang="zh-CN" altLang="en-US" sz="2000" dirty="0">
                <a:latin typeface="Consolas" panose="020B0609020204030204" pitchFamily="49" charset="0"/>
              </a:rPr>
              <a:t>&gt;&gt;&gt; email.replace('remove_this', '')       #直接使用字符串替换方法</a:t>
            </a:r>
            <a:endParaRPr lang="zh-CN" altLang="en-US" sz="2000" dirty="0">
              <a:latin typeface="Consolas" panose="020B0609020204030204" pitchFamily="49" charset="0"/>
            </a:endParaRPr>
          </a:p>
          <a:p>
            <a:pPr marL="0" indent="0">
              <a:lnSpc>
                <a:spcPct val="100000"/>
              </a:lnSpc>
              <a:buNone/>
            </a:pPr>
            <a:r>
              <a:rPr lang="zh-CN" altLang="en-US" sz="2000" dirty="0">
                <a:solidFill>
                  <a:srgbClr val="00B0F0"/>
                </a:solidFill>
                <a:latin typeface="Consolas" panose="020B0609020204030204" pitchFamily="49" charset="0"/>
              </a:rPr>
              <a:t>'tony@tiger.net'</a:t>
            </a:r>
            <a:endParaRPr lang="zh-CN" altLang="en-US" sz="2000" dirty="0">
              <a:solidFill>
                <a:srgbClr val="00B0F0"/>
              </a:solidFill>
              <a:latin typeface="Consolas" panose="020B0609020204030204" pitchFamily="49" charset="0"/>
            </a:endParaRPr>
          </a:p>
        </p:txBody>
      </p:sp>
      <p:sp>
        <p:nvSpPr>
          <p:cNvPr id="4" name="灯片编号占位符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
        <p:nvSpPr>
          <p:cNvPr id="5" name="标题 4"/>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占位符 59394"/>
          <p:cNvSpPr>
            <a:spLocks noGrp="1" noChangeArrowheads="1"/>
          </p:cNvSpPr>
          <p:nvPr>
            <p:ph idx="1"/>
          </p:nvPr>
        </p:nvSpPr>
        <p:spPr/>
        <p:txBody>
          <a:bodyPr/>
          <a:lstStyle/>
          <a:p>
            <a:r>
              <a:rPr lang="zh-CN" altLang="en-US" dirty="0"/>
              <a:t>正则表达式对象</a:t>
            </a:r>
            <a:endParaRPr lang="en-US" altLang="zh-CN" dirty="0"/>
          </a:p>
          <a:p>
            <a:pPr lvl="1"/>
            <a:r>
              <a:rPr lang="zh-CN" altLang="en-US" dirty="0"/>
              <a:t>首先使用re模块的compile()方法将正则表达式编译生成正则表达式对象，然后再使用正则表达式对象提供的方法进行字符串处理。</a:t>
            </a:r>
            <a:endParaRPr lang="zh-CN" altLang="en-US" dirty="0"/>
          </a:p>
          <a:p>
            <a:pPr lvl="2"/>
            <a:r>
              <a:rPr lang="zh-CN" altLang="en-US" dirty="0"/>
              <a:t>使用编译后的正则表达式对象可以</a:t>
            </a:r>
            <a:r>
              <a:rPr lang="zh-CN" altLang="en-US" dirty="0">
                <a:solidFill>
                  <a:srgbClr val="FF0000"/>
                </a:solidFill>
              </a:rPr>
              <a:t>提高字符串处理速度</a:t>
            </a:r>
            <a:r>
              <a:rPr lang="zh-CN" altLang="en-US" dirty="0"/>
              <a:t>。</a:t>
            </a:r>
            <a:endParaRPr lang="zh-CN" altLang="en-US" dirty="0"/>
          </a:p>
          <a:p>
            <a:pPr lvl="1"/>
            <a:r>
              <a:rPr lang="zh-CN" altLang="en-US" dirty="0"/>
              <a:t>正则表达式对象的match(string[, pos[, endpos]])方法用于在字符串开头或指定位置进行搜索，模式必须出现在字符串开头或指定位置；</a:t>
            </a:r>
            <a:endParaRPr lang="zh-CN" altLang="en-US" dirty="0"/>
          </a:p>
          <a:p>
            <a:pPr lvl="1"/>
            <a:r>
              <a:rPr lang="zh-CN" altLang="en-US" dirty="0"/>
              <a:t>正则表达式对象的search(string[, pos[, endpos]])方法用于字符串搜索；</a:t>
            </a:r>
            <a:endParaRPr lang="zh-CN" altLang="en-US" dirty="0"/>
          </a:p>
          <a:p>
            <a:pPr lvl="1"/>
            <a:r>
              <a:rPr lang="zh-CN" altLang="en-US" dirty="0"/>
              <a:t>正则表达式对象的findall(string[, pos[, endpos]])方法用于在字符串中查找所有符合正则表达式的字符串列表。</a:t>
            </a:r>
            <a:endParaRPr lang="zh-CN" altLang="en-US" dirty="0"/>
          </a:p>
        </p:txBody>
      </p:sp>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正则表达式对象</a:t>
            </a:r>
            <a:endParaRPr lang="en-US" altLang="zh-CN" dirty="0"/>
          </a:p>
          <a:p>
            <a:pPr lvl="1"/>
            <a:r>
              <a:rPr lang="en-US" noProof="1"/>
              <a:t>match()、search()、findall()</a:t>
            </a:r>
            <a:endParaRPr lang="en-US" noProof="1"/>
          </a:p>
          <a:p>
            <a:pPr lvl="2"/>
            <a:r>
              <a:rPr lang="en-US" noProof="1"/>
              <a:t>match(string[, pos[, endpos]])方法在字符串开头或指定位置进行搜索，模式必须出现在</a:t>
            </a:r>
            <a:r>
              <a:rPr lang="en-US" noProof="1">
                <a:solidFill>
                  <a:srgbClr val="00B0F0"/>
                </a:solidFill>
              </a:rPr>
              <a:t>字符串开头或指定位置</a:t>
            </a:r>
            <a:r>
              <a:rPr lang="en-US" noProof="1"/>
              <a:t>；</a:t>
            </a:r>
            <a:endParaRPr lang="en-US" noProof="1"/>
          </a:p>
          <a:p>
            <a:pPr lvl="2"/>
            <a:r>
              <a:rPr lang="en-US" noProof="1"/>
              <a:t>search(string[, pos[, endpos]])方法在整个字符串或指定范围中进行搜索；</a:t>
            </a:r>
            <a:endParaRPr lang="en-US" noProof="1"/>
          </a:p>
          <a:p>
            <a:pPr lvl="2"/>
            <a:r>
              <a:rPr lang="en-US" noProof="1"/>
              <a:t>findall(string[, pos[, endpos]])方法字符串中查找所有符合正则表达式的字符串并以列表形式返回。</a:t>
            </a:r>
            <a:endParaRPr lang="en-US" noProof="1"/>
          </a:p>
        </p:txBody>
      </p:sp>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Content Placeholder 2"/>
          <p:cNvSpPr>
            <a:spLocks noGrp="1" noChangeArrowheads="1"/>
          </p:cNvSpPr>
          <p:nvPr>
            <p:ph idx="1"/>
          </p:nvPr>
        </p:nvSpPr>
        <p:spPr/>
        <p:txBody>
          <a:bodyPr/>
          <a:lstStyle/>
          <a:p>
            <a:pPr marL="0" indent="0">
              <a:lnSpc>
                <a:spcPct val="80000"/>
              </a:lnSpc>
              <a:buNone/>
            </a:pPr>
            <a:r>
              <a:rPr lang="en-US" altLang="en-US" sz="2000" dirty="0">
                <a:latin typeface="Consolas" panose="020B0609020204030204" pitchFamily="49" charset="0"/>
              </a:rPr>
              <a:t>&gt;&gt;&gt; import re</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example = '</a:t>
            </a:r>
            <a:r>
              <a:rPr lang="en-US" altLang="en-US" sz="2000" dirty="0" err="1">
                <a:latin typeface="Consolas" panose="020B0609020204030204" pitchFamily="49" charset="0"/>
              </a:rPr>
              <a:t>ShanDong</a:t>
            </a:r>
            <a:r>
              <a:rPr lang="en-US" altLang="en-US" sz="2000" dirty="0">
                <a:latin typeface="Consolas" panose="020B0609020204030204" pitchFamily="49" charset="0"/>
              </a:rPr>
              <a:t> Institute of Business and Technology'</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pattern = </a:t>
            </a:r>
            <a:r>
              <a:rPr lang="en-US" altLang="en-US" sz="2000" dirty="0" err="1">
                <a:latin typeface="Consolas" panose="020B0609020204030204" pitchFamily="49" charset="0"/>
              </a:rPr>
              <a:t>re.compile</a:t>
            </a:r>
            <a:r>
              <a:rPr lang="en-US" altLang="en-US" sz="2000" dirty="0">
                <a:latin typeface="Consolas" panose="020B0609020204030204" pitchFamily="49" charset="0"/>
              </a:rPr>
              <a:t>(</a:t>
            </a:r>
            <a:r>
              <a:rPr lang="en-US" altLang="en-US" sz="2000" dirty="0">
                <a:solidFill>
                  <a:srgbClr val="00B0F0"/>
                </a:solidFill>
                <a:latin typeface="Consolas" panose="020B0609020204030204" pitchFamily="49" charset="0"/>
              </a:rPr>
              <a:t>r</a:t>
            </a:r>
            <a:r>
              <a:rPr lang="en-US" altLang="en-US" sz="2000" dirty="0">
                <a:latin typeface="Consolas" panose="020B0609020204030204" pitchFamily="49" charset="0"/>
              </a:rPr>
              <a:t>‘\</a:t>
            </a:r>
            <a:r>
              <a:rPr lang="en-US" altLang="en-US" sz="2000" dirty="0" err="1">
                <a:latin typeface="Consolas" panose="020B0609020204030204" pitchFamily="49" charset="0"/>
              </a:rPr>
              <a:t>bB</a:t>
            </a:r>
            <a:r>
              <a:rPr lang="en-US" altLang="en-US" sz="2000" dirty="0">
                <a:latin typeface="Consolas" panose="020B0609020204030204" pitchFamily="49" charset="0"/>
              </a:rPr>
              <a:t>\w+\b’)       #</a:t>
            </a:r>
            <a:r>
              <a:rPr lang="en-US" altLang="en-US" sz="2000" dirty="0" err="1">
                <a:latin typeface="Consolas" panose="020B0609020204030204" pitchFamily="49" charset="0"/>
              </a:rPr>
              <a:t>查找以B开头的单词</a:t>
            </a:r>
            <a:r>
              <a:rPr lang="en-US" altLang="en-US" sz="2000" dirty="0">
                <a:latin typeface="Consolas" panose="020B0609020204030204" pitchFamily="49" charset="0"/>
              </a:rPr>
              <a:t>  r</a:t>
            </a:r>
            <a:r>
              <a:rPr lang="zh-CN" altLang="en-US" sz="2000" dirty="0">
                <a:latin typeface="Consolas" panose="020B0609020204030204" pitchFamily="49" charset="0"/>
              </a:rPr>
              <a:t>表示原始字符</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pattern.findall</a:t>
            </a:r>
            <a:r>
              <a:rPr lang="en-US" altLang="en-US" sz="2000" dirty="0">
                <a:latin typeface="Consolas" panose="020B0609020204030204" pitchFamily="49" charset="0"/>
              </a:rPr>
              <a:t>(example)                 #</a:t>
            </a:r>
            <a:r>
              <a:rPr lang="en-US" altLang="en-US" sz="2000" dirty="0" err="1">
                <a:latin typeface="Consolas" panose="020B0609020204030204" pitchFamily="49" charset="0"/>
              </a:rPr>
              <a:t>使用正则表达式对象的findall</a:t>
            </a:r>
            <a:r>
              <a:rPr lang="en-US" altLang="en-US" sz="2000" dirty="0">
                <a:latin typeface="Consolas" panose="020B0609020204030204" pitchFamily="49" charset="0"/>
              </a:rPr>
              <a:t>()</a:t>
            </a:r>
            <a:r>
              <a:rPr lang="en-US" altLang="en-US" sz="2000" dirty="0" err="1">
                <a:latin typeface="Consolas" panose="020B0609020204030204" pitchFamily="49" charset="0"/>
              </a:rPr>
              <a:t>方法</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['Business']</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pattern = </a:t>
            </a:r>
            <a:r>
              <a:rPr lang="en-US" altLang="en-US" sz="2000" dirty="0" err="1">
                <a:latin typeface="Consolas" panose="020B0609020204030204" pitchFamily="49" charset="0"/>
              </a:rPr>
              <a:t>re.compile</a:t>
            </a:r>
            <a:r>
              <a:rPr lang="en-US" altLang="en-US" sz="2000" dirty="0">
                <a:latin typeface="Consolas" panose="020B0609020204030204" pitchFamily="49" charset="0"/>
              </a:rPr>
              <a:t>(r'\</a:t>
            </a:r>
            <a:r>
              <a:rPr lang="en-US" altLang="en-US" sz="2000" dirty="0" err="1">
                <a:latin typeface="Consolas" panose="020B0609020204030204" pitchFamily="49" charset="0"/>
              </a:rPr>
              <a:t>w+g</a:t>
            </a:r>
            <a:r>
              <a:rPr lang="en-US" altLang="en-US" sz="2000" dirty="0">
                <a:latin typeface="Consolas" panose="020B0609020204030204" pitchFamily="49" charset="0"/>
              </a:rPr>
              <a:t>\b')                #</a:t>
            </a:r>
            <a:r>
              <a:rPr lang="en-US" altLang="en-US" sz="2000" dirty="0" err="1">
                <a:latin typeface="Consolas" panose="020B0609020204030204" pitchFamily="49" charset="0"/>
              </a:rPr>
              <a:t>查找以字母g结尾的单词</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pattern.findall</a:t>
            </a:r>
            <a:r>
              <a:rPr lang="en-US" altLang="en-US" sz="2000" dirty="0">
                <a:latin typeface="Consolas" panose="020B0609020204030204" pitchFamily="49" charset="0"/>
              </a:rPr>
              <a:t>(example)</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a:t>
            </a:r>
            <a:r>
              <a:rPr lang="en-US" altLang="en-US" sz="2000" dirty="0" err="1">
                <a:solidFill>
                  <a:srgbClr val="00B0F0"/>
                </a:solidFill>
                <a:latin typeface="Consolas" panose="020B0609020204030204" pitchFamily="49" charset="0"/>
              </a:rPr>
              <a:t>ShanDong</a:t>
            </a:r>
            <a:r>
              <a:rPr lang="en-US" altLang="en-US" sz="2000" dirty="0">
                <a:solidFill>
                  <a:srgbClr val="00B0F0"/>
                </a:solidFill>
                <a:latin typeface="Consolas" panose="020B0609020204030204" pitchFamily="49" charset="0"/>
              </a:rPr>
              <a:t>']</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pattern = </a:t>
            </a:r>
            <a:r>
              <a:rPr lang="en-US" altLang="en-US" sz="2000" dirty="0" err="1">
                <a:latin typeface="Consolas" panose="020B0609020204030204" pitchFamily="49" charset="0"/>
              </a:rPr>
              <a:t>re.compile</a:t>
            </a:r>
            <a:r>
              <a:rPr lang="en-US" altLang="en-US" sz="2000" dirty="0">
                <a:latin typeface="Consolas" panose="020B0609020204030204" pitchFamily="49" charset="0"/>
              </a:rPr>
              <a:t>(r'\b[a-</a:t>
            </a:r>
            <a:r>
              <a:rPr lang="en-US" altLang="en-US" sz="2000" dirty="0" err="1">
                <a:latin typeface="Consolas" panose="020B0609020204030204" pitchFamily="49" charset="0"/>
              </a:rPr>
              <a:t>zA</a:t>
            </a:r>
            <a:r>
              <a:rPr lang="en-US" altLang="en-US" sz="2000" dirty="0">
                <a:latin typeface="Consolas" panose="020B0609020204030204" pitchFamily="49" charset="0"/>
              </a:rPr>
              <a:t>-Z]{3}\b')  #查找3个字母长的单词</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pattern.findall</a:t>
            </a:r>
            <a:r>
              <a:rPr lang="en-US" altLang="en-US" sz="2000" dirty="0">
                <a:latin typeface="Consolas" panose="020B0609020204030204" pitchFamily="49" charset="0"/>
              </a:rPr>
              <a:t>(example)</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['and']</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pattern.match</a:t>
            </a:r>
            <a:r>
              <a:rPr lang="en-US" altLang="en-US" sz="2000" dirty="0">
                <a:latin typeface="Consolas" panose="020B0609020204030204" pitchFamily="49" charset="0"/>
              </a:rPr>
              <a:t>(example)                  #</a:t>
            </a:r>
            <a:r>
              <a:rPr lang="en-US" altLang="en-US" sz="2000" dirty="0" err="1">
                <a:latin typeface="Consolas" panose="020B0609020204030204" pitchFamily="49" charset="0"/>
              </a:rPr>
              <a:t>从字符串开头开始匹配，失败返回空值</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pattern.search</a:t>
            </a:r>
            <a:r>
              <a:rPr lang="en-US" altLang="en-US" sz="2000" dirty="0">
                <a:latin typeface="Consolas" panose="020B0609020204030204" pitchFamily="49" charset="0"/>
              </a:rPr>
              <a:t>(example)                       #</a:t>
            </a:r>
            <a:r>
              <a:rPr lang="en-US" altLang="en-US" sz="2000" dirty="0" err="1">
                <a:latin typeface="Consolas" panose="020B0609020204030204" pitchFamily="49" charset="0"/>
              </a:rPr>
              <a:t>在整个字符串中搜索，成功</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&lt;_</a:t>
            </a:r>
            <a:r>
              <a:rPr lang="en-US" altLang="en-US" sz="2000" dirty="0" err="1">
                <a:solidFill>
                  <a:srgbClr val="00B0F0"/>
                </a:solidFill>
                <a:latin typeface="Consolas" panose="020B0609020204030204" pitchFamily="49" charset="0"/>
              </a:rPr>
              <a:t>sre.SRE_Match</a:t>
            </a:r>
            <a:r>
              <a:rPr lang="en-US" altLang="en-US" sz="2000" dirty="0">
                <a:solidFill>
                  <a:srgbClr val="00B0F0"/>
                </a:solidFill>
                <a:latin typeface="Consolas" panose="020B0609020204030204" pitchFamily="49" charset="0"/>
              </a:rPr>
              <a:t> object; span=(31, 34), match='and'&gt;</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pattern = </a:t>
            </a:r>
            <a:r>
              <a:rPr lang="en-US" altLang="en-US" sz="2000" dirty="0" err="1">
                <a:latin typeface="Consolas" panose="020B0609020204030204" pitchFamily="49" charset="0"/>
              </a:rPr>
              <a:t>re.compile</a:t>
            </a:r>
            <a:r>
              <a:rPr lang="en-US" altLang="en-US" sz="2000" dirty="0">
                <a:latin typeface="Consolas" panose="020B0609020204030204" pitchFamily="49" charset="0"/>
              </a:rPr>
              <a:t>(r'\b\w*a\w*\b')    #</a:t>
            </a:r>
            <a:r>
              <a:rPr lang="en-US" altLang="en-US" sz="2000" dirty="0" err="1">
                <a:latin typeface="Consolas" panose="020B0609020204030204" pitchFamily="49" charset="0"/>
              </a:rPr>
              <a:t>查找所有含有字母a的单词</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pattern.findall</a:t>
            </a:r>
            <a:r>
              <a:rPr lang="en-US" altLang="en-US" sz="2000" dirty="0">
                <a:latin typeface="Consolas" panose="020B0609020204030204" pitchFamily="49" charset="0"/>
              </a:rPr>
              <a:t>(example)</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a:t>
            </a:r>
            <a:r>
              <a:rPr lang="en-US" altLang="en-US" sz="2000" dirty="0" err="1">
                <a:solidFill>
                  <a:srgbClr val="00B0F0"/>
                </a:solidFill>
                <a:latin typeface="Consolas" panose="020B0609020204030204" pitchFamily="49" charset="0"/>
              </a:rPr>
              <a:t>ShanDong</a:t>
            </a:r>
            <a:r>
              <a:rPr lang="en-US" altLang="en-US" sz="2000" dirty="0">
                <a:solidFill>
                  <a:srgbClr val="00B0F0"/>
                </a:solidFill>
                <a:latin typeface="Consolas" panose="020B0609020204030204" pitchFamily="49" charset="0"/>
              </a:rPr>
              <a:t>', 'and']</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text = "He was carefully disguised but captured quickly by police."</a:t>
            </a:r>
            <a:endParaRPr lang="en-US" altLang="en-US" sz="2000" dirty="0">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a:t>
            </a:r>
            <a:r>
              <a:rPr lang="en-US" altLang="en-US" sz="2000" dirty="0" err="1">
                <a:latin typeface="Consolas" panose="020B0609020204030204" pitchFamily="49" charset="0"/>
              </a:rPr>
              <a:t>re.findall</a:t>
            </a:r>
            <a:r>
              <a:rPr lang="en-US" altLang="en-US" sz="2000" dirty="0">
                <a:latin typeface="Consolas" panose="020B0609020204030204" pitchFamily="49" charset="0"/>
              </a:rPr>
              <a:t>(r"\</a:t>
            </a:r>
            <a:r>
              <a:rPr lang="en-US" altLang="en-US" sz="2000" dirty="0" err="1">
                <a:latin typeface="Consolas" panose="020B0609020204030204" pitchFamily="49" charset="0"/>
              </a:rPr>
              <a:t>w+ly</a:t>
            </a:r>
            <a:r>
              <a:rPr lang="en-US" altLang="en-US" sz="2000" dirty="0">
                <a:latin typeface="Consolas" panose="020B0609020204030204" pitchFamily="49" charset="0"/>
              </a:rPr>
              <a:t>", text)               #</a:t>
            </a:r>
            <a:r>
              <a:rPr lang="en-US" altLang="en-US" sz="2000" dirty="0" err="1">
                <a:latin typeface="Consolas" panose="020B0609020204030204" pitchFamily="49" charset="0"/>
              </a:rPr>
              <a:t>查找所有以字母组合ly结尾的单词</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['carefully', 'quickly']</a:t>
            </a:r>
            <a:endParaRPr lang="en-US" altLang="en-US" sz="2000" dirty="0">
              <a:solidFill>
                <a:srgbClr val="00B0F0"/>
              </a:solidFill>
              <a:latin typeface="Consolas" panose="020B0609020204030204" pitchFamily="49" charset="0"/>
            </a:endParaRPr>
          </a:p>
          <a:p>
            <a:pPr marL="0" indent="0">
              <a:lnSpc>
                <a:spcPct val="80000"/>
              </a:lnSpc>
              <a:buNone/>
            </a:pPr>
            <a:endParaRPr lang="en-US" altLang="en-US" sz="2000" dirty="0">
              <a:latin typeface="Consolas" panose="020B0609020204030204" pitchFamily="49" charset="0"/>
            </a:endParaRPr>
          </a:p>
        </p:txBody>
      </p:sp>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正则表达式对象</a:t>
            </a:r>
            <a:endParaRPr lang="en-US" noProof="1"/>
          </a:p>
          <a:p>
            <a:pPr lvl="1"/>
            <a:r>
              <a:rPr lang="en-US" noProof="1"/>
              <a:t>sub()、subn()</a:t>
            </a:r>
            <a:endParaRPr lang="en-US" noProof="1"/>
          </a:p>
          <a:p>
            <a:pPr lvl="2"/>
            <a:r>
              <a:rPr lang="en-US" noProof="1"/>
              <a:t>正则表达式对象的sub(repl, string[, count = 0])和subn(repl, string[, count = 0])方法用来实现字符串替换功能，其中参数repl可以为字符串或返回字符串的可调用对象。</a:t>
            </a:r>
            <a:endParaRPr lang="en-US" sz="1800" noProof="1"/>
          </a:p>
          <a:p>
            <a:pPr marL="0" indent="0">
              <a:lnSpc>
                <a:spcPct val="80000"/>
              </a:lnSpc>
              <a:buNone/>
            </a:pPr>
            <a:r>
              <a:rPr lang="en-US" sz="2000" noProof="1">
                <a:latin typeface="Consolas" panose="020B0609020204030204" pitchFamily="49" charset="0"/>
              </a:rPr>
              <a:t>&gt;&gt;&gt; example = '''Beautiful is better than ugly.</a:t>
            </a:r>
            <a:endParaRPr lang="en-US" sz="2000" noProof="1">
              <a:latin typeface="Consolas" panose="020B0609020204030204" pitchFamily="49" charset="0"/>
            </a:endParaRPr>
          </a:p>
          <a:p>
            <a:pPr marL="0" indent="0">
              <a:lnSpc>
                <a:spcPct val="80000"/>
              </a:lnSpc>
              <a:buNone/>
            </a:pPr>
            <a:r>
              <a:rPr lang="en-US" sz="2000" noProof="1">
                <a:latin typeface="Consolas" panose="020B0609020204030204" pitchFamily="49" charset="0"/>
              </a:rPr>
              <a:t>Explicit is better than implicit.</a:t>
            </a:r>
            <a:endParaRPr lang="en-US" sz="2000" noProof="1">
              <a:latin typeface="Consolas" panose="020B0609020204030204" pitchFamily="49" charset="0"/>
            </a:endParaRPr>
          </a:p>
          <a:p>
            <a:pPr marL="0" indent="0">
              <a:lnSpc>
                <a:spcPct val="80000"/>
              </a:lnSpc>
              <a:buNone/>
            </a:pPr>
            <a:r>
              <a:rPr lang="en-US" sz="2000" noProof="1">
                <a:latin typeface="Consolas" panose="020B0609020204030204" pitchFamily="49" charset="0"/>
              </a:rPr>
              <a:t>Simple is better than complex.</a:t>
            </a:r>
            <a:endParaRPr lang="en-US" sz="2000" noProof="1">
              <a:latin typeface="Consolas" panose="020B0609020204030204" pitchFamily="49" charset="0"/>
            </a:endParaRPr>
          </a:p>
          <a:p>
            <a:pPr marL="0" indent="0">
              <a:lnSpc>
                <a:spcPct val="80000"/>
              </a:lnSpc>
              <a:buNone/>
            </a:pPr>
            <a:r>
              <a:rPr lang="en-US" sz="2000" noProof="1">
                <a:latin typeface="Consolas" panose="020B0609020204030204" pitchFamily="49" charset="0"/>
              </a:rPr>
              <a:t>Complex is better than complicated.</a:t>
            </a:r>
            <a:endParaRPr lang="en-US" sz="2000" noProof="1">
              <a:latin typeface="Consolas" panose="020B0609020204030204" pitchFamily="49" charset="0"/>
            </a:endParaRPr>
          </a:p>
          <a:p>
            <a:pPr marL="0" indent="0">
              <a:lnSpc>
                <a:spcPct val="80000"/>
              </a:lnSpc>
              <a:buNone/>
            </a:pPr>
            <a:r>
              <a:rPr lang="en-US" sz="2000" noProof="1">
                <a:latin typeface="Consolas" panose="020B0609020204030204" pitchFamily="49" charset="0"/>
              </a:rPr>
              <a:t>Flat is better than nested.</a:t>
            </a:r>
            <a:endParaRPr lang="en-US" sz="2000" noProof="1">
              <a:latin typeface="Consolas" panose="020B0609020204030204" pitchFamily="49" charset="0"/>
            </a:endParaRPr>
          </a:p>
          <a:p>
            <a:pPr marL="0" indent="0">
              <a:lnSpc>
                <a:spcPct val="80000"/>
              </a:lnSpc>
              <a:buNone/>
            </a:pPr>
            <a:r>
              <a:rPr lang="en-US" sz="2000" noProof="1">
                <a:latin typeface="Consolas" panose="020B0609020204030204" pitchFamily="49" charset="0"/>
              </a:rPr>
              <a:t>Sparse is better than dense.</a:t>
            </a:r>
            <a:endParaRPr lang="en-US" sz="2000" noProof="1">
              <a:latin typeface="Consolas" panose="020B0609020204030204" pitchFamily="49" charset="0"/>
            </a:endParaRPr>
          </a:p>
          <a:p>
            <a:pPr marL="0" indent="0">
              <a:lnSpc>
                <a:spcPct val="80000"/>
              </a:lnSpc>
              <a:buNone/>
            </a:pPr>
            <a:r>
              <a:rPr lang="en-US" sz="2000" noProof="1">
                <a:latin typeface="Consolas" panose="020B0609020204030204" pitchFamily="49" charset="0"/>
              </a:rPr>
              <a:t>Readability counts.''</a:t>
            </a:r>
            <a:r>
              <a:rPr lang="en-US" altLang="zh-CN" sz="2000" noProof="1">
                <a:latin typeface="Consolas" panose="020B0609020204030204" pitchFamily="49" charset="0"/>
              </a:rPr>
              <a:t>' </a:t>
            </a:r>
            <a:endParaRPr lang="en-US" sz="2000" noProof="1">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pattern = </a:t>
            </a:r>
            <a:r>
              <a:rPr lang="en-US" altLang="en-US" sz="2000" dirty="0" err="1">
                <a:latin typeface="Consolas" panose="020B0609020204030204" pitchFamily="49" charset="0"/>
              </a:rPr>
              <a:t>re.compile</a:t>
            </a:r>
            <a:r>
              <a:rPr lang="en-US" altLang="en-US" sz="2000" dirty="0">
                <a:latin typeface="Consolas" panose="020B0609020204030204" pitchFamily="49" charset="0"/>
              </a:rPr>
              <a:t>(r'\bb\w*\b', </a:t>
            </a:r>
            <a:r>
              <a:rPr lang="en-US" altLang="en-US" sz="2000" dirty="0" err="1">
                <a:latin typeface="Consolas" panose="020B0609020204030204" pitchFamily="49" charset="0"/>
              </a:rPr>
              <a:t>re.I</a:t>
            </a:r>
            <a:r>
              <a:rPr lang="en-US" altLang="en-US" sz="2000" dirty="0">
                <a:latin typeface="Consolas" panose="020B0609020204030204" pitchFamily="49" charset="0"/>
              </a:rPr>
              <a:t>)  #</a:t>
            </a:r>
            <a:r>
              <a:rPr lang="en-US" altLang="en-US" sz="2000" dirty="0" err="1">
                <a:latin typeface="Consolas" panose="020B0609020204030204" pitchFamily="49" charset="0"/>
              </a:rPr>
              <a:t>匹配以b或B开头的单词</a:t>
            </a:r>
            <a:endParaRPr lang="en-US" altLang="en-US" sz="2000" dirty="0">
              <a:latin typeface="Consolas" panose="020B0609020204030204" pitchFamily="49" charset="0"/>
            </a:endParaRPr>
          </a:p>
        </p:txBody>
      </p:sp>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
        <p:nvSpPr>
          <p:cNvPr id="3" name="Content Placeholder 2"/>
          <p:cNvSpPr>
            <a:spLocks noGrp="1"/>
          </p:cNvSpPr>
          <p:nvPr>
            <p:ph idx="1"/>
          </p:nvPr>
        </p:nvSpPr>
        <p:spPr/>
        <p:txBody>
          <a:bodyPr/>
          <a:lstStyle/>
          <a:p>
            <a:r>
              <a:rPr lang="zh-CN" altLang="en-US" dirty="0"/>
              <a:t>正则表达式对象</a:t>
            </a:r>
            <a:endParaRPr lang="en-US" noProof="1"/>
          </a:p>
          <a:p>
            <a:pPr marL="0" indent="0">
              <a:lnSpc>
                <a:spcPct val="80000"/>
              </a:lnSpc>
              <a:buNone/>
            </a:pPr>
            <a:r>
              <a:rPr lang="en-US" altLang="en-US" sz="2000" dirty="0">
                <a:latin typeface="Consolas" panose="020B0609020204030204" pitchFamily="49" charset="0"/>
              </a:rPr>
              <a:t>&gt;&gt;&gt; print(</a:t>
            </a:r>
            <a:r>
              <a:rPr lang="en-US" altLang="en-US" sz="2000" dirty="0" err="1">
                <a:latin typeface="Consolas" panose="020B0609020204030204" pitchFamily="49" charset="0"/>
              </a:rPr>
              <a:t>pattern.sub</a:t>
            </a:r>
            <a:r>
              <a:rPr lang="en-US" altLang="en-US" sz="2000" dirty="0">
                <a:latin typeface="Consolas" panose="020B0609020204030204" pitchFamily="49" charset="0"/>
              </a:rPr>
              <a:t>('*', example))            #</a:t>
            </a:r>
            <a:r>
              <a:rPr lang="en-US" altLang="en-US" sz="2000" dirty="0" err="1">
                <a:latin typeface="Consolas" panose="020B0609020204030204" pitchFamily="49" charset="0"/>
              </a:rPr>
              <a:t>将符合条件的单词替换为</a:t>
            </a:r>
            <a:r>
              <a:rPr lang="en-US" altLang="en-US" sz="2000" dirty="0">
                <a:latin typeface="Consolas" panose="020B0609020204030204" pitchFamily="49" charset="0"/>
              </a:rPr>
              <a:t>*</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 is * than ugly.</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Explicit is * than implicit.</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Simple is * than complex.</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Complex is * than complicated.</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Flat is * than nested.</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Sparse is * than dense.</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Readability counts.</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latin typeface="Consolas" panose="020B0609020204030204" pitchFamily="49" charset="0"/>
              </a:rPr>
              <a:t>&gt;&gt;&gt; print(</a:t>
            </a:r>
            <a:r>
              <a:rPr lang="en-US" altLang="en-US" sz="2000" dirty="0" err="1">
                <a:latin typeface="Consolas" panose="020B0609020204030204" pitchFamily="49" charset="0"/>
              </a:rPr>
              <a:t>pattern.sub</a:t>
            </a:r>
            <a:r>
              <a:rPr lang="en-US" altLang="en-US" sz="2000" dirty="0">
                <a:latin typeface="Consolas" panose="020B0609020204030204" pitchFamily="49" charset="0"/>
              </a:rPr>
              <a:t>('*', example, 1))         #只替换1次</a:t>
            </a:r>
            <a:endParaRPr lang="en-US" altLang="en-US" sz="2000" dirty="0">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 is better than ugly.</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Explicit is better than implicit.</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Simple is better than complex.</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Complex is better than complicated.</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Flat is better than nested.</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Sparse is better than dense.</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Readability counts.</a:t>
            </a:r>
            <a:endParaRPr lang="en-US" altLang="en-US" sz="2000" dirty="0">
              <a:solidFill>
                <a:srgbClr val="00B0F0"/>
              </a:solidFill>
              <a:latin typeface="Consolas" panose="020B0609020204030204" pitchFamily="49" charset="0"/>
            </a:endParaRPr>
          </a:p>
          <a:p>
            <a:pPr marL="0" indent="0">
              <a:lnSpc>
                <a:spcPct val="80000"/>
              </a:lnSpc>
              <a:buNone/>
            </a:pPr>
            <a:r>
              <a:rPr lang="en-US" altLang="en-US" sz="2000" dirty="0">
                <a:solidFill>
                  <a:srgbClr val="00B0F0"/>
                </a:solidFill>
                <a:latin typeface="Consolas" panose="020B0609020204030204" pitchFamily="49" charset="0"/>
              </a:rPr>
              <a:t>.</a:t>
            </a:r>
            <a:endParaRPr lang="en-US" altLang="en-US" sz="2000" dirty="0">
              <a:solidFill>
                <a:srgbClr val="00B0F0"/>
              </a:solidFill>
              <a:latin typeface="Consolas" panose="020B0609020204030204" pitchFamily="49" charset="0"/>
            </a:endParaRPr>
          </a:p>
          <a:p>
            <a:pPr marL="0" indent="0">
              <a:lnSpc>
                <a:spcPct val="80000"/>
              </a:lnSpc>
              <a:buNone/>
            </a:pPr>
            <a:endParaRPr lang="en-US" altLang="en-US" sz="2000" dirty="0">
              <a:latin typeface="Consolas" panose="020B0609020204030204" pitchFamily="49" charset="0"/>
            </a:endParaRPr>
          </a:p>
          <a:p>
            <a:pPr marL="0" indent="0">
              <a:lnSpc>
                <a:spcPct val="80000"/>
              </a:lnSpc>
              <a:buNone/>
            </a:pPr>
            <a:endParaRPr lang="en-US" sz="2000" noProof="1">
              <a:latin typeface="Consolas" panose="020B0609020204030204" pitchFamily="49" charset="0"/>
            </a:endParaRP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
        <p:nvSpPr>
          <p:cNvPr id="3" name="Content Placeholder 2"/>
          <p:cNvSpPr>
            <a:spLocks noGrp="1"/>
          </p:cNvSpPr>
          <p:nvPr>
            <p:ph idx="1"/>
          </p:nvPr>
        </p:nvSpPr>
        <p:spPr/>
        <p:txBody>
          <a:bodyPr/>
          <a:lstStyle/>
          <a:p>
            <a:r>
              <a:rPr lang="zh-CN" altLang="en-US" dirty="0"/>
              <a:t>正则表达式对象</a:t>
            </a:r>
            <a:endParaRPr lang="en-US" altLang="zh-CN" dirty="0"/>
          </a:p>
          <a:p>
            <a:pPr lvl="1"/>
            <a:r>
              <a:rPr lang="en-US" altLang="zh-CN" noProof="1"/>
              <a:t>split(string[, maxsplit = 0])方法用来实现字符串分隔</a:t>
            </a:r>
            <a:endParaRPr lang="en-US" noProof="1"/>
          </a:p>
          <a:p>
            <a:pPr marL="0" indent="0">
              <a:lnSpc>
                <a:spcPct val="80000"/>
              </a:lnSpc>
              <a:buNone/>
            </a:pPr>
            <a:endParaRPr lang="en-US" altLang="zh-CN" sz="2000" noProof="1">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example = r'one,two,three.four/five\six?seven[eight]nine|ten'</a:t>
            </a:r>
            <a:endParaRPr lang="en-US" altLang="zh-CN" sz="2000" noProof="1">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pattern = re.compile(r'[,./\\?[\]\|]')         #指定多个可能的分隔符</a:t>
            </a:r>
            <a:endParaRPr lang="en-US" altLang="zh-CN" sz="2000" noProof="1">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pattern.split(example)</a:t>
            </a:r>
            <a:endParaRPr lang="en-US" altLang="zh-CN" sz="2000" noProof="1">
              <a:latin typeface="Consolas" panose="020B0609020204030204" pitchFamily="49" charset="0"/>
            </a:endParaRPr>
          </a:p>
          <a:p>
            <a:pPr marL="0" indent="0">
              <a:lnSpc>
                <a:spcPct val="80000"/>
              </a:lnSpc>
              <a:buNone/>
            </a:pPr>
            <a:r>
              <a:rPr lang="en-US" altLang="zh-CN" sz="2000" noProof="1">
                <a:solidFill>
                  <a:srgbClr val="00B0F0"/>
                </a:solidFill>
                <a:latin typeface="Consolas" panose="020B0609020204030204" pitchFamily="49" charset="0"/>
              </a:rPr>
              <a:t>['one', 'two', 'three', 'four', 'five', 'six', 'seven', 'eight', 'nine', 'ten']</a:t>
            </a:r>
            <a:endParaRPr lang="en-US" altLang="zh-CN" sz="2000" noProof="1">
              <a:solidFill>
                <a:srgbClr val="00B0F0"/>
              </a:solidFill>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example = r'one1two2three3four4five5six6seven7eight8nine9ten'</a:t>
            </a:r>
            <a:endParaRPr lang="en-US" altLang="zh-CN" sz="2000" noProof="1">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pattern = re.compile(r'\d+')                  #使用数字作为分隔符</a:t>
            </a:r>
            <a:endParaRPr lang="en-US" altLang="zh-CN" sz="2000" noProof="1">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pattern.split(example)</a:t>
            </a:r>
            <a:endParaRPr lang="en-US" altLang="zh-CN" sz="2000" noProof="1">
              <a:latin typeface="Consolas" panose="020B0609020204030204" pitchFamily="49" charset="0"/>
            </a:endParaRPr>
          </a:p>
          <a:p>
            <a:pPr marL="0" indent="0">
              <a:lnSpc>
                <a:spcPct val="80000"/>
              </a:lnSpc>
              <a:buNone/>
            </a:pPr>
            <a:r>
              <a:rPr lang="en-US" altLang="zh-CN" sz="2000" noProof="1">
                <a:solidFill>
                  <a:srgbClr val="00B0F0"/>
                </a:solidFill>
                <a:latin typeface="Consolas" panose="020B0609020204030204" pitchFamily="49" charset="0"/>
              </a:rPr>
              <a:t>['one', 'two', 'three', 'four', 'five', 'six', 'seven', 'eight', 'nine', 'ten']</a:t>
            </a:r>
            <a:endParaRPr lang="en-US" altLang="zh-CN" sz="2000" noProof="1">
              <a:solidFill>
                <a:srgbClr val="00B0F0"/>
              </a:solidFill>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example = r'one two    three  four,five.six.seven,eight,nine9ten'</a:t>
            </a:r>
            <a:endParaRPr lang="en-US" altLang="zh-CN" sz="2000" noProof="1">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pattern = re.compile(r'[\s,.\d]+')           #允许分隔符重复</a:t>
            </a:r>
            <a:endParaRPr lang="en-US" altLang="zh-CN" sz="2000" noProof="1">
              <a:latin typeface="Consolas" panose="020B0609020204030204" pitchFamily="49" charset="0"/>
            </a:endParaRPr>
          </a:p>
          <a:p>
            <a:pPr marL="0" indent="0">
              <a:lnSpc>
                <a:spcPct val="80000"/>
              </a:lnSpc>
              <a:buNone/>
            </a:pPr>
            <a:r>
              <a:rPr lang="en-US" altLang="zh-CN" sz="2000" noProof="1">
                <a:latin typeface="Consolas" panose="020B0609020204030204" pitchFamily="49" charset="0"/>
              </a:rPr>
              <a:t>&gt;&gt;&gt; pattern.split(example)</a:t>
            </a:r>
            <a:endParaRPr lang="en-US" altLang="zh-CN" sz="2000" noProof="1">
              <a:latin typeface="Consolas" panose="020B0609020204030204" pitchFamily="49" charset="0"/>
            </a:endParaRPr>
          </a:p>
          <a:p>
            <a:pPr marL="0" indent="0">
              <a:lnSpc>
                <a:spcPct val="80000"/>
              </a:lnSpc>
              <a:buNone/>
            </a:pPr>
            <a:r>
              <a:rPr lang="en-US" altLang="zh-CN" sz="2000" noProof="1">
                <a:solidFill>
                  <a:srgbClr val="00B0F0"/>
                </a:solidFill>
                <a:latin typeface="Consolas" panose="020B0609020204030204" pitchFamily="49" charset="0"/>
              </a:rPr>
              <a:t>['one', 'two', 'three', 'four', 'five', 'six', 'seven', 'eight', 'nine', 'ten']</a:t>
            </a:r>
            <a:endParaRPr lang="en-US" altLang="zh-CN" sz="2000" noProof="1">
              <a:solidFill>
                <a:srgbClr val="00B0F0"/>
              </a:solidFill>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字符串格式化</a:t>
            </a:r>
            <a:endParaRPr lang="zh-CN" altLang="en-US" dirty="0"/>
          </a:p>
        </p:txBody>
      </p:sp>
      <p:sp>
        <p:nvSpPr>
          <p:cNvPr id="3" name="内容占位符 2"/>
          <p:cNvSpPr>
            <a:spLocks noGrp="1"/>
          </p:cNvSpPr>
          <p:nvPr>
            <p:ph idx="1"/>
          </p:nvPr>
        </p:nvSpPr>
        <p:spPr/>
        <p:txBody>
          <a:bodyPr/>
          <a:lstStyle/>
          <a:p>
            <a:pPr>
              <a:lnSpc>
                <a:spcPct val="80000"/>
              </a:lnSpc>
              <a:buNone/>
            </a:pPr>
            <a:r>
              <a:rPr lang="zh-CN" altLang="en-US" sz="2000" dirty="0">
                <a:latin typeface="Consolas" panose="020B0609020204030204" pitchFamily="49" charset="0"/>
              </a:rPr>
              <a:t>&gt;&gt;&gt; x = 1235</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&gt;&gt;&gt; so="%o" % x</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&gt;&gt;&gt; so</a:t>
            </a:r>
            <a:endParaRPr lang="zh-CN" altLang="en-US" sz="2000" dirty="0">
              <a:latin typeface="Consolas" panose="020B0609020204030204" pitchFamily="49" charset="0"/>
            </a:endParaRPr>
          </a:p>
          <a:p>
            <a:pPr>
              <a:lnSpc>
                <a:spcPct val="80000"/>
              </a:lnSpc>
              <a:buNone/>
            </a:pPr>
            <a:r>
              <a:rPr lang="zh-CN" altLang="en-US" sz="2000" dirty="0">
                <a:solidFill>
                  <a:srgbClr val="0070C0"/>
                </a:solidFill>
                <a:latin typeface="Consolas" panose="020B0609020204030204" pitchFamily="49" charset="0"/>
              </a:rPr>
              <a:t>"2323"</a:t>
            </a:r>
            <a:endParaRPr lang="zh-CN" altLang="en-US" sz="2000" dirty="0">
              <a:solidFill>
                <a:srgbClr val="0070C0"/>
              </a:solidFill>
              <a:latin typeface="Consolas" panose="020B0609020204030204" pitchFamily="49" charset="0"/>
            </a:endParaRPr>
          </a:p>
          <a:p>
            <a:pPr>
              <a:lnSpc>
                <a:spcPct val="80000"/>
              </a:lnSpc>
              <a:buNone/>
            </a:pPr>
            <a:r>
              <a:rPr lang="zh-CN" altLang="en-US" sz="2000" dirty="0">
                <a:latin typeface="Consolas" panose="020B0609020204030204" pitchFamily="49" charset="0"/>
              </a:rPr>
              <a:t>&gt;&gt;&gt; sh = "%x" % x</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&gt;&gt;&gt; sh</a:t>
            </a:r>
            <a:endParaRPr lang="zh-CN" altLang="en-US" sz="2000" dirty="0">
              <a:latin typeface="Consolas" panose="020B0609020204030204" pitchFamily="49" charset="0"/>
            </a:endParaRPr>
          </a:p>
          <a:p>
            <a:pPr>
              <a:lnSpc>
                <a:spcPct val="80000"/>
              </a:lnSpc>
              <a:buNone/>
            </a:pPr>
            <a:r>
              <a:rPr lang="zh-CN" altLang="en-US" sz="2000" dirty="0">
                <a:solidFill>
                  <a:srgbClr val="0070C0"/>
                </a:solidFill>
                <a:latin typeface="Consolas" panose="020B0609020204030204" pitchFamily="49" charset="0"/>
              </a:rPr>
              <a:t>"4d3"</a:t>
            </a:r>
            <a:endParaRPr lang="zh-CN" altLang="en-US" sz="2000" dirty="0">
              <a:solidFill>
                <a:srgbClr val="0070C0"/>
              </a:solidFill>
              <a:latin typeface="Consolas" panose="020B0609020204030204" pitchFamily="49" charset="0"/>
            </a:endParaRPr>
          </a:p>
          <a:p>
            <a:pPr>
              <a:lnSpc>
                <a:spcPct val="80000"/>
              </a:lnSpc>
              <a:buNone/>
            </a:pPr>
            <a:r>
              <a:rPr lang="zh-CN" altLang="en-US" sz="2000" dirty="0">
                <a:latin typeface="Consolas" panose="020B0609020204030204" pitchFamily="49" charset="0"/>
              </a:rPr>
              <a:t>&gt;&gt;&gt; se = "%e" % x</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&gt;&gt;&gt; se</a:t>
            </a:r>
            <a:endParaRPr lang="zh-CN" altLang="en-US" sz="2000" dirty="0">
              <a:latin typeface="Consolas" panose="020B0609020204030204" pitchFamily="49" charset="0"/>
            </a:endParaRPr>
          </a:p>
          <a:p>
            <a:pPr>
              <a:lnSpc>
                <a:spcPct val="80000"/>
              </a:lnSpc>
              <a:buNone/>
            </a:pPr>
            <a:r>
              <a:rPr lang="zh-CN" altLang="en-US" sz="2000" dirty="0">
                <a:solidFill>
                  <a:srgbClr val="0070C0"/>
                </a:solidFill>
                <a:latin typeface="Consolas" panose="020B0609020204030204" pitchFamily="49" charset="0"/>
              </a:rPr>
              <a:t>"1.235000e+03"</a:t>
            </a:r>
            <a:endParaRPr lang="zh-CN" altLang="en-US" sz="2000" dirty="0">
              <a:solidFill>
                <a:srgbClr val="0070C0"/>
              </a:solidFill>
              <a:latin typeface="Consolas" panose="020B0609020204030204" pitchFamily="49" charset="0"/>
            </a:endParaRPr>
          </a:p>
          <a:p>
            <a:pPr>
              <a:lnSpc>
                <a:spcPct val="80000"/>
              </a:lnSpc>
              <a:buNone/>
            </a:pPr>
            <a:r>
              <a:rPr lang="zh-CN" altLang="en-US" sz="2000" dirty="0">
                <a:latin typeface="Consolas" panose="020B0609020204030204" pitchFamily="49" charset="0"/>
              </a:rPr>
              <a:t>&gt;&gt;&gt; chr(ord("3")+1)</a:t>
            </a:r>
            <a:endParaRPr lang="zh-CN" altLang="en-US" sz="2000" dirty="0">
              <a:latin typeface="Consolas" panose="020B0609020204030204" pitchFamily="49" charset="0"/>
            </a:endParaRPr>
          </a:p>
          <a:p>
            <a:pPr>
              <a:lnSpc>
                <a:spcPct val="80000"/>
              </a:lnSpc>
              <a:buNone/>
            </a:pPr>
            <a:r>
              <a:rPr lang="zh-CN" altLang="en-US" sz="2000" dirty="0">
                <a:solidFill>
                  <a:srgbClr val="0070C0"/>
                </a:solidFill>
                <a:latin typeface="Consolas" panose="020B0609020204030204" pitchFamily="49" charset="0"/>
              </a:rPr>
              <a:t>"4"</a:t>
            </a:r>
            <a:endParaRPr lang="zh-CN" altLang="en-US" sz="2000" dirty="0">
              <a:solidFill>
                <a:srgbClr val="0070C0"/>
              </a:solidFill>
              <a:latin typeface="Consolas" panose="020B0609020204030204" pitchFamily="49" charset="0"/>
            </a:endParaRPr>
          </a:p>
          <a:p>
            <a:pPr>
              <a:lnSpc>
                <a:spcPct val="80000"/>
              </a:lnSpc>
              <a:buNone/>
            </a:pPr>
            <a:r>
              <a:rPr lang="zh-CN" altLang="en-US" sz="2000" dirty="0">
                <a:latin typeface="Consolas" panose="020B0609020204030204" pitchFamily="49" charset="0"/>
              </a:rPr>
              <a:t>&gt;&gt;&gt; "%s"%65</a:t>
            </a:r>
            <a:endParaRPr lang="zh-CN" altLang="en-US" sz="2000" dirty="0">
              <a:latin typeface="Consolas" panose="020B0609020204030204" pitchFamily="49" charset="0"/>
            </a:endParaRPr>
          </a:p>
          <a:p>
            <a:pPr>
              <a:lnSpc>
                <a:spcPct val="80000"/>
              </a:lnSpc>
              <a:buNone/>
            </a:pPr>
            <a:r>
              <a:rPr lang="zh-CN" altLang="en-US" sz="2000" dirty="0">
                <a:solidFill>
                  <a:srgbClr val="0070C0"/>
                </a:solidFill>
                <a:latin typeface="Consolas" panose="020B0609020204030204" pitchFamily="49" charset="0"/>
              </a:rPr>
              <a:t>"65"</a:t>
            </a:r>
            <a:endParaRPr lang="zh-CN" altLang="en-US" sz="2000" dirty="0">
              <a:solidFill>
                <a:srgbClr val="0070C0"/>
              </a:solidFill>
              <a:latin typeface="Consolas" panose="020B0609020204030204" pitchFamily="49" charset="0"/>
            </a:endParaRPr>
          </a:p>
          <a:p>
            <a:pPr>
              <a:lnSpc>
                <a:spcPct val="80000"/>
              </a:lnSpc>
              <a:buNone/>
            </a:pPr>
            <a:r>
              <a:rPr lang="zh-CN" altLang="en-US" sz="2000" dirty="0">
                <a:latin typeface="Consolas" panose="020B0609020204030204" pitchFamily="49" charset="0"/>
              </a:rPr>
              <a:t>&gt;&gt;&gt; "%s"%65333</a:t>
            </a:r>
            <a:endParaRPr lang="zh-CN" altLang="en-US" sz="2000" dirty="0">
              <a:latin typeface="Consolas" panose="020B0609020204030204" pitchFamily="49" charset="0"/>
            </a:endParaRPr>
          </a:p>
          <a:p>
            <a:pPr>
              <a:lnSpc>
                <a:spcPct val="80000"/>
              </a:lnSpc>
              <a:buNone/>
            </a:pPr>
            <a:r>
              <a:rPr lang="zh-CN" altLang="en-US" sz="2000" dirty="0">
                <a:solidFill>
                  <a:srgbClr val="0070C0"/>
                </a:solidFill>
                <a:latin typeface="Consolas" panose="020B0609020204030204" pitchFamily="49" charset="0"/>
              </a:rPr>
              <a:t>"65333"</a:t>
            </a:r>
            <a:endParaRPr lang="zh-CN" altLang="en-US" sz="2000" dirty="0">
              <a:solidFill>
                <a:srgbClr val="0070C0"/>
              </a:solidFill>
              <a:latin typeface="Consolas" panose="020B0609020204030204" pitchFamily="49" charset="0"/>
            </a:endParaRPr>
          </a:p>
          <a:p>
            <a:pPr>
              <a:lnSpc>
                <a:spcPct val="80000"/>
              </a:lnSpc>
              <a:buNone/>
            </a:pPr>
            <a:r>
              <a:rPr lang="zh-CN" altLang="en-US" sz="2000" dirty="0">
                <a:latin typeface="Consolas" panose="020B0609020204030204" pitchFamily="49" charset="0"/>
              </a:rPr>
              <a:t>&gt;&gt;&gt; "%d"%"555"</a:t>
            </a:r>
            <a:endParaRPr lang="zh-CN" altLang="en-US" sz="2000" dirty="0">
              <a:latin typeface="Consolas" panose="020B0609020204030204" pitchFamily="49" charset="0"/>
            </a:endParaRPr>
          </a:p>
          <a:p>
            <a:pPr>
              <a:lnSpc>
                <a:spcPct val="80000"/>
              </a:lnSpc>
              <a:buNone/>
            </a:pPr>
            <a:r>
              <a:rPr lang="zh-CN" altLang="en-US" sz="2000" dirty="0">
                <a:solidFill>
                  <a:srgbClr val="0070C0"/>
                </a:solidFill>
                <a:latin typeface="Consolas" panose="020B0609020204030204" pitchFamily="49" charset="0"/>
              </a:rPr>
              <a:t>TypeError: %d format: a number is required, not str</a:t>
            </a:r>
            <a:endParaRPr lang="zh-CN" altLang="en-US" sz="2000" dirty="0">
              <a:solidFill>
                <a:srgbClr val="0070C0"/>
              </a:solidFill>
              <a:latin typeface="Consolas" panose="020B0609020204030204" pitchFamily="49" charset="0"/>
            </a:endParaRPr>
          </a:p>
          <a:p>
            <a:endParaRPr lang="zh-CN" altLang="en-US" sz="2000" dirty="0">
              <a:latin typeface="宋体" panose="02010600030101010101" pitchFamily="2" charset="-122"/>
            </a:endParaRPr>
          </a:p>
        </p:txBody>
      </p:sp>
      <p:sp>
        <p:nvSpPr>
          <p:cNvPr id="4" name="灯片编号占位符 3"/>
          <p:cNvSpPr>
            <a:spLocks noGrp="1"/>
          </p:cNvSpPr>
          <p:nvPr>
            <p:ph type="sldNum" sz="quarter" idx="11"/>
          </p:nvPr>
        </p:nvSpPr>
        <p:spPr/>
        <p:txBody>
          <a:bodyPr/>
          <a:lstStyle/>
          <a:p>
            <a:fld id="{565CE74E-AB26-4998-AD42-012C4C1AD076}" type="slidenum">
              <a:rPr lang="zh-CN" altLang="en-US" smtClean="0"/>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
        <p:nvSpPr>
          <p:cNvPr id="3" name="Content Placeholder 2"/>
          <p:cNvSpPr>
            <a:spLocks noGrp="1"/>
          </p:cNvSpPr>
          <p:nvPr>
            <p:ph idx="1"/>
          </p:nvPr>
        </p:nvSpPr>
        <p:spPr/>
        <p:txBody>
          <a:bodyPr/>
          <a:lstStyle/>
          <a:p>
            <a:r>
              <a:rPr lang="zh-CN" altLang="en-US" dirty="0">
                <a:latin typeface="宋体" panose="02010600030101010101" pitchFamily="2" charset="-122"/>
                <a:sym typeface="宋体" panose="02010600030101010101" pitchFamily="2" charset="-122"/>
              </a:rPr>
              <a:t>子模式与</a:t>
            </a:r>
            <a:r>
              <a:rPr lang="en-US" altLang="zh-CN" dirty="0">
                <a:latin typeface="宋体" panose="02010600030101010101" pitchFamily="2" charset="-122"/>
                <a:sym typeface="宋体" panose="02010600030101010101" pitchFamily="2" charset="-122"/>
              </a:rPr>
              <a:t>match</a:t>
            </a:r>
            <a:r>
              <a:rPr lang="zh-CN" altLang="en-US" dirty="0">
                <a:latin typeface="宋体" panose="02010600030101010101" pitchFamily="2" charset="-122"/>
                <a:sym typeface="宋体" panose="02010600030101010101" pitchFamily="2" charset="-122"/>
              </a:rPr>
              <a:t>对象</a:t>
            </a:r>
            <a:endParaRPr lang="en-US" altLang="zh-CN" dirty="0"/>
          </a:p>
          <a:p>
            <a:pPr lvl="1"/>
            <a:r>
              <a:rPr lang="zh-CN" altLang="en-US" dirty="0">
                <a:latin typeface="宋体" panose="02010600030101010101" pitchFamily="2" charset="-122"/>
              </a:rPr>
              <a:t>使用</a:t>
            </a:r>
            <a:r>
              <a:rPr lang="en-US" altLang="zh-CN" dirty="0">
                <a:latin typeface="宋体" panose="02010600030101010101" pitchFamily="2" charset="-122"/>
              </a:rPr>
              <a:t>()</a:t>
            </a:r>
            <a:r>
              <a:rPr lang="zh-CN" altLang="en-US" dirty="0">
                <a:latin typeface="宋体" panose="02010600030101010101" pitchFamily="2" charset="-122"/>
              </a:rPr>
              <a:t>表示一个子模式，即</a:t>
            </a:r>
            <a:r>
              <a:rPr lang="en-US" altLang="zh-CN" dirty="0">
                <a:latin typeface="宋体" panose="02010600030101010101" pitchFamily="2" charset="-122"/>
              </a:rPr>
              <a:t>()</a:t>
            </a:r>
            <a:r>
              <a:rPr lang="zh-CN" altLang="en-US" dirty="0">
                <a:latin typeface="宋体" panose="02010600030101010101" pitchFamily="2" charset="-122"/>
              </a:rPr>
              <a:t>内的内容作为一个整体出现</a:t>
            </a:r>
            <a:endParaRPr lang="en-US" noProof="1"/>
          </a:p>
          <a:p>
            <a:pPr marL="0" indent="0">
              <a:lnSpc>
                <a:spcPct val="80000"/>
              </a:lnSpc>
              <a:buNone/>
            </a:pPr>
            <a:endParaRPr lang="en-US" altLang="zh-CN" sz="2000" noProof="1">
              <a:latin typeface="Consolas" panose="020B0609020204030204" pitchFamily="49" charset="0"/>
            </a:endParaRPr>
          </a:p>
          <a:p>
            <a:pPr marL="0" indent="0">
              <a:lnSpc>
                <a:spcPct val="80000"/>
              </a:lnSpc>
              <a:buNone/>
            </a:pPr>
            <a:r>
              <a:rPr lang="en-US" altLang="zh-CN" sz="2400" dirty="0">
                <a:latin typeface="Consolas" panose="020B0609020204030204" pitchFamily="49" charset="0"/>
              </a:rPr>
              <a:t>&gt;&gt;&gt; </a:t>
            </a:r>
            <a:r>
              <a:rPr lang="en-US" altLang="zh-CN" sz="2400" dirty="0" err="1">
                <a:latin typeface="Consolas" panose="020B0609020204030204" pitchFamily="49" charset="0"/>
              </a:rPr>
              <a:t>telNumber</a:t>
            </a:r>
            <a:r>
              <a:rPr lang="en-US" altLang="zh-CN" sz="2400" dirty="0">
                <a:latin typeface="Consolas" panose="020B0609020204030204" pitchFamily="49" charset="0"/>
              </a:rPr>
              <a:t> = '''Suppose my Phone No. is 0535-1234567,</a:t>
            </a:r>
            <a:endParaRPr lang="en-US" altLang="zh-CN" sz="2400" dirty="0">
              <a:latin typeface="Consolas" panose="020B0609020204030204" pitchFamily="49" charset="0"/>
            </a:endParaRPr>
          </a:p>
          <a:p>
            <a:pPr marL="0" indent="0">
              <a:lnSpc>
                <a:spcPct val="80000"/>
              </a:lnSpc>
              <a:buNone/>
            </a:pPr>
            <a:r>
              <a:rPr lang="en-US" altLang="zh-CN" sz="2400" dirty="0">
                <a:latin typeface="Consolas" panose="020B0609020204030204" pitchFamily="49" charset="0"/>
              </a:rPr>
              <a:t>yours is 010-12345678, his is 025-87654321.'''</a:t>
            </a:r>
            <a:endParaRPr lang="en-US" altLang="zh-CN" sz="2400" dirty="0">
              <a:latin typeface="Consolas" panose="020B0609020204030204" pitchFamily="49" charset="0"/>
            </a:endParaRPr>
          </a:p>
          <a:p>
            <a:pPr marL="0" indent="0">
              <a:lnSpc>
                <a:spcPct val="80000"/>
              </a:lnSpc>
              <a:buNone/>
            </a:pPr>
            <a:r>
              <a:rPr lang="en-US" altLang="zh-CN" sz="2400" dirty="0">
                <a:latin typeface="Consolas" panose="020B0609020204030204" pitchFamily="49" charset="0"/>
              </a:rPr>
              <a:t>&gt;&gt;&gt; pattern = </a:t>
            </a:r>
            <a:r>
              <a:rPr lang="en-US" altLang="zh-CN" sz="2400" dirty="0" err="1">
                <a:latin typeface="Consolas" panose="020B0609020204030204" pitchFamily="49" charset="0"/>
              </a:rPr>
              <a:t>re.compile</a:t>
            </a:r>
            <a:r>
              <a:rPr lang="en-US" altLang="zh-CN" sz="2400" dirty="0">
                <a:latin typeface="Consolas" panose="020B0609020204030204" pitchFamily="49" charset="0"/>
              </a:rPr>
              <a:t>(r'(\d{3,4})-(\d{7,8})')</a:t>
            </a:r>
            <a:endParaRPr lang="en-US" altLang="zh-CN" sz="2400" dirty="0">
              <a:latin typeface="Consolas" panose="020B0609020204030204" pitchFamily="49" charset="0"/>
            </a:endParaRPr>
          </a:p>
          <a:p>
            <a:pPr marL="0" indent="0">
              <a:lnSpc>
                <a:spcPct val="80000"/>
              </a:lnSpc>
              <a:buNone/>
            </a:pPr>
            <a:r>
              <a:rPr lang="en-US" altLang="zh-CN" sz="2400" dirty="0">
                <a:latin typeface="Consolas" panose="020B0609020204030204" pitchFamily="49" charset="0"/>
              </a:rPr>
              <a:t>&gt;&gt;&gt; </a:t>
            </a:r>
            <a:r>
              <a:rPr lang="en-US" altLang="zh-CN" sz="2400" dirty="0" err="1">
                <a:latin typeface="Consolas" panose="020B0609020204030204" pitchFamily="49" charset="0"/>
              </a:rPr>
              <a:t>pattern.findall</a:t>
            </a:r>
            <a:r>
              <a:rPr lang="en-US" altLang="zh-CN" sz="2400" dirty="0">
                <a:latin typeface="Consolas" panose="020B0609020204030204" pitchFamily="49" charset="0"/>
              </a:rPr>
              <a:t>(</a:t>
            </a:r>
            <a:r>
              <a:rPr lang="en-US" altLang="zh-CN" sz="2400" dirty="0" err="1">
                <a:latin typeface="Consolas" panose="020B0609020204030204" pitchFamily="49" charset="0"/>
              </a:rPr>
              <a:t>telNumber</a:t>
            </a:r>
            <a:r>
              <a:rPr lang="en-US" altLang="zh-CN" sz="2400" dirty="0">
                <a:latin typeface="Consolas" panose="020B0609020204030204" pitchFamily="49" charset="0"/>
              </a:rPr>
              <a:t>)</a:t>
            </a:r>
            <a:endParaRPr lang="en-US" altLang="zh-CN" sz="2400" dirty="0">
              <a:latin typeface="Consolas" panose="020B0609020204030204" pitchFamily="49" charset="0"/>
            </a:endParaRPr>
          </a:p>
          <a:p>
            <a:pPr marL="0" indent="0">
              <a:lnSpc>
                <a:spcPct val="80000"/>
              </a:lnSpc>
              <a:buNone/>
            </a:pPr>
            <a:r>
              <a:rPr lang="en-US" altLang="zh-CN" sz="2400" dirty="0">
                <a:solidFill>
                  <a:srgbClr val="00B0F0"/>
                </a:solidFill>
                <a:latin typeface="Consolas" panose="020B0609020204030204" pitchFamily="49" charset="0"/>
              </a:rPr>
              <a:t>[('0535', '1234567'), ('010', '12345678'), ('025', '87654321')]</a:t>
            </a:r>
            <a:endParaRPr lang="zh-CN" altLang="en-US" sz="2400" dirty="0">
              <a:solidFill>
                <a:srgbClr val="00B0F0"/>
              </a:solidFill>
              <a:latin typeface="Consolas" panose="020B0609020204030204"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
        <p:nvSpPr>
          <p:cNvPr id="3" name="Content Placeholder 2"/>
          <p:cNvSpPr>
            <a:spLocks noGrp="1"/>
          </p:cNvSpPr>
          <p:nvPr>
            <p:ph idx="1"/>
          </p:nvPr>
        </p:nvSpPr>
        <p:spPr/>
        <p:txBody>
          <a:bodyPr/>
          <a:lstStyle/>
          <a:p>
            <a:r>
              <a:rPr lang="zh-CN" altLang="en-US" dirty="0">
                <a:latin typeface="宋体" panose="02010600030101010101" pitchFamily="2" charset="-122"/>
                <a:sym typeface="宋体" panose="02010600030101010101" pitchFamily="2" charset="-122"/>
              </a:rPr>
              <a:t>子模式与</a:t>
            </a:r>
            <a:r>
              <a:rPr lang="en-US" altLang="zh-CN" dirty="0">
                <a:latin typeface="宋体" panose="02010600030101010101" pitchFamily="2" charset="-122"/>
                <a:sym typeface="宋体" panose="02010600030101010101" pitchFamily="2" charset="-122"/>
              </a:rPr>
              <a:t>match</a:t>
            </a:r>
            <a:r>
              <a:rPr lang="zh-CN" altLang="en-US" dirty="0">
                <a:latin typeface="宋体" panose="02010600030101010101" pitchFamily="2" charset="-122"/>
                <a:sym typeface="宋体" panose="02010600030101010101" pitchFamily="2" charset="-122"/>
              </a:rPr>
              <a:t>对象</a:t>
            </a:r>
            <a:endParaRPr lang="en-US" altLang="zh-CN" dirty="0"/>
          </a:p>
          <a:p>
            <a:pPr lvl="1"/>
            <a:r>
              <a:rPr lang="en-US" altLang="zh-CN" dirty="0">
                <a:latin typeface="宋体" panose="02010600030101010101" pitchFamily="2" charset="-122"/>
              </a:rPr>
              <a:t>match</a:t>
            </a:r>
            <a:r>
              <a:rPr lang="zh-CN" altLang="en-US" dirty="0">
                <a:latin typeface="宋体" panose="02010600030101010101" pitchFamily="2" charset="-122"/>
              </a:rPr>
              <a:t>方法和</a:t>
            </a:r>
            <a:r>
              <a:rPr lang="en-US" altLang="zh-CN" dirty="0">
                <a:latin typeface="宋体" panose="02010600030101010101" pitchFamily="2" charset="-122"/>
              </a:rPr>
              <a:t>search</a:t>
            </a:r>
            <a:r>
              <a:rPr lang="zh-CN" altLang="en-US" dirty="0">
                <a:latin typeface="宋体" panose="02010600030101010101" pitchFamily="2" charset="-122"/>
              </a:rPr>
              <a:t>方法匹配成功后返回</a:t>
            </a:r>
            <a:r>
              <a:rPr lang="en-US" altLang="zh-CN" dirty="0">
                <a:latin typeface="宋体" panose="02010600030101010101" pitchFamily="2" charset="-122"/>
              </a:rPr>
              <a:t>match</a:t>
            </a:r>
            <a:r>
              <a:rPr lang="zh-CN" altLang="en-US" dirty="0">
                <a:latin typeface="宋体" panose="02010600030101010101" pitchFamily="2" charset="-122"/>
              </a:rPr>
              <a:t>对象</a:t>
            </a:r>
            <a:endParaRPr lang="en-US" altLang="zh-CN" dirty="0">
              <a:latin typeface="宋体" panose="02010600030101010101" pitchFamily="2" charset="-122"/>
            </a:endParaRPr>
          </a:p>
          <a:p>
            <a:pPr lvl="1"/>
            <a:r>
              <a:rPr lang="zh-CN" altLang="en-US" dirty="0">
                <a:latin typeface="宋体" panose="02010600030101010101" pitchFamily="2" charset="-122"/>
              </a:rPr>
              <a:t>match对象的主要方法</a:t>
            </a:r>
            <a:endParaRPr lang="en-US" altLang="zh-CN" dirty="0">
              <a:latin typeface="宋体" panose="02010600030101010101" pitchFamily="2" charset="-122"/>
            </a:endParaRPr>
          </a:p>
          <a:p>
            <a:pPr lvl="2"/>
            <a:r>
              <a:rPr lang="zh-CN" altLang="en-US" dirty="0">
                <a:latin typeface="宋体" panose="02010600030101010101" pitchFamily="2" charset="-122"/>
              </a:rPr>
              <a:t>group()：返回匹配的一个或多个子模式内容</a:t>
            </a:r>
            <a:endParaRPr lang="zh-CN" altLang="en-US" dirty="0">
              <a:latin typeface="宋体" panose="02010600030101010101" pitchFamily="2" charset="-122"/>
            </a:endParaRPr>
          </a:p>
          <a:p>
            <a:pPr lvl="2"/>
            <a:r>
              <a:rPr lang="zh-CN" altLang="en-US" dirty="0">
                <a:latin typeface="宋体" panose="02010600030101010101" pitchFamily="2" charset="-122"/>
              </a:rPr>
              <a:t>groups()：返回一个包含匹配的所有子模式内容的元组</a:t>
            </a:r>
            <a:endParaRPr lang="zh-CN" altLang="en-US" dirty="0">
              <a:latin typeface="宋体" panose="02010600030101010101" pitchFamily="2" charset="-122"/>
            </a:endParaRPr>
          </a:p>
          <a:p>
            <a:pPr lvl="2"/>
            <a:r>
              <a:rPr lang="zh-CN" altLang="en-US" dirty="0">
                <a:latin typeface="宋体" panose="02010600030101010101" pitchFamily="2" charset="-122"/>
              </a:rPr>
              <a:t>groupdict()：返回包含匹配的所有命名子模式内容的字典</a:t>
            </a:r>
            <a:endParaRPr lang="zh-CN" altLang="en-US" dirty="0">
              <a:latin typeface="宋体" panose="02010600030101010101" pitchFamily="2" charset="-122"/>
            </a:endParaRPr>
          </a:p>
          <a:p>
            <a:pPr lvl="2"/>
            <a:r>
              <a:rPr lang="zh-CN" altLang="en-US" dirty="0">
                <a:latin typeface="宋体" panose="02010600030101010101" pitchFamily="2" charset="-122"/>
              </a:rPr>
              <a:t>start()：返回指定子模式内容的起始位置</a:t>
            </a:r>
            <a:endParaRPr lang="zh-CN" altLang="en-US" dirty="0">
              <a:latin typeface="宋体" panose="02010600030101010101" pitchFamily="2" charset="-122"/>
            </a:endParaRPr>
          </a:p>
          <a:p>
            <a:pPr lvl="2"/>
            <a:r>
              <a:rPr lang="zh-CN" altLang="en-US" dirty="0">
                <a:latin typeface="宋体" panose="02010600030101010101" pitchFamily="2" charset="-122"/>
              </a:rPr>
              <a:t>end()：返回指定子模式内容的结束位置的前一个位置</a:t>
            </a:r>
            <a:endParaRPr lang="zh-CN" altLang="en-US" dirty="0">
              <a:latin typeface="宋体" panose="02010600030101010101" pitchFamily="2" charset="-122"/>
            </a:endParaRPr>
          </a:p>
          <a:p>
            <a:pPr lvl="2"/>
            <a:r>
              <a:rPr lang="zh-CN" altLang="en-US" dirty="0">
                <a:latin typeface="宋体" panose="02010600030101010101" pitchFamily="2" charset="-122"/>
              </a:rPr>
              <a:t>span()：返回一个包含指定子模式内容起始位置和结束位置前一个位置的元组。</a:t>
            </a:r>
            <a:endParaRPr lang="zh-CN" altLang="en-US" dirty="0">
              <a:latin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
        <p:nvSpPr>
          <p:cNvPr id="3" name="Content Placeholder 2"/>
          <p:cNvSpPr>
            <a:spLocks noGrp="1"/>
          </p:cNvSpPr>
          <p:nvPr>
            <p:ph idx="1"/>
          </p:nvPr>
        </p:nvSpPr>
        <p:spPr>
          <a:xfrm>
            <a:off x="494207" y="1343973"/>
            <a:ext cx="11604865" cy="4896544"/>
          </a:xfrm>
        </p:spPr>
        <p:txBody>
          <a:bodyPr/>
          <a:lstStyle/>
          <a:p>
            <a:r>
              <a:rPr lang="zh-CN" altLang="en-US" dirty="0">
                <a:latin typeface="宋体" panose="02010600030101010101" pitchFamily="2" charset="-122"/>
                <a:sym typeface="宋体" panose="02010600030101010101" pitchFamily="2" charset="-122"/>
              </a:rPr>
              <a:t>子模式与</a:t>
            </a:r>
            <a:r>
              <a:rPr lang="en-US" altLang="zh-CN" dirty="0">
                <a:latin typeface="宋体" panose="02010600030101010101" pitchFamily="2" charset="-122"/>
                <a:sym typeface="宋体" panose="02010600030101010101" pitchFamily="2" charset="-122"/>
              </a:rPr>
              <a:t>match</a:t>
            </a:r>
            <a:r>
              <a:rPr lang="zh-CN" altLang="en-US" dirty="0">
                <a:latin typeface="宋体" panose="02010600030101010101" pitchFamily="2" charset="-122"/>
                <a:sym typeface="宋体" panose="02010600030101010101" pitchFamily="2" charset="-122"/>
              </a:rPr>
              <a:t>对象</a:t>
            </a:r>
            <a:endParaRPr lang="en-US" altLang="zh-CN" dirty="0"/>
          </a:p>
          <a:p>
            <a:pPr lvl="1"/>
            <a:r>
              <a:rPr lang="zh-CN" altLang="en-US" dirty="0">
                <a:latin typeface="宋体" panose="02010600030101010101" pitchFamily="2" charset="-122"/>
              </a:rPr>
              <a:t>子模式扩展语法</a:t>
            </a:r>
            <a:endParaRPr lang="en-US" altLang="zh-CN" dirty="0">
              <a:latin typeface="宋体" panose="02010600030101010101" pitchFamily="2" charset="-122"/>
            </a:endParaRPr>
          </a:p>
          <a:p>
            <a:pPr lvl="2"/>
            <a:r>
              <a:rPr lang="en-US" altLang="zh-CN" sz="1800" dirty="0">
                <a:latin typeface="宋体" panose="02010600030101010101" pitchFamily="2" charset="-122"/>
              </a:rPr>
              <a:t>(?P&lt;</a:t>
            </a:r>
            <a:r>
              <a:rPr lang="en-US" altLang="zh-CN" sz="1800" dirty="0" err="1">
                <a:latin typeface="宋体" panose="02010600030101010101" pitchFamily="2" charset="-122"/>
              </a:rPr>
              <a:t>groupname</a:t>
            </a:r>
            <a:r>
              <a:rPr lang="en-US" altLang="zh-CN" sz="1800" dirty="0">
                <a:latin typeface="宋体" panose="02010600030101010101" pitchFamily="2" charset="-122"/>
              </a:rPr>
              <a:t>&gt;)</a:t>
            </a:r>
            <a:r>
              <a:rPr lang="zh-CN" altLang="en-US" sz="1800" dirty="0">
                <a:latin typeface="宋体" panose="02010600030101010101" pitchFamily="2" charset="-122"/>
              </a:rPr>
              <a:t>：为子模式命名</a:t>
            </a:r>
            <a:endParaRPr lang="zh-CN" altLang="en-US" sz="1800" dirty="0">
              <a:latin typeface="宋体" panose="02010600030101010101" pitchFamily="2" charset="-122"/>
            </a:endParaRPr>
          </a:p>
          <a:p>
            <a:pPr lvl="2"/>
            <a:r>
              <a:rPr lang="en-US" altLang="zh-CN" sz="1800" dirty="0">
                <a:latin typeface="宋体" panose="02010600030101010101" pitchFamily="2" charset="-122"/>
              </a:rPr>
              <a:t>(?</a:t>
            </a:r>
            <a:r>
              <a:rPr lang="en-US" altLang="zh-CN" sz="1800" dirty="0" err="1">
                <a:latin typeface="宋体" panose="02010600030101010101" pitchFamily="2" charset="-122"/>
              </a:rPr>
              <a:t>iLmsux</a:t>
            </a:r>
            <a:r>
              <a:rPr lang="en-US" altLang="zh-CN" sz="1800" dirty="0">
                <a:latin typeface="宋体" panose="02010600030101010101" pitchFamily="2" charset="-122"/>
              </a:rPr>
              <a:t>)</a:t>
            </a:r>
            <a:r>
              <a:rPr lang="zh-CN" altLang="en-US" sz="1800" dirty="0">
                <a:latin typeface="宋体" panose="02010600030101010101" pitchFamily="2" charset="-122"/>
              </a:rPr>
              <a:t>：设置匹配标志，可以是几个字母的组合，每个字母含义与编译标志相同</a:t>
            </a:r>
            <a:endParaRPr lang="zh-CN" altLang="en-US" sz="1800" dirty="0">
              <a:latin typeface="宋体" panose="02010600030101010101" pitchFamily="2" charset="-122"/>
            </a:endParaRPr>
          </a:p>
          <a:p>
            <a:pPr lvl="2"/>
            <a:r>
              <a:rPr lang="en-US" altLang="zh-CN" sz="1800" dirty="0">
                <a:latin typeface="宋体" panose="02010600030101010101" pitchFamily="2" charset="-122"/>
              </a:rPr>
              <a:t>(?:...)</a:t>
            </a:r>
            <a:r>
              <a:rPr lang="zh-CN" altLang="en-US" sz="1800" dirty="0">
                <a:latin typeface="宋体" panose="02010600030101010101" pitchFamily="2" charset="-122"/>
              </a:rPr>
              <a:t>：匹配但不捕获该匹配的子表达式</a:t>
            </a:r>
            <a:endParaRPr lang="zh-CN" altLang="en-US" sz="1800" dirty="0">
              <a:latin typeface="宋体" panose="02010600030101010101" pitchFamily="2" charset="-122"/>
            </a:endParaRPr>
          </a:p>
          <a:p>
            <a:pPr lvl="2"/>
            <a:r>
              <a:rPr lang="en-US" altLang="zh-CN" sz="1800" dirty="0">
                <a:latin typeface="宋体" panose="02010600030101010101" pitchFamily="2" charset="-122"/>
              </a:rPr>
              <a:t>(?P=</a:t>
            </a:r>
            <a:r>
              <a:rPr lang="en-US" altLang="zh-CN" sz="1800" dirty="0" err="1">
                <a:latin typeface="宋体" panose="02010600030101010101" pitchFamily="2" charset="-122"/>
              </a:rPr>
              <a:t>groupname</a:t>
            </a:r>
            <a:r>
              <a:rPr lang="en-US" altLang="zh-CN" sz="1800" dirty="0">
                <a:latin typeface="宋体" panose="02010600030101010101" pitchFamily="2" charset="-122"/>
              </a:rPr>
              <a:t>)</a:t>
            </a:r>
            <a:r>
              <a:rPr lang="zh-CN" altLang="en-US" sz="1800" dirty="0">
                <a:latin typeface="宋体" panose="02010600030101010101" pitchFamily="2" charset="-122"/>
              </a:rPr>
              <a:t>：表示在此之前的命名为</a:t>
            </a:r>
            <a:r>
              <a:rPr lang="en-US" altLang="zh-CN" sz="1800" dirty="0" err="1">
                <a:latin typeface="宋体" panose="02010600030101010101" pitchFamily="2" charset="-122"/>
              </a:rPr>
              <a:t>groupname</a:t>
            </a:r>
            <a:r>
              <a:rPr lang="zh-CN" altLang="en-US" sz="1800" dirty="0">
                <a:latin typeface="宋体" panose="02010600030101010101" pitchFamily="2" charset="-122"/>
              </a:rPr>
              <a:t>的子模式</a:t>
            </a:r>
            <a:endParaRPr lang="zh-CN" altLang="en-US" sz="1800" dirty="0">
              <a:latin typeface="宋体" panose="02010600030101010101" pitchFamily="2" charset="-122"/>
            </a:endParaRPr>
          </a:p>
          <a:p>
            <a:pPr lvl="2"/>
            <a:r>
              <a:rPr lang="en-US" altLang="zh-CN" sz="1800" dirty="0">
                <a:latin typeface="宋体" panose="02010600030101010101" pitchFamily="2" charset="-122"/>
              </a:rPr>
              <a:t>(?#...)</a:t>
            </a:r>
            <a:r>
              <a:rPr lang="zh-CN" altLang="en-US" sz="1800" dirty="0">
                <a:latin typeface="宋体" panose="02010600030101010101" pitchFamily="2" charset="-122"/>
              </a:rPr>
              <a:t>：表示注释</a:t>
            </a:r>
            <a:endParaRPr lang="zh-CN" altLang="en-US" sz="1800" dirty="0">
              <a:latin typeface="宋体" panose="02010600030101010101" pitchFamily="2" charset="-122"/>
            </a:endParaRPr>
          </a:p>
          <a:p>
            <a:pPr lvl="2"/>
            <a:r>
              <a:rPr lang="en-US" altLang="zh-CN" sz="1800" dirty="0">
                <a:latin typeface="宋体" panose="02010600030101010101" pitchFamily="2" charset="-122"/>
              </a:rPr>
              <a:t>(?=…)</a:t>
            </a:r>
            <a:r>
              <a:rPr lang="zh-CN" altLang="en-US" sz="1800" dirty="0">
                <a:latin typeface="宋体" panose="02010600030101010101" pitchFamily="2" charset="-122"/>
              </a:rPr>
              <a:t>：用于正则表达式之后，表示如果</a:t>
            </a:r>
            <a:r>
              <a:rPr lang="en-US" altLang="zh-CN" sz="1800" dirty="0">
                <a:latin typeface="宋体" panose="02010600030101010101" pitchFamily="2" charset="-122"/>
              </a:rPr>
              <a:t>=</a:t>
            </a:r>
            <a:r>
              <a:rPr lang="zh-CN" altLang="en-US" sz="1800" dirty="0">
                <a:latin typeface="宋体" panose="02010600030101010101" pitchFamily="2" charset="-122"/>
              </a:rPr>
              <a:t>后的内容在字符串中出现则匹配，但不返回</a:t>
            </a:r>
            <a:r>
              <a:rPr lang="en-US" altLang="zh-CN" sz="1800" dirty="0">
                <a:latin typeface="宋体" panose="02010600030101010101" pitchFamily="2" charset="-122"/>
              </a:rPr>
              <a:t>=</a:t>
            </a:r>
            <a:r>
              <a:rPr lang="zh-CN" altLang="en-US" sz="1800" dirty="0">
                <a:latin typeface="宋体" panose="02010600030101010101" pitchFamily="2" charset="-122"/>
              </a:rPr>
              <a:t>之后的内容</a:t>
            </a:r>
            <a:endParaRPr lang="zh-CN" altLang="en-US" sz="1800" dirty="0">
              <a:latin typeface="宋体" panose="02010600030101010101" pitchFamily="2" charset="-122"/>
            </a:endParaRPr>
          </a:p>
          <a:p>
            <a:pPr lvl="2"/>
            <a:r>
              <a:rPr lang="en-US" altLang="zh-CN" sz="1800" dirty="0">
                <a:latin typeface="宋体" panose="02010600030101010101" pitchFamily="2" charset="-122"/>
              </a:rPr>
              <a:t>(?!...)</a:t>
            </a:r>
            <a:r>
              <a:rPr lang="zh-CN" altLang="en-US" sz="1800" dirty="0">
                <a:latin typeface="宋体" panose="02010600030101010101" pitchFamily="2" charset="-122"/>
              </a:rPr>
              <a:t>：用于正则表达式之后，表示如果</a:t>
            </a:r>
            <a:r>
              <a:rPr lang="en-US" altLang="zh-CN" sz="1800" dirty="0">
                <a:latin typeface="宋体" panose="02010600030101010101" pitchFamily="2" charset="-122"/>
              </a:rPr>
              <a:t>!</a:t>
            </a:r>
            <a:r>
              <a:rPr lang="zh-CN" altLang="en-US" sz="1800" dirty="0">
                <a:latin typeface="宋体" panose="02010600030101010101" pitchFamily="2" charset="-122"/>
              </a:rPr>
              <a:t>后的内容在字符串中不出现则匹配，但不返回</a:t>
            </a:r>
            <a:r>
              <a:rPr lang="en-US" altLang="zh-CN" sz="1800" dirty="0">
                <a:latin typeface="宋体" panose="02010600030101010101" pitchFamily="2" charset="-122"/>
              </a:rPr>
              <a:t>!</a:t>
            </a:r>
            <a:r>
              <a:rPr lang="zh-CN" altLang="en-US" sz="1800" dirty="0">
                <a:latin typeface="宋体" panose="02010600030101010101" pitchFamily="2" charset="-122"/>
              </a:rPr>
              <a:t>之后的内容</a:t>
            </a:r>
            <a:endParaRPr lang="zh-CN" altLang="en-US" sz="1800" dirty="0">
              <a:latin typeface="宋体" panose="02010600030101010101" pitchFamily="2" charset="-122"/>
            </a:endParaRPr>
          </a:p>
          <a:p>
            <a:pPr lvl="2"/>
            <a:r>
              <a:rPr lang="en-US" altLang="zh-CN" sz="1800" dirty="0">
                <a:latin typeface="宋体" panose="02010600030101010101" pitchFamily="2" charset="-122"/>
              </a:rPr>
              <a:t>(?&lt;=…)</a:t>
            </a:r>
            <a:r>
              <a:rPr lang="zh-CN" altLang="en-US" sz="1800" dirty="0">
                <a:latin typeface="宋体" panose="02010600030101010101" pitchFamily="2" charset="-122"/>
              </a:rPr>
              <a:t>：用于正则表达式之前，与</a:t>
            </a:r>
            <a:r>
              <a:rPr lang="en-US" altLang="zh-CN" sz="1800" dirty="0">
                <a:latin typeface="宋体" panose="02010600030101010101" pitchFamily="2" charset="-122"/>
              </a:rPr>
              <a:t>(?=…)</a:t>
            </a:r>
            <a:r>
              <a:rPr lang="zh-CN" altLang="en-US" sz="1800" dirty="0">
                <a:latin typeface="宋体" panose="02010600030101010101" pitchFamily="2" charset="-122"/>
              </a:rPr>
              <a:t>含义相同</a:t>
            </a:r>
            <a:endParaRPr lang="zh-CN" altLang="en-US" sz="1800" dirty="0">
              <a:latin typeface="宋体" panose="02010600030101010101" pitchFamily="2" charset="-122"/>
            </a:endParaRPr>
          </a:p>
          <a:p>
            <a:pPr lvl="2"/>
            <a:r>
              <a:rPr lang="en-US" altLang="zh-CN" sz="1800" dirty="0">
                <a:latin typeface="宋体" panose="02010600030101010101" pitchFamily="2" charset="-122"/>
              </a:rPr>
              <a:t>(?&lt;!...)</a:t>
            </a:r>
            <a:r>
              <a:rPr lang="zh-CN" altLang="en-US" sz="1800" dirty="0">
                <a:latin typeface="宋体" panose="02010600030101010101" pitchFamily="2" charset="-122"/>
              </a:rPr>
              <a:t>：用于正则表达式之前，与</a:t>
            </a:r>
            <a:r>
              <a:rPr lang="en-US" altLang="zh-CN" sz="1800" dirty="0">
                <a:latin typeface="宋体" panose="02010600030101010101" pitchFamily="2" charset="-122"/>
              </a:rPr>
              <a:t>(?!...)</a:t>
            </a:r>
            <a:r>
              <a:rPr lang="zh-CN" altLang="en-US" sz="1800" dirty="0">
                <a:latin typeface="宋体" panose="02010600030101010101" pitchFamily="2" charset="-122"/>
              </a:rPr>
              <a:t>含义相同</a:t>
            </a:r>
            <a:endParaRPr lang="zh-CN" altLang="en-US" sz="1800" dirty="0">
              <a:latin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
        <p:nvSpPr>
          <p:cNvPr id="3" name="Content Placeholder 2"/>
          <p:cNvSpPr>
            <a:spLocks noGrp="1"/>
          </p:cNvSpPr>
          <p:nvPr>
            <p:ph idx="1"/>
          </p:nvPr>
        </p:nvSpPr>
        <p:spPr>
          <a:xfrm>
            <a:off x="494207" y="1343973"/>
            <a:ext cx="11604865" cy="4896544"/>
          </a:xfrm>
        </p:spPr>
        <p:txBody>
          <a:bodyPr/>
          <a:lstStyle/>
          <a:p>
            <a:r>
              <a:rPr lang="zh-CN" altLang="en-US" dirty="0">
                <a:latin typeface="宋体" panose="02010600030101010101" pitchFamily="2" charset="-122"/>
                <a:sym typeface="宋体" panose="02010600030101010101" pitchFamily="2" charset="-122"/>
              </a:rPr>
              <a:t>子模式与</a:t>
            </a:r>
            <a:r>
              <a:rPr lang="en-US" altLang="zh-CN" dirty="0">
                <a:latin typeface="宋体" panose="02010600030101010101" pitchFamily="2" charset="-122"/>
                <a:sym typeface="宋体" panose="02010600030101010101" pitchFamily="2" charset="-122"/>
              </a:rPr>
              <a:t>match</a:t>
            </a:r>
            <a:r>
              <a:rPr lang="zh-CN" altLang="en-US" dirty="0">
                <a:latin typeface="宋体" panose="02010600030101010101" pitchFamily="2" charset="-122"/>
                <a:sym typeface="宋体" panose="02010600030101010101" pitchFamily="2" charset="-122"/>
              </a:rPr>
              <a:t>对象</a:t>
            </a:r>
            <a:endParaRPr lang="en-US" altLang="zh-CN" dirty="0"/>
          </a:p>
          <a:p>
            <a:pPr lvl="1"/>
            <a:r>
              <a:rPr lang="zh-CN" altLang="en-US" noProof="1">
                <a:latin typeface="宋体" panose="02010600030101010101" pitchFamily="2" charset="-122"/>
              </a:rPr>
              <a:t>match对象的group()、groups()与groupdict()以及其他方法</a:t>
            </a:r>
            <a:endParaRPr lang="en-US" altLang="zh-CN" sz="1800" dirty="0">
              <a:latin typeface="宋体" panose="02010600030101010101" pitchFamily="2" charset="-122"/>
            </a:endParaRPr>
          </a:p>
          <a:p>
            <a:pPr marL="0" indent="0">
              <a:lnSpc>
                <a:spcPct val="80000"/>
              </a:lnSpc>
              <a:buNone/>
            </a:pPr>
            <a:r>
              <a:rPr lang="zh-CN" altLang="en-US" sz="2000" noProof="1">
                <a:latin typeface="Consolas" panose="020B0609020204030204" pitchFamily="49" charset="0"/>
              </a:rPr>
              <a:t>&gt;&gt;&gt; m = re.match(r"(\w+) (\w+)", "Isaac Newton, physicist")</a:t>
            </a:r>
            <a:endParaRPr lang="zh-CN" altLang="en-US" sz="2000" noProof="1">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m.group(0)                   #返回整个模式内容</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'Isaac Newton'</a:t>
            </a:r>
            <a:endParaRPr lang="zh-CN" altLang="en-US" sz="2000" noProof="1">
              <a:solidFill>
                <a:srgbClr val="00B0F0"/>
              </a:solidFill>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m.group(1)                   #返回第1个子模式内容</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'Isaac'</a:t>
            </a:r>
            <a:endParaRPr lang="zh-CN" altLang="en-US" sz="2000" noProof="1">
              <a:solidFill>
                <a:srgbClr val="00B0F0"/>
              </a:solidFill>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m.group(2)                   #返回第2个子模式内容.</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'Newton'</a:t>
            </a:r>
            <a:endParaRPr lang="zh-CN" altLang="en-US" sz="2000" noProof="1">
              <a:solidFill>
                <a:srgbClr val="00B0F0"/>
              </a:solidFill>
              <a:latin typeface="Consolas" panose="020B0609020204030204" pitchFamily="49" charset="0"/>
            </a:endParaRPr>
          </a:p>
          <a:p>
            <a:pPr marL="0" indent="0">
              <a:lnSpc>
                <a:spcPct val="80000"/>
              </a:lnSpc>
              <a:buNone/>
            </a:pPr>
            <a:r>
              <a:rPr lang="zh-CN" altLang="en-US" sz="2000" noProof="1">
                <a:latin typeface="Consolas" panose="020B0609020204030204" pitchFamily="49" charset="0"/>
              </a:rPr>
              <a:t>&gt;&gt;&gt; m.group(1, 2)                #返回指定的多个子模式内容</a:t>
            </a:r>
            <a:endParaRPr lang="zh-CN" altLang="en-US" sz="2000" noProof="1">
              <a:latin typeface="Consolas" panose="020B0609020204030204" pitchFamily="49" charset="0"/>
            </a:endParaRPr>
          </a:p>
          <a:p>
            <a:pPr marL="0" indent="0">
              <a:lnSpc>
                <a:spcPct val="80000"/>
              </a:lnSpc>
              <a:buNone/>
            </a:pPr>
            <a:r>
              <a:rPr lang="zh-CN" altLang="en-US" sz="2000" noProof="1">
                <a:solidFill>
                  <a:srgbClr val="00B0F0"/>
                </a:solidFill>
                <a:latin typeface="Consolas" panose="020B0609020204030204" pitchFamily="49" charset="0"/>
              </a:rPr>
              <a:t>('Isaac', 'Newton')</a:t>
            </a:r>
            <a:endParaRPr lang="en-US" altLang="zh-CN" sz="2000" noProof="1">
              <a:solidFill>
                <a:srgbClr val="00B0F0"/>
              </a:solidFill>
              <a:latin typeface="Consolas" panose="020B0609020204030204" pitchFamily="49" charset="0"/>
            </a:endParaRPr>
          </a:p>
          <a:p>
            <a:pPr marL="0" indent="0">
              <a:lnSpc>
                <a:spcPct val="80000"/>
              </a:lnSpc>
              <a:buNone/>
            </a:pPr>
            <a:endParaRPr lang="zh-CN" altLang="en-US" sz="2000" noProof="1">
              <a:latin typeface="Consolas" panose="020B06090202040302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
        <p:nvSpPr>
          <p:cNvPr id="126978" name="内容占位符 2"/>
          <p:cNvSpPr>
            <a:spLocks noGrp="1"/>
          </p:cNvSpPr>
          <p:nvPr>
            <p:ph idx="1"/>
          </p:nvPr>
        </p:nvSpPr>
        <p:spPr>
          <a:xfrm>
            <a:off x="838200" y="1321435"/>
            <a:ext cx="10931525" cy="4639945"/>
          </a:xfrm>
        </p:spPr>
        <p:txBody>
          <a:bodyPr anchor="t">
            <a:normAutofit lnSpcReduction="10000"/>
          </a:bodyPr>
          <a:lstStyle/>
          <a:p>
            <a:r>
              <a:rPr lang="zh-CN" altLang="en-US" dirty="0">
                <a:latin typeface="宋体" panose="02010600030101010101" pitchFamily="2" charset="-122"/>
                <a:sym typeface="宋体" panose="02010600030101010101" pitchFamily="2" charset="-122"/>
              </a:rPr>
              <a:t>子模式与</a:t>
            </a:r>
            <a:r>
              <a:rPr lang="en-US" altLang="zh-CN" dirty="0">
                <a:latin typeface="宋体" panose="02010600030101010101" pitchFamily="2" charset="-122"/>
                <a:sym typeface="宋体" panose="02010600030101010101" pitchFamily="2" charset="-122"/>
              </a:rPr>
              <a:t>match</a:t>
            </a:r>
            <a:r>
              <a:rPr lang="zh-CN" altLang="en-US" dirty="0">
                <a:latin typeface="宋体" panose="02010600030101010101" pitchFamily="2" charset="-122"/>
                <a:sym typeface="宋体" panose="02010600030101010101" pitchFamily="2" charset="-122"/>
              </a:rPr>
              <a:t>对象</a:t>
            </a:r>
            <a:endParaRPr lang="en-US" altLang="zh-CN" dirty="0">
              <a:latin typeface="宋体" panose="02010600030101010101" pitchFamily="2" charset="-122"/>
            </a:endParaRPr>
          </a:p>
          <a:p>
            <a:pPr marL="0" indent="0" defTabSz="914400">
              <a:lnSpc>
                <a:spcPct val="90000"/>
              </a:lnSpc>
              <a:buNone/>
            </a:pPr>
            <a:endParaRPr lang="en-US" altLang="zh-CN" sz="2000" dirty="0">
              <a:latin typeface="Consolas" panose="020B0609020204030204" pitchFamily="49" charset="0"/>
            </a:endParaRPr>
          </a:p>
          <a:p>
            <a:pPr marL="0" indent="0" defTabSz="914400">
              <a:lnSpc>
                <a:spcPct val="90000"/>
              </a:lnSpc>
              <a:buNone/>
            </a:pPr>
            <a:r>
              <a:rPr lang="zh-CN" altLang="en-US" sz="2000" dirty="0">
                <a:latin typeface="Consolas" panose="020B0609020204030204" pitchFamily="49" charset="0"/>
              </a:rPr>
              <a:t>&gt;&gt;&gt; m = re.match(r"(?P&lt;first_name&gt;\w+) (?P&lt;last_name&gt;\w+)", "Malcolm Reynolds")</a:t>
            </a:r>
            <a:endParaRPr lang="en-US" altLang="zh-CN" sz="2000" dirty="0">
              <a:latin typeface="Consolas" panose="020B0609020204030204" pitchFamily="49" charset="0"/>
            </a:endParaRPr>
          </a:p>
          <a:p>
            <a:pPr marL="0" indent="0" defTabSz="914400">
              <a:lnSpc>
                <a:spcPct val="90000"/>
              </a:lnSpc>
              <a:buNone/>
            </a:pPr>
            <a:r>
              <a:rPr lang="en-US" altLang="zh-CN" sz="2000" dirty="0">
                <a:latin typeface="Consolas" panose="020B0609020204030204" pitchFamily="49" charset="0"/>
              </a:rPr>
              <a:t>#(?P&lt;name&gt;)</a:t>
            </a:r>
            <a:r>
              <a:rPr lang="zh-CN" altLang="en-US" sz="2000" dirty="0">
                <a:latin typeface="Consolas" panose="020B0609020204030204" pitchFamily="49" charset="0"/>
              </a:rPr>
              <a:t>分组：除了原有的编号之外再指定额外的别名</a:t>
            </a:r>
            <a:endParaRPr lang="en-US" altLang="zh-CN" sz="2000" dirty="0">
              <a:latin typeface="Consolas" panose="020B0609020204030204" pitchFamily="49" charset="0"/>
            </a:endParaRPr>
          </a:p>
          <a:p>
            <a:pPr marL="0" indent="0" defTabSz="914400">
              <a:lnSpc>
                <a:spcPct val="90000"/>
              </a:lnSpc>
              <a:buNone/>
            </a:pPr>
            <a:r>
              <a:rPr lang="zh-CN" altLang="en-US" sz="2000" dirty="0">
                <a:latin typeface="Consolas" panose="020B0609020204030204" pitchFamily="49" charset="0"/>
              </a:rPr>
              <a:t>&gt;&gt;&gt; m.group('first_name')      #使用命名的子模式</a:t>
            </a:r>
            <a:endParaRPr lang="zh-CN" altLang="en-US" sz="2000" dirty="0">
              <a:latin typeface="Consolas" panose="020B0609020204030204" pitchFamily="49" charset="0"/>
            </a:endParaRPr>
          </a:p>
          <a:p>
            <a:pPr marL="0" indent="0" defTabSz="914400">
              <a:lnSpc>
                <a:spcPct val="90000"/>
              </a:lnSpc>
              <a:buNone/>
            </a:pPr>
            <a:r>
              <a:rPr lang="zh-CN" altLang="en-US" sz="2000" dirty="0">
                <a:solidFill>
                  <a:srgbClr val="00B0F0"/>
                </a:solidFill>
                <a:latin typeface="Consolas" panose="020B0609020204030204" pitchFamily="49" charset="0"/>
              </a:rPr>
              <a:t>'Malcolm'</a:t>
            </a:r>
            <a:endParaRPr lang="zh-CN" altLang="en-US" sz="2000" dirty="0">
              <a:solidFill>
                <a:srgbClr val="00B0F0"/>
              </a:solidFill>
              <a:latin typeface="Consolas" panose="020B0609020204030204" pitchFamily="49" charset="0"/>
            </a:endParaRPr>
          </a:p>
          <a:p>
            <a:pPr marL="0" indent="0" defTabSz="914400">
              <a:lnSpc>
                <a:spcPct val="90000"/>
              </a:lnSpc>
              <a:buNone/>
            </a:pPr>
            <a:r>
              <a:rPr lang="zh-CN" altLang="en-US" sz="2000" dirty="0">
                <a:latin typeface="Consolas" panose="020B0609020204030204" pitchFamily="49" charset="0"/>
              </a:rPr>
              <a:t>&gt;&gt;&gt; m.group('last_name')</a:t>
            </a:r>
            <a:endParaRPr lang="zh-CN" altLang="en-US" sz="2000" dirty="0">
              <a:latin typeface="Consolas" panose="020B0609020204030204" pitchFamily="49" charset="0"/>
            </a:endParaRPr>
          </a:p>
          <a:p>
            <a:pPr marL="0" indent="0" defTabSz="914400">
              <a:lnSpc>
                <a:spcPct val="90000"/>
              </a:lnSpc>
              <a:buNone/>
            </a:pPr>
            <a:r>
              <a:rPr lang="zh-CN" altLang="en-US" sz="2000" dirty="0">
                <a:solidFill>
                  <a:srgbClr val="00B0F0"/>
                </a:solidFill>
                <a:latin typeface="Consolas" panose="020B0609020204030204" pitchFamily="49" charset="0"/>
              </a:rPr>
              <a:t>'Reynolds'</a:t>
            </a:r>
            <a:endParaRPr lang="zh-CN" altLang="en-US" sz="2000" dirty="0">
              <a:solidFill>
                <a:srgbClr val="00B0F0"/>
              </a:solidFill>
              <a:latin typeface="Consolas" panose="020B0609020204030204" pitchFamily="49" charset="0"/>
            </a:endParaRPr>
          </a:p>
          <a:p>
            <a:pPr marL="0" indent="0" defTabSz="914400">
              <a:lnSpc>
                <a:spcPct val="90000"/>
              </a:lnSpc>
              <a:buNone/>
            </a:pPr>
            <a:r>
              <a:rPr lang="zh-CN" altLang="en-US" sz="2000" dirty="0">
                <a:latin typeface="Consolas" panose="020B0609020204030204" pitchFamily="49" charset="0"/>
              </a:rPr>
              <a:t>&gt;&gt;&gt; m = re.match(r"(\d+)\.(\d+)", "24.1632")</a:t>
            </a:r>
            <a:endParaRPr lang="zh-CN" altLang="en-US" sz="2000" dirty="0">
              <a:latin typeface="Consolas" panose="020B0609020204030204" pitchFamily="49" charset="0"/>
            </a:endParaRPr>
          </a:p>
          <a:p>
            <a:pPr marL="0" indent="0" defTabSz="914400">
              <a:lnSpc>
                <a:spcPct val="90000"/>
              </a:lnSpc>
              <a:buNone/>
            </a:pPr>
            <a:r>
              <a:rPr lang="zh-CN" altLang="en-US" sz="2000" dirty="0">
                <a:latin typeface="Consolas" panose="020B0609020204030204" pitchFamily="49" charset="0"/>
              </a:rPr>
              <a:t>&gt;&gt;&gt; m.groups()                 #返回所有匹配的子模式（不包括第0个）</a:t>
            </a:r>
            <a:endParaRPr lang="zh-CN" altLang="en-US" sz="2000" dirty="0">
              <a:latin typeface="Consolas" panose="020B0609020204030204" pitchFamily="49" charset="0"/>
            </a:endParaRPr>
          </a:p>
          <a:p>
            <a:pPr marL="0" indent="0" defTabSz="914400">
              <a:lnSpc>
                <a:spcPct val="90000"/>
              </a:lnSpc>
              <a:buNone/>
            </a:pPr>
            <a:r>
              <a:rPr lang="zh-CN" altLang="en-US" sz="2000" dirty="0">
                <a:solidFill>
                  <a:srgbClr val="00B0F0"/>
                </a:solidFill>
                <a:latin typeface="Consolas" panose="020B0609020204030204" pitchFamily="49" charset="0"/>
              </a:rPr>
              <a:t>('24', '1632')</a:t>
            </a:r>
            <a:endParaRPr lang="zh-CN" altLang="en-US" sz="2000" dirty="0">
              <a:solidFill>
                <a:srgbClr val="00B0F0"/>
              </a:solidFill>
              <a:latin typeface="Consolas" panose="020B0609020204030204" pitchFamily="49" charset="0"/>
            </a:endParaRPr>
          </a:p>
          <a:p>
            <a:pPr marL="0" indent="0" defTabSz="914400">
              <a:lnSpc>
                <a:spcPct val="90000"/>
              </a:lnSpc>
              <a:buNone/>
            </a:pPr>
            <a:r>
              <a:rPr lang="zh-CN" altLang="en-US" sz="2000" dirty="0">
                <a:latin typeface="Consolas" panose="020B0609020204030204" pitchFamily="49" charset="0"/>
                <a:sym typeface="+mn-ea"/>
              </a:rPr>
              <a:t>&gt;&gt;&gt; m = re.match(r"(?P&lt;first_name&gt;\w+) (?P&lt;last_name&gt;\w+)", "Malcolm Reynolds")</a:t>
            </a:r>
            <a:endParaRPr lang="zh-CN" altLang="en-US" sz="2000" dirty="0">
              <a:latin typeface="Consolas" panose="020B0609020204030204" pitchFamily="49" charset="0"/>
            </a:endParaRPr>
          </a:p>
          <a:p>
            <a:pPr marL="0" indent="0" defTabSz="914400">
              <a:lnSpc>
                <a:spcPct val="90000"/>
              </a:lnSpc>
              <a:buNone/>
            </a:pPr>
            <a:r>
              <a:rPr lang="zh-CN" altLang="en-US" sz="2000" dirty="0">
                <a:latin typeface="Consolas" panose="020B0609020204030204" pitchFamily="49" charset="0"/>
                <a:sym typeface="+mn-ea"/>
              </a:rPr>
              <a:t>&gt;&gt;&gt; m.groupdict()              #以字典形式返回匹配的结果</a:t>
            </a:r>
            <a:endParaRPr lang="zh-CN" altLang="en-US" sz="2000" dirty="0">
              <a:latin typeface="Consolas" panose="020B0609020204030204" pitchFamily="49" charset="0"/>
            </a:endParaRPr>
          </a:p>
          <a:p>
            <a:pPr marL="0" indent="0" defTabSz="914400">
              <a:lnSpc>
                <a:spcPct val="90000"/>
              </a:lnSpc>
              <a:buNone/>
            </a:pPr>
            <a:r>
              <a:rPr lang="zh-CN" altLang="en-US" sz="2000" dirty="0">
                <a:solidFill>
                  <a:srgbClr val="00B0F0"/>
                </a:solidFill>
                <a:latin typeface="Consolas" panose="020B0609020204030204" pitchFamily="49" charset="0"/>
                <a:sym typeface="+mn-ea"/>
              </a:rPr>
              <a:t>{'first_name': 'Malcolm', 'last_name': 'Reynolds'}</a:t>
            </a:r>
            <a:endParaRPr lang="zh-CN" altLang="en-US" sz="2000" dirty="0">
              <a:solidFill>
                <a:srgbClr val="00B0F0"/>
              </a:solidFill>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
        <p:nvSpPr>
          <p:cNvPr id="126978" name="内容占位符 2"/>
          <p:cNvSpPr>
            <a:spLocks noGrp="1"/>
          </p:cNvSpPr>
          <p:nvPr>
            <p:ph idx="1"/>
          </p:nvPr>
        </p:nvSpPr>
        <p:spPr>
          <a:xfrm>
            <a:off x="838200" y="1321435"/>
            <a:ext cx="10931525" cy="4639945"/>
          </a:xfrm>
        </p:spPr>
        <p:txBody>
          <a:bodyPr anchor="t">
            <a:normAutofit fontScale="92500"/>
          </a:bodyPr>
          <a:lstStyle/>
          <a:p>
            <a:r>
              <a:rPr lang="zh-CN" altLang="en-US" dirty="0">
                <a:latin typeface="宋体" panose="02010600030101010101" pitchFamily="2" charset="-122"/>
                <a:sym typeface="宋体" panose="02010600030101010101" pitchFamily="2" charset="-122"/>
              </a:rPr>
              <a:t>子模式与</a:t>
            </a:r>
            <a:r>
              <a:rPr lang="en-US" altLang="zh-CN" dirty="0">
                <a:latin typeface="宋体" panose="02010600030101010101" pitchFamily="2" charset="-122"/>
                <a:sym typeface="宋体" panose="02010600030101010101" pitchFamily="2" charset="-122"/>
              </a:rPr>
              <a:t>match</a:t>
            </a:r>
            <a:r>
              <a:rPr lang="zh-CN" altLang="en-US" dirty="0">
                <a:latin typeface="宋体" panose="02010600030101010101" pitchFamily="2" charset="-122"/>
                <a:sym typeface="宋体" panose="02010600030101010101" pitchFamily="2" charset="-122"/>
              </a:rPr>
              <a:t>对象</a:t>
            </a:r>
            <a:endParaRPr lang="en-US" altLang="zh-CN" dirty="0">
              <a:latin typeface="宋体" panose="02010600030101010101" pitchFamily="2" charset="-122"/>
            </a:endParaRPr>
          </a:p>
          <a:p>
            <a:pPr marL="0" indent="0" defTabSz="914400">
              <a:lnSpc>
                <a:spcPct val="90000"/>
              </a:lnSpc>
              <a:buNone/>
            </a:pPr>
            <a:endParaRPr lang="en-US" altLang="zh-CN" sz="2000" dirty="0">
              <a:latin typeface="Consolas" panose="020B0609020204030204" pitchFamily="49" charset="0"/>
            </a:endParaRPr>
          </a:p>
          <a:p>
            <a:pPr marL="0" indent="0">
              <a:lnSpc>
                <a:spcPct val="110000"/>
              </a:lnSpc>
              <a:buNone/>
            </a:pPr>
            <a:r>
              <a:rPr lang="zh-CN" altLang="en-US" sz="2400" dirty="0">
                <a:latin typeface="Consolas" panose="020B0609020204030204" pitchFamily="49" charset="0"/>
                <a:sym typeface="+mn-ea"/>
              </a:rPr>
              <a:t>&gt;&gt;&gt; exampleString = '''There should be one-- and preferably only one --obvious way to do it.</a:t>
            </a:r>
            <a:endParaRPr lang="zh-CN" altLang="en-US" sz="2400" dirty="0">
              <a:latin typeface="Consolas" panose="020B0609020204030204" pitchFamily="49" charset="0"/>
            </a:endParaRPr>
          </a:p>
          <a:p>
            <a:pPr marL="0" indent="0">
              <a:lnSpc>
                <a:spcPct val="110000"/>
              </a:lnSpc>
              <a:buNone/>
            </a:pPr>
            <a:r>
              <a:rPr lang="zh-CN" altLang="en-US" sz="2400" dirty="0">
                <a:latin typeface="Consolas" panose="020B0609020204030204" pitchFamily="49" charset="0"/>
                <a:sym typeface="+mn-ea"/>
              </a:rPr>
              <a:t>Although that way may not be obvious at first unless you're Dutch.</a:t>
            </a:r>
            <a:endParaRPr lang="zh-CN" altLang="en-US" sz="2400" dirty="0">
              <a:latin typeface="Consolas" panose="020B0609020204030204" pitchFamily="49" charset="0"/>
            </a:endParaRPr>
          </a:p>
          <a:p>
            <a:pPr marL="0" indent="0">
              <a:lnSpc>
                <a:spcPct val="110000"/>
              </a:lnSpc>
              <a:buNone/>
            </a:pPr>
            <a:r>
              <a:rPr lang="zh-CN" altLang="en-US" sz="2400" dirty="0">
                <a:latin typeface="Consolas" panose="020B0609020204030204" pitchFamily="49" charset="0"/>
                <a:sym typeface="+mn-ea"/>
              </a:rPr>
              <a:t>Now is better than never.</a:t>
            </a:r>
            <a:endParaRPr lang="zh-CN" altLang="en-US" sz="2400" dirty="0">
              <a:latin typeface="Consolas" panose="020B0609020204030204" pitchFamily="49" charset="0"/>
            </a:endParaRPr>
          </a:p>
          <a:p>
            <a:pPr marL="0" indent="0">
              <a:lnSpc>
                <a:spcPct val="110000"/>
              </a:lnSpc>
              <a:buNone/>
            </a:pPr>
            <a:r>
              <a:rPr lang="zh-CN" altLang="en-US" sz="2400" dirty="0">
                <a:latin typeface="Consolas" panose="020B0609020204030204" pitchFamily="49" charset="0"/>
                <a:sym typeface="+mn-ea"/>
              </a:rPr>
              <a:t>Although never is often better than right now.'''</a:t>
            </a:r>
            <a:endParaRPr lang="zh-CN" altLang="en-US" sz="2400" dirty="0">
              <a:latin typeface="Consolas" panose="020B0609020204030204" pitchFamily="49" charset="0"/>
            </a:endParaRPr>
          </a:p>
          <a:p>
            <a:pPr marL="0" indent="0">
              <a:lnSpc>
                <a:spcPct val="110000"/>
              </a:lnSpc>
              <a:buNone/>
            </a:pPr>
            <a:r>
              <a:rPr lang="zh-CN" altLang="en-US" sz="2400" dirty="0">
                <a:latin typeface="Consolas" panose="020B0609020204030204" pitchFamily="49" charset="0"/>
                <a:sym typeface="+mn-ea"/>
              </a:rPr>
              <a:t>&gt;&gt;&gt; pattern = re.compile(r'(?&lt;=\w\s)never(?=\s\w)')</a:t>
            </a:r>
            <a:endParaRPr lang="zh-CN" altLang="en-US" sz="2400" dirty="0">
              <a:latin typeface="Consolas" panose="020B0609020204030204" pitchFamily="49" charset="0"/>
            </a:endParaRPr>
          </a:p>
          <a:p>
            <a:pPr marL="0" indent="0">
              <a:lnSpc>
                <a:spcPct val="110000"/>
              </a:lnSpc>
              <a:buNone/>
            </a:pPr>
            <a:r>
              <a:rPr lang="zh-CN" altLang="en-US" sz="2400" dirty="0">
                <a:latin typeface="Consolas" panose="020B0609020204030204" pitchFamily="49" charset="0"/>
                <a:sym typeface="+mn-ea"/>
              </a:rPr>
              <a:t>#查找不在句子开头和结尾的never</a:t>
            </a:r>
            <a:endParaRPr lang="zh-CN" altLang="en-US" sz="2400" dirty="0">
              <a:latin typeface="Consolas" panose="020B0609020204030204" pitchFamily="49" charset="0"/>
            </a:endParaRPr>
          </a:p>
          <a:p>
            <a:pPr marL="0" indent="0">
              <a:lnSpc>
                <a:spcPct val="110000"/>
              </a:lnSpc>
              <a:buNone/>
            </a:pPr>
            <a:r>
              <a:rPr lang="zh-CN" altLang="en-US" sz="2400" dirty="0">
                <a:latin typeface="Consolas" panose="020B0609020204030204" pitchFamily="49" charset="0"/>
                <a:sym typeface="+mn-ea"/>
              </a:rPr>
              <a:t>&gt;&gt;&gt; matchResult = pattern.search(exampleString)</a:t>
            </a:r>
            <a:endParaRPr lang="zh-CN" altLang="en-US" sz="2400" dirty="0">
              <a:latin typeface="Consolas" panose="020B0609020204030204" pitchFamily="49" charset="0"/>
            </a:endParaRPr>
          </a:p>
          <a:p>
            <a:pPr marL="0" indent="0">
              <a:lnSpc>
                <a:spcPct val="110000"/>
              </a:lnSpc>
              <a:buNone/>
            </a:pPr>
            <a:r>
              <a:rPr lang="zh-CN" altLang="en-US" sz="2400" dirty="0">
                <a:latin typeface="Consolas" panose="020B0609020204030204" pitchFamily="49" charset="0"/>
                <a:sym typeface="+mn-ea"/>
              </a:rPr>
              <a:t>&gt;&gt;&gt; matchResult.span()</a:t>
            </a:r>
            <a:endParaRPr lang="zh-CN" altLang="en-US" sz="2400" dirty="0">
              <a:latin typeface="Consolas" panose="020B0609020204030204" pitchFamily="49" charset="0"/>
            </a:endParaRPr>
          </a:p>
          <a:p>
            <a:pPr marL="0" indent="0">
              <a:lnSpc>
                <a:spcPct val="110000"/>
              </a:lnSpc>
              <a:buNone/>
            </a:pPr>
            <a:r>
              <a:rPr lang="zh-CN" altLang="en-US" sz="2400" dirty="0">
                <a:solidFill>
                  <a:srgbClr val="00B0F0"/>
                </a:solidFill>
                <a:latin typeface="Consolas" panose="020B0609020204030204" pitchFamily="49" charset="0"/>
                <a:sym typeface="+mn-ea"/>
              </a:rPr>
              <a:t>(172, 177)</a:t>
            </a:r>
            <a:endParaRPr lang="zh-CN" altLang="en-US" sz="2400" dirty="0">
              <a:solidFill>
                <a:srgbClr val="00B0F0"/>
              </a:solidFill>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
        <p:nvSpPr>
          <p:cNvPr id="129026" name="内容占位符 2"/>
          <p:cNvSpPr>
            <a:spLocks noGrp="1"/>
          </p:cNvSpPr>
          <p:nvPr>
            <p:ph idx="1"/>
          </p:nvPr>
        </p:nvSpPr>
        <p:spPr>
          <a:xfrm>
            <a:off x="494208" y="1343972"/>
            <a:ext cx="11074400" cy="5392107"/>
          </a:xfrm>
        </p:spPr>
        <p:txBody>
          <a:bodyPr anchor="t"/>
          <a:lstStyle/>
          <a:p>
            <a:r>
              <a:rPr lang="zh-CN" altLang="en-US" sz="2600" dirty="0">
                <a:latin typeface="宋体" panose="02010600030101010101" pitchFamily="2" charset="-122"/>
                <a:sym typeface="宋体" panose="02010600030101010101" pitchFamily="2" charset="-122"/>
              </a:rPr>
              <a:t>子模式与</a:t>
            </a:r>
            <a:r>
              <a:rPr lang="en-US" altLang="zh-CN" sz="2600" dirty="0">
                <a:latin typeface="宋体" panose="02010600030101010101" pitchFamily="2" charset="-122"/>
                <a:sym typeface="宋体" panose="02010600030101010101" pitchFamily="2" charset="-122"/>
              </a:rPr>
              <a:t>match</a:t>
            </a:r>
            <a:r>
              <a:rPr lang="zh-CN" altLang="en-US" sz="2600" dirty="0">
                <a:latin typeface="宋体" panose="02010600030101010101" pitchFamily="2" charset="-122"/>
                <a:sym typeface="宋体" panose="02010600030101010101" pitchFamily="2" charset="-122"/>
              </a:rPr>
              <a:t>对象</a:t>
            </a:r>
            <a:endParaRPr lang="en-US" altLang="zh-CN" sz="2000" dirty="0">
              <a:latin typeface="Consolas" panose="020B0609020204030204" pitchFamily="49" charset="0"/>
            </a:endParaRPr>
          </a:p>
          <a:p>
            <a:pPr marL="0" indent="0" defTabSz="914400">
              <a:lnSpc>
                <a:spcPct val="110000"/>
              </a:lnSpc>
              <a:buNone/>
            </a:pPr>
            <a:r>
              <a:rPr lang="zh-CN" altLang="en-US" sz="2000" dirty="0">
                <a:latin typeface="Consolas" panose="020B0609020204030204" pitchFamily="49" charset="0"/>
              </a:rPr>
              <a:t>&gt;&gt;&gt; pattern = re.compile(r'\b(?i)n\w+\b')    #查找以n或N字母开头的所有单词</a:t>
            </a:r>
            <a:endParaRPr lang="zh-CN" altLang="en-US" sz="2000" dirty="0">
              <a:latin typeface="Consolas" panose="020B0609020204030204" pitchFamily="49" charset="0"/>
            </a:endParaRPr>
          </a:p>
          <a:p>
            <a:pPr marL="0" indent="0" defTabSz="914400">
              <a:lnSpc>
                <a:spcPct val="110000"/>
              </a:lnSpc>
              <a:buNone/>
            </a:pPr>
            <a:r>
              <a:rPr lang="zh-CN" altLang="en-US" sz="2000" dirty="0">
                <a:latin typeface="Consolas" panose="020B0609020204030204" pitchFamily="49" charset="0"/>
              </a:rPr>
              <a:t>&gt;&gt;&gt; index = 0</a:t>
            </a:r>
            <a:endParaRPr lang="zh-CN" altLang="en-US" sz="2000" dirty="0">
              <a:latin typeface="Consolas" panose="020B0609020204030204" pitchFamily="49" charset="0"/>
            </a:endParaRPr>
          </a:p>
          <a:p>
            <a:pPr marL="0" indent="0" defTabSz="914400">
              <a:lnSpc>
                <a:spcPct val="110000"/>
              </a:lnSpc>
              <a:buNone/>
            </a:pPr>
            <a:r>
              <a:rPr lang="zh-CN" altLang="en-US" sz="2000" dirty="0">
                <a:latin typeface="Consolas" panose="020B0609020204030204" pitchFamily="49" charset="0"/>
              </a:rPr>
              <a:t>&gt;&gt;&gt; while True:</a:t>
            </a:r>
            <a:endParaRPr lang="zh-CN" altLang="en-US" sz="2000" dirty="0">
              <a:latin typeface="Consolas" panose="020B0609020204030204" pitchFamily="49" charset="0"/>
            </a:endParaRPr>
          </a:p>
          <a:p>
            <a:pPr marL="0" indent="0" defTabSz="914400">
              <a:lnSpc>
                <a:spcPct val="110000"/>
              </a:lnSpc>
              <a:buNone/>
            </a:pPr>
            <a:r>
              <a:rPr lang="zh-CN" altLang="en-US" sz="2000" dirty="0">
                <a:latin typeface="Consolas" panose="020B0609020204030204" pitchFamily="49" charset="0"/>
              </a:rPr>
              <a:t>    matchResult = pattern.search(exampleString, index)</a:t>
            </a:r>
            <a:endParaRPr lang="zh-CN" altLang="en-US" sz="2000" dirty="0">
              <a:latin typeface="Consolas" panose="020B0609020204030204" pitchFamily="49" charset="0"/>
            </a:endParaRPr>
          </a:p>
          <a:p>
            <a:pPr marL="0" indent="0" defTabSz="914400">
              <a:lnSpc>
                <a:spcPct val="110000"/>
              </a:lnSpc>
              <a:buNone/>
            </a:pPr>
            <a:r>
              <a:rPr lang="zh-CN" altLang="en-US" sz="2000" dirty="0">
                <a:latin typeface="Consolas" panose="020B0609020204030204" pitchFamily="49" charset="0"/>
              </a:rPr>
              <a:t>    if not matchResult:</a:t>
            </a:r>
            <a:endParaRPr lang="zh-CN" altLang="en-US" sz="2000" dirty="0">
              <a:latin typeface="Consolas" panose="020B0609020204030204" pitchFamily="49" charset="0"/>
            </a:endParaRPr>
          </a:p>
          <a:p>
            <a:pPr marL="0" indent="0" defTabSz="914400">
              <a:lnSpc>
                <a:spcPct val="110000"/>
              </a:lnSpc>
              <a:buNone/>
            </a:pPr>
            <a:r>
              <a:rPr lang="zh-CN" altLang="en-US" sz="2000" dirty="0">
                <a:latin typeface="Consolas" panose="020B0609020204030204" pitchFamily="49" charset="0"/>
              </a:rPr>
              <a:t>        break</a:t>
            </a:r>
            <a:endParaRPr lang="zh-CN" altLang="en-US" sz="2000" dirty="0">
              <a:latin typeface="Consolas" panose="020B0609020204030204" pitchFamily="49" charset="0"/>
            </a:endParaRPr>
          </a:p>
          <a:p>
            <a:pPr marL="0" indent="0" defTabSz="914400">
              <a:lnSpc>
                <a:spcPct val="110000"/>
              </a:lnSpc>
              <a:buNone/>
            </a:pPr>
            <a:r>
              <a:rPr lang="zh-CN" altLang="en-US" sz="2000" dirty="0">
                <a:latin typeface="Consolas" panose="020B0609020204030204" pitchFamily="49" charset="0"/>
              </a:rPr>
              <a:t>    print(matchResult.group(0), ':', matchResult.span(0))</a:t>
            </a:r>
            <a:endParaRPr lang="zh-CN" altLang="en-US" sz="2000" dirty="0">
              <a:latin typeface="Consolas" panose="020B0609020204030204" pitchFamily="49" charset="0"/>
            </a:endParaRPr>
          </a:p>
          <a:p>
            <a:pPr marL="0" indent="0" defTabSz="914400">
              <a:lnSpc>
                <a:spcPct val="110000"/>
              </a:lnSpc>
              <a:buNone/>
            </a:pPr>
            <a:r>
              <a:rPr lang="zh-CN" altLang="en-US" sz="2000" dirty="0">
                <a:latin typeface="Consolas" panose="020B0609020204030204" pitchFamily="49" charset="0"/>
              </a:rPr>
              <a:t>    index = matchResult.end(0)</a:t>
            </a:r>
            <a:endParaRPr lang="zh-CN" altLang="en-US" sz="2000" dirty="0">
              <a:latin typeface="Consolas" panose="020B0609020204030204" pitchFamily="49" charset="0"/>
            </a:endParaRPr>
          </a:p>
          <a:p>
            <a:pPr marL="0" indent="0" defTabSz="914400">
              <a:lnSpc>
                <a:spcPct val="110000"/>
              </a:lnSpc>
              <a:buNone/>
            </a:pPr>
            <a:endParaRPr lang="zh-CN" altLang="en-US" sz="2000" dirty="0">
              <a:latin typeface="Consolas" panose="020B0609020204030204" pitchFamily="49" charset="0"/>
            </a:endParaRPr>
          </a:p>
          <a:p>
            <a:pPr marL="0" indent="0" defTabSz="914400">
              <a:lnSpc>
                <a:spcPct val="110000"/>
              </a:lnSpc>
              <a:buNone/>
            </a:pPr>
            <a:r>
              <a:rPr lang="zh-CN" altLang="en-US" sz="2000" dirty="0">
                <a:solidFill>
                  <a:srgbClr val="00B0F0"/>
                </a:solidFill>
                <a:latin typeface="Consolas" panose="020B0609020204030204" pitchFamily="49" charset="0"/>
              </a:rPr>
              <a:t>not : (92, 95)</a:t>
            </a:r>
            <a:endParaRPr lang="zh-CN" altLang="en-US" sz="2000" dirty="0">
              <a:solidFill>
                <a:srgbClr val="00B0F0"/>
              </a:solidFill>
              <a:latin typeface="Consolas" panose="020B0609020204030204" pitchFamily="49" charset="0"/>
            </a:endParaRPr>
          </a:p>
          <a:p>
            <a:pPr marL="0" indent="0" defTabSz="914400">
              <a:lnSpc>
                <a:spcPct val="110000"/>
              </a:lnSpc>
              <a:buNone/>
            </a:pPr>
            <a:r>
              <a:rPr lang="zh-CN" altLang="en-US" sz="2000" dirty="0">
                <a:solidFill>
                  <a:srgbClr val="00B0F0"/>
                </a:solidFill>
                <a:latin typeface="Consolas" panose="020B0609020204030204" pitchFamily="49" charset="0"/>
              </a:rPr>
              <a:t>Now : (137, 140)</a:t>
            </a:r>
            <a:endParaRPr lang="zh-CN" altLang="en-US" sz="2000" dirty="0">
              <a:solidFill>
                <a:srgbClr val="00B0F0"/>
              </a:solidFill>
              <a:latin typeface="Consolas" panose="020B0609020204030204" pitchFamily="49" charset="0"/>
            </a:endParaRPr>
          </a:p>
          <a:p>
            <a:pPr marL="0" indent="0" defTabSz="914400">
              <a:lnSpc>
                <a:spcPct val="110000"/>
              </a:lnSpc>
              <a:buNone/>
            </a:pPr>
            <a:r>
              <a:rPr lang="zh-CN" altLang="en-US" sz="2000" dirty="0">
                <a:solidFill>
                  <a:srgbClr val="00B0F0"/>
                </a:solidFill>
                <a:latin typeface="Consolas" panose="020B0609020204030204" pitchFamily="49" charset="0"/>
              </a:rPr>
              <a:t>never : (156, 161)</a:t>
            </a:r>
            <a:endParaRPr lang="zh-CN" altLang="en-US" sz="2000" dirty="0">
              <a:solidFill>
                <a:srgbClr val="00B0F0"/>
              </a:solidFill>
              <a:latin typeface="Consolas" panose="020B0609020204030204" pitchFamily="49" charset="0"/>
            </a:endParaRPr>
          </a:p>
          <a:p>
            <a:pPr marL="0" indent="0" defTabSz="914400">
              <a:lnSpc>
                <a:spcPct val="110000"/>
              </a:lnSpc>
              <a:buNone/>
            </a:pPr>
            <a:r>
              <a:rPr lang="zh-CN" altLang="en-US" sz="2000" dirty="0">
                <a:solidFill>
                  <a:srgbClr val="00B0F0"/>
                </a:solidFill>
                <a:latin typeface="Consolas" panose="020B0609020204030204" pitchFamily="49" charset="0"/>
              </a:rPr>
              <a:t>never : (172, 177)</a:t>
            </a:r>
            <a:endParaRPr lang="zh-CN" altLang="en-US" sz="2000" dirty="0">
              <a:solidFill>
                <a:srgbClr val="00B0F0"/>
              </a:solidFill>
              <a:latin typeface="Consolas" panose="020B0609020204030204" pitchFamily="49" charset="0"/>
            </a:endParaRPr>
          </a:p>
          <a:p>
            <a:pPr marL="0" indent="0" defTabSz="914400">
              <a:lnSpc>
                <a:spcPct val="110000"/>
              </a:lnSpc>
              <a:buNone/>
            </a:pPr>
            <a:r>
              <a:rPr lang="zh-CN" altLang="en-US" sz="2000" dirty="0">
                <a:solidFill>
                  <a:srgbClr val="00B0F0"/>
                </a:solidFill>
                <a:latin typeface="Consolas" panose="020B0609020204030204" pitchFamily="49" charset="0"/>
              </a:rPr>
              <a:t>now : (205, 208)</a:t>
            </a:r>
            <a:endParaRPr lang="zh-CN" altLang="en-US" sz="2000" dirty="0">
              <a:solidFill>
                <a:srgbClr val="00B0F0"/>
              </a:solidFill>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8610600" y="6356350"/>
            <a:ext cx="2743200" cy="365125"/>
          </a:xfrm>
          <a:prstGeom prst="rect">
            <a:avLst/>
          </a:prstGeom>
        </p:spPr>
        <p:txBody>
          <a:bodyPr/>
          <a:lstStyle/>
          <a:p>
            <a:fld id="{565CE74E-AB26-4998-AD42-012C4C1AD076}" type="slidenum">
              <a:rPr lang="zh-CN" altLang="en-US" smtClean="0"/>
            </a:fld>
            <a:endParaRPr lang="zh-CN" altLang="en-US"/>
          </a:p>
        </p:txBody>
      </p:sp>
      <p:sp>
        <p:nvSpPr>
          <p:cNvPr id="129026" name="内容占位符 2"/>
          <p:cNvSpPr>
            <a:spLocks noGrp="1"/>
          </p:cNvSpPr>
          <p:nvPr>
            <p:ph idx="1"/>
          </p:nvPr>
        </p:nvSpPr>
        <p:spPr/>
        <p:txBody>
          <a:bodyPr anchor="t"/>
          <a:lstStyle/>
          <a:p>
            <a:r>
              <a:rPr lang="zh-CN" altLang="en-US" sz="2600" dirty="0">
                <a:latin typeface="宋体" panose="02010600030101010101" pitchFamily="2" charset="-122"/>
                <a:sym typeface="宋体" panose="02010600030101010101" pitchFamily="2" charset="-122"/>
              </a:rPr>
              <a:t>子模式与</a:t>
            </a:r>
            <a:r>
              <a:rPr lang="en-US" altLang="zh-CN" sz="2600" dirty="0">
                <a:latin typeface="宋体" panose="02010600030101010101" pitchFamily="2" charset="-122"/>
                <a:sym typeface="宋体" panose="02010600030101010101" pitchFamily="2" charset="-122"/>
              </a:rPr>
              <a:t>match</a:t>
            </a:r>
            <a:r>
              <a:rPr lang="zh-CN" altLang="en-US" sz="2600" dirty="0">
                <a:latin typeface="宋体" panose="02010600030101010101" pitchFamily="2" charset="-122"/>
                <a:sym typeface="宋体" panose="02010600030101010101" pitchFamily="2" charset="-122"/>
              </a:rPr>
              <a:t>对象</a:t>
            </a:r>
            <a:endParaRPr lang="zh-CN" altLang="en-US" sz="2200" dirty="0">
              <a:latin typeface="Consolas" panose="020B0609020204030204" pitchFamily="49" charset="0"/>
            </a:endParaRPr>
          </a:p>
          <a:p>
            <a:pPr marL="0" indent="0">
              <a:lnSpc>
                <a:spcPct val="110000"/>
              </a:lnSpc>
              <a:buNone/>
            </a:pPr>
            <a:r>
              <a:rPr lang="zh-CN" altLang="en-US" sz="2200" dirty="0">
                <a:latin typeface="Consolas" panose="020B0609020204030204" pitchFamily="49" charset="0"/>
              </a:rPr>
              <a:t>&gt;&gt;&gt; pattern = re.compile(r'(?&lt;!not\s)be\b') #查找前面没有单词not的单词be</a:t>
            </a:r>
            <a:endParaRPr lang="zh-CN" altLang="en-US" sz="2200" dirty="0">
              <a:latin typeface="Consolas" panose="020B0609020204030204" pitchFamily="49" charset="0"/>
            </a:endParaRPr>
          </a:p>
          <a:p>
            <a:pPr marL="0" indent="0">
              <a:lnSpc>
                <a:spcPct val="110000"/>
              </a:lnSpc>
              <a:buNone/>
            </a:pPr>
            <a:r>
              <a:rPr lang="zh-CN" altLang="en-US" sz="2200" dirty="0">
                <a:latin typeface="Consolas" panose="020B0609020204030204" pitchFamily="49" charset="0"/>
              </a:rPr>
              <a:t>&gt;&gt;&gt; index = 0</a:t>
            </a:r>
            <a:endParaRPr lang="zh-CN" altLang="en-US" sz="2200" dirty="0">
              <a:latin typeface="Consolas" panose="020B0609020204030204" pitchFamily="49" charset="0"/>
            </a:endParaRPr>
          </a:p>
          <a:p>
            <a:pPr marL="0" indent="0">
              <a:lnSpc>
                <a:spcPct val="110000"/>
              </a:lnSpc>
              <a:buNone/>
            </a:pPr>
            <a:r>
              <a:rPr lang="zh-CN" altLang="en-US" sz="2200" dirty="0">
                <a:latin typeface="Consolas" panose="020B0609020204030204" pitchFamily="49" charset="0"/>
              </a:rPr>
              <a:t>&gt;&gt;&gt; while True:</a:t>
            </a:r>
            <a:endParaRPr lang="zh-CN" altLang="en-US" sz="2200" dirty="0">
              <a:latin typeface="Consolas" panose="020B0609020204030204" pitchFamily="49" charset="0"/>
            </a:endParaRPr>
          </a:p>
          <a:p>
            <a:pPr marL="0" indent="0">
              <a:lnSpc>
                <a:spcPct val="110000"/>
              </a:lnSpc>
              <a:buNone/>
            </a:pPr>
            <a:r>
              <a:rPr lang="zh-CN" altLang="en-US" sz="2200" dirty="0">
                <a:latin typeface="Consolas" panose="020B0609020204030204" pitchFamily="49" charset="0"/>
              </a:rPr>
              <a:t>    matchResult = pattern.search(exampleString, index)</a:t>
            </a:r>
            <a:endParaRPr lang="zh-CN" altLang="en-US" sz="2200" dirty="0">
              <a:latin typeface="Consolas" panose="020B0609020204030204" pitchFamily="49" charset="0"/>
            </a:endParaRPr>
          </a:p>
          <a:p>
            <a:pPr marL="0" indent="0">
              <a:lnSpc>
                <a:spcPct val="110000"/>
              </a:lnSpc>
              <a:buNone/>
            </a:pPr>
            <a:r>
              <a:rPr lang="zh-CN" altLang="en-US" sz="2200" dirty="0">
                <a:latin typeface="Consolas" panose="020B0609020204030204" pitchFamily="49" charset="0"/>
              </a:rPr>
              <a:t>    if not matchResult:</a:t>
            </a:r>
            <a:endParaRPr lang="zh-CN" altLang="en-US" sz="2200" dirty="0">
              <a:latin typeface="Consolas" panose="020B0609020204030204" pitchFamily="49" charset="0"/>
            </a:endParaRPr>
          </a:p>
          <a:p>
            <a:pPr marL="0" indent="0">
              <a:lnSpc>
                <a:spcPct val="110000"/>
              </a:lnSpc>
              <a:buNone/>
            </a:pPr>
            <a:r>
              <a:rPr lang="zh-CN" altLang="en-US" sz="2200" dirty="0">
                <a:latin typeface="Consolas" panose="020B0609020204030204" pitchFamily="49" charset="0"/>
              </a:rPr>
              <a:t>        break</a:t>
            </a:r>
            <a:endParaRPr lang="zh-CN" altLang="en-US" sz="2200" dirty="0">
              <a:latin typeface="Consolas" panose="020B0609020204030204" pitchFamily="49" charset="0"/>
            </a:endParaRPr>
          </a:p>
          <a:p>
            <a:pPr marL="0" indent="0">
              <a:lnSpc>
                <a:spcPct val="110000"/>
              </a:lnSpc>
              <a:buNone/>
            </a:pPr>
            <a:r>
              <a:rPr lang="zh-CN" altLang="en-US" sz="2200" dirty="0">
                <a:latin typeface="Consolas" panose="020B0609020204030204" pitchFamily="49" charset="0"/>
              </a:rPr>
              <a:t>    print(matchResult.group(0), ':', matchResult.span(0))</a:t>
            </a:r>
            <a:endParaRPr lang="zh-CN" altLang="en-US" sz="2200" dirty="0">
              <a:latin typeface="Consolas" panose="020B0609020204030204" pitchFamily="49" charset="0"/>
            </a:endParaRPr>
          </a:p>
          <a:p>
            <a:pPr marL="0" indent="0">
              <a:lnSpc>
                <a:spcPct val="110000"/>
              </a:lnSpc>
              <a:buNone/>
            </a:pPr>
            <a:r>
              <a:rPr lang="zh-CN" altLang="en-US" sz="2200" dirty="0">
                <a:latin typeface="Consolas" panose="020B0609020204030204" pitchFamily="49" charset="0"/>
              </a:rPr>
              <a:t>    index = matchResult.end(0)</a:t>
            </a:r>
            <a:endParaRPr lang="zh-CN" altLang="en-US" sz="2200" dirty="0">
              <a:latin typeface="Consolas" panose="020B0609020204030204" pitchFamily="49" charset="0"/>
            </a:endParaRPr>
          </a:p>
          <a:p>
            <a:pPr marL="0" indent="0">
              <a:lnSpc>
                <a:spcPct val="110000"/>
              </a:lnSpc>
              <a:buNone/>
            </a:pPr>
            <a:endParaRPr lang="zh-CN" altLang="en-US" sz="2200" dirty="0">
              <a:latin typeface="Consolas" panose="020B0609020204030204" pitchFamily="49" charset="0"/>
            </a:endParaRPr>
          </a:p>
          <a:p>
            <a:pPr marL="0" indent="0">
              <a:lnSpc>
                <a:spcPct val="110000"/>
              </a:lnSpc>
              <a:buNone/>
            </a:pPr>
            <a:r>
              <a:rPr lang="zh-CN" altLang="en-US" sz="2200" dirty="0">
                <a:solidFill>
                  <a:srgbClr val="00B0F0"/>
                </a:solidFill>
                <a:latin typeface="Consolas" panose="020B0609020204030204" pitchFamily="49" charset="0"/>
              </a:rPr>
              <a:t>be : (13, 15)</a:t>
            </a:r>
            <a:endParaRPr lang="zh-CN" altLang="en-US" sz="2200" dirty="0">
              <a:solidFill>
                <a:srgbClr val="00B0F0"/>
              </a:solidFill>
              <a:latin typeface="Consolas" panose="020B0609020204030204" pitchFamily="49" charset="0"/>
            </a:endParaRPr>
          </a:p>
          <a:p>
            <a:pPr marL="0" indent="0">
              <a:lnSpc>
                <a:spcPct val="110000"/>
              </a:lnSpc>
              <a:buNone/>
            </a:pPr>
            <a:r>
              <a:rPr lang="zh-CN" altLang="en-US" sz="2200" dirty="0">
                <a:latin typeface="Consolas" panose="020B0609020204030204" pitchFamily="49" charset="0"/>
              </a:rPr>
              <a:t>&gt;&gt;&gt; exampleString[13:20]              #验证一下结果是否正确</a:t>
            </a:r>
            <a:endParaRPr lang="zh-CN" altLang="en-US" sz="2200" dirty="0">
              <a:latin typeface="Consolas" panose="020B0609020204030204" pitchFamily="49" charset="0"/>
            </a:endParaRPr>
          </a:p>
          <a:p>
            <a:pPr marL="0" indent="0">
              <a:lnSpc>
                <a:spcPct val="110000"/>
              </a:lnSpc>
              <a:buNone/>
            </a:pPr>
            <a:r>
              <a:rPr lang="zh-CN" altLang="en-US" sz="2200" dirty="0">
                <a:solidFill>
                  <a:srgbClr val="00B0F0"/>
                </a:solidFill>
                <a:latin typeface="Consolas" panose="020B0609020204030204" pitchFamily="49" charset="0"/>
              </a:rPr>
              <a:t>'be one-'</a:t>
            </a:r>
            <a:endParaRPr lang="zh-CN" altLang="en-US" sz="2200" dirty="0">
              <a:solidFill>
                <a:srgbClr val="00B0F0"/>
              </a:solidFill>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正</a:t>
            </a:r>
            <a:r>
              <a:rPr lang="zh-CN" altLang="en-US" dirty="0">
                <a:latin typeface="宋体" panose="02010600030101010101" pitchFamily="2" charset="-122"/>
              </a:rPr>
              <a:t>则表达式</a:t>
            </a:r>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r>
              <a:rPr lang="zh-CN" altLang="en-US" dirty="0"/>
              <a:t>文件</a:t>
            </a:r>
            <a:endParaRPr lang="zh-CN" altLang="en-US" dirty="0"/>
          </a:p>
        </p:txBody>
      </p:sp>
      <p:sp>
        <p:nvSpPr>
          <p:cNvPr id="3" name="内容占位符 2"/>
          <p:cNvSpPr>
            <a:spLocks noGrp="1"/>
          </p:cNvSpPr>
          <p:nvPr>
            <p:ph idx="1"/>
          </p:nvPr>
        </p:nvSpPr>
        <p:spPr/>
        <p:txBody>
          <a:bodyPr/>
          <a:lstStyle/>
          <a:p>
            <a:pPr marL="355600" lvl="1" indent="-355600">
              <a:buSzPct val="70000"/>
              <a:buFont typeface="Wingdings" panose="05000000000000000000" pitchFamily="2" charset="2"/>
              <a:buChar char="Ø"/>
            </a:pPr>
            <a:r>
              <a:rPr lang="zh-CN" altLang="en-US" sz="2800" dirty="0"/>
              <a:t>长期保存数据以便重复使用、修改和共享</a:t>
            </a:r>
            <a:r>
              <a:rPr lang="en-US" altLang="zh-CN" sz="2800" dirty="0"/>
              <a:t>(</a:t>
            </a:r>
            <a:r>
              <a:rPr lang="zh-CN" altLang="en-US" sz="2800" dirty="0"/>
              <a:t>磁盘、</a:t>
            </a:r>
            <a:r>
              <a:rPr lang="en-US" altLang="zh-CN" sz="2800" dirty="0"/>
              <a:t>U</a:t>
            </a:r>
            <a:r>
              <a:rPr lang="zh-CN" altLang="en-US" sz="2800" dirty="0"/>
              <a:t>盘、光盘等</a:t>
            </a:r>
            <a:r>
              <a:rPr lang="en-US" altLang="zh-CN" sz="2800" dirty="0"/>
              <a:t>)</a:t>
            </a:r>
            <a:r>
              <a:rPr lang="zh-CN" altLang="en-US" sz="2800" dirty="0"/>
              <a:t>。</a:t>
            </a:r>
            <a:endParaRPr lang="en-US" altLang="zh-CN" sz="2800" dirty="0"/>
          </a:p>
          <a:p>
            <a:pPr marL="355600" lvl="1" indent="-355600">
              <a:buSzPct val="70000"/>
              <a:buFont typeface="Wingdings" panose="05000000000000000000" pitchFamily="2" charset="2"/>
              <a:buChar char="Ø"/>
            </a:pPr>
            <a:r>
              <a:rPr lang="zh-CN" altLang="en-US" sz="2800" dirty="0"/>
              <a:t>文本文件</a:t>
            </a:r>
            <a:endParaRPr lang="en-US" altLang="zh-CN" sz="2800" dirty="0"/>
          </a:p>
          <a:p>
            <a:pPr lvl="1"/>
            <a:r>
              <a:rPr lang="zh-CN" altLang="en-US" b="0" dirty="0"/>
              <a:t>存储常规字符串，由若干文本行组成，通常每行以换行符'\n'结尾。</a:t>
            </a:r>
            <a:endParaRPr lang="en-US" altLang="zh-CN" b="0" dirty="0"/>
          </a:p>
          <a:p>
            <a:pPr lvl="2"/>
            <a:r>
              <a:rPr lang="zh-CN" altLang="en-US" b="0" dirty="0"/>
              <a:t>指记事本或其他文本编辑器能正常显示、编辑并且人类能够直接阅读和理解的字符串，如英文字母、汉字、数字字符串。文本文件可以使用字处理软件如gedit、记事本进行编辑。</a:t>
            </a:r>
            <a:endParaRPr lang="zh-CN" altLang="en-US" b="0" dirty="0"/>
          </a:p>
          <a:p>
            <a:pPr marL="355600" lvl="1" indent="-355600">
              <a:buSzPct val="70000"/>
              <a:buFont typeface="Wingdings" panose="05000000000000000000" pitchFamily="2" charset="2"/>
              <a:buChar char="Ø"/>
            </a:pPr>
            <a:r>
              <a:rPr lang="zh-CN" altLang="en-US" sz="2800" dirty="0"/>
              <a:t>二进制文件</a:t>
            </a:r>
            <a:endParaRPr lang="en-US" altLang="zh-CN" sz="2800" dirty="0"/>
          </a:p>
          <a:p>
            <a:pPr lvl="1"/>
            <a:r>
              <a:rPr lang="zh-CN" altLang="en-US" b="0" dirty="0"/>
              <a:t>以字节串(bytes)进行存储，无法用记事本或其他普通字处理软件直接进行编辑，通常也无法被人类直接阅读和理解</a:t>
            </a:r>
            <a:endParaRPr lang="en-US" altLang="zh-CN" b="0" dirty="0"/>
          </a:p>
          <a:p>
            <a:pPr lvl="2"/>
            <a:r>
              <a:rPr lang="zh-CN" altLang="en-US" b="0" dirty="0"/>
              <a:t>图形图像文件、音视频文件、可执行文件、资源文件、各种数据库文件、各类office文档等</a:t>
            </a:r>
            <a:endParaRPr lang="zh-CN" altLang="en-US" b="0" dirty="0"/>
          </a:p>
        </p:txBody>
      </p:sp>
      <p:sp>
        <p:nvSpPr>
          <p:cNvPr id="4" name="灯片编号占位符 3"/>
          <p:cNvSpPr>
            <a:spLocks noGrp="1"/>
          </p:cNvSpPr>
          <p:nvPr>
            <p:ph type="sldNum" sz="quarter" idx="11"/>
          </p:nvPr>
        </p:nvSpPr>
        <p:spPr/>
        <p:txBody>
          <a:bodyPr/>
          <a:lstStyle/>
          <a:p>
            <a:fld id="{565CE74E-AB26-4998-AD42-012C4C1AD076}" type="slidenum">
              <a:rPr lang="zh-CN" altLang="en-US" smtClean="0"/>
            </a:fld>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21506"/>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基本操作</a:t>
            </a:r>
            <a:endParaRPr lang="en-US" altLang="zh-CN" sz="2800" noProof="1"/>
          </a:p>
          <a:p>
            <a:pPr lvl="1"/>
            <a:r>
              <a:rPr lang="zh-CN" altLang="en-US" b="0" dirty="0"/>
              <a:t>打开、读写、关闭</a:t>
            </a:r>
            <a:endParaRPr lang="zh-CN" altLang="en-US" sz="2000" dirty="0">
              <a:latin typeface="Times New Roman" panose="02020603050405020304" pitchFamily="18" charset="0"/>
              <a:cs typeface="Times New Roman" panose="02020603050405020304" pitchFamily="18" charset="0"/>
            </a:endParaRPr>
          </a:p>
          <a:p>
            <a:pPr>
              <a:buSzPct val="90000"/>
              <a:buFont typeface="Wingdings" panose="05000000000000000000" pitchFamily="2" charset="2"/>
              <a:buNone/>
            </a:pPr>
            <a:r>
              <a:rPr lang="zh-CN" altLang="en-US" sz="1800" dirty="0">
                <a:latin typeface="Consolas" panose="020B0609020204030204" pitchFamily="49" charset="0"/>
                <a:cs typeface="Times New Roman" panose="02020603050405020304" pitchFamily="18" charset="0"/>
              </a:rPr>
              <a:t>   open(file, mode=‘r’, buffering=-1, encoding=None, errors=None, newline=None,    </a:t>
            </a:r>
            <a:endParaRPr lang="en-US" altLang="zh-CN" sz="1800" dirty="0">
              <a:latin typeface="Consolas" panose="020B0609020204030204" pitchFamily="49" charset="0"/>
              <a:cs typeface="Times New Roman" panose="02020603050405020304" pitchFamily="18" charset="0"/>
            </a:endParaRPr>
          </a:p>
          <a:p>
            <a:pPr>
              <a:buSzPct val="90000"/>
              <a:buFont typeface="Wingdings" panose="05000000000000000000" pitchFamily="2" charset="2"/>
              <a:buNone/>
            </a:pPr>
            <a:r>
              <a:rPr lang="en-US" altLang="zh-CN" sz="1800" dirty="0">
                <a:latin typeface="Consolas" panose="020B0609020204030204" pitchFamily="49" charset="0"/>
                <a:cs typeface="Times New Roman" panose="02020603050405020304" pitchFamily="18" charset="0"/>
              </a:rPr>
              <a:t>       </a:t>
            </a:r>
            <a:r>
              <a:rPr lang="zh-CN" altLang="en-US" sz="1800" dirty="0">
                <a:latin typeface="Consolas" panose="020B0609020204030204" pitchFamily="49" charset="0"/>
                <a:cs typeface="Times New Roman" panose="02020603050405020304" pitchFamily="18" charset="0"/>
              </a:rPr>
              <a:t>closefd=True, opener=None)</a:t>
            </a:r>
            <a:endParaRPr lang="zh-CN" altLang="en-US" sz="1600" b="0" dirty="0"/>
          </a:p>
          <a:p>
            <a:pPr lvl="2"/>
            <a:r>
              <a:rPr lang="zh-CN" altLang="en-US" b="0" dirty="0"/>
              <a:t>文件名指定了被打开的文件名称。</a:t>
            </a:r>
            <a:endParaRPr lang="zh-CN" altLang="en-US" b="0" dirty="0"/>
          </a:p>
          <a:p>
            <a:pPr lvl="2"/>
            <a:r>
              <a:rPr lang="zh-CN" altLang="en-US" b="0" dirty="0"/>
              <a:t>打开模式指定了打开文件后的处理方式。</a:t>
            </a:r>
            <a:endParaRPr lang="zh-CN" altLang="en-US" b="0" dirty="0"/>
          </a:p>
          <a:p>
            <a:pPr lvl="2"/>
            <a:r>
              <a:rPr lang="zh-CN" altLang="en-US" b="0" dirty="0"/>
              <a:t>缓冲区指定了读写文件的缓存模式。</a:t>
            </a:r>
            <a:r>
              <a:rPr lang="en-US" b="0" dirty="0"/>
              <a:t>0</a:t>
            </a:r>
            <a:r>
              <a:rPr lang="zh-CN" altLang="en-US" b="0" dirty="0"/>
              <a:t>表示不缓存，</a:t>
            </a:r>
            <a:r>
              <a:rPr lang="en-US" b="0" dirty="0"/>
              <a:t>1</a:t>
            </a:r>
            <a:r>
              <a:rPr lang="zh-CN" altLang="en-US" b="0" dirty="0"/>
              <a:t>表示缓存，如大于</a:t>
            </a:r>
            <a:r>
              <a:rPr lang="en-US" b="0" dirty="0"/>
              <a:t>1</a:t>
            </a:r>
            <a:r>
              <a:rPr lang="zh-CN" altLang="en-US" b="0" dirty="0"/>
              <a:t>则表示缓冲区的大小。默认值是缓存模式。</a:t>
            </a:r>
            <a:endParaRPr lang="zh-CN" altLang="en-US" b="0" dirty="0"/>
          </a:p>
          <a:p>
            <a:pPr lvl="2"/>
            <a:r>
              <a:rPr lang="zh-CN" altLang="en-US" b="0" dirty="0"/>
              <a:t>参数encoding指定对文本进行编码和解码的方式，只适用于文本模式，可以使用Python支持的任何格式，如GBK、utf8、CP936等等。</a:t>
            </a:r>
            <a:endParaRPr lang="zh-CN" altLang="en-US" b="0" dirty="0"/>
          </a:p>
          <a:p>
            <a:pPr lvl="2"/>
            <a:r>
              <a:rPr lang="en-US" b="0" dirty="0"/>
              <a:t>open( )</a:t>
            </a:r>
            <a:r>
              <a:rPr lang="zh-CN" altLang="en-US" b="0" dirty="0"/>
              <a:t>函数返回</a:t>
            </a:r>
            <a:r>
              <a:rPr lang="en-US" b="0" dirty="0"/>
              <a:t>1</a:t>
            </a:r>
            <a:r>
              <a:rPr lang="zh-CN" altLang="en-US" b="0" dirty="0"/>
              <a:t>个文件对象，该对象可以对文件进行各种操作。</a:t>
            </a:r>
            <a:endParaRPr lang="en-US" b="0" dirty="0"/>
          </a:p>
        </p:txBody>
      </p:sp>
      <p:sp>
        <p:nvSpPr>
          <p:cNvPr id="4" name="标题 1"/>
          <p:cNvSpPr>
            <a:spLocks noGrp="1"/>
          </p:cNvSpPr>
          <p:nvPr>
            <p:ph type="title"/>
          </p:nvPr>
        </p:nvSpPr>
        <p:spPr>
          <a:xfrm>
            <a:off x="609600" y="76200"/>
            <a:ext cx="10390717" cy="1143000"/>
          </a:xfrm>
        </p:spPr>
        <p:txBody>
          <a:bodyPr/>
          <a:lstStyle/>
          <a:p>
            <a:pPr lvl="1"/>
            <a:r>
              <a:rPr lang="zh-CN" altLang="en-US" dirty="0"/>
              <a:t>文件</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29698"/>
          <p:cNvSpPr>
            <a:spLocks noGrp="1" noChangeArrowheads="1"/>
          </p:cNvSpPr>
          <p:nvPr>
            <p:ph idx="1"/>
          </p:nvPr>
        </p:nvSpPr>
        <p:spPr/>
        <p:txBody>
          <a:bodyPr/>
          <a:lstStyle/>
          <a:p>
            <a:r>
              <a:rPr lang="zh-CN" altLang="en-US" dirty="0"/>
              <a:t>格式化</a:t>
            </a:r>
            <a:endParaRPr lang="en-US" altLang="zh-CN" dirty="0"/>
          </a:p>
          <a:p>
            <a:pPr lvl="1"/>
            <a:r>
              <a:rPr lang="en-US" altLang="zh-CN" dirty="0"/>
              <a:t>f</a:t>
            </a:r>
            <a:r>
              <a:rPr lang="zh-CN" altLang="en-US" dirty="0"/>
              <a:t>ormat：通过 </a:t>
            </a:r>
            <a:r>
              <a:rPr lang="en-US" altLang="zh-CN" dirty="0"/>
              <a:t>{}</a:t>
            </a:r>
            <a:r>
              <a:rPr lang="zh-CN" altLang="en-US" dirty="0"/>
              <a:t> 和 </a:t>
            </a:r>
            <a:r>
              <a:rPr lang="en-US" altLang="zh-CN" dirty="0"/>
              <a:t>:</a:t>
            </a:r>
            <a:r>
              <a:rPr lang="zh-CN" altLang="en-US" dirty="0"/>
              <a:t> 代替 </a:t>
            </a:r>
            <a:r>
              <a:rPr lang="en-US" altLang="zh-CN" dirty="0"/>
              <a:t>%</a:t>
            </a:r>
            <a:endParaRPr lang="zh-CN" altLang="en-US" dirty="0"/>
          </a:p>
          <a:p>
            <a:pPr>
              <a:lnSpc>
                <a:spcPct val="80000"/>
              </a:lnSpc>
              <a:buNone/>
            </a:pPr>
            <a:r>
              <a:rPr lang="en-US" altLang="zh-CN" sz="2000" dirty="0">
                <a:latin typeface="Consolas" panose="020B0609020204030204" pitchFamily="49" charset="0"/>
              </a:rPr>
              <a:t>&gt;&gt;&gt;"{} {}".format("hello", "world") # </a:t>
            </a:r>
            <a:r>
              <a:rPr lang="zh-CN" altLang="en-US" sz="2000" dirty="0">
                <a:latin typeface="Consolas" panose="020B0609020204030204" pitchFamily="49" charset="0"/>
              </a:rPr>
              <a:t>不设置指定位置，按默认顺序 </a:t>
            </a:r>
            <a:endParaRPr lang="en-US" altLang="zh-CN" sz="2000" dirty="0">
              <a:latin typeface="Consolas" panose="020B0609020204030204" pitchFamily="49" charset="0"/>
            </a:endParaRPr>
          </a:p>
          <a:p>
            <a:pPr>
              <a:lnSpc>
                <a:spcPct val="80000"/>
              </a:lnSpc>
              <a:buNone/>
            </a:pPr>
            <a:r>
              <a:rPr lang="en-US" altLang="zh-CN" sz="2000" dirty="0">
                <a:solidFill>
                  <a:srgbClr val="0070C0"/>
                </a:solidFill>
                <a:latin typeface="Consolas" panose="020B0609020204030204" pitchFamily="49" charset="0"/>
              </a:rPr>
              <a:t>'hello world' </a:t>
            </a:r>
            <a:endParaRPr lang="en-US" altLang="zh-CN" sz="2000" dirty="0">
              <a:solidFill>
                <a:srgbClr val="0070C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"{1} {0} {1}".format("hello", "world") # </a:t>
            </a:r>
            <a:r>
              <a:rPr lang="zh-CN" altLang="en-US" sz="2000" dirty="0">
                <a:latin typeface="Consolas" panose="020B0609020204030204" pitchFamily="49" charset="0"/>
              </a:rPr>
              <a:t>设置指定位置 </a:t>
            </a:r>
            <a:endParaRPr lang="en-US" altLang="zh-CN" sz="2000" dirty="0">
              <a:latin typeface="Consolas" panose="020B0609020204030204" pitchFamily="49" charset="0"/>
            </a:endParaRPr>
          </a:p>
          <a:p>
            <a:pPr>
              <a:lnSpc>
                <a:spcPct val="80000"/>
              </a:lnSpc>
              <a:buNone/>
            </a:pPr>
            <a:r>
              <a:rPr lang="en-US" altLang="zh-CN" sz="2000" dirty="0">
                <a:solidFill>
                  <a:srgbClr val="0070C0"/>
                </a:solidFill>
                <a:latin typeface="Consolas" panose="020B0609020204030204" pitchFamily="49" charset="0"/>
              </a:rPr>
              <a:t>'world hello world'</a:t>
            </a:r>
            <a:endParaRPr lang="en-US" altLang="zh-CN" sz="2000" dirty="0">
              <a:solidFill>
                <a:srgbClr val="0070C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a:t>
            </a:r>
            <a:r>
              <a:rPr lang="zh-CN" altLang="en-US" sz="2000" dirty="0">
                <a:latin typeface="Consolas" panose="020B0609020204030204" pitchFamily="49" charset="0"/>
              </a:rPr>
              <a:t>print</a:t>
            </a:r>
            <a:r>
              <a:rPr lang="en-US" altLang="zh-CN" sz="2000" dirty="0">
                <a:latin typeface="Consolas" panose="020B0609020204030204" pitchFamily="49" charset="0"/>
              </a:rPr>
              <a:t>(</a:t>
            </a:r>
            <a:r>
              <a:rPr lang="zh-CN" altLang="en-US" sz="2000" dirty="0">
                <a:latin typeface="Consolas" panose="020B0609020204030204" pitchFamily="49" charset="0"/>
              </a:rPr>
              <a:t>"The number {0:,} in hex is: {0:#x}, the number {1} in oct is {1:#o}".format(5555,55)</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2000" dirty="0">
                <a:solidFill>
                  <a:srgbClr val="0070C0"/>
                </a:solidFill>
                <a:latin typeface="Consolas" panose="020B0609020204030204" pitchFamily="49" charset="0"/>
              </a:rPr>
              <a:t>The number 5,555 in hex is: 0x15b3, the number 55 in </a:t>
            </a:r>
            <a:r>
              <a:rPr lang="en-US" altLang="zh-CN" sz="2000" dirty="0" err="1">
                <a:solidFill>
                  <a:srgbClr val="0070C0"/>
                </a:solidFill>
                <a:latin typeface="Consolas" panose="020B0609020204030204" pitchFamily="49" charset="0"/>
              </a:rPr>
              <a:t>oct</a:t>
            </a:r>
            <a:r>
              <a:rPr lang="en-US" altLang="zh-CN" sz="2000" dirty="0">
                <a:solidFill>
                  <a:srgbClr val="0070C0"/>
                </a:solidFill>
                <a:latin typeface="Consolas" panose="020B0609020204030204" pitchFamily="49" charset="0"/>
              </a:rPr>
              <a:t> is 0o67</a:t>
            </a:r>
            <a:endParaRPr lang="en-US" altLang="zh-CN" sz="2000" dirty="0">
              <a:solidFill>
                <a:srgbClr val="0070C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a:t>
            </a:r>
            <a:r>
              <a:rPr lang="zh-CN" altLang="en-US" sz="2000" dirty="0">
                <a:latin typeface="Consolas" panose="020B0609020204030204" pitchFamily="49" charset="0"/>
              </a:rPr>
              <a:t>print</a:t>
            </a:r>
            <a:r>
              <a:rPr lang="en-US" altLang="zh-CN" sz="2000" dirty="0">
                <a:latin typeface="Consolas" panose="020B0609020204030204" pitchFamily="49" charset="0"/>
              </a:rPr>
              <a:t>(</a:t>
            </a:r>
            <a:r>
              <a:rPr lang="zh-CN" altLang="en-US" sz="2000" dirty="0">
                <a:latin typeface="Consolas" panose="020B0609020204030204" pitchFamily="49" charset="0"/>
              </a:rPr>
              <a:t>"The number {1:,} in hex is: {1:#x}, the number {0} in oct is {0:#o}".format(5555,55)</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2000" dirty="0">
                <a:solidFill>
                  <a:srgbClr val="0070C0"/>
                </a:solidFill>
                <a:latin typeface="Consolas" panose="020B0609020204030204" pitchFamily="49" charset="0"/>
              </a:rPr>
              <a:t>The number 55 in hex is: 0x37, the number 5555 in </a:t>
            </a:r>
            <a:r>
              <a:rPr lang="en-US" altLang="zh-CN" sz="2000" dirty="0" err="1">
                <a:solidFill>
                  <a:srgbClr val="0070C0"/>
                </a:solidFill>
                <a:latin typeface="Consolas" panose="020B0609020204030204" pitchFamily="49" charset="0"/>
              </a:rPr>
              <a:t>oct</a:t>
            </a:r>
            <a:r>
              <a:rPr lang="en-US" altLang="zh-CN" sz="2000" dirty="0">
                <a:solidFill>
                  <a:srgbClr val="0070C0"/>
                </a:solidFill>
                <a:latin typeface="Consolas" panose="020B0609020204030204" pitchFamily="49" charset="0"/>
              </a:rPr>
              <a:t> is 0o12663</a:t>
            </a:r>
            <a:endParaRPr lang="en-US" altLang="zh-CN" sz="2000" dirty="0">
              <a:solidFill>
                <a:srgbClr val="0070C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a:t>
            </a:r>
            <a:r>
              <a:rPr lang="zh-CN" altLang="en-US" sz="2000" dirty="0">
                <a:latin typeface="Consolas" panose="020B0609020204030204" pitchFamily="49" charset="0"/>
              </a:rPr>
              <a:t>print</a:t>
            </a:r>
            <a:r>
              <a:rPr lang="en-US" altLang="zh-CN" sz="2000" dirty="0">
                <a:latin typeface="Consolas" panose="020B0609020204030204" pitchFamily="49" charset="0"/>
              </a:rPr>
              <a:t>(</a:t>
            </a:r>
            <a:r>
              <a:rPr lang="zh-CN" altLang="en-US" sz="2000" dirty="0">
                <a:latin typeface="Consolas" panose="020B0609020204030204" pitchFamily="49" charset="0"/>
              </a:rPr>
              <a:t>"my name is {name}, my age is {age}, and my QQ is {qq}".format(name = "Dong Fuguo",age = 37,</a:t>
            </a:r>
            <a:r>
              <a:rPr lang="en-US" altLang="zh-CN" sz="2000" dirty="0" err="1">
                <a:latin typeface="Consolas" panose="020B0609020204030204" pitchFamily="49" charset="0"/>
              </a:rPr>
              <a:t>qq</a:t>
            </a:r>
            <a:r>
              <a:rPr lang="zh-CN" altLang="en-US" sz="2000" dirty="0">
                <a:latin typeface="Consolas" panose="020B0609020204030204" pitchFamily="49" charset="0"/>
              </a:rPr>
              <a:t> = "306467355")</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2000" dirty="0">
                <a:solidFill>
                  <a:srgbClr val="0070C0"/>
                </a:solidFill>
                <a:latin typeface="Consolas" panose="020B0609020204030204" pitchFamily="49" charset="0"/>
              </a:rPr>
              <a:t>my name is Dong </a:t>
            </a:r>
            <a:r>
              <a:rPr lang="en-US" altLang="zh-CN" sz="2000" dirty="0" err="1">
                <a:solidFill>
                  <a:srgbClr val="0070C0"/>
                </a:solidFill>
                <a:latin typeface="Consolas" panose="020B0609020204030204" pitchFamily="49" charset="0"/>
              </a:rPr>
              <a:t>Fuguo</a:t>
            </a:r>
            <a:r>
              <a:rPr lang="en-US" altLang="zh-CN" sz="2000" dirty="0">
                <a:solidFill>
                  <a:srgbClr val="0070C0"/>
                </a:solidFill>
                <a:latin typeface="Consolas" panose="020B0609020204030204" pitchFamily="49" charset="0"/>
              </a:rPr>
              <a:t>, my age is 37, and my QQ is 306467355</a:t>
            </a:r>
            <a:endParaRPr lang="en-US" altLang="zh-CN" sz="2000" dirty="0">
              <a:solidFill>
                <a:srgbClr val="0070C0"/>
              </a:solidFill>
              <a:latin typeface="Consolas" panose="020B0609020204030204" pitchFamily="49" charset="0"/>
            </a:endParaRPr>
          </a:p>
          <a:p>
            <a:pPr>
              <a:lnSpc>
                <a:spcPct val="80000"/>
              </a:lnSpc>
              <a:buNone/>
            </a:pPr>
            <a:r>
              <a:rPr lang="en-US" altLang="zh-CN" sz="2000" dirty="0">
                <a:latin typeface="Consolas" panose="020B0609020204030204" pitchFamily="49" charset="0"/>
              </a:rPr>
              <a:t>&gt;&gt;&gt; </a:t>
            </a:r>
            <a:r>
              <a:rPr lang="zh-CN" altLang="en-US" sz="2000" dirty="0">
                <a:latin typeface="Consolas" panose="020B0609020204030204" pitchFamily="49" charset="0"/>
              </a:rPr>
              <a:t>position = (5,8,13)</a:t>
            </a:r>
            <a:endParaRPr lang="zh-CN" altLang="en-US" sz="2000" dirty="0">
              <a:latin typeface="Consolas" panose="020B0609020204030204" pitchFamily="49" charset="0"/>
            </a:endParaRPr>
          </a:p>
          <a:p>
            <a:pPr>
              <a:lnSpc>
                <a:spcPct val="80000"/>
              </a:lnSpc>
              <a:buNone/>
            </a:pPr>
            <a:r>
              <a:rPr lang="en-US" altLang="zh-CN" sz="2000" dirty="0">
                <a:latin typeface="Consolas" panose="020B0609020204030204" pitchFamily="49" charset="0"/>
              </a:rPr>
              <a:t>&gt;&gt;&gt; </a:t>
            </a:r>
            <a:r>
              <a:rPr lang="zh-CN" altLang="en-US" sz="2000" dirty="0">
                <a:latin typeface="Consolas" panose="020B0609020204030204" pitchFamily="49" charset="0"/>
              </a:rPr>
              <a:t>print</a:t>
            </a:r>
            <a:r>
              <a:rPr lang="en-US" altLang="zh-CN" sz="2000" dirty="0">
                <a:latin typeface="Consolas" panose="020B0609020204030204" pitchFamily="49" charset="0"/>
              </a:rPr>
              <a:t>(</a:t>
            </a:r>
            <a:r>
              <a:rPr lang="zh-CN" altLang="en-US" sz="2000" dirty="0">
                <a:latin typeface="Consolas" panose="020B0609020204030204" pitchFamily="49" charset="0"/>
              </a:rPr>
              <a:t>"X:{0[0]};Y:{0[1]};Z:{0[2]}".format(position)</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80000"/>
              </a:lnSpc>
              <a:buNone/>
            </a:pPr>
            <a:r>
              <a:rPr lang="en-US" altLang="zh-CN" sz="1800" dirty="0">
                <a:solidFill>
                  <a:srgbClr val="0070C0"/>
                </a:solidFill>
                <a:latin typeface="Consolas" panose="020B0609020204030204" pitchFamily="49" charset="0"/>
              </a:rPr>
              <a:t>X:5;Y:8;Z:13</a:t>
            </a:r>
            <a:endParaRPr lang="en-US" altLang="zh-CN" sz="1800" dirty="0">
              <a:solidFill>
                <a:srgbClr val="0070C0"/>
              </a:solidFill>
              <a:latin typeface="Consolas" panose="020B0609020204030204" pitchFamily="49" charset="0"/>
            </a:endParaRPr>
          </a:p>
        </p:txBody>
      </p:sp>
      <p:sp>
        <p:nvSpPr>
          <p:cNvPr id="5"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5600" lvl="1" indent="-355600">
              <a:buSzPct val="70000"/>
              <a:buFont typeface="Wingdings" panose="05000000000000000000" pitchFamily="2" charset="2"/>
              <a:buChar char="Ø"/>
            </a:pPr>
            <a:r>
              <a:rPr lang="zh-CN" altLang="en-US" sz="2800" noProof="1"/>
              <a:t>基本操作</a:t>
            </a:r>
            <a:endParaRPr lang="en-US" altLang="zh-CN" sz="2800" noProof="1"/>
          </a:p>
          <a:p>
            <a:pPr lvl="1"/>
            <a:r>
              <a:rPr lang="zh-CN" altLang="en-US" b="0" dirty="0"/>
              <a:t>打开、读写、关闭</a:t>
            </a:r>
            <a:endParaRPr lang="zh-CN" altLang="en-US" sz="2000" dirty="0">
              <a:latin typeface="Times New Roman" panose="02020603050405020304" pitchFamily="18" charset="0"/>
              <a:cs typeface="Times New Roman" panose="02020603050405020304" pitchFamily="18" charset="0"/>
            </a:endParaRPr>
          </a:p>
          <a:p>
            <a:pPr>
              <a:buSzPct val="90000"/>
              <a:buNone/>
            </a:pPr>
            <a:r>
              <a:rPr lang="zh-CN" altLang="en-US" sz="1800" dirty="0">
                <a:latin typeface="Consolas" panose="020B0609020204030204" pitchFamily="49" charset="0"/>
                <a:cs typeface="Times New Roman" panose="02020603050405020304" pitchFamily="18" charset="0"/>
              </a:rPr>
              <a:t> open(file, mode=‘r’, buffering=-1, encoding=None, errors=None, newline=None,    </a:t>
            </a:r>
            <a:endParaRPr lang="en-US" altLang="zh-CN" sz="1800" dirty="0">
              <a:latin typeface="Consolas" panose="020B0609020204030204" pitchFamily="49" charset="0"/>
              <a:cs typeface="Times New Roman" panose="02020603050405020304" pitchFamily="18" charset="0"/>
            </a:endParaRPr>
          </a:p>
          <a:p>
            <a:pPr>
              <a:buSzPct val="90000"/>
              <a:buNone/>
            </a:pPr>
            <a:r>
              <a:rPr lang="en-US" altLang="zh-CN" sz="1800" dirty="0">
                <a:latin typeface="Consolas" panose="020B0609020204030204" pitchFamily="49" charset="0"/>
                <a:cs typeface="Times New Roman" panose="02020603050405020304" pitchFamily="18" charset="0"/>
              </a:rPr>
              <a:t>       </a:t>
            </a:r>
            <a:r>
              <a:rPr lang="zh-CN" altLang="en-US" sz="1800" dirty="0">
                <a:latin typeface="Consolas" panose="020B0609020204030204" pitchFamily="49" charset="0"/>
                <a:cs typeface="Times New Roman" panose="02020603050405020304" pitchFamily="18" charset="0"/>
              </a:rPr>
              <a:t>closefd=True, opener=None)</a:t>
            </a:r>
            <a:endParaRPr lang="en-US" sz="1800" noProof="1">
              <a:latin typeface="Consolas" panose="020B0609020204030204" pitchFamily="49" charset="0"/>
              <a:cs typeface="Times New Roman" panose="02020603050405020304" pitchFamily="18" charset="0"/>
            </a:endParaRPr>
          </a:p>
          <a:p>
            <a:pPr lvl="2"/>
            <a:r>
              <a:rPr lang="en-US" b="0" noProof="1"/>
              <a:t>如果指定文件不存在、访问权限不够、磁盘空间不够或其他原因导致创建文件对象失败则抛出异常。下面的代码分别以读、写方式打开了两个文件并创建了与之对应的文件对象。</a:t>
            </a:r>
            <a:endParaRPr lang="en-US" b="0" noProof="1"/>
          </a:p>
          <a:p>
            <a:pPr lvl="3"/>
            <a:r>
              <a:rPr lang="en-US" b="0" noProof="1"/>
              <a:t>f1 = open( 'file1.txt', 'r' )</a:t>
            </a:r>
            <a:endParaRPr lang="en-US" b="0" noProof="1"/>
          </a:p>
          <a:p>
            <a:pPr lvl="3"/>
            <a:r>
              <a:rPr lang="en-US" b="0" noProof="1"/>
              <a:t>f2 = open( 'file2.txt', 'w')</a:t>
            </a:r>
            <a:endParaRPr lang="en-US" b="0" noProof="1"/>
          </a:p>
          <a:p>
            <a:pPr lvl="2"/>
            <a:r>
              <a:rPr lang="en-US" b="0" noProof="1"/>
              <a:t>当对文件内容操作完以后，一定要关闭文件对象，这样才能保证所做的任何修改都确实被保存到文件中。</a:t>
            </a:r>
            <a:endParaRPr lang="en-US" b="0" noProof="1"/>
          </a:p>
          <a:p>
            <a:pPr lvl="3"/>
            <a:r>
              <a:rPr lang="en-US" b="0" noProof="1"/>
              <a:t>f1.close()</a:t>
            </a:r>
            <a:endParaRPr lang="en-US" b="0" noProof="1"/>
          </a:p>
        </p:txBody>
      </p:sp>
      <p:sp>
        <p:nvSpPr>
          <p:cNvPr id="2" name="标题 1"/>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4208" y="1343973"/>
            <a:ext cx="11074400" cy="5396192"/>
          </a:xfrm>
        </p:spPr>
        <p:txBody>
          <a:bodyPr/>
          <a:lstStyle/>
          <a:p>
            <a:pPr marL="355600" lvl="1" indent="-355600">
              <a:buSzPct val="70000"/>
              <a:buFont typeface="Wingdings" panose="05000000000000000000" pitchFamily="2" charset="2"/>
              <a:buChar char="Ø"/>
            </a:pPr>
            <a:r>
              <a:rPr lang="zh-CN" altLang="en-US" sz="2800" noProof="1"/>
              <a:t>基本操作</a:t>
            </a:r>
            <a:endParaRPr lang="en-US" altLang="zh-CN" sz="2800" noProof="1"/>
          </a:p>
          <a:p>
            <a:pPr lvl="1"/>
            <a:r>
              <a:rPr lang="zh-CN" altLang="en-US" b="0" dirty="0"/>
              <a:t>打开、读写、关闭</a:t>
            </a:r>
            <a:endParaRPr lang="zh-CN" altLang="en-US" sz="2000" dirty="0">
              <a:latin typeface="Times New Roman" panose="02020603050405020304" pitchFamily="18" charset="0"/>
              <a:cs typeface="Times New Roman" panose="02020603050405020304" pitchFamily="18" charset="0"/>
            </a:endParaRPr>
          </a:p>
          <a:p>
            <a:pPr lvl="2"/>
            <a:r>
              <a:rPr lang="en-US" altLang="en-US" b="0" dirty="0" err="1"/>
              <a:t>即使写了关闭文件的代码，也无法保证文件一定能够正常关闭</a:t>
            </a:r>
            <a:r>
              <a:rPr lang="en-US" altLang="en-US" b="0" dirty="0"/>
              <a:t>。</a:t>
            </a:r>
            <a:endParaRPr lang="en-US" altLang="en-US" b="0" dirty="0"/>
          </a:p>
          <a:p>
            <a:pPr lvl="2"/>
            <a:r>
              <a:rPr lang="en-US" altLang="en-US" b="0" dirty="0" err="1"/>
              <a:t>例如</a:t>
            </a:r>
            <a:r>
              <a:rPr lang="zh-CN" altLang="en-US" b="0" dirty="0"/>
              <a:t>：</a:t>
            </a:r>
            <a:r>
              <a:rPr lang="en-US" altLang="en-US" b="0" dirty="0" err="1"/>
              <a:t>如果在打开文件之后和关闭文件之前发生了错误导致程序崩溃，这时文件就无法正常关闭</a:t>
            </a:r>
            <a:r>
              <a:rPr lang="en-US" altLang="en-US" b="0" dirty="0"/>
              <a:t>。</a:t>
            </a:r>
            <a:endParaRPr lang="en-US" altLang="en-US" b="0" dirty="0"/>
          </a:p>
          <a:p>
            <a:pPr lvl="2"/>
            <a:r>
              <a:rPr lang="en-US" altLang="en-US" b="0" dirty="0" err="1"/>
              <a:t>在管理文件对象时推荐with关键字，可以有效地避免这个问题</a:t>
            </a:r>
            <a:r>
              <a:rPr lang="en-US" altLang="en-US" b="0" dirty="0"/>
              <a:t>。</a:t>
            </a:r>
            <a:endParaRPr lang="en-US" altLang="zh-CN" b="0" noProof="1"/>
          </a:p>
          <a:p>
            <a:pPr marL="381000" lvl="2" indent="0">
              <a:buNone/>
            </a:pPr>
            <a:r>
              <a:rPr lang="en-US" altLang="zh-CN" b="0" noProof="1"/>
              <a:t>with open(filename, mode, encoding) as fp:</a:t>
            </a:r>
            <a:endParaRPr lang="en-US" altLang="zh-CN" b="0" noProof="1"/>
          </a:p>
          <a:p>
            <a:pPr marL="381000" lvl="2" indent="0">
              <a:buNone/>
            </a:pPr>
            <a:r>
              <a:rPr lang="en-US" altLang="zh-CN" b="0" noProof="1"/>
              <a:t>   #这里写通过文件对象fp读写文件内容的语句</a:t>
            </a:r>
            <a:endParaRPr lang="en-US" altLang="zh-CN" b="0" noProof="1"/>
          </a:p>
          <a:p>
            <a:pPr lvl="2"/>
            <a:endParaRPr lang="en-US" altLang="zh-CN" b="0" noProof="1"/>
          </a:p>
          <a:p>
            <a:pPr marL="381000" lvl="2" indent="0">
              <a:buNone/>
            </a:pPr>
            <a:r>
              <a:rPr lang="en-US" altLang="zh-CN" b="0" noProof="1"/>
              <a:t>with open('test.txt', 'r') as src, open('test_new.txt', 'w') as dst:</a:t>
            </a:r>
            <a:endParaRPr lang="en-US" altLang="zh-CN" b="0" noProof="1"/>
          </a:p>
          <a:p>
            <a:pPr marL="381000" lvl="2" indent="0">
              <a:buNone/>
            </a:pPr>
            <a:r>
              <a:rPr lang="en-US" altLang="zh-CN" b="0" noProof="1"/>
              <a:t>	dst.write(src.read())</a:t>
            </a:r>
            <a:endParaRPr lang="en-US" altLang="zh-CN" b="0" noProof="1"/>
          </a:p>
          <a:p>
            <a:pPr lvl="2"/>
            <a:endParaRPr lang="en-US" altLang="en-US" b="0" dirty="0"/>
          </a:p>
        </p:txBody>
      </p:sp>
      <p:sp>
        <p:nvSpPr>
          <p:cNvPr id="2" name="标题 1"/>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5600" lvl="1" indent="-355600">
              <a:buSzPct val="70000"/>
              <a:buFont typeface="Wingdings" panose="05000000000000000000" pitchFamily="2" charset="2"/>
              <a:buChar char="Ø"/>
            </a:pPr>
            <a:r>
              <a:rPr lang="zh-CN" altLang="en-US" sz="2800" noProof="1"/>
              <a:t>基本操作</a:t>
            </a:r>
            <a:endParaRPr lang="en-US" altLang="zh-CN" sz="2800" noProof="1"/>
          </a:p>
          <a:p>
            <a:pPr lvl="1"/>
            <a:r>
              <a:rPr lang="zh-CN" altLang="en-US" b="0" dirty="0"/>
              <a:t>打开、读写、关闭</a:t>
            </a:r>
            <a:endParaRPr lang="zh-CN" altLang="en-US" sz="2000" dirty="0">
              <a:latin typeface="Times New Roman" panose="02020603050405020304" pitchFamily="18" charset="0"/>
              <a:cs typeface="Times New Roman" panose="02020603050405020304" pitchFamily="18" charset="0"/>
            </a:endParaRPr>
          </a:p>
          <a:p>
            <a:pPr>
              <a:buSzPct val="90000"/>
              <a:buNone/>
            </a:pPr>
            <a:r>
              <a:rPr lang="zh-CN" altLang="en-US" sz="1800" dirty="0">
                <a:latin typeface="Consolas" panose="020B0609020204030204" pitchFamily="49" charset="0"/>
                <a:cs typeface="Times New Roman" panose="02020603050405020304" pitchFamily="18" charset="0"/>
              </a:rPr>
              <a:t> open(file, mode=‘r’, buffering=-1, encoding=None, errors=None, newline=None,    </a:t>
            </a:r>
            <a:endParaRPr lang="en-US" altLang="zh-CN" sz="1800" dirty="0">
              <a:latin typeface="Consolas" panose="020B0609020204030204" pitchFamily="49" charset="0"/>
              <a:cs typeface="Times New Roman" panose="02020603050405020304" pitchFamily="18" charset="0"/>
            </a:endParaRPr>
          </a:p>
          <a:p>
            <a:pPr>
              <a:buSzPct val="90000"/>
              <a:buNone/>
            </a:pPr>
            <a:r>
              <a:rPr lang="en-US" altLang="zh-CN" sz="1800" dirty="0">
                <a:latin typeface="Consolas" panose="020B0609020204030204" pitchFamily="49" charset="0"/>
                <a:cs typeface="Times New Roman" panose="02020603050405020304" pitchFamily="18" charset="0"/>
              </a:rPr>
              <a:t>       </a:t>
            </a:r>
            <a:r>
              <a:rPr lang="zh-CN" altLang="en-US" sz="1800" dirty="0">
                <a:latin typeface="Consolas" panose="020B0609020204030204" pitchFamily="49" charset="0"/>
                <a:cs typeface="Times New Roman" panose="02020603050405020304" pitchFamily="18" charset="0"/>
              </a:rPr>
              <a:t>closefd=True, opener=None)</a:t>
            </a:r>
            <a:endParaRPr lang="en-US" altLang="zh-CN" b="0" dirty="0"/>
          </a:p>
          <a:p>
            <a:pPr lvl="2"/>
            <a:r>
              <a:rPr lang="zh-CN" altLang="en-US" b="0" dirty="0"/>
              <a:t>文件打开方式</a:t>
            </a:r>
            <a:endParaRPr lang="zh-CN" altLang="en-US" b="0" dirty="0"/>
          </a:p>
          <a:p>
            <a:pPr lvl="2"/>
            <a:endParaRPr lang="en-US" altLang="zh-CN" b="0" noProof="1"/>
          </a:p>
        </p:txBody>
      </p:sp>
      <p:sp>
        <p:nvSpPr>
          <p:cNvPr id="2" name="标题 1"/>
          <p:cNvSpPr>
            <a:spLocks noGrp="1"/>
          </p:cNvSpPr>
          <p:nvPr>
            <p:ph type="title"/>
          </p:nvPr>
        </p:nvSpPr>
        <p:spPr/>
        <p:txBody>
          <a:bodyPr/>
          <a:lstStyle/>
          <a:p>
            <a:r>
              <a:rPr lang="zh-CN" altLang="en-US" dirty="0"/>
              <a:t>文件</a:t>
            </a:r>
            <a:endParaRPr lang="zh-CN" altLang="en-US" dirty="0"/>
          </a:p>
        </p:txBody>
      </p:sp>
      <p:graphicFrame>
        <p:nvGraphicFramePr>
          <p:cNvPr id="4" name="表格 -1"/>
          <p:cNvGraphicFramePr/>
          <p:nvPr/>
        </p:nvGraphicFramePr>
        <p:xfrm>
          <a:off x="2068783" y="3888019"/>
          <a:ext cx="7138988" cy="2644774"/>
        </p:xfrm>
        <a:graphic>
          <a:graphicData uri="http://schemas.openxmlformats.org/drawingml/2006/table">
            <a:tbl>
              <a:tblPr firstRow="1" bandRow="1">
                <a:tableStyleId>{5940675A-B579-460E-94D1-54222C63F5DA}</a:tableStyleId>
              </a:tblPr>
              <a:tblGrid>
                <a:gridCol w="888326"/>
                <a:gridCol w="6250662"/>
              </a:tblGrid>
              <a:tr h="365848">
                <a:tc>
                  <a:txBody>
                    <a:bodyPr/>
                    <a:lstStyle/>
                    <a:p>
                      <a:pPr marL="0" indent="0" algn="ctr">
                        <a:buNone/>
                      </a:pPr>
                      <a:r>
                        <a:rPr lang="zh-CN" altLang="en-US" sz="1800" b="1" u="none" dirty="0">
                          <a:ln>
                            <a:noFill/>
                          </a:ln>
                          <a:latin typeface="宋体" panose="02010600030101010101" pitchFamily="2" charset="-122"/>
                          <a:ea typeface="宋体" panose="02010600030101010101" pitchFamily="2" charset="-122"/>
                          <a:cs typeface="宋体" panose="02010600030101010101" pitchFamily="2" charset="-122"/>
                        </a:rPr>
                        <a:t>模式</a:t>
                      </a:r>
                      <a:endParaRPr lang="zh-CN" altLang="en-US" sz="1800" b="1" u="none" dirty="0">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ctr">
                        <a:buNone/>
                      </a:pPr>
                      <a:r>
                        <a:rPr lang="zh-CN" altLang="en-US" sz="1800" b="1" u="none" dirty="0">
                          <a:ln>
                            <a:noFill/>
                          </a:ln>
                          <a:latin typeface="宋体" panose="02010600030101010101" pitchFamily="2" charset="-122"/>
                          <a:ea typeface="宋体" panose="02010600030101010101" pitchFamily="2" charset="-122"/>
                          <a:cs typeface="宋体" panose="02010600030101010101" pitchFamily="2" charset="-122"/>
                        </a:rPr>
                        <a:t>说明</a:t>
                      </a:r>
                      <a:endParaRPr lang="zh-CN" altLang="en-US" sz="1800" b="1" u="none" dirty="0">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lstStyle/>
                    <a:p>
                      <a:pPr marL="0" indent="0" algn="l">
                        <a:buNone/>
                      </a:pPr>
                      <a:r>
                        <a:rPr lang="en-US" altLang="zh-CN" sz="1800" b="0" u="none" dirty="0">
                          <a:ln>
                            <a:noFill/>
                          </a:ln>
                          <a:latin typeface="宋体" panose="02010600030101010101" pitchFamily="2" charset="-122"/>
                          <a:ea typeface="宋体" panose="02010600030101010101" pitchFamily="2" charset="-122"/>
                          <a:cs typeface="宋体" panose="02010600030101010101" pitchFamily="2" charset="-122"/>
                        </a:rPr>
                        <a:t>r</a:t>
                      </a:r>
                      <a:endParaRPr lang="en-US" altLang="zh-CN" sz="1800" b="0" u="none" dirty="0">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dirty="0">
                          <a:ln>
                            <a:noFill/>
                          </a:ln>
                          <a:latin typeface="宋体" panose="02010600030101010101" pitchFamily="2" charset="-122"/>
                          <a:ea typeface="宋体" panose="02010600030101010101" pitchFamily="2" charset="-122"/>
                          <a:cs typeface="宋体" panose="02010600030101010101" pitchFamily="2" charset="-122"/>
                        </a:rPr>
                        <a:t>读模式（默认模式，可省略），如果文件不存在则抛出异常</a:t>
                      </a:r>
                      <a:endParaRPr lang="zh-CN" altLang="en-US" sz="1800" b="0" u="none" dirty="0">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lstStyle/>
                    <a:p>
                      <a:pPr marL="0" indent="0" algn="l">
                        <a:buNone/>
                      </a:pPr>
                      <a:r>
                        <a:rPr lang="en-US" altLang="zh-CN" sz="1800" b="0" u="none">
                          <a:ln>
                            <a:noFill/>
                          </a:ln>
                          <a:latin typeface="宋体" panose="02010600030101010101" pitchFamily="2" charset="-122"/>
                          <a:ea typeface="宋体" panose="02010600030101010101" pitchFamily="2" charset="-122"/>
                          <a:cs typeface="宋体" panose="02010600030101010101" pitchFamily="2" charset="-122"/>
                        </a:rPr>
                        <a:t>w</a:t>
                      </a:r>
                      <a:endParaRPr lang="en-US" altLang="zh-CN"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dirty="0">
                          <a:ln>
                            <a:noFill/>
                          </a:ln>
                          <a:latin typeface="宋体" panose="02010600030101010101" pitchFamily="2" charset="-122"/>
                          <a:ea typeface="宋体" panose="02010600030101010101" pitchFamily="2" charset="-122"/>
                          <a:cs typeface="宋体" panose="02010600030101010101" pitchFamily="2" charset="-122"/>
                        </a:rPr>
                        <a:t>写模式，如果文件已存在，先清空原有内容</a:t>
                      </a:r>
                      <a:endParaRPr lang="zh-CN" altLang="en-US" sz="1800" b="0" u="none" dirty="0">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lstStyle/>
                    <a:p>
                      <a:pPr marL="0" indent="0" algn="l">
                        <a:buNone/>
                      </a:pPr>
                      <a:r>
                        <a:rPr lang="en-US" altLang="zh-CN" sz="1800" b="0" u="none">
                          <a:ln>
                            <a:noFill/>
                          </a:ln>
                          <a:latin typeface="宋体" panose="02010600030101010101" pitchFamily="2" charset="-122"/>
                          <a:ea typeface="宋体" panose="02010600030101010101" pitchFamily="2" charset="-122"/>
                          <a:cs typeface="宋体" panose="02010600030101010101" pitchFamily="2" charset="-122"/>
                        </a:rPr>
                        <a:t>x</a:t>
                      </a:r>
                      <a:endParaRPr lang="en-US" altLang="zh-CN"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dirty="0">
                          <a:ln>
                            <a:noFill/>
                          </a:ln>
                          <a:latin typeface="宋体" panose="02010600030101010101" pitchFamily="2" charset="-122"/>
                          <a:ea typeface="宋体" panose="02010600030101010101" pitchFamily="2" charset="-122"/>
                          <a:cs typeface="宋体" panose="02010600030101010101" pitchFamily="2" charset="-122"/>
                        </a:rPr>
                        <a:t>写模式，创建新文件，如果文件已存在则抛出异常</a:t>
                      </a:r>
                      <a:endParaRPr lang="zh-CN" altLang="en-US" sz="1800" b="0" u="none" dirty="0">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lstStyle/>
                    <a:p>
                      <a:pPr marL="0" indent="0" algn="l">
                        <a:buNone/>
                      </a:pPr>
                      <a:r>
                        <a:rPr lang="en-US" altLang="zh-CN" sz="1800" b="0" u="none">
                          <a:ln>
                            <a:noFill/>
                          </a:ln>
                          <a:latin typeface="宋体" panose="02010600030101010101" pitchFamily="2" charset="-122"/>
                          <a:ea typeface="宋体" panose="02010600030101010101" pitchFamily="2" charset="-122"/>
                          <a:cs typeface="宋体" panose="02010600030101010101" pitchFamily="2" charset="-122"/>
                        </a:rPr>
                        <a:t>a</a:t>
                      </a:r>
                      <a:endParaRPr lang="en-US" altLang="zh-CN"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dirty="0">
                          <a:ln>
                            <a:noFill/>
                          </a:ln>
                          <a:latin typeface="宋体" panose="02010600030101010101" pitchFamily="2" charset="-122"/>
                          <a:ea typeface="宋体" panose="02010600030101010101" pitchFamily="2" charset="-122"/>
                          <a:cs typeface="宋体" panose="02010600030101010101" pitchFamily="2" charset="-122"/>
                        </a:rPr>
                        <a:t>追加模式，不覆盖文件中原有内容</a:t>
                      </a:r>
                      <a:endParaRPr lang="zh-CN" altLang="en-US" sz="1800" b="0" u="none" dirty="0">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lstStyle/>
                    <a:p>
                      <a:pPr marL="0" indent="0" algn="l">
                        <a:buNone/>
                      </a:pPr>
                      <a:r>
                        <a:rPr lang="en-US" altLang="zh-CN" sz="1800" b="0" u="none">
                          <a:ln>
                            <a:noFill/>
                          </a:ln>
                          <a:latin typeface="宋体" panose="02010600030101010101" pitchFamily="2" charset="-122"/>
                          <a:ea typeface="宋体" panose="02010600030101010101" pitchFamily="2" charset="-122"/>
                          <a:cs typeface="宋体" panose="02010600030101010101" pitchFamily="2" charset="-122"/>
                        </a:rPr>
                        <a:t>b</a:t>
                      </a:r>
                      <a:endParaRPr lang="en-US" altLang="zh-CN"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dirty="0">
                          <a:ln>
                            <a:noFill/>
                          </a:ln>
                          <a:latin typeface="宋体" panose="02010600030101010101" pitchFamily="2" charset="-122"/>
                          <a:ea typeface="宋体" panose="02010600030101010101" pitchFamily="2" charset="-122"/>
                          <a:cs typeface="宋体" panose="02010600030101010101" pitchFamily="2" charset="-122"/>
                        </a:rPr>
                        <a:t>二进制模式（可与其他模式组合使用）</a:t>
                      </a:r>
                      <a:endParaRPr lang="zh-CN" altLang="en-US" sz="1800" b="0" u="none" dirty="0">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lstStyle/>
                    <a:p>
                      <a:pPr marL="0" indent="0" algn="l">
                        <a:buNone/>
                      </a:pPr>
                      <a:r>
                        <a:rPr lang="en-US" altLang="zh-CN" sz="1800" b="0" u="none">
                          <a:ln>
                            <a:noFill/>
                          </a:ln>
                          <a:latin typeface="宋体" panose="02010600030101010101" pitchFamily="2" charset="-122"/>
                          <a:ea typeface="宋体" panose="02010600030101010101" pitchFamily="2" charset="-122"/>
                          <a:cs typeface="宋体" panose="02010600030101010101" pitchFamily="2" charset="-122"/>
                        </a:rPr>
                        <a:t>t</a:t>
                      </a:r>
                      <a:endParaRPr lang="en-US" altLang="zh-CN"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dirty="0">
                          <a:ln>
                            <a:noFill/>
                          </a:ln>
                          <a:latin typeface="宋体" panose="02010600030101010101" pitchFamily="2" charset="-122"/>
                          <a:ea typeface="宋体" panose="02010600030101010101" pitchFamily="2" charset="-122"/>
                          <a:cs typeface="宋体" panose="02010600030101010101" pitchFamily="2" charset="-122"/>
                        </a:rPr>
                        <a:t>文本模式（默认模式，可省略）</a:t>
                      </a:r>
                      <a:endParaRPr lang="zh-CN" altLang="en-US" sz="1800" b="0" u="none" dirty="0">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lstStyle/>
                    <a:p>
                      <a:pPr marL="0" indent="0" algn="l">
                        <a:buNone/>
                      </a:pPr>
                      <a:r>
                        <a:rPr lang="en-US" altLang="zh-CN" sz="1800" b="0" u="none">
                          <a:ln>
                            <a:noFill/>
                          </a:ln>
                          <a:latin typeface="宋体" panose="02010600030101010101" pitchFamily="2" charset="-122"/>
                          <a:ea typeface="宋体" panose="02010600030101010101" pitchFamily="2" charset="-122"/>
                          <a:cs typeface="宋体" panose="02010600030101010101" pitchFamily="2" charset="-122"/>
                        </a:rPr>
                        <a:t>+</a:t>
                      </a:r>
                      <a:endParaRPr lang="en-US" altLang="zh-CN" sz="18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800" b="0" u="none" dirty="0">
                          <a:ln>
                            <a:noFill/>
                          </a:ln>
                          <a:latin typeface="宋体" panose="02010600030101010101" pitchFamily="2" charset="-122"/>
                          <a:ea typeface="宋体" panose="02010600030101010101" pitchFamily="2" charset="-122"/>
                          <a:cs typeface="宋体" panose="02010600030101010101" pitchFamily="2" charset="-122"/>
                        </a:rPr>
                        <a:t>读、写模式（可与其他模式组合使用）</a:t>
                      </a:r>
                      <a:endParaRPr lang="zh-CN" altLang="en-US" sz="1800" b="0" u="none" dirty="0">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55600" lvl="1" indent="-355600">
              <a:buSzPct val="70000"/>
              <a:buFont typeface="Wingdings" panose="05000000000000000000" pitchFamily="2" charset="2"/>
              <a:buChar char="Ø"/>
            </a:pPr>
            <a:r>
              <a:rPr lang="zh-CN" altLang="en-US" sz="2800" noProof="1"/>
              <a:t>基本操作</a:t>
            </a:r>
            <a:endParaRPr lang="en-US" altLang="zh-CN" sz="2800" noProof="1"/>
          </a:p>
          <a:p>
            <a:pPr lvl="1"/>
            <a:r>
              <a:rPr lang="zh-CN" altLang="en-US" b="0" dirty="0"/>
              <a:t>打开、读写、关闭</a:t>
            </a:r>
            <a:endParaRPr lang="en-US" altLang="zh-CN" b="0" dirty="0"/>
          </a:p>
          <a:p>
            <a:pPr lvl="2"/>
            <a:r>
              <a:rPr lang="zh-CN" altLang="en-US" b="0" dirty="0"/>
              <a:t>文件对象常用属性</a:t>
            </a:r>
            <a:endParaRPr lang="zh-CN" altLang="en-US" b="0" dirty="0"/>
          </a:p>
          <a:p>
            <a:pPr lvl="2"/>
            <a:endParaRPr lang="en-US" altLang="zh-CN" b="0" noProof="1"/>
          </a:p>
        </p:txBody>
      </p:sp>
      <p:sp>
        <p:nvSpPr>
          <p:cNvPr id="2" name="标题 1"/>
          <p:cNvSpPr>
            <a:spLocks noGrp="1"/>
          </p:cNvSpPr>
          <p:nvPr>
            <p:ph type="title"/>
          </p:nvPr>
        </p:nvSpPr>
        <p:spPr/>
        <p:txBody>
          <a:bodyPr/>
          <a:lstStyle/>
          <a:p>
            <a:r>
              <a:rPr lang="zh-CN" altLang="en-US" dirty="0"/>
              <a:t>文件</a:t>
            </a:r>
            <a:endParaRPr lang="zh-CN" altLang="en-US" dirty="0"/>
          </a:p>
        </p:txBody>
      </p:sp>
      <p:graphicFrame>
        <p:nvGraphicFramePr>
          <p:cNvPr id="5" name="Table -1"/>
          <p:cNvGraphicFramePr/>
          <p:nvPr/>
        </p:nvGraphicFramePr>
        <p:xfrm>
          <a:off x="2301721" y="3478948"/>
          <a:ext cx="7138988" cy="2463801"/>
        </p:xfrm>
        <a:graphic>
          <a:graphicData uri="http://schemas.openxmlformats.org/drawingml/2006/table">
            <a:tbl>
              <a:tblPr firstRow="1" bandRow="1">
                <a:tableStyleId>{5940675A-B579-460E-94D1-54222C63F5DA}</a:tableStyleId>
              </a:tblPr>
              <a:tblGrid>
                <a:gridCol w="1198933"/>
                <a:gridCol w="5940055"/>
              </a:tblGrid>
              <a:tr h="410951">
                <a:tc>
                  <a:txBody>
                    <a:bodyPr/>
                    <a:lstStyle/>
                    <a:p>
                      <a:pPr marL="0" indent="0" algn="ctr">
                        <a:buNone/>
                      </a:pPr>
                      <a:r>
                        <a:rPr lang="zh-CN" altLang="en-US" sz="1800" b="1" u="none">
                          <a:latin typeface="宋体" panose="02010600030101010101" pitchFamily="2" charset="-122"/>
                          <a:ea typeface="宋体" panose="02010600030101010101" pitchFamily="2" charset="-122"/>
                          <a:cs typeface="宋体" panose="02010600030101010101" pitchFamily="2" charset="-122"/>
                        </a:rPr>
                        <a:t>属性</a:t>
                      </a:r>
                      <a:endParaRPr lang="zh-CN" altLang="en-US" sz="18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dirty="0">
                          <a:latin typeface="宋体" panose="02010600030101010101" pitchFamily="2" charset="-122"/>
                          <a:ea typeface="宋体" panose="02010600030101010101" pitchFamily="2" charset="-122"/>
                          <a:cs typeface="宋体" panose="02010600030101010101" pitchFamily="2" charset="-122"/>
                        </a:rPr>
                        <a:t>说明</a:t>
                      </a:r>
                      <a:endParaRPr lang="zh-CN" altLang="en-US" sz="1800" b="1"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316">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buffer</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返回当前文件的缓冲区对象</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951">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closed</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判断文件是否关闭，若文件已关闭则返回</a:t>
                      </a:r>
                      <a:r>
                        <a:rPr lang="en-US" altLang="zh-CN" sz="1800" b="0" u="none" dirty="0">
                          <a:latin typeface="宋体" panose="02010600030101010101" pitchFamily="2" charset="-122"/>
                          <a:ea typeface="宋体" panose="02010600030101010101" pitchFamily="2" charset="-122"/>
                          <a:cs typeface="宋体" panose="02010600030101010101" pitchFamily="2" charset="-122"/>
                        </a:rPr>
                        <a:t>True</a:t>
                      </a:r>
                      <a:endParaRPr 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316">
                <a:tc>
                  <a:txBody>
                    <a:bodyPr/>
                    <a:lstStyle/>
                    <a:p>
                      <a:pPr marL="0" indent="0" algn="l">
                        <a:buNone/>
                      </a:pPr>
                      <a:r>
                        <a:rPr lang="en-US" altLang="zh-CN" sz="1800" b="0" u="none" dirty="0" err="1">
                          <a:latin typeface="宋体" panose="02010600030101010101" pitchFamily="2" charset="-122"/>
                          <a:ea typeface="宋体" panose="02010600030101010101" pitchFamily="2" charset="-122"/>
                          <a:cs typeface="宋体" panose="02010600030101010101" pitchFamily="2" charset="-122"/>
                        </a:rPr>
                        <a:t>fileno</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文件号，一般不需要太关心这个数字</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951">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mode</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返回文件的打开模式</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0316">
                <a:tc>
                  <a:txBody>
                    <a:bodyPr/>
                    <a:lstStyle/>
                    <a:p>
                      <a:pPr marL="0" indent="0" algn="l">
                        <a:buNone/>
                      </a:pPr>
                      <a:r>
                        <a:rPr lang="en-US" altLang="zh-CN" sz="1800" b="0" u="none" dirty="0">
                          <a:latin typeface="宋体" panose="02010600030101010101" pitchFamily="2" charset="-122"/>
                          <a:ea typeface="宋体" panose="02010600030101010101" pitchFamily="2" charset="-122"/>
                          <a:cs typeface="宋体" panose="02010600030101010101" pitchFamily="2" charset="-122"/>
                        </a:rPr>
                        <a:t>name</a:t>
                      </a:r>
                      <a:endParaRPr lang="en-US" altLang="zh-CN"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0" u="none" dirty="0">
                          <a:latin typeface="宋体" panose="02010600030101010101" pitchFamily="2" charset="-122"/>
                          <a:ea typeface="宋体" panose="02010600030101010101" pitchFamily="2" charset="-122"/>
                          <a:cs typeface="宋体" panose="02010600030101010101" pitchFamily="2" charset="-122"/>
                        </a:rPr>
                        <a:t>返回文件的名称</a:t>
                      </a:r>
                      <a:endParaRPr lang="zh-CN" altLang="en-US" sz="1800" b="0" u="none" dirty="0">
                        <a:latin typeface="宋体" panose="02010600030101010101" pitchFamily="2" charset="-122"/>
                        <a:ea typeface="宋体" panose="02010600030101010101" pitchFamily="2" charset="-122"/>
                        <a:cs typeface="宋体" panose="02010600030101010101" pitchFamily="2" charset="-122"/>
                      </a:endParaRPr>
                    </a:p>
                  </a:txBody>
                  <a:tcPr marL="36197"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dirty="0"/>
              <a:t>文件对象常用方法</a:t>
            </a:r>
            <a:endParaRPr lang="zh-CN" altLang="en-US" sz="2800" dirty="0"/>
          </a:p>
        </p:txBody>
      </p:sp>
      <p:graphicFrame>
        <p:nvGraphicFramePr>
          <p:cNvPr id="2" name="Table -1"/>
          <p:cNvGraphicFramePr/>
          <p:nvPr/>
        </p:nvGraphicFramePr>
        <p:xfrm>
          <a:off x="2081213" y="2016125"/>
          <a:ext cx="8216900" cy="4535721"/>
        </p:xfrm>
        <a:graphic>
          <a:graphicData uri="http://schemas.openxmlformats.org/drawingml/2006/table">
            <a:tbl>
              <a:tblPr firstRow="1" bandRow="1">
                <a:tableStyleId>{5940675A-B579-460E-94D1-54222C63F5DA}</a:tableStyleId>
              </a:tblPr>
              <a:tblGrid>
                <a:gridCol w="1495944"/>
                <a:gridCol w="6720956"/>
              </a:tblGrid>
              <a:tr h="213346">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方法</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46">
                <a:tc>
                  <a:txBody>
                    <a:bodyPr/>
                    <a:lstStyle/>
                    <a:p>
                      <a:pPr marL="0" indent="0" algn="l">
                        <a:buNone/>
                      </a:pPr>
                      <a:r>
                        <a:rPr lang="en-US" altLang="zh-CN" sz="1400" b="0" u="none" dirty="0">
                          <a:latin typeface="宋体" panose="02010600030101010101" pitchFamily="2" charset="-122"/>
                          <a:ea typeface="宋体" panose="02010600030101010101" pitchFamily="2" charset="-122"/>
                          <a:cs typeface="宋体" panose="02010600030101010101" pitchFamily="2" charset="-122"/>
                        </a:rPr>
                        <a:t>close()</a:t>
                      </a:r>
                      <a:endParaRPr lang="en-US" altLang="zh-CN"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把缓冲区的内容写入文件，同时关闭文件，并释放文件对象</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3351">
                <a:tc>
                  <a:txBody>
                    <a:bodyPr/>
                    <a:lstStyle/>
                    <a:p>
                      <a:pPr marL="0" indent="0" algn="l">
                        <a:buNone/>
                      </a:pPr>
                      <a:r>
                        <a:rPr lang="en-US" altLang="zh-CN" sz="1400" b="0" u="none" dirty="0">
                          <a:latin typeface="宋体" panose="02010600030101010101" pitchFamily="2" charset="-122"/>
                          <a:ea typeface="宋体" panose="02010600030101010101" pitchFamily="2" charset="-122"/>
                          <a:cs typeface="宋体" panose="02010600030101010101" pitchFamily="2" charset="-122"/>
                        </a:rPr>
                        <a:t>detach()</a:t>
                      </a:r>
                      <a:endParaRPr lang="en-US" altLang="zh-CN"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分离并返回底层的缓冲，底层缓冲被分离后，文件对象不再可用，不允许做任何操作</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46">
                <a:tc>
                  <a:txBody>
                    <a:bodyPr/>
                    <a:lstStyle/>
                    <a:p>
                      <a:pPr marL="0" indent="0" algn="l">
                        <a:buNone/>
                      </a:pPr>
                      <a:r>
                        <a:rPr lang="en-US" altLang="zh-CN" sz="1400" b="0" u="none" dirty="0">
                          <a:latin typeface="宋体" panose="02010600030101010101" pitchFamily="2" charset="-122"/>
                          <a:ea typeface="宋体" panose="02010600030101010101" pitchFamily="2" charset="-122"/>
                          <a:cs typeface="宋体" panose="02010600030101010101" pitchFamily="2" charset="-122"/>
                        </a:rPr>
                        <a:t>flush()</a:t>
                      </a:r>
                      <a:endParaRPr lang="en-US" altLang="zh-CN"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把缓冲区的内容写入文件，但不关闭文件</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0979">
                <a:tc>
                  <a:txBody>
                    <a:bodyPr/>
                    <a:lstStyle/>
                    <a:p>
                      <a:pPr marL="0" indent="0" algn="l">
                        <a:buNone/>
                      </a:pPr>
                      <a:r>
                        <a:rPr lang="en-US" altLang="zh-CN" sz="1400" b="0" u="none" dirty="0">
                          <a:latin typeface="宋体" panose="02010600030101010101" pitchFamily="2" charset="-122"/>
                          <a:ea typeface="宋体" panose="02010600030101010101" pitchFamily="2" charset="-122"/>
                          <a:cs typeface="宋体" panose="02010600030101010101" pitchFamily="2" charset="-122"/>
                        </a:rPr>
                        <a:t>read([size])</a:t>
                      </a:r>
                      <a:endParaRPr lang="en-US" altLang="zh-CN"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从文本文件中读取</a:t>
                      </a:r>
                      <a:r>
                        <a:rPr lang="en-US" altLang="zh-CN" sz="1400" b="0" u="none">
                          <a:latin typeface="宋体" panose="02010600030101010101" pitchFamily="2" charset="-122"/>
                          <a:ea typeface="宋体" panose="02010600030101010101" pitchFamily="2" charset="-122"/>
                          <a:cs typeface="宋体" panose="02010600030101010101" pitchFamily="2" charset="-122"/>
                        </a:rPr>
                        <a:t>size</a:t>
                      </a:r>
                      <a:r>
                        <a:rPr lang="zh-CN" altLang="en-US" sz="1400" b="0" u="none">
                          <a:latin typeface="宋体" panose="02010600030101010101" pitchFamily="2" charset="-122"/>
                          <a:ea typeface="宋体" panose="02010600030101010101" pitchFamily="2" charset="-122"/>
                          <a:cs typeface="宋体" panose="02010600030101010101" pitchFamily="2" charset="-122"/>
                        </a:rPr>
                        <a:t>个或字符（</a:t>
                      </a:r>
                      <a:r>
                        <a:rPr lang="en-US" altLang="zh-CN" sz="1400" b="0" u="none">
                          <a:latin typeface="宋体" panose="02010600030101010101" pitchFamily="2" charset="-122"/>
                          <a:ea typeface="宋体" panose="02010600030101010101" pitchFamily="2" charset="-122"/>
                          <a:cs typeface="宋体" panose="02010600030101010101" pitchFamily="2" charset="-122"/>
                        </a:rPr>
                        <a:t>Python 3.x</a:t>
                      </a:r>
                      <a:r>
                        <a:rPr lang="zh-CN" altLang="en-US" sz="1400" b="0" u="none">
                          <a:latin typeface="宋体" panose="02010600030101010101" pitchFamily="2" charset="-122"/>
                          <a:ea typeface="宋体" panose="02010600030101010101" pitchFamily="2" charset="-122"/>
                          <a:cs typeface="宋体" panose="02010600030101010101" pitchFamily="2" charset="-122"/>
                        </a:rPr>
                        <a:t>）的内容作为结果返回，或从二进制文件中读取指定数量的字节并返回，如果省略</a:t>
                      </a:r>
                      <a:r>
                        <a:rPr lang="en-US" altLang="zh-CN" sz="1400" b="0" u="none">
                          <a:latin typeface="宋体" panose="02010600030101010101" pitchFamily="2" charset="-122"/>
                          <a:ea typeface="宋体" panose="02010600030101010101" pitchFamily="2" charset="-122"/>
                          <a:cs typeface="宋体" panose="02010600030101010101" pitchFamily="2" charset="-122"/>
                        </a:rPr>
                        <a:t>size</a:t>
                      </a:r>
                      <a:r>
                        <a:rPr lang="zh-CN" altLang="en-US" sz="1400" b="0" u="none">
                          <a:latin typeface="宋体" panose="02010600030101010101" pitchFamily="2" charset="-122"/>
                          <a:ea typeface="宋体" panose="02010600030101010101" pitchFamily="2" charset="-122"/>
                          <a:cs typeface="宋体" panose="02010600030101010101" pitchFamily="2" charset="-122"/>
                        </a:rPr>
                        <a:t>则表示读取所有内容</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46">
                <a:tc>
                  <a:txBody>
                    <a:bodyPr/>
                    <a:lstStyle/>
                    <a:p>
                      <a:pPr marL="0" indent="0" algn="l">
                        <a:buNone/>
                      </a:pPr>
                      <a:r>
                        <a:rPr lang="en-US" altLang="zh-CN" sz="1400" b="0" u="none" dirty="0">
                          <a:latin typeface="宋体" panose="02010600030101010101" pitchFamily="2" charset="-122"/>
                          <a:ea typeface="宋体" panose="02010600030101010101" pitchFamily="2" charset="-122"/>
                          <a:cs typeface="宋体" panose="02010600030101010101" pitchFamily="2" charset="-122"/>
                        </a:rPr>
                        <a:t>readable()</a:t>
                      </a:r>
                      <a:endParaRPr lang="en-US" altLang="zh-CN"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测试当前文件是否可读</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46">
                <a:tc>
                  <a:txBody>
                    <a:bodyPr/>
                    <a:lstStyle/>
                    <a:p>
                      <a:pPr marL="0" indent="0" algn="l">
                        <a:buNone/>
                      </a:pPr>
                      <a:r>
                        <a:rPr lang="en-US" altLang="zh-CN" sz="1400" b="0" u="none" dirty="0" err="1">
                          <a:latin typeface="宋体" panose="02010600030101010101" pitchFamily="2" charset="-122"/>
                          <a:ea typeface="宋体" panose="02010600030101010101" pitchFamily="2" charset="-122"/>
                          <a:cs typeface="宋体" panose="02010600030101010101" pitchFamily="2" charset="-122"/>
                        </a:rPr>
                        <a:t>readline</a:t>
                      </a:r>
                      <a:r>
                        <a:rPr lang="en-US" altLang="zh-CN" sz="1400" b="0" u="none" dirty="0">
                          <a:latin typeface="宋体" panose="02010600030101010101" pitchFamily="2" charset="-122"/>
                          <a:ea typeface="宋体" panose="02010600030101010101" pitchFamily="2" charset="-122"/>
                          <a:cs typeface="宋体" panose="02010600030101010101" pitchFamily="2" charset="-122"/>
                        </a:rPr>
                        <a:t>()	</a:t>
                      </a:r>
                      <a:endParaRPr lang="en-US" altLang="zh-CN"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从文本文件中读取一行内容作为结果返回</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690">
                <a:tc>
                  <a:txBody>
                    <a:bodyPr/>
                    <a:lstStyle/>
                    <a:p>
                      <a:pPr marL="0" indent="0" algn="l">
                        <a:buNone/>
                      </a:pPr>
                      <a:r>
                        <a:rPr lang="en-US" altLang="zh-CN" sz="1400" b="0" u="none" dirty="0" err="1">
                          <a:latin typeface="宋体" panose="02010600030101010101" pitchFamily="2" charset="-122"/>
                          <a:ea typeface="宋体" panose="02010600030101010101" pitchFamily="2" charset="-122"/>
                          <a:cs typeface="宋体" panose="02010600030101010101" pitchFamily="2" charset="-122"/>
                        </a:rPr>
                        <a:t>readlines</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endParaRPr lang="en-US" altLang="zh-CN"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把文本文件中的每行文本作为一个字符串存入列表中，返回该列表，对于大文件会占用较多内存，不建议使用</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0979">
                <a:tc>
                  <a:txBody>
                    <a:bodyPr/>
                    <a:lstStyle/>
                    <a:p>
                      <a:pPr marL="0" indent="0" algn="l">
                        <a:buNone/>
                      </a:pPr>
                      <a:r>
                        <a:rPr lang="en-US" altLang="zh-CN" sz="1400" b="0" u="none" dirty="0">
                          <a:latin typeface="宋体" panose="02010600030101010101" pitchFamily="2" charset="-122"/>
                          <a:ea typeface="宋体" panose="02010600030101010101" pitchFamily="2" charset="-122"/>
                          <a:cs typeface="宋体" panose="02010600030101010101" pitchFamily="2" charset="-122"/>
                        </a:rPr>
                        <a:t>seek(offset[, whence])</a:t>
                      </a:r>
                      <a:endParaRPr lang="en-US" altLang="zh-CN"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把文件指针移动到新的位置，</a:t>
                      </a:r>
                      <a:r>
                        <a:rPr lang="en-US" altLang="zh-CN" sz="1400" b="0" u="none">
                          <a:latin typeface="宋体" panose="02010600030101010101" pitchFamily="2" charset="-122"/>
                          <a:ea typeface="宋体" panose="02010600030101010101" pitchFamily="2" charset="-122"/>
                          <a:cs typeface="宋体" panose="02010600030101010101" pitchFamily="2" charset="-122"/>
                        </a:rPr>
                        <a:t>offset</a:t>
                      </a:r>
                      <a:r>
                        <a:rPr lang="zh-CN" altLang="en-US" sz="1400" b="0" u="none">
                          <a:latin typeface="宋体" panose="02010600030101010101" pitchFamily="2" charset="-122"/>
                          <a:ea typeface="宋体" panose="02010600030101010101" pitchFamily="2" charset="-122"/>
                          <a:cs typeface="宋体" panose="02010600030101010101" pitchFamily="2" charset="-122"/>
                        </a:rPr>
                        <a:t>表示相对于</a:t>
                      </a:r>
                      <a:r>
                        <a:rPr lang="en-US" altLang="zh-CN" sz="1400" b="0" u="none">
                          <a:latin typeface="宋体" panose="02010600030101010101" pitchFamily="2" charset="-122"/>
                          <a:ea typeface="宋体" panose="02010600030101010101" pitchFamily="2" charset="-122"/>
                          <a:cs typeface="宋体" panose="02010600030101010101" pitchFamily="2" charset="-122"/>
                        </a:rPr>
                        <a:t>whence</a:t>
                      </a:r>
                      <a:r>
                        <a:rPr lang="zh-CN" altLang="en-US" sz="1400" b="0" u="none">
                          <a:latin typeface="宋体" panose="02010600030101010101" pitchFamily="2" charset="-122"/>
                          <a:ea typeface="宋体" panose="02010600030101010101" pitchFamily="2" charset="-122"/>
                          <a:cs typeface="宋体" panose="02010600030101010101" pitchFamily="2" charset="-122"/>
                        </a:rPr>
                        <a:t>的位置。</a:t>
                      </a:r>
                      <a:r>
                        <a:rPr lang="en-US" altLang="zh-CN" sz="1400" b="0" u="none">
                          <a:latin typeface="宋体" panose="02010600030101010101" pitchFamily="2" charset="-122"/>
                          <a:ea typeface="宋体" panose="02010600030101010101" pitchFamily="2" charset="-122"/>
                          <a:cs typeface="宋体" panose="02010600030101010101" pitchFamily="2" charset="-122"/>
                        </a:rPr>
                        <a:t>whence</a:t>
                      </a:r>
                      <a:r>
                        <a:rPr lang="zh-CN" altLang="en-US" sz="1400" b="0" u="none">
                          <a:latin typeface="宋体" panose="02010600030101010101" pitchFamily="2" charset="-122"/>
                          <a:ea typeface="宋体" panose="02010600030101010101" pitchFamily="2" charset="-122"/>
                          <a:cs typeface="宋体" panose="02010600030101010101" pitchFamily="2" charset="-122"/>
                        </a:rPr>
                        <a:t>为</a:t>
                      </a:r>
                      <a:r>
                        <a:rPr lang="en-US" altLang="zh-CN" sz="1400" b="0" u="none">
                          <a:latin typeface="宋体" panose="02010600030101010101" pitchFamily="2" charset="-122"/>
                          <a:ea typeface="宋体" panose="02010600030101010101" pitchFamily="2" charset="-122"/>
                          <a:cs typeface="宋体" panose="02010600030101010101" pitchFamily="2" charset="-122"/>
                        </a:rPr>
                        <a:t>0</a:t>
                      </a:r>
                      <a:r>
                        <a:rPr lang="zh-CN" altLang="en-US" sz="1400" b="0" u="none">
                          <a:latin typeface="宋体" panose="02010600030101010101" pitchFamily="2" charset="-122"/>
                          <a:ea typeface="宋体" panose="02010600030101010101" pitchFamily="2" charset="-122"/>
                          <a:cs typeface="宋体" panose="02010600030101010101" pitchFamily="2" charset="-122"/>
                        </a:rPr>
                        <a:t>表示从文件头开始计算，</a:t>
                      </a:r>
                      <a:r>
                        <a:rPr lang="en-US" altLang="zh-CN" sz="1400" b="0" u="none">
                          <a:latin typeface="宋体" panose="02010600030101010101" pitchFamily="2" charset="-122"/>
                          <a:ea typeface="宋体" panose="02010600030101010101" pitchFamily="2" charset="-122"/>
                          <a:cs typeface="宋体" panose="02010600030101010101" pitchFamily="2" charset="-122"/>
                        </a:rPr>
                        <a:t>1</a:t>
                      </a:r>
                      <a:r>
                        <a:rPr lang="zh-CN" altLang="en-US" sz="1400" b="0" u="none">
                          <a:latin typeface="宋体" panose="02010600030101010101" pitchFamily="2" charset="-122"/>
                          <a:ea typeface="宋体" panose="02010600030101010101" pitchFamily="2" charset="-122"/>
                          <a:cs typeface="宋体" panose="02010600030101010101" pitchFamily="2" charset="-122"/>
                        </a:rPr>
                        <a:t>表示从当前位置开始计算，</a:t>
                      </a:r>
                      <a:r>
                        <a:rPr lang="en-US" altLang="zh-CN" sz="1400" b="0" u="none">
                          <a:latin typeface="宋体" panose="02010600030101010101" pitchFamily="2" charset="-122"/>
                          <a:ea typeface="宋体" panose="02010600030101010101" pitchFamily="2" charset="-122"/>
                          <a:cs typeface="宋体" panose="02010600030101010101" pitchFamily="2" charset="-122"/>
                        </a:rPr>
                        <a:t>2</a:t>
                      </a:r>
                      <a:r>
                        <a:rPr lang="zh-CN" altLang="en-US" sz="1400" b="0" u="none">
                          <a:latin typeface="宋体" panose="02010600030101010101" pitchFamily="2" charset="-122"/>
                          <a:ea typeface="宋体" panose="02010600030101010101" pitchFamily="2" charset="-122"/>
                          <a:cs typeface="宋体" panose="02010600030101010101" pitchFamily="2" charset="-122"/>
                        </a:rPr>
                        <a:t>表示从文件尾开始计算，默认为</a:t>
                      </a:r>
                      <a:r>
                        <a:rPr lang="en-US" altLang="zh-CN" sz="1400" b="0" u="none">
                          <a:latin typeface="宋体" panose="02010600030101010101" pitchFamily="2" charset="-122"/>
                          <a:ea typeface="宋体" panose="02010600030101010101" pitchFamily="2" charset="-122"/>
                          <a:cs typeface="宋体" panose="02010600030101010101" pitchFamily="2" charset="-122"/>
                        </a:rPr>
                        <a:t>0</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690">
                <a:tc>
                  <a:txBody>
                    <a:bodyPr/>
                    <a:lstStyle/>
                    <a:p>
                      <a:pPr marL="0" indent="0" algn="l">
                        <a:buNone/>
                      </a:pPr>
                      <a:r>
                        <a:rPr lang="en-US" altLang="zh-CN" sz="1400" b="0" u="none" dirty="0" err="1">
                          <a:latin typeface="宋体" panose="02010600030101010101" pitchFamily="2" charset="-122"/>
                          <a:ea typeface="宋体" panose="02010600030101010101" pitchFamily="2" charset="-122"/>
                          <a:cs typeface="宋体" panose="02010600030101010101" pitchFamily="2" charset="-122"/>
                        </a:rPr>
                        <a:t>seekable</a:t>
                      </a:r>
                      <a:r>
                        <a:rPr lang="en-US" altLang="zh-CN" sz="1400" b="0" u="none" dirty="0">
                          <a:latin typeface="宋体" panose="02010600030101010101" pitchFamily="2" charset="-122"/>
                          <a:ea typeface="宋体" panose="02010600030101010101" pitchFamily="2" charset="-122"/>
                          <a:cs typeface="宋体" panose="02010600030101010101" pitchFamily="2" charset="-122"/>
                        </a:rPr>
                        <a:t>()</a:t>
                      </a:r>
                      <a:endParaRPr lang="en-US" altLang="zh-CN"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测试当前文件是否支持随机访问，如果文件不支持随机访问，则调用方法</a:t>
                      </a:r>
                      <a:r>
                        <a:rPr lang="en-US" altLang="zh-CN" sz="1400" b="0" u="none">
                          <a:latin typeface="宋体" panose="02010600030101010101" pitchFamily="2" charset="-122"/>
                          <a:ea typeface="宋体" panose="02010600030101010101" pitchFamily="2" charset="-122"/>
                          <a:cs typeface="宋体" panose="02010600030101010101" pitchFamily="2" charset="-122"/>
                        </a:rPr>
                        <a:t>seek()</a:t>
                      </a:r>
                      <a:r>
                        <a:rPr lang="zh-CN" altLang="en-US" sz="1400" b="0" u="none">
                          <a:latin typeface="宋体" panose="02010600030101010101" pitchFamily="2" charset="-122"/>
                          <a:ea typeface="宋体" panose="02010600030101010101" pitchFamily="2" charset="-122"/>
                          <a:cs typeface="宋体" panose="02010600030101010101" pitchFamily="2" charset="-122"/>
                        </a:rPr>
                        <a:t>、</a:t>
                      </a:r>
                      <a:r>
                        <a:rPr lang="en-US" altLang="zh-CN" sz="1400" b="0" u="none">
                          <a:latin typeface="宋体" panose="02010600030101010101" pitchFamily="2" charset="-122"/>
                          <a:ea typeface="宋体" panose="02010600030101010101" pitchFamily="2" charset="-122"/>
                          <a:cs typeface="宋体" panose="02010600030101010101" pitchFamily="2" charset="-122"/>
                        </a:rPr>
                        <a:t>tell()</a:t>
                      </a:r>
                      <a:r>
                        <a:rPr lang="zh-CN" altLang="en-US" sz="1400" b="0" u="none">
                          <a:latin typeface="宋体" panose="02010600030101010101" pitchFamily="2" charset="-122"/>
                          <a:ea typeface="宋体" panose="02010600030101010101" pitchFamily="2" charset="-122"/>
                          <a:cs typeface="宋体" panose="02010600030101010101" pitchFamily="2" charset="-122"/>
                        </a:rPr>
                        <a:t>和</a:t>
                      </a:r>
                      <a:r>
                        <a:rPr lang="en-US" altLang="zh-CN" sz="1400" b="0" u="none">
                          <a:latin typeface="宋体" panose="02010600030101010101" pitchFamily="2" charset="-122"/>
                          <a:ea typeface="宋体" panose="02010600030101010101" pitchFamily="2" charset="-122"/>
                          <a:cs typeface="宋体" panose="02010600030101010101" pitchFamily="2" charset="-122"/>
                        </a:rPr>
                        <a:t>truncate()</a:t>
                      </a:r>
                      <a:r>
                        <a:rPr lang="zh-CN" altLang="en-US" sz="1400" b="0" u="none">
                          <a:latin typeface="宋体" panose="02010600030101010101" pitchFamily="2" charset="-122"/>
                          <a:ea typeface="宋体" panose="02010600030101010101" pitchFamily="2" charset="-122"/>
                          <a:cs typeface="宋体" panose="02010600030101010101" pitchFamily="2" charset="-122"/>
                        </a:rPr>
                        <a:t>时会抛出异常</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46">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tell()	</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返回文件指针的当前位置</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690">
                <a:tc>
                  <a:txBody>
                    <a:bodyPr/>
                    <a:lstStyle/>
                    <a:p>
                      <a:pPr marL="0" indent="0" algn="l">
                        <a:buNone/>
                      </a:pPr>
                      <a:r>
                        <a:rPr lang="en-US" altLang="zh-CN" sz="1400" b="0" u="none" dirty="0">
                          <a:latin typeface="宋体" panose="02010600030101010101" pitchFamily="2" charset="-122"/>
                          <a:ea typeface="宋体" panose="02010600030101010101" pitchFamily="2" charset="-122"/>
                          <a:cs typeface="宋体" panose="02010600030101010101" pitchFamily="2" charset="-122"/>
                        </a:rPr>
                        <a:t>truncate([size])</a:t>
                      </a:r>
                      <a:endParaRPr lang="en-US" altLang="zh-CN"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删除从当前指针位置到文件末尾的内容。如果指定了</a:t>
                      </a:r>
                      <a:r>
                        <a:rPr lang="en-US" altLang="zh-CN" sz="1400" b="0" u="none">
                          <a:latin typeface="宋体" panose="02010600030101010101" pitchFamily="2" charset="-122"/>
                          <a:ea typeface="宋体" panose="02010600030101010101" pitchFamily="2" charset="-122"/>
                          <a:cs typeface="宋体" panose="02010600030101010101" pitchFamily="2" charset="-122"/>
                        </a:rPr>
                        <a:t>size</a:t>
                      </a:r>
                      <a:r>
                        <a:rPr lang="zh-CN" altLang="en-US" sz="1400" b="0" u="none">
                          <a:latin typeface="宋体" panose="02010600030101010101" pitchFamily="2" charset="-122"/>
                          <a:ea typeface="宋体" panose="02010600030101010101" pitchFamily="2" charset="-122"/>
                          <a:cs typeface="宋体" panose="02010600030101010101" pitchFamily="2" charset="-122"/>
                        </a:rPr>
                        <a:t>，则不论指针在什么位置都只留下前</a:t>
                      </a:r>
                      <a:r>
                        <a:rPr lang="en-US" altLang="zh-CN" sz="1400" b="0" u="none">
                          <a:latin typeface="宋体" panose="02010600030101010101" pitchFamily="2" charset="-122"/>
                          <a:ea typeface="宋体" panose="02010600030101010101" pitchFamily="2" charset="-122"/>
                          <a:cs typeface="宋体" panose="02010600030101010101" pitchFamily="2" charset="-122"/>
                        </a:rPr>
                        <a:t>size</a:t>
                      </a:r>
                      <a:r>
                        <a:rPr lang="zh-CN" altLang="en-US" sz="1400" b="0" u="none">
                          <a:latin typeface="宋体" panose="02010600030101010101" pitchFamily="2" charset="-122"/>
                          <a:ea typeface="宋体" panose="02010600030101010101" pitchFamily="2" charset="-122"/>
                          <a:cs typeface="宋体" panose="02010600030101010101" pitchFamily="2" charset="-122"/>
                        </a:rPr>
                        <a:t>个字节，其余的一律删除</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46">
                <a:tc>
                  <a:txBody>
                    <a:bodyPr/>
                    <a:lstStyle/>
                    <a:p>
                      <a:pPr marL="0" indent="0" algn="l">
                        <a:buNone/>
                      </a:pPr>
                      <a:r>
                        <a:rPr lang="en-US" altLang="zh-CN" sz="1400" b="0" u="none" dirty="0">
                          <a:latin typeface="宋体" panose="02010600030101010101" pitchFamily="2" charset="-122"/>
                          <a:ea typeface="宋体" panose="02010600030101010101" pitchFamily="2" charset="-122"/>
                          <a:cs typeface="宋体" panose="02010600030101010101" pitchFamily="2" charset="-122"/>
                        </a:rPr>
                        <a:t>write(s)</a:t>
                      </a:r>
                      <a:endParaRPr lang="en-US" altLang="zh-CN"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把字符串</a:t>
                      </a:r>
                      <a:r>
                        <a:rPr lang="en-US" altLang="zh-CN" sz="1400" b="0" u="none">
                          <a:latin typeface="宋体" panose="02010600030101010101" pitchFamily="2" charset="-122"/>
                          <a:ea typeface="宋体" panose="02010600030101010101" pitchFamily="2" charset="-122"/>
                          <a:cs typeface="宋体" panose="02010600030101010101" pitchFamily="2" charset="-122"/>
                        </a:rPr>
                        <a:t>s</a:t>
                      </a:r>
                      <a:r>
                        <a:rPr lang="zh-CN" altLang="en-US" sz="1400" b="0" u="none">
                          <a:latin typeface="宋体" panose="02010600030101010101" pitchFamily="2" charset="-122"/>
                          <a:ea typeface="宋体" panose="02010600030101010101" pitchFamily="2" charset="-122"/>
                          <a:cs typeface="宋体" panose="02010600030101010101" pitchFamily="2" charset="-122"/>
                        </a:rPr>
                        <a:t>的内容写入文件</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46">
                <a:tc>
                  <a:txBody>
                    <a:bodyPr/>
                    <a:lstStyle/>
                    <a:p>
                      <a:pPr marL="0" indent="0" algn="l">
                        <a:buNone/>
                      </a:pPr>
                      <a:r>
                        <a:rPr lang="en-US" altLang="zh-CN" sz="1400" b="0" u="none" dirty="0">
                          <a:latin typeface="宋体" panose="02010600030101010101" pitchFamily="2" charset="-122"/>
                          <a:ea typeface="宋体" panose="02010600030101010101" pitchFamily="2" charset="-122"/>
                          <a:cs typeface="宋体" panose="02010600030101010101" pitchFamily="2" charset="-122"/>
                        </a:rPr>
                        <a:t>writable()</a:t>
                      </a:r>
                      <a:endParaRPr lang="en-US" altLang="zh-CN"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测试当前文件是否可写</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46">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writelines(s)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把字符串列表写入文本文件，不添加换行符</a:t>
                      </a:r>
                      <a:endParaRPr lang="zh-CN" altLang="en-US"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文本文件操作</a:t>
            </a:r>
            <a:endParaRPr lang="en-US" altLang="zh-CN" sz="2800" noProof="1"/>
          </a:p>
          <a:p>
            <a:pPr lvl="1"/>
            <a:r>
              <a:rPr lang="zh-CN" altLang="en-US" b="0" dirty="0"/>
              <a:t>向文本文件中写入内容，然后再读出。</a:t>
            </a:r>
            <a:endParaRPr lang="en-US" altLang="zh-CN" b="0" dirty="0"/>
          </a:p>
          <a:p>
            <a:pPr lvl="1"/>
            <a:endParaRPr lang="zh-CN" altLang="en-US" sz="2000" dirty="0"/>
          </a:p>
          <a:p>
            <a:pPr>
              <a:buSzPct val="90000"/>
              <a:buNone/>
            </a:pPr>
            <a:r>
              <a:rPr lang="zh-CN" altLang="en-US" sz="1800" dirty="0">
                <a:latin typeface="Consolas" panose="020B0609020204030204" pitchFamily="49" charset="0"/>
              </a:rPr>
              <a:t>s = 'Hello world\n文本文件的读取方法\n文本文件的写入方法\n'</a:t>
            </a:r>
            <a:endParaRPr lang="zh-CN" altLang="en-US" sz="1800" dirty="0">
              <a:latin typeface="Consolas" panose="020B0609020204030204" pitchFamily="49" charset="0"/>
            </a:endParaRPr>
          </a:p>
          <a:p>
            <a:pPr>
              <a:buSzPct val="90000"/>
              <a:buNone/>
            </a:pPr>
            <a:r>
              <a:rPr lang="zh-CN" altLang="en-US" sz="1800" dirty="0">
                <a:latin typeface="Consolas" panose="020B0609020204030204" pitchFamily="49" charset="0"/>
              </a:rPr>
              <a:t>with open('sample.txt', 'w') as fp:    #默认使用cp936编码</a:t>
            </a:r>
            <a:endParaRPr lang="zh-CN" altLang="en-US" sz="1800" dirty="0">
              <a:latin typeface="Consolas" panose="020B0609020204030204" pitchFamily="49" charset="0"/>
            </a:endParaRPr>
          </a:p>
          <a:p>
            <a:pPr>
              <a:buSzPct val="90000"/>
              <a:buNone/>
            </a:pPr>
            <a:r>
              <a:rPr lang="zh-CN" altLang="en-US" sz="1800" dirty="0">
                <a:latin typeface="Consolas" panose="020B0609020204030204" pitchFamily="49" charset="0"/>
              </a:rPr>
              <a:t>    fp.write(s)</a:t>
            </a:r>
            <a:endParaRPr lang="zh-CN" altLang="en-US" sz="1800" dirty="0">
              <a:latin typeface="Consolas" panose="020B0609020204030204" pitchFamily="49" charset="0"/>
            </a:endParaRPr>
          </a:p>
          <a:p>
            <a:pPr>
              <a:buSzPct val="90000"/>
              <a:buNone/>
            </a:pPr>
            <a:endParaRPr lang="zh-CN" altLang="en-US" sz="1800" dirty="0">
              <a:latin typeface="Consolas" panose="020B0609020204030204" pitchFamily="49" charset="0"/>
            </a:endParaRPr>
          </a:p>
          <a:p>
            <a:pPr>
              <a:buSzPct val="90000"/>
              <a:buNone/>
            </a:pPr>
            <a:r>
              <a:rPr lang="zh-CN" altLang="en-US" sz="1800" dirty="0">
                <a:latin typeface="Consolas" panose="020B0609020204030204" pitchFamily="49" charset="0"/>
              </a:rPr>
              <a:t>with open('sample.txt') as fp:       #默认使用cp936编码</a:t>
            </a:r>
            <a:endParaRPr lang="zh-CN" altLang="en-US" sz="1800" dirty="0">
              <a:latin typeface="Consolas" panose="020B0609020204030204" pitchFamily="49" charset="0"/>
            </a:endParaRPr>
          </a:p>
          <a:p>
            <a:pPr>
              <a:buSzPct val="90000"/>
              <a:buNone/>
            </a:pPr>
            <a:r>
              <a:rPr lang="zh-CN" altLang="en-US" sz="1800" dirty="0">
                <a:latin typeface="Consolas" panose="020B0609020204030204" pitchFamily="49" charset="0"/>
              </a:rPr>
              <a:t>    print(fp.read())</a:t>
            </a:r>
            <a:endParaRPr lang="zh-CN" altLang="en-US" sz="1800" dirty="0">
              <a:latin typeface="Consolas" panose="020B0609020204030204" pitchFamily="49" charset="0"/>
            </a:endParaRPr>
          </a:p>
          <a:p>
            <a:pPr marL="546100" lvl="2" indent="-355600">
              <a:buFont typeface="Wingdings" panose="05000000000000000000" pitchFamily="2" charset="2"/>
              <a:buChar char="Ø"/>
            </a:pPr>
            <a:endParaRPr lang="zh-CN" altLang="en-US" dirty="0"/>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文本文件操作</a:t>
            </a:r>
            <a:endParaRPr lang="en-US" altLang="zh-CN" sz="2800" noProof="1"/>
          </a:p>
          <a:p>
            <a:pPr lvl="1"/>
            <a:r>
              <a:rPr lang="zh-CN" altLang="en-US" sz="2400" b="0" dirty="0"/>
              <a:t>读取并显示文本文件的前5个字符</a:t>
            </a:r>
            <a:r>
              <a:rPr lang="zh-CN" altLang="en-US" sz="2400" dirty="0"/>
              <a:t>。</a:t>
            </a:r>
            <a:endParaRPr lang="zh-CN" altLang="en-US" sz="2000" dirty="0"/>
          </a:p>
          <a:p>
            <a:pPr>
              <a:buSzPct val="90000"/>
              <a:buNone/>
            </a:pPr>
            <a:r>
              <a:rPr lang="zh-CN" altLang="en-US" sz="1800" dirty="0">
                <a:latin typeface="Consolas" panose="020B0609020204030204" pitchFamily="49" charset="0"/>
              </a:rPr>
              <a:t>f=open( 'sample.txt', 'r')</a:t>
            </a:r>
            <a:endParaRPr lang="zh-CN" altLang="en-US" sz="1800" dirty="0">
              <a:latin typeface="Consolas" panose="020B0609020204030204" pitchFamily="49" charset="0"/>
            </a:endParaRPr>
          </a:p>
          <a:p>
            <a:pPr>
              <a:buSzPct val="90000"/>
              <a:buNone/>
            </a:pPr>
            <a:r>
              <a:rPr lang="zh-CN" altLang="en-US" sz="1800" dirty="0">
                <a:latin typeface="Consolas" panose="020B0609020204030204" pitchFamily="49" charset="0"/>
              </a:rPr>
              <a:t>s=f.read(5)   #读取文件的前5个字符</a:t>
            </a:r>
            <a:endParaRPr lang="zh-CN" altLang="en-US" sz="1800" dirty="0">
              <a:latin typeface="Consolas" panose="020B0609020204030204" pitchFamily="49" charset="0"/>
            </a:endParaRPr>
          </a:p>
          <a:p>
            <a:pPr>
              <a:buSzPct val="90000"/>
              <a:buNone/>
            </a:pPr>
            <a:r>
              <a:rPr lang="zh-CN" altLang="en-US" sz="1800" dirty="0">
                <a:latin typeface="Consolas" panose="020B0609020204030204" pitchFamily="49" charset="0"/>
              </a:rPr>
              <a:t>f.close( )</a:t>
            </a:r>
            <a:endParaRPr lang="zh-CN" altLang="en-US" sz="1800" dirty="0">
              <a:latin typeface="Consolas" panose="020B0609020204030204" pitchFamily="49" charset="0"/>
            </a:endParaRPr>
          </a:p>
          <a:p>
            <a:pPr>
              <a:buSzPct val="90000"/>
              <a:buNone/>
            </a:pPr>
            <a:r>
              <a:rPr lang="zh-CN" altLang="en-US" sz="1800" dirty="0">
                <a:latin typeface="Consolas" panose="020B0609020204030204" pitchFamily="49" charset="0"/>
              </a:rPr>
              <a:t>print('s=',s)</a:t>
            </a:r>
            <a:endParaRPr lang="zh-CN" altLang="en-US" sz="1800" dirty="0">
              <a:latin typeface="Consolas" panose="020B0609020204030204" pitchFamily="49" charset="0"/>
            </a:endParaRPr>
          </a:p>
          <a:p>
            <a:pPr>
              <a:buSzPct val="90000"/>
              <a:buNone/>
            </a:pPr>
            <a:r>
              <a:rPr lang="zh-CN" altLang="en-US" sz="1800" dirty="0">
                <a:latin typeface="Consolas" panose="020B0609020204030204" pitchFamily="49" charset="0"/>
              </a:rPr>
              <a:t>print('字符串s的长度(字符个数)=', len(s))</a:t>
            </a:r>
            <a:endParaRPr lang="en-US" altLang="zh-CN" sz="1800" dirty="0">
              <a:latin typeface="Consolas" panose="020B0609020204030204" pitchFamily="49" charset="0"/>
            </a:endParaRPr>
          </a:p>
          <a:p>
            <a:pPr lvl="1"/>
            <a:r>
              <a:rPr lang="zh-CN" altLang="en-US" b="0" dirty="0"/>
              <a:t>读取并显示文本文件所有行。</a:t>
            </a:r>
            <a:endParaRPr lang="zh-CN" altLang="en-US" sz="2000" dirty="0"/>
          </a:p>
          <a:p>
            <a:pPr>
              <a:buSzPct val="90000"/>
              <a:buNone/>
            </a:pPr>
            <a:r>
              <a:rPr lang="zh-CN" altLang="en-US" sz="1800" dirty="0">
                <a:latin typeface="Consolas" panose="020B0609020204030204" pitchFamily="49" charset="0"/>
              </a:rPr>
              <a:t>with open('sample.txt') as fp:      #假设文件采用CP936编码</a:t>
            </a:r>
            <a:endParaRPr lang="zh-CN" altLang="en-US" sz="1800" dirty="0">
              <a:latin typeface="Consolas" panose="020B0609020204030204" pitchFamily="49" charset="0"/>
            </a:endParaRPr>
          </a:p>
          <a:p>
            <a:pPr>
              <a:buSzPct val="90000"/>
              <a:buNone/>
            </a:pPr>
            <a:r>
              <a:rPr lang="zh-CN" altLang="en-US" sz="1800" dirty="0">
                <a:latin typeface="Consolas" panose="020B0609020204030204" pitchFamily="49" charset="0"/>
              </a:rPr>
              <a:t>    for line in fp:                 #文件对象可以直接迭代</a:t>
            </a:r>
            <a:endParaRPr lang="zh-CN" altLang="en-US" sz="1800" dirty="0">
              <a:latin typeface="Consolas" panose="020B0609020204030204" pitchFamily="49" charset="0"/>
            </a:endParaRPr>
          </a:p>
          <a:p>
            <a:pPr>
              <a:buSzPct val="90000"/>
              <a:buNone/>
            </a:pPr>
            <a:r>
              <a:rPr lang="zh-CN" altLang="en-US" sz="1800" dirty="0">
                <a:latin typeface="Consolas" panose="020B0609020204030204" pitchFamily="49" charset="0"/>
              </a:rPr>
              <a:t>        print(line)</a:t>
            </a:r>
            <a:endParaRPr lang="zh-CN" altLang="en-US" sz="1800" dirty="0">
              <a:latin typeface="Consolas" panose="020B0609020204030204" pitchFamily="49" charset="0"/>
            </a:endParaRPr>
          </a:p>
          <a:p>
            <a:pPr>
              <a:buSzPct val="90000"/>
              <a:buNone/>
            </a:pPr>
            <a:endParaRPr lang="zh-CN" altLang="en-US" sz="1800" dirty="0">
              <a:latin typeface="Consolas" panose="020B0609020204030204" pitchFamily="49" charset="0"/>
            </a:endParaRPr>
          </a:p>
          <a:p>
            <a:pPr lvl="1"/>
            <a:endParaRPr lang="zh-CN" altLang="en-US" sz="2000" dirty="0"/>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文本文件操作</a:t>
            </a:r>
            <a:endParaRPr lang="en-US" altLang="zh-CN" sz="2800" noProof="1"/>
          </a:p>
          <a:p>
            <a:pPr lvl="1"/>
            <a:r>
              <a:rPr lang="zh-CN" altLang="en-US" b="0" dirty="0"/>
              <a:t>seek()方法：即将文件指针定位到文件中指定字节的位置</a:t>
            </a:r>
            <a:endParaRPr lang="en-US" altLang="zh-CN" b="0" dirty="0"/>
          </a:p>
          <a:p>
            <a:pPr lvl="1"/>
            <a:r>
              <a:rPr lang="zh-CN" altLang="en-US" b="0" dirty="0"/>
              <a:t>由于对中文的支持程度不一样，Python 2.x和Python 3.x中seek()的运行结果有不同。</a:t>
            </a:r>
            <a:endParaRPr lang="zh-CN" altLang="en-US" b="0" dirty="0"/>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本占位符 32770"/>
          <p:cNvSpPr>
            <a:spLocks noGrp="1" noChangeArrowheads="1"/>
          </p:cNvSpPr>
          <p:nvPr>
            <p:ph idx="1"/>
          </p:nvPr>
        </p:nvSpPr>
        <p:spPr>
          <a:xfrm>
            <a:off x="721112" y="1517441"/>
            <a:ext cx="4698380" cy="4711254"/>
          </a:xfrm>
        </p:spPr>
        <p:txBody>
          <a:bodyPr/>
          <a:lstStyle/>
          <a:p>
            <a:pPr marL="1905" indent="-344805">
              <a:lnSpc>
                <a:spcPct val="80000"/>
              </a:lnSpc>
              <a:buSzPct val="90000"/>
              <a:buNone/>
            </a:pPr>
            <a:r>
              <a:rPr lang="zh-CN" altLang="en-US" sz="2000" noProof="1"/>
              <a:t>而在</a:t>
            </a:r>
            <a:r>
              <a:rPr lang="en-US" altLang="zh-CN" sz="2000" noProof="1"/>
              <a:t>Python 3</a:t>
            </a:r>
            <a:r>
              <a:rPr lang="zh-CN" altLang="en-US" sz="2000" noProof="1"/>
              <a:t>中，抛出异常</a:t>
            </a:r>
            <a:endParaRPr lang="zh-CN" altLang="en-US" sz="2000" noProof="1"/>
          </a:p>
          <a:p>
            <a:pPr marL="1905" indent="-344805">
              <a:lnSpc>
                <a:spcPct val="80000"/>
              </a:lnSpc>
              <a:buSzPct val="90000"/>
              <a:buNone/>
            </a:pP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&gt;&gt;&gt; s = '</a:t>
            </a:r>
            <a:r>
              <a:rPr lang="zh-CN" altLang="en-US" sz="1600" dirty="0">
                <a:latin typeface="Consolas" panose="020B0609020204030204" pitchFamily="49" charset="0"/>
              </a:rPr>
              <a:t>中国山东烟台</a:t>
            </a:r>
            <a:r>
              <a:rPr lang="en-US" altLang="zh-CN" sz="1600" dirty="0">
                <a:latin typeface="Consolas" panose="020B0609020204030204" pitchFamily="49" charset="0"/>
              </a:rPr>
              <a:t>SDIBT'</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fp</a:t>
            </a:r>
            <a:r>
              <a:rPr lang="en-US" altLang="zh-CN" sz="1600" dirty="0">
                <a:latin typeface="Consolas" panose="020B0609020204030204" pitchFamily="49" charset="0"/>
              </a:rPr>
              <a:t> = open(</a:t>
            </a:r>
            <a:r>
              <a:rPr lang="en-US" altLang="zh-CN" sz="1600" dirty="0" err="1">
                <a:latin typeface="Consolas" panose="020B0609020204030204" pitchFamily="49" charset="0"/>
              </a:rPr>
              <a:t>r'D</a:t>
            </a:r>
            <a:r>
              <a:rPr lang="en-US" altLang="zh-CN" sz="1600" dirty="0">
                <a:latin typeface="Consolas" panose="020B0609020204030204" pitchFamily="49" charset="0"/>
              </a:rPr>
              <a:t>:\sample.txt', 'w')</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fp.write</a:t>
            </a:r>
            <a:r>
              <a:rPr lang="en-US" altLang="zh-CN" sz="1600" dirty="0">
                <a:latin typeface="Consolas" panose="020B0609020204030204" pitchFamily="49" charset="0"/>
              </a:rPr>
              <a:t>(s)</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11</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fp.close</a:t>
            </a:r>
            <a:r>
              <a:rPr lang="en-US" altLang="zh-CN" sz="1600" dirty="0">
                <a:latin typeface="Consolas" panose="020B0609020204030204" pitchFamily="49" charset="0"/>
              </a:rPr>
              <a:t>()</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fp</a:t>
            </a:r>
            <a:r>
              <a:rPr lang="en-US" altLang="zh-CN" sz="1600" dirty="0">
                <a:latin typeface="Consolas" panose="020B0609020204030204" pitchFamily="49" charset="0"/>
              </a:rPr>
              <a:t> = open(</a:t>
            </a:r>
            <a:r>
              <a:rPr lang="en-US" altLang="zh-CN" sz="1600" dirty="0" err="1">
                <a:latin typeface="Consolas" panose="020B0609020204030204" pitchFamily="49" charset="0"/>
              </a:rPr>
              <a:t>r'D</a:t>
            </a:r>
            <a:r>
              <a:rPr lang="en-US" altLang="zh-CN" sz="1600" dirty="0">
                <a:latin typeface="Consolas" panose="020B0609020204030204" pitchFamily="49" charset="0"/>
              </a:rPr>
              <a:t>:\sample.txt', 'r')</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&gt;&gt;&gt; print(</a:t>
            </a:r>
            <a:r>
              <a:rPr lang="en-US" altLang="zh-CN" sz="1600" dirty="0" err="1">
                <a:latin typeface="Consolas" panose="020B0609020204030204" pitchFamily="49" charset="0"/>
              </a:rPr>
              <a:t>fp.read</a:t>
            </a:r>
            <a:r>
              <a:rPr lang="en-US" altLang="zh-CN" sz="1600" dirty="0">
                <a:latin typeface="Consolas" panose="020B0609020204030204" pitchFamily="49" charset="0"/>
              </a:rPr>
              <a:t>(3))</a:t>
            </a:r>
            <a:endParaRPr lang="en-US" altLang="zh-CN" sz="1600" dirty="0">
              <a:latin typeface="Consolas" panose="020B0609020204030204" pitchFamily="49" charset="0"/>
            </a:endParaRPr>
          </a:p>
          <a:p>
            <a:pPr marL="1905" indent="-344805">
              <a:lnSpc>
                <a:spcPct val="80000"/>
              </a:lnSpc>
              <a:buSzPct val="90000"/>
              <a:buNone/>
            </a:pPr>
            <a:r>
              <a:rPr lang="zh-CN" altLang="en-US" sz="1600" dirty="0">
                <a:latin typeface="Consolas" panose="020B0609020204030204" pitchFamily="49" charset="0"/>
              </a:rPr>
              <a:t>中国山</a:t>
            </a:r>
            <a:endParaRPr lang="zh-CN" altLang="en-US"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fp.seek</a:t>
            </a:r>
            <a:r>
              <a:rPr lang="en-US" altLang="zh-CN" sz="1600" dirty="0">
                <a:latin typeface="Consolas" panose="020B0609020204030204" pitchFamily="49" charset="0"/>
              </a:rPr>
              <a:t>(2)</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2</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&gt;&gt;&gt; print(</a:t>
            </a:r>
            <a:r>
              <a:rPr lang="en-US" altLang="zh-CN" sz="1600" dirty="0" err="1">
                <a:latin typeface="Consolas" panose="020B0609020204030204" pitchFamily="49" charset="0"/>
              </a:rPr>
              <a:t>fp.read</a:t>
            </a:r>
            <a:r>
              <a:rPr lang="en-US" altLang="zh-CN" sz="1600" dirty="0">
                <a:latin typeface="Consolas" panose="020B0609020204030204" pitchFamily="49" charset="0"/>
              </a:rPr>
              <a:t>(1))</a:t>
            </a:r>
            <a:endParaRPr lang="en-US" altLang="zh-CN" sz="1600" dirty="0">
              <a:latin typeface="Consolas" panose="020B0609020204030204" pitchFamily="49" charset="0"/>
            </a:endParaRPr>
          </a:p>
          <a:p>
            <a:pPr marL="1905" indent="-344805">
              <a:lnSpc>
                <a:spcPct val="80000"/>
              </a:lnSpc>
              <a:buSzPct val="90000"/>
              <a:buNone/>
            </a:pPr>
            <a:r>
              <a:rPr lang="zh-CN" altLang="en-US" sz="1600" dirty="0">
                <a:latin typeface="Consolas" panose="020B0609020204030204" pitchFamily="49" charset="0"/>
              </a:rPr>
              <a:t>国</a:t>
            </a:r>
            <a:endParaRPr lang="zh-CN" altLang="en-US"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fp.seek</a:t>
            </a:r>
            <a:r>
              <a:rPr lang="en-US" altLang="zh-CN" sz="1600" dirty="0">
                <a:latin typeface="Consolas" panose="020B0609020204030204" pitchFamily="49" charset="0"/>
              </a:rPr>
              <a:t>(13)</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13</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&gt;&gt;&gt; print(</a:t>
            </a:r>
            <a:r>
              <a:rPr lang="en-US" altLang="zh-CN" sz="1600" dirty="0" err="1">
                <a:latin typeface="Consolas" panose="020B0609020204030204" pitchFamily="49" charset="0"/>
              </a:rPr>
              <a:t>fp.read</a:t>
            </a:r>
            <a:r>
              <a:rPr lang="en-US" altLang="zh-CN" sz="1600" dirty="0">
                <a:latin typeface="Consolas" panose="020B0609020204030204" pitchFamily="49" charset="0"/>
              </a:rPr>
              <a:t>(1))</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D</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fp.seek</a:t>
            </a:r>
            <a:r>
              <a:rPr lang="en-US" altLang="zh-CN" sz="1600" dirty="0">
                <a:latin typeface="Consolas" panose="020B0609020204030204" pitchFamily="49" charset="0"/>
              </a:rPr>
              <a:t>(3)</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3</a:t>
            </a:r>
            <a:endParaRPr lang="en-US" altLang="zh-CN" sz="1600" dirty="0">
              <a:latin typeface="Consolas" panose="020B0609020204030204" pitchFamily="49" charset="0"/>
            </a:endParaRPr>
          </a:p>
          <a:p>
            <a:pPr marL="1905" indent="-344805">
              <a:lnSpc>
                <a:spcPct val="80000"/>
              </a:lnSpc>
              <a:buSzPct val="90000"/>
              <a:buNone/>
            </a:pPr>
            <a:r>
              <a:rPr lang="en-US" altLang="zh-CN" sz="1600" dirty="0">
                <a:latin typeface="Consolas" panose="020B0609020204030204" pitchFamily="49" charset="0"/>
              </a:rPr>
              <a:t>&gt;&gt;&gt; print(</a:t>
            </a:r>
            <a:r>
              <a:rPr lang="en-US" altLang="zh-CN" sz="1600" dirty="0" err="1">
                <a:latin typeface="Consolas" panose="020B0609020204030204" pitchFamily="49" charset="0"/>
              </a:rPr>
              <a:t>fp.read</a:t>
            </a:r>
            <a:r>
              <a:rPr lang="en-US" altLang="zh-CN" sz="1600" dirty="0">
                <a:latin typeface="Consolas" panose="020B0609020204030204" pitchFamily="49" charset="0"/>
              </a:rPr>
              <a:t>(1))</a:t>
            </a:r>
            <a:endParaRPr lang="zh-CN" altLang="en-US" sz="1600" dirty="0">
              <a:latin typeface="Consolas" panose="020B0609020204030204" pitchFamily="49" charset="0"/>
            </a:endParaRPr>
          </a:p>
          <a:p>
            <a:pPr marL="1905" indent="-344805">
              <a:lnSpc>
                <a:spcPct val="80000"/>
              </a:lnSpc>
              <a:buSzPct val="90000"/>
              <a:buNone/>
            </a:pPr>
            <a:r>
              <a:rPr lang="en-US" altLang="zh-CN" sz="1600" dirty="0" err="1">
                <a:solidFill>
                  <a:srgbClr val="FF0000"/>
                </a:solidFill>
                <a:latin typeface="Consolas" panose="020B0609020204030204" pitchFamily="49" charset="0"/>
              </a:rPr>
              <a:t>UnicodeDecodeError</a:t>
            </a:r>
            <a:r>
              <a:rPr lang="en-US" altLang="zh-CN" sz="1600" dirty="0">
                <a:solidFill>
                  <a:srgbClr val="FF0000"/>
                </a:solidFill>
                <a:latin typeface="Consolas" panose="020B0609020204030204" pitchFamily="49" charset="0"/>
              </a:rPr>
              <a:t>: '</a:t>
            </a:r>
            <a:r>
              <a:rPr lang="en-US" altLang="zh-CN" sz="1600" dirty="0" err="1">
                <a:solidFill>
                  <a:srgbClr val="FF0000"/>
                </a:solidFill>
                <a:latin typeface="Consolas" panose="020B0609020204030204" pitchFamily="49" charset="0"/>
              </a:rPr>
              <a:t>gbk</a:t>
            </a:r>
            <a:r>
              <a:rPr lang="en-US" altLang="zh-CN" sz="1600" dirty="0">
                <a:solidFill>
                  <a:srgbClr val="FF0000"/>
                </a:solidFill>
                <a:latin typeface="Consolas" panose="020B0609020204030204" pitchFamily="49" charset="0"/>
              </a:rPr>
              <a:t>' codec can't decode byte 0xfa in position 0: illegal </a:t>
            </a:r>
            <a:r>
              <a:rPr lang="en-US" altLang="zh-CN" sz="1600" dirty="0" err="1">
                <a:solidFill>
                  <a:srgbClr val="FF0000"/>
                </a:solidFill>
                <a:latin typeface="Consolas" panose="020B0609020204030204" pitchFamily="49" charset="0"/>
              </a:rPr>
              <a:t>multibyte</a:t>
            </a:r>
            <a:r>
              <a:rPr lang="en-US" altLang="zh-CN" sz="1600" dirty="0">
                <a:solidFill>
                  <a:srgbClr val="FF0000"/>
                </a:solidFill>
                <a:latin typeface="Consolas" panose="020B0609020204030204" pitchFamily="49" charset="0"/>
              </a:rPr>
              <a:t> sequence</a:t>
            </a:r>
            <a:endParaRPr lang="en-US" altLang="zh-CN" sz="1600" dirty="0">
              <a:solidFill>
                <a:srgbClr val="FF0000"/>
              </a:solidFill>
              <a:latin typeface="Consolas" panose="020B0609020204030204" pitchFamily="49" charset="0"/>
            </a:endParaRPr>
          </a:p>
        </p:txBody>
      </p:sp>
      <p:sp>
        <p:nvSpPr>
          <p:cNvPr id="2" name="标题 1"/>
          <p:cNvSpPr>
            <a:spLocks noGrp="1"/>
          </p:cNvSpPr>
          <p:nvPr>
            <p:ph type="title"/>
          </p:nvPr>
        </p:nvSpPr>
        <p:spPr/>
        <p:txBody>
          <a:bodyPr/>
          <a:lstStyle/>
          <a:p>
            <a:r>
              <a:rPr lang="zh-CN" altLang="en-US" dirty="0"/>
              <a:t>文件</a:t>
            </a:r>
            <a:endParaRPr lang="zh-CN" altLang="en-US" dirty="0"/>
          </a:p>
        </p:txBody>
      </p:sp>
      <p:sp>
        <p:nvSpPr>
          <p:cNvPr id="5" name="文本占位符 33794"/>
          <p:cNvSpPr txBox="1"/>
          <p:nvPr/>
        </p:nvSpPr>
        <p:spPr bwMode="auto">
          <a:xfrm>
            <a:off x="5541498" y="1598720"/>
            <a:ext cx="5493997"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55600" indent="-355600" algn="l" rtl="0" eaLnBrk="1" fontAlgn="base" hangingPunct="1">
              <a:lnSpc>
                <a:spcPct val="150000"/>
              </a:lnSpc>
              <a:spcBef>
                <a:spcPct val="0"/>
              </a:spcBef>
              <a:spcAft>
                <a:spcPct val="0"/>
              </a:spcAft>
              <a:buClrTx/>
              <a:buSzPct val="70000"/>
              <a:buFont typeface="Wingdings" panose="05000000000000000000" pitchFamily="2" charset="2"/>
              <a:buChar char="Ø"/>
              <a:tabLst>
                <a:tab pos="766445" algn="l"/>
                <a:tab pos="1336675" algn="l"/>
              </a:tabLst>
              <a:defRPr kumimoji="1" sz="2800" b="1">
                <a:solidFill>
                  <a:schemeClr val="tx1"/>
                </a:solidFill>
                <a:latin typeface="+mn-ea"/>
                <a:ea typeface="+mn-ea"/>
                <a:cs typeface="+mn-cs"/>
              </a:defRPr>
            </a:lvl1pPr>
            <a:lvl2pPr marL="533400" indent="-342900" algn="l" rtl="0" eaLnBrk="1" fontAlgn="base" hangingPunct="1">
              <a:lnSpc>
                <a:spcPct val="150000"/>
              </a:lnSpc>
              <a:spcBef>
                <a:spcPct val="0"/>
              </a:spcBef>
              <a:spcAft>
                <a:spcPct val="0"/>
              </a:spcAft>
              <a:buClrTx/>
              <a:buSzPct val="85000"/>
              <a:buFont typeface="Wingdings" panose="05000000000000000000" pitchFamily="2" charset="2"/>
              <a:buChar char="n"/>
              <a:tabLst>
                <a:tab pos="766445" algn="l"/>
                <a:tab pos="1336675" algn="l"/>
              </a:tabLst>
              <a:defRPr kumimoji="1" sz="2400" b="1">
                <a:solidFill>
                  <a:schemeClr val="tx1"/>
                </a:solidFill>
                <a:latin typeface="+mn-ea"/>
                <a:ea typeface="+mn-ea"/>
              </a:defRPr>
            </a:lvl2pPr>
            <a:lvl3pPr marL="723900" indent="-342900" algn="l" rtl="0" eaLnBrk="1" fontAlgn="base" hangingPunct="1">
              <a:lnSpc>
                <a:spcPct val="150000"/>
              </a:lnSpc>
              <a:spcBef>
                <a:spcPct val="0"/>
              </a:spcBef>
              <a:spcAft>
                <a:spcPct val="0"/>
              </a:spcAft>
              <a:buClrTx/>
              <a:buSzPct val="70000"/>
              <a:buFont typeface="Wingdings" panose="05000000000000000000" pitchFamily="2" charset="2"/>
              <a:buChar char="p"/>
              <a:tabLst>
                <a:tab pos="766445" algn="l"/>
                <a:tab pos="1336675" algn="l"/>
              </a:tabLst>
              <a:defRPr kumimoji="1" sz="2000" b="1">
                <a:solidFill>
                  <a:schemeClr val="tx1"/>
                </a:solidFill>
                <a:latin typeface="+mn-ea"/>
                <a:ea typeface="+mn-ea"/>
              </a:defRPr>
            </a:lvl3pPr>
            <a:lvl4pPr marL="571500" indent="0" algn="l" rtl="0" eaLnBrk="1" fontAlgn="base" hangingPunct="1">
              <a:lnSpc>
                <a:spcPct val="150000"/>
              </a:lnSpc>
              <a:spcBef>
                <a:spcPct val="0"/>
              </a:spcBef>
              <a:spcAft>
                <a:spcPct val="0"/>
              </a:spcAft>
              <a:buClr>
                <a:srgbClr val="005566"/>
              </a:buClr>
              <a:buSzPct val="55000"/>
              <a:buFontTx/>
              <a:buNone/>
              <a:tabLst>
                <a:tab pos="766445" algn="l"/>
                <a:tab pos="1336675" algn="l"/>
              </a:tabLst>
              <a:defRPr kumimoji="1" sz="1600" b="1">
                <a:solidFill>
                  <a:schemeClr val="tx1"/>
                </a:solidFill>
                <a:latin typeface="+mn-ea"/>
                <a:ea typeface="+mn-ea"/>
              </a:defRPr>
            </a:lvl4pPr>
            <a:lvl5pPr marL="762000" indent="0" algn="l" rtl="0" eaLnBrk="1" fontAlgn="base" hangingPunct="1">
              <a:lnSpc>
                <a:spcPct val="150000"/>
              </a:lnSpc>
              <a:spcBef>
                <a:spcPct val="0"/>
              </a:spcBef>
              <a:spcAft>
                <a:spcPct val="0"/>
              </a:spcAft>
              <a:buClr>
                <a:srgbClr val="005566"/>
              </a:buClr>
              <a:buSzPct val="65000"/>
              <a:buFontTx/>
              <a:buNone/>
              <a:tabLst>
                <a:tab pos="766445" algn="l"/>
                <a:tab pos="1336675" algn="l"/>
              </a:tabLst>
              <a:defRPr kumimoji="1" sz="1400" b="1">
                <a:solidFill>
                  <a:schemeClr val="tx1"/>
                </a:solidFill>
                <a:latin typeface="+mn-ea"/>
                <a:ea typeface="+mn-ea"/>
              </a:defRPr>
            </a:lvl5pPr>
            <a:lvl6pPr marL="12192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6pPr>
            <a:lvl7pPr marL="16764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7pPr>
            <a:lvl8pPr marL="21336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8pPr>
            <a:lvl9pPr marL="2590800" algn="l" rtl="0" eaLnBrk="1" fontAlgn="base" hangingPunct="1">
              <a:lnSpc>
                <a:spcPct val="150000"/>
              </a:lnSpc>
              <a:spcBef>
                <a:spcPct val="0"/>
              </a:spcBef>
              <a:spcAft>
                <a:spcPct val="0"/>
              </a:spcAft>
              <a:buClr>
                <a:srgbClr val="005566"/>
              </a:buClr>
              <a:buSzPct val="65000"/>
              <a:buChar char="•"/>
              <a:tabLst>
                <a:tab pos="766445" algn="l"/>
                <a:tab pos="1336675" algn="l"/>
              </a:tabLst>
              <a:defRPr kumimoji="1" sz="1400" b="1">
                <a:solidFill>
                  <a:srgbClr val="A50021"/>
                </a:solidFill>
                <a:latin typeface="+mn-lt"/>
                <a:ea typeface="宋体" panose="02010600030101010101" pitchFamily="2" charset="-122"/>
              </a:defRPr>
            </a:lvl9pPr>
          </a:lstStyle>
          <a:p>
            <a:pPr marL="0" indent="0">
              <a:lnSpc>
                <a:spcPct val="80000"/>
              </a:lnSpc>
              <a:buNone/>
            </a:pPr>
            <a:r>
              <a:rPr lang="en-US" altLang="zh-CN" sz="2000" kern="0" noProof="1"/>
              <a:t>Python 2.7.12</a:t>
            </a:r>
            <a:r>
              <a:rPr lang="zh-CN" altLang="en-US" sz="2000" kern="0" noProof="1"/>
              <a:t>中，不抛出异常，而是输出乱码</a:t>
            </a:r>
            <a:endParaRPr lang="zh-CN" altLang="en-US" sz="2000" kern="0" noProof="1"/>
          </a:p>
          <a:p>
            <a:pPr marL="1905" indent="-344805">
              <a:lnSpc>
                <a:spcPct val="80000"/>
              </a:lnSpc>
              <a:buFont typeface="Wingdings" panose="05000000000000000000" pitchFamily="2" charset="2"/>
              <a:buNone/>
            </a:pPr>
            <a:endParaRPr lang="en-US" altLang="zh-CN" sz="1800" kern="0" noProof="1">
              <a:latin typeface="Consolas" panose="020B0609020204030204" pitchFamily="49" charset="0"/>
            </a:endParaRPr>
          </a:p>
          <a:p>
            <a:pPr marL="1905" indent="-344805">
              <a:lnSpc>
                <a:spcPct val="80000"/>
              </a:lnSpc>
              <a:buFont typeface="Wingdings" panose="05000000000000000000" pitchFamily="2" charset="2"/>
              <a:buNone/>
            </a:pPr>
            <a:r>
              <a:rPr lang="en-US" altLang="zh-CN" sz="1800" kern="0" noProof="1">
                <a:latin typeface="Consolas" panose="020B0609020204030204" pitchFamily="49" charset="0"/>
              </a:rPr>
              <a:t>&gt;&gt;&gt; s = '</a:t>
            </a:r>
            <a:r>
              <a:rPr lang="zh-CN" altLang="en-US" sz="1800" kern="0" noProof="1">
                <a:latin typeface="Consolas" panose="020B0609020204030204" pitchFamily="49" charset="0"/>
              </a:rPr>
              <a:t>中国山东烟台</a:t>
            </a:r>
            <a:r>
              <a:rPr lang="en-US" altLang="zh-CN" sz="1800" kern="0" noProof="1">
                <a:latin typeface="Consolas" panose="020B0609020204030204" pitchFamily="49" charset="0"/>
              </a:rPr>
              <a:t>SDIBT'</a:t>
            </a:r>
            <a:endParaRPr lang="en-US" altLang="zh-CN" sz="1800" kern="0" noProof="1">
              <a:latin typeface="Consolas" panose="020B0609020204030204" pitchFamily="49" charset="0"/>
            </a:endParaRPr>
          </a:p>
          <a:p>
            <a:pPr marL="1905" indent="-344805">
              <a:lnSpc>
                <a:spcPct val="80000"/>
              </a:lnSpc>
              <a:buFont typeface="Wingdings" panose="05000000000000000000" pitchFamily="2" charset="2"/>
              <a:buNone/>
            </a:pPr>
            <a:r>
              <a:rPr lang="en-US" altLang="zh-CN" sz="1800" kern="0" noProof="1">
                <a:latin typeface="Consolas" panose="020B0609020204030204" pitchFamily="49" charset="0"/>
              </a:rPr>
              <a:t>&gt;&gt;&gt; fp = open(r'D:\sample.txt', 'w')</a:t>
            </a:r>
            <a:endParaRPr lang="en-US" altLang="zh-CN" sz="1800" kern="0" noProof="1">
              <a:latin typeface="Consolas" panose="020B0609020204030204" pitchFamily="49" charset="0"/>
            </a:endParaRPr>
          </a:p>
          <a:p>
            <a:pPr marL="1905" indent="-344805">
              <a:lnSpc>
                <a:spcPct val="80000"/>
              </a:lnSpc>
              <a:buFont typeface="Wingdings" panose="05000000000000000000" pitchFamily="2" charset="2"/>
              <a:buNone/>
            </a:pPr>
            <a:r>
              <a:rPr lang="en-US" altLang="zh-CN" sz="1800" kern="0" noProof="1">
                <a:latin typeface="Consolas" panose="020B0609020204030204" pitchFamily="49" charset="0"/>
              </a:rPr>
              <a:t>&gt;&gt;&gt; fp.write(s)</a:t>
            </a:r>
            <a:endParaRPr lang="en-US" altLang="zh-CN" sz="1800" kern="0" noProof="1">
              <a:latin typeface="Consolas" panose="020B0609020204030204" pitchFamily="49" charset="0"/>
            </a:endParaRPr>
          </a:p>
          <a:p>
            <a:pPr marL="1905" indent="-344805">
              <a:lnSpc>
                <a:spcPct val="80000"/>
              </a:lnSpc>
              <a:buFont typeface="Wingdings" panose="05000000000000000000" pitchFamily="2" charset="2"/>
              <a:buNone/>
            </a:pPr>
            <a:r>
              <a:rPr lang="en-US" altLang="zh-CN" sz="1800" kern="0" noProof="1">
                <a:latin typeface="Consolas" panose="020B0609020204030204" pitchFamily="49" charset="0"/>
              </a:rPr>
              <a:t>&gt;&gt;&gt; fp.close()</a:t>
            </a:r>
            <a:endParaRPr lang="en-US" altLang="zh-CN" sz="1800" kern="0" noProof="1">
              <a:latin typeface="Consolas" panose="020B0609020204030204" pitchFamily="49" charset="0"/>
            </a:endParaRPr>
          </a:p>
          <a:p>
            <a:pPr marL="1905" indent="-344805">
              <a:lnSpc>
                <a:spcPct val="80000"/>
              </a:lnSpc>
              <a:buFont typeface="Wingdings" panose="05000000000000000000" pitchFamily="2" charset="2"/>
              <a:buNone/>
            </a:pPr>
            <a:r>
              <a:rPr lang="en-US" altLang="zh-CN" sz="1800" kern="0" noProof="1">
                <a:latin typeface="Consolas" panose="020B0609020204030204" pitchFamily="49" charset="0"/>
              </a:rPr>
              <a:t>&gt;&gt;&gt; fp = open(r'D:\sample.txt', 'r')</a:t>
            </a:r>
            <a:endParaRPr lang="en-US" altLang="zh-CN" sz="1800" kern="0" noProof="1">
              <a:latin typeface="Consolas" panose="020B0609020204030204" pitchFamily="49" charset="0"/>
            </a:endParaRPr>
          </a:p>
          <a:p>
            <a:pPr marL="1905" indent="-344805">
              <a:lnSpc>
                <a:spcPct val="80000"/>
              </a:lnSpc>
              <a:buFont typeface="Wingdings" panose="05000000000000000000" pitchFamily="2" charset="2"/>
              <a:buNone/>
            </a:pPr>
            <a:r>
              <a:rPr lang="en-US" altLang="zh-CN" sz="1800" kern="0" noProof="1">
                <a:latin typeface="Consolas" panose="020B0609020204030204" pitchFamily="49" charset="0"/>
              </a:rPr>
              <a:t>&gt;&gt;&gt; print(fp.read(3))</a:t>
            </a:r>
            <a:endParaRPr lang="en-US" altLang="zh-CN" sz="1800" kern="0" noProof="1">
              <a:latin typeface="Consolas" panose="020B0609020204030204" pitchFamily="49" charset="0"/>
            </a:endParaRPr>
          </a:p>
          <a:p>
            <a:pPr marL="1905" indent="-344805">
              <a:lnSpc>
                <a:spcPct val="80000"/>
              </a:lnSpc>
              <a:buFont typeface="Wingdings" panose="05000000000000000000" pitchFamily="2" charset="2"/>
              <a:buNone/>
            </a:pPr>
            <a:r>
              <a:rPr lang="en-US" altLang="zh-CN" sz="1800" kern="0" noProof="1">
                <a:latin typeface="Consolas" panose="020B0609020204030204" pitchFamily="49" charset="0"/>
              </a:rPr>
              <a:t>Öй</a:t>
            </a:r>
            <a:endParaRPr lang="en-US" altLang="zh-CN" sz="1800" kern="0" noProof="1">
              <a:latin typeface="Consolas" panose="020B0609020204030204" pitchFamily="49" charset="0"/>
            </a:endParaRPr>
          </a:p>
          <a:p>
            <a:pPr marL="1905" indent="-344805">
              <a:lnSpc>
                <a:spcPct val="80000"/>
              </a:lnSpc>
              <a:buFont typeface="Wingdings" panose="05000000000000000000" pitchFamily="2" charset="2"/>
              <a:buNone/>
            </a:pPr>
            <a:r>
              <a:rPr lang="en-US" altLang="zh-CN" sz="1800" kern="0" noProof="1">
                <a:latin typeface="Consolas" panose="020B0609020204030204" pitchFamily="49" charset="0"/>
              </a:rPr>
              <a:t>&gt;&gt;&gt; fp.seek(2)</a:t>
            </a:r>
            <a:endParaRPr lang="en-US" altLang="zh-CN" sz="1800" kern="0" noProof="1">
              <a:latin typeface="Consolas" panose="020B0609020204030204" pitchFamily="49" charset="0"/>
            </a:endParaRPr>
          </a:p>
          <a:p>
            <a:pPr marL="1905" indent="-344805">
              <a:lnSpc>
                <a:spcPct val="80000"/>
              </a:lnSpc>
              <a:buFont typeface="Wingdings" panose="05000000000000000000" pitchFamily="2" charset="2"/>
              <a:buNone/>
            </a:pPr>
            <a:r>
              <a:rPr lang="en-US" altLang="zh-CN" sz="1800" kern="0" noProof="1">
                <a:latin typeface="Consolas" panose="020B0609020204030204" pitchFamily="49" charset="0"/>
              </a:rPr>
              <a:t>&gt;&gt;&gt; print(fp.read(3))</a:t>
            </a:r>
            <a:endParaRPr lang="en-US" altLang="zh-CN" sz="1800" kern="0" noProof="1">
              <a:latin typeface="Consolas" panose="020B0609020204030204" pitchFamily="49" charset="0"/>
            </a:endParaRPr>
          </a:p>
          <a:p>
            <a:pPr marL="1905" indent="-344805">
              <a:lnSpc>
                <a:spcPct val="80000"/>
              </a:lnSpc>
              <a:buFont typeface="Wingdings" panose="05000000000000000000" pitchFamily="2" charset="2"/>
              <a:buNone/>
            </a:pPr>
            <a:r>
              <a:rPr lang="zh-CN" altLang="en-US" sz="1800" kern="0" noProof="1">
                <a:latin typeface="Consolas" panose="020B0609020204030204" pitchFamily="49" charset="0"/>
              </a:rPr>
              <a:t>ﾹ</a:t>
            </a:r>
            <a:r>
              <a:rPr lang="en-US" altLang="zh-CN" sz="1800" kern="0" noProof="1">
                <a:latin typeface="Consolas" panose="020B0609020204030204" pitchFamily="49" charset="0"/>
              </a:rPr>
              <a:t>úÉ</a:t>
            </a:r>
            <a:endParaRPr lang="en-US" altLang="zh-CN" sz="1800" kern="0" noProof="1">
              <a:latin typeface="Consolas" panose="020B0609020204030204" pitchFamily="49" charset="0"/>
            </a:endParaRPr>
          </a:p>
          <a:p>
            <a:pPr marL="1905" indent="-344805">
              <a:lnSpc>
                <a:spcPct val="80000"/>
              </a:lnSpc>
              <a:buFont typeface="Wingdings" panose="05000000000000000000" pitchFamily="2" charset="2"/>
              <a:buNone/>
            </a:pPr>
            <a:r>
              <a:rPr lang="en-US" altLang="zh-CN" sz="1800" kern="0" noProof="1">
                <a:latin typeface="Consolas" panose="020B0609020204030204" pitchFamily="49" charset="0"/>
              </a:rPr>
              <a:t>&gt;&gt;&gt; print(fp.read(2))</a:t>
            </a:r>
            <a:endParaRPr lang="en-US" altLang="zh-CN" sz="1800" kern="0" noProof="1">
              <a:latin typeface="Consolas" panose="020B0609020204030204" pitchFamily="49" charset="0"/>
            </a:endParaRPr>
          </a:p>
          <a:p>
            <a:pPr marL="1905" indent="-344805">
              <a:lnSpc>
                <a:spcPct val="80000"/>
              </a:lnSpc>
              <a:buFont typeface="Wingdings" panose="05000000000000000000" pitchFamily="2" charset="2"/>
              <a:buNone/>
            </a:pPr>
            <a:r>
              <a:rPr lang="zh-CN" altLang="en-US" sz="1800" kern="0" noProof="1">
                <a:latin typeface="Consolas" panose="020B0609020204030204" pitchFamily="49" charset="0"/>
              </a:rPr>
              <a:t>蕉</a:t>
            </a:r>
            <a:endParaRPr lang="zh-CN" altLang="en-US" sz="1800" kern="0" noProof="1">
              <a:latin typeface="Consolas" panose="020B0609020204030204" pitchFamily="49" charset="0"/>
            </a:endParaRPr>
          </a:p>
          <a:p>
            <a:pPr marL="1905" indent="-344805">
              <a:lnSpc>
                <a:spcPct val="80000"/>
              </a:lnSpc>
              <a:buFont typeface="Wingdings" panose="05000000000000000000" pitchFamily="2" charset="2"/>
              <a:buNone/>
            </a:pPr>
            <a:r>
              <a:rPr lang="en-US" altLang="zh-CN" sz="1800" kern="0" noProof="1">
                <a:latin typeface="Consolas" panose="020B0609020204030204" pitchFamily="49" charset="0"/>
              </a:rPr>
              <a:t>&gt;&gt;&gt; fp.close()</a:t>
            </a:r>
            <a:endParaRPr lang="en-US" altLang="zh-CN" sz="1800" kern="0" noProof="1">
              <a:latin typeface="Consolas" panose="020B0609020204030204" pitchFamily="49"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文本文件操作</a:t>
            </a:r>
            <a:endParaRPr lang="en-US" altLang="zh-CN" sz="2800" noProof="1"/>
          </a:p>
          <a:p>
            <a:pPr lvl="1"/>
            <a:r>
              <a:rPr lang="zh-CN" altLang="en-US" b="0" noProof="1"/>
              <a:t>读取文本文件data.txt（文件中每行存放一个整数）中所有整数，将其按升序排序后再写入文本文件data_asc.txt中。</a:t>
            </a:r>
            <a:endParaRPr lang="en-US" altLang="zh-CN" b="0" noProof="1"/>
          </a:p>
          <a:p>
            <a:pPr marL="1905" indent="-344805">
              <a:buNone/>
            </a:pPr>
            <a:r>
              <a:rPr lang="zh-CN" altLang="en-US" sz="1800" noProof="1">
                <a:latin typeface="Consolas" panose="020B0609020204030204" pitchFamily="49" charset="0"/>
              </a:rPr>
              <a:t>with open('data.txt', 'r') as fp:</a:t>
            </a:r>
            <a:endParaRPr lang="zh-CN" altLang="en-US" sz="1800" noProof="1">
              <a:latin typeface="Consolas" panose="020B0609020204030204" pitchFamily="49" charset="0"/>
            </a:endParaRPr>
          </a:p>
          <a:p>
            <a:pPr marL="1905" indent="-344805">
              <a:buNone/>
            </a:pPr>
            <a:r>
              <a:rPr lang="zh-CN" altLang="en-US" sz="1800" noProof="1">
                <a:latin typeface="Consolas" panose="020B0609020204030204" pitchFamily="49" charset="0"/>
              </a:rPr>
              <a:t>    data = fp.readlines()</a:t>
            </a:r>
            <a:endParaRPr lang="zh-CN" altLang="en-US" sz="1800" noProof="1">
              <a:latin typeface="Consolas" panose="020B0609020204030204" pitchFamily="49" charset="0"/>
            </a:endParaRPr>
          </a:p>
          <a:p>
            <a:pPr marL="1905" indent="-344805">
              <a:buNone/>
            </a:pPr>
            <a:r>
              <a:rPr lang="zh-CN" altLang="en-US" sz="1800" noProof="1">
                <a:latin typeface="Consolas" panose="020B0609020204030204" pitchFamily="49" charset="0"/>
              </a:rPr>
              <a:t>data = [int(line.strip()) for line in data]</a:t>
            </a:r>
            <a:endParaRPr lang="zh-CN" altLang="en-US" sz="1800" noProof="1">
              <a:latin typeface="Consolas" panose="020B0609020204030204" pitchFamily="49" charset="0"/>
            </a:endParaRPr>
          </a:p>
          <a:p>
            <a:pPr marL="1905" indent="-344805">
              <a:buNone/>
            </a:pPr>
            <a:r>
              <a:rPr lang="zh-CN" altLang="en-US" sz="1800" noProof="1">
                <a:latin typeface="Consolas" panose="020B0609020204030204" pitchFamily="49" charset="0"/>
              </a:rPr>
              <a:t>data.sort()</a:t>
            </a:r>
            <a:endParaRPr lang="zh-CN" altLang="en-US" sz="1800" noProof="1">
              <a:latin typeface="Consolas" panose="020B0609020204030204" pitchFamily="49" charset="0"/>
            </a:endParaRPr>
          </a:p>
          <a:p>
            <a:pPr marL="1905" indent="-344805">
              <a:buNone/>
            </a:pPr>
            <a:r>
              <a:rPr lang="zh-CN" altLang="en-US" sz="1800" noProof="1">
                <a:latin typeface="Consolas" panose="020B0609020204030204" pitchFamily="49" charset="0"/>
              </a:rPr>
              <a:t>data = [str(i)+'\n' for i in data]</a:t>
            </a:r>
            <a:endParaRPr lang="zh-CN" altLang="en-US" sz="1800" noProof="1">
              <a:latin typeface="Consolas" panose="020B0609020204030204" pitchFamily="49" charset="0"/>
            </a:endParaRPr>
          </a:p>
          <a:p>
            <a:pPr marL="1905" indent="-344805">
              <a:buNone/>
            </a:pPr>
            <a:r>
              <a:rPr lang="zh-CN" altLang="en-US" sz="1800" noProof="1">
                <a:latin typeface="Consolas" panose="020B0609020204030204" pitchFamily="49" charset="0"/>
              </a:rPr>
              <a:t>with open('data_asc.txt', 'w') as fp:</a:t>
            </a:r>
            <a:endParaRPr lang="zh-CN" altLang="en-US" sz="1800" noProof="1">
              <a:latin typeface="Consolas" panose="020B0609020204030204" pitchFamily="49" charset="0"/>
            </a:endParaRPr>
          </a:p>
          <a:p>
            <a:pPr marL="1905" indent="-344805">
              <a:buNone/>
            </a:pPr>
            <a:r>
              <a:rPr lang="zh-CN" altLang="en-US" sz="1800" noProof="1">
                <a:latin typeface="Consolas" panose="020B0609020204030204" pitchFamily="49" charset="0"/>
              </a:rPr>
              <a:t>    fp.writelines(data)</a:t>
            </a:r>
            <a:endParaRPr lang="zh-CN" altLang="en-US" sz="1800" noProof="1">
              <a:latin typeface="Consolas" panose="020B0609020204030204" pitchFamily="49" charset="0"/>
            </a:endParaRPr>
          </a:p>
          <a:p>
            <a:pPr marL="190500" lvl="1" indent="0">
              <a:buNone/>
            </a:pPr>
            <a:endParaRPr lang="zh-CN" altLang="en-US" b="0" noProof="1"/>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a:t>格式化</a:t>
            </a:r>
            <a:endParaRPr lang="en-US" altLang="zh-CN" dirty="0"/>
          </a:p>
          <a:p>
            <a:pPr lvl="1"/>
            <a:r>
              <a:rPr lang="en-US" noProof="1"/>
              <a:t>Formatted String Literals</a:t>
            </a:r>
            <a:r>
              <a:rPr lang="zh-CN" altLang="en-US" noProof="1"/>
              <a:t>（</a:t>
            </a:r>
            <a:r>
              <a:rPr lang="en-US" altLang="zh-CN" noProof="1"/>
              <a:t>Python 3.6.x开始</a:t>
            </a:r>
            <a:r>
              <a:rPr lang="zh-CN" altLang="en-US" noProof="1"/>
              <a:t>）</a:t>
            </a:r>
            <a:endParaRPr lang="en-US" noProof="1">
              <a:latin typeface="Consolas" panose="020B0609020204030204" pitchFamily="49" charset="0"/>
            </a:endParaRPr>
          </a:p>
          <a:p>
            <a:pPr>
              <a:lnSpc>
                <a:spcPct val="80000"/>
              </a:lnSpc>
              <a:buNone/>
            </a:pPr>
            <a:r>
              <a:rPr lang="en-US" sz="2000" noProof="1">
                <a:latin typeface="Consolas" panose="020B0609020204030204" pitchFamily="49" charset="0"/>
              </a:rPr>
              <a:t>&gt;&gt;&gt; name = 'Dong'</a:t>
            </a:r>
            <a:endParaRPr lang="en-US" sz="2000" noProof="1">
              <a:latin typeface="Consolas" panose="020B0609020204030204" pitchFamily="49" charset="0"/>
            </a:endParaRPr>
          </a:p>
          <a:p>
            <a:pPr>
              <a:lnSpc>
                <a:spcPct val="80000"/>
              </a:lnSpc>
              <a:buNone/>
            </a:pPr>
            <a:r>
              <a:rPr lang="en-US" sz="2000" noProof="1">
                <a:latin typeface="Consolas" panose="020B0609020204030204" pitchFamily="49" charset="0"/>
              </a:rPr>
              <a:t>&gt;&gt;&gt; age = 39</a:t>
            </a:r>
            <a:endParaRPr lang="en-US" sz="2000" noProof="1">
              <a:latin typeface="Consolas" panose="020B0609020204030204" pitchFamily="49" charset="0"/>
            </a:endParaRPr>
          </a:p>
          <a:p>
            <a:pPr>
              <a:lnSpc>
                <a:spcPct val="80000"/>
              </a:lnSpc>
              <a:buNone/>
            </a:pPr>
            <a:r>
              <a:rPr lang="en-US" sz="2000" noProof="1">
                <a:latin typeface="Consolas" panose="020B0609020204030204" pitchFamily="49" charset="0"/>
              </a:rPr>
              <a:t>&gt;&gt;&gt; </a:t>
            </a:r>
            <a:r>
              <a:rPr lang="en-US" sz="2000" noProof="1">
                <a:solidFill>
                  <a:schemeClr val="accent1"/>
                </a:solidFill>
                <a:latin typeface="Consolas" panose="020B0609020204030204" pitchFamily="49" charset="0"/>
              </a:rPr>
              <a:t>f'My name is {name}, and I am {age} years old.'</a:t>
            </a:r>
            <a:endParaRPr lang="en-US" sz="2000" noProof="1">
              <a:solidFill>
                <a:schemeClr val="accent1"/>
              </a:solidFill>
              <a:latin typeface="Consolas" panose="020B0609020204030204" pitchFamily="49" charset="0"/>
            </a:endParaRPr>
          </a:p>
          <a:p>
            <a:pPr>
              <a:lnSpc>
                <a:spcPct val="80000"/>
              </a:lnSpc>
              <a:buNone/>
            </a:pPr>
            <a:r>
              <a:rPr lang="en-US" sz="2000" noProof="1">
                <a:solidFill>
                  <a:srgbClr val="0070C0"/>
                </a:solidFill>
                <a:latin typeface="Consolas" panose="020B0609020204030204" pitchFamily="49" charset="0"/>
              </a:rPr>
              <a:t>'My name is Dong, and I am 39 years old.'</a:t>
            </a:r>
            <a:endParaRPr lang="en-US" sz="2000" noProof="1">
              <a:solidFill>
                <a:srgbClr val="0070C0"/>
              </a:solidFill>
              <a:latin typeface="Consolas" panose="020B0609020204030204" pitchFamily="49" charset="0"/>
            </a:endParaRPr>
          </a:p>
          <a:p>
            <a:pPr>
              <a:lnSpc>
                <a:spcPct val="80000"/>
              </a:lnSpc>
              <a:buNone/>
            </a:pPr>
            <a:r>
              <a:rPr lang="en-US" sz="2000" noProof="1">
                <a:latin typeface="Consolas" panose="020B0609020204030204" pitchFamily="49" charset="0"/>
              </a:rPr>
              <a:t>&gt;&gt;&gt; width = 10</a:t>
            </a:r>
            <a:endParaRPr lang="en-US" sz="2000" noProof="1">
              <a:latin typeface="Consolas" panose="020B0609020204030204" pitchFamily="49" charset="0"/>
            </a:endParaRPr>
          </a:p>
          <a:p>
            <a:pPr>
              <a:lnSpc>
                <a:spcPct val="80000"/>
              </a:lnSpc>
              <a:buNone/>
            </a:pPr>
            <a:r>
              <a:rPr lang="en-US" sz="2000" noProof="1">
                <a:latin typeface="Consolas" panose="020B0609020204030204" pitchFamily="49" charset="0"/>
              </a:rPr>
              <a:t>&gt;&gt;&gt; precision = 4</a:t>
            </a:r>
            <a:endParaRPr lang="en-US" sz="2000" noProof="1">
              <a:latin typeface="Consolas" panose="020B0609020204030204" pitchFamily="49" charset="0"/>
            </a:endParaRPr>
          </a:p>
          <a:p>
            <a:pPr>
              <a:lnSpc>
                <a:spcPct val="80000"/>
              </a:lnSpc>
              <a:buNone/>
            </a:pPr>
            <a:r>
              <a:rPr lang="en-US" sz="2000" noProof="1">
                <a:latin typeface="Consolas" panose="020B0609020204030204" pitchFamily="49" charset="0"/>
              </a:rPr>
              <a:t>&gt;&gt;&gt; value = 11/3</a:t>
            </a:r>
            <a:endParaRPr lang="en-US" sz="2000" noProof="1">
              <a:latin typeface="Consolas" panose="020B0609020204030204" pitchFamily="49" charset="0"/>
            </a:endParaRPr>
          </a:p>
          <a:p>
            <a:pPr>
              <a:lnSpc>
                <a:spcPct val="80000"/>
              </a:lnSpc>
              <a:buNone/>
            </a:pPr>
            <a:r>
              <a:rPr lang="en-US" sz="2000" noProof="1">
                <a:latin typeface="Consolas" panose="020B0609020204030204" pitchFamily="49" charset="0"/>
              </a:rPr>
              <a:t>&gt;&gt;&gt; </a:t>
            </a:r>
            <a:r>
              <a:rPr lang="en-US" sz="2000" noProof="1">
                <a:solidFill>
                  <a:schemeClr val="accent1"/>
                </a:solidFill>
                <a:latin typeface="Consolas" panose="020B0609020204030204" pitchFamily="49" charset="0"/>
              </a:rPr>
              <a:t>f'result:{value:{width}.{precision}}'</a:t>
            </a:r>
            <a:endParaRPr lang="en-US" sz="2000" noProof="1">
              <a:solidFill>
                <a:schemeClr val="accent1"/>
              </a:solidFill>
              <a:latin typeface="Consolas" panose="020B0609020204030204" pitchFamily="49" charset="0"/>
            </a:endParaRPr>
          </a:p>
          <a:p>
            <a:pPr>
              <a:lnSpc>
                <a:spcPct val="80000"/>
              </a:lnSpc>
              <a:buNone/>
            </a:pPr>
            <a:r>
              <a:rPr lang="en-US" sz="2000" noProof="1">
                <a:solidFill>
                  <a:srgbClr val="0070C0"/>
                </a:solidFill>
                <a:latin typeface="Consolas" panose="020B0609020204030204" pitchFamily="49" charset="0"/>
              </a:rPr>
              <a:t>'result:     3.667'</a:t>
            </a:r>
            <a:endParaRPr lang="en-US" sz="2000" noProof="1">
              <a:solidFill>
                <a:srgbClr val="0070C0"/>
              </a:solidFill>
              <a:latin typeface="Consolas" panose="020B0609020204030204" pitchFamily="49" charset="0"/>
            </a:endParaRPr>
          </a:p>
        </p:txBody>
      </p:sp>
      <p:sp>
        <p:nvSpPr>
          <p:cNvPr id="5"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文本文件操作</a:t>
            </a:r>
            <a:endParaRPr lang="en-US" altLang="zh-CN" sz="2800" noProof="1"/>
          </a:p>
          <a:p>
            <a:pPr lvl="1"/>
            <a:r>
              <a:rPr lang="zh-CN" altLang="en-US" sz="2400" b="0" noProof="1"/>
              <a:t>编写程序，保存为demo6.py，运行后生成文件demo6_new.py，其中的内容与demo6.py一致，但是在每行的行尾加上了行号。</a:t>
            </a:r>
            <a:endParaRPr lang="zh-CN" altLang="en-US" sz="2400" b="0" noProof="1"/>
          </a:p>
          <a:p>
            <a:pPr marL="1905" indent="-344805">
              <a:buNone/>
            </a:pPr>
            <a:r>
              <a:rPr lang="zh-CN" altLang="en-US" sz="1800" noProof="1">
                <a:latin typeface="Consolas" panose="020B0609020204030204" pitchFamily="49" charset="0"/>
              </a:rPr>
              <a:t>filename = 'demo6.py'</a:t>
            </a:r>
            <a:endParaRPr lang="zh-CN" altLang="en-US" sz="1800" noProof="1">
              <a:latin typeface="Consolas" panose="020B0609020204030204" pitchFamily="49" charset="0"/>
            </a:endParaRPr>
          </a:p>
          <a:p>
            <a:pPr marL="1905" indent="-344805">
              <a:buNone/>
            </a:pPr>
            <a:r>
              <a:rPr lang="zh-CN" altLang="en-US" sz="1800" noProof="1">
                <a:latin typeface="Consolas" panose="020B0609020204030204" pitchFamily="49" charset="0"/>
              </a:rPr>
              <a:t>with open(filename, 'r') as fp:</a:t>
            </a:r>
            <a:endParaRPr lang="zh-CN" altLang="en-US" sz="1800" noProof="1">
              <a:latin typeface="Consolas" panose="020B0609020204030204" pitchFamily="49" charset="0"/>
            </a:endParaRPr>
          </a:p>
          <a:p>
            <a:pPr marL="1905" indent="-344805">
              <a:buNone/>
            </a:pPr>
            <a:r>
              <a:rPr lang="zh-CN" altLang="en-US" sz="1800" noProof="1">
                <a:latin typeface="Consolas" panose="020B0609020204030204" pitchFamily="49" charset="0"/>
              </a:rPr>
              <a:t>    lines = fp.readlines()</a:t>
            </a:r>
            <a:endParaRPr lang="zh-CN" altLang="en-US" sz="1800" noProof="1">
              <a:latin typeface="Consolas" panose="020B0609020204030204" pitchFamily="49" charset="0"/>
            </a:endParaRPr>
          </a:p>
          <a:p>
            <a:pPr marL="1905" indent="-344805">
              <a:buNone/>
            </a:pPr>
            <a:r>
              <a:rPr lang="en-US" altLang="zh-CN" sz="1800" noProof="1">
                <a:latin typeface="Consolas" panose="020B0609020204030204" pitchFamily="49" charset="0"/>
              </a:rPr>
              <a:t>#</a:t>
            </a:r>
            <a:r>
              <a:rPr lang="zh-CN" altLang="en-US" sz="1800" noProof="1">
                <a:latin typeface="Consolas" panose="020B0609020204030204" pitchFamily="49" charset="0"/>
              </a:rPr>
              <a:t>假设每行最长不超过</a:t>
            </a:r>
            <a:r>
              <a:rPr lang="en-US" altLang="zh-CN" sz="1800" noProof="1">
                <a:latin typeface="Consolas" panose="020B0609020204030204" pitchFamily="49" charset="0"/>
              </a:rPr>
              <a:t>100</a:t>
            </a:r>
            <a:r>
              <a:rPr lang="zh-CN" altLang="en-US" sz="1800" noProof="1">
                <a:latin typeface="Consolas" panose="020B0609020204030204" pitchFamily="49" charset="0"/>
              </a:rPr>
              <a:t>个字符，在第</a:t>
            </a:r>
            <a:r>
              <a:rPr lang="en-US" altLang="zh-CN" sz="1800" noProof="1">
                <a:latin typeface="Consolas" panose="020B0609020204030204" pitchFamily="49" charset="0"/>
              </a:rPr>
              <a:t>100</a:t>
            </a:r>
            <a:r>
              <a:rPr lang="zh-CN" altLang="en-US" sz="1800" noProof="1">
                <a:latin typeface="Consolas" panose="020B0609020204030204" pitchFamily="49" charset="0"/>
              </a:rPr>
              <a:t>列插入行号</a:t>
            </a:r>
            <a:endParaRPr lang="zh-CN" altLang="en-US" sz="1800" noProof="1">
              <a:latin typeface="Consolas" panose="020B0609020204030204" pitchFamily="49" charset="0"/>
            </a:endParaRPr>
          </a:p>
          <a:p>
            <a:pPr marL="1905" indent="-344805">
              <a:buNone/>
            </a:pPr>
            <a:r>
              <a:rPr lang="zh-CN" altLang="en-US" sz="1800" noProof="1">
                <a:latin typeface="Consolas" panose="020B0609020204030204" pitchFamily="49" charset="0"/>
              </a:rPr>
              <a:t>lines = [line.rstrip()+' '*(100-len(line))+'#'+str(index)+'\n' for index, line in enumerate(lines)]</a:t>
            </a:r>
            <a:endParaRPr lang="zh-CN" altLang="en-US" sz="1800" noProof="1">
              <a:latin typeface="Consolas" panose="020B0609020204030204" pitchFamily="49" charset="0"/>
            </a:endParaRPr>
          </a:p>
          <a:p>
            <a:pPr marL="1905" indent="-344805">
              <a:buNone/>
            </a:pPr>
            <a:r>
              <a:rPr lang="zh-CN" altLang="en-US" sz="1800" noProof="1">
                <a:latin typeface="Consolas" panose="020B0609020204030204" pitchFamily="49" charset="0"/>
              </a:rPr>
              <a:t>with open(filename[:-3]+'_new.py', 'w') as fp:</a:t>
            </a:r>
            <a:endParaRPr lang="zh-CN" altLang="en-US" sz="1800" noProof="1">
              <a:latin typeface="Consolas" panose="020B0609020204030204" pitchFamily="49" charset="0"/>
            </a:endParaRPr>
          </a:p>
          <a:p>
            <a:pPr marL="1905" indent="-344805">
              <a:buNone/>
            </a:pPr>
            <a:r>
              <a:rPr lang="zh-CN" altLang="en-US" sz="1800" noProof="1">
                <a:latin typeface="Consolas" panose="020B0609020204030204" pitchFamily="49" charset="0"/>
              </a:rPr>
              <a:t>    fp.writelines(lines)</a:t>
            </a:r>
            <a:endParaRPr lang="zh-CN" altLang="en-US" sz="1800" noProof="1">
              <a:latin typeface="Consolas" panose="020B0609020204030204" pitchFamily="49" charset="0"/>
            </a:endParaRPr>
          </a:p>
          <a:p>
            <a:pPr marL="1905" indent="-344805">
              <a:buNone/>
            </a:pPr>
            <a:endParaRPr lang="zh-CN" altLang="en-US" sz="1800" noProof="1">
              <a:latin typeface="Consolas" panose="020B0609020204030204" pitchFamily="49" charset="0"/>
            </a:endParaRPr>
          </a:p>
          <a:p>
            <a:pPr marL="190500" lvl="1" indent="0">
              <a:buNone/>
            </a:pPr>
            <a:endParaRPr lang="zh-CN" altLang="en-US" b="0" noProof="1"/>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二进制文件操作</a:t>
            </a:r>
            <a:endParaRPr lang="en-US" altLang="zh-CN" sz="2800" noProof="1"/>
          </a:p>
          <a:p>
            <a:pPr lvl="1"/>
            <a:r>
              <a:rPr lang="zh-CN" altLang="en-US" b="0" dirty="0"/>
              <a:t>数据库文件、图像文件、可执行文件、音视频文件、Office文档等等均属于二进制文件。</a:t>
            </a:r>
            <a:endParaRPr lang="zh-CN" altLang="en-US" b="0" dirty="0"/>
          </a:p>
          <a:p>
            <a:pPr lvl="1"/>
            <a:r>
              <a:rPr lang="zh-CN" altLang="en-US" b="0" dirty="0"/>
              <a:t>对于二进制文件，无法通过Python的文件对象直接读取和理解二进制文件的内容。必须正确理解二进制文件结构和序列化规则，才能准确地理解二进制文件内容并且设计正确的反序列化规则。</a:t>
            </a:r>
            <a:endParaRPr lang="zh-CN" altLang="en-US" b="0" dirty="0"/>
          </a:p>
          <a:p>
            <a:pPr lvl="1"/>
            <a:r>
              <a:rPr lang="zh-CN" altLang="en-US" dirty="0">
                <a:solidFill>
                  <a:srgbClr val="FF0000"/>
                </a:solidFill>
              </a:rPr>
              <a:t>所谓序列化，简单地说就是把内存中的数据在不丢失其类型信息的情况下转成对象的二进制形式的过程</a:t>
            </a:r>
            <a:endParaRPr lang="en-US" altLang="zh-CN" dirty="0">
              <a:solidFill>
                <a:srgbClr val="FF0000"/>
              </a:solidFill>
            </a:endParaRPr>
          </a:p>
          <a:p>
            <a:pPr lvl="1"/>
            <a:r>
              <a:rPr lang="zh-CN" altLang="en-US" b="0" dirty="0"/>
              <a:t>Python中常用的序列化模块有struct、pickle、marshal和shelve。</a:t>
            </a:r>
            <a:endParaRPr lang="zh-CN" altLang="en-US" b="0" dirty="0"/>
          </a:p>
          <a:p>
            <a:pPr marL="190500" lvl="1" indent="0">
              <a:buNone/>
            </a:pPr>
            <a:endParaRPr lang="zh-CN" altLang="en-US" b="0" noProof="1"/>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二进制文件操作（pickle模块）</a:t>
            </a:r>
            <a:endParaRPr lang="en-US" altLang="zh-CN" sz="2800" noProof="1"/>
          </a:p>
          <a:p>
            <a:pPr>
              <a:lnSpc>
                <a:spcPct val="80000"/>
              </a:lnSpc>
              <a:buNone/>
            </a:pPr>
            <a:r>
              <a:rPr lang="zh-CN" altLang="en-US" sz="2000" dirty="0">
                <a:latin typeface="Consolas" panose="020B0609020204030204" pitchFamily="49" charset="0"/>
              </a:rPr>
              <a:t>import pickle</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i = 13000000</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a = 99.056</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s = '中国人民123abc'</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lst = [[1, 2, 3], [4, 5, 6], [7, 8, 9]]</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tu = (-5, 10, 8)</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coll = {4, 5, 6}</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dic = {'a':'apple', 'b':'banana', 'g':'grape', 'o':'orange'}</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data = [i, a, s, lst, tu, coll, dic]</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with open('sample_pickle.dat', 'wb') as f:</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    try:</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         pickle.dump(len(data), f) #表示后面将要写入的数据个数</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         for item in data:</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              pickle.dump(item, f)</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    except:</a:t>
            </a:r>
            <a:endParaRPr lang="zh-CN" altLang="en-US" sz="2000" dirty="0">
              <a:latin typeface="Consolas" panose="020B0609020204030204" pitchFamily="49" charset="0"/>
            </a:endParaRPr>
          </a:p>
          <a:p>
            <a:pPr>
              <a:lnSpc>
                <a:spcPct val="80000"/>
              </a:lnSpc>
              <a:buNone/>
            </a:pPr>
            <a:r>
              <a:rPr lang="zh-CN" altLang="en-US" sz="2000" dirty="0">
                <a:latin typeface="Consolas" panose="020B0609020204030204" pitchFamily="49" charset="0"/>
              </a:rPr>
              <a:t>        print('写文件异常!')        #如果写文件异常则跳到此处执行</a:t>
            </a:r>
            <a:endParaRPr lang="zh-CN" altLang="en-US" sz="2000" dirty="0">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二进制文件操作（pickle模块）</a:t>
            </a:r>
            <a:endParaRPr lang="en-US" altLang="zh-CN" sz="2800" noProof="1"/>
          </a:p>
          <a:p>
            <a:pPr>
              <a:lnSpc>
                <a:spcPct val="90000"/>
              </a:lnSpc>
              <a:buSzPct val="90000"/>
              <a:buNone/>
            </a:pPr>
            <a:r>
              <a:rPr lang="zh-CN" altLang="en-US" sz="2000" dirty="0">
                <a:latin typeface="Consolas" panose="020B0609020204030204" pitchFamily="49" charset="0"/>
              </a:rPr>
              <a:t>import pickle</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with open('sample_pickle.dat', 'rb') as f:</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    n = pickle.load(f)        #读出文件的数据个数</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    for i in range(n):</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        x = pickle.load(f)</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        print(x)</a:t>
            </a:r>
            <a:endParaRPr lang="zh-CN" altLang="en-US" sz="2000" dirty="0">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二进制文件操作（</a:t>
            </a:r>
            <a:r>
              <a:rPr lang="zh-CN" altLang="en-US" sz="2800" dirty="0"/>
              <a:t>struct模块</a:t>
            </a:r>
            <a:r>
              <a:rPr lang="zh-CN" altLang="en-US" sz="2800" noProof="1"/>
              <a:t>）</a:t>
            </a:r>
            <a:endParaRPr lang="en-US" altLang="zh-CN" sz="2800" noProof="1"/>
          </a:p>
          <a:p>
            <a:pPr>
              <a:lnSpc>
                <a:spcPct val="90000"/>
              </a:lnSpc>
              <a:buSzPct val="90000"/>
              <a:buNone/>
            </a:pPr>
            <a:r>
              <a:rPr lang="zh-CN" altLang="en-US" sz="2000" dirty="0">
                <a:latin typeface="Consolas" panose="020B0609020204030204" pitchFamily="49" charset="0"/>
              </a:rPr>
              <a:t>import struct</a:t>
            </a:r>
            <a:endParaRPr lang="zh-CN" altLang="en-US" sz="2000" dirty="0">
              <a:latin typeface="Consolas" panose="020B0609020204030204" pitchFamily="49" charset="0"/>
            </a:endParaRPr>
          </a:p>
          <a:p>
            <a:pPr>
              <a:lnSpc>
                <a:spcPct val="90000"/>
              </a:lnSpc>
              <a:buSzPct val="90000"/>
              <a:buNone/>
            </a:pP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n=1300000000</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x=96.45</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b=True</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s='a1@中国'</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sn=struct.pack('if?', n, x, b)    </a:t>
            </a:r>
            <a:r>
              <a:rPr lang="en-US" altLang="zh-CN" sz="2000" dirty="0">
                <a:latin typeface="Consolas" panose="020B0609020204030204" pitchFamily="49" charset="0"/>
              </a:rPr>
              <a:t>#</a:t>
            </a:r>
            <a:r>
              <a:rPr lang="zh-CN" altLang="en-US" sz="2000" dirty="0">
                <a:latin typeface="Consolas" panose="020B0609020204030204" pitchFamily="49" charset="0"/>
              </a:rPr>
              <a:t>序列化</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f=open('sample_struct.dat', 'wb')</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f.write(sn)                       #写入字节串 </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f.write(s</a:t>
            </a:r>
            <a:r>
              <a:rPr lang="en-US" altLang="zh-CN" sz="2000" dirty="0">
                <a:latin typeface="Consolas" panose="020B0609020204030204" pitchFamily="49" charset="0"/>
              </a:rPr>
              <a:t>.encode()</a:t>
            </a:r>
            <a:r>
              <a:rPr lang="zh-CN" altLang="en-US" sz="2000" dirty="0">
                <a:latin typeface="Consolas" panose="020B0609020204030204" pitchFamily="49" charset="0"/>
              </a:rPr>
              <a:t>)</a:t>
            </a:r>
            <a:endParaRPr lang="zh-CN" altLang="en-US"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f.close( )</a:t>
            </a:r>
            <a:endParaRPr lang="zh-CN" altLang="en-US" sz="2000" dirty="0">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文件</a:t>
            </a:r>
            <a:endParaRPr lang="zh-CN" altLang="en-US" dirty="0"/>
          </a:p>
        </p:txBody>
      </p:sp>
      <p:sp>
        <p:nvSpPr>
          <p:cNvPr id="2" name="矩形 1"/>
          <p:cNvSpPr/>
          <p:nvPr/>
        </p:nvSpPr>
        <p:spPr>
          <a:xfrm>
            <a:off x="6950927" y="1891464"/>
            <a:ext cx="4523677" cy="3970318"/>
          </a:xfrm>
          <a:prstGeom prst="rect">
            <a:avLst/>
          </a:prstGeom>
        </p:spPr>
        <p:txBody>
          <a:bodyPr wrap="square">
            <a:spAutoFit/>
          </a:bodyPr>
          <a:lstStyle/>
          <a:p>
            <a:pPr marL="355600" indent="-355600" fontAlgn="base">
              <a:lnSpc>
                <a:spcPct val="9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import struct</a:t>
            </a:r>
            <a:endParaRPr kumimoji="1" lang="zh-CN" altLang="en-US" sz="2000" b="1" dirty="0">
              <a:latin typeface="Consolas" panose="020B0609020204030204" pitchFamily="49" charset="0"/>
            </a:endParaRPr>
          </a:p>
          <a:p>
            <a:pPr marL="355600" indent="-355600" fontAlgn="base">
              <a:lnSpc>
                <a:spcPct val="90000"/>
              </a:lnSpc>
              <a:spcBef>
                <a:spcPct val="0"/>
              </a:spcBef>
              <a:spcAft>
                <a:spcPct val="0"/>
              </a:spcAft>
              <a:buSzPct val="90000"/>
              <a:tabLst>
                <a:tab pos="766445" algn="l"/>
                <a:tab pos="1336675" algn="l"/>
              </a:tabLst>
            </a:pPr>
            <a:endParaRPr kumimoji="1" lang="zh-CN" altLang="en-US" sz="2000" b="1" dirty="0">
              <a:latin typeface="Consolas" panose="020B0609020204030204" pitchFamily="49" charset="0"/>
            </a:endParaRPr>
          </a:p>
          <a:p>
            <a:pPr marL="355600" indent="-355600" fontAlgn="base">
              <a:lnSpc>
                <a:spcPct val="9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f=open('sample_struct.dat', 'rb')</a:t>
            </a:r>
            <a:endParaRPr kumimoji="1" lang="zh-CN" altLang="en-US" sz="2000" b="1" dirty="0">
              <a:latin typeface="Consolas" panose="020B0609020204030204" pitchFamily="49" charset="0"/>
            </a:endParaRPr>
          </a:p>
          <a:p>
            <a:pPr marL="355600" indent="-355600" fontAlgn="base">
              <a:lnSpc>
                <a:spcPct val="9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sn=f.read(9)</a:t>
            </a:r>
            <a:endParaRPr kumimoji="1" lang="zh-CN" altLang="en-US" sz="2000" b="1" dirty="0">
              <a:latin typeface="Consolas" panose="020B0609020204030204" pitchFamily="49" charset="0"/>
            </a:endParaRPr>
          </a:p>
          <a:p>
            <a:pPr marL="355600" indent="-355600" fontAlgn="base">
              <a:lnSpc>
                <a:spcPct val="9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tu=struct.unpack('if?', sn) </a:t>
            </a:r>
            <a:endParaRPr kumimoji="1" lang="zh-CN" altLang="en-US" sz="2000" b="1" dirty="0">
              <a:latin typeface="Consolas" panose="020B0609020204030204" pitchFamily="49" charset="0"/>
            </a:endParaRPr>
          </a:p>
          <a:p>
            <a:pPr marL="355600" indent="-355600" fontAlgn="base">
              <a:lnSpc>
                <a:spcPct val="9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print(tu)</a:t>
            </a:r>
            <a:endParaRPr kumimoji="1" lang="zh-CN" altLang="en-US" sz="2000" b="1" dirty="0">
              <a:latin typeface="Consolas" panose="020B0609020204030204" pitchFamily="49" charset="0"/>
            </a:endParaRPr>
          </a:p>
          <a:p>
            <a:pPr marL="355600" indent="-355600" fontAlgn="base">
              <a:lnSpc>
                <a:spcPct val="9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n</a:t>
            </a:r>
            <a:r>
              <a:rPr kumimoji="1" lang="en-US" altLang="zh-CN" sz="2000" b="1" dirty="0">
                <a:latin typeface="Consolas" panose="020B0609020204030204" pitchFamily="49" charset="0"/>
              </a:rPr>
              <a:t>, x, </a:t>
            </a:r>
            <a:r>
              <a:rPr kumimoji="1" lang="en-US" altLang="zh-CN" sz="2000" b="1" dirty="0" err="1">
                <a:latin typeface="Consolas" panose="020B0609020204030204" pitchFamily="49" charset="0"/>
              </a:rPr>
              <a:t>bl</a:t>
            </a:r>
            <a:r>
              <a:rPr kumimoji="1" lang="en-US" altLang="zh-CN" sz="2000" b="1" dirty="0">
                <a:latin typeface="Consolas" panose="020B0609020204030204" pitchFamily="49" charset="0"/>
              </a:rPr>
              <a:t> </a:t>
            </a:r>
            <a:r>
              <a:rPr kumimoji="1" lang="zh-CN" altLang="en-US" sz="2000" b="1" dirty="0">
                <a:latin typeface="Consolas" panose="020B0609020204030204" pitchFamily="49" charset="0"/>
              </a:rPr>
              <a:t>= tu</a:t>
            </a:r>
            <a:endParaRPr kumimoji="1" lang="zh-CN" altLang="en-US" sz="2000" b="1" dirty="0">
              <a:latin typeface="Consolas" panose="020B0609020204030204" pitchFamily="49" charset="0"/>
            </a:endParaRPr>
          </a:p>
          <a:p>
            <a:pPr marL="355600" indent="-355600" fontAlgn="base">
              <a:lnSpc>
                <a:spcPct val="9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print</a:t>
            </a:r>
            <a:r>
              <a:rPr kumimoji="1" lang="en-US" altLang="zh-CN" sz="2000" b="1" dirty="0">
                <a:latin typeface="Consolas" panose="020B0609020204030204" pitchFamily="49" charset="0"/>
              </a:rPr>
              <a:t>(</a:t>
            </a:r>
            <a:r>
              <a:rPr kumimoji="1" lang="zh-CN" altLang="en-US" sz="2000" b="1" dirty="0">
                <a:latin typeface="Consolas" panose="020B0609020204030204" pitchFamily="49" charset="0"/>
              </a:rPr>
              <a:t>'n=', n</a:t>
            </a:r>
            <a:r>
              <a:rPr kumimoji="1" lang="en-US" altLang="zh-CN" sz="2000" b="1" dirty="0">
                <a:latin typeface="Consolas" panose="020B0609020204030204" pitchFamily="49" charset="0"/>
              </a:rPr>
              <a:t>)</a:t>
            </a:r>
            <a:endParaRPr kumimoji="1" lang="en-US" altLang="zh-CN" sz="2000" b="1" dirty="0">
              <a:latin typeface="Consolas" panose="020B0609020204030204" pitchFamily="49" charset="0"/>
            </a:endParaRPr>
          </a:p>
          <a:p>
            <a:pPr marL="355600" indent="-355600" fontAlgn="base">
              <a:lnSpc>
                <a:spcPct val="9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print</a:t>
            </a:r>
            <a:r>
              <a:rPr kumimoji="1" lang="en-US" altLang="zh-CN" sz="2000" b="1" dirty="0">
                <a:latin typeface="Consolas" panose="020B0609020204030204" pitchFamily="49" charset="0"/>
              </a:rPr>
              <a:t>(</a:t>
            </a:r>
            <a:r>
              <a:rPr kumimoji="1" lang="zh-CN" altLang="en-US" sz="2000" b="1" dirty="0">
                <a:latin typeface="Consolas" panose="020B0609020204030204" pitchFamily="49" charset="0"/>
              </a:rPr>
              <a:t>'x=', x</a:t>
            </a:r>
            <a:r>
              <a:rPr kumimoji="1" lang="en-US" altLang="zh-CN" sz="2000" b="1" dirty="0">
                <a:latin typeface="Consolas" panose="020B0609020204030204" pitchFamily="49" charset="0"/>
              </a:rPr>
              <a:t>)</a:t>
            </a:r>
            <a:endParaRPr kumimoji="1" lang="en-US" altLang="zh-CN" sz="2000" b="1" dirty="0">
              <a:latin typeface="Consolas" panose="020B0609020204030204" pitchFamily="49" charset="0"/>
            </a:endParaRPr>
          </a:p>
          <a:p>
            <a:pPr marL="355600" indent="-355600" fontAlgn="base">
              <a:lnSpc>
                <a:spcPct val="9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print</a:t>
            </a:r>
            <a:r>
              <a:rPr kumimoji="1" lang="en-US" altLang="zh-CN" sz="2000" b="1" dirty="0">
                <a:latin typeface="Consolas" panose="020B0609020204030204" pitchFamily="49" charset="0"/>
              </a:rPr>
              <a:t>(</a:t>
            </a:r>
            <a:r>
              <a:rPr kumimoji="1" lang="zh-CN" altLang="en-US" sz="2000" b="1" dirty="0">
                <a:latin typeface="Consolas" panose="020B0609020204030204" pitchFamily="49" charset="0"/>
              </a:rPr>
              <a:t>'bl=', bl</a:t>
            </a:r>
            <a:r>
              <a:rPr kumimoji="1" lang="en-US" altLang="zh-CN" sz="2000" b="1" dirty="0">
                <a:latin typeface="Consolas" panose="020B0609020204030204" pitchFamily="49" charset="0"/>
              </a:rPr>
              <a:t>)</a:t>
            </a:r>
            <a:endParaRPr kumimoji="1" lang="en-US" altLang="zh-CN" sz="2000" b="1" dirty="0">
              <a:latin typeface="Consolas" panose="020B0609020204030204" pitchFamily="49" charset="0"/>
            </a:endParaRPr>
          </a:p>
          <a:p>
            <a:pPr marL="355600" indent="-355600" fontAlgn="base">
              <a:lnSpc>
                <a:spcPct val="9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s=f.read(9)</a:t>
            </a:r>
            <a:r>
              <a:rPr kumimoji="1" lang="en-US" altLang="zh-CN" sz="2000" b="1" dirty="0">
                <a:latin typeface="Consolas" panose="020B0609020204030204" pitchFamily="49" charset="0"/>
              </a:rPr>
              <a:t>.decode()</a:t>
            </a:r>
            <a:endParaRPr kumimoji="1" lang="en-US" altLang="zh-CN" sz="2000" b="1" dirty="0">
              <a:latin typeface="Consolas" panose="020B0609020204030204" pitchFamily="49" charset="0"/>
            </a:endParaRPr>
          </a:p>
          <a:p>
            <a:pPr marL="355600" indent="-355600" fontAlgn="base">
              <a:lnSpc>
                <a:spcPct val="9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f.close()</a:t>
            </a:r>
            <a:endParaRPr kumimoji="1" lang="zh-CN" altLang="en-US" sz="2000" b="1" dirty="0">
              <a:latin typeface="Consolas" panose="020B0609020204030204" pitchFamily="49" charset="0"/>
            </a:endParaRPr>
          </a:p>
          <a:p>
            <a:pPr marL="355600" indent="-355600" fontAlgn="base">
              <a:lnSpc>
                <a:spcPct val="90000"/>
              </a:lnSpc>
              <a:spcBef>
                <a:spcPct val="0"/>
              </a:spcBef>
              <a:spcAft>
                <a:spcPct val="0"/>
              </a:spcAft>
              <a:buSzPct val="90000"/>
              <a:tabLst>
                <a:tab pos="766445" algn="l"/>
                <a:tab pos="1336675" algn="l"/>
              </a:tabLst>
            </a:pPr>
            <a:r>
              <a:rPr kumimoji="1" lang="zh-CN" altLang="en-US" sz="2000" b="1" dirty="0">
                <a:latin typeface="Consolas" panose="020B0609020204030204" pitchFamily="49" charset="0"/>
              </a:rPr>
              <a:t>print</a:t>
            </a:r>
            <a:r>
              <a:rPr kumimoji="1" lang="en-US" altLang="zh-CN" sz="2000" b="1" dirty="0">
                <a:latin typeface="Consolas" panose="020B0609020204030204" pitchFamily="49" charset="0"/>
              </a:rPr>
              <a:t>(</a:t>
            </a:r>
            <a:r>
              <a:rPr kumimoji="1" lang="zh-CN" altLang="en-US" sz="2000" b="1" dirty="0">
                <a:latin typeface="Consolas" panose="020B0609020204030204" pitchFamily="49" charset="0"/>
              </a:rPr>
              <a:t>'s=', s</a:t>
            </a:r>
            <a:r>
              <a:rPr kumimoji="1" lang="en-US" altLang="zh-CN" sz="2000" b="1" dirty="0">
                <a:latin typeface="Consolas" panose="020B0609020204030204" pitchFamily="49" charset="0"/>
              </a:rPr>
              <a:t>)</a:t>
            </a:r>
            <a:endParaRPr kumimoji="1" lang="en-US" altLang="zh-CN" sz="2000" b="1" dirty="0">
              <a:latin typeface="Consolas" panose="020B0609020204030204"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二进制文件操作（</a:t>
            </a:r>
            <a:r>
              <a:rPr lang="zh-CN" altLang="en-US" sz="2800" dirty="0"/>
              <a:t>struct模块</a:t>
            </a:r>
            <a:r>
              <a:rPr lang="zh-CN" altLang="en-US" sz="2800" noProof="1"/>
              <a:t>）</a:t>
            </a:r>
            <a:endParaRPr lang="en-US" altLang="zh-CN" sz="2800" noProof="1"/>
          </a:p>
          <a:p>
            <a:pPr>
              <a:lnSpc>
                <a:spcPct val="90000"/>
              </a:lnSpc>
              <a:buSzPct val="90000"/>
              <a:buNone/>
            </a:pPr>
            <a:r>
              <a:rPr lang="zh-CN" altLang="en-US" sz="2000" noProof="1">
                <a:latin typeface="Consolas" panose="020B0609020204030204" pitchFamily="49" charset="0"/>
              </a:rPr>
              <a:t>&gt;&gt;&gt; import struct</a:t>
            </a:r>
            <a:endParaRPr lang="zh-CN" altLang="en-US" sz="2000" noProof="1">
              <a:latin typeface="Consolas" panose="020B0609020204030204" pitchFamily="49" charset="0"/>
            </a:endParaRPr>
          </a:p>
          <a:p>
            <a:pPr>
              <a:lnSpc>
                <a:spcPct val="90000"/>
              </a:lnSpc>
              <a:buSzPct val="90000"/>
              <a:buNone/>
            </a:pPr>
            <a:r>
              <a:rPr lang="zh-CN" altLang="en-US" sz="2000" noProof="1">
                <a:latin typeface="Consolas" panose="020B0609020204030204" pitchFamily="49" charset="0"/>
              </a:rPr>
              <a:t>&gt;&gt;&gt; struct.pack('if?', 13000, 56.0, True)</a:t>
            </a:r>
            <a:endParaRPr lang="zh-CN" altLang="en-US" sz="2000" noProof="1">
              <a:latin typeface="Consolas" panose="020B0609020204030204" pitchFamily="49" charset="0"/>
            </a:endParaRPr>
          </a:p>
          <a:p>
            <a:pPr>
              <a:lnSpc>
                <a:spcPct val="90000"/>
              </a:lnSpc>
              <a:buSzPct val="90000"/>
              <a:buNone/>
            </a:pPr>
            <a:r>
              <a:rPr lang="zh-CN" altLang="en-US" sz="2000" noProof="1">
                <a:latin typeface="Consolas" panose="020B0609020204030204" pitchFamily="49" charset="0"/>
              </a:rPr>
              <a:t>b'\xc82\x00\x00\x00\x00`B\x01'</a:t>
            </a:r>
            <a:endParaRPr lang="zh-CN" altLang="en-US" sz="2000" noProof="1">
              <a:latin typeface="Consolas" panose="020B0609020204030204" pitchFamily="49" charset="0"/>
            </a:endParaRPr>
          </a:p>
          <a:p>
            <a:pPr>
              <a:lnSpc>
                <a:spcPct val="90000"/>
              </a:lnSpc>
              <a:buSzPct val="90000"/>
              <a:buNone/>
            </a:pPr>
            <a:r>
              <a:rPr lang="zh-CN" altLang="en-US" sz="2000" noProof="1">
                <a:latin typeface="Consolas" panose="020B0609020204030204" pitchFamily="49" charset="0"/>
              </a:rPr>
              <a:t>&gt;&gt;&gt; len(_)</a:t>
            </a:r>
            <a:endParaRPr lang="zh-CN" altLang="en-US" sz="2000" noProof="1">
              <a:latin typeface="Consolas" panose="020B0609020204030204" pitchFamily="49" charset="0"/>
            </a:endParaRPr>
          </a:p>
          <a:p>
            <a:pPr>
              <a:lnSpc>
                <a:spcPct val="90000"/>
              </a:lnSpc>
              <a:buSzPct val="90000"/>
              <a:buNone/>
            </a:pPr>
            <a:r>
              <a:rPr lang="zh-CN" altLang="en-US" sz="2000" noProof="1">
                <a:latin typeface="Consolas" panose="020B0609020204030204" pitchFamily="49" charset="0"/>
              </a:rPr>
              <a:t>9</a:t>
            </a:r>
            <a:endParaRPr lang="zh-CN" altLang="en-US" sz="2000" noProof="1">
              <a:latin typeface="Consolas" panose="020B0609020204030204" pitchFamily="49" charset="0"/>
            </a:endParaRPr>
          </a:p>
          <a:p>
            <a:pPr>
              <a:lnSpc>
                <a:spcPct val="90000"/>
              </a:lnSpc>
              <a:buSzPct val="90000"/>
              <a:buNone/>
            </a:pPr>
            <a:r>
              <a:rPr lang="zh-CN" altLang="en-US" sz="2000" noProof="1">
                <a:latin typeface="Consolas" panose="020B0609020204030204" pitchFamily="49" charset="0"/>
              </a:rPr>
              <a:t>&gt;&gt;&gt; len(struct.pack('if?', 9999, 5336.0, False))</a:t>
            </a:r>
            <a:endParaRPr lang="zh-CN" altLang="en-US" sz="2000" noProof="1">
              <a:latin typeface="Consolas" panose="020B0609020204030204" pitchFamily="49" charset="0"/>
            </a:endParaRPr>
          </a:p>
          <a:p>
            <a:pPr>
              <a:lnSpc>
                <a:spcPct val="90000"/>
              </a:lnSpc>
              <a:buSzPct val="90000"/>
              <a:buNone/>
            </a:pPr>
            <a:r>
              <a:rPr lang="zh-CN" altLang="en-US" sz="2000" noProof="1">
                <a:latin typeface="Consolas" panose="020B0609020204030204" pitchFamily="49" charset="0"/>
              </a:rPr>
              <a:t>9</a:t>
            </a:r>
            <a:endParaRPr lang="zh-CN" altLang="en-US" sz="2000" noProof="1">
              <a:latin typeface="Consolas" panose="020B0609020204030204" pitchFamily="49" charset="0"/>
            </a:endParaRPr>
          </a:p>
          <a:p>
            <a:pPr>
              <a:lnSpc>
                <a:spcPct val="90000"/>
              </a:lnSpc>
              <a:buSzPct val="90000"/>
              <a:buNone/>
            </a:pPr>
            <a:r>
              <a:rPr lang="zh-CN" altLang="en-US" sz="2000" noProof="1">
                <a:latin typeface="Consolas" panose="020B0609020204030204" pitchFamily="49" charset="0"/>
              </a:rPr>
              <a:t>&gt;&gt;&gt; x = 'a1@中国'</a:t>
            </a:r>
            <a:endParaRPr lang="zh-CN" altLang="en-US" sz="2000" noProof="1">
              <a:latin typeface="Consolas" panose="020B0609020204030204" pitchFamily="49" charset="0"/>
            </a:endParaRPr>
          </a:p>
          <a:p>
            <a:pPr>
              <a:lnSpc>
                <a:spcPct val="90000"/>
              </a:lnSpc>
              <a:buSzPct val="90000"/>
              <a:buNone/>
            </a:pPr>
            <a:r>
              <a:rPr lang="zh-CN" altLang="en-US" sz="2000" noProof="1">
                <a:latin typeface="Consolas" panose="020B0609020204030204" pitchFamily="49" charset="0"/>
              </a:rPr>
              <a:t>&gt;&gt;&gt; len(x.encode())</a:t>
            </a:r>
            <a:endParaRPr lang="zh-CN" altLang="en-US" sz="2000" noProof="1">
              <a:latin typeface="Consolas" panose="020B0609020204030204" pitchFamily="49" charset="0"/>
            </a:endParaRPr>
          </a:p>
          <a:p>
            <a:pPr>
              <a:lnSpc>
                <a:spcPct val="90000"/>
              </a:lnSpc>
              <a:buSzPct val="90000"/>
              <a:buNone/>
            </a:pPr>
            <a:r>
              <a:rPr lang="zh-CN" altLang="en-US" sz="2000" noProof="1">
                <a:latin typeface="Consolas" panose="020B0609020204030204" pitchFamily="49" charset="0"/>
              </a:rPr>
              <a:t>9</a:t>
            </a:r>
            <a:endParaRPr lang="zh-CN" altLang="en-US" sz="2000" noProof="1">
              <a:latin typeface="Consolas" panose="020B0609020204030204" pitchFamily="49" charset="0"/>
            </a:endParaRPr>
          </a:p>
          <a:p>
            <a:pPr>
              <a:lnSpc>
                <a:spcPct val="90000"/>
              </a:lnSpc>
              <a:buSzPct val="90000"/>
              <a:buNone/>
            </a:pPr>
            <a:endParaRPr lang="zh-CN" altLang="en-US" sz="2000" dirty="0">
              <a:latin typeface="Consolas" panose="020B0609020204030204" pitchFamily="49" charset="0"/>
            </a:endParaRPr>
          </a:p>
          <a:p>
            <a:pPr>
              <a:lnSpc>
                <a:spcPct val="90000"/>
              </a:lnSpc>
              <a:buSzPct val="90000"/>
              <a:buNone/>
            </a:pPr>
            <a:endParaRPr lang="zh-CN" altLang="en-US" sz="2000" dirty="0">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二进制文件操作（</a:t>
            </a:r>
            <a:r>
              <a:rPr lang="en-US" altLang="zh-CN" sz="2800" noProof="1"/>
              <a:t>shelve</a:t>
            </a:r>
            <a:r>
              <a:rPr lang="zh-CN" altLang="en-US" sz="2800" noProof="1"/>
              <a:t>序列化）</a:t>
            </a:r>
            <a:endParaRPr lang="en-US" altLang="zh-CN" sz="2800" noProof="1"/>
          </a:p>
          <a:p>
            <a:pPr lvl="1"/>
            <a:r>
              <a:rPr lang="en-US" altLang="zh-CN" b="0" noProof="1"/>
              <a:t>标准库shelve可以像字典赋值一样来写入二进制文件，也可以像字典一样读取二进制文件</a:t>
            </a:r>
            <a:endParaRPr lang="en-US" altLang="zh-CN" b="0" noProof="1"/>
          </a:p>
          <a:p>
            <a:pPr>
              <a:lnSpc>
                <a:spcPct val="90000"/>
              </a:lnSpc>
              <a:buSzPct val="90000"/>
              <a:buNone/>
            </a:pPr>
            <a:r>
              <a:rPr lang="en-US" altLang="zh-CN" sz="2000" noProof="1">
                <a:latin typeface="Consolas" panose="020B0609020204030204" pitchFamily="49" charset="0"/>
              </a:rPr>
              <a:t>&gt;&gt;&gt; import shelve</a:t>
            </a:r>
            <a:endParaRPr lang="en-US" altLang="zh-CN" sz="2000" noProof="1">
              <a:latin typeface="Consolas" panose="020B0609020204030204" pitchFamily="49" charset="0"/>
            </a:endParaRPr>
          </a:p>
          <a:p>
            <a:pPr>
              <a:lnSpc>
                <a:spcPct val="90000"/>
              </a:lnSpc>
              <a:buSzPct val="90000"/>
              <a:buNone/>
            </a:pPr>
            <a:r>
              <a:rPr lang="en-US" altLang="zh-CN" sz="2000" noProof="1">
                <a:latin typeface="Consolas" panose="020B0609020204030204" pitchFamily="49" charset="0"/>
              </a:rPr>
              <a:t>&gt;&gt;&gt; zhangsan = {'age':38, 'sex':'Male', 'address':'SDIBT'}</a:t>
            </a:r>
            <a:endParaRPr lang="en-US" altLang="zh-CN" sz="2000" noProof="1">
              <a:latin typeface="Consolas" panose="020B0609020204030204" pitchFamily="49" charset="0"/>
            </a:endParaRPr>
          </a:p>
          <a:p>
            <a:pPr>
              <a:lnSpc>
                <a:spcPct val="90000"/>
              </a:lnSpc>
              <a:buSzPct val="90000"/>
              <a:buNone/>
            </a:pPr>
            <a:r>
              <a:rPr lang="en-US" altLang="zh-CN" sz="2000" noProof="1">
                <a:latin typeface="Consolas" panose="020B0609020204030204" pitchFamily="49" charset="0"/>
              </a:rPr>
              <a:t>&gt;&gt;&gt; lisi = {'age':40, 'sex':'Male', 'qq':'1234567', 'tel':'7654321'}</a:t>
            </a:r>
            <a:endParaRPr lang="en-US" altLang="zh-CN" sz="2000" noProof="1">
              <a:latin typeface="Consolas" panose="020B0609020204030204" pitchFamily="49" charset="0"/>
            </a:endParaRPr>
          </a:p>
          <a:p>
            <a:pPr>
              <a:lnSpc>
                <a:spcPct val="90000"/>
              </a:lnSpc>
              <a:buSzPct val="90000"/>
              <a:buNone/>
            </a:pPr>
            <a:r>
              <a:rPr lang="en-US" altLang="zh-CN" sz="2000" noProof="1">
                <a:latin typeface="Consolas" panose="020B0609020204030204" pitchFamily="49" charset="0"/>
              </a:rPr>
              <a:t>&gt;&gt;&gt; with shelve.open('shelve_test.dat') as fp:</a:t>
            </a:r>
            <a:endParaRPr lang="en-US" altLang="zh-CN" sz="2000" noProof="1">
              <a:latin typeface="Consolas" panose="020B0609020204030204" pitchFamily="49" charset="0"/>
            </a:endParaRPr>
          </a:p>
          <a:p>
            <a:pPr>
              <a:lnSpc>
                <a:spcPct val="90000"/>
              </a:lnSpc>
              <a:buSzPct val="90000"/>
              <a:buNone/>
            </a:pPr>
            <a:r>
              <a:rPr lang="en-US" altLang="zh-CN" sz="2000" noProof="1">
                <a:latin typeface="Consolas" panose="020B0609020204030204" pitchFamily="49" charset="0"/>
              </a:rPr>
              <a:t>	fp['zhangsan'] = zhangsan             #以字典形式把数据写入文件</a:t>
            </a:r>
            <a:endParaRPr lang="en-US" altLang="zh-CN" sz="2000" noProof="1">
              <a:latin typeface="Consolas" panose="020B0609020204030204" pitchFamily="49" charset="0"/>
            </a:endParaRPr>
          </a:p>
          <a:p>
            <a:pPr>
              <a:lnSpc>
                <a:spcPct val="90000"/>
              </a:lnSpc>
              <a:buSzPct val="90000"/>
              <a:buNone/>
            </a:pPr>
            <a:r>
              <a:rPr lang="en-US" altLang="zh-CN" sz="2000" noProof="1">
                <a:latin typeface="Consolas" panose="020B0609020204030204" pitchFamily="49" charset="0"/>
              </a:rPr>
              <a:t>	fp['lisi'] = lisi</a:t>
            </a:r>
            <a:endParaRPr lang="en-US" altLang="zh-CN" sz="2000" noProof="1">
              <a:latin typeface="Consolas" panose="020B0609020204030204" pitchFamily="49" charset="0"/>
            </a:endParaRPr>
          </a:p>
          <a:p>
            <a:pPr>
              <a:lnSpc>
                <a:spcPct val="90000"/>
              </a:lnSpc>
              <a:buSzPct val="90000"/>
              <a:buNone/>
            </a:pPr>
            <a:r>
              <a:rPr lang="en-US" altLang="zh-CN" sz="2000" noProof="1">
                <a:latin typeface="Consolas" panose="020B0609020204030204" pitchFamily="49" charset="0"/>
              </a:rPr>
              <a:t>	for i in range(5):</a:t>
            </a:r>
            <a:endParaRPr lang="en-US" altLang="zh-CN" sz="2000" noProof="1">
              <a:latin typeface="Consolas" panose="020B0609020204030204" pitchFamily="49" charset="0"/>
            </a:endParaRPr>
          </a:p>
          <a:p>
            <a:pPr>
              <a:lnSpc>
                <a:spcPct val="90000"/>
              </a:lnSpc>
              <a:buSzPct val="90000"/>
              <a:buNone/>
            </a:pPr>
            <a:r>
              <a:rPr lang="en-US" altLang="zh-CN" sz="2000" noProof="1">
                <a:latin typeface="Consolas" panose="020B0609020204030204" pitchFamily="49" charset="0"/>
              </a:rPr>
              <a:t>		fp[str(i)] = str(i)</a:t>
            </a:r>
            <a:endParaRPr lang="en-US" altLang="zh-CN" sz="2000" noProof="1">
              <a:latin typeface="Consolas" panose="020B0609020204030204" pitchFamily="49" charset="0"/>
            </a:endParaRPr>
          </a:p>
          <a:p>
            <a:pPr>
              <a:lnSpc>
                <a:spcPct val="90000"/>
              </a:lnSpc>
              <a:buSzPct val="90000"/>
              <a:buNone/>
            </a:pPr>
            <a:endParaRPr lang="zh-CN" altLang="en-US" sz="2000" dirty="0">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二进制文件操作（</a:t>
            </a:r>
            <a:r>
              <a:rPr lang="en-US" altLang="zh-CN" sz="2800" noProof="1"/>
              <a:t>shelve</a:t>
            </a:r>
            <a:r>
              <a:rPr lang="zh-CN" altLang="en-US" sz="2800" noProof="1"/>
              <a:t>序列化）</a:t>
            </a:r>
            <a:endParaRPr lang="en-US" altLang="zh-CN" sz="2800" noProof="1"/>
          </a:p>
          <a:p>
            <a:pPr lvl="1"/>
            <a:r>
              <a:rPr lang="en-US" altLang="zh-CN" b="0" noProof="1"/>
              <a:t>标准库shelve可以像字典赋值一样来写入二进制文件，也可以像字典一样读取二进制文件</a:t>
            </a:r>
            <a:endParaRPr lang="en-US" altLang="zh-CN" b="0" noProof="1"/>
          </a:p>
          <a:p>
            <a:pPr>
              <a:lnSpc>
                <a:spcPct val="90000"/>
              </a:lnSpc>
              <a:buSzPct val="90000"/>
              <a:buNone/>
            </a:pPr>
            <a:r>
              <a:rPr lang="en-US" altLang="zh-CN" sz="2000" noProof="1">
                <a:latin typeface="Consolas" panose="020B0609020204030204" pitchFamily="49" charset="0"/>
              </a:rPr>
              <a:t>&gt;&gt;&gt; import shelve</a:t>
            </a:r>
            <a:endParaRPr lang="en-US" altLang="zh-CN" sz="2000" noProof="1">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&gt;&gt;&gt; with </a:t>
            </a:r>
            <a:r>
              <a:rPr lang="en-US" altLang="en-US" sz="2000" dirty="0" err="1">
                <a:latin typeface="Consolas" panose="020B0609020204030204" pitchFamily="49" charset="0"/>
              </a:rPr>
              <a:t>shelve.open</a:t>
            </a:r>
            <a:r>
              <a:rPr lang="en-US" altLang="en-US" sz="2000" dirty="0">
                <a:latin typeface="Consolas" panose="020B0609020204030204" pitchFamily="49" charset="0"/>
              </a:rPr>
              <a:t>('shelve_test.dat') as </a:t>
            </a:r>
            <a:r>
              <a:rPr lang="en-US" altLang="en-US" sz="2000" dirty="0" err="1">
                <a:latin typeface="Consolas" panose="020B0609020204030204" pitchFamily="49" charset="0"/>
              </a:rPr>
              <a:t>fp</a:t>
            </a:r>
            <a:r>
              <a:rPr lang="en-US" altLang="en-US" sz="2000" dirty="0">
                <a:latin typeface="Consolas" panose="020B0609020204030204" pitchFamily="49" charset="0"/>
              </a:rPr>
              <a:t>:</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	print(</a:t>
            </a:r>
            <a:r>
              <a:rPr lang="en-US" altLang="en-US" sz="2000" dirty="0" err="1">
                <a:latin typeface="Consolas" panose="020B0609020204030204" pitchFamily="49" charset="0"/>
              </a:rPr>
              <a:t>fp</a:t>
            </a:r>
            <a:r>
              <a:rPr lang="en-US" altLang="en-US" sz="2000" dirty="0">
                <a:latin typeface="Consolas" panose="020B0609020204030204" pitchFamily="49" charset="0"/>
              </a:rPr>
              <a:t>['</a:t>
            </a:r>
            <a:r>
              <a:rPr lang="en-US" altLang="en-US" sz="2000" dirty="0" err="1">
                <a:latin typeface="Consolas" panose="020B0609020204030204" pitchFamily="49" charset="0"/>
              </a:rPr>
              <a:t>zhangsan</a:t>
            </a:r>
            <a:r>
              <a:rPr lang="en-US" altLang="en-US" sz="2000" dirty="0">
                <a:latin typeface="Consolas" panose="020B0609020204030204" pitchFamily="49" charset="0"/>
              </a:rPr>
              <a:t>'])                 #</a:t>
            </a:r>
            <a:r>
              <a:rPr lang="en-US" altLang="en-US" sz="2000" dirty="0" err="1">
                <a:latin typeface="Consolas" panose="020B0609020204030204" pitchFamily="49" charset="0"/>
              </a:rPr>
              <a:t>读取并显示文件内容</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	print(</a:t>
            </a:r>
            <a:r>
              <a:rPr lang="en-US" altLang="en-US" sz="2000" dirty="0" err="1">
                <a:latin typeface="Consolas" panose="020B0609020204030204" pitchFamily="49" charset="0"/>
              </a:rPr>
              <a:t>fp</a:t>
            </a:r>
            <a:r>
              <a:rPr lang="en-US" altLang="en-US" sz="2000" dirty="0">
                <a:latin typeface="Consolas" panose="020B0609020204030204" pitchFamily="49" charset="0"/>
              </a:rPr>
              <a:t>['</a:t>
            </a:r>
            <a:r>
              <a:rPr lang="en-US" altLang="en-US" sz="2000" dirty="0" err="1">
                <a:latin typeface="Consolas" panose="020B0609020204030204" pitchFamily="49" charset="0"/>
              </a:rPr>
              <a:t>zhangsan</a:t>
            </a:r>
            <a:r>
              <a:rPr lang="en-US" altLang="en-US" sz="2000" dirty="0">
                <a:latin typeface="Consolas" panose="020B0609020204030204" pitchFamily="49" charset="0"/>
              </a:rPr>
              <a:t>']['age'])</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	print(</a:t>
            </a:r>
            <a:r>
              <a:rPr lang="en-US" altLang="en-US" sz="2000" dirty="0" err="1">
                <a:latin typeface="Consolas" panose="020B0609020204030204" pitchFamily="49" charset="0"/>
              </a:rPr>
              <a:t>fp</a:t>
            </a:r>
            <a:r>
              <a:rPr lang="en-US" altLang="en-US" sz="2000" dirty="0">
                <a:latin typeface="Consolas" panose="020B0609020204030204" pitchFamily="49" charset="0"/>
              </a:rPr>
              <a:t>['</a:t>
            </a:r>
            <a:r>
              <a:rPr lang="en-US" altLang="en-US" sz="2000" dirty="0" err="1">
                <a:latin typeface="Consolas" panose="020B0609020204030204" pitchFamily="49" charset="0"/>
              </a:rPr>
              <a:t>lisi</a:t>
            </a:r>
            <a:r>
              <a:rPr lang="en-US" altLang="en-US" sz="2000" dirty="0">
                <a:latin typeface="Consolas" panose="020B0609020204030204" pitchFamily="49" charset="0"/>
              </a:rPr>
              <a:t>']['</a:t>
            </a:r>
            <a:r>
              <a:rPr lang="en-US" altLang="en-US" sz="2000" dirty="0" err="1">
                <a:latin typeface="Consolas" panose="020B0609020204030204" pitchFamily="49" charset="0"/>
              </a:rPr>
              <a:t>qq</a:t>
            </a:r>
            <a:r>
              <a:rPr lang="en-US" altLang="en-US" sz="2000" dirty="0">
                <a:latin typeface="Consolas" panose="020B0609020204030204" pitchFamily="49" charset="0"/>
              </a:rPr>
              <a:t>'])</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	print(</a:t>
            </a:r>
            <a:r>
              <a:rPr lang="en-US" altLang="en-US" sz="2000" dirty="0" err="1">
                <a:latin typeface="Consolas" panose="020B0609020204030204" pitchFamily="49" charset="0"/>
              </a:rPr>
              <a:t>fp</a:t>
            </a:r>
            <a:r>
              <a:rPr lang="en-US" altLang="en-US" sz="2000" dirty="0">
                <a:latin typeface="Consolas" panose="020B0609020204030204" pitchFamily="49" charset="0"/>
              </a:rPr>
              <a:t>['3'])</a:t>
            </a:r>
            <a:endParaRPr lang="en-US" altLang="en-US" sz="2000" dirty="0">
              <a:latin typeface="Consolas" panose="020B0609020204030204" pitchFamily="49" charset="0"/>
            </a:endParaRPr>
          </a:p>
          <a:p>
            <a:pPr>
              <a:lnSpc>
                <a:spcPct val="90000"/>
              </a:lnSpc>
              <a:buSzPct val="90000"/>
              <a:buNone/>
            </a:pP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{'sex': 'Male', 'address': 'SDIBT', 'age': 38}</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38</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1234567</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3</a:t>
            </a:r>
            <a:endParaRPr lang="en-US" altLang="en-US" sz="2000" dirty="0">
              <a:latin typeface="Consolas" panose="020B0609020204030204" pitchFamily="49" charset="0"/>
            </a:endParaRPr>
          </a:p>
          <a:p>
            <a:pPr>
              <a:lnSpc>
                <a:spcPct val="90000"/>
              </a:lnSpc>
              <a:buSzPct val="90000"/>
              <a:buNone/>
            </a:pPr>
            <a:endParaRPr lang="en-US" altLang="zh-CN" sz="2000" noProof="1">
              <a:latin typeface="Consolas" panose="020B0609020204030204" pitchFamily="49" charset="0"/>
            </a:endParaRPr>
          </a:p>
          <a:p>
            <a:pPr>
              <a:lnSpc>
                <a:spcPct val="90000"/>
              </a:lnSpc>
              <a:buSzPct val="90000"/>
              <a:buNone/>
            </a:pPr>
            <a:endParaRPr lang="zh-CN" altLang="en-US" sz="2000" dirty="0">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二进制文件操作（</a:t>
            </a:r>
            <a:r>
              <a:rPr lang="en-US" altLang="zh-CN" sz="2800" noProof="1"/>
              <a:t>marshal</a:t>
            </a:r>
            <a:r>
              <a:rPr lang="zh-CN" altLang="en-US" sz="2800" noProof="1"/>
              <a:t>序列化）</a:t>
            </a:r>
            <a:endParaRPr lang="en-US" altLang="zh-CN" sz="2800" noProof="1"/>
          </a:p>
          <a:p>
            <a:pPr>
              <a:lnSpc>
                <a:spcPct val="90000"/>
              </a:lnSpc>
              <a:buSzPct val="90000"/>
              <a:buNone/>
            </a:pPr>
            <a:r>
              <a:rPr lang="en-US" altLang="en-US" sz="2000" dirty="0">
                <a:latin typeface="Consolas" panose="020B0609020204030204" pitchFamily="49" charset="0"/>
              </a:rPr>
              <a:t>&gt;&gt;&gt; import marshal                                 #</a:t>
            </a:r>
            <a:r>
              <a:rPr lang="en-US" altLang="en-US" sz="2000" dirty="0" err="1">
                <a:latin typeface="Consolas" panose="020B0609020204030204" pitchFamily="49" charset="0"/>
              </a:rPr>
              <a:t>导入模块</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&gt;&gt;&gt; x1 = 30                                        #待序列化的对象</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&gt;&gt;&gt; x2 = 5.0</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&gt;&gt;&gt; x3 = [1, 2, 3]</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&gt;&gt;&gt; x4 = (4, 5, 6)</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&gt;&gt;&gt; x5 = {'a':1, 'b':2, 'c':3}</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&gt;&gt;&gt; x6 = {7, 8, 9}</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&gt;&gt;&gt; x = [</a:t>
            </a:r>
            <a:r>
              <a:rPr lang="en-US" altLang="en-US" sz="2000" dirty="0" err="1">
                <a:latin typeface="Consolas" panose="020B0609020204030204" pitchFamily="49" charset="0"/>
              </a:rPr>
              <a:t>eval</a:t>
            </a:r>
            <a:r>
              <a:rPr lang="en-US" altLang="en-US" sz="2000" dirty="0">
                <a:latin typeface="Consolas" panose="020B0609020204030204" pitchFamily="49" charset="0"/>
              </a:rPr>
              <a:t>('x'+</a:t>
            </a:r>
            <a:r>
              <a:rPr lang="en-US" altLang="en-US" sz="2000" dirty="0" err="1">
                <a:latin typeface="Consolas" panose="020B0609020204030204" pitchFamily="49" charset="0"/>
              </a:rPr>
              <a:t>str</a:t>
            </a:r>
            <a:r>
              <a:rPr lang="en-US" altLang="en-US" sz="2000" dirty="0">
                <a:latin typeface="Consolas" panose="020B0609020204030204" pitchFamily="49" charset="0"/>
              </a:rPr>
              <a:t>(</a:t>
            </a:r>
            <a:r>
              <a:rPr lang="en-US" altLang="en-US" sz="2000" dirty="0" err="1">
                <a:latin typeface="Consolas" panose="020B0609020204030204" pitchFamily="49" charset="0"/>
              </a:rPr>
              <a:t>i</a:t>
            </a:r>
            <a:r>
              <a:rPr lang="en-US" altLang="en-US" sz="2000" dirty="0">
                <a:latin typeface="Consolas" panose="020B0609020204030204" pitchFamily="49" charset="0"/>
              </a:rPr>
              <a:t>)) for </a:t>
            </a:r>
            <a:r>
              <a:rPr lang="en-US" altLang="en-US" sz="2000" dirty="0" err="1">
                <a:latin typeface="Consolas" panose="020B0609020204030204" pitchFamily="49" charset="0"/>
              </a:rPr>
              <a:t>i</a:t>
            </a:r>
            <a:r>
              <a:rPr lang="en-US" altLang="en-US" sz="2000" dirty="0">
                <a:latin typeface="Consolas" panose="020B0609020204030204" pitchFamily="49" charset="0"/>
              </a:rPr>
              <a:t> in range(1,7)] #</a:t>
            </a:r>
            <a:r>
              <a:rPr lang="en-US" altLang="en-US" sz="2000" dirty="0" err="1">
                <a:latin typeface="Consolas" panose="020B0609020204030204" pitchFamily="49" charset="0"/>
              </a:rPr>
              <a:t>把需要序列化的对象放到一个列表中</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&gt;&gt;&gt; x</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[30, 5.0, [1, 2, 3], (4, 5, 6), {'a': 1, 'b': 2, 'c': 3}, {8, 9, 7}]</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&gt;&gt;&gt; with open('test.dat', '</a:t>
            </a:r>
            <a:r>
              <a:rPr lang="en-US" altLang="en-US" sz="2000" dirty="0" err="1">
                <a:latin typeface="Consolas" panose="020B0609020204030204" pitchFamily="49" charset="0"/>
              </a:rPr>
              <a:t>wb</a:t>
            </a:r>
            <a:r>
              <a:rPr lang="en-US" altLang="en-US" sz="2000" dirty="0">
                <a:latin typeface="Consolas" panose="020B0609020204030204" pitchFamily="49" charset="0"/>
              </a:rPr>
              <a:t>') as </a:t>
            </a:r>
            <a:r>
              <a:rPr lang="en-US" altLang="en-US" sz="2000" dirty="0" err="1">
                <a:latin typeface="Consolas" panose="020B0609020204030204" pitchFamily="49" charset="0"/>
              </a:rPr>
              <a:t>fp</a:t>
            </a:r>
            <a:r>
              <a:rPr lang="en-US" altLang="en-US" sz="2000" dirty="0">
                <a:latin typeface="Consolas" panose="020B0609020204030204" pitchFamily="49" charset="0"/>
              </a:rPr>
              <a:t>:          #</a:t>
            </a:r>
            <a:r>
              <a:rPr lang="en-US" altLang="en-US" sz="2000" dirty="0" err="1">
                <a:latin typeface="Consolas" panose="020B0609020204030204" pitchFamily="49" charset="0"/>
              </a:rPr>
              <a:t>创建二进制文件</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	</a:t>
            </a:r>
            <a:r>
              <a:rPr lang="en-US" altLang="en-US" sz="2000" dirty="0" err="1">
                <a:latin typeface="Consolas" panose="020B0609020204030204" pitchFamily="49" charset="0"/>
              </a:rPr>
              <a:t>marshal.dump</a:t>
            </a:r>
            <a:r>
              <a:rPr lang="en-US" altLang="en-US" sz="2000" dirty="0">
                <a:latin typeface="Consolas" panose="020B0609020204030204" pitchFamily="49" charset="0"/>
              </a:rPr>
              <a:t>(</a:t>
            </a:r>
            <a:r>
              <a:rPr lang="en-US" altLang="en-US" sz="2000" dirty="0" err="1">
                <a:latin typeface="Consolas" panose="020B0609020204030204" pitchFamily="49" charset="0"/>
              </a:rPr>
              <a:t>len</a:t>
            </a:r>
            <a:r>
              <a:rPr lang="en-US" altLang="en-US" sz="2000" dirty="0">
                <a:latin typeface="Consolas" panose="020B0609020204030204" pitchFamily="49" charset="0"/>
              </a:rPr>
              <a:t>(x), </a:t>
            </a:r>
            <a:r>
              <a:rPr lang="en-US" altLang="en-US" sz="2000" dirty="0" err="1">
                <a:latin typeface="Consolas" panose="020B0609020204030204" pitchFamily="49" charset="0"/>
              </a:rPr>
              <a:t>fp</a:t>
            </a:r>
            <a:r>
              <a:rPr lang="en-US" altLang="en-US" sz="2000" dirty="0">
                <a:latin typeface="Consolas" panose="020B0609020204030204" pitchFamily="49" charset="0"/>
              </a:rPr>
              <a:t>)           #</a:t>
            </a:r>
            <a:r>
              <a:rPr lang="en-US" altLang="en-US" sz="2000" dirty="0" err="1">
                <a:latin typeface="Consolas" panose="020B0609020204030204" pitchFamily="49" charset="0"/>
              </a:rPr>
              <a:t>先写入对象个数</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	for item in x:</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		</a:t>
            </a:r>
            <a:r>
              <a:rPr lang="en-US" altLang="en-US" sz="2000" dirty="0" err="1">
                <a:latin typeface="Consolas" panose="020B0609020204030204" pitchFamily="49" charset="0"/>
              </a:rPr>
              <a:t>marshal.dump</a:t>
            </a:r>
            <a:r>
              <a:rPr lang="en-US" altLang="en-US" sz="2000" dirty="0">
                <a:latin typeface="Consolas" panose="020B0609020204030204" pitchFamily="49" charset="0"/>
              </a:rPr>
              <a:t>(</a:t>
            </a:r>
            <a:r>
              <a:rPr lang="en-US" altLang="en-US" sz="2000" dirty="0" err="1">
                <a:latin typeface="Consolas" panose="020B0609020204030204" pitchFamily="49" charset="0"/>
              </a:rPr>
              <a:t>item,fp</a:t>
            </a:r>
            <a:r>
              <a:rPr lang="en-US" altLang="en-US" sz="2000" dirty="0">
                <a:latin typeface="Consolas" panose="020B0609020204030204" pitchFamily="49" charset="0"/>
              </a:rPr>
              <a:t>) </a:t>
            </a:r>
            <a:endParaRPr lang="en-US" altLang="en-US" sz="2000" dirty="0">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二进制文件操作（</a:t>
            </a:r>
            <a:r>
              <a:rPr lang="en-US" altLang="zh-CN" sz="2800" noProof="1"/>
              <a:t>marshal</a:t>
            </a:r>
            <a:r>
              <a:rPr lang="zh-CN" altLang="en-US" sz="2800" noProof="1"/>
              <a:t>序列化）</a:t>
            </a:r>
            <a:endParaRPr lang="en-US" altLang="zh-CN" sz="2800" noProof="1"/>
          </a:p>
          <a:p>
            <a:pPr>
              <a:lnSpc>
                <a:spcPct val="90000"/>
              </a:lnSpc>
              <a:buSzPct val="90000"/>
              <a:buNone/>
            </a:pPr>
            <a:r>
              <a:rPr lang="en-US" altLang="en-US" sz="2000" dirty="0">
                <a:latin typeface="Consolas" panose="020B0609020204030204" pitchFamily="49" charset="0"/>
              </a:rPr>
              <a:t>&gt;&gt;&gt; with open('test.dat', '</a:t>
            </a:r>
            <a:r>
              <a:rPr lang="en-US" altLang="en-US" sz="2000" dirty="0" err="1">
                <a:latin typeface="Consolas" panose="020B0609020204030204" pitchFamily="49" charset="0"/>
              </a:rPr>
              <a:t>rb</a:t>
            </a:r>
            <a:r>
              <a:rPr lang="en-US" altLang="en-US" sz="2000" dirty="0">
                <a:latin typeface="Consolas" panose="020B0609020204030204" pitchFamily="49" charset="0"/>
              </a:rPr>
              <a:t>') as </a:t>
            </a:r>
            <a:r>
              <a:rPr lang="en-US" altLang="en-US" sz="2000" dirty="0" err="1">
                <a:latin typeface="Consolas" panose="020B0609020204030204" pitchFamily="49" charset="0"/>
              </a:rPr>
              <a:t>fp</a:t>
            </a:r>
            <a:r>
              <a:rPr lang="en-US" altLang="en-US" sz="2000" dirty="0">
                <a:latin typeface="Consolas" panose="020B0609020204030204" pitchFamily="49" charset="0"/>
              </a:rPr>
              <a:t>:    #</a:t>
            </a:r>
            <a:r>
              <a:rPr lang="en-US" altLang="en-US" sz="2000" dirty="0" err="1">
                <a:latin typeface="Consolas" panose="020B0609020204030204" pitchFamily="49" charset="0"/>
              </a:rPr>
              <a:t>打开二进制文件</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	n = </a:t>
            </a:r>
            <a:r>
              <a:rPr lang="en-US" altLang="en-US" sz="2000" dirty="0" err="1">
                <a:latin typeface="Consolas" panose="020B0609020204030204" pitchFamily="49" charset="0"/>
              </a:rPr>
              <a:t>marshal.load</a:t>
            </a:r>
            <a:r>
              <a:rPr lang="en-US" altLang="en-US" sz="2000" dirty="0">
                <a:latin typeface="Consolas" panose="020B0609020204030204" pitchFamily="49" charset="0"/>
              </a:rPr>
              <a:t>(</a:t>
            </a:r>
            <a:r>
              <a:rPr lang="en-US" altLang="en-US" sz="2000" dirty="0" err="1">
                <a:latin typeface="Consolas" panose="020B0609020204030204" pitchFamily="49" charset="0"/>
              </a:rPr>
              <a:t>fp</a:t>
            </a:r>
            <a:r>
              <a:rPr lang="en-US" altLang="en-US" sz="2000" dirty="0">
                <a:latin typeface="Consolas" panose="020B0609020204030204" pitchFamily="49" charset="0"/>
              </a:rPr>
              <a:t>)               #</a:t>
            </a:r>
            <a:r>
              <a:rPr lang="en-US" altLang="en-US" sz="2000" dirty="0" err="1">
                <a:latin typeface="Consolas" panose="020B0609020204030204" pitchFamily="49" charset="0"/>
              </a:rPr>
              <a:t>获取对象个数</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	for </a:t>
            </a:r>
            <a:r>
              <a:rPr lang="en-US" altLang="en-US" sz="2000" dirty="0" err="1">
                <a:latin typeface="Consolas" panose="020B0609020204030204" pitchFamily="49" charset="0"/>
              </a:rPr>
              <a:t>i</a:t>
            </a:r>
            <a:r>
              <a:rPr lang="en-US" altLang="en-US" sz="2000" dirty="0">
                <a:latin typeface="Consolas" panose="020B0609020204030204" pitchFamily="49" charset="0"/>
              </a:rPr>
              <a:t> in range(n):</a:t>
            </a:r>
            <a:endParaRPr lang="en-US" altLang="en-US" sz="2000" dirty="0">
              <a:latin typeface="Consolas" panose="020B0609020204030204" pitchFamily="49" charset="0"/>
            </a:endParaRPr>
          </a:p>
          <a:p>
            <a:pPr>
              <a:lnSpc>
                <a:spcPct val="90000"/>
              </a:lnSpc>
              <a:buSzPct val="90000"/>
              <a:buNone/>
            </a:pPr>
            <a:r>
              <a:rPr lang="en-US" altLang="en-US" sz="2000" dirty="0">
                <a:latin typeface="Consolas" panose="020B0609020204030204" pitchFamily="49" charset="0"/>
              </a:rPr>
              <a:t>		print(</a:t>
            </a:r>
            <a:r>
              <a:rPr lang="en-US" altLang="en-US" sz="2000" dirty="0" err="1">
                <a:latin typeface="Consolas" panose="020B0609020204030204" pitchFamily="49" charset="0"/>
              </a:rPr>
              <a:t>marshal.load</a:t>
            </a:r>
            <a:r>
              <a:rPr lang="en-US" altLang="en-US" sz="2000" dirty="0">
                <a:latin typeface="Consolas" panose="020B0609020204030204" pitchFamily="49" charset="0"/>
              </a:rPr>
              <a:t>(</a:t>
            </a:r>
            <a:r>
              <a:rPr lang="en-US" altLang="en-US" sz="2000" dirty="0" err="1">
                <a:latin typeface="Consolas" panose="020B0609020204030204" pitchFamily="49" charset="0"/>
              </a:rPr>
              <a:t>fp</a:t>
            </a:r>
            <a:r>
              <a:rPr lang="en-US" altLang="en-US" sz="2000" dirty="0">
                <a:latin typeface="Consolas" panose="020B0609020204030204" pitchFamily="49" charset="0"/>
              </a:rPr>
              <a:t>))     #</a:t>
            </a:r>
            <a:r>
              <a:rPr lang="en-US" altLang="en-US" sz="2000" dirty="0" err="1">
                <a:latin typeface="Consolas" panose="020B0609020204030204" pitchFamily="49" charset="0"/>
              </a:rPr>
              <a:t>反序列化，输出结果</a:t>
            </a:r>
            <a:endParaRPr lang="en-US" altLang="en-US" sz="2000" dirty="0">
              <a:latin typeface="Consolas" panose="020B0609020204030204" pitchFamily="49" charset="0"/>
            </a:endParaRPr>
          </a:p>
          <a:p>
            <a:pPr>
              <a:lnSpc>
                <a:spcPct val="90000"/>
              </a:lnSpc>
              <a:buSzPct val="90000"/>
              <a:buNone/>
            </a:pPr>
            <a:endParaRPr lang="en-US" altLang="en-US" sz="2000" dirty="0">
              <a:latin typeface="Consolas" panose="020B0609020204030204" pitchFamily="49" charset="0"/>
            </a:endParaRPr>
          </a:p>
          <a:p>
            <a:pPr>
              <a:lnSpc>
                <a:spcPct val="90000"/>
              </a:lnSpc>
              <a:buSzPct val="90000"/>
              <a:buNone/>
            </a:pPr>
            <a:r>
              <a:rPr lang="en-US" altLang="en-US" sz="2000" dirty="0">
                <a:solidFill>
                  <a:srgbClr val="00B0F0"/>
                </a:solidFill>
                <a:latin typeface="Consolas" panose="020B0609020204030204" pitchFamily="49" charset="0"/>
              </a:rPr>
              <a:t>30</a:t>
            </a:r>
            <a:endParaRPr lang="en-US" altLang="en-US" sz="2000" dirty="0">
              <a:solidFill>
                <a:srgbClr val="00B0F0"/>
              </a:solidFill>
              <a:latin typeface="Consolas" panose="020B0609020204030204" pitchFamily="49" charset="0"/>
            </a:endParaRPr>
          </a:p>
          <a:p>
            <a:pPr>
              <a:lnSpc>
                <a:spcPct val="90000"/>
              </a:lnSpc>
              <a:buSzPct val="90000"/>
              <a:buNone/>
            </a:pPr>
            <a:r>
              <a:rPr lang="en-US" altLang="en-US" sz="2000" dirty="0">
                <a:solidFill>
                  <a:srgbClr val="00B0F0"/>
                </a:solidFill>
                <a:latin typeface="Consolas" panose="020B0609020204030204" pitchFamily="49" charset="0"/>
              </a:rPr>
              <a:t>5.0</a:t>
            </a:r>
            <a:endParaRPr lang="en-US" altLang="en-US" sz="2000" dirty="0">
              <a:solidFill>
                <a:srgbClr val="00B0F0"/>
              </a:solidFill>
              <a:latin typeface="Consolas" panose="020B0609020204030204" pitchFamily="49" charset="0"/>
            </a:endParaRPr>
          </a:p>
          <a:p>
            <a:pPr>
              <a:lnSpc>
                <a:spcPct val="90000"/>
              </a:lnSpc>
              <a:buSzPct val="90000"/>
              <a:buNone/>
            </a:pPr>
            <a:r>
              <a:rPr lang="en-US" altLang="en-US" sz="2000" dirty="0">
                <a:solidFill>
                  <a:srgbClr val="00B0F0"/>
                </a:solidFill>
                <a:latin typeface="Consolas" panose="020B0609020204030204" pitchFamily="49" charset="0"/>
              </a:rPr>
              <a:t>[1, 2, 3]</a:t>
            </a:r>
            <a:endParaRPr lang="en-US" altLang="en-US" sz="2000" dirty="0">
              <a:solidFill>
                <a:srgbClr val="00B0F0"/>
              </a:solidFill>
              <a:latin typeface="Consolas" panose="020B0609020204030204" pitchFamily="49" charset="0"/>
            </a:endParaRPr>
          </a:p>
          <a:p>
            <a:pPr>
              <a:lnSpc>
                <a:spcPct val="90000"/>
              </a:lnSpc>
              <a:buSzPct val="90000"/>
              <a:buNone/>
            </a:pPr>
            <a:r>
              <a:rPr lang="en-US" altLang="en-US" sz="2000" dirty="0">
                <a:solidFill>
                  <a:srgbClr val="00B0F0"/>
                </a:solidFill>
                <a:latin typeface="Consolas" panose="020B0609020204030204" pitchFamily="49" charset="0"/>
              </a:rPr>
              <a:t>(4, 5, 6)</a:t>
            </a:r>
            <a:endParaRPr lang="en-US" altLang="en-US" sz="2000" dirty="0">
              <a:solidFill>
                <a:srgbClr val="00B0F0"/>
              </a:solidFill>
              <a:latin typeface="Consolas" panose="020B0609020204030204" pitchFamily="49" charset="0"/>
            </a:endParaRPr>
          </a:p>
          <a:p>
            <a:pPr>
              <a:lnSpc>
                <a:spcPct val="90000"/>
              </a:lnSpc>
              <a:buSzPct val="90000"/>
              <a:buNone/>
            </a:pPr>
            <a:r>
              <a:rPr lang="en-US" altLang="en-US" sz="2000" dirty="0">
                <a:solidFill>
                  <a:srgbClr val="00B0F0"/>
                </a:solidFill>
                <a:latin typeface="Consolas" panose="020B0609020204030204" pitchFamily="49" charset="0"/>
              </a:rPr>
              <a:t>{'a': 1, 'b': 2, 'c': 3}</a:t>
            </a:r>
            <a:endParaRPr lang="en-US" altLang="en-US" sz="2000" dirty="0">
              <a:solidFill>
                <a:srgbClr val="00B0F0"/>
              </a:solidFill>
              <a:latin typeface="Consolas" panose="020B0609020204030204" pitchFamily="49" charset="0"/>
            </a:endParaRPr>
          </a:p>
          <a:p>
            <a:pPr>
              <a:lnSpc>
                <a:spcPct val="90000"/>
              </a:lnSpc>
              <a:buSzPct val="90000"/>
              <a:buNone/>
            </a:pPr>
            <a:r>
              <a:rPr lang="en-US" altLang="en-US" sz="2000" dirty="0">
                <a:solidFill>
                  <a:srgbClr val="00B0F0"/>
                </a:solidFill>
                <a:latin typeface="Consolas" panose="020B0609020204030204" pitchFamily="49" charset="0"/>
              </a:rPr>
              <a:t>{8, 9, 7}</a:t>
            </a:r>
            <a:endParaRPr lang="en-US" altLang="en-US" sz="2000" dirty="0">
              <a:solidFill>
                <a:srgbClr val="00B0F0"/>
              </a:solidFill>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文本占位符 30722"/>
          <p:cNvSpPr>
            <a:spLocks noGrp="1"/>
          </p:cNvSpPr>
          <p:nvPr>
            <p:ph idx="1"/>
          </p:nvPr>
        </p:nvSpPr>
        <p:spPr>
          <a:ln>
            <a:miter/>
          </a:ln>
        </p:spPr>
        <p:txBody>
          <a:bodyPr/>
          <a:lstStyle/>
          <a:p>
            <a:r>
              <a:rPr lang="zh-CN" altLang="en-US" dirty="0"/>
              <a:t>常用方法</a:t>
            </a:r>
            <a:endParaRPr lang="en-US" altLang="zh-CN" dirty="0"/>
          </a:p>
          <a:p>
            <a:pPr lvl="1"/>
            <a:r>
              <a:rPr lang="en-US" altLang="zh-CN" sz="2400" noProof="1"/>
              <a:t>find( )</a:t>
            </a:r>
            <a:r>
              <a:rPr lang="zh-CN" altLang="en-US" sz="2400" noProof="1"/>
              <a:t>、</a:t>
            </a:r>
            <a:r>
              <a:rPr lang="en-US" altLang="zh-CN" sz="2400" noProof="1"/>
              <a:t>rfind()</a:t>
            </a:r>
            <a:r>
              <a:rPr lang="zh-CN" altLang="en-US" sz="2400" noProof="1"/>
              <a:t>、</a:t>
            </a:r>
            <a:r>
              <a:rPr lang="en-US" altLang="zh-CN" sz="2400" noProof="1"/>
              <a:t>index()</a:t>
            </a:r>
            <a:r>
              <a:rPr lang="zh-CN" altLang="en-US" sz="2400" noProof="1"/>
              <a:t>、</a:t>
            </a:r>
            <a:r>
              <a:rPr lang="en-US" altLang="zh-CN" sz="2400" noProof="1"/>
              <a:t>rindex()</a:t>
            </a:r>
            <a:r>
              <a:rPr lang="zh-CN" altLang="en-US" sz="2400" noProof="1"/>
              <a:t>、</a:t>
            </a:r>
            <a:r>
              <a:rPr lang="en-US" altLang="zh-CN" sz="2400" noProof="1"/>
              <a:t>count()</a:t>
            </a:r>
            <a:endParaRPr lang="en-US" altLang="zh-CN" sz="2400" noProof="1"/>
          </a:p>
          <a:p>
            <a:pPr lvl="2"/>
            <a:r>
              <a:rPr lang="en-US" altLang="zh-CN" noProof="1"/>
              <a:t>find()</a:t>
            </a:r>
            <a:r>
              <a:rPr lang="zh-CN" altLang="en-US" noProof="1"/>
              <a:t>和</a:t>
            </a:r>
            <a:r>
              <a:rPr lang="en-US" altLang="zh-CN" noProof="1"/>
              <a:t>rfind</a:t>
            </a:r>
            <a:r>
              <a:rPr lang="zh-CN" altLang="en-US" noProof="1"/>
              <a:t>方法分别用来查找一个字符串在另一个字符串指定范围（默认是整个字符串）中</a:t>
            </a:r>
            <a:r>
              <a:rPr lang="zh-CN" altLang="en-US" noProof="1">
                <a:solidFill>
                  <a:srgbClr val="FF0000"/>
                </a:solidFill>
              </a:rPr>
              <a:t>首次和最后</a:t>
            </a:r>
            <a:r>
              <a:rPr lang="zh-CN" altLang="en-US" noProof="1"/>
              <a:t>一次出现的位置，如果不存在则返回</a:t>
            </a:r>
            <a:r>
              <a:rPr lang="en-US" altLang="zh-CN" noProof="1"/>
              <a:t>-1</a:t>
            </a:r>
            <a:r>
              <a:rPr lang="zh-CN" altLang="en-US" noProof="1"/>
              <a:t>；</a:t>
            </a:r>
            <a:endParaRPr lang="zh-CN" altLang="en-US" noProof="1"/>
          </a:p>
          <a:p>
            <a:pPr lvl="2"/>
            <a:r>
              <a:rPr lang="en-US" altLang="zh-CN" noProof="1"/>
              <a:t>index()</a:t>
            </a:r>
            <a:r>
              <a:rPr lang="zh-CN" altLang="en-US" noProof="1"/>
              <a:t>和</a:t>
            </a:r>
            <a:r>
              <a:rPr lang="en-US" altLang="zh-CN" noProof="1"/>
              <a:t>rindex()</a:t>
            </a:r>
            <a:r>
              <a:rPr lang="zh-CN" altLang="en-US" noProof="1"/>
              <a:t>方法用来返回一个字符串在另一个字符串指定范围中首次和最后一次出现的位置，如果不存在则抛出异常；</a:t>
            </a:r>
            <a:endParaRPr lang="zh-CN" altLang="en-US" noProof="1"/>
          </a:p>
          <a:p>
            <a:pPr lvl="2"/>
            <a:r>
              <a:rPr lang="en-US" altLang="zh-CN" noProof="1"/>
              <a:t>count()</a:t>
            </a:r>
            <a:r>
              <a:rPr lang="zh-CN" altLang="en-US" noProof="1"/>
              <a:t>方法用来返回一个字符串在另一个字符串中出现的次数。</a:t>
            </a:r>
            <a:endParaRPr lang="zh-CN" altLang="en-US" noProof="1"/>
          </a:p>
        </p:txBody>
      </p:sp>
      <p:sp>
        <p:nvSpPr>
          <p:cNvPr id="7" name="标题 1"/>
          <p:cNvSpPr>
            <a:spLocks noGrp="1"/>
          </p:cNvSpPr>
          <p:nvPr>
            <p:ph type="title"/>
          </p:nvPr>
        </p:nvSpPr>
        <p:spPr>
          <a:xfrm>
            <a:off x="609600" y="76200"/>
            <a:ext cx="10390717" cy="1143000"/>
          </a:xfrm>
        </p:spPr>
        <p:txBody>
          <a:bodyPr/>
          <a:lstStyle/>
          <a:p>
            <a:pPr lvl="1"/>
            <a:r>
              <a:rPr lang="zh-CN" altLang="en-US" dirty="0"/>
              <a:t>字符串</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文件和目录操作</a:t>
            </a:r>
            <a:endParaRPr lang="en-US" altLang="zh-CN" sz="2800" noProof="1"/>
          </a:p>
          <a:p>
            <a:pPr lvl="1"/>
            <a:r>
              <a:rPr lang="zh-CN" altLang="en-US" b="0" dirty="0"/>
              <a:t>如果需要处理文件路径，可以使用</a:t>
            </a:r>
            <a:r>
              <a:rPr lang="en-US" altLang="zh-CN" b="0" dirty="0" err="1"/>
              <a:t>os.path</a:t>
            </a:r>
            <a:r>
              <a:rPr lang="zh-CN" altLang="en-US" b="0" dirty="0"/>
              <a:t>模块中的对象和方法；</a:t>
            </a:r>
            <a:endParaRPr lang="zh-CN" altLang="en-US" b="0" dirty="0"/>
          </a:p>
          <a:p>
            <a:pPr lvl="1"/>
            <a:r>
              <a:rPr lang="zh-CN" altLang="en-US" b="0" dirty="0"/>
              <a:t>如果需要使用命令行读取文件内容可以使用</a:t>
            </a:r>
            <a:r>
              <a:rPr lang="en-US" altLang="zh-CN" b="0" dirty="0" err="1"/>
              <a:t>fileinput</a:t>
            </a:r>
            <a:r>
              <a:rPr lang="zh-CN" altLang="en-US" b="0" dirty="0"/>
              <a:t>模块；</a:t>
            </a:r>
            <a:endParaRPr lang="zh-CN" altLang="en-US" b="0" dirty="0"/>
          </a:p>
          <a:p>
            <a:pPr lvl="1"/>
            <a:r>
              <a:rPr lang="zh-CN" altLang="en-US" b="0" dirty="0"/>
              <a:t>创建临时文件和文件夹可以使用</a:t>
            </a:r>
            <a:r>
              <a:rPr lang="en-US" altLang="zh-CN" b="0" dirty="0" err="1"/>
              <a:t>tempfile</a:t>
            </a:r>
            <a:r>
              <a:rPr lang="zh-CN" altLang="en-US" b="0" dirty="0"/>
              <a:t>模块；</a:t>
            </a:r>
            <a:endParaRPr lang="zh-CN" altLang="en-US" b="0" dirty="0"/>
          </a:p>
          <a:p>
            <a:pPr lvl="1"/>
            <a:r>
              <a:rPr lang="en-US" altLang="zh-CN" b="0" dirty="0" err="1"/>
              <a:t>pathlib</a:t>
            </a:r>
            <a:r>
              <a:rPr lang="zh-CN" altLang="en-US" b="0" dirty="0"/>
              <a:t>模块提供了大量用于表示和处理文件系统路径的类。</a:t>
            </a:r>
            <a:endParaRPr lang="zh-CN" altLang="en-US" b="0" dirty="0"/>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文件和目录操作</a:t>
            </a:r>
            <a:endParaRPr lang="en-US" altLang="zh-CN" sz="2800" noProof="1"/>
          </a:p>
          <a:p>
            <a:pPr lvl="1"/>
            <a:r>
              <a:rPr lang="en-US" altLang="en-US" b="0" dirty="0" err="1"/>
              <a:t>os</a:t>
            </a:r>
            <a:r>
              <a:rPr lang="zh-CN" altLang="en-US" b="0" dirty="0"/>
              <a:t>模块常用的文件操作函数</a:t>
            </a:r>
            <a:endParaRPr lang="zh-CN" altLang="en-US" b="0" dirty="0"/>
          </a:p>
        </p:txBody>
      </p:sp>
      <p:sp>
        <p:nvSpPr>
          <p:cNvPr id="3" name="标题 2"/>
          <p:cNvSpPr>
            <a:spLocks noGrp="1"/>
          </p:cNvSpPr>
          <p:nvPr>
            <p:ph type="title"/>
          </p:nvPr>
        </p:nvSpPr>
        <p:spPr/>
        <p:txBody>
          <a:bodyPr/>
          <a:lstStyle/>
          <a:p>
            <a:r>
              <a:rPr lang="zh-CN" altLang="en-US" dirty="0"/>
              <a:t>文件</a:t>
            </a:r>
            <a:endParaRPr lang="zh-CN" altLang="en-US" dirty="0"/>
          </a:p>
        </p:txBody>
      </p:sp>
      <p:graphicFrame>
        <p:nvGraphicFramePr>
          <p:cNvPr id="4" name="Table -1"/>
          <p:cNvGraphicFramePr/>
          <p:nvPr/>
        </p:nvGraphicFramePr>
        <p:xfrm>
          <a:off x="2050819" y="2920224"/>
          <a:ext cx="7569200" cy="3416304"/>
        </p:xfrm>
        <a:graphic>
          <a:graphicData uri="http://schemas.openxmlformats.org/drawingml/2006/table">
            <a:tbl>
              <a:tblPr firstRow="1" bandRow="1">
                <a:tableStyleId>{5940675A-B579-460E-94D1-54222C63F5DA}</a:tableStyleId>
              </a:tblPr>
              <a:tblGrid>
                <a:gridCol w="3487078"/>
                <a:gridCol w="4082122"/>
              </a:tblGrid>
              <a:tr h="244022">
                <a:tc>
                  <a:txBody>
                    <a:bodyPr/>
                    <a:lstStyle/>
                    <a:p>
                      <a:pPr marL="0" indent="0" algn="ctr">
                        <a:buNone/>
                      </a:pPr>
                      <a:r>
                        <a:rPr lang="zh-CN" altLang="en-US" sz="1600" b="1" u="none" dirty="0">
                          <a:latin typeface="宋体" panose="02010600030101010101" pitchFamily="2" charset="-122"/>
                          <a:ea typeface="宋体" panose="02010600030101010101" pitchFamily="2" charset="-122"/>
                          <a:cs typeface="宋体" panose="02010600030101010101" pitchFamily="2" charset="-122"/>
                        </a:rPr>
                        <a:t>方法</a:t>
                      </a:r>
                      <a:endParaRPr lang="zh-CN" altLang="en-US" sz="1600" b="1" u="none" dirty="0">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6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022">
                <a:tc>
                  <a:txBody>
                    <a:bodyPr/>
                    <a:lstStyle/>
                    <a:p>
                      <a:pPr marL="0" indent="0" algn="l">
                        <a:buNone/>
                      </a:pPr>
                      <a:r>
                        <a:rPr lang="en-US" altLang="zh-CN" sz="1600" b="0" u="none">
                          <a:latin typeface="Calibri" panose="020F0502020204030204" charset="0"/>
                          <a:ea typeface="Calibri" panose="020F0502020204030204" charset="0"/>
                          <a:cs typeface="Calibri" panose="020F0502020204030204" charset="0"/>
                        </a:rPr>
                        <a:t>access(path, mode)</a:t>
                      </a:r>
                      <a:endParaRPr lang="en-US" altLang="zh-CN" sz="1600" b="0" u="none">
                        <a:latin typeface="Calibri" panose="020F0502020204030204" charset="0"/>
                        <a:ea typeface="Calibri" panose="020F0502020204030204" charset="0"/>
                        <a:cs typeface="Calibri" panose="020F0502020204030204" charset="0"/>
                      </a:endParaRP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测试是否可以按照</a:t>
                      </a:r>
                      <a:r>
                        <a:rPr lang="en-US" altLang="zh-CN" sz="1600" b="0" u="none">
                          <a:latin typeface="宋体" panose="02010600030101010101" pitchFamily="2" charset="-122"/>
                          <a:ea typeface="宋体" panose="02010600030101010101" pitchFamily="2" charset="-122"/>
                          <a:cs typeface="宋体" panose="02010600030101010101" pitchFamily="2" charset="-122"/>
                        </a:rPr>
                        <a:t>mode</a:t>
                      </a:r>
                      <a:r>
                        <a:rPr lang="zh-CN" altLang="en-US" sz="1600" b="0" u="none">
                          <a:latin typeface="宋体" panose="02010600030101010101" pitchFamily="2" charset="-122"/>
                          <a:ea typeface="宋体" panose="02010600030101010101" pitchFamily="2" charset="-122"/>
                          <a:cs typeface="宋体" panose="02010600030101010101" pitchFamily="2" charset="-122"/>
                        </a:rPr>
                        <a:t>指定的权限访问文件</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022">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chdir(path)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把</a:t>
                      </a:r>
                      <a:r>
                        <a:rPr lang="en-US" altLang="zh-CN" sz="1600" b="0" u="none">
                          <a:latin typeface="宋体" panose="02010600030101010101" pitchFamily="2" charset="-122"/>
                          <a:ea typeface="宋体" panose="02010600030101010101" pitchFamily="2" charset="-122"/>
                          <a:cs typeface="宋体" panose="02010600030101010101" pitchFamily="2" charset="-122"/>
                        </a:rPr>
                        <a:t>path</a:t>
                      </a:r>
                      <a:r>
                        <a:rPr lang="zh-CN" altLang="en-US" sz="1600" b="0" u="none">
                          <a:latin typeface="宋体" panose="02010600030101010101" pitchFamily="2" charset="-122"/>
                          <a:ea typeface="宋体" panose="02010600030101010101" pitchFamily="2" charset="-122"/>
                          <a:cs typeface="宋体" panose="02010600030101010101" pitchFamily="2" charset="-122"/>
                        </a:rPr>
                        <a:t>设为当前工作目录</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042">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chmod(path, mode, *, dir_fd=None, follow_symlinks=True)</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改变文件的访问权限</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022">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curdir</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当前文件夹</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022">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environ</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包含系统环境变量和值的字典</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022">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extsep</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当前操作系统所使用的文件扩展名分隔符</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022">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get_exec_path()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返回可执行文件的搜索路径</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022">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getcwd()</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返回当前工作目录</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022">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listdir(path)</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返回</a:t>
                      </a:r>
                      <a:r>
                        <a:rPr lang="en-US" altLang="zh-CN" sz="1600" b="0" u="none">
                          <a:latin typeface="宋体" panose="02010600030101010101" pitchFamily="2" charset="-122"/>
                          <a:ea typeface="宋体" panose="02010600030101010101" pitchFamily="2" charset="-122"/>
                          <a:cs typeface="宋体" panose="02010600030101010101" pitchFamily="2" charset="-122"/>
                        </a:rPr>
                        <a:t>path</a:t>
                      </a:r>
                      <a:r>
                        <a:rPr lang="zh-CN" altLang="en-US" sz="1600" b="0" u="none">
                          <a:latin typeface="宋体" panose="02010600030101010101" pitchFamily="2" charset="-122"/>
                          <a:ea typeface="宋体" panose="02010600030101010101" pitchFamily="2" charset="-122"/>
                          <a:cs typeface="宋体" panose="02010600030101010101" pitchFamily="2" charset="-122"/>
                        </a:rPr>
                        <a:t>目录下的文件和目录列表</a:t>
                      </a:r>
                      <a:endParaRPr lang="en-US"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44022">
                <a:tc>
                  <a:txBody>
                    <a:bodyPr/>
                    <a:lstStyle/>
                    <a:p>
                      <a:pPr marL="0" indent="0" algn="l">
                        <a:buNone/>
                      </a:pPr>
                      <a:r>
                        <a:rPr lang="en-US" altLang="zh-CN" sz="1600" b="0" u="none">
                          <a:latin typeface="宋体" panose="02010600030101010101" pitchFamily="2" charset="-122"/>
                          <a:ea typeface="宋体" panose="02010600030101010101" pitchFamily="2" charset="-122"/>
                          <a:cs typeface="宋体" panose="02010600030101010101" pitchFamily="2" charset="-122"/>
                        </a:rPr>
                        <a:t>mkdir(path[, mode=0777])</a:t>
                      </a:r>
                      <a:endParaRPr lang="en-US" altLang="zh-CN"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a:latin typeface="宋体" panose="02010600030101010101" pitchFamily="2" charset="-122"/>
                          <a:ea typeface="宋体" panose="02010600030101010101" pitchFamily="2" charset="-122"/>
                          <a:cs typeface="宋体" panose="02010600030101010101" pitchFamily="2" charset="-122"/>
                        </a:rPr>
                        <a:t>创建目录，要求上级目录必须存在</a:t>
                      </a:r>
                      <a:endParaRPr lang="zh-CN" altLang="en-US" sz="1600" b="0" u="none">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88042">
                <a:tc>
                  <a:txBody>
                    <a:bodyPr/>
                    <a:lstStyle/>
                    <a:p>
                      <a:pPr marL="0" indent="0" algn="l">
                        <a:buNone/>
                      </a:pPr>
                      <a:r>
                        <a:rPr lang="en-US" altLang="zh-CN" sz="1600" b="0" u="none" dirty="0" err="1">
                          <a:latin typeface="宋体" panose="02010600030101010101" pitchFamily="2" charset="-122"/>
                          <a:ea typeface="宋体" panose="02010600030101010101" pitchFamily="2" charset="-122"/>
                          <a:cs typeface="宋体" panose="02010600030101010101" pitchFamily="2" charset="-122"/>
                        </a:rPr>
                        <a:t>makedirs</a:t>
                      </a:r>
                      <a:r>
                        <a:rPr lang="en-US" altLang="zh-CN" sz="1600" b="0" u="none" dirty="0">
                          <a:latin typeface="宋体" panose="02010600030101010101" pitchFamily="2" charset="-122"/>
                          <a:ea typeface="宋体" panose="02010600030101010101" pitchFamily="2" charset="-122"/>
                          <a:cs typeface="宋体" panose="02010600030101010101" pitchFamily="2" charset="-122"/>
                        </a:rPr>
                        <a:t>(path1/path2…, mode=511)</a:t>
                      </a:r>
                      <a:endParaRPr lang="en-US" altLang="zh-CN" sz="1600" b="0" u="none" dirty="0">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dirty="0">
                          <a:latin typeface="宋体" panose="02010600030101010101" pitchFamily="2" charset="-122"/>
                          <a:ea typeface="宋体" panose="02010600030101010101" pitchFamily="2" charset="-122"/>
                          <a:cs typeface="宋体" panose="02010600030101010101" pitchFamily="2" charset="-122"/>
                        </a:rPr>
                        <a:t>创建多级目录，会根据需要自动创建中间缺失的目录</a:t>
                      </a:r>
                      <a:endParaRPr lang="zh-CN" altLang="en-US" sz="1600" b="0" u="none" dirty="0">
                        <a:latin typeface="宋体" panose="02010600030101010101" pitchFamily="2" charset="-122"/>
                        <a:ea typeface="宋体" panose="02010600030101010101" pitchFamily="2" charset="-122"/>
                        <a:cs typeface="宋体" panose="02010600030101010101" pitchFamily="2" charset="-122"/>
                      </a:endParaRPr>
                    </a:p>
                  </a:txBody>
                  <a:tcPr marL="36198"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981200" y="1600200"/>
          <a:ext cx="8229600" cy="4694238"/>
        </p:xfrm>
        <a:graphic>
          <a:graphicData uri="http://schemas.openxmlformats.org/drawingml/2006/table">
            <a:tbl>
              <a:tblPr firstRow="1" bandRow="1">
                <a:tableStyleId>{5940675A-B579-460E-94D1-54222C63F5DA}</a:tableStyleId>
              </a:tblPr>
              <a:tblGrid>
                <a:gridCol w="3790950"/>
                <a:gridCol w="4438650"/>
              </a:tblGrid>
              <a:tr h="213375">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方法</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4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48">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open(path, flags, mode=0o777, *, dir_fd=None)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按照</a:t>
                      </a:r>
                      <a:r>
                        <a:rPr lang="en-US" altLang="zh-CN" sz="1400" b="0" u="none">
                          <a:latin typeface="宋体" panose="02010600030101010101" pitchFamily="2" charset="-122"/>
                          <a:ea typeface="宋体" panose="02010600030101010101" pitchFamily="2" charset="-122"/>
                          <a:cs typeface="宋体" panose="02010600030101010101" pitchFamily="2" charset="-122"/>
                        </a:rPr>
                        <a:t>mode</a:t>
                      </a:r>
                      <a:r>
                        <a:rPr lang="zh-CN" altLang="en-US" sz="1400" b="0" u="none">
                          <a:latin typeface="宋体" panose="02010600030101010101" pitchFamily="2" charset="-122"/>
                          <a:ea typeface="宋体" panose="02010600030101010101" pitchFamily="2" charset="-122"/>
                          <a:cs typeface="宋体" panose="02010600030101010101" pitchFamily="2" charset="-122"/>
                        </a:rPr>
                        <a:t>指定的权限打开文件，默认权限为可读、可写、可执行</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popen(cmd, mode='r', buffering=-1)</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创建进程，启动外部程序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rmdir(path)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删除目录，目录中不能有文件或子文件夹</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48">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remove(path)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删除指定的文件，要求用户拥有删除文件的权限，并且文件没有只读或其他特殊属性</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removedirs(path1/path2…)</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删除多级目录，目录中不能有文件</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48">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rename(src, dst)</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重命名文件或目录，可以实现文件的移动，若目标文件已存在则抛出异常，不能跨越磁盘或分区</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48">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replace(old, new)</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重命名文件或目录，若目标文件已存在则直接覆盖，不能跨越磁盘或分区</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48">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scandir(path='.')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返回包含指定文件夹中所有</a:t>
                      </a:r>
                      <a:r>
                        <a:rPr lang="en-US" altLang="zh-CN" sz="1400" b="0" u="none">
                          <a:latin typeface="宋体" panose="02010600030101010101" pitchFamily="2" charset="-122"/>
                          <a:ea typeface="宋体" panose="02010600030101010101" pitchFamily="2" charset="-122"/>
                          <a:cs typeface="宋体" panose="02010600030101010101" pitchFamily="2" charset="-122"/>
                        </a:rPr>
                        <a:t>DirEntry</a:t>
                      </a:r>
                      <a:r>
                        <a:rPr lang="zh-CN" altLang="en-US" sz="1400" b="0" u="none">
                          <a:latin typeface="宋体" panose="02010600030101010101" pitchFamily="2" charset="-122"/>
                          <a:ea typeface="宋体" panose="02010600030101010101" pitchFamily="2" charset="-122"/>
                          <a:cs typeface="宋体" panose="02010600030101010101" pitchFamily="2" charset="-122"/>
                        </a:rPr>
                        <a:t>对象的迭代对象，遍历文件夹时比</a:t>
                      </a:r>
                      <a:r>
                        <a:rPr lang="en-US" altLang="zh-CN" sz="1400" b="0" u="none">
                          <a:latin typeface="宋体" panose="02010600030101010101" pitchFamily="2" charset="-122"/>
                          <a:ea typeface="宋体" panose="02010600030101010101" pitchFamily="2" charset="-122"/>
                          <a:cs typeface="宋体" panose="02010600030101010101" pitchFamily="2" charset="-122"/>
                        </a:rPr>
                        <a:t>listdir()</a:t>
                      </a:r>
                      <a:r>
                        <a:rPr lang="zh-CN" altLang="en-US" sz="1400" b="0" u="none">
                          <a:latin typeface="宋体" panose="02010600030101010101" pitchFamily="2" charset="-122"/>
                          <a:ea typeface="宋体" panose="02010600030101010101" pitchFamily="2" charset="-122"/>
                          <a:cs typeface="宋体" panose="02010600030101010101" pitchFamily="2" charset="-122"/>
                        </a:rPr>
                        <a:t>更加高效</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sep</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当前操作系统所使用的路径分隔符</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startfile(filepath [, operation])</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使用关联的应用程序打开指定文件或启动指定应用程序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stat(path)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返回文件的所有属性</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system()</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启动外部程序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truncate(path, length)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将文件截断，只保留指定长度的内容</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26748">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walk(top, topdown=True, onerror=None)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遍历目录树，该方法返回一个元组，包括</a:t>
                      </a:r>
                      <a:r>
                        <a:rPr lang="en-US" altLang="zh-CN" sz="1400" b="0" u="none">
                          <a:latin typeface="宋体" panose="02010600030101010101" pitchFamily="2" charset="-122"/>
                          <a:ea typeface="宋体" panose="02010600030101010101" pitchFamily="2" charset="-122"/>
                          <a:cs typeface="宋体" panose="02010600030101010101" pitchFamily="2" charset="-122"/>
                        </a:rPr>
                        <a:t>3</a:t>
                      </a:r>
                      <a:r>
                        <a:rPr lang="zh-CN" altLang="en-US" sz="1400" b="0" u="none">
                          <a:latin typeface="宋体" panose="02010600030101010101" pitchFamily="2" charset="-122"/>
                          <a:ea typeface="宋体" panose="02010600030101010101" pitchFamily="2" charset="-122"/>
                          <a:cs typeface="宋体" panose="02010600030101010101" pitchFamily="2" charset="-122"/>
                        </a:rPr>
                        <a:t>个元素：所有路径名、所有目录列表与文件列表</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75">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write(fd, data)</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将</a:t>
                      </a:r>
                      <a:r>
                        <a:rPr lang="en-US" altLang="zh-CN" sz="1400" b="0" u="none">
                          <a:latin typeface="宋体" panose="02010600030101010101" pitchFamily="2" charset="-122"/>
                          <a:ea typeface="宋体" panose="02010600030101010101" pitchFamily="2" charset="-122"/>
                          <a:cs typeface="宋体" panose="02010600030101010101" pitchFamily="2" charset="-122"/>
                        </a:rPr>
                        <a:t>bytes</a:t>
                      </a:r>
                      <a:r>
                        <a:rPr lang="zh-CN" altLang="en-US" sz="1400" b="0" u="none">
                          <a:latin typeface="宋体" panose="02010600030101010101" pitchFamily="2" charset="-122"/>
                          <a:ea typeface="宋体" panose="02010600030101010101" pitchFamily="2" charset="-122"/>
                          <a:cs typeface="宋体" panose="02010600030101010101" pitchFamily="2" charset="-122"/>
                        </a:rPr>
                        <a:t>对象</a:t>
                      </a:r>
                      <a:r>
                        <a:rPr lang="en-US" altLang="zh-CN" sz="1400" b="0" u="none">
                          <a:latin typeface="宋体" panose="02010600030101010101" pitchFamily="2" charset="-122"/>
                          <a:ea typeface="宋体" panose="02010600030101010101" pitchFamily="2" charset="-122"/>
                          <a:cs typeface="宋体" panose="02010600030101010101" pitchFamily="2" charset="-122"/>
                        </a:rPr>
                        <a:t>data</a:t>
                      </a:r>
                      <a:r>
                        <a:rPr lang="zh-CN" altLang="en-US" sz="1400" b="0" u="none">
                          <a:latin typeface="宋体" panose="02010600030101010101" pitchFamily="2" charset="-122"/>
                          <a:ea typeface="宋体" panose="02010600030101010101" pitchFamily="2" charset="-122"/>
                          <a:cs typeface="宋体" panose="02010600030101010101" pitchFamily="2" charset="-122"/>
                        </a:rPr>
                        <a:t>写入文件</a:t>
                      </a:r>
                      <a:r>
                        <a:rPr lang="en-US" altLang="zh-CN" sz="1400" b="0" u="none">
                          <a:latin typeface="宋体" panose="02010600030101010101" pitchFamily="2" charset="-122"/>
                          <a:ea typeface="宋体" panose="02010600030101010101" pitchFamily="2" charset="-122"/>
                          <a:cs typeface="宋体" panose="02010600030101010101" pitchFamily="2" charset="-122"/>
                        </a:rPr>
                        <a:t>fd</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5"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文件和目录操作（</a:t>
            </a:r>
            <a:r>
              <a:rPr lang="en-US" altLang="en-US" sz="2800" dirty="0" err="1"/>
              <a:t>os.path</a:t>
            </a:r>
            <a:r>
              <a:rPr lang="zh-CN" altLang="en-US" sz="2800" dirty="0"/>
              <a:t>常用的文件操作函数）</a:t>
            </a:r>
            <a:endParaRPr lang="zh-CN" altLang="en-US" sz="2800" dirty="0"/>
          </a:p>
        </p:txBody>
      </p:sp>
      <p:graphicFrame>
        <p:nvGraphicFramePr>
          <p:cNvPr id="2" name="Table -1"/>
          <p:cNvGraphicFramePr/>
          <p:nvPr/>
        </p:nvGraphicFramePr>
        <p:xfrm>
          <a:off x="2171700" y="2054226"/>
          <a:ext cx="7550150" cy="4530744"/>
        </p:xfrm>
        <a:graphic>
          <a:graphicData uri="http://schemas.openxmlformats.org/drawingml/2006/table">
            <a:tbl>
              <a:tblPr firstRow="1" bandRow="1">
                <a:tableStyleId>{5940675A-B579-460E-94D1-54222C63F5DA}</a:tableStyleId>
              </a:tblPr>
              <a:tblGrid>
                <a:gridCol w="1815947"/>
                <a:gridCol w="5734203"/>
              </a:tblGrid>
              <a:tr h="213360">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方法</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dirty="0" err="1">
                          <a:latin typeface="宋体" panose="02010600030101010101" pitchFamily="2" charset="-122"/>
                          <a:ea typeface="宋体" panose="02010600030101010101" pitchFamily="2" charset="-122"/>
                          <a:cs typeface="宋体" panose="02010600030101010101" pitchFamily="2" charset="-122"/>
                        </a:rPr>
                        <a:t>abspath</a:t>
                      </a:r>
                      <a:r>
                        <a:rPr lang="en-US" altLang="zh-CN" sz="1400" b="0" u="none" dirty="0">
                          <a:latin typeface="宋体" panose="02010600030101010101" pitchFamily="2" charset="-122"/>
                          <a:ea typeface="宋体" panose="02010600030101010101" pitchFamily="2" charset="-122"/>
                          <a:cs typeface="宋体" panose="02010600030101010101" pitchFamily="2" charset="-122"/>
                        </a:rPr>
                        <a:t>(path)</a:t>
                      </a:r>
                      <a:endParaRPr lang="en-US" altLang="zh-CN"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返回给定路径的绝对路径</a:t>
                      </a:r>
                      <a:endParaRPr lang="zh-CN" altLang="en-US"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basename(path)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返回指定路径的最后一个组成部分</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commonpath(paths)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返回给定的多个路径的最长公共路径</a:t>
                      </a:r>
                      <a:endParaRPr lang="zh-CN" altLang="en-US"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commonprefix(paths)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返回给定的多个路径的最长公共前缀</a:t>
                      </a:r>
                      <a:endParaRPr lang="zh-CN" altLang="en-US"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dirname(p)</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返回给定路径的文件夹部分</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exists(path)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判断文件是否存在</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getatime(filename)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返回文件的最后访问时间</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getctime(filename)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返回文件的创建时间</a:t>
                      </a:r>
                      <a:endParaRPr lang="zh-CN" altLang="en-US"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getmtime(filename)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返回文件的最后修改时间</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getsize(filename)</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返回文件的大小</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isabs(path)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判断</a:t>
                      </a:r>
                      <a:r>
                        <a:rPr lang="en-US" altLang="zh-CN" sz="1400" b="0" u="none" dirty="0">
                          <a:latin typeface="宋体" panose="02010600030101010101" pitchFamily="2" charset="-122"/>
                          <a:ea typeface="宋体" panose="02010600030101010101" pitchFamily="2" charset="-122"/>
                          <a:cs typeface="宋体" panose="02010600030101010101" pitchFamily="2" charset="-122"/>
                        </a:rPr>
                        <a:t>path</a:t>
                      </a:r>
                      <a:r>
                        <a:rPr lang="zh-CN" altLang="en-US" sz="1400" b="0" u="none" dirty="0">
                          <a:latin typeface="宋体" panose="02010600030101010101" pitchFamily="2" charset="-122"/>
                          <a:ea typeface="宋体" panose="02010600030101010101" pitchFamily="2" charset="-122"/>
                          <a:cs typeface="宋体" panose="02010600030101010101" pitchFamily="2" charset="-122"/>
                        </a:rPr>
                        <a:t>是否为绝对路径</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isdir(path)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判断</a:t>
                      </a:r>
                      <a:r>
                        <a:rPr lang="en-US" altLang="zh-CN" sz="1400" b="0" u="none">
                          <a:latin typeface="宋体" panose="02010600030101010101" pitchFamily="2" charset="-122"/>
                          <a:ea typeface="宋体" panose="02010600030101010101" pitchFamily="2" charset="-122"/>
                          <a:cs typeface="宋体" panose="02010600030101010101" pitchFamily="2" charset="-122"/>
                        </a:rPr>
                        <a:t>path</a:t>
                      </a:r>
                      <a:r>
                        <a:rPr lang="zh-CN" altLang="en-US" sz="1400" b="0" u="none">
                          <a:latin typeface="宋体" panose="02010600030101010101" pitchFamily="2" charset="-122"/>
                          <a:ea typeface="宋体" panose="02010600030101010101" pitchFamily="2" charset="-122"/>
                          <a:cs typeface="宋体" panose="02010600030101010101" pitchFamily="2" charset="-122"/>
                        </a:rPr>
                        <a:t>是否为文件夹</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isfile(path)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判断</a:t>
                      </a:r>
                      <a:r>
                        <a:rPr lang="en-US" altLang="zh-CN" sz="1400" b="0" u="none" dirty="0">
                          <a:latin typeface="宋体" panose="02010600030101010101" pitchFamily="2" charset="-122"/>
                          <a:ea typeface="宋体" panose="02010600030101010101" pitchFamily="2" charset="-122"/>
                          <a:cs typeface="宋体" panose="02010600030101010101" pitchFamily="2" charset="-122"/>
                        </a:rPr>
                        <a:t>path</a:t>
                      </a:r>
                      <a:r>
                        <a:rPr lang="zh-CN" altLang="en-US" sz="1400" b="0" u="none" dirty="0">
                          <a:latin typeface="宋体" panose="02010600030101010101" pitchFamily="2" charset="-122"/>
                          <a:ea typeface="宋体" panose="02010600030101010101" pitchFamily="2" charset="-122"/>
                          <a:cs typeface="宋体" panose="02010600030101010101" pitchFamily="2" charset="-122"/>
                        </a:rPr>
                        <a:t>是否为文件</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join(path, *paths)</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连接两个或多个</a:t>
                      </a:r>
                      <a:r>
                        <a:rPr lang="en-US" altLang="zh-CN" sz="1400" b="0" u="none">
                          <a:latin typeface="宋体" panose="02010600030101010101" pitchFamily="2" charset="-122"/>
                          <a:ea typeface="宋体" panose="02010600030101010101" pitchFamily="2" charset="-122"/>
                          <a:cs typeface="宋体" panose="02010600030101010101" pitchFamily="2" charset="-122"/>
                        </a:rPr>
                        <a:t>path</a:t>
                      </a:r>
                      <a:endParaRPr 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realpath(path)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返回给定路径的绝对路径</a:t>
                      </a:r>
                      <a:endParaRPr lang="zh-CN" altLang="en-US"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relpath(path)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a:latin typeface="宋体" panose="02010600030101010101" pitchFamily="2" charset="-122"/>
                          <a:ea typeface="宋体" panose="02010600030101010101" pitchFamily="2" charset="-122"/>
                          <a:cs typeface="宋体" panose="02010600030101010101" pitchFamily="2" charset="-122"/>
                        </a:rPr>
                        <a:t>返回给定路径的相对路径，不能跨越磁盘驱动器或分区</a:t>
                      </a:r>
                      <a:endParaRPr lang="zh-CN" altLang="en-US"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samefile(f1, f2)</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测试</a:t>
                      </a:r>
                      <a:r>
                        <a:rPr lang="en-US" altLang="zh-CN" sz="1400" b="0" u="none" dirty="0">
                          <a:latin typeface="宋体" panose="02010600030101010101" pitchFamily="2" charset="-122"/>
                          <a:ea typeface="宋体" panose="02010600030101010101" pitchFamily="2" charset="-122"/>
                          <a:cs typeface="宋体" panose="02010600030101010101" pitchFamily="2" charset="-122"/>
                        </a:rPr>
                        <a:t>f1</a:t>
                      </a:r>
                      <a:r>
                        <a:rPr lang="zh-CN" altLang="en-US" sz="1400" b="0" u="none" dirty="0">
                          <a:latin typeface="宋体" panose="02010600030101010101" pitchFamily="2" charset="-122"/>
                          <a:ea typeface="宋体" panose="02010600030101010101" pitchFamily="2" charset="-122"/>
                          <a:cs typeface="宋体" panose="02010600030101010101" pitchFamily="2" charset="-122"/>
                        </a:rPr>
                        <a:t>和</a:t>
                      </a:r>
                      <a:r>
                        <a:rPr lang="en-US" altLang="zh-CN" sz="1400" b="0" u="none" dirty="0">
                          <a:latin typeface="宋体" panose="02010600030101010101" pitchFamily="2" charset="-122"/>
                          <a:ea typeface="宋体" panose="02010600030101010101" pitchFamily="2" charset="-122"/>
                          <a:cs typeface="宋体" panose="02010600030101010101" pitchFamily="2" charset="-122"/>
                        </a:rPr>
                        <a:t>f2</a:t>
                      </a:r>
                      <a:r>
                        <a:rPr lang="zh-CN" altLang="en-US" sz="1400" b="0" u="none" dirty="0">
                          <a:latin typeface="宋体" panose="02010600030101010101" pitchFamily="2" charset="-122"/>
                          <a:ea typeface="宋体" panose="02010600030101010101" pitchFamily="2" charset="-122"/>
                          <a:cs typeface="宋体" panose="02010600030101010101" pitchFamily="2" charset="-122"/>
                        </a:rPr>
                        <a:t>这两个路径是否引用的同一个文件</a:t>
                      </a:r>
                      <a:endParaRPr lang="en-US"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3524">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split(path)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以路径中的最后一个斜线为分隔符把路径分隔成两部分，以列表形式返回</a:t>
                      </a:r>
                      <a:endParaRPr lang="zh-CN" altLang="en-US"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splitext(path)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从路径中分隔文件的扩展名</a:t>
                      </a:r>
                      <a:endParaRPr lang="zh-CN" altLang="en-US"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60">
                <a:tc>
                  <a:txBody>
                    <a:bodyPr/>
                    <a:lstStyle/>
                    <a:p>
                      <a:pPr marL="0" indent="0" algn="l">
                        <a:buNone/>
                      </a:pPr>
                      <a:r>
                        <a:rPr lang="en-US" altLang="zh-CN" sz="1400" b="0" u="none">
                          <a:latin typeface="宋体" panose="02010600030101010101" pitchFamily="2" charset="-122"/>
                          <a:ea typeface="宋体" panose="02010600030101010101" pitchFamily="2" charset="-122"/>
                          <a:cs typeface="宋体" panose="02010600030101010101" pitchFamily="2" charset="-122"/>
                        </a:rPr>
                        <a:t>splitdrive(path)</a:t>
                      </a:r>
                      <a:endParaRPr lang="en-US" altLang="zh-CN" sz="14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dirty="0">
                          <a:latin typeface="宋体" panose="02010600030101010101" pitchFamily="2" charset="-122"/>
                          <a:ea typeface="宋体" panose="02010600030101010101" pitchFamily="2" charset="-122"/>
                          <a:cs typeface="宋体" panose="02010600030101010101" pitchFamily="2" charset="-122"/>
                        </a:rPr>
                        <a:t>从路径中分隔驱动器的名称</a:t>
                      </a:r>
                      <a:endParaRPr lang="zh-CN" altLang="en-US" sz="1400" b="0" u="none" dirty="0">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文件和目录操作</a:t>
            </a:r>
            <a:endParaRPr lang="en-US" altLang="zh-CN" sz="2800" noProof="1"/>
          </a:p>
          <a:p>
            <a:pPr lvl="1"/>
            <a:r>
              <a:rPr lang="zh-CN" altLang="en-US" noProof="1"/>
              <a:t>os与os.path模块</a:t>
            </a:r>
            <a:endParaRPr lang="en-US" altLang="zh-CN" b="0" dirty="0"/>
          </a:p>
          <a:p>
            <a:pPr>
              <a:lnSpc>
                <a:spcPct val="90000"/>
              </a:lnSpc>
              <a:buSzPct val="90000"/>
              <a:buNone/>
            </a:pPr>
            <a:r>
              <a:rPr lang="en-US" altLang="zh-CN" sz="2000" dirty="0">
                <a:latin typeface="Consolas" panose="020B0609020204030204" pitchFamily="49" charset="0"/>
              </a:rPr>
              <a:t>&gt;&gt;&gt; import </a:t>
            </a:r>
            <a:r>
              <a:rPr lang="en-US" altLang="zh-CN" sz="2000" dirty="0" err="1">
                <a:latin typeface="Consolas" panose="020B0609020204030204" pitchFamily="49" charset="0"/>
              </a:rPr>
              <a:t>os</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import </a:t>
            </a:r>
            <a:r>
              <a:rPr lang="en-US" altLang="zh-CN" sz="2000" dirty="0" err="1">
                <a:latin typeface="Consolas" panose="020B0609020204030204" pitchFamily="49" charset="0"/>
              </a:rPr>
              <a:t>os.path</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os.path.exists</a:t>
            </a:r>
            <a:r>
              <a:rPr lang="en-US" altLang="zh-CN" sz="2000" dirty="0">
                <a:latin typeface="Consolas" panose="020B0609020204030204" pitchFamily="49" charset="0"/>
              </a:rPr>
              <a:t>('test1.txt')</a:t>
            </a:r>
            <a:endParaRPr lang="en-US" altLang="zh-CN" sz="2000" dirty="0">
              <a:latin typeface="Consolas" panose="020B0609020204030204" pitchFamily="49" charset="0"/>
            </a:endParaRPr>
          </a:p>
          <a:p>
            <a:pPr>
              <a:lnSpc>
                <a:spcPct val="90000"/>
              </a:lnSpc>
              <a:buSzPct val="90000"/>
              <a:buNone/>
            </a:pPr>
            <a:r>
              <a:rPr lang="en-US" altLang="zh-CN" sz="2000" dirty="0">
                <a:solidFill>
                  <a:srgbClr val="00B0F0"/>
                </a:solidFill>
                <a:latin typeface="Consolas" panose="020B0609020204030204" pitchFamily="49" charset="0"/>
              </a:rPr>
              <a:t>False</a:t>
            </a:r>
            <a:endParaRPr lang="en-US" altLang="zh-CN" sz="2000" dirty="0">
              <a:solidFill>
                <a:srgbClr val="00B0F0"/>
              </a:solidFill>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os.rename</a:t>
            </a:r>
            <a:r>
              <a:rPr lang="en-US" altLang="zh-CN" sz="2000" dirty="0">
                <a:latin typeface="Consolas" panose="020B0609020204030204" pitchFamily="49" charset="0"/>
              </a:rPr>
              <a:t>(‘c:\\test1.txt’,‘d:\\test2.txt’)   </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 </a:t>
            </a:r>
            <a:r>
              <a:rPr lang="zh-CN" altLang="en-US" sz="2000" dirty="0">
                <a:latin typeface="Consolas" panose="020B0609020204030204" pitchFamily="49" charset="0"/>
              </a:rPr>
              <a:t>此时</a:t>
            </a:r>
            <a:r>
              <a:rPr lang="en-US" altLang="zh-CN" sz="2000" dirty="0">
                <a:latin typeface="Consolas" panose="020B0609020204030204" pitchFamily="49" charset="0"/>
              </a:rPr>
              <a:t>‘c:\\test1.txt’</a:t>
            </a:r>
            <a:r>
              <a:rPr lang="zh-CN" altLang="en-US" sz="2000" dirty="0">
                <a:latin typeface="Consolas" panose="020B0609020204030204" pitchFamily="49" charset="0"/>
              </a:rPr>
              <a:t>不存在出错信息</a:t>
            </a:r>
            <a:r>
              <a:rPr lang="en-US" altLang="zh-CN" sz="2000" dirty="0">
                <a:latin typeface="Consolas" panose="020B0609020204030204" pitchFamily="49" charset="0"/>
              </a:rPr>
              <a:t> </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os.rename</a:t>
            </a:r>
            <a:r>
              <a:rPr lang="en-US" altLang="zh-CN" sz="2000" dirty="0">
                <a:latin typeface="Consolas" panose="020B0609020204030204" pitchFamily="49" charset="0"/>
              </a:rPr>
              <a:t>(‘c:\\</a:t>
            </a:r>
            <a:r>
              <a:rPr lang="en-US" altLang="zh-CN" sz="2000" dirty="0" err="1">
                <a:latin typeface="Consolas" panose="020B0609020204030204" pitchFamily="49" charset="0"/>
              </a:rPr>
              <a:t>dfg.txt’,‘d</a:t>
            </a:r>
            <a:r>
              <a:rPr lang="en-US" altLang="zh-CN" sz="2000" dirty="0">
                <a:latin typeface="Consolas" panose="020B0609020204030204" pitchFamily="49" charset="0"/>
              </a:rPr>
              <a:t>:\\test2.txt’)       # </a:t>
            </a:r>
            <a:r>
              <a:rPr lang="zh-CN" altLang="en-US" sz="2000" dirty="0">
                <a:latin typeface="Consolas" panose="020B0609020204030204" pitchFamily="49" charset="0"/>
              </a:rPr>
              <a:t>可以实现文件的改名和移动</a:t>
            </a:r>
            <a:endParaRPr lang="zh-CN" altLang="en-US"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os.path.exists</a:t>
            </a:r>
            <a:r>
              <a:rPr lang="en-US" altLang="zh-CN" sz="2000" dirty="0">
                <a:latin typeface="Consolas" panose="020B0609020204030204" pitchFamily="49" charset="0"/>
              </a:rPr>
              <a:t>('c:\\dfg.txt')</a:t>
            </a:r>
            <a:endParaRPr lang="en-US" altLang="zh-CN" sz="2000" dirty="0">
              <a:latin typeface="Consolas" panose="020B0609020204030204" pitchFamily="49" charset="0"/>
            </a:endParaRPr>
          </a:p>
          <a:p>
            <a:pPr>
              <a:lnSpc>
                <a:spcPct val="90000"/>
              </a:lnSpc>
              <a:buSzPct val="90000"/>
              <a:buNone/>
            </a:pPr>
            <a:r>
              <a:rPr lang="en-US" altLang="zh-CN" sz="2000" dirty="0">
                <a:solidFill>
                  <a:srgbClr val="00B0F0"/>
                </a:solidFill>
                <a:latin typeface="Consolas" panose="020B0609020204030204" pitchFamily="49" charset="0"/>
              </a:rPr>
              <a:t>False</a:t>
            </a:r>
            <a:endParaRPr lang="en-US" altLang="zh-CN" sz="2000" dirty="0">
              <a:solidFill>
                <a:srgbClr val="00B0F0"/>
              </a:solidFill>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os.path.exists</a:t>
            </a:r>
            <a:r>
              <a:rPr lang="en-US" altLang="zh-CN" sz="2000" dirty="0">
                <a:latin typeface="Consolas" panose="020B0609020204030204" pitchFamily="49" charset="0"/>
              </a:rPr>
              <a:t>('d:\\dfg.txt')</a:t>
            </a:r>
            <a:endParaRPr lang="en-US" altLang="zh-CN" sz="2000" dirty="0">
              <a:latin typeface="Consolas" panose="020B0609020204030204" pitchFamily="49" charset="0"/>
            </a:endParaRPr>
          </a:p>
          <a:p>
            <a:pPr>
              <a:lnSpc>
                <a:spcPct val="90000"/>
              </a:lnSpc>
              <a:buSzPct val="90000"/>
              <a:buNone/>
            </a:pPr>
            <a:r>
              <a:rPr lang="en-US" altLang="zh-CN" sz="2000" dirty="0">
                <a:solidFill>
                  <a:srgbClr val="00B0F0"/>
                </a:solidFill>
                <a:latin typeface="Consolas" panose="020B0609020204030204" pitchFamily="49" charset="0"/>
              </a:rPr>
              <a:t>False</a:t>
            </a:r>
            <a:endParaRPr lang="en-US" altLang="zh-CN" sz="2000" dirty="0">
              <a:solidFill>
                <a:srgbClr val="00B0F0"/>
              </a:solidFill>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os.path.exists</a:t>
            </a:r>
            <a:r>
              <a:rPr lang="en-US" altLang="zh-CN" sz="2000" dirty="0">
                <a:latin typeface="Consolas" panose="020B0609020204030204" pitchFamily="49" charset="0"/>
              </a:rPr>
              <a:t>('d:\\test2.txt')</a:t>
            </a:r>
            <a:endParaRPr lang="en-US" altLang="zh-CN" sz="2000" dirty="0">
              <a:latin typeface="Consolas" panose="020B0609020204030204" pitchFamily="49" charset="0"/>
            </a:endParaRPr>
          </a:p>
          <a:p>
            <a:pPr>
              <a:lnSpc>
                <a:spcPct val="90000"/>
              </a:lnSpc>
              <a:buSzPct val="90000"/>
              <a:buNone/>
            </a:pPr>
            <a:r>
              <a:rPr lang="en-US" altLang="zh-CN" sz="2000" dirty="0">
                <a:solidFill>
                  <a:srgbClr val="00B0F0"/>
                </a:solidFill>
                <a:latin typeface="Consolas" panose="020B0609020204030204" pitchFamily="49" charset="0"/>
              </a:rPr>
              <a:t>True</a:t>
            </a:r>
            <a:endParaRPr lang="en-US" altLang="zh-CN" sz="2000" dirty="0">
              <a:solidFill>
                <a:srgbClr val="00B0F0"/>
              </a:solidFill>
              <a:latin typeface="Consolas" panose="020B0609020204030204" pitchFamily="49" charset="0"/>
            </a:endParaRPr>
          </a:p>
          <a:p>
            <a:pPr marL="355600" lvl="1" indent="-355600">
              <a:lnSpc>
                <a:spcPct val="90000"/>
              </a:lnSpc>
              <a:buSzPct val="90000"/>
              <a:buNone/>
            </a:pPr>
            <a:endParaRPr lang="zh-CN" altLang="en-US" sz="2000" dirty="0">
              <a:latin typeface="Consolas" panose="020B0609020204030204" pitchFamily="49" charset="0"/>
              <a:cs typeface="+mn-cs"/>
            </a:endParaRPr>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文件和目录操作</a:t>
            </a:r>
            <a:endParaRPr lang="en-US" altLang="zh-CN" sz="2800" noProof="1"/>
          </a:p>
          <a:p>
            <a:pPr lvl="1"/>
            <a:r>
              <a:rPr lang="zh-CN" altLang="en-US" noProof="1"/>
              <a:t>os与os.path模块</a:t>
            </a:r>
            <a:endParaRPr lang="en-US" altLang="zh-CN" b="0" dirty="0"/>
          </a:p>
          <a:p>
            <a:pPr>
              <a:lnSpc>
                <a:spcPct val="90000"/>
              </a:lnSpc>
              <a:buSzPct val="90000"/>
              <a:buNone/>
            </a:pPr>
            <a:r>
              <a:rPr lang="en-US" altLang="zh-CN" sz="2000" dirty="0">
                <a:latin typeface="Consolas" panose="020B0609020204030204" pitchFamily="49" charset="0"/>
              </a:rPr>
              <a:t>&gt;&gt;&gt; path='d:\\</a:t>
            </a:r>
            <a:r>
              <a:rPr lang="en-US" altLang="zh-CN" sz="2000" dirty="0" err="1">
                <a:latin typeface="Consolas" panose="020B0609020204030204" pitchFamily="49" charset="0"/>
              </a:rPr>
              <a:t>mypython_exp</a:t>
            </a:r>
            <a:r>
              <a:rPr lang="en-US" altLang="zh-CN" sz="2000" dirty="0">
                <a:latin typeface="Consolas" panose="020B0609020204030204" pitchFamily="49" charset="0"/>
              </a:rPr>
              <a:t>\\new_test.txt'</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os.path.dirname</a:t>
            </a:r>
            <a:r>
              <a:rPr lang="en-US" altLang="zh-CN" sz="2000" dirty="0">
                <a:latin typeface="Consolas" panose="020B0609020204030204" pitchFamily="49" charset="0"/>
              </a:rPr>
              <a:t>(path)</a:t>
            </a:r>
            <a:endParaRPr lang="en-US" altLang="zh-CN" sz="2000" dirty="0">
              <a:latin typeface="Consolas" panose="020B0609020204030204" pitchFamily="49" charset="0"/>
            </a:endParaRPr>
          </a:p>
          <a:p>
            <a:pPr>
              <a:lnSpc>
                <a:spcPct val="90000"/>
              </a:lnSpc>
              <a:buSzPct val="90000"/>
              <a:buNone/>
            </a:pPr>
            <a:r>
              <a:rPr lang="en-US" altLang="zh-CN" sz="2000" dirty="0">
                <a:solidFill>
                  <a:srgbClr val="00B0F0"/>
                </a:solidFill>
                <a:latin typeface="Consolas" panose="020B0609020204030204" pitchFamily="49" charset="0"/>
              </a:rPr>
              <a:t>'d:\\</a:t>
            </a:r>
            <a:r>
              <a:rPr lang="en-US" altLang="zh-CN" sz="2000" dirty="0" err="1">
                <a:solidFill>
                  <a:srgbClr val="00B0F0"/>
                </a:solidFill>
                <a:latin typeface="Consolas" panose="020B0609020204030204" pitchFamily="49" charset="0"/>
              </a:rPr>
              <a:t>mypython_exp</a:t>
            </a:r>
            <a:r>
              <a:rPr lang="en-US" altLang="zh-CN" sz="2000" dirty="0">
                <a:solidFill>
                  <a:srgbClr val="00B0F0"/>
                </a:solidFill>
                <a:latin typeface="Consolas" panose="020B0609020204030204" pitchFamily="49" charset="0"/>
              </a:rPr>
              <a:t>'</a:t>
            </a:r>
            <a:endParaRPr lang="en-US" altLang="zh-CN" sz="2000" dirty="0">
              <a:solidFill>
                <a:srgbClr val="00B0F0"/>
              </a:solidFill>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os.path.split</a:t>
            </a:r>
            <a:r>
              <a:rPr lang="en-US" altLang="zh-CN" sz="2000" dirty="0">
                <a:latin typeface="Consolas" panose="020B0609020204030204" pitchFamily="49" charset="0"/>
              </a:rPr>
              <a:t>(path)</a:t>
            </a:r>
            <a:endParaRPr lang="en-US" altLang="zh-CN" sz="2000" dirty="0">
              <a:latin typeface="Consolas" panose="020B0609020204030204" pitchFamily="49" charset="0"/>
            </a:endParaRPr>
          </a:p>
          <a:p>
            <a:pPr>
              <a:lnSpc>
                <a:spcPct val="90000"/>
              </a:lnSpc>
              <a:buSzPct val="90000"/>
              <a:buNone/>
            </a:pPr>
            <a:r>
              <a:rPr lang="en-US" altLang="zh-CN" sz="2000" dirty="0">
                <a:solidFill>
                  <a:srgbClr val="00B0F0"/>
                </a:solidFill>
                <a:latin typeface="Consolas" panose="020B0609020204030204" pitchFamily="49" charset="0"/>
              </a:rPr>
              <a:t>('d:\\</a:t>
            </a:r>
            <a:r>
              <a:rPr lang="en-US" altLang="zh-CN" sz="2000" dirty="0" err="1">
                <a:solidFill>
                  <a:srgbClr val="00B0F0"/>
                </a:solidFill>
                <a:latin typeface="Consolas" panose="020B0609020204030204" pitchFamily="49" charset="0"/>
              </a:rPr>
              <a:t>mypython_exp</a:t>
            </a:r>
            <a:r>
              <a:rPr lang="en-US" altLang="zh-CN" sz="2000" dirty="0">
                <a:solidFill>
                  <a:srgbClr val="00B0F0"/>
                </a:solidFill>
                <a:latin typeface="Consolas" panose="020B0609020204030204" pitchFamily="49" charset="0"/>
              </a:rPr>
              <a:t>', 'new_test.txt')</a:t>
            </a:r>
            <a:endParaRPr lang="en-US" altLang="zh-CN" sz="2000" dirty="0">
              <a:solidFill>
                <a:srgbClr val="00B0F0"/>
              </a:solidFill>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os.path.splitdrive</a:t>
            </a:r>
            <a:r>
              <a:rPr lang="en-US" altLang="zh-CN" sz="2000" dirty="0">
                <a:latin typeface="Consolas" panose="020B0609020204030204" pitchFamily="49" charset="0"/>
              </a:rPr>
              <a:t>(path)</a:t>
            </a:r>
            <a:endParaRPr lang="en-US" altLang="zh-CN" sz="2000" dirty="0">
              <a:latin typeface="Consolas" panose="020B0609020204030204" pitchFamily="49" charset="0"/>
            </a:endParaRPr>
          </a:p>
          <a:p>
            <a:pPr>
              <a:lnSpc>
                <a:spcPct val="90000"/>
              </a:lnSpc>
              <a:buSzPct val="90000"/>
              <a:buNone/>
            </a:pPr>
            <a:r>
              <a:rPr lang="en-US" altLang="zh-CN" sz="2000" dirty="0">
                <a:solidFill>
                  <a:srgbClr val="00B0F0"/>
                </a:solidFill>
                <a:latin typeface="Consolas" panose="020B0609020204030204" pitchFamily="49" charset="0"/>
              </a:rPr>
              <a:t>('d:', '\\</a:t>
            </a:r>
            <a:r>
              <a:rPr lang="en-US" altLang="zh-CN" sz="2000" dirty="0" err="1">
                <a:solidFill>
                  <a:srgbClr val="00B0F0"/>
                </a:solidFill>
                <a:latin typeface="Consolas" panose="020B0609020204030204" pitchFamily="49" charset="0"/>
              </a:rPr>
              <a:t>mypython_exp</a:t>
            </a:r>
            <a:r>
              <a:rPr lang="en-US" altLang="zh-CN" sz="2000" dirty="0">
                <a:solidFill>
                  <a:srgbClr val="00B0F0"/>
                </a:solidFill>
                <a:latin typeface="Consolas" panose="020B0609020204030204" pitchFamily="49" charset="0"/>
              </a:rPr>
              <a:t>\\new_test.txt')</a:t>
            </a:r>
            <a:endParaRPr lang="en-US" altLang="zh-CN" sz="2000" dirty="0">
              <a:solidFill>
                <a:srgbClr val="00B0F0"/>
              </a:solidFill>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os.path.splitext</a:t>
            </a:r>
            <a:r>
              <a:rPr lang="en-US" altLang="zh-CN" sz="2000" dirty="0">
                <a:latin typeface="Consolas" panose="020B0609020204030204" pitchFamily="49" charset="0"/>
              </a:rPr>
              <a:t>(path)</a:t>
            </a:r>
            <a:endParaRPr lang="en-US" altLang="zh-CN" sz="2000" dirty="0">
              <a:latin typeface="Consolas" panose="020B0609020204030204" pitchFamily="49" charset="0"/>
            </a:endParaRPr>
          </a:p>
          <a:p>
            <a:pPr>
              <a:lnSpc>
                <a:spcPct val="90000"/>
              </a:lnSpc>
              <a:buSzPct val="90000"/>
              <a:buNone/>
            </a:pPr>
            <a:r>
              <a:rPr lang="en-US" altLang="zh-CN" sz="2000" dirty="0">
                <a:solidFill>
                  <a:srgbClr val="00B0F0"/>
                </a:solidFill>
                <a:latin typeface="Consolas" panose="020B0609020204030204" pitchFamily="49" charset="0"/>
              </a:rPr>
              <a:t>('d:\\</a:t>
            </a:r>
            <a:r>
              <a:rPr lang="en-US" altLang="zh-CN" sz="2000" dirty="0" err="1">
                <a:solidFill>
                  <a:srgbClr val="00B0F0"/>
                </a:solidFill>
                <a:latin typeface="Consolas" panose="020B0609020204030204" pitchFamily="49" charset="0"/>
              </a:rPr>
              <a:t>mypython_exp</a:t>
            </a:r>
            <a:r>
              <a:rPr lang="en-US" altLang="zh-CN" sz="2000" dirty="0">
                <a:solidFill>
                  <a:srgbClr val="00B0F0"/>
                </a:solidFill>
                <a:latin typeface="Consolas" panose="020B0609020204030204" pitchFamily="49" charset="0"/>
              </a:rPr>
              <a:t>\\</a:t>
            </a:r>
            <a:r>
              <a:rPr lang="en-US" altLang="zh-CN" sz="2000" dirty="0" err="1">
                <a:solidFill>
                  <a:srgbClr val="00B0F0"/>
                </a:solidFill>
                <a:latin typeface="Consolas" panose="020B0609020204030204" pitchFamily="49" charset="0"/>
              </a:rPr>
              <a:t>new_test</a:t>
            </a:r>
            <a:r>
              <a:rPr lang="en-US" altLang="zh-CN" sz="2000" dirty="0">
                <a:solidFill>
                  <a:srgbClr val="00B0F0"/>
                </a:solidFill>
                <a:latin typeface="Consolas" panose="020B0609020204030204" pitchFamily="49" charset="0"/>
              </a:rPr>
              <a:t>', '.txt')</a:t>
            </a:r>
            <a:endParaRPr lang="zh-CN" altLang="en-US" sz="2000" dirty="0">
              <a:solidFill>
                <a:srgbClr val="00B0F0"/>
              </a:solidFill>
              <a:latin typeface="Consolas" panose="020B0609020204030204" pitchFamily="49" charset="0"/>
            </a:endParaRPr>
          </a:p>
          <a:p>
            <a:pPr marL="355600" lvl="1" indent="-355600">
              <a:lnSpc>
                <a:spcPct val="90000"/>
              </a:lnSpc>
              <a:buSzPct val="90000"/>
              <a:buNone/>
            </a:pPr>
            <a:endParaRPr lang="zh-CN" altLang="en-US" sz="2000" dirty="0">
              <a:latin typeface="Consolas" panose="020B0609020204030204" pitchFamily="49" charset="0"/>
              <a:cs typeface="+mn-cs"/>
            </a:endParaRPr>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文件和目录操作</a:t>
            </a:r>
            <a:endParaRPr lang="en-US" altLang="zh-CN" sz="2800" noProof="1"/>
          </a:p>
          <a:p>
            <a:pPr lvl="1"/>
            <a:r>
              <a:rPr lang="zh-CN" altLang="en-US" noProof="1"/>
              <a:t>os与os.path模块</a:t>
            </a:r>
            <a:endParaRPr lang="en-US" altLang="zh-CN" b="0" dirty="0"/>
          </a:p>
          <a:p>
            <a:pPr>
              <a:buSzPct val="90000"/>
              <a:buNone/>
            </a:pPr>
            <a:r>
              <a:rPr lang="en-US" altLang="zh-CN" sz="2000" dirty="0">
                <a:latin typeface="Consolas" panose="020B0609020204030204" pitchFamily="49" charset="0"/>
              </a:rPr>
              <a:t>&gt;&gt;&gt; import </a:t>
            </a:r>
            <a:r>
              <a:rPr lang="en-US" altLang="zh-CN" sz="2000" dirty="0" err="1">
                <a:latin typeface="Consolas" panose="020B0609020204030204" pitchFamily="49" charset="0"/>
              </a:rPr>
              <a:t>os</a:t>
            </a:r>
            <a:endParaRPr lang="en-US" altLang="zh-CN" sz="2000" dirty="0">
              <a:latin typeface="Consolas" panose="020B0609020204030204" pitchFamily="49" charset="0"/>
            </a:endParaRPr>
          </a:p>
          <a:p>
            <a:pPr>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fname</a:t>
            </a:r>
            <a:r>
              <a:rPr lang="en-US" altLang="zh-CN" sz="2000" dirty="0">
                <a:latin typeface="Consolas" panose="020B0609020204030204" pitchFamily="49" charset="0"/>
              </a:rPr>
              <a:t> for </a:t>
            </a:r>
            <a:r>
              <a:rPr lang="en-US" altLang="zh-CN" sz="2000" dirty="0" err="1">
                <a:latin typeface="Consolas" panose="020B0609020204030204" pitchFamily="49" charset="0"/>
              </a:rPr>
              <a:t>fname</a:t>
            </a:r>
            <a:r>
              <a:rPr lang="en-US" altLang="zh-CN" sz="2000" dirty="0">
                <a:latin typeface="Consolas" panose="020B0609020204030204" pitchFamily="49" charset="0"/>
              </a:rPr>
              <a:t> in </a:t>
            </a:r>
            <a:r>
              <a:rPr lang="en-US" altLang="zh-CN" sz="2000" dirty="0" err="1">
                <a:latin typeface="Consolas" panose="020B0609020204030204" pitchFamily="49" charset="0"/>
              </a:rPr>
              <a:t>os.listdir</a:t>
            </a:r>
            <a:r>
              <a:rPr lang="en-US" altLang="zh-CN" sz="2000" dirty="0">
                <a:latin typeface="Consolas" panose="020B0609020204030204" pitchFamily="49" charset="0"/>
              </a:rPr>
              <a:t>(</a:t>
            </a:r>
            <a:r>
              <a:rPr lang="en-US" altLang="zh-CN" sz="2000" dirty="0" err="1">
                <a:latin typeface="Consolas" panose="020B0609020204030204" pitchFamily="49" charset="0"/>
              </a:rPr>
              <a:t>os.getcwd</a:t>
            </a:r>
            <a:r>
              <a:rPr lang="en-US" altLang="zh-CN" sz="2000" dirty="0">
                <a:latin typeface="Consolas" panose="020B0609020204030204" pitchFamily="49" charset="0"/>
              </a:rPr>
              <a:t>()) if </a:t>
            </a:r>
            <a:r>
              <a:rPr lang="en-US" altLang="zh-CN" sz="2000" dirty="0" err="1">
                <a:latin typeface="Consolas" panose="020B0609020204030204" pitchFamily="49" charset="0"/>
              </a:rPr>
              <a:t>os.path.isfile</a:t>
            </a:r>
            <a:r>
              <a:rPr lang="en-US" altLang="zh-CN" sz="2000" dirty="0">
                <a:latin typeface="Consolas" panose="020B0609020204030204" pitchFamily="49" charset="0"/>
              </a:rPr>
              <a:t>(</a:t>
            </a:r>
            <a:r>
              <a:rPr lang="en-US" altLang="zh-CN" sz="2000" dirty="0" err="1">
                <a:latin typeface="Consolas" panose="020B0609020204030204" pitchFamily="49" charset="0"/>
              </a:rPr>
              <a:t>fname</a:t>
            </a:r>
            <a:r>
              <a:rPr lang="en-US" altLang="zh-CN" sz="2000" dirty="0">
                <a:latin typeface="Consolas" panose="020B0609020204030204" pitchFamily="49" charset="0"/>
              </a:rPr>
              <a:t>) and </a:t>
            </a:r>
            <a:r>
              <a:rPr lang="en-US" altLang="zh-CN" sz="2000" dirty="0" err="1">
                <a:latin typeface="Consolas" panose="020B0609020204030204" pitchFamily="49" charset="0"/>
              </a:rPr>
              <a:t>fname.endswith</a:t>
            </a:r>
            <a:r>
              <a:rPr lang="en-US" altLang="zh-CN" sz="2000" dirty="0">
                <a:latin typeface="Consolas" panose="020B0609020204030204" pitchFamily="49" charset="0"/>
              </a:rPr>
              <a:t>('.</a:t>
            </a:r>
            <a:r>
              <a:rPr lang="en-US" altLang="zh-CN" sz="2000" dirty="0" err="1">
                <a:latin typeface="Consolas" panose="020B0609020204030204" pitchFamily="49" charset="0"/>
              </a:rPr>
              <a:t>pyc</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buSzPct val="90000"/>
              <a:buNone/>
            </a:pPr>
            <a:endParaRPr lang="en-US" altLang="zh-CN" sz="2000" dirty="0">
              <a:latin typeface="Consolas" panose="020B0609020204030204" pitchFamily="49" charset="0"/>
            </a:endParaRPr>
          </a:p>
          <a:p>
            <a:pPr>
              <a:buSzPct val="90000"/>
              <a:buNone/>
            </a:pPr>
            <a:r>
              <a:rPr lang="en-US" altLang="zh-CN" sz="2000" dirty="0">
                <a:solidFill>
                  <a:srgbClr val="00B0F0"/>
                </a:solidFill>
                <a:latin typeface="Consolas" panose="020B0609020204030204" pitchFamily="49" charset="0"/>
              </a:rPr>
              <a:t>['</a:t>
            </a:r>
            <a:r>
              <a:rPr lang="en-US" altLang="zh-CN" sz="2000" dirty="0" err="1">
                <a:solidFill>
                  <a:srgbClr val="00B0F0"/>
                </a:solidFill>
                <a:latin typeface="Consolas" panose="020B0609020204030204" pitchFamily="49" charset="0"/>
              </a:rPr>
              <a:t>consts.pyc</a:t>
            </a:r>
            <a:r>
              <a:rPr lang="en-US" altLang="zh-CN" sz="2000" dirty="0">
                <a:solidFill>
                  <a:srgbClr val="00B0F0"/>
                </a:solidFill>
                <a:latin typeface="Consolas" panose="020B0609020204030204" pitchFamily="49" charset="0"/>
              </a:rPr>
              <a:t>', '</a:t>
            </a:r>
            <a:r>
              <a:rPr lang="en-US" altLang="zh-CN" sz="2000" dirty="0" err="1">
                <a:solidFill>
                  <a:srgbClr val="00B0F0"/>
                </a:solidFill>
                <a:latin typeface="Consolas" panose="020B0609020204030204" pitchFamily="49" charset="0"/>
              </a:rPr>
              <a:t>database_demo.pyc</a:t>
            </a:r>
            <a:r>
              <a:rPr lang="en-US" altLang="zh-CN" sz="2000" dirty="0">
                <a:solidFill>
                  <a:srgbClr val="00B0F0"/>
                </a:solidFill>
                <a:latin typeface="Consolas" panose="020B0609020204030204" pitchFamily="49" charset="0"/>
              </a:rPr>
              <a:t>', '</a:t>
            </a:r>
            <a:r>
              <a:rPr lang="en-US" altLang="zh-CN" sz="2000" dirty="0" err="1">
                <a:solidFill>
                  <a:srgbClr val="00B0F0"/>
                </a:solidFill>
                <a:latin typeface="Consolas" panose="020B0609020204030204" pitchFamily="49" charset="0"/>
              </a:rPr>
              <a:t>nqueens.pyc</a:t>
            </a:r>
            <a:r>
              <a:rPr lang="en-US" altLang="zh-CN" sz="2000" dirty="0">
                <a:solidFill>
                  <a:srgbClr val="00B0F0"/>
                </a:solidFill>
                <a:latin typeface="Consolas" panose="020B0609020204030204" pitchFamily="49" charset="0"/>
              </a:rPr>
              <a:t>']</a:t>
            </a:r>
            <a:endParaRPr lang="en-US" altLang="zh-CN" sz="2000" dirty="0">
              <a:solidFill>
                <a:srgbClr val="00B0F0"/>
              </a:solidFill>
              <a:latin typeface="Consolas" panose="020B0609020204030204" pitchFamily="49" charset="0"/>
            </a:endParaRPr>
          </a:p>
          <a:p>
            <a:pPr marL="355600" lvl="1" indent="-355600">
              <a:lnSpc>
                <a:spcPct val="90000"/>
              </a:lnSpc>
              <a:buSzPct val="90000"/>
              <a:buNone/>
            </a:pPr>
            <a:endParaRPr lang="zh-CN" altLang="en-US" sz="2000" dirty="0">
              <a:latin typeface="Consolas" panose="020B0609020204030204" pitchFamily="49" charset="0"/>
              <a:cs typeface="+mn-cs"/>
            </a:endParaRPr>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文件和目录操作</a:t>
            </a:r>
            <a:endParaRPr lang="en-US" altLang="zh-CN" sz="2800" noProof="1"/>
          </a:p>
          <a:p>
            <a:pPr lvl="1"/>
            <a:r>
              <a:rPr lang="zh-CN" altLang="en-US" noProof="1"/>
              <a:t>os与os.path模块</a:t>
            </a:r>
            <a:endParaRPr lang="en-US" altLang="zh-CN" b="0" noProof="1"/>
          </a:p>
          <a:p>
            <a:pPr lvl="2"/>
            <a:r>
              <a:rPr lang="zh-CN" altLang="en-US" dirty="0"/>
              <a:t>将当前目录的所有扩展名为“</a:t>
            </a:r>
            <a:r>
              <a:rPr lang="en-US" altLang="zh-CN" dirty="0"/>
              <a:t>html”</a:t>
            </a:r>
            <a:r>
              <a:rPr lang="zh-CN" altLang="en-US" dirty="0"/>
              <a:t>的文件修改为扩展名为“</a:t>
            </a:r>
            <a:r>
              <a:rPr lang="en-US" altLang="zh-CN" dirty="0" err="1"/>
              <a:t>htm</a:t>
            </a:r>
            <a:r>
              <a:rPr lang="en-US" altLang="zh-CN" dirty="0"/>
              <a:t>”</a:t>
            </a:r>
            <a:r>
              <a:rPr lang="zh-CN" altLang="en-US" dirty="0"/>
              <a:t>的文件：</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import </a:t>
            </a:r>
            <a:r>
              <a:rPr lang="en-US" altLang="zh-CN" sz="2000" dirty="0" err="1">
                <a:latin typeface="Consolas" panose="020B0609020204030204" pitchFamily="49" charset="0"/>
              </a:rPr>
              <a:t>os</a:t>
            </a:r>
            <a:endParaRPr lang="en-US" altLang="zh-CN" sz="2000" dirty="0">
              <a:latin typeface="Consolas" panose="020B0609020204030204" pitchFamily="49" charset="0"/>
            </a:endParaRPr>
          </a:p>
          <a:p>
            <a:pPr>
              <a:lnSpc>
                <a:spcPct val="90000"/>
              </a:lnSpc>
              <a:buSzPct val="90000"/>
              <a:buNone/>
            </a:pPr>
            <a:r>
              <a:rPr lang="en-US" altLang="zh-CN" sz="2000" dirty="0" err="1">
                <a:latin typeface="Consolas" panose="020B0609020204030204" pitchFamily="49" charset="0"/>
              </a:rPr>
              <a:t>file_list</a:t>
            </a:r>
            <a:r>
              <a:rPr lang="en-US" altLang="zh-CN" sz="2000" dirty="0">
                <a:latin typeface="Consolas" panose="020B0609020204030204" pitchFamily="49" charset="0"/>
              </a:rPr>
              <a:t>=</a:t>
            </a:r>
            <a:r>
              <a:rPr lang="en-US" altLang="zh-CN" sz="2000" dirty="0" err="1">
                <a:latin typeface="Consolas" panose="020B0609020204030204" pitchFamily="49" charset="0"/>
              </a:rPr>
              <a:t>os.listdir</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for filename in </a:t>
            </a:r>
            <a:r>
              <a:rPr lang="en-US" altLang="zh-CN" sz="2000" dirty="0" err="1">
                <a:latin typeface="Consolas" panose="020B0609020204030204" pitchFamily="49" charset="0"/>
              </a:rPr>
              <a:t>file_list</a:t>
            </a:r>
            <a:r>
              <a:rPr lang="en-US" altLang="zh-CN" sz="2000" dirty="0">
                <a:latin typeface="Consolas" panose="020B0609020204030204" pitchFamily="49" charset="0"/>
              </a:rPr>
              <a:t>:         </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	</a:t>
            </a:r>
            <a:r>
              <a:rPr lang="en-US" altLang="zh-CN" sz="2000" dirty="0" err="1">
                <a:latin typeface="Consolas" panose="020B0609020204030204" pitchFamily="49" charset="0"/>
              </a:rPr>
              <a:t>pos</a:t>
            </a:r>
            <a:r>
              <a:rPr lang="en-US" altLang="zh-CN" sz="2000" dirty="0">
                <a:latin typeface="Consolas" panose="020B0609020204030204" pitchFamily="49" charset="0"/>
              </a:rPr>
              <a:t>=filename.</a:t>
            </a:r>
            <a:r>
              <a:rPr lang="zh-CN" altLang="en-US" sz="2000" dirty="0">
                <a:latin typeface="Consolas" panose="020B0609020204030204" pitchFamily="49" charset="0"/>
              </a:rPr>
              <a:t>rindex</a:t>
            </a:r>
            <a:r>
              <a:rPr lang="en-US" altLang="zh-CN" sz="2000" dirty="0">
                <a:latin typeface="Consolas" panose="020B0609020204030204" pitchFamily="49" charset="0"/>
              </a:rPr>
              <a:t>(".") </a:t>
            </a:r>
            <a:endParaRPr lang="en-US" altLang="zh-CN"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	</a:t>
            </a:r>
            <a:r>
              <a:rPr lang="en-US" altLang="zh-CN" sz="2000" dirty="0">
                <a:latin typeface="Consolas" panose="020B0609020204030204" pitchFamily="49" charset="0"/>
              </a:rPr>
              <a:t>if filename[pos+1:]=="html":</a:t>
            </a:r>
            <a:endParaRPr lang="en-US" altLang="zh-CN"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		</a:t>
            </a:r>
            <a:r>
              <a:rPr lang="en-US" altLang="zh-CN" sz="2000" dirty="0" err="1">
                <a:latin typeface="Consolas" panose="020B0609020204030204" pitchFamily="49" charset="0"/>
              </a:rPr>
              <a:t>newname</a:t>
            </a:r>
            <a:r>
              <a:rPr lang="en-US" altLang="zh-CN" sz="2000" dirty="0">
                <a:latin typeface="Consolas" panose="020B0609020204030204" pitchFamily="49" charset="0"/>
              </a:rPr>
              <a:t>=filename[:pos+1]+"</a:t>
            </a:r>
            <a:r>
              <a:rPr lang="en-US" altLang="zh-CN" sz="2000" dirty="0" err="1">
                <a:latin typeface="Consolas" panose="020B0609020204030204" pitchFamily="49" charset="0"/>
              </a:rPr>
              <a:t>htm</a:t>
            </a:r>
            <a:r>
              <a:rPr lang="en-US" altLang="zh-CN" sz="2000" dirty="0">
                <a:latin typeface="Consolas" panose="020B0609020204030204" pitchFamily="49" charset="0"/>
              </a:rPr>
              <a:t>" </a:t>
            </a:r>
            <a:endParaRPr lang="en-US" altLang="zh-CN" sz="2000" dirty="0">
              <a:latin typeface="Consolas" panose="020B0609020204030204" pitchFamily="49" charset="0"/>
            </a:endParaRPr>
          </a:p>
          <a:p>
            <a:pPr>
              <a:lnSpc>
                <a:spcPct val="90000"/>
              </a:lnSpc>
              <a:buSzPct val="90000"/>
              <a:buNone/>
            </a:pPr>
            <a:r>
              <a:rPr lang="zh-CN" altLang="en-US" sz="2000" dirty="0">
                <a:latin typeface="Consolas" panose="020B0609020204030204" pitchFamily="49" charset="0"/>
              </a:rPr>
              <a:t>		</a:t>
            </a:r>
            <a:r>
              <a:rPr lang="en-US" altLang="zh-CN" sz="2000" dirty="0" err="1">
                <a:latin typeface="Consolas" panose="020B0609020204030204" pitchFamily="49" charset="0"/>
              </a:rPr>
              <a:t>os.rename</a:t>
            </a:r>
            <a:r>
              <a:rPr lang="en-US" altLang="zh-CN" sz="2000" dirty="0">
                <a:latin typeface="Consolas" panose="020B0609020204030204" pitchFamily="49" charset="0"/>
              </a:rPr>
              <a:t>(</a:t>
            </a:r>
            <a:r>
              <a:rPr lang="en-US" altLang="zh-CN" sz="2000" dirty="0" err="1">
                <a:latin typeface="Consolas" panose="020B0609020204030204" pitchFamily="49" charset="0"/>
              </a:rPr>
              <a:t>filename,newname</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		print(filename+"</a:t>
            </a:r>
            <a:r>
              <a:rPr lang="zh-CN" altLang="en-US" sz="2000" dirty="0">
                <a:latin typeface="Consolas" panose="020B0609020204030204" pitchFamily="49" charset="0"/>
              </a:rPr>
              <a:t>更名为：</a:t>
            </a:r>
            <a:r>
              <a:rPr lang="en-US" altLang="zh-CN" sz="2000" dirty="0">
                <a:latin typeface="Consolas" panose="020B0609020204030204" pitchFamily="49" charset="0"/>
              </a:rPr>
              <a:t>"+</a:t>
            </a:r>
            <a:r>
              <a:rPr lang="en-US" altLang="zh-CN" sz="2000" dirty="0" err="1">
                <a:latin typeface="Consolas" panose="020B0609020204030204" pitchFamily="49" charset="0"/>
              </a:rPr>
              <a:t>newname</a:t>
            </a:r>
            <a:r>
              <a:rPr lang="en-US" altLang="zh-CN" sz="2000" dirty="0">
                <a:latin typeface="Consolas" panose="020B0609020204030204" pitchFamily="49" charset="0"/>
              </a:rPr>
              <a:t>)</a:t>
            </a:r>
            <a:endParaRPr lang="en-US" altLang="zh-CN" sz="2000" dirty="0">
              <a:latin typeface="Consolas" panose="020B0609020204030204" pitchFamily="49" charset="0"/>
            </a:endParaRPr>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文件和目录操作</a:t>
            </a:r>
            <a:endParaRPr lang="en-US" altLang="zh-CN" sz="2800" noProof="1"/>
          </a:p>
          <a:p>
            <a:pPr lvl="1"/>
            <a:r>
              <a:rPr lang="en-US" altLang="en-US" dirty="0" err="1"/>
              <a:t>os</a:t>
            </a:r>
            <a:r>
              <a:rPr lang="zh-CN" altLang="en-US" dirty="0"/>
              <a:t>模块常用的目录操作函数</a:t>
            </a:r>
            <a:endParaRPr lang="zh-CN" altLang="en-US" dirty="0"/>
          </a:p>
        </p:txBody>
      </p:sp>
      <p:sp>
        <p:nvSpPr>
          <p:cNvPr id="3" name="标题 2"/>
          <p:cNvSpPr>
            <a:spLocks noGrp="1"/>
          </p:cNvSpPr>
          <p:nvPr>
            <p:ph type="title"/>
          </p:nvPr>
        </p:nvSpPr>
        <p:spPr/>
        <p:txBody>
          <a:bodyPr/>
          <a:lstStyle/>
          <a:p>
            <a:r>
              <a:rPr lang="zh-CN" altLang="en-US" dirty="0"/>
              <a:t>文件</a:t>
            </a:r>
            <a:endParaRPr lang="zh-CN" altLang="en-US" dirty="0"/>
          </a:p>
        </p:txBody>
      </p:sp>
      <p:graphicFrame>
        <p:nvGraphicFramePr>
          <p:cNvPr id="4" name="内容占位符 53251"/>
          <p:cNvGraphicFramePr/>
          <p:nvPr/>
        </p:nvGraphicFramePr>
        <p:xfrm>
          <a:off x="2219210" y="2831054"/>
          <a:ext cx="7707312" cy="3675062"/>
        </p:xfrm>
        <a:graphic>
          <a:graphicData uri="http://schemas.openxmlformats.org/drawingml/2006/table">
            <a:tbl>
              <a:tblPr/>
              <a:tblGrid>
                <a:gridCol w="4190999"/>
                <a:gridCol w="3516313"/>
              </a:tblGrid>
              <a:tr h="3835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800" b="1" dirty="0">
                          <a:effectLst/>
                        </a:rPr>
                        <a:t>函数名称</a:t>
                      </a:r>
                      <a:endParaRPr lang="zh-CN" altLang="en-US" sz="1800" b="1" dirty="0">
                        <a:effectLst/>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lgn="ctr">
                        <a:buNone/>
                      </a:pPr>
                      <a:r>
                        <a:rPr lang="zh-CN" altLang="en-US" sz="1800" b="1" dirty="0">
                          <a:effectLst/>
                        </a:rPr>
                        <a:t>使用说明</a:t>
                      </a:r>
                      <a:endParaRPr lang="zh-CN" altLang="en-US" sz="1800" b="1" dirty="0">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6237">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b="0" dirty="0">
                          <a:effectLst/>
                        </a:rPr>
                        <a:t>mkdir(path[,mode=0777])</a:t>
                      </a:r>
                      <a:endParaRPr lang="en-US" altLang="x-none" sz="1800" b="0" dirty="0">
                        <a:effectLst/>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b="0" dirty="0">
                          <a:effectLst/>
                        </a:rPr>
                        <a:t>创建目录</a:t>
                      </a:r>
                      <a:endParaRPr lang="zh-CN" altLang="en-US" sz="1800" b="0" dirty="0">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815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b="0" dirty="0">
                          <a:effectLst/>
                        </a:rPr>
                        <a:t>makedirs(path1/path2…,mode=511)</a:t>
                      </a:r>
                      <a:endParaRPr lang="en-US" altLang="x-none" sz="1800" b="0" dirty="0">
                        <a:effectLst/>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b="0" dirty="0">
                          <a:effectLst/>
                        </a:rPr>
                        <a:t>创建多级目录</a:t>
                      </a:r>
                      <a:endParaRPr lang="zh-CN" altLang="en-US" sz="1800" b="0" dirty="0">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7465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b="0" dirty="0">
                          <a:effectLst/>
                        </a:rPr>
                        <a:t>rmdir(path)</a:t>
                      </a:r>
                      <a:endParaRPr lang="en-US" altLang="x-none" sz="1800" b="0" dirty="0">
                        <a:effectLst/>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b="0" dirty="0">
                          <a:effectLst/>
                        </a:rPr>
                        <a:t>删除目录</a:t>
                      </a:r>
                      <a:endParaRPr lang="zh-CN" altLang="en-US" sz="1800" b="0" dirty="0">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6088">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b="0" dirty="0">
                          <a:effectLst/>
                        </a:rPr>
                        <a:t>removedirs(path1/path2…)</a:t>
                      </a:r>
                      <a:endParaRPr lang="en-US" altLang="x-none" sz="1800" b="0" dirty="0">
                        <a:effectLst/>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b="0" dirty="0">
                          <a:effectLst/>
                        </a:rPr>
                        <a:t>删除多级目录</a:t>
                      </a:r>
                      <a:endParaRPr lang="zh-CN" altLang="en-US" sz="1800" b="0" dirty="0">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052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b="0" dirty="0">
                          <a:effectLst/>
                        </a:rPr>
                        <a:t>listdir(path)</a:t>
                      </a:r>
                      <a:endParaRPr lang="en-US" altLang="x-none" sz="1800" b="0" dirty="0">
                        <a:effectLst/>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b="0" dirty="0">
                          <a:effectLst/>
                        </a:rPr>
                        <a:t>返回指定目录下所有文件信息</a:t>
                      </a:r>
                      <a:endParaRPr lang="zh-CN" altLang="en-US" sz="1800" b="0" dirty="0">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497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b="0" dirty="0">
                          <a:effectLst/>
                        </a:rPr>
                        <a:t>getcwd()</a:t>
                      </a:r>
                      <a:endParaRPr lang="en-US" altLang="x-none" sz="1800" b="0" dirty="0">
                        <a:effectLst/>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b="0" dirty="0">
                          <a:effectLst/>
                        </a:rPr>
                        <a:t>返回当前工作目录</a:t>
                      </a:r>
                      <a:endParaRPr lang="zh-CN" altLang="en-US" sz="1800" b="0" dirty="0">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98462">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b="0" dirty="0">
                          <a:effectLst/>
                        </a:rPr>
                        <a:t>chdir(path)</a:t>
                      </a:r>
                      <a:endParaRPr lang="en-US" altLang="x-none" sz="1800" b="0" dirty="0">
                        <a:effectLst/>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b="0" dirty="0">
                          <a:effectLst/>
                        </a:rPr>
                        <a:t>把</a:t>
                      </a:r>
                      <a:r>
                        <a:rPr lang="en-US" altLang="x-none" sz="1800" b="0" dirty="0">
                          <a:effectLst/>
                        </a:rPr>
                        <a:t>path</a:t>
                      </a:r>
                      <a:r>
                        <a:rPr lang="zh-CN" altLang="en-US" sz="1800" b="0" dirty="0">
                          <a:effectLst/>
                        </a:rPr>
                        <a:t>设为当前工作目录</a:t>
                      </a:r>
                      <a:endParaRPr lang="zh-CN" altLang="en-US" sz="1800" b="0" dirty="0">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324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en-US" altLang="x-none" sz="1800" b="0" dirty="0">
                          <a:effectLst/>
                        </a:rPr>
                        <a:t>walk(top,topdown=True,onrror=None)</a:t>
                      </a:r>
                      <a:endParaRPr lang="en-US" altLang="x-none" sz="1800" b="0" dirty="0">
                        <a:effectLst/>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1"/>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2"/>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3"/>
                        </a:buBlip>
                        <a:defRPr sz="1800" kern="1200">
                          <a:effectLst>
                            <a:outerShdw blurRad="38100" dist="38100" dir="2700000">
                              <a:srgbClr val="C0C0C0"/>
                            </a:outerShdw>
                          </a:effectLst>
                        </a:defRPr>
                      </a:lvl5pPr>
                    </a:lstStyle>
                    <a:p>
                      <a:pPr marL="0" lvl="0" indent="0">
                        <a:buNone/>
                      </a:pPr>
                      <a:r>
                        <a:rPr lang="zh-CN" altLang="en-US" sz="1800" b="0" dirty="0">
                          <a:effectLst/>
                        </a:rPr>
                        <a:t>遍历目录树</a:t>
                      </a:r>
                      <a:endParaRPr lang="zh-CN" altLang="en-US" sz="1800" b="0" dirty="0">
                        <a:effectLst/>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Content Placeholder 2"/>
          <p:cNvSpPr>
            <a:spLocks noGrp="1" noChangeArrowheads="1"/>
          </p:cNvSpPr>
          <p:nvPr>
            <p:ph idx="1"/>
          </p:nvPr>
        </p:nvSpPr>
        <p:spPr/>
        <p:txBody>
          <a:bodyPr/>
          <a:lstStyle/>
          <a:p>
            <a:pPr marL="355600" lvl="1" indent="-355600">
              <a:buSzPct val="70000"/>
              <a:buFont typeface="Wingdings" panose="05000000000000000000" pitchFamily="2" charset="2"/>
              <a:buChar char="Ø"/>
            </a:pPr>
            <a:r>
              <a:rPr lang="zh-CN" altLang="en-US" sz="2800" noProof="1"/>
              <a:t>文件和目录操作</a:t>
            </a:r>
            <a:endParaRPr lang="en-US" altLang="zh-CN" sz="2800" noProof="1"/>
          </a:p>
          <a:p>
            <a:pPr lvl="1"/>
            <a:r>
              <a:rPr lang="en-US" altLang="en-US" dirty="0" err="1"/>
              <a:t>os</a:t>
            </a:r>
            <a:r>
              <a:rPr lang="zh-CN" altLang="en-US" dirty="0"/>
              <a:t>模块常用的目录操作函数</a:t>
            </a:r>
            <a:endParaRPr lang="en-US" altLang="zh-CN" dirty="0"/>
          </a:p>
          <a:p>
            <a:pPr>
              <a:lnSpc>
                <a:spcPct val="90000"/>
              </a:lnSpc>
              <a:buSzPct val="90000"/>
              <a:buNone/>
            </a:pPr>
            <a:r>
              <a:rPr lang="en-US" altLang="zh-CN" sz="2000" dirty="0">
                <a:latin typeface="Consolas" panose="020B0609020204030204" pitchFamily="49" charset="0"/>
              </a:rPr>
              <a:t>&gt;&gt;&gt; import </a:t>
            </a:r>
            <a:r>
              <a:rPr lang="en-US" altLang="zh-CN" sz="2000" dirty="0" err="1">
                <a:latin typeface="Consolas" panose="020B0609020204030204" pitchFamily="49" charset="0"/>
              </a:rPr>
              <a:t>os</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os.getcwd</a:t>
            </a:r>
            <a:r>
              <a:rPr lang="en-US" altLang="zh-CN" sz="2000" dirty="0">
                <a:latin typeface="Consolas" panose="020B0609020204030204" pitchFamily="49" charset="0"/>
              </a:rPr>
              <a:t>()                         #</a:t>
            </a:r>
            <a:r>
              <a:rPr lang="zh-CN" altLang="en-US" sz="2000" dirty="0">
                <a:latin typeface="Consolas" panose="020B0609020204030204" pitchFamily="49" charset="0"/>
              </a:rPr>
              <a:t>返回当前工作目录</a:t>
            </a:r>
            <a:endParaRPr lang="zh-CN" altLang="en-US" sz="2000" dirty="0">
              <a:latin typeface="Consolas" panose="020B0609020204030204" pitchFamily="49" charset="0"/>
            </a:endParaRPr>
          </a:p>
          <a:p>
            <a:pPr>
              <a:lnSpc>
                <a:spcPct val="90000"/>
              </a:lnSpc>
              <a:buSzPct val="90000"/>
              <a:buNone/>
            </a:pPr>
            <a:r>
              <a:rPr lang="en-US" altLang="zh-CN" sz="2000" dirty="0">
                <a:solidFill>
                  <a:srgbClr val="00B0F0"/>
                </a:solidFill>
                <a:latin typeface="Consolas" panose="020B0609020204030204" pitchFamily="49" charset="0"/>
              </a:rPr>
              <a:t>'C:\\Python35'</a:t>
            </a:r>
            <a:endParaRPr lang="en-US" altLang="zh-CN" sz="2000" dirty="0">
              <a:solidFill>
                <a:srgbClr val="00B0F0"/>
              </a:solidFill>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os.mkdir</a:t>
            </a:r>
            <a:r>
              <a:rPr lang="en-US" altLang="zh-CN" sz="2000" dirty="0">
                <a:latin typeface="Consolas" panose="020B0609020204030204" pitchFamily="49" charset="0"/>
              </a:rPr>
              <a:t>(</a:t>
            </a:r>
            <a:r>
              <a:rPr lang="en-US" altLang="zh-CN" sz="2000" dirty="0" err="1">
                <a:latin typeface="Consolas" panose="020B0609020204030204" pitchFamily="49" charset="0"/>
              </a:rPr>
              <a:t>os.getcwd</a:t>
            </a:r>
            <a:r>
              <a:rPr lang="en-US" altLang="zh-CN" sz="2000" dirty="0">
                <a:latin typeface="Consolas" panose="020B0609020204030204" pitchFamily="49" charset="0"/>
              </a:rPr>
              <a:t>()+'\\temp')      #</a:t>
            </a:r>
            <a:r>
              <a:rPr lang="zh-CN" altLang="en-US" sz="2000" dirty="0">
                <a:latin typeface="Consolas" panose="020B0609020204030204" pitchFamily="49" charset="0"/>
              </a:rPr>
              <a:t>创建目录</a:t>
            </a:r>
            <a:endParaRPr lang="zh-CN" altLang="en-US"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os.chdir</a:t>
            </a:r>
            <a:r>
              <a:rPr lang="en-US" altLang="zh-CN" sz="2000" dirty="0">
                <a:latin typeface="Consolas" panose="020B0609020204030204" pitchFamily="49" charset="0"/>
              </a:rPr>
              <a:t>(</a:t>
            </a:r>
            <a:r>
              <a:rPr lang="en-US" altLang="zh-CN" sz="2000" dirty="0" err="1">
                <a:latin typeface="Consolas" panose="020B0609020204030204" pitchFamily="49" charset="0"/>
              </a:rPr>
              <a:t>os.getcwd</a:t>
            </a:r>
            <a:r>
              <a:rPr lang="en-US" altLang="zh-CN" sz="2000" dirty="0">
                <a:latin typeface="Consolas" panose="020B0609020204030204" pitchFamily="49" charset="0"/>
              </a:rPr>
              <a:t>()+'\\temp')      #</a:t>
            </a:r>
            <a:r>
              <a:rPr lang="zh-CN" altLang="en-US" sz="2000" dirty="0">
                <a:latin typeface="Consolas" panose="020B0609020204030204" pitchFamily="49" charset="0"/>
              </a:rPr>
              <a:t>改变当前工作目录</a:t>
            </a:r>
            <a:endParaRPr lang="zh-CN" altLang="en-US"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os.getcwd</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90000"/>
              </a:lnSpc>
              <a:buSzPct val="90000"/>
              <a:buNone/>
            </a:pPr>
            <a:r>
              <a:rPr lang="en-US" altLang="zh-CN" sz="2000" dirty="0">
                <a:solidFill>
                  <a:srgbClr val="00B0F0"/>
                </a:solidFill>
                <a:latin typeface="Consolas" panose="020B0609020204030204" pitchFamily="49" charset="0"/>
              </a:rPr>
              <a:t>'C:\\Python35\\temp'</a:t>
            </a:r>
            <a:endParaRPr lang="en-US" altLang="zh-CN" sz="2000" dirty="0">
              <a:solidFill>
                <a:srgbClr val="00B0F0"/>
              </a:solidFill>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os.mkdir</a:t>
            </a:r>
            <a:r>
              <a:rPr lang="en-US" altLang="zh-CN" sz="2000" dirty="0">
                <a:latin typeface="Consolas" panose="020B0609020204030204" pitchFamily="49" charset="0"/>
              </a:rPr>
              <a:t>(</a:t>
            </a:r>
            <a:r>
              <a:rPr lang="en-US" altLang="zh-CN" sz="2000" dirty="0" err="1">
                <a:latin typeface="Consolas" panose="020B0609020204030204" pitchFamily="49" charset="0"/>
              </a:rPr>
              <a:t>os.getcwd</a:t>
            </a:r>
            <a:r>
              <a:rPr lang="en-US" altLang="zh-CN" sz="2000" dirty="0">
                <a:latin typeface="Consolas" panose="020B0609020204030204" pitchFamily="49" charset="0"/>
              </a:rPr>
              <a:t>()+'\\test')</a:t>
            </a:r>
            <a:endParaRPr lang="en-US" altLang="zh-CN"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os.listdir</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90000"/>
              </a:lnSpc>
              <a:buSzPct val="90000"/>
              <a:buNone/>
            </a:pPr>
            <a:r>
              <a:rPr lang="en-US" altLang="zh-CN" sz="2000" dirty="0">
                <a:solidFill>
                  <a:srgbClr val="00B0F0"/>
                </a:solidFill>
                <a:latin typeface="Consolas" panose="020B0609020204030204" pitchFamily="49" charset="0"/>
              </a:rPr>
              <a:t>['test']</a:t>
            </a:r>
            <a:endParaRPr lang="en-US" altLang="zh-CN" sz="2000" dirty="0">
              <a:solidFill>
                <a:srgbClr val="00B0F0"/>
              </a:solidFill>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os.rmdir</a:t>
            </a:r>
            <a:r>
              <a:rPr lang="en-US" altLang="zh-CN" sz="2000" dirty="0">
                <a:latin typeface="Consolas" panose="020B0609020204030204" pitchFamily="49" charset="0"/>
              </a:rPr>
              <a:t>('test')                    #</a:t>
            </a:r>
            <a:r>
              <a:rPr lang="zh-CN" altLang="en-US" sz="2000" dirty="0">
                <a:latin typeface="Consolas" panose="020B0609020204030204" pitchFamily="49" charset="0"/>
              </a:rPr>
              <a:t>删除目录</a:t>
            </a:r>
            <a:endParaRPr lang="zh-CN" altLang="en-US" sz="2000" dirty="0">
              <a:latin typeface="Consolas" panose="020B0609020204030204" pitchFamily="49" charset="0"/>
            </a:endParaRPr>
          </a:p>
          <a:p>
            <a:pPr>
              <a:lnSpc>
                <a:spcPct val="90000"/>
              </a:lnSpc>
              <a:buSzPct val="90000"/>
              <a:buNone/>
            </a:pPr>
            <a:r>
              <a:rPr lang="en-US" altLang="zh-CN" sz="2000" dirty="0">
                <a:latin typeface="Consolas" panose="020B0609020204030204" pitchFamily="49" charset="0"/>
              </a:rPr>
              <a:t>&gt;&gt;&gt; </a:t>
            </a:r>
            <a:r>
              <a:rPr lang="en-US" altLang="zh-CN" sz="2000" dirty="0" err="1">
                <a:latin typeface="Consolas" panose="020B0609020204030204" pitchFamily="49" charset="0"/>
              </a:rPr>
              <a:t>os.listdir</a:t>
            </a:r>
            <a:r>
              <a:rPr lang="en-US" altLang="zh-CN" sz="2000" dirty="0">
                <a:latin typeface="Consolas" panose="020B0609020204030204" pitchFamily="49" charset="0"/>
              </a:rPr>
              <a:t>('.')</a:t>
            </a:r>
            <a:endParaRPr lang="en-US" altLang="zh-CN" sz="2000" dirty="0">
              <a:latin typeface="Consolas" panose="020B0609020204030204" pitchFamily="49" charset="0"/>
            </a:endParaRPr>
          </a:p>
          <a:p>
            <a:pPr>
              <a:lnSpc>
                <a:spcPct val="90000"/>
              </a:lnSpc>
              <a:buSzPct val="90000"/>
              <a:buNone/>
            </a:pPr>
            <a:r>
              <a:rPr lang="en-US" altLang="zh-CN" sz="2000" dirty="0">
                <a:solidFill>
                  <a:srgbClr val="00B0F0"/>
                </a:solidFill>
                <a:latin typeface="Consolas" panose="020B0609020204030204" pitchFamily="49" charset="0"/>
              </a:rPr>
              <a:t>[]</a:t>
            </a:r>
            <a:endParaRPr lang="en-US" altLang="zh-CN" sz="2000" dirty="0">
              <a:solidFill>
                <a:srgbClr val="00B0F0"/>
              </a:solidFill>
              <a:latin typeface="Consolas" panose="020B0609020204030204" pitchFamily="49" charset="0"/>
            </a:endParaRPr>
          </a:p>
          <a:p>
            <a:pPr lvl="1"/>
            <a:endParaRPr lang="zh-CN" altLang="en-US" dirty="0"/>
          </a:p>
        </p:txBody>
      </p:sp>
      <p:sp>
        <p:nvSpPr>
          <p:cNvPr id="3" name="标题 2"/>
          <p:cNvSpPr>
            <a:spLocks noGrp="1"/>
          </p:cNvSpPr>
          <p:nvPr>
            <p:ph type="title"/>
          </p:nvPr>
        </p:nvSpPr>
        <p:spPr/>
        <p:txBody>
          <a:bodyPr/>
          <a:lstStyle/>
          <a:p>
            <a:r>
              <a:rPr lang="zh-CN" altLang="en-US" dirty="0"/>
              <a:t>文件</a:t>
            </a:r>
            <a:endParaRPr lang="zh-CN" altLang="en-US" dirty="0"/>
          </a:p>
        </p:txBody>
      </p:sp>
    </p:spTree>
  </p:cSld>
  <p:clrMapOvr>
    <a:masterClrMapping/>
  </p:clrMapOvr>
</p:sld>
</file>

<file path=ppt/tags/tag1.xml><?xml version="1.0" encoding="utf-8"?>
<p:tagLst xmlns:p="http://schemas.openxmlformats.org/presentationml/2006/main">
  <p:tag name="commondata" val="eyJoZGlkIjoiZjU2N2Q3N2FlNDI2MzAxZDBhNmMxODAwNmRlOTc3NjYifQ=="/>
</p:tagLst>
</file>

<file path=ppt/theme/theme1.xml><?xml version="1.0" encoding="utf-8"?>
<a:theme xmlns:a="http://schemas.openxmlformats.org/drawingml/2006/main" name="模板">
  <a:themeElements>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模板">
      <a:majorFont>
        <a:latin typeface="Times New Roman"/>
        <a:ea typeface="隶书"/>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otalTime>0</TotalTime>
  <Words>36021</Words>
  <Application>WPS 演示</Application>
  <PresentationFormat>宽屏</PresentationFormat>
  <Paragraphs>2094</Paragraphs>
  <Slides>103</Slides>
  <Notes>29</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103</vt:i4>
      </vt:variant>
    </vt:vector>
  </HeadingPairs>
  <TitlesOfParts>
    <vt:vector size="118" baseType="lpstr">
      <vt:lpstr>Arial</vt:lpstr>
      <vt:lpstr>宋体</vt:lpstr>
      <vt:lpstr>Wingdings</vt:lpstr>
      <vt:lpstr>Tahoma</vt:lpstr>
      <vt:lpstr>微软雅黑</vt:lpstr>
      <vt:lpstr>Times New Roman</vt:lpstr>
      <vt:lpstr>隶书</vt:lpstr>
      <vt:lpstr>华文彩云</vt:lpstr>
      <vt:lpstr>华文中宋</vt:lpstr>
      <vt:lpstr>Consolas</vt:lpstr>
      <vt:lpstr>Arial Unicode MS</vt:lpstr>
      <vt:lpstr>黑体</vt:lpstr>
      <vt:lpstr>Calibri</vt:lpstr>
      <vt:lpstr>模板</vt:lpstr>
      <vt:lpstr>Paint.Picture</vt:lpstr>
      <vt:lpstr>Python数据处理编程</vt:lpstr>
      <vt:lpstr>Python数据处理编程</vt:lpstr>
      <vt:lpstr>字符串</vt:lpstr>
      <vt:lpstr>字符串</vt:lpstr>
      <vt:lpstr>字符串</vt:lpstr>
      <vt:lpstr>字符串格式化</vt:lpstr>
      <vt:lpstr>字符串</vt:lpstr>
      <vt:lpstr>字符串</vt:lpstr>
      <vt:lpstr>字符串</vt:lpstr>
      <vt:lpstr>字符串常用方法</vt:lpstr>
      <vt:lpstr>字符串</vt:lpstr>
      <vt:lpstr>字符串常用方法</vt:lpstr>
      <vt:lpstr>字符串</vt:lpstr>
      <vt:lpstr>字符串</vt:lpstr>
      <vt:lpstr>字符串</vt:lpstr>
      <vt:lpstr>字符串</vt:lpstr>
      <vt:lpstr>字符串</vt:lpstr>
      <vt:lpstr>字符串</vt:lpstr>
      <vt:lpstr>字符串</vt:lpstr>
      <vt:lpstr>字符串</vt:lpstr>
      <vt:lpstr>字符串</vt:lpstr>
      <vt:lpstr>字符串</vt:lpstr>
      <vt:lpstr>字符串</vt:lpstr>
      <vt:lpstr>字符串</vt:lpstr>
      <vt:lpstr>字符串</vt:lpstr>
      <vt:lpstr>字符串</vt:lpstr>
      <vt:lpstr>字符串</vt:lpstr>
      <vt:lpstr>字符串</vt:lpstr>
      <vt:lpstr>字符串</vt:lpstr>
      <vt:lpstr>字符串</vt:lpstr>
      <vt:lpstr>字符串</vt:lpstr>
      <vt:lpstr>字符串</vt:lpstr>
      <vt:lpstr>字符串</vt:lpstr>
      <vt:lpstr>字符串</vt:lpstr>
      <vt:lpstr>字符串</vt:lpstr>
      <vt:lpstr>字符串应用</vt:lpstr>
      <vt:lpstr>字符串应用</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正则表达式</vt:lpstr>
      <vt:lpstr>文件</vt:lpstr>
      <vt:lpstr>文件</vt:lpstr>
      <vt:lpstr>文件</vt:lpstr>
      <vt:lpstr>文件</vt:lpstr>
      <vt:lpstr>文件</vt:lpstr>
      <vt:lpstr>文件</vt:lpstr>
      <vt:lpstr>文件</vt:lpstr>
      <vt:lpstr>文件</vt:lpstr>
      <vt:lpstr>文件</vt:lpstr>
      <vt:lpstr>文件</vt:lpstr>
      <vt:lpstr>文件</vt:lpstr>
      <vt:lpstr>文件</vt:lpstr>
      <vt:lpstr>文件</vt:lpstr>
      <vt:lpstr>文件</vt:lpstr>
      <vt:lpstr>文件</vt:lpstr>
      <vt:lpstr>文件</vt:lpstr>
      <vt:lpstr>文件</vt:lpstr>
      <vt:lpstr>文件</vt:lpstr>
      <vt:lpstr>文件</vt:lpstr>
      <vt:lpstr>文件</vt:lpstr>
      <vt:lpstr>文件</vt:lpstr>
      <vt:lpstr>文件</vt:lpstr>
      <vt:lpstr>文件</vt:lpstr>
      <vt:lpstr>文件</vt:lpstr>
      <vt:lpstr>PowerPoint 演示文稿</vt:lpstr>
      <vt:lpstr>文件</vt:lpstr>
      <vt:lpstr>文件</vt:lpstr>
      <vt:lpstr>文件</vt:lpstr>
      <vt:lpstr>文件</vt:lpstr>
      <vt:lpstr>文件</vt:lpstr>
      <vt:lpstr>文件</vt:lpstr>
      <vt:lpstr>文件</vt:lpstr>
      <vt:lpstr>文件</vt:lpstr>
      <vt:lpstr>文件</vt:lpstr>
      <vt:lpstr>应用示例</vt:lpstr>
      <vt:lpstr>应用示例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Dong</dc:creator>
  <cp:lastModifiedBy>HAPPY</cp:lastModifiedBy>
  <cp:revision>1153</cp:revision>
  <dcterms:created xsi:type="dcterms:W3CDTF">2015-05-05T08:02:00Z</dcterms:created>
  <dcterms:modified xsi:type="dcterms:W3CDTF">2024-04-28T13:49:59Z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A7E048554D954D2AB351B9F7BEE19D09_12</vt:lpwstr>
  </property>
</Properties>
</file>