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1795" r:id="rId2"/>
    <p:sldId id="1796" r:id="rId3"/>
    <p:sldId id="2315" r:id="rId4"/>
    <p:sldId id="2317" r:id="rId5"/>
    <p:sldId id="2320" r:id="rId6"/>
    <p:sldId id="2321" r:id="rId7"/>
    <p:sldId id="2508" r:id="rId8"/>
    <p:sldId id="2230" r:id="rId9"/>
    <p:sldId id="2232" r:id="rId10"/>
    <p:sldId id="2233" r:id="rId11"/>
    <p:sldId id="2234" r:id="rId12"/>
    <p:sldId id="2322" r:id="rId13"/>
    <p:sldId id="2507" r:id="rId14"/>
    <p:sldId id="2236" r:id="rId15"/>
    <p:sldId id="2323" r:id="rId16"/>
    <p:sldId id="2515" r:id="rId17"/>
    <p:sldId id="2516" r:id="rId18"/>
    <p:sldId id="2324" r:id="rId19"/>
    <p:sldId id="2325" r:id="rId20"/>
    <p:sldId id="2517" r:id="rId21"/>
    <p:sldId id="2326" r:id="rId22"/>
    <p:sldId id="2327" r:id="rId23"/>
    <p:sldId id="2242" r:id="rId24"/>
    <p:sldId id="2328" r:id="rId25"/>
    <p:sldId id="2329" r:id="rId26"/>
    <p:sldId id="2330" r:id="rId27"/>
    <p:sldId id="2331" r:id="rId28"/>
    <p:sldId id="2509" r:id="rId29"/>
    <p:sldId id="2510" r:id="rId30"/>
    <p:sldId id="2334" r:id="rId31"/>
    <p:sldId id="2518" r:id="rId32"/>
    <p:sldId id="2519" r:id="rId33"/>
    <p:sldId id="2520" r:id="rId34"/>
    <p:sldId id="2332" r:id="rId35"/>
    <p:sldId id="2335" r:id="rId36"/>
    <p:sldId id="2511" r:id="rId37"/>
    <p:sldId id="2512" r:id="rId38"/>
    <p:sldId id="2336" r:id="rId39"/>
    <p:sldId id="2513" r:id="rId40"/>
    <p:sldId id="2514" r:id="rId41"/>
    <p:sldId id="2521" r:id="rId42"/>
    <p:sldId id="2522" r:id="rId43"/>
    <p:sldId id="2051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D4955DAE-2597-4F50-A5DB-8A123B6C4456}">
          <p14:sldIdLst>
            <p14:sldId id="1795"/>
            <p14:sldId id="1796"/>
            <p14:sldId id="2315"/>
            <p14:sldId id="2317"/>
            <p14:sldId id="2320"/>
            <p14:sldId id="2321"/>
            <p14:sldId id="2508"/>
            <p14:sldId id="2230"/>
            <p14:sldId id="2232"/>
            <p14:sldId id="2233"/>
            <p14:sldId id="2234"/>
            <p14:sldId id="2322"/>
            <p14:sldId id="2507"/>
            <p14:sldId id="2236"/>
            <p14:sldId id="2323"/>
            <p14:sldId id="2515"/>
            <p14:sldId id="2516"/>
            <p14:sldId id="2324"/>
            <p14:sldId id="2325"/>
            <p14:sldId id="2517"/>
            <p14:sldId id="2326"/>
            <p14:sldId id="2327"/>
            <p14:sldId id="2242"/>
            <p14:sldId id="2328"/>
            <p14:sldId id="2329"/>
            <p14:sldId id="2330"/>
            <p14:sldId id="2331"/>
            <p14:sldId id="2509"/>
            <p14:sldId id="2510"/>
            <p14:sldId id="2334"/>
            <p14:sldId id="2518"/>
            <p14:sldId id="2519"/>
            <p14:sldId id="2520"/>
            <p14:sldId id="2332"/>
            <p14:sldId id="2335"/>
            <p14:sldId id="2511"/>
            <p14:sldId id="2512"/>
            <p14:sldId id="2336"/>
            <p14:sldId id="2513"/>
            <p14:sldId id="2514"/>
            <p14:sldId id="2521"/>
            <p14:sldId id="2522"/>
            <p14:sldId id="20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5905" autoAdjust="0"/>
  </p:normalViewPr>
  <p:slideViewPr>
    <p:cSldViewPr snapToGrid="0">
      <p:cViewPr varScale="1">
        <p:scale>
          <a:sx n="97" d="100"/>
          <a:sy n="97" d="100"/>
        </p:scale>
        <p:origin x="77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166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99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9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https://blog.csdn.net/wyatt007/article/details/105295794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29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59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3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Robots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协议基本语法：*代表所有，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/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代表根目录。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8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bs4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库将任何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HTML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输入都变成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UTF‐8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编码，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Python 3.x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默认支持编码是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UTF‐8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，解析无障碍。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83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bs4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库将任何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HTML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输入都变成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UTF‐8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编码，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Python 3.x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默认支持编码是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UTF‐8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，解析无障碍。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27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bs4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库将任何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HTML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输入都变成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UTF‐8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编码，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Python 3.x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默认支持编码是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UTF‐8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，解析无障碍。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31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bs4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库将任何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HTML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输入都变成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UTF‐8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编码，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Python 3.x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默认支持编码是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UTF‐8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，解析无障碍。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8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bs4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库将任何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HTML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输入都变成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UTF‐8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编码，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Python 3.x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默认支持编码是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UTF‐8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，解析无障碍。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46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bs4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库将任何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HTML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输入都变成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UTF‐8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编码，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Python 3.x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默认支持编码是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UTF‐8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，解析无障碍。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2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函数：顺序执行</a:t>
            </a:r>
            <a:endParaRPr lang="en-US" altLang="zh-CN" dirty="0"/>
          </a:p>
          <a:p>
            <a:r>
              <a:rPr lang="zh-CN" altLang="en-US" dirty="0"/>
              <a:t>对象：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12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bs4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库将任何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HTML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输入都变成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UTF‐8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编码，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Python 3.x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默认支持编码是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UTF‐8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，解析无障碍。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83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bs4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库将任何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HTML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输入都变成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UTF‐8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编码，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Python 3.x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默认支持编码是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UTF‐8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，解析无障碍。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535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14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函数：顺序执行</a:t>
            </a:r>
            <a:endParaRPr lang="en-US" altLang="zh-CN" dirty="0"/>
          </a:p>
          <a:p>
            <a:r>
              <a:rPr lang="zh-CN" altLang="en-US" dirty="0"/>
              <a:t>对象：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65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HTTP</a:t>
            </a:r>
            <a:r>
              <a:rPr lang="zh-CN" altLang="en-US" dirty="0"/>
              <a:t>协议①</a:t>
            </a:r>
            <a:r>
              <a:rPr lang="en-US" altLang="zh-CN" dirty="0"/>
              <a:t>HTTP</a:t>
            </a:r>
            <a:r>
              <a:rPr lang="zh-CN" altLang="en-US" dirty="0"/>
              <a:t>，</a:t>
            </a:r>
            <a:r>
              <a:rPr lang="en-US" altLang="zh-CN" dirty="0"/>
              <a:t>Hypertext Transfer Protocol</a:t>
            </a:r>
            <a:r>
              <a:rPr lang="zh-CN" altLang="en-US" dirty="0"/>
              <a:t>，超文本传输协议。</a:t>
            </a:r>
            <a:endParaRPr lang="en-US" altLang="zh-CN" dirty="0"/>
          </a:p>
          <a:p>
            <a:r>
              <a:rPr lang="zh-CN" altLang="en-US" dirty="0"/>
              <a:t>②</a:t>
            </a:r>
            <a:r>
              <a:rPr lang="en-US" altLang="zh-CN" dirty="0"/>
              <a:t>HTTP</a:t>
            </a:r>
            <a:r>
              <a:rPr lang="zh-CN" altLang="en-US" dirty="0"/>
              <a:t>是一个基于“请求与响应”模式的、无状态的应用层协议。</a:t>
            </a:r>
            <a:endParaRPr lang="en-US" altLang="zh-CN" dirty="0"/>
          </a:p>
          <a:p>
            <a:r>
              <a:rPr lang="zh-CN" altLang="en-US" dirty="0"/>
              <a:t>③</a:t>
            </a:r>
            <a:r>
              <a:rPr lang="en-US" altLang="zh-CN" dirty="0"/>
              <a:t>HTTP</a:t>
            </a:r>
            <a:r>
              <a:rPr lang="zh-CN" altLang="en-US" dirty="0"/>
              <a:t>协议采用</a:t>
            </a:r>
            <a:r>
              <a:rPr lang="en-US" altLang="zh-CN" dirty="0"/>
              <a:t>URL</a:t>
            </a:r>
            <a:r>
              <a:rPr lang="zh-CN" altLang="en-US" dirty="0"/>
              <a:t>作为定位网络资源的标识。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URL</a:t>
            </a:r>
            <a:r>
              <a:rPr lang="zh-CN" altLang="en-US" dirty="0"/>
              <a:t>格式</a:t>
            </a:r>
            <a:r>
              <a:rPr lang="en-US" altLang="zh-CN" dirty="0"/>
              <a:t>http://host[:port][path]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①</a:t>
            </a:r>
            <a:r>
              <a:rPr lang="en-US" altLang="zh-CN" dirty="0"/>
              <a:t>host</a:t>
            </a:r>
            <a:r>
              <a:rPr lang="zh-CN" altLang="en-US" dirty="0"/>
              <a:t>：合法的</a:t>
            </a:r>
            <a:r>
              <a:rPr lang="en-US" altLang="zh-CN" dirty="0"/>
              <a:t>Internet</a:t>
            </a:r>
            <a:r>
              <a:rPr lang="zh-CN" altLang="en-US" dirty="0"/>
              <a:t>主机域名或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  <a:endParaRPr lang="en-US" altLang="zh-CN" dirty="0"/>
          </a:p>
          <a:p>
            <a:r>
              <a:rPr lang="zh-CN" altLang="en-US" dirty="0"/>
              <a:t>②</a:t>
            </a:r>
            <a:r>
              <a:rPr lang="en-US" altLang="zh-CN" dirty="0"/>
              <a:t>port</a:t>
            </a:r>
            <a:r>
              <a:rPr lang="zh-CN" altLang="en-US" dirty="0"/>
              <a:t>：端口号，缺省端口为</a:t>
            </a:r>
            <a:r>
              <a:rPr lang="en-US" altLang="zh-CN" dirty="0"/>
              <a:t>80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③</a:t>
            </a:r>
            <a:r>
              <a:rPr lang="en-US" altLang="zh-CN" dirty="0"/>
              <a:t>path</a:t>
            </a:r>
            <a:r>
              <a:rPr lang="zh-CN" altLang="en-US" dirty="0"/>
              <a:t>：请求资源的路径。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HTTP URL</a:t>
            </a:r>
            <a:r>
              <a:rPr lang="zh-CN" altLang="en-US" dirty="0"/>
              <a:t>实例①</a:t>
            </a:r>
            <a:r>
              <a:rPr lang="en-US" altLang="zh-CN" dirty="0"/>
              <a:t>http://www.bit.edu.cn</a:t>
            </a:r>
            <a:r>
              <a:rPr lang="zh-CN" altLang="en-US" dirty="0"/>
              <a:t>。②</a:t>
            </a:r>
            <a:r>
              <a:rPr lang="en-US" altLang="zh-CN" dirty="0"/>
              <a:t>http://220.181.111.188/duty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HTTP URL</a:t>
            </a:r>
            <a:r>
              <a:rPr lang="zh-CN" altLang="en-US" dirty="0"/>
              <a:t>的理解</a:t>
            </a:r>
            <a:r>
              <a:rPr lang="en-US" altLang="zh-CN" dirty="0"/>
              <a:t>URL</a:t>
            </a:r>
            <a:r>
              <a:rPr lang="zh-CN" altLang="en-US" dirty="0"/>
              <a:t>是通过</a:t>
            </a:r>
            <a:r>
              <a:rPr lang="en-US" altLang="zh-CN" dirty="0"/>
              <a:t>HTTP</a:t>
            </a:r>
            <a:r>
              <a:rPr lang="zh-CN" altLang="en-US" dirty="0"/>
              <a:t>协议存取资源的</a:t>
            </a:r>
            <a:r>
              <a:rPr lang="en-US" altLang="zh-CN" dirty="0"/>
              <a:t>Internet</a:t>
            </a:r>
            <a:r>
              <a:rPr lang="zh-CN" altLang="en-US" dirty="0"/>
              <a:t>路径，一个</a:t>
            </a:r>
            <a:r>
              <a:rPr lang="en-US" altLang="zh-CN" dirty="0"/>
              <a:t>URL</a:t>
            </a:r>
            <a:r>
              <a:rPr lang="zh-CN" altLang="en-US" dirty="0"/>
              <a:t>对应一个数据资源。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）理解</a:t>
            </a:r>
            <a:r>
              <a:rPr lang="en-US" altLang="zh-CN" dirty="0"/>
              <a:t>PATCH</a:t>
            </a:r>
            <a:r>
              <a:rPr lang="zh-CN" altLang="en-US" dirty="0"/>
              <a:t>和</a:t>
            </a:r>
            <a:r>
              <a:rPr lang="en-US" altLang="zh-CN" dirty="0"/>
              <a:t>PUT</a:t>
            </a:r>
            <a:r>
              <a:rPr lang="zh-CN" altLang="en-US" dirty="0"/>
              <a:t>的区别假设</a:t>
            </a:r>
            <a:r>
              <a:rPr lang="en-US" altLang="zh-CN" dirty="0"/>
              <a:t>URL</a:t>
            </a:r>
            <a:r>
              <a:rPr lang="zh-CN" altLang="en-US" dirty="0"/>
              <a:t>位置有一组数据</a:t>
            </a:r>
            <a:r>
              <a:rPr lang="en-US" altLang="zh-CN" dirty="0" err="1"/>
              <a:t>UserInfo</a:t>
            </a:r>
            <a:r>
              <a:rPr lang="zh-CN" altLang="en-US" dirty="0"/>
              <a:t>，包括</a:t>
            </a:r>
            <a:r>
              <a:rPr lang="en-US" altLang="zh-CN" dirty="0" err="1"/>
              <a:t>UserID</a:t>
            </a:r>
            <a:r>
              <a:rPr lang="zh-CN" altLang="en-US" dirty="0"/>
              <a:t>、</a:t>
            </a:r>
            <a:r>
              <a:rPr lang="en-US" altLang="zh-CN" dirty="0" err="1"/>
              <a:t>UserName</a:t>
            </a:r>
            <a:r>
              <a:rPr lang="zh-CN" altLang="en-US" dirty="0"/>
              <a:t>等</a:t>
            </a:r>
            <a:r>
              <a:rPr lang="en-US" altLang="zh-CN" dirty="0"/>
              <a:t>20</a:t>
            </a:r>
            <a:r>
              <a:rPr lang="zh-CN" altLang="en-US" dirty="0"/>
              <a:t>个字段。需求：用户修改了</a:t>
            </a:r>
            <a:r>
              <a:rPr lang="en-US" altLang="zh-CN" dirty="0" err="1"/>
              <a:t>UserName</a:t>
            </a:r>
            <a:r>
              <a:rPr lang="zh-CN" altLang="en-US" dirty="0"/>
              <a:t>，其他不变。①采用</a:t>
            </a:r>
            <a:r>
              <a:rPr lang="en-US" altLang="zh-CN" dirty="0"/>
              <a:t>PATCH</a:t>
            </a:r>
            <a:r>
              <a:rPr lang="zh-CN" altLang="en-US" dirty="0"/>
              <a:t>，仅向</a:t>
            </a:r>
            <a:r>
              <a:rPr lang="en-US" altLang="zh-CN" dirty="0"/>
              <a:t>URL</a:t>
            </a:r>
            <a:r>
              <a:rPr lang="zh-CN" altLang="en-US" dirty="0"/>
              <a:t>提交</a:t>
            </a:r>
            <a:r>
              <a:rPr lang="en-US" altLang="zh-CN" dirty="0" err="1"/>
              <a:t>UserName</a:t>
            </a:r>
            <a:r>
              <a:rPr lang="zh-CN" altLang="en-US" dirty="0"/>
              <a:t>的局部更新请求。②采用</a:t>
            </a:r>
            <a:r>
              <a:rPr lang="en-US" altLang="zh-CN" dirty="0"/>
              <a:t>PUT</a:t>
            </a:r>
            <a:r>
              <a:rPr lang="zh-CN" altLang="en-US" dirty="0"/>
              <a:t>，必须将所有</a:t>
            </a:r>
            <a:r>
              <a:rPr lang="en-US" altLang="zh-CN" dirty="0"/>
              <a:t>20</a:t>
            </a:r>
            <a:r>
              <a:rPr lang="zh-CN" altLang="en-US" dirty="0"/>
              <a:t>个字段一并提交到</a:t>
            </a:r>
            <a:r>
              <a:rPr lang="en-US" altLang="zh-CN" dirty="0"/>
              <a:t>URL</a:t>
            </a:r>
            <a:r>
              <a:rPr lang="zh-CN" altLang="en-US" dirty="0"/>
              <a:t>，未提交字段被删除。</a:t>
            </a:r>
            <a:r>
              <a:rPr lang="en-US" altLang="zh-CN" dirty="0"/>
              <a:t>PATCH</a:t>
            </a:r>
            <a:r>
              <a:rPr lang="zh-CN" altLang="en-US" dirty="0"/>
              <a:t>的最主要好处：节省网络带宽。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25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HTTP</a:t>
            </a:r>
            <a:r>
              <a:rPr lang="zh-CN" altLang="en-US" dirty="0"/>
              <a:t>协议①</a:t>
            </a:r>
            <a:r>
              <a:rPr lang="en-US" altLang="zh-CN" dirty="0"/>
              <a:t>HTTP</a:t>
            </a:r>
            <a:r>
              <a:rPr lang="zh-CN" altLang="en-US" dirty="0"/>
              <a:t>，</a:t>
            </a:r>
            <a:r>
              <a:rPr lang="en-US" altLang="zh-CN" dirty="0"/>
              <a:t>Hypertext Transfer Protocol</a:t>
            </a:r>
            <a:r>
              <a:rPr lang="zh-CN" altLang="en-US" dirty="0"/>
              <a:t>，超文本传输协议。</a:t>
            </a:r>
            <a:endParaRPr lang="en-US" altLang="zh-CN" dirty="0"/>
          </a:p>
          <a:p>
            <a:r>
              <a:rPr lang="zh-CN" altLang="en-US" dirty="0"/>
              <a:t>②</a:t>
            </a:r>
            <a:r>
              <a:rPr lang="en-US" altLang="zh-CN" dirty="0"/>
              <a:t>HTTP</a:t>
            </a:r>
            <a:r>
              <a:rPr lang="zh-CN" altLang="en-US" dirty="0"/>
              <a:t>是一个基于“请求与响应”模式的、无状态的应用层协议。</a:t>
            </a:r>
            <a:endParaRPr lang="en-US" altLang="zh-CN" dirty="0"/>
          </a:p>
          <a:p>
            <a:r>
              <a:rPr lang="zh-CN" altLang="en-US" dirty="0"/>
              <a:t>③</a:t>
            </a:r>
            <a:r>
              <a:rPr lang="en-US" altLang="zh-CN" dirty="0"/>
              <a:t>HTTP</a:t>
            </a:r>
            <a:r>
              <a:rPr lang="zh-CN" altLang="en-US" dirty="0"/>
              <a:t>协议采用</a:t>
            </a:r>
            <a:r>
              <a:rPr lang="en-US" altLang="zh-CN" dirty="0"/>
              <a:t>URL</a:t>
            </a:r>
            <a:r>
              <a:rPr lang="zh-CN" altLang="en-US" dirty="0"/>
              <a:t>作为定位网络资源的标识。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URL</a:t>
            </a:r>
            <a:r>
              <a:rPr lang="zh-CN" altLang="en-US" dirty="0"/>
              <a:t>格式</a:t>
            </a:r>
            <a:r>
              <a:rPr lang="en-US" altLang="zh-CN" dirty="0"/>
              <a:t>http://host[:port][path]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①</a:t>
            </a:r>
            <a:r>
              <a:rPr lang="en-US" altLang="zh-CN" dirty="0"/>
              <a:t>host</a:t>
            </a:r>
            <a:r>
              <a:rPr lang="zh-CN" altLang="en-US" dirty="0"/>
              <a:t>：合法的</a:t>
            </a:r>
            <a:r>
              <a:rPr lang="en-US" altLang="zh-CN" dirty="0"/>
              <a:t>Internet</a:t>
            </a:r>
            <a:r>
              <a:rPr lang="zh-CN" altLang="en-US" dirty="0"/>
              <a:t>主机域名或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  <a:endParaRPr lang="en-US" altLang="zh-CN" dirty="0"/>
          </a:p>
          <a:p>
            <a:r>
              <a:rPr lang="zh-CN" altLang="en-US" dirty="0"/>
              <a:t>②</a:t>
            </a:r>
            <a:r>
              <a:rPr lang="en-US" altLang="zh-CN" dirty="0"/>
              <a:t>port</a:t>
            </a:r>
            <a:r>
              <a:rPr lang="zh-CN" altLang="en-US" dirty="0"/>
              <a:t>：端口号，缺省端口为</a:t>
            </a:r>
            <a:r>
              <a:rPr lang="en-US" altLang="zh-CN" dirty="0"/>
              <a:t>80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③</a:t>
            </a:r>
            <a:r>
              <a:rPr lang="en-US" altLang="zh-CN" dirty="0"/>
              <a:t>path</a:t>
            </a:r>
            <a:r>
              <a:rPr lang="zh-CN" altLang="en-US" dirty="0"/>
              <a:t>：请求资源的路径。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HTTP URL</a:t>
            </a:r>
            <a:r>
              <a:rPr lang="zh-CN" altLang="en-US" dirty="0"/>
              <a:t>实例①</a:t>
            </a:r>
            <a:r>
              <a:rPr lang="en-US" altLang="zh-CN" dirty="0"/>
              <a:t>http://www.bit.edu.cn</a:t>
            </a:r>
            <a:r>
              <a:rPr lang="zh-CN" altLang="en-US" dirty="0"/>
              <a:t>。②</a:t>
            </a:r>
            <a:r>
              <a:rPr lang="en-US" altLang="zh-CN" dirty="0"/>
              <a:t>http://220.181.111.188/duty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HTTP URL</a:t>
            </a:r>
            <a:r>
              <a:rPr lang="zh-CN" altLang="en-US" dirty="0"/>
              <a:t>的理解</a:t>
            </a:r>
            <a:r>
              <a:rPr lang="en-US" altLang="zh-CN" dirty="0"/>
              <a:t>URL</a:t>
            </a:r>
            <a:r>
              <a:rPr lang="zh-CN" altLang="en-US" dirty="0"/>
              <a:t>是通过</a:t>
            </a:r>
            <a:r>
              <a:rPr lang="en-US" altLang="zh-CN" dirty="0"/>
              <a:t>HTTP</a:t>
            </a:r>
            <a:r>
              <a:rPr lang="zh-CN" altLang="en-US" dirty="0"/>
              <a:t>协议存取资源的</a:t>
            </a:r>
            <a:r>
              <a:rPr lang="en-US" altLang="zh-CN" dirty="0"/>
              <a:t>Internet</a:t>
            </a:r>
            <a:r>
              <a:rPr lang="zh-CN" altLang="en-US" dirty="0"/>
              <a:t>路径，一个</a:t>
            </a:r>
            <a:r>
              <a:rPr lang="en-US" altLang="zh-CN" dirty="0"/>
              <a:t>URL</a:t>
            </a:r>
            <a:r>
              <a:rPr lang="zh-CN" altLang="en-US" dirty="0"/>
              <a:t>对应一个数据资源。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）理解</a:t>
            </a:r>
            <a:r>
              <a:rPr lang="en-US" altLang="zh-CN" dirty="0"/>
              <a:t>PATCH</a:t>
            </a:r>
            <a:r>
              <a:rPr lang="zh-CN" altLang="en-US" dirty="0"/>
              <a:t>和</a:t>
            </a:r>
            <a:r>
              <a:rPr lang="en-US" altLang="zh-CN" dirty="0"/>
              <a:t>PUT</a:t>
            </a:r>
            <a:r>
              <a:rPr lang="zh-CN" altLang="en-US" dirty="0"/>
              <a:t>的区别假设</a:t>
            </a:r>
            <a:r>
              <a:rPr lang="en-US" altLang="zh-CN" dirty="0"/>
              <a:t>URL</a:t>
            </a:r>
            <a:r>
              <a:rPr lang="zh-CN" altLang="en-US" dirty="0"/>
              <a:t>位置有一组数据</a:t>
            </a:r>
            <a:r>
              <a:rPr lang="en-US" altLang="zh-CN" dirty="0" err="1"/>
              <a:t>UserInfo</a:t>
            </a:r>
            <a:r>
              <a:rPr lang="zh-CN" altLang="en-US" dirty="0"/>
              <a:t>，包括</a:t>
            </a:r>
            <a:r>
              <a:rPr lang="en-US" altLang="zh-CN" dirty="0" err="1"/>
              <a:t>UserID</a:t>
            </a:r>
            <a:r>
              <a:rPr lang="zh-CN" altLang="en-US" dirty="0"/>
              <a:t>、</a:t>
            </a:r>
            <a:r>
              <a:rPr lang="en-US" altLang="zh-CN" dirty="0" err="1"/>
              <a:t>UserName</a:t>
            </a:r>
            <a:r>
              <a:rPr lang="zh-CN" altLang="en-US" dirty="0"/>
              <a:t>等</a:t>
            </a:r>
            <a:r>
              <a:rPr lang="en-US" altLang="zh-CN" dirty="0"/>
              <a:t>20</a:t>
            </a:r>
            <a:r>
              <a:rPr lang="zh-CN" altLang="en-US" dirty="0"/>
              <a:t>个字段。需求：用户修改了</a:t>
            </a:r>
            <a:r>
              <a:rPr lang="en-US" altLang="zh-CN" dirty="0" err="1"/>
              <a:t>UserName</a:t>
            </a:r>
            <a:r>
              <a:rPr lang="zh-CN" altLang="en-US" dirty="0"/>
              <a:t>，其他不变。</a:t>
            </a:r>
            <a:endParaRPr lang="en-US" altLang="zh-CN" dirty="0"/>
          </a:p>
          <a:p>
            <a:r>
              <a:rPr lang="zh-CN" altLang="en-US" dirty="0"/>
              <a:t>①采用</a:t>
            </a:r>
            <a:r>
              <a:rPr lang="en-US" altLang="zh-CN" dirty="0"/>
              <a:t>PATCH</a:t>
            </a:r>
            <a:r>
              <a:rPr lang="zh-CN" altLang="en-US" dirty="0"/>
              <a:t>，仅向</a:t>
            </a:r>
            <a:r>
              <a:rPr lang="en-US" altLang="zh-CN" dirty="0"/>
              <a:t>URL</a:t>
            </a:r>
            <a:r>
              <a:rPr lang="zh-CN" altLang="en-US" dirty="0"/>
              <a:t>提交</a:t>
            </a:r>
            <a:r>
              <a:rPr lang="en-US" altLang="zh-CN" dirty="0" err="1"/>
              <a:t>UserName</a:t>
            </a:r>
            <a:r>
              <a:rPr lang="zh-CN" altLang="en-US" dirty="0"/>
              <a:t>的局部更新请求。</a:t>
            </a:r>
            <a:endParaRPr lang="en-US" altLang="zh-CN" dirty="0"/>
          </a:p>
          <a:p>
            <a:r>
              <a:rPr lang="zh-CN" altLang="en-US" dirty="0"/>
              <a:t>②采用</a:t>
            </a:r>
            <a:r>
              <a:rPr lang="en-US" altLang="zh-CN" dirty="0"/>
              <a:t>PUT</a:t>
            </a:r>
            <a:r>
              <a:rPr lang="zh-CN" altLang="en-US" dirty="0"/>
              <a:t>，必须将所有</a:t>
            </a:r>
            <a:r>
              <a:rPr lang="en-US" altLang="zh-CN" dirty="0"/>
              <a:t>20</a:t>
            </a:r>
            <a:r>
              <a:rPr lang="zh-CN" altLang="en-US" dirty="0"/>
              <a:t>个字段一并提交到</a:t>
            </a:r>
            <a:r>
              <a:rPr lang="en-US" altLang="zh-CN" dirty="0"/>
              <a:t>URL</a:t>
            </a:r>
            <a:r>
              <a:rPr lang="zh-CN" altLang="en-US" dirty="0"/>
              <a:t>，未提交字段被删除。</a:t>
            </a:r>
            <a:r>
              <a:rPr lang="en-US" altLang="zh-CN" dirty="0"/>
              <a:t>PATCH</a:t>
            </a:r>
            <a:r>
              <a:rPr lang="zh-CN" altLang="en-US" dirty="0"/>
              <a:t>的最主要好处：节省网络带宽。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64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dirty="0">
                <a:solidFill>
                  <a:srgbClr val="4D4D4D"/>
                </a:solidFill>
                <a:effectLst/>
                <a:latin typeface="-apple-system"/>
              </a:rPr>
              <a:t>打开源码可知，</a:t>
            </a:r>
            <a:r>
              <a:rPr lang="en-US" altLang="zh-CN" sz="1200" b="1" i="0" dirty="0">
                <a:solidFill>
                  <a:srgbClr val="4D4D4D"/>
                </a:solidFill>
                <a:effectLst/>
                <a:latin typeface="-apple-system"/>
              </a:rPr>
              <a:t>get()</a:t>
            </a:r>
            <a:r>
              <a:rPr lang="zh-CN" altLang="en-US" sz="1200" b="1" i="0" dirty="0">
                <a:solidFill>
                  <a:srgbClr val="4D4D4D"/>
                </a:solidFill>
                <a:effectLst/>
                <a:latin typeface="-apple-system"/>
              </a:rPr>
              <a:t>方法是调用</a:t>
            </a:r>
            <a:r>
              <a:rPr lang="en-US" altLang="zh-CN" sz="1200" b="1" i="0" dirty="0">
                <a:solidFill>
                  <a:srgbClr val="4D4D4D"/>
                </a:solidFill>
                <a:effectLst/>
                <a:latin typeface="-apple-system"/>
              </a:rPr>
              <a:t>Requests</a:t>
            </a:r>
            <a:r>
              <a:rPr lang="zh-CN" altLang="en-US" sz="1200" b="1" i="0" dirty="0">
                <a:solidFill>
                  <a:srgbClr val="4D4D4D"/>
                </a:solidFill>
                <a:effectLst/>
                <a:latin typeface="-apple-system"/>
              </a:rPr>
              <a:t>方法封装的，实际上</a:t>
            </a:r>
            <a:r>
              <a:rPr lang="en-US" altLang="zh-CN" sz="1200" b="1" i="0" dirty="0">
                <a:solidFill>
                  <a:srgbClr val="4D4D4D"/>
                </a:solidFill>
                <a:effectLst/>
                <a:latin typeface="-apple-system"/>
              </a:rPr>
              <a:t>7</a:t>
            </a:r>
            <a:r>
              <a:rPr lang="zh-CN" altLang="en-US" sz="1200" b="1" i="0" dirty="0">
                <a:solidFill>
                  <a:srgbClr val="4D4D4D"/>
                </a:solidFill>
                <a:effectLst/>
                <a:latin typeface="-apple-system"/>
              </a:rPr>
              <a:t>个方法中，其余</a:t>
            </a:r>
            <a:r>
              <a:rPr lang="en-US" altLang="zh-CN" sz="12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200" b="1" i="0" dirty="0">
                <a:solidFill>
                  <a:srgbClr val="4D4D4D"/>
                </a:solidFill>
                <a:effectLst/>
                <a:latin typeface="-apple-system"/>
              </a:rPr>
              <a:t>个都是由</a:t>
            </a:r>
            <a:r>
              <a:rPr lang="en-US" altLang="zh-CN" sz="1200" b="1" i="0" dirty="0">
                <a:solidFill>
                  <a:srgbClr val="4D4D4D"/>
                </a:solidFill>
                <a:effectLst/>
                <a:latin typeface="-apple-system"/>
              </a:rPr>
              <a:t>Requests</a:t>
            </a:r>
            <a:r>
              <a:rPr lang="zh-CN" altLang="en-US" sz="1200" b="1" i="0" dirty="0">
                <a:solidFill>
                  <a:srgbClr val="4D4D4D"/>
                </a:solidFill>
                <a:effectLst/>
                <a:latin typeface="-apple-system"/>
              </a:rPr>
              <a:t>方法封装的。</a:t>
            </a:r>
            <a:endParaRPr lang="zh-CN" altLang="en-US" sz="12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84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r.encoding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：如果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header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中不存在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charset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，则认为编码为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ISO­8859­1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r.apparent_encoding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：根据网页内容分析出的编码方式。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68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25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4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 algn="ctr">
              <a:defRPr>
                <a:ea typeface="华文彩云" panose="020108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>
              <a:buFont typeface="Wingdings" panose="05000000000000000000" pitchFamily="2" charset="2"/>
              <a:buNone/>
              <a:defRPr>
                <a:solidFill>
                  <a:srgbClr val="005566"/>
                </a:solidFill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5400" y="76200"/>
            <a:ext cx="2768600" cy="6324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102600" cy="6324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208" y="1343973"/>
            <a:ext cx="11074400" cy="4896544"/>
          </a:xfrm>
        </p:spPr>
        <p:txBody>
          <a:bodyPr/>
          <a:lstStyle>
            <a:lvl1pPr marL="355600" indent="-355600">
              <a:buClrTx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ea"/>
                <a:ea typeface="+mn-ea"/>
              </a:defRPr>
            </a:lvl1pPr>
            <a:lvl2pPr marL="533400" indent="-342900">
              <a:buClrTx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ea"/>
                <a:ea typeface="+mn-ea"/>
              </a:defRPr>
            </a:lvl2pPr>
            <a:lvl3pPr marL="723900" indent="-342900">
              <a:buClrTx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</a:defRPr>
            </a:lvl3pPr>
            <a:lvl4pPr marL="571500" indent="0">
              <a:buFontTx/>
              <a:buNone/>
              <a:defRPr>
                <a:solidFill>
                  <a:schemeClr val="tx1"/>
                </a:solidFill>
              </a:defRPr>
            </a:lvl4pPr>
            <a:lvl5pPr marL="7620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435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295400"/>
            <a:ext cx="5435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s://ss1.bdstatic.com/70cFuXSh_Q1YnxGkpoWK1HF6hhy/it/u=2925166174,671843509&amp;fm=27&amp;gp=0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9" y="322744"/>
            <a:ext cx="1392695" cy="8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103907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1074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 </a:t>
            </a: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8534400" y="1447800"/>
            <a:ext cx="3352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32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>
                <a:ea typeface="宋体" panose="02010600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4417" y="1230313"/>
            <a:ext cx="10515600" cy="57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5566"/>
          </a:solidFill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5566"/>
          </a:solidFill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5566"/>
          </a:solidFill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5566"/>
          </a:solidFill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466"/>
        </a:buClr>
        <a:buSzPct val="70000"/>
        <a:buFont typeface="Wingdings" panose="05000000000000000000" pitchFamily="2" charset="2"/>
        <a:buChar char="Ø"/>
        <a:tabLst>
          <a:tab pos="766445" algn="l"/>
          <a:tab pos="1336675" algn="l"/>
        </a:tabLst>
        <a:defRPr kumimoji="1" sz="2800" b="1">
          <a:solidFill>
            <a:schemeClr val="tx1"/>
          </a:solidFill>
          <a:latin typeface="+mn-ea"/>
          <a:ea typeface="+mn-ea"/>
          <a:cs typeface="+mn-cs"/>
        </a:defRPr>
      </a:lvl1pPr>
      <a:lvl2pPr marL="190500" indent="2667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85000"/>
        <a:buFont typeface="Wingdings" panose="05000000000000000000" pitchFamily="2" charset="2"/>
        <a:buChar char="§"/>
        <a:tabLst>
          <a:tab pos="766445" algn="l"/>
          <a:tab pos="1336675" algn="l"/>
        </a:tabLst>
        <a:defRPr kumimoji="1" sz="2400" b="1">
          <a:solidFill>
            <a:schemeClr val="tx2"/>
          </a:solidFill>
          <a:latin typeface="+mn-ea"/>
          <a:ea typeface="宋体" panose="02010600030101010101" pitchFamily="2" charset="-122"/>
        </a:defRPr>
      </a:lvl2pPr>
      <a:lvl3pPr marL="381000" indent="5334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70000"/>
        <a:buFont typeface="Wingdings" panose="05000000000000000000" pitchFamily="2" charset="2"/>
        <a:buChar char="ü"/>
        <a:tabLst>
          <a:tab pos="766445" algn="l"/>
          <a:tab pos="1336675" algn="l"/>
        </a:tabLst>
        <a:defRPr kumimoji="1" sz="2000" b="1">
          <a:solidFill>
            <a:srgbClr val="996633"/>
          </a:solidFill>
          <a:latin typeface="+mn-ea"/>
          <a:ea typeface="+mn-ea"/>
        </a:defRPr>
      </a:lvl3pPr>
      <a:lvl4pPr marL="571500" indent="8001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55000"/>
        <a:buFont typeface="Wingdings" panose="05000000000000000000" pitchFamily="2" charset="2"/>
        <a:buChar char="v"/>
        <a:tabLst>
          <a:tab pos="766445" algn="l"/>
          <a:tab pos="1336675" algn="l"/>
        </a:tabLst>
        <a:defRPr kumimoji="1" sz="1600" b="1">
          <a:solidFill>
            <a:srgbClr val="005566"/>
          </a:solidFill>
          <a:latin typeface="+mn-ea"/>
          <a:ea typeface="+mn-ea"/>
        </a:defRPr>
      </a:lvl4pPr>
      <a:lvl5pPr marL="762000" indent="10668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ea"/>
          <a:ea typeface="+mn-ea"/>
        </a:defRPr>
      </a:lvl5pPr>
      <a:lvl6pPr marL="12192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lt"/>
          <a:ea typeface="宋体" panose="02010600030101010101" pitchFamily="2" charset="-122"/>
        </a:defRPr>
      </a:lvl6pPr>
      <a:lvl7pPr marL="16764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lt"/>
          <a:ea typeface="宋体" panose="02010600030101010101" pitchFamily="2" charset="-122"/>
        </a:defRPr>
      </a:lvl7pPr>
      <a:lvl8pPr marL="21336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lt"/>
          <a:ea typeface="宋体" panose="02010600030101010101" pitchFamily="2" charset="-122"/>
        </a:defRPr>
      </a:lvl8pPr>
      <a:lvl9pPr marL="25908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rrors.aliyun.com/pypi/simpl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tuna.tsinghua.edu.cn/simple/" TargetMode="External"/><Relationship Id="rId5" Type="http://schemas.openxmlformats.org/officeDocument/2006/relationships/hyperlink" Target="https://pypi.douban.com/simple/" TargetMode="External"/><Relationship Id="rId4" Type="http://schemas.openxmlformats.org/officeDocument/2006/relationships/hyperlink" Target="https://pypi.mirrors.ustc.edu.cn/simple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6725" y="809626"/>
            <a:ext cx="6210300" cy="2162175"/>
          </a:xfrm>
        </p:spPr>
        <p:txBody>
          <a:bodyPr/>
          <a:lstStyle/>
          <a:p>
            <a:pPr>
              <a:defRPr/>
            </a:pPr>
            <a:r>
              <a:rPr lang="en-US" altLang="zh-CN" sz="4400" dirty="0">
                <a:ea typeface="微软雅黑" panose="020B0503020204020204" pitchFamily="34" charset="-122"/>
              </a:rPr>
              <a:t>Python</a:t>
            </a:r>
            <a:r>
              <a:rPr lang="zh-CN" altLang="en-US" sz="4400" dirty="0">
                <a:ea typeface="微软雅黑" panose="020B0503020204020204" pitchFamily="34" charset="-122"/>
              </a:rPr>
              <a:t>数据处理编程</a:t>
            </a:r>
            <a:endParaRPr lang="zh-CN" altLang="en-US" sz="4250" dirty="0"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55640" y="3717032"/>
            <a:ext cx="6210300" cy="14986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王斌 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15974258941  QQ: 51504101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wb_csut@csu.edu.cn</a:t>
            </a:r>
          </a:p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计算机学院</a:t>
            </a:r>
            <a:endParaRPr lang="zh-CN" altLang="en-US" sz="2535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endParaRPr lang="zh-CN" altLang="en-US" sz="2535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390717" cy="1143000"/>
          </a:xfrm>
        </p:spPr>
        <p:txBody>
          <a:bodyPr/>
          <a:lstStyle/>
          <a:p>
            <a:pPr lvl="1"/>
            <a:r>
              <a:rPr lang="en-US" altLang="zh-CN" dirty="0"/>
              <a:t>Response</a:t>
            </a:r>
            <a:r>
              <a:rPr lang="zh-CN" altLang="en-US" dirty="0"/>
              <a:t>对象的属性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F9BCC6-8BCB-45E8-B70E-76FD69CC7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08" y="1743075"/>
            <a:ext cx="10629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6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390717" cy="1143000"/>
          </a:xfrm>
        </p:spPr>
        <p:txBody>
          <a:bodyPr/>
          <a:lstStyle/>
          <a:p>
            <a:pPr lvl="1"/>
            <a:r>
              <a:rPr lang="en-US" altLang="zh-CN" dirty="0"/>
              <a:t>Response</a:t>
            </a:r>
            <a:r>
              <a:rPr lang="zh-CN" altLang="en-US" dirty="0"/>
              <a:t>对象的属性</a:t>
            </a:r>
          </a:p>
        </p:txBody>
      </p:sp>
      <p:sp>
        <p:nvSpPr>
          <p:cNvPr id="8" name="文本占位符 33794">
            <a:extLst>
              <a:ext uri="{FF2B5EF4-FFF2-40B4-BE49-F238E27FC236}">
                <a16:creationId xmlns:a16="http://schemas.microsoft.com/office/drawing/2014/main" id="{58BE5623-A8CF-499B-B155-B3F229F9A9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208" y="1343973"/>
            <a:ext cx="11074400" cy="4896544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 Response</a:t>
            </a:r>
            <a:r>
              <a:rPr lang="zh-CN" altLang="en-US" sz="2000" dirty="0">
                <a:latin typeface="Consolas" panose="020B0609020204030204" pitchFamily="49" charset="0"/>
              </a:rPr>
              <a:t>对象的属性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import requests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r = </a:t>
            </a:r>
            <a:r>
              <a:rPr lang="en-US" altLang="zh-CN" sz="2000" dirty="0" err="1">
                <a:latin typeface="Consolas" panose="020B0609020204030204" pitchFamily="49" charset="0"/>
              </a:rPr>
              <a:t>requests.get</a:t>
            </a:r>
            <a:r>
              <a:rPr lang="en-US" altLang="zh-CN" sz="2000" dirty="0">
                <a:latin typeface="Consolas" panose="020B0609020204030204" pitchFamily="49" charset="0"/>
              </a:rPr>
              <a:t>("http://www.baidu.com")  # </a:t>
            </a:r>
            <a:r>
              <a:rPr lang="zh-CN" altLang="en-US" sz="2000" dirty="0">
                <a:latin typeface="Consolas" panose="020B0609020204030204" pitchFamily="49" charset="0"/>
              </a:rPr>
              <a:t>获取百度网页。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r.status_code</a:t>
            </a:r>
            <a:r>
              <a:rPr lang="en-US" altLang="zh-CN" sz="2000" dirty="0">
                <a:latin typeface="Consolas" panose="020B0609020204030204" pitchFamily="49" charset="0"/>
              </a:rPr>
              <a:t>  # </a:t>
            </a:r>
            <a:r>
              <a:rPr lang="zh-CN" altLang="en-US" sz="2000" dirty="0">
                <a:latin typeface="Consolas" panose="020B0609020204030204" pitchFamily="49" charset="0"/>
              </a:rPr>
              <a:t>状态码，</a:t>
            </a:r>
            <a:r>
              <a:rPr lang="en-US" altLang="zh-CN" sz="2000" dirty="0">
                <a:latin typeface="Consolas" panose="020B0609020204030204" pitchFamily="49" charset="0"/>
              </a:rPr>
              <a:t>200</a:t>
            </a:r>
            <a:r>
              <a:rPr lang="zh-CN" altLang="en-US" sz="2000" dirty="0">
                <a:latin typeface="Consolas" panose="020B0609020204030204" pitchFamily="49" charset="0"/>
              </a:rPr>
              <a:t>是访问成功。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print(</a:t>
            </a:r>
            <a:r>
              <a:rPr lang="en-US" altLang="zh-CN" sz="2000" dirty="0" err="1">
                <a:latin typeface="Consolas" panose="020B0609020204030204" pitchFamily="49" charset="0"/>
              </a:rPr>
              <a:t>r.status_code</a:t>
            </a:r>
            <a:r>
              <a:rPr lang="en-US" altLang="zh-CN" sz="20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r.text</a:t>
            </a:r>
            <a:r>
              <a:rPr lang="en-US" altLang="zh-CN" sz="2000" dirty="0">
                <a:latin typeface="Consolas" panose="020B0609020204030204" pitchFamily="49" charset="0"/>
              </a:rPr>
              <a:t>  # </a:t>
            </a:r>
            <a:r>
              <a:rPr lang="zh-CN" altLang="en-US" sz="2000" dirty="0">
                <a:latin typeface="Consolas" panose="020B0609020204030204" pitchFamily="49" charset="0"/>
              </a:rPr>
              <a:t>百度网页内容。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print(</a:t>
            </a:r>
            <a:r>
              <a:rPr lang="en-US" altLang="zh-CN" sz="2000" dirty="0" err="1">
                <a:latin typeface="Consolas" panose="020B0609020204030204" pitchFamily="49" charset="0"/>
              </a:rPr>
              <a:t>r.text</a:t>
            </a:r>
            <a:r>
              <a:rPr lang="en-US" altLang="zh-CN" sz="20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r.encoding</a:t>
            </a:r>
            <a:r>
              <a:rPr lang="en-US" altLang="zh-CN" sz="2000" dirty="0">
                <a:latin typeface="Consolas" panose="020B0609020204030204" pitchFamily="49" charset="0"/>
              </a:rPr>
              <a:t>  # </a:t>
            </a:r>
            <a:r>
              <a:rPr lang="zh-CN" altLang="en-US" sz="2000" dirty="0">
                <a:latin typeface="Consolas" panose="020B0609020204030204" pitchFamily="49" charset="0"/>
              </a:rPr>
              <a:t>编码。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print(</a:t>
            </a:r>
            <a:r>
              <a:rPr lang="en-US" altLang="zh-CN" sz="2000" dirty="0" err="1">
                <a:latin typeface="Consolas" panose="020B0609020204030204" pitchFamily="49" charset="0"/>
              </a:rPr>
              <a:t>r.encoding</a:t>
            </a:r>
            <a:r>
              <a:rPr lang="en-US" altLang="zh-CN" sz="20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r.apparent_encoding</a:t>
            </a:r>
            <a:r>
              <a:rPr lang="en-US" altLang="zh-CN" sz="2000" dirty="0">
                <a:latin typeface="Consolas" panose="020B0609020204030204" pitchFamily="49" charset="0"/>
              </a:rPr>
              <a:t>  # </a:t>
            </a:r>
            <a:r>
              <a:rPr lang="zh-CN" altLang="en-US" sz="2000" dirty="0">
                <a:latin typeface="Consolas" panose="020B0609020204030204" pitchFamily="49" charset="0"/>
              </a:rPr>
              <a:t>编码。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print(</a:t>
            </a:r>
            <a:r>
              <a:rPr lang="en-US" altLang="zh-CN" sz="2000" dirty="0" err="1">
                <a:latin typeface="Consolas" panose="020B0609020204030204" pitchFamily="49" charset="0"/>
              </a:rPr>
              <a:t>r.apparent_encoding</a:t>
            </a:r>
            <a:r>
              <a:rPr lang="en-US" altLang="zh-CN" sz="20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r.encoding</a:t>
            </a:r>
            <a:r>
              <a:rPr lang="en-US" altLang="zh-CN" sz="2000" dirty="0">
                <a:latin typeface="Consolas" panose="020B0609020204030204" pitchFamily="49" charset="0"/>
              </a:rPr>
              <a:t> = 'utf-8'  # </a:t>
            </a:r>
            <a:r>
              <a:rPr lang="zh-CN" altLang="en-US" sz="2000" dirty="0">
                <a:latin typeface="Consolas" panose="020B0609020204030204" pitchFamily="49" charset="0"/>
              </a:rPr>
              <a:t>编码。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r.text</a:t>
            </a:r>
            <a:r>
              <a:rPr lang="en-US" altLang="zh-CN" sz="2000" dirty="0">
                <a:latin typeface="Consolas" panose="020B0609020204030204" pitchFamily="49" charset="0"/>
              </a:rPr>
              <a:t>  # </a:t>
            </a:r>
            <a:r>
              <a:rPr lang="zh-CN" altLang="en-US" sz="2000" dirty="0">
                <a:latin typeface="Consolas" panose="020B0609020204030204" pitchFamily="49" charset="0"/>
              </a:rPr>
              <a:t>百度网页内容。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print(</a:t>
            </a:r>
            <a:r>
              <a:rPr lang="en-US" altLang="zh-CN" sz="2000" dirty="0" err="1">
                <a:latin typeface="Consolas" panose="020B0609020204030204" pitchFamily="49" charset="0"/>
              </a:rPr>
              <a:t>r.text</a:t>
            </a:r>
            <a:r>
              <a:rPr lang="en-US" altLang="zh-CN" sz="2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9258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390717" cy="1143000"/>
          </a:xfrm>
        </p:spPr>
        <p:txBody>
          <a:bodyPr/>
          <a:lstStyle/>
          <a:p>
            <a:pPr lvl="1"/>
            <a:r>
              <a:rPr lang="zh-CN" altLang="en-US" dirty="0"/>
              <a:t>运行结果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50BF7C-1F09-46BB-8459-5349CD194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7787"/>
            <a:ext cx="10710153" cy="466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4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390717" cy="1143000"/>
          </a:xfrm>
        </p:spPr>
        <p:txBody>
          <a:bodyPr/>
          <a:lstStyle/>
          <a:p>
            <a:pPr lvl="1"/>
            <a:r>
              <a:rPr lang="zh-CN" altLang="en-US" dirty="0"/>
              <a:t>运行结果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1548FA-3DB5-447A-87C3-1B120811B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57" y="1510421"/>
            <a:ext cx="10635979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95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本占位符 3379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endParaRPr lang="zh-CN" altLang="en-US" sz="20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 </a:t>
            </a:r>
            <a:r>
              <a:rPr lang="zh-CN" altLang="en-US" sz="2000" dirty="0">
                <a:latin typeface="Consolas" panose="020B0609020204030204" pitchFamily="49" charset="0"/>
              </a:rPr>
              <a:t>爬取网页的通用代码框架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import requests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def </a:t>
            </a:r>
            <a:r>
              <a:rPr lang="en-US" altLang="zh-CN" sz="2000" dirty="0" err="1">
                <a:latin typeface="Consolas" panose="020B0609020204030204" pitchFamily="49" charset="0"/>
              </a:rPr>
              <a:t>getHTMLText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url</a:t>
            </a:r>
            <a:r>
              <a:rPr lang="en-US" altLang="zh-CN" sz="2000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try:  # </a:t>
            </a:r>
            <a:r>
              <a:rPr lang="zh-CN" altLang="en-US" sz="2000" dirty="0">
                <a:latin typeface="Consolas" panose="020B0609020204030204" pitchFamily="49" charset="0"/>
              </a:rPr>
              <a:t>网络连接有风险，异常处理很重要。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        </a:t>
            </a:r>
            <a:r>
              <a:rPr lang="en-US" altLang="zh-CN" sz="2000" dirty="0">
                <a:latin typeface="Consolas" panose="020B0609020204030204" pitchFamily="49" charset="0"/>
              </a:rPr>
              <a:t>r = </a:t>
            </a:r>
            <a:r>
              <a:rPr lang="en-US" altLang="zh-CN" sz="2000" dirty="0" err="1">
                <a:latin typeface="Consolas" panose="020B0609020204030204" pitchFamily="49" charset="0"/>
              </a:rPr>
              <a:t>requests.get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url</a:t>
            </a:r>
            <a:r>
              <a:rPr lang="en-US" altLang="zh-CN" sz="2000" dirty="0">
                <a:latin typeface="Consolas" panose="020B0609020204030204" pitchFamily="49" charset="0"/>
              </a:rPr>
              <a:t>, timeout=30)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</a:t>
            </a:r>
            <a:r>
              <a:rPr lang="en-US" altLang="zh-CN" sz="2000" dirty="0" err="1">
                <a:latin typeface="Consolas" panose="020B0609020204030204" pitchFamily="49" charset="0"/>
              </a:rPr>
              <a:t>r.raise_for_status</a:t>
            </a:r>
            <a:r>
              <a:rPr lang="en-US" altLang="zh-CN" sz="2000" dirty="0">
                <a:latin typeface="Consolas" panose="020B0609020204030204" pitchFamily="49" charset="0"/>
              </a:rPr>
              <a:t>()  # </a:t>
            </a:r>
            <a:r>
              <a:rPr lang="zh-CN" altLang="en-US" sz="2000" dirty="0">
                <a:latin typeface="Consolas" panose="020B0609020204030204" pitchFamily="49" charset="0"/>
              </a:rPr>
              <a:t>如果状态不是</a:t>
            </a:r>
            <a:r>
              <a:rPr lang="en-US" altLang="zh-CN" sz="2000" dirty="0">
                <a:latin typeface="Consolas" panose="020B0609020204030204" pitchFamily="49" charset="0"/>
              </a:rPr>
              <a:t>200</a:t>
            </a:r>
            <a:r>
              <a:rPr lang="zh-CN" altLang="en-US" sz="2000" dirty="0">
                <a:latin typeface="Consolas" panose="020B0609020204030204" pitchFamily="49" charset="0"/>
              </a:rPr>
              <a:t>，引发</a:t>
            </a:r>
            <a:r>
              <a:rPr lang="en-US" altLang="zh-CN" sz="2000" dirty="0" err="1">
                <a:latin typeface="Consolas" panose="020B0609020204030204" pitchFamily="49" charset="0"/>
              </a:rPr>
              <a:t>HTTPError</a:t>
            </a:r>
            <a:r>
              <a:rPr lang="zh-CN" altLang="en-US" sz="2000" dirty="0">
                <a:latin typeface="Consolas" panose="020B0609020204030204" pitchFamily="49" charset="0"/>
              </a:rPr>
              <a:t>异常。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        </a:t>
            </a:r>
            <a:r>
              <a:rPr lang="en-US" altLang="zh-CN" sz="2000" dirty="0" err="1">
                <a:latin typeface="Consolas" panose="020B0609020204030204" pitchFamily="49" charset="0"/>
              </a:rPr>
              <a:t>r.encoding</a:t>
            </a:r>
            <a:r>
              <a:rPr lang="en-US" altLang="zh-CN" sz="2000" dirty="0"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latin typeface="Consolas" panose="020B0609020204030204" pitchFamily="49" charset="0"/>
              </a:rPr>
              <a:t>r.apparent_encoding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return </a:t>
            </a:r>
            <a:r>
              <a:rPr lang="en-US" altLang="zh-CN" sz="2000" dirty="0" err="1">
                <a:latin typeface="Consolas" panose="020B0609020204030204" pitchFamily="49" charset="0"/>
              </a:rPr>
              <a:t>r.text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except: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return "</a:t>
            </a:r>
            <a:r>
              <a:rPr lang="zh-CN" altLang="en-US" sz="2000" dirty="0">
                <a:latin typeface="Consolas" panose="020B0609020204030204" pitchFamily="49" charset="0"/>
              </a:rPr>
              <a:t>产生异常</a:t>
            </a:r>
            <a:r>
              <a:rPr lang="en-US" altLang="zh-CN" sz="2000" dirty="0">
                <a:latin typeface="Consolas" panose="020B0609020204030204" pitchFamily="49" charset="0"/>
              </a:rPr>
              <a:t>"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if __name__ == "__main__":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latin typeface="Consolas" panose="020B0609020204030204" pitchFamily="49" charset="0"/>
              </a:rPr>
              <a:t>url</a:t>
            </a:r>
            <a:r>
              <a:rPr lang="en-US" altLang="zh-CN" sz="2000" dirty="0">
                <a:latin typeface="Consolas" panose="020B0609020204030204" pitchFamily="49" charset="0"/>
              </a:rPr>
              <a:t> = "http://www.baidu.com"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print(</a:t>
            </a:r>
            <a:r>
              <a:rPr lang="en-US" altLang="zh-CN" sz="2000" dirty="0" err="1">
                <a:latin typeface="Consolas" panose="020B0609020204030204" pitchFamily="49" charset="0"/>
              </a:rPr>
              <a:t>getHTMLText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url</a:t>
            </a:r>
            <a:r>
              <a:rPr lang="en-US" altLang="zh-CN" sz="2000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390717" cy="1143000"/>
          </a:xfrm>
        </p:spPr>
        <p:txBody>
          <a:bodyPr/>
          <a:lstStyle/>
          <a:p>
            <a:pPr algn="l"/>
            <a:r>
              <a:rPr lang="zh-CN" altLang="en-US" i="0" dirty="0">
                <a:effectLst/>
                <a:latin typeface="PingFang SC"/>
              </a:rPr>
              <a:t>爬取网页的通用代码框架</a:t>
            </a:r>
          </a:p>
        </p:txBody>
      </p:sp>
    </p:spTree>
    <p:extLst>
      <p:ext uri="{BB962C8B-B14F-4D97-AF65-F5344CB8AC3E}">
        <p14:creationId xmlns:p14="http://schemas.microsoft.com/office/powerpoint/2010/main" val="300487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390717" cy="1143000"/>
          </a:xfrm>
        </p:spPr>
        <p:txBody>
          <a:bodyPr/>
          <a:lstStyle/>
          <a:p>
            <a:pPr algn="l"/>
            <a:r>
              <a:rPr lang="zh-CN" altLang="en-US" i="0" dirty="0">
                <a:effectLst/>
                <a:latin typeface="PingFang SC"/>
              </a:rPr>
              <a:t>理解</a:t>
            </a:r>
            <a:r>
              <a:rPr lang="en-US" altLang="zh-CN" i="0" dirty="0">
                <a:effectLst/>
                <a:latin typeface="PingFang SC"/>
              </a:rPr>
              <a:t>Requests</a:t>
            </a:r>
            <a:r>
              <a:rPr lang="zh-CN" altLang="en-US" i="0" dirty="0">
                <a:effectLst/>
                <a:latin typeface="PingFang SC"/>
              </a:rPr>
              <a:t>库的异常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9231E7-76F4-4FD7-BD89-485CCEC85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4" y="1752600"/>
            <a:ext cx="1058369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45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390717" cy="1143000"/>
          </a:xfrm>
        </p:spPr>
        <p:txBody>
          <a:bodyPr/>
          <a:lstStyle/>
          <a:p>
            <a:pPr lvl="1"/>
            <a:r>
              <a:rPr lang="zh-CN" altLang="en-US" sz="2400" i="0" dirty="0">
                <a:solidFill>
                  <a:srgbClr val="4D4D4D"/>
                </a:solidFill>
                <a:effectLst/>
                <a:latin typeface="-apple-system"/>
              </a:rPr>
              <a:t>参数：</a:t>
            </a:r>
            <a:r>
              <a:rPr lang="en-US" altLang="zh-CN" sz="2400" i="0" dirty="0">
                <a:solidFill>
                  <a:srgbClr val="4D4D4D"/>
                </a:solidFill>
                <a:effectLst/>
                <a:latin typeface="-apple-system"/>
              </a:rPr>
              <a:t>params</a:t>
            </a:r>
            <a:r>
              <a:rPr lang="zh-CN" altLang="en-US" sz="2400" i="0" dirty="0">
                <a:solidFill>
                  <a:srgbClr val="4D4D4D"/>
                </a:solidFill>
                <a:effectLst/>
                <a:latin typeface="-apple-system"/>
              </a:rPr>
              <a:t>：字典或字节序列，作为参数增加到</a:t>
            </a:r>
            <a:r>
              <a:rPr lang="en-US" altLang="zh-CN" sz="2400" i="0" dirty="0" err="1">
                <a:solidFill>
                  <a:srgbClr val="4D4D4D"/>
                </a:solidFill>
                <a:effectLst/>
                <a:latin typeface="-apple-system"/>
              </a:rPr>
              <a:t>url</a:t>
            </a:r>
            <a:r>
              <a:rPr lang="zh-CN" altLang="en-US" sz="2400" i="0" dirty="0">
                <a:solidFill>
                  <a:srgbClr val="4D4D4D"/>
                </a:solidFill>
                <a:effectLst/>
                <a:latin typeface="-apple-system"/>
              </a:rPr>
              <a:t>中。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628867" y="1618200"/>
            <a:ext cx="9657521" cy="246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2000" b="1" i="1" dirty="0">
                <a:effectLst/>
                <a:latin typeface="Source Code Pro"/>
              </a:rPr>
              <a:t># params</a:t>
            </a:r>
            <a:endParaRPr lang="en-US" altLang="zh-CN" sz="2000" b="1" i="0" dirty="0">
              <a:effectLst/>
              <a:latin typeface="Source Code Pro"/>
            </a:endParaRPr>
          </a:p>
          <a:p>
            <a:pPr algn="l">
              <a:lnSpc>
                <a:spcPct val="200000"/>
              </a:lnSpc>
            </a:pPr>
            <a:r>
              <a:rPr lang="en-US" altLang="zh-CN" sz="2000" b="1" i="0" dirty="0" err="1">
                <a:effectLst/>
                <a:latin typeface="Source Code Pro"/>
              </a:rPr>
              <a:t>kv</a:t>
            </a:r>
            <a:r>
              <a:rPr lang="en-US" altLang="zh-CN" sz="2000" b="1" i="0" dirty="0">
                <a:effectLst/>
                <a:latin typeface="Source Code Pro"/>
              </a:rPr>
              <a:t> = {'key1': 'value1', 'key2': 'value2'}</a:t>
            </a:r>
          </a:p>
          <a:p>
            <a:pPr algn="l">
              <a:lnSpc>
                <a:spcPct val="200000"/>
              </a:lnSpc>
            </a:pPr>
            <a:r>
              <a:rPr lang="en-US" altLang="zh-CN" sz="2000" b="1" i="0" dirty="0">
                <a:effectLst/>
                <a:latin typeface="Source Code Pro"/>
              </a:rPr>
              <a:t>r = </a:t>
            </a:r>
            <a:r>
              <a:rPr lang="en-US" altLang="zh-CN" sz="2000" b="1" i="0" dirty="0" err="1">
                <a:effectLst/>
                <a:latin typeface="Source Code Pro"/>
              </a:rPr>
              <a:t>requests.request</a:t>
            </a:r>
            <a:r>
              <a:rPr lang="en-US" altLang="zh-CN" sz="2000" b="1" i="0" dirty="0">
                <a:effectLst/>
                <a:latin typeface="Source Code Pro"/>
              </a:rPr>
              <a:t>('GET', 'http://python123.io/</a:t>
            </a:r>
            <a:r>
              <a:rPr lang="en-US" altLang="zh-CN" sz="2000" b="1" i="0" dirty="0" err="1">
                <a:effectLst/>
                <a:latin typeface="Source Code Pro"/>
              </a:rPr>
              <a:t>ws</a:t>
            </a:r>
            <a:r>
              <a:rPr lang="en-US" altLang="zh-CN" sz="2000" b="1" i="0" dirty="0">
                <a:effectLst/>
                <a:latin typeface="Source Code Pro"/>
              </a:rPr>
              <a:t>', params=</a:t>
            </a:r>
            <a:r>
              <a:rPr lang="en-US" altLang="zh-CN" sz="2000" b="1" i="0" dirty="0" err="1">
                <a:effectLst/>
                <a:latin typeface="Source Code Pro"/>
              </a:rPr>
              <a:t>kv</a:t>
            </a:r>
            <a:r>
              <a:rPr lang="en-US" altLang="zh-CN" sz="2000" b="1" i="0" dirty="0">
                <a:effectLst/>
                <a:latin typeface="Source Code Pro"/>
              </a:rPr>
              <a:t>)</a:t>
            </a:r>
          </a:p>
          <a:p>
            <a:pPr algn="l">
              <a:lnSpc>
                <a:spcPct val="200000"/>
              </a:lnSpc>
            </a:pPr>
            <a:r>
              <a:rPr lang="en-US" altLang="zh-CN" sz="2000" b="1" i="0" dirty="0">
                <a:effectLst/>
                <a:latin typeface="Source Code Pro"/>
              </a:rPr>
              <a:t>print(r.url)</a:t>
            </a:r>
          </a:p>
        </p:txBody>
      </p:sp>
    </p:spTree>
    <p:extLst>
      <p:ext uri="{BB962C8B-B14F-4D97-AF65-F5344CB8AC3E}">
        <p14:creationId xmlns:p14="http://schemas.microsoft.com/office/powerpoint/2010/main" val="748192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390717" cy="1143000"/>
          </a:xfrm>
        </p:spPr>
        <p:txBody>
          <a:bodyPr/>
          <a:lstStyle/>
          <a:p>
            <a:pPr lvl="1"/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参数：</a:t>
            </a: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data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：字典、字节序列或文件对象，作为</a:t>
            </a: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Request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的内容。</a:t>
            </a:r>
          </a:p>
        </p:txBody>
      </p:sp>
      <p:sp>
        <p:nvSpPr>
          <p:cNvPr id="2" name="矩形 1"/>
          <p:cNvSpPr/>
          <p:nvPr/>
        </p:nvSpPr>
        <p:spPr>
          <a:xfrm>
            <a:off x="557105" y="1473999"/>
            <a:ext cx="10334603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4D4D4D"/>
                </a:solidFill>
                <a:latin typeface="-apple-system"/>
                <a:ea typeface="微软雅黑" panose="020B0503020204020204" pitchFamily="34" charset="-122"/>
              </a:rPr>
              <a:t># data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400" b="1" dirty="0" err="1">
                <a:solidFill>
                  <a:srgbClr val="4D4D4D"/>
                </a:solidFill>
                <a:latin typeface="-apple-system"/>
                <a:ea typeface="微软雅黑" panose="020B0503020204020204" pitchFamily="34" charset="-122"/>
              </a:rPr>
              <a:t>kv</a:t>
            </a:r>
            <a:r>
              <a:rPr kumimoji="1" lang="en-US" altLang="zh-CN" sz="2400" b="1" dirty="0">
                <a:solidFill>
                  <a:srgbClr val="4D4D4D"/>
                </a:solidFill>
                <a:latin typeface="-apple-system"/>
                <a:ea typeface="微软雅黑" panose="020B0503020204020204" pitchFamily="34" charset="-122"/>
              </a:rPr>
              <a:t> = {'key1': 'value1', 'key2': 'value2</a:t>
            </a:r>
            <a:r>
              <a:rPr kumimoji="1" lang="pt-BR" altLang="zh-CN" sz="2400" b="1" noProof="1">
                <a:latin typeface="Consolas" panose="020B0609020204030204" pitchFamily="49" charset="0"/>
              </a:rPr>
              <a:t>'</a:t>
            </a:r>
            <a:r>
              <a:rPr kumimoji="1" lang="en-US" altLang="zh-CN" sz="2400" b="1" dirty="0">
                <a:solidFill>
                  <a:srgbClr val="4D4D4D"/>
                </a:solidFill>
                <a:latin typeface="-apple-system"/>
                <a:ea typeface="微软雅黑" panose="020B0503020204020204" pitchFamily="34" charset="-122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4D4D4D"/>
                </a:solidFill>
                <a:latin typeface="-apple-system"/>
                <a:ea typeface="微软雅黑" panose="020B0503020204020204" pitchFamily="34" charset="-122"/>
              </a:rPr>
              <a:t>r = </a:t>
            </a:r>
            <a:r>
              <a:rPr kumimoji="1" lang="en-US" altLang="zh-CN" sz="2400" b="1" dirty="0" err="1">
                <a:solidFill>
                  <a:srgbClr val="4D4D4D"/>
                </a:solidFill>
                <a:latin typeface="-apple-system"/>
                <a:ea typeface="微软雅黑" panose="020B0503020204020204" pitchFamily="34" charset="-122"/>
              </a:rPr>
              <a:t>requests.request</a:t>
            </a:r>
            <a:r>
              <a:rPr kumimoji="1" lang="en-US" altLang="zh-CN" sz="2400" b="1" dirty="0">
                <a:solidFill>
                  <a:srgbClr val="4D4D4D"/>
                </a:solidFill>
                <a:latin typeface="-apple-system"/>
                <a:ea typeface="微软雅黑" panose="020B0503020204020204" pitchFamily="34" charset="-122"/>
              </a:rPr>
              <a:t>('POST', 'http://python123.io/</a:t>
            </a:r>
            <a:r>
              <a:rPr kumimoji="1" lang="en-US" altLang="zh-CN" sz="2400" b="1" dirty="0" err="1">
                <a:solidFill>
                  <a:srgbClr val="4D4D4D"/>
                </a:solidFill>
                <a:latin typeface="-apple-system"/>
                <a:ea typeface="微软雅黑" panose="020B0503020204020204" pitchFamily="34" charset="-122"/>
              </a:rPr>
              <a:t>ws</a:t>
            </a:r>
            <a:r>
              <a:rPr kumimoji="1" lang="en-US" altLang="zh-CN" sz="2400" b="1" dirty="0">
                <a:solidFill>
                  <a:srgbClr val="4D4D4D"/>
                </a:solidFill>
                <a:latin typeface="-apple-system"/>
                <a:ea typeface="微软雅黑" panose="020B0503020204020204" pitchFamily="34" charset="-122"/>
              </a:rPr>
              <a:t>', data=</a:t>
            </a:r>
            <a:r>
              <a:rPr kumimoji="1" lang="en-US" altLang="zh-CN" sz="2400" b="1" dirty="0" err="1">
                <a:solidFill>
                  <a:srgbClr val="4D4D4D"/>
                </a:solidFill>
                <a:latin typeface="-apple-system"/>
                <a:ea typeface="微软雅黑" panose="020B0503020204020204" pitchFamily="34" charset="-122"/>
              </a:rPr>
              <a:t>kv</a:t>
            </a:r>
            <a:r>
              <a:rPr kumimoji="1" lang="en-US" altLang="zh-CN" sz="2400" b="1" dirty="0">
                <a:solidFill>
                  <a:srgbClr val="4D4D4D"/>
                </a:solidFill>
                <a:latin typeface="-apple-system"/>
                <a:ea typeface="微软雅黑" panose="020B0503020204020204" pitchFamily="34" charset="-122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4D4D4D"/>
                </a:solidFill>
                <a:latin typeface="-apple-system"/>
                <a:ea typeface="微软雅黑" panose="020B0503020204020204" pitchFamily="34" charset="-122"/>
              </a:rPr>
              <a:t>print(r.url)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4D4D4D"/>
                </a:solidFill>
                <a:latin typeface="-apple-system"/>
                <a:ea typeface="微软雅黑" panose="020B0503020204020204" pitchFamily="34" charset="-122"/>
              </a:rPr>
              <a:t>body = '</a:t>
            </a:r>
            <a:r>
              <a:rPr kumimoji="1" lang="zh-CN" altLang="en-US" sz="2400" b="1" dirty="0">
                <a:solidFill>
                  <a:srgbClr val="4D4D4D"/>
                </a:solidFill>
                <a:latin typeface="-apple-system"/>
                <a:ea typeface="微软雅黑" panose="020B0503020204020204" pitchFamily="34" charset="-122"/>
              </a:rPr>
              <a:t>主体内容</a:t>
            </a:r>
            <a:r>
              <a:rPr kumimoji="1" lang="en-US" altLang="zh-CN" sz="2400" b="1" dirty="0">
                <a:solidFill>
                  <a:srgbClr val="4D4D4D"/>
                </a:solidFill>
                <a:latin typeface="-apple-system"/>
                <a:ea typeface="微软雅黑" panose="020B0503020204020204" pitchFamily="34" charset="-122"/>
              </a:rPr>
              <a:t>’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4D4D4D"/>
                </a:solidFill>
                <a:latin typeface="-apple-system"/>
                <a:ea typeface="微软雅黑" panose="020B0503020204020204" pitchFamily="34" charset="-122"/>
              </a:rPr>
              <a:t>r = </a:t>
            </a:r>
            <a:r>
              <a:rPr kumimoji="1" lang="en-US" altLang="zh-CN" sz="2400" b="1" dirty="0" err="1">
                <a:solidFill>
                  <a:srgbClr val="4D4D4D"/>
                </a:solidFill>
                <a:latin typeface="-apple-system"/>
                <a:ea typeface="微软雅黑" panose="020B0503020204020204" pitchFamily="34" charset="-122"/>
              </a:rPr>
              <a:t>requests.request</a:t>
            </a:r>
            <a:r>
              <a:rPr kumimoji="1" lang="en-US" altLang="zh-CN" sz="2400" b="1" dirty="0">
                <a:solidFill>
                  <a:srgbClr val="4D4D4D"/>
                </a:solidFill>
                <a:latin typeface="-apple-system"/>
                <a:ea typeface="微软雅黑" panose="020B0503020204020204" pitchFamily="34" charset="-122"/>
              </a:rPr>
              <a:t>('POST', 'http://python123.io/</a:t>
            </a:r>
            <a:r>
              <a:rPr kumimoji="1" lang="en-US" altLang="zh-CN" sz="2400" b="1" dirty="0" err="1">
                <a:solidFill>
                  <a:srgbClr val="4D4D4D"/>
                </a:solidFill>
                <a:latin typeface="-apple-system"/>
                <a:ea typeface="微软雅黑" panose="020B0503020204020204" pitchFamily="34" charset="-122"/>
              </a:rPr>
              <a:t>ws</a:t>
            </a:r>
            <a:r>
              <a:rPr kumimoji="1" lang="en-US" altLang="zh-CN" sz="2400" b="1" dirty="0">
                <a:solidFill>
                  <a:srgbClr val="4D4D4D"/>
                </a:solidFill>
                <a:latin typeface="-apple-system"/>
                <a:ea typeface="微软雅黑" panose="020B0503020204020204" pitchFamily="34" charset="-122"/>
              </a:rPr>
              <a:t>', data=body)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4D4D4D"/>
                </a:solidFill>
                <a:latin typeface="-apple-system"/>
                <a:ea typeface="微软雅黑" panose="020B0503020204020204" pitchFamily="34" charset="-122"/>
              </a:rPr>
              <a:t>print(r.url)</a:t>
            </a:r>
          </a:p>
        </p:txBody>
      </p:sp>
    </p:spTree>
    <p:extLst>
      <p:ext uri="{BB962C8B-B14F-4D97-AF65-F5344CB8AC3E}">
        <p14:creationId xmlns:p14="http://schemas.microsoft.com/office/powerpoint/2010/main" val="1598038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390717" cy="1143000"/>
          </a:xfrm>
        </p:spPr>
        <p:txBody>
          <a:bodyPr/>
          <a:lstStyle/>
          <a:p>
            <a:pPr lvl="1"/>
            <a:r>
              <a:rPr lang="zh-CN" altLang="en-US" sz="2400" i="0" dirty="0">
                <a:solidFill>
                  <a:srgbClr val="4D4D4D"/>
                </a:solidFill>
                <a:effectLst/>
                <a:latin typeface="-apple-system"/>
              </a:rPr>
              <a:t>参数：</a:t>
            </a:r>
            <a:r>
              <a:rPr lang="en-US" altLang="zh-CN" sz="2400" i="0" dirty="0">
                <a:solidFill>
                  <a:srgbClr val="4D4D4D"/>
                </a:solidFill>
                <a:effectLst/>
                <a:latin typeface="-apple-system"/>
              </a:rPr>
              <a:t>proxies</a:t>
            </a:r>
            <a:r>
              <a:rPr lang="zh-CN" altLang="en-US" sz="2400" i="0" dirty="0">
                <a:solidFill>
                  <a:srgbClr val="4D4D4D"/>
                </a:solidFill>
                <a:effectLst/>
                <a:latin typeface="-apple-system"/>
              </a:rPr>
              <a:t>：字典类型，设定访问代理服务器，可以增加登录认证。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619536" y="1935440"/>
            <a:ext cx="9657521" cy="3693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Pct val="70000"/>
              <a:buNone/>
              <a:tabLst>
                <a:tab pos="766445" algn="l"/>
                <a:tab pos="1336675" algn="l"/>
              </a:tabLst>
            </a:pPr>
            <a:r>
              <a:rPr kumimoji="1" lang="pt-BR" altLang="zh-CN" sz="2000" b="1" noProof="1">
                <a:latin typeface="Consolas" panose="020B0609020204030204" pitchFamily="49" charset="0"/>
              </a:rPr>
              <a:t># proxies</a:t>
            </a:r>
          </a:p>
          <a:p>
            <a:pPr marL="355600" indent="-355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Pct val="70000"/>
              <a:buNone/>
              <a:tabLst>
                <a:tab pos="766445" algn="l"/>
                <a:tab pos="1336675" algn="l"/>
              </a:tabLst>
            </a:pPr>
            <a:r>
              <a:rPr kumimoji="1" lang="pt-BR" altLang="zh-CN" sz="2000" b="1" noProof="1">
                <a:latin typeface="Consolas" panose="020B0609020204030204" pitchFamily="49" charset="0"/>
              </a:rPr>
              <a:t>pxs = {'http': 'http://user:pass@10.10.10.1:1234',</a:t>
            </a:r>
          </a:p>
          <a:p>
            <a:pPr marL="355600" indent="-355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Pct val="70000"/>
              <a:buNone/>
              <a:tabLst>
                <a:tab pos="766445" algn="l"/>
                <a:tab pos="1336675" algn="l"/>
              </a:tabLst>
            </a:pPr>
            <a:r>
              <a:rPr kumimoji="1" lang="pt-BR" altLang="zh-CN" sz="2000" b="1" noProof="1">
                <a:latin typeface="Consolas" panose="020B0609020204030204" pitchFamily="49" charset="0"/>
              </a:rPr>
              <a:t>       'https': 'http://10.10.10.1:4321'}</a:t>
            </a:r>
          </a:p>
          <a:p>
            <a:pPr marL="355600" indent="-355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Pct val="70000"/>
              <a:buNone/>
              <a:tabLst>
                <a:tab pos="766445" algn="l"/>
                <a:tab pos="1336675" algn="l"/>
              </a:tabLst>
            </a:pPr>
            <a:r>
              <a:rPr kumimoji="1" lang="pt-BR" altLang="zh-CN" sz="2000" b="1" noProof="1">
                <a:latin typeface="Consolas" panose="020B0609020204030204" pitchFamily="49" charset="0"/>
              </a:rPr>
              <a:t>r = requests.request('GET', 'http://www.baidu.com', proxies=pxs)</a:t>
            </a:r>
          </a:p>
          <a:p>
            <a:pPr marL="355600" indent="-355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Pct val="70000"/>
              <a:buNone/>
              <a:tabLst>
                <a:tab pos="766445" algn="l"/>
                <a:tab pos="1336675" algn="l"/>
              </a:tabLst>
            </a:pPr>
            <a:r>
              <a:rPr kumimoji="1" lang="pt-BR" altLang="zh-CN" sz="2000" b="1" noProof="1">
                <a:latin typeface="Consolas" panose="020B0609020204030204" pitchFamily="49" charset="0"/>
              </a:rPr>
              <a:t># </a:t>
            </a:r>
            <a:r>
              <a:rPr kumimoji="1" lang="zh-CN" altLang="pt-BR" sz="2000" b="1" noProof="1">
                <a:latin typeface="Consolas" panose="020B0609020204030204" pitchFamily="49" charset="0"/>
              </a:rPr>
              <a:t>在增加的</a:t>
            </a:r>
            <a:r>
              <a:rPr kumimoji="1" lang="pt-BR" altLang="zh-CN" sz="2000" b="1" noProof="1">
                <a:latin typeface="Consolas" panose="020B0609020204030204" pitchFamily="49" charset="0"/>
              </a:rPr>
              <a:t>http</a:t>
            </a:r>
            <a:r>
              <a:rPr kumimoji="1" lang="zh-CN" altLang="pt-BR" sz="2000" b="1" noProof="1">
                <a:latin typeface="Consolas" panose="020B0609020204030204" pitchFamily="49" charset="0"/>
              </a:rPr>
              <a:t>代理中可以增加用户名和密码的设置，在访问百度时使用的</a:t>
            </a:r>
            <a:r>
              <a:rPr kumimoji="1" lang="pt-BR" altLang="zh-CN" sz="2000" b="1" noProof="1">
                <a:latin typeface="Consolas" panose="020B0609020204030204" pitchFamily="49" charset="0"/>
              </a:rPr>
              <a:t>IP</a:t>
            </a:r>
            <a:r>
              <a:rPr kumimoji="1" lang="zh-CN" altLang="pt-BR" sz="2000" b="1" noProof="1">
                <a:latin typeface="Consolas" panose="020B0609020204030204" pitchFamily="49" charset="0"/>
              </a:rPr>
              <a:t>地址是代理服务器的</a:t>
            </a:r>
            <a:r>
              <a:rPr kumimoji="1" lang="pt-BR" altLang="zh-CN" sz="2000" b="1" noProof="1">
                <a:latin typeface="Consolas" panose="020B0609020204030204" pitchFamily="49" charset="0"/>
              </a:rPr>
              <a:t>IP</a:t>
            </a:r>
            <a:r>
              <a:rPr kumimoji="1" lang="zh-CN" altLang="pt-BR" sz="2000" b="1" noProof="1">
                <a:latin typeface="Consolas" panose="020B0609020204030204" pitchFamily="49" charset="0"/>
              </a:rPr>
              <a:t>地址，隐藏用户信息，防止爬虫的逆追踪。</a:t>
            </a:r>
          </a:p>
        </p:txBody>
      </p:sp>
    </p:spTree>
    <p:extLst>
      <p:ext uri="{BB962C8B-B14F-4D97-AF65-F5344CB8AC3E}">
        <p14:creationId xmlns:p14="http://schemas.microsoft.com/office/powerpoint/2010/main" val="40941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390717" cy="1143000"/>
          </a:xfrm>
        </p:spPr>
        <p:txBody>
          <a:bodyPr/>
          <a:lstStyle/>
          <a:p>
            <a:pPr lvl="1"/>
            <a:r>
              <a:rPr lang="zh-CN" altLang="en-US" sz="3200" i="0" dirty="0">
                <a:solidFill>
                  <a:srgbClr val="4D4D4D"/>
                </a:solidFill>
                <a:effectLst/>
                <a:latin typeface="-apple-system"/>
              </a:rPr>
              <a:t>参数： </a:t>
            </a:r>
            <a:r>
              <a:rPr lang="en-US" altLang="zh-CN" sz="3200" i="0" dirty="0">
                <a:solidFill>
                  <a:srgbClr val="4D4D4D"/>
                </a:solidFill>
                <a:effectLst/>
                <a:latin typeface="-apple-system"/>
              </a:rPr>
              <a:t>headers</a:t>
            </a:r>
            <a:r>
              <a:rPr lang="zh-CN" altLang="en-US" sz="3200" i="0" dirty="0">
                <a:solidFill>
                  <a:srgbClr val="4D4D4D"/>
                </a:solidFill>
                <a:effectLst/>
                <a:latin typeface="-apple-system"/>
              </a:rPr>
              <a:t>：字典，</a:t>
            </a:r>
            <a:r>
              <a:rPr lang="en-US" altLang="zh-CN" sz="3200" i="0" dirty="0">
                <a:solidFill>
                  <a:srgbClr val="4D4D4D"/>
                </a:solidFill>
                <a:effectLst/>
                <a:latin typeface="-apple-system"/>
              </a:rPr>
              <a:t>HTTP</a:t>
            </a:r>
            <a:r>
              <a:rPr lang="zh-CN" altLang="en-US" sz="3200" i="0" dirty="0">
                <a:solidFill>
                  <a:srgbClr val="4D4D4D"/>
                </a:solidFill>
                <a:effectLst/>
                <a:latin typeface="-apple-system"/>
              </a:rPr>
              <a:t>定制头。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649353" y="1711687"/>
            <a:ext cx="10114725" cy="3693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000" b="1" noProof="1">
                <a:latin typeface="Consolas" panose="020B0609020204030204" pitchFamily="49" charset="0"/>
              </a:rPr>
              <a:t># headers</a:t>
            </a:r>
          </a:p>
          <a:p>
            <a:pPr>
              <a:lnSpc>
                <a:spcPct val="200000"/>
              </a:lnSpc>
            </a:pPr>
            <a:r>
              <a:rPr kumimoji="1" lang="en-US" altLang="zh-CN" sz="2000" b="1" noProof="1">
                <a:latin typeface="Consolas" panose="020B0609020204030204" pitchFamily="49" charset="0"/>
              </a:rPr>
              <a:t>hd = {'user-agent': 'Chrome/10'}</a:t>
            </a:r>
          </a:p>
          <a:p>
            <a:pPr>
              <a:lnSpc>
                <a:spcPct val="200000"/>
              </a:lnSpc>
            </a:pPr>
            <a:r>
              <a:rPr kumimoji="1" lang="en-US" altLang="zh-CN" sz="2000" b="1" noProof="1">
                <a:latin typeface="Consolas" panose="020B0609020204030204" pitchFamily="49" charset="0"/>
              </a:rPr>
              <a:t>r = requests.request('POST', 'http://python123.io/ws', headers=hd)</a:t>
            </a:r>
          </a:p>
          <a:p>
            <a:pPr>
              <a:lnSpc>
                <a:spcPct val="200000"/>
              </a:lnSpc>
            </a:pPr>
            <a:r>
              <a:rPr kumimoji="1" lang="en-US" altLang="zh-CN" sz="2000" b="1" noProof="1">
                <a:latin typeface="Consolas" panose="020B0609020204030204" pitchFamily="49" charset="0"/>
              </a:rPr>
              <a:t># </a:t>
            </a:r>
            <a:r>
              <a:rPr kumimoji="1" lang="zh-CN" altLang="en-US" sz="2000" b="1" noProof="1">
                <a:latin typeface="Consolas" panose="020B0609020204030204" pitchFamily="49" charset="0"/>
              </a:rPr>
              <a:t>访问时服务器看到的</a:t>
            </a:r>
            <a:r>
              <a:rPr kumimoji="1" lang="en-US" altLang="zh-CN" sz="2000" b="1" noProof="1">
                <a:latin typeface="Consolas" panose="020B0609020204030204" pitchFamily="49" charset="0"/>
              </a:rPr>
              <a:t>user‐agent</a:t>
            </a:r>
            <a:r>
              <a:rPr kumimoji="1" lang="zh-CN" altLang="en-US" sz="2000" b="1" noProof="1">
                <a:latin typeface="Consolas" panose="020B0609020204030204" pitchFamily="49" charset="0"/>
              </a:rPr>
              <a:t>字段的值是</a:t>
            </a:r>
            <a:r>
              <a:rPr kumimoji="1" lang="en-US" altLang="zh-CN" sz="2000" b="1" noProof="1">
                <a:latin typeface="Consolas" panose="020B0609020204030204" pitchFamily="49" charset="0"/>
              </a:rPr>
              <a:t>Chrome/10</a:t>
            </a:r>
            <a:r>
              <a:rPr kumimoji="1" lang="zh-CN" altLang="en-US" sz="2000" b="1" noProof="1">
                <a:latin typeface="Consolas" panose="020B0609020204030204" pitchFamily="49" charset="0"/>
              </a:rPr>
              <a:t>（</a:t>
            </a:r>
            <a:r>
              <a:rPr kumimoji="1" lang="en-US" altLang="zh-CN" sz="2000" b="1" noProof="1">
                <a:latin typeface="Consolas" panose="020B0609020204030204" pitchFamily="49" charset="0"/>
              </a:rPr>
              <a:t>Chrome</a:t>
            </a:r>
            <a:r>
              <a:rPr kumimoji="1" lang="zh-CN" altLang="en-US" sz="2000" b="1" noProof="1">
                <a:latin typeface="Consolas" panose="020B0609020204030204" pitchFamily="49" charset="0"/>
              </a:rPr>
              <a:t>浏览器的第十个版本）。</a:t>
            </a:r>
            <a:endParaRPr kumimoji="1" lang="en-US" altLang="zh-CN" sz="2000" b="1" noProof="1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2000" b="1" noProof="1">
                <a:latin typeface="Consolas" panose="020B0609020204030204" pitchFamily="49" charset="0"/>
              </a:rPr>
              <a:t># </a:t>
            </a:r>
            <a:r>
              <a:rPr kumimoji="1" lang="zh-CN" altLang="en-US" sz="2000" b="1" noProof="1">
                <a:latin typeface="Consolas" panose="020B0609020204030204" pitchFamily="49" charset="0"/>
              </a:rPr>
              <a:t>我们可以模拟任何我们想模拟的浏览器向服务器发起访问。</a:t>
            </a:r>
          </a:p>
        </p:txBody>
      </p:sp>
    </p:spTree>
    <p:extLst>
      <p:ext uri="{BB962C8B-B14F-4D97-AF65-F5344CB8AC3E}">
        <p14:creationId xmlns:p14="http://schemas.microsoft.com/office/powerpoint/2010/main" val="95872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数据处理编程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网络爬虫与信息提取</a:t>
            </a:r>
            <a:endParaRPr lang="en-US" altLang="zh-CN" dirty="0"/>
          </a:p>
          <a:p>
            <a:pPr lvl="1"/>
            <a:r>
              <a:rPr lang="en-US" altLang="zh-CN" dirty="0"/>
              <a:t>Requests</a:t>
            </a:r>
            <a:r>
              <a:rPr lang="zh-CN" altLang="en-US" dirty="0"/>
              <a:t>库入门</a:t>
            </a:r>
            <a:endParaRPr lang="en-US" altLang="zh-CN" dirty="0"/>
          </a:p>
          <a:p>
            <a:pPr lvl="1"/>
            <a:r>
              <a:rPr lang="zh-CN" altLang="en-US" dirty="0"/>
              <a:t>网络爬虫的问题</a:t>
            </a:r>
            <a:endParaRPr lang="en-US" altLang="zh-CN" dirty="0"/>
          </a:p>
          <a:p>
            <a:pPr lvl="1"/>
            <a:r>
              <a:rPr lang="en-US" altLang="zh-CN" dirty="0"/>
              <a:t>Requests</a:t>
            </a:r>
            <a:r>
              <a:rPr lang="zh-CN" altLang="en-US" dirty="0"/>
              <a:t>库网络爬虫实例</a:t>
            </a:r>
            <a:endParaRPr lang="en-US" altLang="zh-CN" dirty="0"/>
          </a:p>
          <a:p>
            <a:pPr lvl="1"/>
            <a:r>
              <a:rPr lang="en-US" altLang="zh-CN" dirty="0"/>
              <a:t>Beautiful Soup</a:t>
            </a:r>
            <a:r>
              <a:rPr lang="zh-CN" altLang="en-US" dirty="0"/>
              <a:t>库入门</a:t>
            </a:r>
            <a:endParaRPr lang="en-US" altLang="zh-CN" dirty="0"/>
          </a:p>
          <a:p>
            <a:pPr lvl="1"/>
            <a:r>
              <a:rPr lang="zh-CN" altLang="en-US" dirty="0"/>
              <a:t>信息组织与提取方法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390717" cy="1143000"/>
          </a:xfrm>
        </p:spPr>
        <p:txBody>
          <a:bodyPr/>
          <a:lstStyle/>
          <a:p>
            <a:pPr lvl="1"/>
            <a:r>
              <a:rPr lang="zh-CN" altLang="en-US" sz="3200" i="0" dirty="0">
                <a:solidFill>
                  <a:srgbClr val="4D4D4D"/>
                </a:solidFill>
                <a:effectLst/>
                <a:latin typeface="-apple-system"/>
              </a:rPr>
              <a:t>参数： </a:t>
            </a:r>
            <a:r>
              <a:rPr lang="zh-CN" altLang="en-US" sz="3200" dirty="0">
                <a:solidFill>
                  <a:srgbClr val="4D4D4D"/>
                </a:solidFill>
                <a:latin typeface="-apple-system"/>
              </a:rPr>
              <a:t>其他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630692" y="1403777"/>
            <a:ext cx="10114725" cy="4925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i="0" dirty="0">
                <a:effectLst/>
                <a:latin typeface="-apple-system"/>
              </a:rPr>
              <a:t>cookies</a:t>
            </a:r>
            <a:r>
              <a:rPr lang="zh-CN" altLang="en-US" sz="2000" i="0" dirty="0">
                <a:effectLst/>
                <a:latin typeface="-apple-system"/>
              </a:rPr>
              <a:t>：字典或</a:t>
            </a:r>
            <a:r>
              <a:rPr lang="en-US" altLang="zh-CN" sz="2000" i="0" dirty="0" err="1">
                <a:effectLst/>
                <a:latin typeface="-apple-system"/>
              </a:rPr>
              <a:t>CookieJar</a:t>
            </a:r>
            <a:r>
              <a:rPr lang="zh-CN" altLang="en-US" sz="2000" i="0" dirty="0">
                <a:effectLst/>
                <a:latin typeface="-apple-system"/>
              </a:rPr>
              <a:t>，</a:t>
            </a:r>
            <a:r>
              <a:rPr lang="en-US" altLang="zh-CN" sz="2000" i="0" dirty="0">
                <a:effectLst/>
                <a:latin typeface="-apple-system"/>
              </a:rPr>
              <a:t>Request</a:t>
            </a:r>
            <a:r>
              <a:rPr lang="zh-CN" altLang="en-US" sz="2000" i="0" dirty="0">
                <a:effectLst/>
                <a:latin typeface="-apple-system"/>
              </a:rPr>
              <a:t>中的</a:t>
            </a:r>
            <a:r>
              <a:rPr lang="en-US" altLang="zh-CN" sz="2000" i="0" dirty="0">
                <a:effectLst/>
                <a:latin typeface="-apple-system"/>
              </a:rPr>
              <a:t>cookie</a:t>
            </a:r>
            <a:r>
              <a:rPr lang="zh-CN" altLang="en-US" sz="2000" i="0" dirty="0">
                <a:effectLst/>
                <a:latin typeface="-apple-system"/>
              </a:rPr>
              <a:t>。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i="0" dirty="0">
                <a:effectLst/>
                <a:latin typeface="-apple-system"/>
              </a:rPr>
              <a:t>auth</a:t>
            </a:r>
            <a:r>
              <a:rPr lang="zh-CN" altLang="en-US" sz="2000" i="0" dirty="0">
                <a:effectLst/>
                <a:latin typeface="-apple-system"/>
              </a:rPr>
              <a:t>：元组，支持</a:t>
            </a:r>
            <a:r>
              <a:rPr lang="en-US" altLang="zh-CN" sz="2000" i="0" dirty="0">
                <a:effectLst/>
                <a:latin typeface="-apple-system"/>
              </a:rPr>
              <a:t>HTTP</a:t>
            </a:r>
            <a:r>
              <a:rPr lang="zh-CN" altLang="en-US" sz="2000" i="0" dirty="0">
                <a:effectLst/>
                <a:latin typeface="-apple-system"/>
              </a:rPr>
              <a:t>认证功能。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i="0" dirty="0">
                <a:effectLst/>
                <a:latin typeface="-apple-system"/>
              </a:rPr>
              <a:t>files</a:t>
            </a:r>
            <a:r>
              <a:rPr lang="zh-CN" altLang="en-US" sz="2000" i="0" dirty="0">
                <a:effectLst/>
                <a:latin typeface="-apple-system"/>
              </a:rPr>
              <a:t>：字典类型，传输文件。</a:t>
            </a:r>
            <a:endParaRPr lang="en-US" altLang="zh-CN" sz="2000" i="0" dirty="0">
              <a:effectLst/>
              <a:latin typeface="-apple-system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i="0" dirty="0">
                <a:effectLst/>
                <a:latin typeface="-apple-system"/>
              </a:rPr>
              <a:t>timeout</a:t>
            </a:r>
            <a:r>
              <a:rPr lang="zh-CN" altLang="en-US" sz="2000" i="0" dirty="0">
                <a:effectLst/>
                <a:latin typeface="-apple-system"/>
              </a:rPr>
              <a:t>：设定超时时间，秒为单位。</a:t>
            </a:r>
            <a:endParaRPr lang="en-US" altLang="zh-CN" sz="2000" i="0" dirty="0">
              <a:effectLst/>
              <a:latin typeface="-apple-system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i="0" dirty="0" err="1">
                <a:effectLst/>
                <a:latin typeface="-apple-system"/>
              </a:rPr>
              <a:t>allow_redirects</a:t>
            </a:r>
            <a:r>
              <a:rPr lang="zh-CN" altLang="en-US" sz="2000" i="0" dirty="0">
                <a:effectLst/>
                <a:latin typeface="-apple-system"/>
              </a:rPr>
              <a:t>：</a:t>
            </a:r>
            <a:r>
              <a:rPr lang="en-US" altLang="zh-CN" sz="2000" i="0" dirty="0">
                <a:effectLst/>
                <a:latin typeface="-apple-system"/>
              </a:rPr>
              <a:t>True/False</a:t>
            </a:r>
            <a:r>
              <a:rPr lang="zh-CN" altLang="en-US" sz="2000" i="0" dirty="0">
                <a:effectLst/>
                <a:latin typeface="-apple-system"/>
              </a:rPr>
              <a:t>，默认为</a:t>
            </a:r>
            <a:r>
              <a:rPr lang="en-US" altLang="zh-CN" sz="2000" i="0" dirty="0">
                <a:effectLst/>
                <a:latin typeface="-apple-system"/>
              </a:rPr>
              <a:t>True</a:t>
            </a:r>
            <a:r>
              <a:rPr lang="zh-CN" altLang="en-US" sz="2000" i="0" dirty="0">
                <a:effectLst/>
                <a:latin typeface="-apple-system"/>
              </a:rPr>
              <a:t>，重定向开关。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i="0" dirty="0">
                <a:effectLst/>
                <a:latin typeface="-apple-system"/>
              </a:rPr>
              <a:t>stream</a:t>
            </a:r>
            <a:r>
              <a:rPr lang="zh-CN" altLang="en-US" sz="2000" i="0" dirty="0">
                <a:effectLst/>
                <a:latin typeface="-apple-system"/>
              </a:rPr>
              <a:t>：</a:t>
            </a:r>
            <a:r>
              <a:rPr lang="en-US" altLang="zh-CN" sz="2000" i="0" dirty="0">
                <a:effectLst/>
                <a:latin typeface="-apple-system"/>
              </a:rPr>
              <a:t>True/False</a:t>
            </a:r>
            <a:r>
              <a:rPr lang="zh-CN" altLang="en-US" sz="2000" i="0" dirty="0">
                <a:effectLst/>
                <a:latin typeface="-apple-system"/>
              </a:rPr>
              <a:t>，默认为</a:t>
            </a:r>
            <a:r>
              <a:rPr lang="en-US" altLang="zh-CN" sz="2000" i="0" dirty="0">
                <a:effectLst/>
                <a:latin typeface="-apple-system"/>
              </a:rPr>
              <a:t>True</a:t>
            </a:r>
            <a:r>
              <a:rPr lang="zh-CN" altLang="en-US" sz="2000" i="0" dirty="0">
                <a:effectLst/>
                <a:latin typeface="-apple-system"/>
              </a:rPr>
              <a:t>，获取内容立即下载开关。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i="0" dirty="0">
                <a:effectLst/>
                <a:latin typeface="-apple-system"/>
              </a:rPr>
              <a:t>verify</a:t>
            </a:r>
            <a:r>
              <a:rPr lang="zh-CN" altLang="en-US" sz="2000" i="0" dirty="0">
                <a:effectLst/>
                <a:latin typeface="-apple-system"/>
              </a:rPr>
              <a:t>：</a:t>
            </a:r>
            <a:r>
              <a:rPr lang="en-US" altLang="zh-CN" sz="2000" i="0" dirty="0">
                <a:effectLst/>
                <a:latin typeface="-apple-system"/>
              </a:rPr>
              <a:t>True/False</a:t>
            </a:r>
            <a:r>
              <a:rPr lang="zh-CN" altLang="en-US" sz="2000" i="0" dirty="0">
                <a:effectLst/>
                <a:latin typeface="-apple-system"/>
              </a:rPr>
              <a:t>，默认为</a:t>
            </a:r>
            <a:r>
              <a:rPr lang="en-US" altLang="zh-CN" sz="2000" i="0" dirty="0">
                <a:effectLst/>
                <a:latin typeface="-apple-system"/>
              </a:rPr>
              <a:t>True</a:t>
            </a:r>
            <a:r>
              <a:rPr lang="zh-CN" altLang="en-US" sz="2000" i="0" dirty="0">
                <a:effectLst/>
                <a:latin typeface="-apple-system"/>
              </a:rPr>
              <a:t>，认证</a:t>
            </a:r>
            <a:r>
              <a:rPr lang="en-US" altLang="zh-CN" sz="2000" i="0" dirty="0">
                <a:effectLst/>
                <a:latin typeface="-apple-system"/>
              </a:rPr>
              <a:t>SSL</a:t>
            </a:r>
            <a:r>
              <a:rPr lang="zh-CN" altLang="en-US" sz="2000" i="0" dirty="0">
                <a:effectLst/>
                <a:latin typeface="-apple-system"/>
              </a:rPr>
              <a:t>证书开关。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i="0" dirty="0">
                <a:effectLst/>
                <a:latin typeface="-apple-system"/>
              </a:rPr>
              <a:t>cert</a:t>
            </a:r>
            <a:r>
              <a:rPr lang="zh-CN" altLang="en-US" sz="2000" i="0" dirty="0">
                <a:effectLst/>
                <a:latin typeface="-apple-system"/>
              </a:rPr>
              <a:t>：本地</a:t>
            </a:r>
            <a:r>
              <a:rPr lang="en-US" altLang="zh-CN" sz="2000" i="0" dirty="0">
                <a:effectLst/>
                <a:latin typeface="-apple-system"/>
              </a:rPr>
              <a:t>SSL</a:t>
            </a:r>
            <a:r>
              <a:rPr lang="zh-CN" altLang="en-US" sz="2000" i="0" dirty="0">
                <a:effectLst/>
                <a:latin typeface="-apple-system"/>
              </a:rPr>
              <a:t>证书路径。</a:t>
            </a:r>
            <a:endParaRPr kumimoji="1" lang="zh-CN" altLang="en-US" sz="2000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01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文本占位符 3072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 algn="l"/>
            <a:r>
              <a:rPr lang="zh-CN" altLang="en-US" b="0" i="0" dirty="0">
                <a:effectLst/>
                <a:latin typeface="PingFang SC"/>
              </a:rPr>
              <a:t>网络爬虫的尺寸</a:t>
            </a:r>
            <a:endParaRPr lang="zh-CN" altLang="en-US" b="1" i="0" dirty="0">
              <a:effectLst/>
              <a:latin typeface="PingFang SC"/>
            </a:endParaRPr>
          </a:p>
          <a:p>
            <a:pPr marL="0" indent="0" algn="l">
              <a:buNone/>
            </a:pPr>
            <a:r>
              <a:rPr lang="zh-CN" altLang="en-US" b="0" i="0" dirty="0">
                <a:effectLst/>
                <a:latin typeface="PingFang SC"/>
              </a:rPr>
              <a:t>（</a:t>
            </a:r>
            <a:r>
              <a:rPr lang="en-US" altLang="zh-CN" b="0" i="0" dirty="0">
                <a:effectLst/>
                <a:latin typeface="PingFang SC"/>
              </a:rPr>
              <a:t>1</a:t>
            </a:r>
            <a:r>
              <a:rPr lang="zh-CN" altLang="en-US" b="0" i="0" dirty="0">
                <a:effectLst/>
                <a:latin typeface="PingFang SC"/>
              </a:rPr>
              <a:t>）爬取网页，玩转网页</a:t>
            </a:r>
            <a:endParaRPr lang="zh-CN" altLang="en-US" b="1" i="0" dirty="0">
              <a:effectLst/>
              <a:latin typeface="PingFang SC"/>
            </a:endParaRPr>
          </a:p>
          <a:p>
            <a:pPr marL="0" indent="0" algn="l">
              <a:buNone/>
            </a:pPr>
            <a:r>
              <a:rPr lang="zh-CN" altLang="en-US" b="0" dirty="0">
                <a:latin typeface="-apple-system"/>
              </a:rPr>
              <a:t>         </a:t>
            </a:r>
            <a:r>
              <a:rPr lang="zh-CN" altLang="en-US" b="0" i="0" dirty="0">
                <a:effectLst/>
                <a:latin typeface="-apple-system"/>
              </a:rPr>
              <a:t>小规模，数据量小，爬取速度不敏感；</a:t>
            </a:r>
            <a:r>
              <a:rPr lang="en-US" altLang="zh-CN" b="0" i="0" dirty="0">
                <a:effectLst/>
                <a:latin typeface="-apple-system"/>
              </a:rPr>
              <a:t>Requests</a:t>
            </a:r>
            <a:r>
              <a:rPr lang="zh-CN" altLang="en-US" b="0" i="0" dirty="0">
                <a:effectLst/>
                <a:latin typeface="-apple-system"/>
              </a:rPr>
              <a:t>库； </a:t>
            </a:r>
            <a:r>
              <a:rPr lang="en-US" altLang="zh-CN" b="0" i="0" dirty="0">
                <a:effectLst/>
                <a:latin typeface="-apple-system"/>
              </a:rPr>
              <a:t>90%</a:t>
            </a:r>
            <a:r>
              <a:rPr lang="zh-CN" altLang="en-US" b="0" i="0" dirty="0">
                <a:effectLst/>
                <a:latin typeface="-apple-system"/>
              </a:rPr>
              <a:t>以上。</a:t>
            </a:r>
          </a:p>
          <a:p>
            <a:pPr marL="0" indent="0" algn="l">
              <a:buNone/>
            </a:pPr>
            <a:r>
              <a:rPr lang="zh-CN" altLang="en-US" b="0" i="0" dirty="0">
                <a:effectLst/>
                <a:latin typeface="PingFang SC"/>
              </a:rPr>
              <a:t>（</a:t>
            </a:r>
            <a:r>
              <a:rPr lang="en-US" altLang="zh-CN" b="0" i="0" dirty="0">
                <a:effectLst/>
                <a:latin typeface="PingFang SC"/>
              </a:rPr>
              <a:t>2</a:t>
            </a:r>
            <a:r>
              <a:rPr lang="zh-CN" altLang="en-US" b="0" i="0" dirty="0">
                <a:effectLst/>
                <a:latin typeface="PingFang SC"/>
              </a:rPr>
              <a:t>）爬取网站，爬取系列网站</a:t>
            </a:r>
            <a:endParaRPr lang="zh-CN" altLang="en-US" b="1" i="0" dirty="0">
              <a:effectLst/>
              <a:latin typeface="PingFang SC"/>
            </a:endParaRPr>
          </a:p>
          <a:p>
            <a:pPr marL="0" indent="0" algn="l">
              <a:buNone/>
            </a:pPr>
            <a:r>
              <a:rPr lang="zh-CN" altLang="en-US" b="0" i="0" dirty="0">
                <a:effectLst/>
                <a:latin typeface="-apple-system"/>
              </a:rPr>
              <a:t>         中规模，数据规模较大，爬取速度敏感；</a:t>
            </a:r>
            <a:r>
              <a:rPr lang="en-US" altLang="zh-CN" b="0" i="0" dirty="0">
                <a:effectLst/>
                <a:latin typeface="-apple-system"/>
              </a:rPr>
              <a:t>Scrapy</a:t>
            </a:r>
            <a:r>
              <a:rPr lang="zh-CN" altLang="en-US" b="0" i="0" dirty="0">
                <a:effectLst/>
                <a:latin typeface="-apple-system"/>
              </a:rPr>
              <a:t>库。</a:t>
            </a:r>
          </a:p>
          <a:p>
            <a:pPr marL="0" indent="0" algn="l">
              <a:buNone/>
            </a:pPr>
            <a:r>
              <a:rPr lang="zh-CN" altLang="en-US" b="0" i="0" dirty="0">
                <a:effectLst/>
                <a:latin typeface="PingFang SC"/>
              </a:rPr>
              <a:t>（</a:t>
            </a:r>
            <a:r>
              <a:rPr lang="en-US" altLang="zh-CN" b="0" i="0" dirty="0">
                <a:effectLst/>
                <a:latin typeface="PingFang SC"/>
              </a:rPr>
              <a:t>3</a:t>
            </a:r>
            <a:r>
              <a:rPr lang="zh-CN" altLang="en-US" b="0" i="0" dirty="0">
                <a:effectLst/>
                <a:latin typeface="PingFang SC"/>
              </a:rPr>
              <a:t>）爬取全网</a:t>
            </a:r>
            <a:endParaRPr lang="zh-CN" altLang="en-US" b="1" i="0" dirty="0">
              <a:effectLst/>
              <a:latin typeface="PingFang SC"/>
            </a:endParaRPr>
          </a:p>
          <a:p>
            <a:pPr marL="0" indent="0" algn="l">
              <a:buNone/>
            </a:pPr>
            <a:r>
              <a:rPr lang="zh-CN" altLang="en-US" b="0" i="0" dirty="0">
                <a:effectLst/>
                <a:latin typeface="-apple-system"/>
              </a:rPr>
              <a:t>         大规模，搜索引擎，爬取速度关键；定制开发。</a:t>
            </a:r>
          </a:p>
          <a:p>
            <a:pPr>
              <a:lnSpc>
                <a:spcPct val="80000"/>
              </a:lnSpc>
              <a:buNone/>
            </a:pPr>
            <a:endParaRPr lang="zh-CN" altLang="en-US" sz="2000" kern="1200" noProof="1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390717" cy="1143000"/>
          </a:xfrm>
        </p:spPr>
        <p:txBody>
          <a:bodyPr/>
          <a:lstStyle/>
          <a:p>
            <a:pPr lvl="1"/>
            <a:r>
              <a:rPr lang="zh-CN" altLang="en-US" dirty="0"/>
              <a:t>网络爬虫的问题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6740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文本占位符 3072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 marL="0" indent="0">
              <a:buNone/>
            </a:pPr>
            <a:r>
              <a:rPr lang="zh-CN" altLang="en-US" b="0" dirty="0"/>
              <a:t>（</a:t>
            </a:r>
            <a:r>
              <a:rPr lang="en-US" altLang="zh-CN" b="0" dirty="0"/>
              <a:t>1</a:t>
            </a:r>
            <a:r>
              <a:rPr lang="zh-CN" altLang="en-US" b="0" dirty="0"/>
              <a:t>）网络爬虫的“骚扰”受限于编写水平和目的，网络爬虫将会为</a:t>
            </a:r>
            <a:r>
              <a:rPr lang="en-US" altLang="zh-CN" b="0" dirty="0"/>
              <a:t>Web</a:t>
            </a:r>
            <a:r>
              <a:rPr lang="zh-CN" altLang="en-US" b="0" dirty="0"/>
              <a:t>服务器带来巨大的资源开销。</a:t>
            </a:r>
            <a:endParaRPr lang="en-US" altLang="zh-CN" b="0" dirty="0"/>
          </a:p>
          <a:p>
            <a:pPr marL="0" indent="0">
              <a:buNone/>
            </a:pPr>
            <a:r>
              <a:rPr lang="zh-CN" altLang="en-US" b="0" dirty="0"/>
              <a:t>（</a:t>
            </a:r>
            <a:r>
              <a:rPr lang="en-US" altLang="zh-CN" b="0" dirty="0"/>
              <a:t>2</a:t>
            </a:r>
            <a:r>
              <a:rPr lang="zh-CN" altLang="en-US" b="0" dirty="0"/>
              <a:t>）网络爬虫的法律风险服务器上的数据有产权归属，网络爬虫获取数据后牟利将带来法律风险。</a:t>
            </a:r>
            <a:endParaRPr lang="en-US" altLang="zh-CN" b="0" dirty="0"/>
          </a:p>
          <a:p>
            <a:pPr marL="0" indent="0">
              <a:buNone/>
            </a:pPr>
            <a:r>
              <a:rPr lang="zh-CN" altLang="en-US" b="0" dirty="0"/>
              <a:t>（</a:t>
            </a:r>
            <a:r>
              <a:rPr lang="en-US" altLang="zh-CN" b="0" dirty="0"/>
              <a:t>3</a:t>
            </a:r>
            <a:r>
              <a:rPr lang="zh-CN" altLang="en-US" b="0" dirty="0"/>
              <a:t>）网络爬虫泄露隐私网络爬虫可能具备突破简单访问控制的能力，获得被保护数据从而泄露个人隐私。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390717" cy="1143000"/>
          </a:xfrm>
        </p:spPr>
        <p:txBody>
          <a:bodyPr/>
          <a:lstStyle/>
          <a:p>
            <a:pPr lvl="1"/>
            <a:r>
              <a:rPr lang="zh-CN" altLang="en-US" dirty="0"/>
              <a:t>网络爬虫引发的问题</a:t>
            </a:r>
          </a:p>
        </p:txBody>
      </p:sp>
    </p:spTree>
    <p:extLst>
      <p:ext uri="{BB962C8B-B14F-4D97-AF65-F5344CB8AC3E}">
        <p14:creationId xmlns:p14="http://schemas.microsoft.com/office/powerpoint/2010/main" val="2634329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390717" cy="1143000"/>
          </a:xfrm>
        </p:spPr>
        <p:txBody>
          <a:bodyPr/>
          <a:lstStyle/>
          <a:p>
            <a:pPr algn="l"/>
            <a:r>
              <a:rPr lang="zh-CN" altLang="en-US" i="0" dirty="0">
                <a:effectLst/>
                <a:latin typeface="PingFang SC"/>
              </a:rPr>
              <a:t>网络爬虫的限制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059C7FE-6A8B-4D64-9EE3-E8F1DDA6A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zh-CN" altLang="en-US" b="0" i="0" dirty="0">
                <a:effectLst/>
                <a:latin typeface="PingFang SC"/>
              </a:rPr>
              <a:t>（</a:t>
            </a:r>
            <a:r>
              <a:rPr lang="en-US" altLang="zh-CN" b="0" i="0" dirty="0">
                <a:effectLst/>
                <a:latin typeface="PingFang SC"/>
              </a:rPr>
              <a:t>1</a:t>
            </a:r>
            <a:r>
              <a:rPr lang="zh-CN" altLang="en-US" b="0" i="0" dirty="0">
                <a:effectLst/>
                <a:latin typeface="PingFang SC"/>
              </a:rPr>
              <a:t>）来源审查</a:t>
            </a:r>
            <a:endParaRPr lang="zh-CN" altLang="en-US" b="1" i="0" dirty="0">
              <a:effectLst/>
              <a:latin typeface="PingFang SC"/>
            </a:endParaRPr>
          </a:p>
          <a:p>
            <a:pPr algn="l"/>
            <a:r>
              <a:rPr lang="zh-CN" altLang="en-US" b="0" i="0" dirty="0">
                <a:effectLst/>
                <a:latin typeface="-apple-system"/>
              </a:rPr>
              <a:t>判断</a:t>
            </a:r>
            <a:r>
              <a:rPr lang="en-US" altLang="zh-CN" b="0" i="0" dirty="0">
                <a:effectLst/>
                <a:latin typeface="-apple-system"/>
              </a:rPr>
              <a:t>User­-Agent</a:t>
            </a:r>
            <a:r>
              <a:rPr lang="zh-CN" altLang="en-US" b="0" i="0" dirty="0">
                <a:effectLst/>
                <a:latin typeface="-apple-system"/>
              </a:rPr>
              <a:t>进行限制。检查来访</a:t>
            </a:r>
            <a:r>
              <a:rPr lang="en-US" altLang="zh-CN" b="0" i="0" dirty="0">
                <a:effectLst/>
                <a:latin typeface="-apple-system"/>
              </a:rPr>
              <a:t>HTTP</a:t>
            </a:r>
            <a:r>
              <a:rPr lang="zh-CN" altLang="en-US" b="0" i="0" dirty="0">
                <a:effectLst/>
                <a:latin typeface="-apple-system"/>
              </a:rPr>
              <a:t>协议头的</a:t>
            </a:r>
            <a:r>
              <a:rPr lang="en-US" altLang="zh-CN" b="0" i="0" dirty="0">
                <a:effectLst/>
                <a:latin typeface="-apple-system"/>
              </a:rPr>
              <a:t>User­-Agent</a:t>
            </a:r>
            <a:r>
              <a:rPr lang="zh-CN" altLang="en-US" b="0" i="0" dirty="0">
                <a:effectLst/>
                <a:latin typeface="-apple-system"/>
              </a:rPr>
              <a:t>域，只响应浏览器或友好爬虫的访问。</a:t>
            </a:r>
          </a:p>
          <a:p>
            <a:pPr marL="0" indent="0" algn="l">
              <a:buNone/>
            </a:pPr>
            <a:r>
              <a:rPr lang="zh-CN" altLang="en-US" b="0" i="0" dirty="0">
                <a:effectLst/>
                <a:latin typeface="PingFang SC"/>
              </a:rPr>
              <a:t>（</a:t>
            </a:r>
            <a:r>
              <a:rPr lang="en-US" altLang="zh-CN" b="0" i="0" dirty="0">
                <a:effectLst/>
                <a:latin typeface="PingFang SC"/>
              </a:rPr>
              <a:t>2</a:t>
            </a:r>
            <a:r>
              <a:rPr lang="zh-CN" altLang="en-US" b="0" i="0" dirty="0">
                <a:effectLst/>
                <a:latin typeface="PingFang SC"/>
              </a:rPr>
              <a:t>）发布公告</a:t>
            </a:r>
            <a:endParaRPr lang="zh-CN" altLang="en-US" b="1" i="0" dirty="0">
              <a:effectLst/>
              <a:latin typeface="PingFang SC"/>
            </a:endParaRP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Robots</a:t>
            </a:r>
            <a:r>
              <a:rPr lang="zh-CN" altLang="en-US" b="0" i="0" dirty="0">
                <a:effectLst/>
                <a:latin typeface="-apple-system"/>
              </a:rPr>
              <a:t>协议。告知所有爬虫网站的爬取策略，要求爬虫遵守。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252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文本占位符 3072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 marL="0" indent="0">
              <a:buNone/>
            </a:pPr>
            <a:r>
              <a:rPr lang="zh-CN" altLang="fr-FR" sz="1800" dirty="0"/>
              <a:t>（</a:t>
            </a:r>
            <a:r>
              <a:rPr lang="fr-FR" altLang="zh-CN" sz="1800" dirty="0"/>
              <a:t>1</a:t>
            </a:r>
            <a:r>
              <a:rPr lang="zh-CN" altLang="fr-FR" sz="1800" dirty="0"/>
              <a:t>）</a:t>
            </a:r>
            <a:r>
              <a:rPr lang="fr-FR" altLang="zh-CN" sz="1800" dirty="0"/>
              <a:t>Robots Exclusion Standard</a:t>
            </a:r>
            <a:r>
              <a:rPr lang="zh-CN" altLang="fr-FR" sz="1800" dirty="0"/>
              <a:t>网络爬虫排除标准。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fr-FR" sz="1800" dirty="0"/>
              <a:t>   ①作用：网站告知网络爬虫哪些页面可以抓取，哪些不行。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fr-FR" sz="1800" dirty="0"/>
              <a:t>   ②形式：在网站根目录下的</a:t>
            </a:r>
            <a:r>
              <a:rPr lang="fr-FR" altLang="zh-CN" sz="1800" dirty="0"/>
              <a:t>robots.txt</a:t>
            </a:r>
            <a:r>
              <a:rPr lang="zh-CN" altLang="fr-FR" sz="1800" dirty="0"/>
              <a:t>文件。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fr-FR" sz="1800" dirty="0"/>
              <a:t>（</a:t>
            </a:r>
            <a:r>
              <a:rPr lang="fr-FR" altLang="zh-CN" sz="1800" dirty="0"/>
              <a:t>2</a:t>
            </a:r>
            <a:r>
              <a:rPr lang="zh-CN" altLang="fr-FR" sz="1800" dirty="0"/>
              <a:t>）案例：</a:t>
            </a:r>
            <a:r>
              <a:rPr lang="zh-CN" altLang="en-US" sz="1800" dirty="0"/>
              <a:t>百度</a:t>
            </a:r>
            <a:r>
              <a:rPr lang="zh-CN" altLang="fr-FR" sz="1800" dirty="0"/>
              <a:t>的</a:t>
            </a:r>
            <a:r>
              <a:rPr lang="fr-FR" altLang="zh-CN" sz="1800" dirty="0"/>
              <a:t>Robots</a:t>
            </a:r>
            <a:r>
              <a:rPr lang="zh-CN" altLang="fr-FR" sz="1800" dirty="0"/>
              <a:t>协议</a:t>
            </a:r>
            <a:r>
              <a:rPr lang="fr-FR" altLang="zh-CN" sz="1800" dirty="0"/>
              <a:t>https://www.baidu.com/robots.txt</a:t>
            </a:r>
            <a:r>
              <a:rPr lang="zh-CN" altLang="fr-FR" sz="1800" dirty="0"/>
              <a:t>。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390717" cy="1143000"/>
          </a:xfrm>
        </p:spPr>
        <p:txBody>
          <a:bodyPr/>
          <a:lstStyle/>
          <a:p>
            <a:pPr algn="l"/>
            <a:r>
              <a:rPr lang="en-US" altLang="zh-CN" i="0" dirty="0">
                <a:effectLst/>
                <a:latin typeface="PingFang SC"/>
              </a:rPr>
              <a:t>Robots</a:t>
            </a:r>
            <a:r>
              <a:rPr lang="zh-CN" altLang="en-US" i="0" dirty="0">
                <a:effectLst/>
                <a:latin typeface="PingFang SC"/>
              </a:rPr>
              <a:t>协议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2CB0E7-F9EE-4EF6-B4BE-7331A711993A}"/>
              </a:ext>
            </a:extLst>
          </p:cNvPr>
          <p:cNvSpPr/>
          <p:nvPr/>
        </p:nvSpPr>
        <p:spPr>
          <a:xfrm>
            <a:off x="659292" y="3252253"/>
            <a:ext cx="101147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b="1" noProof="1">
                <a:latin typeface="Consolas" panose="020B0609020204030204" pitchFamily="49" charset="0"/>
              </a:rPr>
              <a:t>User-agent: *</a:t>
            </a:r>
          </a:p>
          <a:p>
            <a:r>
              <a:rPr kumimoji="1" lang="en-US" altLang="zh-CN" sz="2000" b="1" noProof="1">
                <a:latin typeface="Consolas" panose="020B0609020204030204" pitchFamily="49" charset="0"/>
              </a:rPr>
              <a:t>Disallow: /?*</a:t>
            </a:r>
          </a:p>
          <a:p>
            <a:r>
              <a:rPr kumimoji="1" lang="en-US" altLang="zh-CN" sz="2000" b="1" noProof="1">
                <a:latin typeface="Consolas" panose="020B0609020204030204" pitchFamily="49" charset="0"/>
              </a:rPr>
              <a:t>Disallow: /pop/*.html</a:t>
            </a:r>
          </a:p>
          <a:p>
            <a:r>
              <a:rPr kumimoji="1" lang="en-US" altLang="zh-CN" sz="2000" b="1" noProof="1">
                <a:latin typeface="Consolas" panose="020B0609020204030204" pitchFamily="49" charset="0"/>
              </a:rPr>
              <a:t>Disallow: /pinpai/*.html?*User-agent: EtaoSpider</a:t>
            </a:r>
          </a:p>
          <a:p>
            <a:r>
              <a:rPr kumimoji="1" lang="en-US" altLang="zh-CN" sz="2000" b="1" noProof="1">
                <a:latin typeface="Consolas" panose="020B0609020204030204" pitchFamily="49" charset="0"/>
              </a:rPr>
              <a:t>Disallow: /User-agent: HuihuiSpider</a:t>
            </a:r>
          </a:p>
          <a:p>
            <a:r>
              <a:rPr kumimoji="1" lang="en-US" altLang="zh-CN" sz="2000" b="1" noProof="1">
                <a:latin typeface="Consolas" panose="020B0609020204030204" pitchFamily="49" charset="0"/>
              </a:rPr>
              <a:t>Disallow: /User-agent: GwdangSpider</a:t>
            </a:r>
          </a:p>
          <a:p>
            <a:r>
              <a:rPr kumimoji="1" lang="en-US" altLang="zh-CN" sz="2000" b="1" noProof="1">
                <a:latin typeface="Consolas" panose="020B0609020204030204" pitchFamily="49" charset="0"/>
              </a:rPr>
              <a:t>Disallow: /User-agent: WochachaSpider</a:t>
            </a:r>
          </a:p>
          <a:p>
            <a:r>
              <a:rPr kumimoji="1" lang="en-US" altLang="zh-CN" sz="2000" b="1" noProof="1">
                <a:latin typeface="Consolas" panose="020B0609020204030204" pitchFamily="49" charset="0"/>
              </a:rPr>
              <a:t>Disallow: /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C4CC98-67EB-AC59-751B-17564908A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85" y="1387366"/>
            <a:ext cx="3645527" cy="51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02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文本占位符 3072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①https://www.baidu.com/robots.txt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②</a:t>
            </a:r>
            <a:r>
              <a:rPr lang="en-US" altLang="zh-CN" dirty="0"/>
              <a:t>https://news.sina.com.cn/robots.txt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③</a:t>
            </a:r>
            <a:r>
              <a:rPr lang="en-US" altLang="zh-CN" dirty="0"/>
              <a:t>https://www.qq.com/robots.txt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④</a:t>
            </a:r>
            <a:r>
              <a:rPr lang="en-US" altLang="zh-CN" dirty="0"/>
              <a:t>https://news.qq.com/robots.txt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⑤</a:t>
            </a:r>
            <a:r>
              <a:rPr lang="en-US" altLang="zh-CN" dirty="0"/>
              <a:t>https://www.moe.edu.cn/robots.txt</a:t>
            </a:r>
            <a:r>
              <a:rPr lang="zh-CN" altLang="en-US" dirty="0"/>
              <a:t>。（无</a:t>
            </a:r>
            <a:r>
              <a:rPr lang="en-US" altLang="zh-CN" dirty="0"/>
              <a:t>robots</a:t>
            </a:r>
            <a:r>
              <a:rPr lang="zh-CN" altLang="en-US" dirty="0"/>
              <a:t>协议）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390717" cy="1143000"/>
          </a:xfrm>
        </p:spPr>
        <p:txBody>
          <a:bodyPr/>
          <a:lstStyle/>
          <a:p>
            <a:pPr algn="l"/>
            <a:r>
              <a:rPr lang="zh-CN" altLang="en-US" i="0" dirty="0">
                <a:effectLst/>
                <a:latin typeface="PingFang SC"/>
              </a:rPr>
              <a:t>常见网站的</a:t>
            </a:r>
            <a:r>
              <a:rPr lang="en-US" altLang="zh-CN" i="0" dirty="0">
                <a:effectLst/>
                <a:latin typeface="PingFang SC"/>
              </a:rPr>
              <a:t>Robots</a:t>
            </a:r>
            <a:r>
              <a:rPr lang="zh-CN" altLang="en-US" i="0" dirty="0">
                <a:effectLst/>
                <a:latin typeface="PingFang SC"/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490592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文本占位符 30722"/>
          <p:cNvSpPr>
            <a:spLocks noGrp="1"/>
          </p:cNvSpPr>
          <p:nvPr>
            <p:ph idx="1"/>
          </p:nvPr>
        </p:nvSpPr>
        <p:spPr>
          <a:xfrm>
            <a:off x="609600" y="1353912"/>
            <a:ext cx="11074400" cy="4896544"/>
          </a:xfrm>
          <a:ln>
            <a:miter/>
          </a:ln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Robots</a:t>
            </a:r>
            <a:r>
              <a:rPr lang="zh-CN" altLang="en-US" sz="2400" dirty="0"/>
              <a:t>协议的使用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网络爬虫：自动或人工识别</a:t>
            </a:r>
            <a:r>
              <a:rPr lang="en-US" altLang="zh-CN" sz="2400" dirty="0"/>
              <a:t>robots.txt</a:t>
            </a:r>
            <a:r>
              <a:rPr lang="zh-CN" altLang="en-US" sz="2400" dirty="0"/>
              <a:t>，再进行内容爬取。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约束性：</a:t>
            </a:r>
            <a:r>
              <a:rPr lang="en-US" altLang="zh-CN" sz="2400" dirty="0"/>
              <a:t>Robots</a:t>
            </a:r>
            <a:r>
              <a:rPr lang="zh-CN" altLang="en-US" sz="2400" dirty="0"/>
              <a:t>协议是建议但非约束性，网络爬虫可以不遵守，但存在法律风险。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）对</a:t>
            </a:r>
            <a:r>
              <a:rPr lang="en-US" altLang="zh-CN" sz="2400" dirty="0"/>
              <a:t>Robots</a:t>
            </a:r>
            <a:r>
              <a:rPr lang="zh-CN" altLang="en-US" sz="2400" dirty="0"/>
              <a:t>协议的理解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①爬取网页，玩转网页：访问量很小，可以遵守；访问量较大，建议遵守。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②爬取网站，爬取系列网站：非商业且偶尔，建议遵守；商业利益，必须遵守。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③爬取全网：必须遵守。类人行为可不参考</a:t>
            </a:r>
            <a:r>
              <a:rPr lang="en-US" altLang="zh-CN" sz="2400" dirty="0"/>
              <a:t>Robots</a:t>
            </a:r>
            <a:r>
              <a:rPr lang="zh-CN" altLang="en-US" sz="2400" dirty="0"/>
              <a:t>协议。</a:t>
            </a:r>
            <a:endParaRPr lang="zh-CN" altLang="en-US" sz="2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390717" cy="1143000"/>
          </a:xfrm>
        </p:spPr>
        <p:txBody>
          <a:bodyPr/>
          <a:lstStyle/>
          <a:p>
            <a:pPr algn="l"/>
            <a:r>
              <a:rPr lang="en-US" altLang="zh-CN" i="0" dirty="0">
                <a:effectLst/>
                <a:latin typeface="PingFang SC"/>
              </a:rPr>
              <a:t>Robots</a:t>
            </a:r>
            <a:r>
              <a:rPr lang="zh-CN" altLang="en-US" i="0" dirty="0">
                <a:effectLst/>
                <a:latin typeface="PingFang SC"/>
              </a:rPr>
              <a:t>协议的遵守方式</a:t>
            </a:r>
          </a:p>
        </p:txBody>
      </p:sp>
    </p:spTree>
    <p:extLst>
      <p:ext uri="{BB962C8B-B14F-4D97-AF65-F5344CB8AC3E}">
        <p14:creationId xmlns:p14="http://schemas.microsoft.com/office/powerpoint/2010/main" val="883016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文本占位符 30722"/>
          <p:cNvSpPr>
            <a:spLocks noGrp="1"/>
          </p:cNvSpPr>
          <p:nvPr>
            <p:ph idx="1"/>
          </p:nvPr>
        </p:nvSpPr>
        <p:spPr>
          <a:xfrm>
            <a:off x="609600" y="1353912"/>
            <a:ext cx="11074400" cy="4896544"/>
          </a:xfrm>
          <a:ln>
            <a:miter/>
          </a:ln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#</a:t>
            </a:r>
            <a:r>
              <a:rPr lang="zh-CN" altLang="en-US" sz="2000" noProof="1">
                <a:latin typeface="Consolas" panose="020B0609020204030204" pitchFamily="49" charset="0"/>
              </a:rPr>
              <a:t>实例</a:t>
            </a:r>
            <a:r>
              <a:rPr lang="en-US" altLang="zh-CN" sz="2000" noProof="1">
                <a:latin typeface="Consolas" panose="020B0609020204030204" pitchFamily="49" charset="0"/>
              </a:rPr>
              <a:t>1</a:t>
            </a:r>
            <a:r>
              <a:rPr lang="zh-CN" altLang="en-US" sz="2000" noProof="1">
                <a:latin typeface="Consolas" panose="020B0609020204030204" pitchFamily="49" charset="0"/>
              </a:rPr>
              <a:t>：京东商品页面的爬取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import requests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url = "http://item.jd.com/2967929.html"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try: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  r = requests.get(url)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  r.raise_for_status()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  r.encoding = r.apparent_encoding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  print(r.text[:1000])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except: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  print("</a:t>
            </a:r>
            <a:r>
              <a:rPr lang="zh-CN" altLang="en-US" sz="2000" noProof="1">
                <a:latin typeface="Consolas" panose="020B0609020204030204" pitchFamily="49" charset="0"/>
              </a:rPr>
              <a:t>爬取失败</a:t>
            </a:r>
            <a:r>
              <a:rPr lang="en-US" altLang="zh-CN" sz="2000" noProof="1">
                <a:latin typeface="Consolas" panose="020B0609020204030204" pitchFamily="49" charset="0"/>
              </a:rPr>
              <a:t>")</a:t>
            </a:r>
            <a:endParaRPr lang="en-US" altLang="zh-CN" sz="20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390717" cy="1143000"/>
          </a:xfrm>
        </p:spPr>
        <p:txBody>
          <a:bodyPr/>
          <a:lstStyle/>
          <a:p>
            <a:pPr algn="l" latinLnBrk="1"/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Requests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库爬取实例</a:t>
            </a:r>
          </a:p>
        </p:txBody>
      </p:sp>
    </p:spTree>
    <p:extLst>
      <p:ext uri="{BB962C8B-B14F-4D97-AF65-F5344CB8AC3E}">
        <p14:creationId xmlns:p14="http://schemas.microsoft.com/office/powerpoint/2010/main" val="2680346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文本占位符 30722"/>
          <p:cNvSpPr>
            <a:spLocks noGrp="1"/>
          </p:cNvSpPr>
          <p:nvPr>
            <p:ph idx="1"/>
          </p:nvPr>
        </p:nvSpPr>
        <p:spPr>
          <a:xfrm>
            <a:off x="609600" y="1353912"/>
            <a:ext cx="11074400" cy="4896544"/>
          </a:xfrm>
          <a:ln>
            <a:miter/>
          </a:ln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# </a:t>
            </a:r>
            <a:r>
              <a:rPr lang="zh-CN" altLang="en-US" sz="2000" noProof="1">
                <a:latin typeface="Consolas" panose="020B0609020204030204" pitchFamily="49" charset="0"/>
              </a:rPr>
              <a:t>实例</a:t>
            </a:r>
            <a:r>
              <a:rPr lang="en-US" altLang="zh-CN" sz="2000" noProof="1">
                <a:latin typeface="Consolas" panose="020B0609020204030204" pitchFamily="49" charset="0"/>
              </a:rPr>
              <a:t>2</a:t>
            </a:r>
            <a:r>
              <a:rPr lang="zh-CN" altLang="en-US" sz="2000" noProof="1">
                <a:latin typeface="Consolas" panose="020B0609020204030204" pitchFamily="49" charset="0"/>
              </a:rPr>
              <a:t>：亚马逊商品页面的爬取</a:t>
            </a:r>
            <a:endParaRPr lang="en-US" altLang="zh-CN" sz="2000" noProof="1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import requests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url = "http://www.amazon.cn/gp/product/B01M8L5Z3Y"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try: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  </a:t>
            </a:r>
            <a:r>
              <a:rPr lang="en-US" altLang="zh-CN" sz="2000" noProof="1">
                <a:solidFill>
                  <a:srgbClr val="FF0000"/>
                </a:solidFill>
                <a:latin typeface="Consolas" panose="020B0609020204030204" pitchFamily="49" charset="0"/>
              </a:rPr>
              <a:t>kv = {'user-agent': 'Mozilla/5.0'}  # </a:t>
            </a:r>
            <a:r>
              <a:rPr lang="zh-CN" altLang="en-US" sz="2000" noProof="1">
                <a:solidFill>
                  <a:srgbClr val="FF0000"/>
                </a:solidFill>
                <a:latin typeface="Consolas" panose="020B0609020204030204" pitchFamily="49" charset="0"/>
              </a:rPr>
              <a:t>标准的浏览器身份标识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000" noProof="1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noProof="1">
                <a:solidFill>
                  <a:srgbClr val="FF0000"/>
                </a:solidFill>
                <a:latin typeface="Consolas" panose="020B0609020204030204" pitchFamily="49" charset="0"/>
              </a:rPr>
              <a:t>r = requests.get(url, headers=kv)  # </a:t>
            </a:r>
            <a:r>
              <a:rPr lang="zh-CN" altLang="en-US" sz="2000" noProof="1">
                <a:solidFill>
                  <a:srgbClr val="FF0000"/>
                </a:solidFill>
                <a:latin typeface="Consolas" panose="020B0609020204030204" pitchFamily="49" charset="0"/>
              </a:rPr>
              <a:t>模拟浏览器访问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000" noProof="1">
                <a:latin typeface="Consolas" panose="020B0609020204030204" pitchFamily="49" charset="0"/>
              </a:rPr>
              <a:t>    </a:t>
            </a:r>
            <a:r>
              <a:rPr lang="en-US" altLang="zh-CN" sz="2000" noProof="1">
                <a:latin typeface="Consolas" panose="020B0609020204030204" pitchFamily="49" charset="0"/>
              </a:rPr>
              <a:t>r.raise_for_status()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  r.encoding = r.apparent_encoding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  print(</a:t>
            </a:r>
            <a:r>
              <a:rPr lang="en-US" altLang="zh-CN" sz="2000" dirty="0" err="1">
                <a:latin typeface="Consolas" panose="020B0609020204030204" pitchFamily="49" charset="0"/>
              </a:rPr>
              <a:t>r.status_code</a:t>
            </a:r>
            <a:r>
              <a:rPr lang="en-US" altLang="zh-CN" sz="2000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  print(r.text[1000:2000])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except: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  print("</a:t>
            </a:r>
            <a:r>
              <a:rPr lang="zh-CN" altLang="en-US" sz="2000" noProof="1">
                <a:latin typeface="Consolas" panose="020B0609020204030204" pitchFamily="49" charset="0"/>
              </a:rPr>
              <a:t>爬取失败</a:t>
            </a:r>
            <a:r>
              <a:rPr lang="en-US" altLang="zh-CN" sz="2000" noProof="1"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390717" cy="1143000"/>
          </a:xfrm>
        </p:spPr>
        <p:txBody>
          <a:bodyPr/>
          <a:lstStyle/>
          <a:p>
            <a:pPr algn="l" latinLnBrk="1"/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Requests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库爬取实例</a:t>
            </a:r>
          </a:p>
        </p:txBody>
      </p:sp>
    </p:spTree>
    <p:extLst>
      <p:ext uri="{BB962C8B-B14F-4D97-AF65-F5344CB8AC3E}">
        <p14:creationId xmlns:p14="http://schemas.microsoft.com/office/powerpoint/2010/main" val="3232290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文本占位符 30722"/>
          <p:cNvSpPr>
            <a:spLocks noGrp="1"/>
          </p:cNvSpPr>
          <p:nvPr>
            <p:ph idx="1"/>
          </p:nvPr>
        </p:nvSpPr>
        <p:spPr>
          <a:xfrm>
            <a:off x="609600" y="1353912"/>
            <a:ext cx="5791200" cy="5225792"/>
          </a:xfrm>
          <a:ln>
            <a:miter/>
          </a:ln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# </a:t>
            </a:r>
            <a:r>
              <a:rPr lang="zh-CN" altLang="en-US" sz="2000" noProof="1">
                <a:latin typeface="Consolas" panose="020B0609020204030204" pitchFamily="49" charset="0"/>
              </a:rPr>
              <a:t>实例</a:t>
            </a:r>
            <a:r>
              <a:rPr lang="en-US" altLang="zh-CN" sz="2000" noProof="1">
                <a:latin typeface="Consolas" panose="020B0609020204030204" pitchFamily="49" charset="0"/>
              </a:rPr>
              <a:t>3</a:t>
            </a:r>
            <a:r>
              <a:rPr lang="zh-CN" altLang="en-US" sz="2000" noProof="1">
                <a:latin typeface="Consolas" panose="020B0609020204030204" pitchFamily="49" charset="0"/>
              </a:rPr>
              <a:t>：百度</a:t>
            </a:r>
            <a:r>
              <a:rPr lang="en-US" altLang="zh-CN" sz="2000" noProof="1">
                <a:latin typeface="Consolas" panose="020B0609020204030204" pitchFamily="49" charset="0"/>
              </a:rPr>
              <a:t>/360</a:t>
            </a:r>
            <a:r>
              <a:rPr lang="zh-CN" altLang="en-US" sz="2000" noProof="1">
                <a:latin typeface="Consolas" panose="020B0609020204030204" pitchFamily="49" charset="0"/>
              </a:rPr>
              <a:t>搜索关键词提交</a:t>
            </a:r>
            <a:endParaRPr lang="en-US" altLang="zh-CN" sz="2000" noProof="1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000" noProof="1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000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# </a:t>
            </a:r>
            <a:r>
              <a:rPr lang="zh-CN" altLang="en-US" sz="2000" noProof="1">
                <a:latin typeface="Consolas" panose="020B0609020204030204" pitchFamily="49" charset="0"/>
              </a:rPr>
              <a:t>百度搜索全代码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import requests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keyword = "Python"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try: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  kv = {'wd': keyword}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  r = requests.get("http://www.baidu.com/s", params=kv)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  print(r.request.url)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  r.raise_for_status()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  print(len(r.text))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except: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  print("</a:t>
            </a:r>
            <a:r>
              <a:rPr lang="zh-CN" altLang="en-US" sz="2000" noProof="1">
                <a:latin typeface="Consolas" panose="020B0609020204030204" pitchFamily="49" charset="0"/>
              </a:rPr>
              <a:t>爬取失败</a:t>
            </a:r>
            <a:r>
              <a:rPr lang="en-US" altLang="zh-CN" sz="2000" noProof="1"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390717" cy="1143000"/>
          </a:xfrm>
        </p:spPr>
        <p:txBody>
          <a:bodyPr/>
          <a:lstStyle/>
          <a:p>
            <a:pPr algn="l" latinLnBrk="1"/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Requests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库爬取实例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AB6648-B9E1-46D8-85B4-743E61397677}"/>
              </a:ext>
            </a:extLst>
          </p:cNvPr>
          <p:cNvSpPr txBox="1"/>
          <p:nvPr/>
        </p:nvSpPr>
        <p:spPr>
          <a:xfrm>
            <a:off x="6577218" y="1671793"/>
            <a:ext cx="561478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55600" fontAlgn="base"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endParaRPr kumimoji="1" lang="en-US" altLang="zh-CN" sz="2000" b="1" noProof="1">
              <a:latin typeface="Consolas" panose="020B0609020204030204" pitchFamily="49" charset="0"/>
            </a:endParaRPr>
          </a:p>
          <a:p>
            <a:pPr marL="355600" indent="-355600" fontAlgn="base"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noProof="1">
                <a:latin typeface="Consolas" panose="020B0609020204030204" pitchFamily="49" charset="0"/>
              </a:rPr>
              <a:t># 360</a:t>
            </a:r>
            <a:r>
              <a:rPr kumimoji="1" lang="zh-CN" altLang="en-US" sz="2000" b="1" noProof="1">
                <a:latin typeface="Consolas" panose="020B0609020204030204" pitchFamily="49" charset="0"/>
              </a:rPr>
              <a:t>搜索全代码</a:t>
            </a:r>
            <a:endParaRPr kumimoji="1" lang="en-US" altLang="zh-CN" sz="2000" b="1" noProof="1">
              <a:latin typeface="Consolas" panose="020B0609020204030204" pitchFamily="49" charset="0"/>
            </a:endParaRPr>
          </a:p>
          <a:p>
            <a:pPr marL="355600" indent="-355600" fontAlgn="base"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noProof="1">
                <a:latin typeface="Consolas" panose="020B0609020204030204" pitchFamily="49" charset="0"/>
              </a:rPr>
              <a:t>import requests</a:t>
            </a:r>
          </a:p>
          <a:p>
            <a:pPr marL="355600" indent="-355600" fontAlgn="base"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endParaRPr kumimoji="1" lang="en-US" altLang="zh-CN" sz="2000" b="1" noProof="1">
              <a:latin typeface="Consolas" panose="020B0609020204030204" pitchFamily="49" charset="0"/>
            </a:endParaRPr>
          </a:p>
          <a:p>
            <a:pPr marL="355600" indent="-355600" fontAlgn="base"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noProof="1">
                <a:latin typeface="Consolas" panose="020B0609020204030204" pitchFamily="49" charset="0"/>
              </a:rPr>
              <a:t>keyword = "Python"</a:t>
            </a:r>
          </a:p>
          <a:p>
            <a:pPr marL="355600" indent="-355600" fontAlgn="base"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noProof="1">
                <a:latin typeface="Consolas" panose="020B0609020204030204" pitchFamily="49" charset="0"/>
              </a:rPr>
              <a:t>try:</a:t>
            </a:r>
          </a:p>
          <a:p>
            <a:pPr marL="355600" indent="-355600" fontAlgn="base"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noProof="1">
                <a:latin typeface="Consolas" panose="020B0609020204030204" pitchFamily="49" charset="0"/>
              </a:rPr>
              <a:t>    kv = {'q': keyword}</a:t>
            </a:r>
          </a:p>
          <a:p>
            <a:pPr marL="355600" indent="-355600" fontAlgn="base"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noProof="1">
                <a:latin typeface="Consolas" panose="020B0609020204030204" pitchFamily="49" charset="0"/>
              </a:rPr>
              <a:t>    r = requests.get("http://www.so.com/s", params=kv)</a:t>
            </a:r>
          </a:p>
          <a:p>
            <a:pPr marL="355600" indent="-355600" fontAlgn="base"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noProof="1">
                <a:latin typeface="Consolas" panose="020B0609020204030204" pitchFamily="49" charset="0"/>
              </a:rPr>
              <a:t>    print(r.request.url)</a:t>
            </a:r>
          </a:p>
          <a:p>
            <a:pPr marL="355600" indent="-355600" fontAlgn="base"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noProof="1">
                <a:latin typeface="Consolas" panose="020B0609020204030204" pitchFamily="49" charset="0"/>
              </a:rPr>
              <a:t>    r.raise_for_status()</a:t>
            </a:r>
          </a:p>
          <a:p>
            <a:pPr marL="355600" indent="-355600" fontAlgn="base"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noProof="1">
                <a:latin typeface="Consolas" panose="020B0609020204030204" pitchFamily="49" charset="0"/>
              </a:rPr>
              <a:t>    print(len(r.text))</a:t>
            </a:r>
          </a:p>
          <a:p>
            <a:pPr marL="355600" indent="-355600" fontAlgn="base"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noProof="1">
                <a:latin typeface="Consolas" panose="020B0609020204030204" pitchFamily="49" charset="0"/>
              </a:rPr>
              <a:t>except:</a:t>
            </a:r>
          </a:p>
          <a:p>
            <a:pPr marL="355600" indent="-355600" fontAlgn="base"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noProof="1">
                <a:latin typeface="Consolas" panose="020B0609020204030204" pitchFamily="49" charset="0"/>
              </a:rPr>
              <a:t>    print("</a:t>
            </a:r>
            <a:r>
              <a:rPr kumimoji="1" lang="zh-CN" altLang="en-US" sz="2000" b="1" noProof="1">
                <a:latin typeface="Consolas" panose="020B0609020204030204" pitchFamily="49" charset="0"/>
              </a:rPr>
              <a:t>爬取失败</a:t>
            </a:r>
            <a:r>
              <a:rPr kumimoji="1" lang="en-US" altLang="zh-CN" sz="2000" b="1" noProof="1">
                <a:latin typeface="Consolas" panose="020B0609020204030204" pitchFamily="49" charset="0"/>
              </a:rPr>
              <a:t>")</a:t>
            </a:r>
            <a:endParaRPr kumimoji="1" lang="zh-CN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81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dirty="0"/>
              <a:t>Requests</a:t>
            </a:r>
            <a:r>
              <a:rPr lang="zh-CN" altLang="en-US" dirty="0"/>
              <a:t>库入门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</a:rPr>
              <a:t>Requests</a:t>
            </a:r>
            <a:r>
              <a:rPr lang="zh-CN" altLang="en-US" dirty="0">
                <a:latin typeface="宋体" panose="02010600030101010101" pitchFamily="2" charset="-122"/>
              </a:rPr>
              <a:t>库的官网</a:t>
            </a:r>
          </a:p>
          <a:p>
            <a:pPr lvl="2"/>
            <a:r>
              <a:rPr lang="en-US" altLang="zh-CN" dirty="0">
                <a:latin typeface="宋体" panose="02010600030101010101" pitchFamily="2" charset="-122"/>
              </a:rPr>
              <a:t>http://www.python-requests.org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</a:p>
          <a:p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</a:rPr>
              <a:t>Requests</a:t>
            </a:r>
            <a:r>
              <a:rPr lang="zh-CN" altLang="en-US" dirty="0">
                <a:latin typeface="宋体" panose="02010600030101010101" pitchFamily="2" charset="-122"/>
              </a:rPr>
              <a:t>库的安装</a:t>
            </a:r>
          </a:p>
          <a:p>
            <a:pPr lvl="2"/>
            <a:r>
              <a:rPr lang="zh-CN" altLang="en-US" dirty="0">
                <a:latin typeface="宋体" panose="02010600030101010101" pitchFamily="2" charset="-122"/>
              </a:rPr>
              <a:t>管理员权限启动</a:t>
            </a:r>
            <a:r>
              <a:rPr lang="en-US" altLang="zh-CN" dirty="0" err="1">
                <a:latin typeface="宋体" panose="02010600030101010101" pitchFamily="2" charset="-122"/>
              </a:rPr>
              <a:t>cmd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0" i="0" dirty="0">
                <a:effectLst/>
                <a:latin typeface="Source Code Pro"/>
              </a:rPr>
              <a:t>  pip install requests ­</a:t>
            </a:r>
            <a:r>
              <a:rPr lang="en-US" altLang="zh-CN" b="0" i="0" dirty="0" err="1">
                <a:effectLst/>
                <a:latin typeface="Source Code Pro"/>
              </a:rPr>
              <a:t>i</a:t>
            </a:r>
            <a:r>
              <a:rPr lang="en-US" altLang="zh-CN" b="0" i="0" dirty="0">
                <a:effectLst/>
                <a:latin typeface="Source Code Pro"/>
              </a:rPr>
              <a:t> https:</a:t>
            </a:r>
            <a:r>
              <a:rPr lang="en-US" altLang="zh-CN" b="0" i="1" dirty="0">
                <a:effectLst/>
                <a:latin typeface="Source Code Pro"/>
              </a:rPr>
              <a:t>//pypi.douban.com/simple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107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文本占位符 30722"/>
          <p:cNvSpPr>
            <a:spLocks noGrp="1"/>
          </p:cNvSpPr>
          <p:nvPr>
            <p:ph idx="1"/>
          </p:nvPr>
        </p:nvSpPr>
        <p:spPr>
          <a:xfrm>
            <a:off x="609600" y="1353911"/>
            <a:ext cx="11074400" cy="5195975"/>
          </a:xfrm>
          <a:ln>
            <a:miter/>
          </a:ln>
        </p:spPr>
        <p:txBody>
          <a:bodyPr/>
          <a:lstStyle/>
          <a:p>
            <a:pPr algn="l"/>
            <a:r>
              <a:rPr lang="en-US" altLang="zh-CN" i="0" dirty="0">
                <a:effectLst/>
                <a:latin typeface="PingFang SC"/>
              </a:rPr>
              <a:t>HTML</a:t>
            </a:r>
            <a:r>
              <a:rPr lang="zh-CN" altLang="en-US" i="0" dirty="0">
                <a:effectLst/>
                <a:latin typeface="PingFang SC"/>
              </a:rPr>
              <a:t>基本格式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&lt;html&gt;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&lt;head&gt;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&lt;title&gt;This is a python demo page&lt;/title&gt;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&lt;/head&gt;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&lt;body&gt;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&lt;p class="title"&gt;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    &lt;b&gt;The demo python introduces several python courses.&lt;/b&gt;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&lt;/p&gt;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&lt;p class="course"&gt;Python is a wonderful general-purpose programming language. You can learn Python from novice to professional by tracking the following courses: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    &lt;a </a:t>
            </a:r>
            <a:r>
              <a:rPr lang="en-US" altLang="zh-CN" sz="2000" dirty="0" err="1">
                <a:latin typeface="Consolas" panose="020B0609020204030204" pitchFamily="49" charset="0"/>
              </a:rPr>
              <a:t>href</a:t>
            </a:r>
            <a:r>
              <a:rPr lang="en-US" altLang="zh-CN" sz="2000" dirty="0">
                <a:latin typeface="Consolas" panose="020B0609020204030204" pitchFamily="49" charset="0"/>
              </a:rPr>
              <a:t>="http://www.icourse163.org/course/BIT-268001" class="py1" id="link1"&gt;Basic Python&lt;/a&gt; and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    &lt;a </a:t>
            </a:r>
            <a:r>
              <a:rPr lang="en-US" altLang="zh-CN" sz="2000" dirty="0" err="1">
                <a:latin typeface="Consolas" panose="020B0609020204030204" pitchFamily="49" charset="0"/>
              </a:rPr>
              <a:t>href</a:t>
            </a:r>
            <a:r>
              <a:rPr lang="en-US" altLang="zh-CN" sz="2000" dirty="0">
                <a:latin typeface="Consolas" panose="020B0609020204030204" pitchFamily="49" charset="0"/>
              </a:rPr>
              <a:t>="http://www.icourse163.org/course/BIT-1001870001" class="py2" id="link2"&gt;Advanced Python&lt;/a&gt;.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&lt;/p&gt;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&lt;/body&gt;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&lt;/html&gt;</a:t>
            </a:r>
          </a:p>
          <a:p>
            <a:pPr>
              <a:lnSpc>
                <a:spcPct val="80000"/>
              </a:lnSpc>
              <a:buNone/>
            </a:pPr>
            <a:endParaRPr lang="en-US" altLang="zh-CN" sz="20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390717" cy="1143000"/>
          </a:xfrm>
        </p:spPr>
        <p:txBody>
          <a:bodyPr/>
          <a:lstStyle/>
          <a:p>
            <a:pPr algn="l"/>
            <a:r>
              <a:rPr lang="zh-CN" altLang="en-US" dirty="0">
                <a:latin typeface="PingFang SC"/>
              </a:rPr>
              <a:t>信息的组织与提取</a:t>
            </a:r>
            <a:endParaRPr lang="zh-CN" altLang="en-US" i="0" dirty="0"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1397742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46B6DC3-75A9-4F79-9498-425CD6E1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PingFang SC"/>
              </a:rPr>
              <a:t>信息的组织与提取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187E8C8C-A0DD-4A16-8C5C-06385CD6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PingFang SC"/>
              </a:rPr>
              <a:t>XML</a:t>
            </a:r>
            <a:r>
              <a:rPr lang="zh-CN" altLang="en-US" dirty="0">
                <a:latin typeface="PingFang SC"/>
              </a:rPr>
              <a:t>的基本格式</a:t>
            </a:r>
            <a:endParaRPr lang="en-US" altLang="zh-CN" dirty="0">
              <a:latin typeface="PingFang SC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latin typeface="-apple-system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-apple-system"/>
              </a:rPr>
              <a:t>&lt;person&gt;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-apple-system"/>
              </a:rPr>
              <a:t>    &lt;</a:t>
            </a:r>
            <a:r>
              <a:rPr lang="en-US" altLang="zh-CN" sz="2000" dirty="0" err="1">
                <a:latin typeface="-apple-system"/>
              </a:rPr>
              <a:t>firstName</a:t>
            </a:r>
            <a:r>
              <a:rPr lang="en-US" altLang="zh-CN" sz="2000" dirty="0">
                <a:latin typeface="-apple-system"/>
              </a:rPr>
              <a:t>&gt;Tian&lt;/</a:t>
            </a:r>
            <a:r>
              <a:rPr lang="en-US" altLang="zh-CN" sz="2000" dirty="0" err="1">
                <a:latin typeface="-apple-system"/>
              </a:rPr>
              <a:t>firstName</a:t>
            </a:r>
            <a:r>
              <a:rPr lang="en-US" altLang="zh-CN" sz="2000" dirty="0">
                <a:latin typeface="-apple-system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-apple-system"/>
              </a:rPr>
              <a:t>    &lt;</a:t>
            </a:r>
            <a:r>
              <a:rPr lang="en-US" altLang="zh-CN" sz="2000" dirty="0" err="1">
                <a:latin typeface="-apple-system"/>
              </a:rPr>
              <a:t>lastName</a:t>
            </a:r>
            <a:r>
              <a:rPr lang="en-US" altLang="zh-CN" sz="2000" dirty="0">
                <a:latin typeface="-apple-system"/>
              </a:rPr>
              <a:t>&gt;Song&lt;/</a:t>
            </a:r>
            <a:r>
              <a:rPr lang="en-US" altLang="zh-CN" sz="2000" dirty="0" err="1">
                <a:latin typeface="-apple-system"/>
              </a:rPr>
              <a:t>lastName</a:t>
            </a:r>
            <a:r>
              <a:rPr lang="en-US" altLang="zh-CN" sz="2000" dirty="0">
                <a:latin typeface="-apple-system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-apple-system"/>
              </a:rPr>
              <a:t>    &lt;address&gt;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-apple-system"/>
              </a:rPr>
              <a:t>        &lt;</a:t>
            </a:r>
            <a:r>
              <a:rPr lang="en-US" altLang="zh-CN" sz="2000" dirty="0" err="1">
                <a:latin typeface="-apple-system"/>
              </a:rPr>
              <a:t>streetAddr</a:t>
            </a:r>
            <a:r>
              <a:rPr lang="en-US" altLang="zh-CN" sz="2000" dirty="0">
                <a:latin typeface="-apple-system"/>
              </a:rPr>
              <a:t>&gt;</a:t>
            </a:r>
            <a:r>
              <a:rPr lang="zh-CN" altLang="en-US" sz="2000" dirty="0">
                <a:latin typeface="-apple-system"/>
              </a:rPr>
              <a:t>中关村南大街</a:t>
            </a:r>
            <a:r>
              <a:rPr lang="en-US" altLang="zh-CN" sz="2000" dirty="0">
                <a:latin typeface="-apple-system"/>
              </a:rPr>
              <a:t>5</a:t>
            </a:r>
            <a:r>
              <a:rPr lang="zh-CN" altLang="en-US" sz="2000" dirty="0">
                <a:latin typeface="-apple-system"/>
              </a:rPr>
              <a:t>号</a:t>
            </a:r>
            <a:r>
              <a:rPr lang="en-US" altLang="zh-CN" sz="2000" dirty="0">
                <a:latin typeface="-apple-system"/>
              </a:rPr>
              <a:t>&lt;/</a:t>
            </a:r>
            <a:r>
              <a:rPr lang="en-US" altLang="zh-CN" sz="2000" dirty="0" err="1">
                <a:latin typeface="-apple-system"/>
              </a:rPr>
              <a:t>streetAddr</a:t>
            </a:r>
            <a:r>
              <a:rPr lang="en-US" altLang="zh-CN" sz="2000" dirty="0">
                <a:latin typeface="-apple-system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-apple-system"/>
              </a:rPr>
              <a:t>        &lt;city&gt;</a:t>
            </a:r>
            <a:r>
              <a:rPr lang="zh-CN" altLang="en-US" sz="2000" dirty="0">
                <a:latin typeface="-apple-system"/>
              </a:rPr>
              <a:t>北京市</a:t>
            </a:r>
            <a:r>
              <a:rPr lang="en-US" altLang="zh-CN" sz="2000" dirty="0">
                <a:latin typeface="-apple-system"/>
              </a:rPr>
              <a:t>&lt;/city&gt;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-apple-system"/>
              </a:rPr>
              <a:t>        &lt;</a:t>
            </a:r>
            <a:r>
              <a:rPr lang="en-US" altLang="zh-CN" sz="2000" dirty="0" err="1">
                <a:latin typeface="-apple-system"/>
              </a:rPr>
              <a:t>zipcode</a:t>
            </a:r>
            <a:r>
              <a:rPr lang="en-US" altLang="zh-CN" sz="2000" dirty="0">
                <a:latin typeface="-apple-system"/>
              </a:rPr>
              <a:t>&gt;100081&lt;/</a:t>
            </a:r>
            <a:r>
              <a:rPr lang="en-US" altLang="zh-CN" sz="2000" dirty="0" err="1">
                <a:latin typeface="-apple-system"/>
              </a:rPr>
              <a:t>zipcode</a:t>
            </a:r>
            <a:r>
              <a:rPr lang="en-US" altLang="zh-CN" sz="2000" dirty="0">
                <a:latin typeface="-apple-system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-apple-system"/>
              </a:rPr>
              <a:t>    &lt;/address&gt;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-apple-system"/>
              </a:rPr>
              <a:t>    &lt;prof&gt;Computer System&lt;/prof&gt;&lt;prof&gt;Security&lt;/prof&gt;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-apple-system"/>
              </a:rPr>
              <a:t>&lt;/person&gt;</a:t>
            </a:r>
          </a:p>
        </p:txBody>
      </p:sp>
    </p:spTree>
    <p:extLst>
      <p:ext uri="{BB962C8B-B14F-4D97-AF65-F5344CB8AC3E}">
        <p14:creationId xmlns:p14="http://schemas.microsoft.com/office/powerpoint/2010/main" val="2670596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46B6DC3-75A9-4F79-9498-425CD6E1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PingFang SC"/>
              </a:rPr>
              <a:t>信息的组织与提取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187E8C8C-A0DD-4A16-8C5C-06385CD6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PingFang SC"/>
              </a:rPr>
              <a:t>JSON</a:t>
            </a:r>
            <a:r>
              <a:rPr lang="zh-CN" altLang="en-US" dirty="0">
                <a:latin typeface="PingFang SC"/>
              </a:rPr>
              <a:t>的基本格式</a:t>
            </a:r>
            <a:endParaRPr lang="en-US" altLang="zh-CN" dirty="0">
              <a:latin typeface="PingFang SC"/>
            </a:endParaRPr>
          </a:p>
          <a:p>
            <a:pPr marL="0" indent="0">
              <a:buNone/>
            </a:pPr>
            <a:endParaRPr lang="en-US" altLang="zh-CN" sz="2000" dirty="0">
              <a:latin typeface="-apple-system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-apple-system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-apple-system"/>
              </a:rPr>
              <a:t>    "</a:t>
            </a:r>
            <a:r>
              <a:rPr lang="en-US" altLang="zh-CN" sz="2000" dirty="0" err="1">
                <a:latin typeface="-apple-system"/>
              </a:rPr>
              <a:t>firstName</a:t>
            </a:r>
            <a:r>
              <a:rPr lang="en-US" altLang="zh-CN" sz="2000" dirty="0">
                <a:latin typeface="-apple-system"/>
              </a:rPr>
              <a:t>": "Tian",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-apple-system"/>
              </a:rPr>
              <a:t>    "</a:t>
            </a:r>
            <a:r>
              <a:rPr lang="en-US" altLang="zh-CN" sz="2000" dirty="0" err="1">
                <a:latin typeface="-apple-system"/>
              </a:rPr>
              <a:t>lastName</a:t>
            </a:r>
            <a:r>
              <a:rPr lang="en-US" altLang="zh-CN" sz="2000" dirty="0">
                <a:latin typeface="-apple-system"/>
              </a:rPr>
              <a:t>": "Song",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-apple-system"/>
              </a:rPr>
              <a:t>    "address":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-apple-system"/>
              </a:rPr>
              <a:t>                    "</a:t>
            </a:r>
            <a:r>
              <a:rPr lang="en-US" altLang="zh-CN" sz="2000" dirty="0" err="1">
                <a:latin typeface="-apple-system"/>
              </a:rPr>
              <a:t>streetAddr</a:t>
            </a:r>
            <a:r>
              <a:rPr lang="en-US" altLang="zh-CN" sz="2000" dirty="0">
                <a:latin typeface="-apple-system"/>
              </a:rPr>
              <a:t>": "</a:t>
            </a:r>
            <a:r>
              <a:rPr lang="zh-CN" altLang="en-US" sz="2000" dirty="0">
                <a:latin typeface="-apple-system"/>
              </a:rPr>
              <a:t>中关村南大街</a:t>
            </a:r>
            <a:r>
              <a:rPr lang="en-US" altLang="zh-CN" sz="2000" dirty="0">
                <a:latin typeface="-apple-system"/>
              </a:rPr>
              <a:t>5</a:t>
            </a:r>
            <a:r>
              <a:rPr lang="zh-CN" altLang="en-US" sz="2000" dirty="0">
                <a:latin typeface="-apple-system"/>
              </a:rPr>
              <a:t>号</a:t>
            </a:r>
            <a:r>
              <a:rPr lang="en-US" altLang="zh-CN" sz="2000" dirty="0">
                <a:latin typeface="-apple-system"/>
              </a:rPr>
              <a:t>",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-apple-system"/>
              </a:rPr>
              <a:t>                    "city": "</a:t>
            </a:r>
            <a:r>
              <a:rPr lang="zh-CN" altLang="en-US" sz="2000" dirty="0">
                <a:latin typeface="-apple-system"/>
              </a:rPr>
              <a:t>北京市</a:t>
            </a:r>
            <a:r>
              <a:rPr lang="en-US" altLang="zh-CN" sz="2000" dirty="0">
                <a:latin typeface="-apple-system"/>
              </a:rPr>
              <a:t>",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-apple-system"/>
              </a:rPr>
              <a:t>                    "</a:t>
            </a:r>
            <a:r>
              <a:rPr lang="en-US" altLang="zh-CN" sz="2000" dirty="0" err="1">
                <a:latin typeface="-apple-system"/>
              </a:rPr>
              <a:t>zipcode</a:t>
            </a:r>
            <a:r>
              <a:rPr lang="en-US" altLang="zh-CN" sz="2000" dirty="0">
                <a:latin typeface="-apple-system"/>
              </a:rPr>
              <a:t>": "100081"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-apple-system"/>
              </a:rPr>
              <a:t>    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-apple-system"/>
              </a:rPr>
              <a:t>    "prof": ["Computer System", "Security"]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-apple-system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6029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46B6DC3-75A9-4F79-9498-425CD6E1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PingFang SC"/>
              </a:rPr>
              <a:t>信息的组织与提取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187E8C8C-A0DD-4A16-8C5C-06385CD6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PingFang SC"/>
              </a:rPr>
              <a:t>YAML</a:t>
            </a:r>
            <a:r>
              <a:rPr lang="zh-CN" altLang="en-US" dirty="0">
                <a:latin typeface="PingFang SC"/>
              </a:rPr>
              <a:t>的基本格式</a:t>
            </a:r>
            <a:endParaRPr lang="en-US" altLang="zh-CN" dirty="0">
              <a:latin typeface="PingFang SC"/>
            </a:endParaRPr>
          </a:p>
          <a:p>
            <a:pPr marL="0" indent="0">
              <a:buNone/>
            </a:pPr>
            <a:endParaRPr lang="en-US" altLang="zh-CN" sz="2000" dirty="0">
              <a:latin typeface="-apple-system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>
                <a:latin typeface="-apple-system"/>
              </a:rPr>
              <a:t>firstName</a:t>
            </a:r>
            <a:r>
              <a:rPr lang="en-US" altLang="zh-CN" sz="2000" dirty="0">
                <a:latin typeface="-apple-system"/>
              </a:rPr>
              <a:t>: Tian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>
                <a:latin typeface="-apple-system"/>
              </a:rPr>
              <a:t>lastName</a:t>
            </a:r>
            <a:r>
              <a:rPr lang="en-US" altLang="zh-CN" sz="2000" dirty="0">
                <a:latin typeface="-apple-system"/>
              </a:rPr>
              <a:t>: Song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-apple-system"/>
              </a:rPr>
              <a:t>address: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-apple-system"/>
              </a:rPr>
              <a:t>    </a:t>
            </a:r>
            <a:r>
              <a:rPr lang="en-US" altLang="zh-CN" sz="2000" dirty="0" err="1">
                <a:latin typeface="-apple-system"/>
              </a:rPr>
              <a:t>streetAddr</a:t>
            </a:r>
            <a:r>
              <a:rPr lang="en-US" altLang="zh-CN" sz="2000" dirty="0">
                <a:latin typeface="-apple-system"/>
              </a:rPr>
              <a:t>: </a:t>
            </a:r>
            <a:r>
              <a:rPr lang="zh-CN" altLang="en-US" sz="2000" dirty="0">
                <a:latin typeface="-apple-system"/>
              </a:rPr>
              <a:t>中关村南大街</a:t>
            </a:r>
            <a:r>
              <a:rPr lang="en-US" altLang="zh-CN" sz="2000" dirty="0">
                <a:latin typeface="-apple-system"/>
              </a:rPr>
              <a:t>5</a:t>
            </a:r>
            <a:r>
              <a:rPr lang="zh-CN" altLang="en-US" sz="2000" dirty="0">
                <a:latin typeface="-apple-system"/>
              </a:rPr>
              <a:t>号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-apple-system"/>
              </a:rPr>
              <a:t>    </a:t>
            </a:r>
            <a:r>
              <a:rPr lang="en-US" altLang="zh-CN" sz="2000" dirty="0">
                <a:latin typeface="-apple-system"/>
              </a:rPr>
              <a:t>city: </a:t>
            </a:r>
            <a:r>
              <a:rPr lang="zh-CN" altLang="en-US" sz="2000" dirty="0">
                <a:latin typeface="-apple-system"/>
              </a:rPr>
              <a:t>北京市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-apple-system"/>
              </a:rPr>
              <a:t>    </a:t>
            </a:r>
            <a:r>
              <a:rPr lang="en-US" altLang="zh-CN" sz="2000" dirty="0" err="1">
                <a:latin typeface="-apple-system"/>
              </a:rPr>
              <a:t>zipcode</a:t>
            </a:r>
            <a:r>
              <a:rPr lang="en-US" altLang="zh-CN" sz="2000" dirty="0">
                <a:latin typeface="-apple-system"/>
              </a:rPr>
              <a:t>: 100081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-apple-system"/>
              </a:rPr>
              <a:t>prof: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-apple-system"/>
              </a:rPr>
              <a:t>-Computer System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-apple-system"/>
              </a:rPr>
              <a:t>-Security</a:t>
            </a:r>
          </a:p>
        </p:txBody>
      </p:sp>
    </p:spTree>
    <p:extLst>
      <p:ext uri="{BB962C8B-B14F-4D97-AF65-F5344CB8AC3E}">
        <p14:creationId xmlns:p14="http://schemas.microsoft.com/office/powerpoint/2010/main" val="175001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390717" cy="1143000"/>
          </a:xfrm>
        </p:spPr>
        <p:txBody>
          <a:bodyPr/>
          <a:lstStyle/>
          <a:p>
            <a:pPr algn="l" latinLnBrk="1"/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Beautiful Soup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库</a:t>
            </a:r>
          </a:p>
        </p:txBody>
      </p:sp>
      <p:sp>
        <p:nvSpPr>
          <p:cNvPr id="4" name="文本占位符 30722">
            <a:extLst>
              <a:ext uri="{FF2B5EF4-FFF2-40B4-BE49-F238E27FC236}">
                <a16:creationId xmlns:a16="http://schemas.microsoft.com/office/drawing/2014/main" id="{EB64D109-FB70-4225-BA5C-462A09FA7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3912"/>
            <a:ext cx="11074400" cy="4896544"/>
          </a:xfrm>
          <a:ln>
            <a:miter/>
          </a:ln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# Beautiful Soup</a:t>
            </a:r>
            <a:r>
              <a:rPr lang="zh-CN" altLang="en-US" sz="2000" noProof="1">
                <a:latin typeface="Consolas" panose="020B0609020204030204" pitchFamily="49" charset="0"/>
              </a:rPr>
              <a:t>库的安装小测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from bs4 import BeautifulSoup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soup = BeautifulSoup('&lt;p&gt;data&lt;/p&gt;', "html.parser")  # BeautifulSoup</a:t>
            </a:r>
            <a:r>
              <a:rPr lang="zh-CN" altLang="en-US" sz="2000" noProof="1">
                <a:latin typeface="Consolas" panose="020B0609020204030204" pitchFamily="49" charset="0"/>
              </a:rPr>
              <a:t>是一个类，第一个参数是需要</a:t>
            </a:r>
            <a:r>
              <a:rPr lang="en-US" altLang="zh-CN" sz="2000" noProof="1">
                <a:latin typeface="Consolas" panose="020B0609020204030204" pitchFamily="49" charset="0"/>
              </a:rPr>
              <a:t>BeautifulSoup</a:t>
            </a:r>
            <a:r>
              <a:rPr lang="zh-CN" altLang="en-US" sz="2000" noProof="1">
                <a:latin typeface="Consolas" panose="020B0609020204030204" pitchFamily="49" charset="0"/>
              </a:rPr>
              <a:t>解析的</a:t>
            </a:r>
            <a:r>
              <a:rPr lang="en-US" altLang="zh-CN" sz="2000" noProof="1">
                <a:latin typeface="Consolas" panose="020B0609020204030204" pitchFamily="49" charset="0"/>
              </a:rPr>
              <a:t>html</a:t>
            </a:r>
            <a:r>
              <a:rPr lang="zh-CN" altLang="en-US" sz="2000" noProof="1">
                <a:latin typeface="Consolas" panose="020B0609020204030204" pitchFamily="49" charset="0"/>
              </a:rPr>
              <a:t>信息，第二个参数是需要用的解析器。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000" noProof="1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# Beautiful Soup</a:t>
            </a:r>
            <a:r>
              <a:rPr lang="zh-CN" altLang="en-US" sz="2000" noProof="1">
                <a:latin typeface="Consolas" panose="020B0609020204030204" pitchFamily="49" charset="0"/>
              </a:rPr>
              <a:t>库的安装小测全代码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import requests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r = requests.get("http://python123.io/ws/demo.html")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r.text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print(r.text)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demo = r.text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from bs4 import BeautifulSoup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soup = BeautifulSoup(demo, "html.parser")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print(soup.prettify())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FA51AC-2BD2-7DDE-F48A-1AF6BAE84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716" y="3901966"/>
            <a:ext cx="4835083" cy="26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92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文本占位符 30722"/>
          <p:cNvSpPr>
            <a:spLocks noGrp="1"/>
          </p:cNvSpPr>
          <p:nvPr>
            <p:ph idx="1"/>
          </p:nvPr>
        </p:nvSpPr>
        <p:spPr>
          <a:xfrm>
            <a:off x="609600" y="1353912"/>
            <a:ext cx="11074400" cy="4896544"/>
          </a:xfrm>
          <a:ln>
            <a:miter/>
          </a:ln>
        </p:spPr>
        <p:txBody>
          <a:bodyPr/>
          <a:lstStyle/>
          <a:p>
            <a:r>
              <a:rPr lang="zh-CN" altLang="en-US" i="0" dirty="0">
                <a:effectLst/>
                <a:latin typeface="-apple-system"/>
              </a:rPr>
              <a:t>标签树的下行遍历</a:t>
            </a:r>
            <a:endParaRPr lang="en-US" altLang="zh-CN" i="0" dirty="0">
              <a:effectLst/>
              <a:latin typeface="-apple-system"/>
            </a:endParaRPr>
          </a:p>
          <a:p>
            <a:endParaRPr lang="zh-CN" altLang="en-US" sz="2000" noProof="1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390717" cy="1143000"/>
          </a:xfrm>
        </p:spPr>
        <p:txBody>
          <a:bodyPr/>
          <a:lstStyle/>
          <a:p>
            <a:pPr algn="l"/>
            <a:r>
              <a:rPr lang="zh-CN" altLang="en-US" i="0" dirty="0">
                <a:effectLst/>
                <a:latin typeface="PingFang SC"/>
              </a:rPr>
              <a:t>标签树的遍历方式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8E1D30-872C-4581-80D9-45E3E85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4" y="1925913"/>
            <a:ext cx="11194980" cy="19526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692C1C-215D-47A2-B5E6-A796E9660F40}"/>
              </a:ext>
            </a:extLst>
          </p:cNvPr>
          <p:cNvSpPr txBox="1"/>
          <p:nvPr/>
        </p:nvSpPr>
        <p:spPr>
          <a:xfrm>
            <a:off x="852279" y="4161976"/>
            <a:ext cx="76854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effectLst/>
                <a:latin typeface="Source Code Pro"/>
              </a:rPr>
              <a:t>for child in </a:t>
            </a:r>
            <a:r>
              <a:rPr lang="en-US" altLang="zh-CN" b="1" i="0" dirty="0" err="1">
                <a:effectLst/>
                <a:latin typeface="Source Code Pro"/>
              </a:rPr>
              <a:t>soup.body.children</a:t>
            </a:r>
            <a:r>
              <a:rPr lang="en-US" altLang="zh-CN" b="1" i="0" dirty="0">
                <a:effectLst/>
                <a:latin typeface="Source Code Pro"/>
              </a:rPr>
              <a:t>: </a:t>
            </a:r>
            <a:r>
              <a:rPr lang="en-US" altLang="zh-CN" b="1" i="1" dirty="0">
                <a:effectLst/>
                <a:latin typeface="Source Code Pro"/>
              </a:rPr>
              <a:t># </a:t>
            </a:r>
            <a:r>
              <a:rPr lang="zh-CN" altLang="en-US" b="1" i="1" dirty="0">
                <a:effectLst/>
                <a:latin typeface="Source Code Pro"/>
              </a:rPr>
              <a:t>遍历儿子节点。</a:t>
            </a:r>
            <a:endParaRPr lang="zh-CN" altLang="en-US" b="1" i="0" dirty="0">
              <a:effectLst/>
              <a:latin typeface="Source Code Pro"/>
            </a:endParaRPr>
          </a:p>
          <a:p>
            <a:pPr algn="l"/>
            <a:r>
              <a:rPr lang="en-US" altLang="zh-CN" b="1" i="0" dirty="0">
                <a:effectLst/>
                <a:latin typeface="Source Code Pro"/>
              </a:rPr>
              <a:t>   print(child)</a:t>
            </a:r>
          </a:p>
          <a:p>
            <a:pPr algn="l"/>
            <a:r>
              <a:rPr lang="en-US" altLang="zh-CN" b="1" i="0" dirty="0">
                <a:effectLst/>
                <a:latin typeface="Source Code Pro"/>
              </a:rPr>
              <a:t>for child in </a:t>
            </a:r>
            <a:r>
              <a:rPr lang="en-US" altLang="zh-CN" b="1" i="0" dirty="0" err="1">
                <a:effectLst/>
                <a:latin typeface="Source Code Pro"/>
              </a:rPr>
              <a:t>soup.body.descendants</a:t>
            </a:r>
            <a:r>
              <a:rPr lang="en-US" altLang="zh-CN" b="1" i="0" dirty="0">
                <a:effectLst/>
                <a:latin typeface="Source Code Pro"/>
              </a:rPr>
              <a:t>: </a:t>
            </a:r>
            <a:r>
              <a:rPr lang="en-US" altLang="zh-CN" b="1" i="1" dirty="0">
                <a:effectLst/>
                <a:latin typeface="Source Code Pro"/>
              </a:rPr>
              <a:t># </a:t>
            </a:r>
            <a:r>
              <a:rPr lang="zh-CN" altLang="en-US" b="1" i="1" dirty="0">
                <a:effectLst/>
                <a:latin typeface="Source Code Pro"/>
              </a:rPr>
              <a:t>遍历子孙节点。</a:t>
            </a:r>
            <a:endParaRPr lang="zh-CN" altLang="en-US" b="1" i="0" dirty="0">
              <a:effectLst/>
              <a:latin typeface="Source Code Pro"/>
            </a:endParaRPr>
          </a:p>
          <a:p>
            <a:pPr algn="l"/>
            <a:r>
              <a:rPr lang="en-US" altLang="zh-CN" b="1" i="0" dirty="0">
                <a:effectLst/>
                <a:latin typeface="Source Code Pro"/>
              </a:rPr>
              <a:t>   print(child)  </a:t>
            </a:r>
          </a:p>
        </p:txBody>
      </p:sp>
    </p:spTree>
    <p:extLst>
      <p:ext uri="{BB962C8B-B14F-4D97-AF65-F5344CB8AC3E}">
        <p14:creationId xmlns:p14="http://schemas.microsoft.com/office/powerpoint/2010/main" val="3375183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文本占位符 30722"/>
          <p:cNvSpPr>
            <a:spLocks noGrp="1"/>
          </p:cNvSpPr>
          <p:nvPr>
            <p:ph idx="1"/>
          </p:nvPr>
        </p:nvSpPr>
        <p:spPr>
          <a:xfrm>
            <a:off x="609600" y="1353912"/>
            <a:ext cx="11074400" cy="4896544"/>
          </a:xfrm>
          <a:ln>
            <a:miter/>
          </a:ln>
        </p:spPr>
        <p:txBody>
          <a:bodyPr/>
          <a:lstStyle/>
          <a:p>
            <a:r>
              <a:rPr lang="zh-CN" altLang="en-US" i="0" dirty="0">
                <a:effectLst/>
                <a:latin typeface="-apple-system"/>
              </a:rPr>
              <a:t>标签树的上行遍历</a:t>
            </a:r>
            <a:endParaRPr lang="zh-CN" altLang="en-US" sz="2000" noProof="1">
              <a:latin typeface="Consolas" panose="020B0609020204030204" pitchFamily="49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390717" cy="1143000"/>
          </a:xfrm>
        </p:spPr>
        <p:txBody>
          <a:bodyPr/>
          <a:lstStyle/>
          <a:p>
            <a:pPr algn="l"/>
            <a:r>
              <a:rPr lang="zh-CN" altLang="en-US" i="0" dirty="0">
                <a:effectLst/>
                <a:latin typeface="PingFang SC"/>
              </a:rPr>
              <a:t>标签树的遍历方式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F1BDDD-9241-43FA-B52B-EB39B9048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3" y="2094879"/>
            <a:ext cx="10396331" cy="14954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69E622C-D945-47CD-8FED-F640AD7B94F6}"/>
              </a:ext>
            </a:extLst>
          </p:cNvPr>
          <p:cNvSpPr txBox="1"/>
          <p:nvPr/>
        </p:nvSpPr>
        <p:spPr>
          <a:xfrm>
            <a:off x="752888" y="3903559"/>
            <a:ext cx="82320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effectLst/>
                <a:latin typeface="Source Code Pro"/>
              </a:rPr>
              <a:t>for parent in </a:t>
            </a:r>
            <a:r>
              <a:rPr lang="en-US" altLang="zh-CN" b="1" i="0" dirty="0" err="1">
                <a:effectLst/>
                <a:latin typeface="Source Code Pro"/>
              </a:rPr>
              <a:t>soup.a.parents</a:t>
            </a:r>
            <a:r>
              <a:rPr lang="en-US" altLang="zh-CN" b="1" i="0" dirty="0">
                <a:effectLst/>
                <a:latin typeface="Source Code Pro"/>
              </a:rPr>
              <a:t>: </a:t>
            </a:r>
            <a:r>
              <a:rPr lang="en-US" altLang="zh-CN" b="1" i="1" dirty="0">
                <a:effectLst/>
                <a:latin typeface="Source Code Pro"/>
              </a:rPr>
              <a:t># </a:t>
            </a:r>
            <a:r>
              <a:rPr lang="zh-CN" altLang="en-US" b="1" i="1" dirty="0">
                <a:effectLst/>
                <a:latin typeface="Source Code Pro"/>
              </a:rPr>
              <a:t>遍历</a:t>
            </a:r>
            <a:r>
              <a:rPr lang="en-US" altLang="zh-CN" b="1" i="1" dirty="0">
                <a:effectLst/>
                <a:latin typeface="Source Code Pro"/>
              </a:rPr>
              <a:t>soup</a:t>
            </a:r>
            <a:r>
              <a:rPr lang="zh-CN" altLang="en-US" b="1" i="1" dirty="0">
                <a:effectLst/>
                <a:latin typeface="Source Code Pro"/>
              </a:rPr>
              <a:t>的</a:t>
            </a:r>
            <a:r>
              <a:rPr lang="en-US" altLang="zh-CN" b="1" i="1" dirty="0">
                <a:effectLst/>
                <a:latin typeface="Source Code Pro"/>
              </a:rPr>
              <a:t>a</a:t>
            </a:r>
            <a:r>
              <a:rPr lang="zh-CN" altLang="en-US" b="1" i="1" dirty="0">
                <a:effectLst/>
                <a:latin typeface="Source Code Pro"/>
              </a:rPr>
              <a:t>标签的先辈标签。</a:t>
            </a:r>
            <a:endParaRPr lang="zh-CN" altLang="en-US" b="1" i="0" dirty="0">
              <a:effectLst/>
              <a:latin typeface="Source Code Pro"/>
            </a:endParaRPr>
          </a:p>
          <a:p>
            <a:pPr algn="l"/>
            <a:r>
              <a:rPr lang="en-US" altLang="zh-CN" b="1" i="0" dirty="0">
                <a:effectLst/>
                <a:latin typeface="Source Code Pro"/>
              </a:rPr>
              <a:t>   if parent is None: </a:t>
            </a:r>
          </a:p>
          <a:p>
            <a:pPr algn="l"/>
            <a:r>
              <a:rPr lang="en-US" altLang="zh-CN" b="1" dirty="0">
                <a:latin typeface="Source Code Pro"/>
              </a:rPr>
              <a:t>      </a:t>
            </a:r>
            <a:r>
              <a:rPr lang="en-US" altLang="zh-CN" b="1" i="0" dirty="0">
                <a:effectLst/>
                <a:latin typeface="Source Code Pro"/>
              </a:rPr>
              <a:t>print(parent) </a:t>
            </a:r>
          </a:p>
          <a:p>
            <a:pPr algn="l"/>
            <a:r>
              <a:rPr lang="en-US" altLang="zh-CN" b="1" dirty="0">
                <a:latin typeface="Source Code Pro"/>
              </a:rPr>
              <a:t>   </a:t>
            </a:r>
            <a:r>
              <a:rPr lang="en-US" altLang="zh-CN" b="1" i="0" dirty="0">
                <a:effectLst/>
                <a:latin typeface="Source Code Pro"/>
              </a:rPr>
              <a:t>else:</a:t>
            </a:r>
          </a:p>
          <a:p>
            <a:pPr algn="l"/>
            <a:r>
              <a:rPr lang="en-US" altLang="zh-CN" b="1" i="0" dirty="0">
                <a:effectLst/>
                <a:latin typeface="Source Code Pro"/>
              </a:rPr>
              <a:t>      print(parent.name)</a:t>
            </a:r>
          </a:p>
        </p:txBody>
      </p:sp>
    </p:spTree>
    <p:extLst>
      <p:ext uri="{BB962C8B-B14F-4D97-AF65-F5344CB8AC3E}">
        <p14:creationId xmlns:p14="http://schemas.microsoft.com/office/powerpoint/2010/main" val="2682743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文本占位符 30722"/>
          <p:cNvSpPr>
            <a:spLocks noGrp="1"/>
          </p:cNvSpPr>
          <p:nvPr>
            <p:ph idx="1"/>
          </p:nvPr>
        </p:nvSpPr>
        <p:spPr>
          <a:xfrm>
            <a:off x="609600" y="1353912"/>
            <a:ext cx="11074400" cy="4896544"/>
          </a:xfrm>
          <a:ln>
            <a:miter/>
          </a:ln>
        </p:spPr>
        <p:txBody>
          <a:bodyPr/>
          <a:lstStyle/>
          <a:p>
            <a:r>
              <a:rPr lang="zh-CN" altLang="en-US" i="0" dirty="0">
                <a:solidFill>
                  <a:srgbClr val="4D4D4D"/>
                </a:solidFill>
                <a:effectLst/>
                <a:latin typeface="-apple-system"/>
              </a:rPr>
              <a:t>标签树的平行遍历</a:t>
            </a:r>
            <a:endParaRPr lang="zh-CN" altLang="en-US" sz="2000" noProof="1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390717" cy="1143000"/>
          </a:xfrm>
        </p:spPr>
        <p:txBody>
          <a:bodyPr/>
          <a:lstStyle/>
          <a:p>
            <a:pPr algn="l"/>
            <a:r>
              <a:rPr lang="zh-CN" altLang="en-US" i="0" dirty="0">
                <a:effectLst/>
                <a:latin typeface="PingFang SC"/>
              </a:rPr>
              <a:t>标签树的遍历方式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A8C013-6AE8-4D54-A395-E7A745D55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5" y="1930261"/>
            <a:ext cx="11111120" cy="23812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F7A1A6C-0DB2-45C4-8F7D-8B75883002A5}"/>
              </a:ext>
            </a:extLst>
          </p:cNvPr>
          <p:cNvSpPr txBox="1"/>
          <p:nvPr/>
        </p:nvSpPr>
        <p:spPr>
          <a:xfrm>
            <a:off x="882098" y="4440272"/>
            <a:ext cx="91564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effectLst/>
                <a:latin typeface="Source Code Pro"/>
              </a:rPr>
              <a:t>for sibling in </a:t>
            </a:r>
            <a:r>
              <a:rPr lang="en-US" altLang="zh-CN" b="0" i="0" dirty="0" err="1">
                <a:effectLst/>
                <a:latin typeface="Source Code Pro"/>
              </a:rPr>
              <a:t>soup.a.next_sibling</a:t>
            </a:r>
            <a:r>
              <a:rPr lang="en-US" altLang="zh-CN" b="0" i="0" dirty="0">
                <a:effectLst/>
                <a:latin typeface="Source Code Pro"/>
              </a:rPr>
              <a:t>: </a:t>
            </a:r>
            <a:r>
              <a:rPr lang="en-US" altLang="zh-CN" b="0" i="1" dirty="0">
                <a:effectLst/>
                <a:latin typeface="Source Code Pro"/>
              </a:rPr>
              <a:t># </a:t>
            </a:r>
            <a:r>
              <a:rPr lang="zh-CN" altLang="en-US" b="0" i="1" dirty="0">
                <a:effectLst/>
                <a:latin typeface="Source Code Pro"/>
              </a:rPr>
              <a:t>遍历后续节点。</a:t>
            </a:r>
            <a:endParaRPr lang="zh-CN" altLang="en-US" b="0" i="0" dirty="0">
              <a:effectLst/>
              <a:latin typeface="Source Code Pro"/>
            </a:endParaRPr>
          </a:p>
          <a:p>
            <a:pPr algn="l"/>
            <a:r>
              <a:rPr lang="en-US" altLang="zh-CN" b="0" i="0" dirty="0">
                <a:effectLst/>
                <a:latin typeface="Source Code Pro"/>
              </a:rPr>
              <a:t>   print(sibling)</a:t>
            </a:r>
          </a:p>
          <a:p>
            <a:pPr algn="l"/>
            <a:r>
              <a:rPr lang="en-US" altLang="zh-CN" b="0" i="0" dirty="0">
                <a:effectLst/>
                <a:latin typeface="Source Code Pro"/>
              </a:rPr>
              <a:t>for sibling in </a:t>
            </a:r>
            <a:r>
              <a:rPr lang="en-US" altLang="zh-CN" b="0" i="0" dirty="0" err="1">
                <a:effectLst/>
                <a:latin typeface="Source Code Pro"/>
              </a:rPr>
              <a:t>soup.a.previous_sibling</a:t>
            </a:r>
            <a:r>
              <a:rPr lang="en-US" altLang="zh-CN" b="0" i="0" dirty="0">
                <a:effectLst/>
                <a:latin typeface="Source Code Pro"/>
              </a:rPr>
              <a:t>: </a:t>
            </a:r>
            <a:r>
              <a:rPr lang="en-US" altLang="zh-CN" b="0" i="1" dirty="0">
                <a:effectLst/>
                <a:latin typeface="Source Code Pro"/>
              </a:rPr>
              <a:t># </a:t>
            </a:r>
            <a:r>
              <a:rPr lang="zh-CN" altLang="en-US" b="0" i="1" dirty="0">
                <a:effectLst/>
                <a:latin typeface="Source Code Pro"/>
              </a:rPr>
              <a:t>遍历前续节点。</a:t>
            </a:r>
            <a:endParaRPr lang="zh-CN" altLang="en-US" b="0" i="0" dirty="0">
              <a:effectLst/>
              <a:latin typeface="Source Code Pro"/>
            </a:endParaRPr>
          </a:p>
          <a:p>
            <a:pPr algn="l"/>
            <a:r>
              <a:rPr lang="en-US" altLang="zh-CN" b="0" i="0" dirty="0">
                <a:effectLst/>
                <a:latin typeface="Source Code Pro"/>
              </a:rPr>
              <a:t>   print(sibling)</a:t>
            </a:r>
          </a:p>
        </p:txBody>
      </p:sp>
    </p:spTree>
    <p:extLst>
      <p:ext uri="{BB962C8B-B14F-4D97-AF65-F5344CB8AC3E}">
        <p14:creationId xmlns:p14="http://schemas.microsoft.com/office/powerpoint/2010/main" val="2491663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文本占位符 30722"/>
          <p:cNvSpPr>
            <a:spLocks noGrp="1"/>
          </p:cNvSpPr>
          <p:nvPr>
            <p:ph idx="1"/>
          </p:nvPr>
        </p:nvSpPr>
        <p:spPr>
          <a:xfrm>
            <a:off x="609600" y="1353912"/>
            <a:ext cx="11074400" cy="4896544"/>
          </a:xfrm>
          <a:ln>
            <a:miter/>
          </a:ln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# bs4</a:t>
            </a:r>
            <a:r>
              <a:rPr lang="zh-CN" altLang="en-US" sz="2000" noProof="1">
                <a:latin typeface="Consolas" panose="020B0609020204030204" pitchFamily="49" charset="0"/>
              </a:rPr>
              <a:t>库的</a:t>
            </a:r>
            <a:r>
              <a:rPr lang="en-US" altLang="zh-CN" sz="2000" noProof="1">
                <a:latin typeface="Consolas" panose="020B0609020204030204" pitchFamily="49" charset="0"/>
              </a:rPr>
              <a:t>prettify()</a:t>
            </a:r>
            <a:r>
              <a:rPr lang="zh-CN" altLang="en-US" sz="2000" noProof="1">
                <a:latin typeface="Consolas" panose="020B0609020204030204" pitchFamily="49" charset="0"/>
              </a:rPr>
              <a:t>方法</a:t>
            </a:r>
            <a:endParaRPr lang="en-US" altLang="zh-CN" sz="2000" noProof="1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zh-CN" altLang="en-US" sz="2000" noProof="1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import requests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r = requests.get("http://python123.io/ws/demo.html")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demo = r.text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from bs4 import BeautifulSoup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soup = BeautifulSoup(demo, 'html.parser')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soup.prettify()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print(soup.prettify())</a:t>
            </a:r>
          </a:p>
          <a:p>
            <a:pPr>
              <a:lnSpc>
                <a:spcPct val="80000"/>
              </a:lnSpc>
              <a:buNone/>
            </a:pPr>
            <a:endParaRPr lang="en-US" altLang="zh-CN" sz="2000" noProof="1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print(soup.a.prettify())</a:t>
            </a:r>
            <a:endParaRPr lang="zh-CN" altLang="en-US" sz="2000" noProof="1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390717" cy="1143000"/>
          </a:xfrm>
        </p:spPr>
        <p:txBody>
          <a:bodyPr/>
          <a:lstStyle/>
          <a:p>
            <a:pPr algn="l"/>
            <a:r>
              <a:rPr lang="zh-CN" altLang="en-US" i="0" dirty="0">
                <a:effectLst/>
                <a:latin typeface="PingFang SC"/>
              </a:rPr>
              <a:t>基于</a:t>
            </a:r>
            <a:r>
              <a:rPr lang="en-US" altLang="zh-CN" i="0" dirty="0">
                <a:effectLst/>
                <a:latin typeface="PingFang SC"/>
              </a:rPr>
              <a:t>bs4</a:t>
            </a:r>
            <a:r>
              <a:rPr lang="zh-CN" altLang="en-US" i="0" dirty="0">
                <a:effectLst/>
                <a:latin typeface="PingFang SC"/>
              </a:rPr>
              <a:t>库的</a:t>
            </a:r>
            <a:r>
              <a:rPr lang="en-US" altLang="zh-CN" i="0" dirty="0">
                <a:effectLst/>
                <a:latin typeface="PingFang SC"/>
              </a:rPr>
              <a:t>HTML</a:t>
            </a:r>
            <a:r>
              <a:rPr lang="zh-CN" altLang="en-US" i="0" dirty="0">
                <a:effectLst/>
                <a:latin typeface="PingFang SC"/>
              </a:rPr>
              <a:t>格式输出</a:t>
            </a:r>
          </a:p>
        </p:txBody>
      </p:sp>
    </p:spTree>
    <p:extLst>
      <p:ext uri="{BB962C8B-B14F-4D97-AF65-F5344CB8AC3E}">
        <p14:creationId xmlns:p14="http://schemas.microsoft.com/office/powerpoint/2010/main" val="3758099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文本占位符 30722"/>
          <p:cNvSpPr>
            <a:spLocks noGrp="1"/>
          </p:cNvSpPr>
          <p:nvPr>
            <p:ph idx="1"/>
          </p:nvPr>
        </p:nvSpPr>
        <p:spPr>
          <a:xfrm>
            <a:off x="450573" y="1381539"/>
            <a:ext cx="11074400" cy="5148470"/>
          </a:xfrm>
          <a:ln>
            <a:miter/>
          </a:ln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&lt;html&gt;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&lt;head&gt;  &lt;title&gt;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 This is a python demo page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&lt;/title&gt; &lt;/head&gt;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&lt;body&gt;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&lt;p class="title"&gt;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 &lt;b&gt;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  The demo python introduces several python courses.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 &lt;/b&gt;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&lt;/p&gt;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&lt;p class="course"&gt;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 Python is a wonderful general-purpose programming language. You can learn Python from novice to professional by tracking the following courses: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   &lt;a class="py1" href="http://www.icourse163.org/course/BIT-268001" id="link1"&gt;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&lt;/body&gt;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</a:rPr>
              <a:t>&lt;/html&gt;</a:t>
            </a:r>
            <a:endParaRPr lang="zh-CN" altLang="en-US" sz="2000" noProof="1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390717" cy="1143000"/>
          </a:xfrm>
        </p:spPr>
        <p:txBody>
          <a:bodyPr/>
          <a:lstStyle/>
          <a:p>
            <a:pPr algn="l"/>
            <a:r>
              <a:rPr lang="zh-CN" altLang="en-US" i="0" dirty="0">
                <a:effectLst/>
                <a:latin typeface="PingFang SC"/>
              </a:rPr>
              <a:t>基于</a:t>
            </a:r>
            <a:r>
              <a:rPr lang="en-US" altLang="zh-CN" i="0" dirty="0">
                <a:effectLst/>
                <a:latin typeface="PingFang SC"/>
              </a:rPr>
              <a:t>bs4</a:t>
            </a:r>
            <a:r>
              <a:rPr lang="zh-CN" altLang="en-US" i="0" dirty="0">
                <a:effectLst/>
                <a:latin typeface="PingFang SC"/>
              </a:rPr>
              <a:t>库的</a:t>
            </a:r>
            <a:r>
              <a:rPr lang="en-US" altLang="zh-CN" i="0" dirty="0">
                <a:effectLst/>
                <a:latin typeface="PingFang SC"/>
              </a:rPr>
              <a:t>HTML</a:t>
            </a:r>
            <a:r>
              <a:rPr lang="zh-CN" altLang="en-US" i="0" dirty="0">
                <a:effectLst/>
                <a:latin typeface="PingFang SC"/>
              </a:rPr>
              <a:t>格式输出</a:t>
            </a:r>
          </a:p>
        </p:txBody>
      </p:sp>
    </p:spTree>
    <p:extLst>
      <p:ext uri="{BB962C8B-B14F-4D97-AF65-F5344CB8AC3E}">
        <p14:creationId xmlns:p14="http://schemas.microsoft.com/office/powerpoint/2010/main" val="127205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常见的开源镜像网站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</a:rPr>
              <a:t>①阿里云：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hlinkClick r:id="rId3"/>
              </a:rPr>
              <a:t>https://mirrors.aliyun.com/pypi/simple/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</a:rPr>
              <a:t>。</a:t>
            </a:r>
            <a:endParaRPr lang="en-US" altLang="zh-CN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</a:rPr>
              <a:t>②中国科技大学：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hlinkClick r:id="rId4"/>
              </a:rPr>
              <a:t>https://pypi.mirrors.ustc.edu.cn/simple/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</a:rPr>
              <a:t>。</a:t>
            </a:r>
            <a:endParaRPr lang="en-US" altLang="zh-CN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</a:rPr>
              <a:t>③豆瓣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宋体" panose="02010600030101010101" pitchFamily="2" charset="-122"/>
              </a:rPr>
              <a:t>douban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hlinkClick r:id="rId5"/>
              </a:rPr>
              <a:t>https://pypi.douban.com/simple/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</a:rPr>
              <a:t>。</a:t>
            </a:r>
            <a:endParaRPr lang="en-US" altLang="zh-CN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</a:rPr>
              <a:t>④清华大学：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hlinkClick r:id="rId6"/>
              </a:rPr>
              <a:t>https://pypi.tuna.tsinghua.edu.cn/simple/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</a:rPr>
              <a:t>。</a:t>
            </a:r>
            <a:endParaRPr lang="en-US" altLang="zh-CN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417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46B6DC3-75A9-4F79-9498-425CD6E1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>
                <a:effectLst/>
                <a:latin typeface="PingFang SC"/>
              </a:rPr>
              <a:t>基于</a:t>
            </a:r>
            <a:r>
              <a:rPr lang="en-US" altLang="zh-CN" i="0" dirty="0">
                <a:effectLst/>
                <a:latin typeface="PingFang SC"/>
              </a:rPr>
              <a:t>bs4</a:t>
            </a:r>
            <a:r>
              <a:rPr lang="zh-CN" altLang="en-US" i="0" dirty="0">
                <a:effectLst/>
                <a:latin typeface="PingFang SC"/>
              </a:rPr>
              <a:t>库的</a:t>
            </a:r>
            <a:r>
              <a:rPr lang="en-US" altLang="zh-CN" i="0" dirty="0">
                <a:effectLst/>
                <a:latin typeface="PingFang SC"/>
              </a:rPr>
              <a:t>HTML</a:t>
            </a:r>
            <a:r>
              <a:rPr lang="zh-CN" altLang="en-US" i="0" dirty="0">
                <a:effectLst/>
                <a:latin typeface="PingFang SC"/>
              </a:rPr>
              <a:t>格式输出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187E8C8C-A0DD-4A16-8C5C-06385CD6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&lt;a class="py1" </a:t>
            </a:r>
            <a:r>
              <a:rPr lang="en-US" altLang="zh-CN" sz="2000" dirty="0" err="1"/>
              <a:t>href</a:t>
            </a:r>
            <a:r>
              <a:rPr lang="en-US" altLang="zh-CN" sz="2000" dirty="0"/>
              <a:t>="http://www.icourse163.org/course/BIT-268001" id="link1"&gt;</a:t>
            </a:r>
          </a:p>
          <a:p>
            <a:pPr marL="0" indent="0">
              <a:buNone/>
            </a:pPr>
            <a:r>
              <a:rPr lang="en-US" altLang="zh-CN" sz="2000" dirty="0"/>
              <a:t>    Basic Python</a:t>
            </a:r>
          </a:p>
          <a:p>
            <a:pPr marL="0" indent="0">
              <a:buNone/>
            </a:pPr>
            <a:r>
              <a:rPr lang="en-US" altLang="zh-CN" sz="2000" dirty="0"/>
              <a:t>&lt;/a&gt;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0994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46B6DC3-75A9-4F79-9498-425CD6E1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>
                <a:effectLst/>
                <a:latin typeface="PingFang SC"/>
              </a:rPr>
              <a:t>基于</a:t>
            </a:r>
            <a:r>
              <a:rPr lang="en-US" altLang="zh-CN" i="0" dirty="0">
                <a:effectLst/>
                <a:latin typeface="PingFang SC"/>
              </a:rPr>
              <a:t>bs4</a:t>
            </a:r>
            <a:r>
              <a:rPr lang="zh-CN" altLang="en-US" i="0" dirty="0">
                <a:effectLst/>
                <a:latin typeface="PingFang SC"/>
              </a:rPr>
              <a:t>库的</a:t>
            </a:r>
            <a:r>
              <a:rPr lang="en-US" altLang="zh-CN" i="0" dirty="0">
                <a:effectLst/>
                <a:latin typeface="PingFang SC"/>
              </a:rPr>
              <a:t>HTML</a:t>
            </a:r>
            <a:r>
              <a:rPr lang="zh-CN" altLang="en-US" i="0" dirty="0">
                <a:effectLst/>
                <a:latin typeface="PingFang SC"/>
              </a:rPr>
              <a:t>查找方法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187E8C8C-A0DD-4A16-8C5C-06385CD6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sz="2400" i="0" dirty="0">
                <a:effectLst/>
                <a:latin typeface="PingFang SC"/>
              </a:rPr>
              <a:t>&lt;&gt;.</a:t>
            </a:r>
            <a:r>
              <a:rPr lang="en-US" altLang="zh-CN" sz="2400" i="0" dirty="0" err="1">
                <a:effectLst/>
                <a:latin typeface="PingFang SC"/>
              </a:rPr>
              <a:t>find_all</a:t>
            </a:r>
            <a:r>
              <a:rPr lang="en-US" altLang="zh-CN" sz="2400" i="0" dirty="0">
                <a:effectLst/>
                <a:latin typeface="PingFang SC"/>
              </a:rPr>
              <a:t>(name, </a:t>
            </a:r>
            <a:r>
              <a:rPr lang="en-US" altLang="zh-CN" sz="2400" i="0" dirty="0" err="1">
                <a:effectLst/>
                <a:latin typeface="PingFang SC"/>
              </a:rPr>
              <a:t>attrs</a:t>
            </a:r>
            <a:r>
              <a:rPr lang="en-US" altLang="zh-CN" sz="2400" i="0" dirty="0">
                <a:effectLst/>
                <a:latin typeface="PingFang SC"/>
              </a:rPr>
              <a:t>, recursive, string, **</a:t>
            </a:r>
            <a:r>
              <a:rPr lang="en-US" altLang="zh-CN" sz="2400" i="0" dirty="0" err="1">
                <a:effectLst/>
                <a:latin typeface="PingFang SC"/>
              </a:rPr>
              <a:t>kwargs</a:t>
            </a:r>
            <a:r>
              <a:rPr lang="en-US" altLang="zh-CN" sz="2400" i="0" dirty="0">
                <a:effectLst/>
                <a:latin typeface="PingFang SC"/>
              </a:rPr>
              <a:t>)</a:t>
            </a:r>
          </a:p>
          <a:p>
            <a:pPr marL="190500" lvl="1" indent="0">
              <a:buNone/>
            </a:pPr>
            <a:r>
              <a:rPr lang="zh-CN" altLang="en-US" sz="2000" i="0" dirty="0">
                <a:effectLst/>
                <a:latin typeface="PingFang SC"/>
              </a:rPr>
              <a:t>  返回一个列表类型，存储查找的结果。</a:t>
            </a:r>
            <a:endParaRPr lang="en-US" altLang="zh-CN" sz="2000" i="0" dirty="0">
              <a:effectLst/>
              <a:latin typeface="PingFang SC"/>
            </a:endParaRPr>
          </a:p>
          <a:p>
            <a:pPr lvl="1"/>
            <a:r>
              <a:rPr lang="zh-CN" altLang="en-US" sz="2000" i="0" dirty="0">
                <a:effectLst/>
                <a:latin typeface="PingFang SC"/>
              </a:rPr>
              <a:t>①</a:t>
            </a:r>
            <a:r>
              <a:rPr lang="en-US" altLang="zh-CN" sz="2000" i="0" dirty="0">
                <a:effectLst/>
                <a:latin typeface="PingFang SC"/>
              </a:rPr>
              <a:t>name</a:t>
            </a:r>
            <a:r>
              <a:rPr lang="zh-CN" altLang="en-US" sz="2000" i="0" dirty="0">
                <a:effectLst/>
                <a:latin typeface="PingFang SC"/>
              </a:rPr>
              <a:t>：对标签名称的检索字符串。</a:t>
            </a:r>
            <a:endParaRPr lang="en-US" altLang="zh-CN" sz="2000" i="0" dirty="0">
              <a:effectLst/>
              <a:latin typeface="PingFang SC"/>
            </a:endParaRPr>
          </a:p>
          <a:p>
            <a:pPr lvl="1"/>
            <a:r>
              <a:rPr lang="zh-CN" altLang="en-US" sz="2000" i="0" dirty="0">
                <a:effectLst/>
                <a:latin typeface="PingFang SC"/>
              </a:rPr>
              <a:t>②</a:t>
            </a:r>
            <a:r>
              <a:rPr lang="en-US" altLang="zh-CN" sz="2000" i="0" dirty="0" err="1">
                <a:effectLst/>
                <a:latin typeface="PingFang SC"/>
              </a:rPr>
              <a:t>attrs</a:t>
            </a:r>
            <a:r>
              <a:rPr lang="zh-CN" altLang="en-US" sz="2000" i="0" dirty="0">
                <a:effectLst/>
                <a:latin typeface="PingFang SC"/>
              </a:rPr>
              <a:t>：对标签属性值的检索字符串，可标注属性检索。</a:t>
            </a:r>
            <a:endParaRPr lang="en-US" altLang="zh-CN" sz="2000" i="0" dirty="0">
              <a:effectLst/>
              <a:latin typeface="PingFang SC"/>
            </a:endParaRPr>
          </a:p>
          <a:p>
            <a:pPr lvl="1"/>
            <a:r>
              <a:rPr lang="zh-CN" altLang="en-US" sz="2000" i="0" dirty="0">
                <a:effectLst/>
                <a:latin typeface="PingFang SC"/>
              </a:rPr>
              <a:t>③</a:t>
            </a:r>
            <a:r>
              <a:rPr lang="en-US" altLang="zh-CN" sz="2000" i="0" dirty="0">
                <a:effectLst/>
                <a:latin typeface="PingFang SC"/>
              </a:rPr>
              <a:t>recursive</a:t>
            </a:r>
            <a:r>
              <a:rPr lang="zh-CN" altLang="en-US" sz="2000" i="0" dirty="0">
                <a:effectLst/>
                <a:latin typeface="PingFang SC"/>
              </a:rPr>
              <a:t>：是否对子孙全部检索，默认</a:t>
            </a:r>
            <a:r>
              <a:rPr lang="en-US" altLang="zh-CN" sz="2000" i="0" dirty="0">
                <a:effectLst/>
                <a:latin typeface="PingFang SC"/>
              </a:rPr>
              <a:t>True</a:t>
            </a:r>
            <a:r>
              <a:rPr lang="zh-CN" altLang="en-US" sz="2000" i="0" dirty="0">
                <a:effectLst/>
                <a:latin typeface="PingFang SC"/>
              </a:rPr>
              <a:t>。</a:t>
            </a:r>
            <a:endParaRPr lang="en-US" altLang="zh-CN" sz="2000" i="0" dirty="0">
              <a:effectLst/>
              <a:latin typeface="PingFang SC"/>
            </a:endParaRPr>
          </a:p>
          <a:p>
            <a:pPr lvl="1"/>
            <a:r>
              <a:rPr lang="zh-CN" altLang="en-US" sz="2000" i="0" dirty="0">
                <a:effectLst/>
                <a:latin typeface="PingFang SC"/>
              </a:rPr>
              <a:t>④</a:t>
            </a:r>
            <a:r>
              <a:rPr lang="en-US" altLang="zh-CN" sz="2000" i="0" dirty="0">
                <a:effectLst/>
                <a:latin typeface="PingFang SC"/>
              </a:rPr>
              <a:t>string</a:t>
            </a:r>
            <a:r>
              <a:rPr lang="zh-CN" altLang="en-US" sz="2000" i="0" dirty="0">
                <a:effectLst/>
                <a:latin typeface="PingFang SC"/>
              </a:rPr>
              <a:t>：</a:t>
            </a:r>
            <a:r>
              <a:rPr lang="en-US" altLang="zh-CN" sz="2000" i="0" dirty="0">
                <a:effectLst/>
                <a:latin typeface="PingFang SC"/>
              </a:rPr>
              <a:t>&lt;&gt;...&lt;/&gt;</a:t>
            </a:r>
            <a:r>
              <a:rPr lang="zh-CN" altLang="en-US" sz="2000" i="0" dirty="0">
                <a:effectLst/>
                <a:latin typeface="PingFang SC"/>
              </a:rPr>
              <a:t>中字符串区域的检索字符串。</a:t>
            </a:r>
            <a:endParaRPr lang="en-US" altLang="zh-CN" sz="2000" i="0" dirty="0">
              <a:effectLst/>
              <a:latin typeface="PingFang SC"/>
            </a:endParaRPr>
          </a:p>
          <a:p>
            <a:pPr marL="190500" lvl="1" indent="0">
              <a:buNone/>
            </a:pPr>
            <a:endParaRPr lang="en-US" altLang="zh-CN" sz="2000" dirty="0">
              <a:latin typeface="PingFang SC"/>
            </a:endParaRPr>
          </a:p>
          <a:p>
            <a:pPr marL="190500" lvl="1" indent="0">
              <a:buNone/>
            </a:pPr>
            <a:r>
              <a:rPr lang="en-US" altLang="zh-CN" sz="2000" i="0" dirty="0">
                <a:effectLst/>
                <a:latin typeface="PingFang SC"/>
              </a:rPr>
              <a:t>&lt;tag&gt;(...) </a:t>
            </a:r>
            <a:r>
              <a:rPr lang="zh-CN" altLang="en-US" sz="2000" i="0" dirty="0">
                <a:effectLst/>
                <a:latin typeface="PingFang SC"/>
              </a:rPr>
              <a:t>等价于 </a:t>
            </a:r>
            <a:r>
              <a:rPr lang="en-US" altLang="zh-CN" sz="2000" i="0" dirty="0">
                <a:effectLst/>
                <a:latin typeface="PingFang SC"/>
              </a:rPr>
              <a:t>&lt;tag&gt;.</a:t>
            </a:r>
            <a:r>
              <a:rPr lang="en-US" altLang="zh-CN" sz="2000" i="0" dirty="0" err="1">
                <a:effectLst/>
                <a:latin typeface="PingFang SC"/>
              </a:rPr>
              <a:t>find_all</a:t>
            </a:r>
            <a:r>
              <a:rPr lang="en-US" altLang="zh-CN" sz="2000" i="0" dirty="0">
                <a:effectLst/>
                <a:latin typeface="PingFang SC"/>
              </a:rPr>
              <a:t>(...)</a:t>
            </a:r>
            <a:r>
              <a:rPr lang="zh-CN" altLang="en-US" sz="2000" i="0" dirty="0">
                <a:effectLst/>
                <a:latin typeface="PingFang SC"/>
              </a:rPr>
              <a:t>，</a:t>
            </a:r>
            <a:r>
              <a:rPr lang="en-US" altLang="zh-CN" sz="2000" i="0" dirty="0">
                <a:effectLst/>
                <a:latin typeface="PingFang SC"/>
              </a:rPr>
              <a:t>soup(...) </a:t>
            </a:r>
            <a:r>
              <a:rPr lang="zh-CN" altLang="en-US" sz="2000" i="0" dirty="0">
                <a:effectLst/>
                <a:latin typeface="PingFang SC"/>
              </a:rPr>
              <a:t>等价于 </a:t>
            </a:r>
            <a:r>
              <a:rPr lang="en-US" altLang="zh-CN" sz="2000" i="0" dirty="0" err="1">
                <a:effectLst/>
                <a:latin typeface="PingFang SC"/>
              </a:rPr>
              <a:t>soup.find_all</a:t>
            </a:r>
            <a:r>
              <a:rPr lang="en-US" altLang="zh-CN" sz="2000" i="0" dirty="0">
                <a:effectLst/>
                <a:latin typeface="PingFang SC"/>
              </a:rPr>
              <a:t>(...)</a:t>
            </a:r>
            <a:r>
              <a:rPr lang="zh-CN" altLang="en-US" sz="2000" i="0" dirty="0">
                <a:effectLst/>
                <a:latin typeface="PingFang SC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28910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46B6DC3-75A9-4F79-9498-425CD6E1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>
                <a:effectLst/>
                <a:latin typeface="PingFang SC"/>
              </a:rPr>
              <a:t>基于</a:t>
            </a:r>
            <a:r>
              <a:rPr lang="en-US" altLang="zh-CN" i="0" dirty="0">
                <a:effectLst/>
                <a:latin typeface="PingFang SC"/>
              </a:rPr>
              <a:t>bs4</a:t>
            </a:r>
            <a:r>
              <a:rPr lang="zh-CN" altLang="en-US" i="0" dirty="0">
                <a:effectLst/>
                <a:latin typeface="PingFang SC"/>
              </a:rPr>
              <a:t>库的</a:t>
            </a:r>
            <a:r>
              <a:rPr lang="en-US" altLang="zh-CN" i="0" dirty="0">
                <a:effectLst/>
                <a:latin typeface="PingFang SC"/>
              </a:rPr>
              <a:t>HTML</a:t>
            </a:r>
            <a:r>
              <a:rPr lang="zh-CN" altLang="en-US" i="0" dirty="0">
                <a:effectLst/>
                <a:latin typeface="PingFang SC"/>
              </a:rPr>
              <a:t>查找方法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187E8C8C-A0DD-4A16-8C5C-06385CD6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sz="2400" i="0" dirty="0">
                <a:effectLst/>
                <a:latin typeface="PingFang SC"/>
              </a:rPr>
              <a:t>扩展方法</a:t>
            </a:r>
            <a:endParaRPr lang="en-US" altLang="zh-CN" sz="2400" i="0" dirty="0">
              <a:effectLst/>
              <a:latin typeface="PingFang SC"/>
            </a:endParaRPr>
          </a:p>
          <a:p>
            <a:pPr marL="190500" lvl="1" indent="0">
              <a:buNone/>
            </a:pPr>
            <a:r>
              <a:rPr lang="zh-CN" altLang="en-US" sz="2000" i="0" dirty="0">
                <a:effectLst/>
                <a:latin typeface="PingFang SC"/>
              </a:rPr>
              <a:t> 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07C30D-2886-493E-BC08-4719AF70C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2" y="2033004"/>
            <a:ext cx="10751587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83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网络爬虫与信息提取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总结</a:t>
            </a:r>
            <a:endParaRPr lang="en-US" altLang="zh-CN" dirty="0"/>
          </a:p>
          <a:p>
            <a:pPr lvl="2"/>
            <a:r>
              <a:rPr lang="en-US" altLang="zh-CN" dirty="0"/>
              <a:t>Requests</a:t>
            </a:r>
            <a:r>
              <a:rPr lang="zh-CN" altLang="en-US" dirty="0"/>
              <a:t>库入门</a:t>
            </a:r>
            <a:endParaRPr lang="en-US" altLang="zh-CN" dirty="0"/>
          </a:p>
          <a:p>
            <a:pPr lvl="2"/>
            <a:r>
              <a:rPr lang="zh-CN" altLang="en-US" dirty="0"/>
              <a:t>网络爬虫的“盗亦有道”</a:t>
            </a:r>
            <a:endParaRPr lang="en-US" altLang="zh-CN" dirty="0"/>
          </a:p>
          <a:p>
            <a:pPr lvl="2"/>
            <a:r>
              <a:rPr lang="en-US" altLang="zh-CN" dirty="0"/>
              <a:t>Requests</a:t>
            </a:r>
            <a:r>
              <a:rPr lang="zh-CN" altLang="en-US" dirty="0"/>
              <a:t>库网络爬虫实战</a:t>
            </a:r>
            <a:endParaRPr lang="en-US" altLang="zh-CN" dirty="0"/>
          </a:p>
          <a:p>
            <a:pPr lvl="2"/>
            <a:r>
              <a:rPr lang="en-US" altLang="zh-CN" dirty="0"/>
              <a:t>Beautiful Soup</a:t>
            </a:r>
            <a:r>
              <a:rPr lang="zh-CN" altLang="en-US" dirty="0"/>
              <a:t>库入门</a:t>
            </a:r>
            <a:endParaRPr lang="en-US" altLang="zh-CN" dirty="0"/>
          </a:p>
          <a:p>
            <a:pPr lvl="2"/>
            <a:r>
              <a:rPr lang="zh-CN" altLang="en-US" dirty="0"/>
              <a:t>信息组织与提取方法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234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</a:rPr>
              <a:t># Requests</a:t>
            </a:r>
            <a:r>
              <a:rPr lang="zh-CN" altLang="en-US" dirty="0">
                <a:latin typeface="宋体" panose="02010600030101010101" pitchFamily="2" charset="-122"/>
              </a:rPr>
              <a:t>库的测试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</a:rPr>
              <a:t>import requests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</a:rPr>
              <a:t>r = </a:t>
            </a:r>
            <a:r>
              <a:rPr lang="en-US" altLang="zh-CN" dirty="0" err="1">
                <a:latin typeface="宋体" panose="02010600030101010101" pitchFamily="2" charset="-122"/>
              </a:rPr>
              <a:t>requests.get</a:t>
            </a:r>
            <a:r>
              <a:rPr lang="en-US" altLang="zh-CN" dirty="0">
                <a:latin typeface="宋体" panose="02010600030101010101" pitchFamily="2" charset="-122"/>
              </a:rPr>
              <a:t>("http://www.baidu.com")  # </a:t>
            </a:r>
            <a:r>
              <a:rPr lang="zh-CN" altLang="en-US" dirty="0">
                <a:latin typeface="宋体" panose="02010600030101010101" pitchFamily="2" charset="-122"/>
              </a:rPr>
              <a:t>获取百度网页。</a:t>
            </a:r>
          </a:p>
          <a:p>
            <a:pPr marL="0" indent="0">
              <a:buNone/>
            </a:pPr>
            <a:r>
              <a:rPr lang="en-US" altLang="zh-CN" dirty="0" err="1">
                <a:latin typeface="宋体" panose="02010600030101010101" pitchFamily="2" charset="-122"/>
              </a:rPr>
              <a:t>r.status_code</a:t>
            </a:r>
            <a:r>
              <a:rPr lang="en-US" altLang="zh-CN" dirty="0">
                <a:latin typeface="宋体" panose="02010600030101010101" pitchFamily="2" charset="-122"/>
              </a:rPr>
              <a:t>  # </a:t>
            </a:r>
            <a:r>
              <a:rPr lang="zh-CN" altLang="en-US" dirty="0">
                <a:latin typeface="宋体" panose="02010600030101010101" pitchFamily="2" charset="-122"/>
              </a:rPr>
              <a:t>状态码，</a:t>
            </a:r>
            <a:r>
              <a:rPr lang="en-US" altLang="zh-CN" dirty="0">
                <a:latin typeface="宋体" panose="02010600030101010101" pitchFamily="2" charset="-122"/>
              </a:rPr>
              <a:t>200</a:t>
            </a:r>
            <a:r>
              <a:rPr lang="zh-CN" altLang="en-US" dirty="0">
                <a:latin typeface="宋体" panose="02010600030101010101" pitchFamily="2" charset="-122"/>
              </a:rPr>
              <a:t>是访问成功。</a:t>
            </a:r>
          </a:p>
          <a:p>
            <a:pPr marL="0" indent="0">
              <a:buNone/>
            </a:pPr>
            <a:r>
              <a:rPr lang="en-US" altLang="zh-CN" dirty="0" err="1">
                <a:latin typeface="宋体" panose="02010600030101010101" pitchFamily="2" charset="-122"/>
              </a:rPr>
              <a:t>r.encoding</a:t>
            </a:r>
            <a:r>
              <a:rPr lang="en-US" altLang="zh-CN" dirty="0">
                <a:latin typeface="宋体" panose="02010600030101010101" pitchFamily="2" charset="-122"/>
              </a:rPr>
              <a:t> = 'utf-8'  # </a:t>
            </a:r>
            <a:r>
              <a:rPr lang="zh-CN" altLang="en-US" dirty="0">
                <a:latin typeface="宋体" panose="02010600030101010101" pitchFamily="2" charset="-122"/>
              </a:rPr>
              <a:t>编码。</a:t>
            </a:r>
          </a:p>
          <a:p>
            <a:pPr marL="0" indent="0">
              <a:buNone/>
            </a:pPr>
            <a:r>
              <a:rPr lang="en-US" altLang="zh-CN" dirty="0" err="1">
                <a:latin typeface="宋体" panose="02010600030101010101" pitchFamily="2" charset="-122"/>
              </a:rPr>
              <a:t>r.text</a:t>
            </a:r>
            <a:r>
              <a:rPr lang="en-US" altLang="zh-CN" dirty="0">
                <a:latin typeface="宋体" panose="02010600030101010101" pitchFamily="2" charset="-122"/>
              </a:rPr>
              <a:t>  # </a:t>
            </a:r>
            <a:r>
              <a:rPr lang="zh-CN" altLang="en-US" dirty="0">
                <a:latin typeface="宋体" panose="02010600030101010101" pitchFamily="2" charset="-122"/>
              </a:rPr>
              <a:t>百度网页内容。</a:t>
            </a: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0112A3BD-BC58-445B-848C-BA0D592C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dirty="0"/>
              <a:t>Requests</a:t>
            </a:r>
            <a:r>
              <a:rPr lang="zh-CN" altLang="en-US" dirty="0"/>
              <a:t>库的测试</a:t>
            </a:r>
          </a:p>
        </p:txBody>
      </p:sp>
    </p:spTree>
    <p:extLst>
      <p:ext uri="{BB962C8B-B14F-4D97-AF65-F5344CB8AC3E}">
        <p14:creationId xmlns:p14="http://schemas.microsoft.com/office/powerpoint/2010/main" val="63946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dirty="0"/>
              <a:t>Requests</a:t>
            </a:r>
            <a:r>
              <a:rPr lang="zh-CN" altLang="en-US" dirty="0"/>
              <a:t>库的</a:t>
            </a:r>
            <a:r>
              <a:rPr lang="en-US" altLang="zh-CN" dirty="0"/>
              <a:t>7</a:t>
            </a:r>
            <a:r>
              <a:rPr lang="zh-CN" altLang="en-US" dirty="0"/>
              <a:t>个主要方法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C79C0DA-3F90-4736-B6ED-11D29DAD3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785937"/>
            <a:ext cx="106584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6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dirty="0"/>
              <a:t>HTTP</a:t>
            </a:r>
            <a:r>
              <a:rPr lang="zh-CN" altLang="en-US" dirty="0"/>
              <a:t>协议对资源的操作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BE02C0-FE90-4C68-8EAE-2C3E335E9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" y="1738312"/>
            <a:ext cx="10664687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17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占位符 2969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0" i="0" dirty="0">
                <a:effectLst/>
                <a:latin typeface="Source Code Pro"/>
              </a:rPr>
              <a:t>r = </a:t>
            </a:r>
            <a:r>
              <a:rPr lang="en-US" altLang="zh-CN" sz="1800" b="0" i="0" dirty="0" err="1">
                <a:effectLst/>
                <a:latin typeface="Source Code Pro"/>
              </a:rPr>
              <a:t>requests.get</a:t>
            </a:r>
            <a:r>
              <a:rPr lang="en-US" altLang="zh-CN" sz="1800" b="0" i="0" dirty="0">
                <a:effectLst/>
                <a:latin typeface="Source Code Pro"/>
              </a:rPr>
              <a:t>(</a:t>
            </a:r>
            <a:r>
              <a:rPr lang="en-US" altLang="zh-CN" sz="1800" b="0" i="0" dirty="0" err="1">
                <a:effectLst/>
                <a:latin typeface="Source Code Pro"/>
              </a:rPr>
              <a:t>url</a:t>
            </a:r>
            <a:r>
              <a:rPr lang="en-US" altLang="zh-CN" sz="1800" b="0" i="0" dirty="0">
                <a:effectLst/>
                <a:latin typeface="Source Code Pro"/>
              </a:rPr>
              <a:t>) </a:t>
            </a:r>
            <a:r>
              <a:rPr lang="en-US" altLang="zh-CN" sz="1800" b="0" i="1" dirty="0">
                <a:effectLst/>
                <a:latin typeface="Source Code Pro"/>
              </a:rPr>
              <a:t># </a:t>
            </a:r>
            <a:r>
              <a:rPr lang="zh-CN" altLang="en-US" sz="1800" b="0" i="1" dirty="0">
                <a:effectLst/>
                <a:latin typeface="Source Code Pro"/>
              </a:rPr>
              <a:t>构造一个向服务器请求资源的</a:t>
            </a:r>
            <a:r>
              <a:rPr lang="en-US" altLang="zh-CN" sz="1800" b="0" i="1" dirty="0">
                <a:effectLst/>
                <a:latin typeface="Source Code Pro"/>
              </a:rPr>
              <a:t>Request</a:t>
            </a:r>
            <a:r>
              <a:rPr lang="zh-CN" altLang="en-US" sz="1800" b="0" i="1" dirty="0">
                <a:effectLst/>
                <a:latin typeface="Source Code Pro"/>
              </a:rPr>
              <a:t>对象，返回一个包含服务器资源的</a:t>
            </a:r>
            <a:r>
              <a:rPr lang="en-US" altLang="zh-CN" sz="1800" b="0" i="1" dirty="0">
                <a:effectLst/>
                <a:latin typeface="Source Code Pro"/>
              </a:rPr>
              <a:t>Response</a:t>
            </a:r>
            <a:r>
              <a:rPr lang="zh-CN" altLang="en-US" sz="1800" b="0" i="1" dirty="0">
                <a:effectLst/>
                <a:latin typeface="Source Code Pro"/>
              </a:rPr>
              <a:t>对象</a:t>
            </a:r>
            <a:r>
              <a:rPr lang="en-US" altLang="zh-CN" sz="1800" b="0" i="1" dirty="0">
                <a:effectLst/>
                <a:latin typeface="Source Code Pro"/>
              </a:rPr>
              <a:t>(r)</a:t>
            </a:r>
          </a:p>
          <a:p>
            <a:pPr marL="0" indent="0">
              <a:buNone/>
            </a:pPr>
            <a:endParaRPr lang="en-US" altLang="zh-CN" sz="1800" b="0" i="1" dirty="0">
              <a:effectLst/>
              <a:latin typeface="Source Code Pro"/>
            </a:endParaRPr>
          </a:p>
          <a:p>
            <a:pPr marL="0" indent="0">
              <a:buNone/>
            </a:pPr>
            <a:r>
              <a:rPr lang="en-US" altLang="zh-CN" sz="1800" b="0" i="0" dirty="0" err="1">
                <a:effectLst/>
                <a:latin typeface="Source Code Pro"/>
              </a:rPr>
              <a:t>requests.get</a:t>
            </a:r>
            <a:r>
              <a:rPr lang="en-US" altLang="zh-CN" sz="1800" b="0" i="0" dirty="0">
                <a:effectLst/>
                <a:latin typeface="Source Code Pro"/>
              </a:rPr>
              <a:t>(</a:t>
            </a:r>
            <a:r>
              <a:rPr lang="en-US" altLang="zh-CN" sz="1800" b="0" i="0" dirty="0" err="1">
                <a:effectLst/>
                <a:latin typeface="Source Code Pro"/>
              </a:rPr>
              <a:t>url</a:t>
            </a:r>
            <a:r>
              <a:rPr lang="en-US" altLang="zh-CN" sz="1800" b="0" i="0" dirty="0">
                <a:effectLst/>
                <a:latin typeface="Source Code Pro"/>
              </a:rPr>
              <a:t>, params=None, **</a:t>
            </a:r>
            <a:r>
              <a:rPr lang="en-US" altLang="zh-CN" sz="1800" b="0" i="0" dirty="0" err="1">
                <a:effectLst/>
                <a:latin typeface="Source Code Pro"/>
              </a:rPr>
              <a:t>kwargs</a:t>
            </a:r>
            <a:r>
              <a:rPr lang="en-US" altLang="zh-CN" sz="1800" b="0" i="0" dirty="0">
                <a:effectLst/>
                <a:latin typeface="Source Code Pro"/>
              </a:rPr>
              <a:t>)</a:t>
            </a:r>
          </a:p>
          <a:p>
            <a:pPr marL="0" indent="0">
              <a:buNone/>
            </a:pPr>
            <a:endParaRPr lang="en-US" altLang="zh-CN" sz="1800" b="0" i="0" dirty="0">
              <a:effectLst/>
              <a:latin typeface="Source Code Pro"/>
            </a:endParaRPr>
          </a:p>
          <a:p>
            <a:pPr marL="0" indent="0" algn="l">
              <a:buNone/>
            </a:pP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①</a:t>
            </a:r>
            <a:r>
              <a:rPr lang="en-US" altLang="zh-CN" sz="1600" b="0" i="0" dirty="0" err="1">
                <a:solidFill>
                  <a:srgbClr val="4D4D4D"/>
                </a:solidFill>
                <a:effectLst/>
                <a:latin typeface="-apple-system"/>
              </a:rPr>
              <a:t>url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：拟获取页面的</a:t>
            </a:r>
            <a:r>
              <a:rPr lang="en-US" altLang="zh-CN" sz="1600" b="0" i="0" dirty="0" err="1">
                <a:solidFill>
                  <a:srgbClr val="4D4D4D"/>
                </a:solidFill>
                <a:effectLst/>
                <a:latin typeface="-apple-system"/>
              </a:rPr>
              <a:t>url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链接。</a:t>
            </a:r>
          </a:p>
          <a:p>
            <a:pPr marL="0" indent="0" algn="l">
              <a:buNone/>
            </a:pP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②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params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sz="1600" b="0" i="0" dirty="0" err="1">
                <a:solidFill>
                  <a:srgbClr val="4D4D4D"/>
                </a:solidFill>
                <a:effectLst/>
                <a:latin typeface="-apple-system"/>
              </a:rPr>
              <a:t>url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中的额外参数，字典或字节流格式，可选。</a:t>
            </a:r>
          </a:p>
          <a:p>
            <a:pPr marL="0" indent="0" algn="l">
              <a:buNone/>
            </a:pP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③**</a:t>
            </a:r>
            <a:r>
              <a:rPr lang="en-US" altLang="zh-CN" sz="1600" b="0" i="0" dirty="0" err="1">
                <a:solidFill>
                  <a:srgbClr val="4D4D4D"/>
                </a:solidFill>
                <a:effectLst/>
                <a:latin typeface="-apple-system"/>
              </a:rPr>
              <a:t>kwargs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12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个控制访问的参数。</a:t>
            </a:r>
          </a:p>
          <a:p>
            <a:pPr marL="0" indent="0" algn="l">
              <a:buNone/>
            </a:pPr>
            <a:r>
              <a:rPr lang="zh-CN" altLang="en-US" sz="1600" b="1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endParaRPr lang="en-US" altLang="zh-CN" sz="16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CN" sz="1800" b="0" i="0" dirty="0">
              <a:effectLst/>
              <a:latin typeface="Source Code Pro"/>
            </a:endParaRPr>
          </a:p>
          <a:p>
            <a:pPr marL="0" indent="0">
              <a:buNone/>
            </a:pPr>
            <a:endParaRPr lang="en-US" altLang="zh-CN" b="0" i="1" dirty="0">
              <a:latin typeface="Source Code Pro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390717" cy="1143000"/>
          </a:xfrm>
        </p:spPr>
        <p:txBody>
          <a:bodyPr/>
          <a:lstStyle/>
          <a:p>
            <a:pPr lvl="1"/>
            <a:r>
              <a:rPr lang="en-US" altLang="zh-CN" dirty="0"/>
              <a:t>Requests</a:t>
            </a:r>
            <a:r>
              <a:rPr lang="zh-CN" altLang="en-US" dirty="0"/>
              <a:t>库的</a:t>
            </a:r>
            <a:r>
              <a:rPr lang="en-US" altLang="zh-CN" dirty="0"/>
              <a:t>get()</a:t>
            </a:r>
            <a:r>
              <a:rPr lang="zh-CN" altLang="en-US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423539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Response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Response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对象包含爬虫返回的内容。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solidFill>
                  <a:srgbClr val="4D4D4D"/>
                </a:solidFill>
                <a:latin typeface="-apple-system"/>
              </a:rPr>
              <a:t># Response</a:t>
            </a:r>
            <a:r>
              <a:rPr lang="zh-CN" altLang="en-US" b="0" dirty="0">
                <a:solidFill>
                  <a:srgbClr val="4D4D4D"/>
                </a:solidFill>
                <a:latin typeface="-apple-system"/>
              </a:rPr>
              <a:t>对象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solidFill>
                  <a:srgbClr val="4D4D4D"/>
                </a:solidFill>
                <a:latin typeface="-apple-system"/>
              </a:rPr>
              <a:t>import requests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>
              <a:solidFill>
                <a:srgbClr val="4D4D4D"/>
              </a:solidFill>
              <a:latin typeface="-apple-system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solidFill>
                  <a:srgbClr val="4D4D4D"/>
                </a:solidFill>
                <a:latin typeface="-apple-system"/>
              </a:rPr>
              <a:t>r = </a:t>
            </a:r>
            <a:r>
              <a:rPr lang="en-US" altLang="zh-CN" b="0" dirty="0" err="1">
                <a:solidFill>
                  <a:srgbClr val="4D4D4D"/>
                </a:solidFill>
                <a:latin typeface="-apple-system"/>
              </a:rPr>
              <a:t>requests.get</a:t>
            </a:r>
            <a:r>
              <a:rPr lang="en-US" altLang="zh-CN" b="0" dirty="0">
                <a:solidFill>
                  <a:srgbClr val="4D4D4D"/>
                </a:solidFill>
                <a:latin typeface="-apple-system"/>
              </a:rPr>
              <a:t>("http://www.baidu.com")  # </a:t>
            </a:r>
            <a:r>
              <a:rPr lang="zh-CN" altLang="en-US" b="0" dirty="0">
                <a:solidFill>
                  <a:srgbClr val="4D4D4D"/>
                </a:solidFill>
                <a:latin typeface="-apple-system"/>
              </a:rPr>
              <a:t>获取百度网页。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>
                <a:solidFill>
                  <a:srgbClr val="4D4D4D"/>
                </a:solidFill>
                <a:latin typeface="-apple-system"/>
              </a:rPr>
              <a:t>r.status_code</a:t>
            </a:r>
            <a:r>
              <a:rPr lang="en-US" altLang="zh-CN" b="0" dirty="0">
                <a:solidFill>
                  <a:srgbClr val="4D4D4D"/>
                </a:solidFill>
                <a:latin typeface="-apple-system"/>
              </a:rPr>
              <a:t>  # </a:t>
            </a:r>
            <a:r>
              <a:rPr lang="zh-CN" altLang="en-US" b="0" dirty="0">
                <a:solidFill>
                  <a:srgbClr val="4D4D4D"/>
                </a:solidFill>
                <a:latin typeface="-apple-system"/>
              </a:rPr>
              <a:t>状态码，</a:t>
            </a:r>
            <a:r>
              <a:rPr lang="en-US" altLang="zh-CN" b="0" dirty="0">
                <a:solidFill>
                  <a:srgbClr val="4D4D4D"/>
                </a:solidFill>
                <a:latin typeface="-apple-system"/>
              </a:rPr>
              <a:t>200</a:t>
            </a:r>
            <a:r>
              <a:rPr lang="zh-CN" altLang="en-US" b="0" dirty="0">
                <a:solidFill>
                  <a:srgbClr val="4D4D4D"/>
                </a:solidFill>
                <a:latin typeface="-apple-system"/>
              </a:rPr>
              <a:t>是访问成功。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solidFill>
                  <a:srgbClr val="4D4D4D"/>
                </a:solidFill>
                <a:latin typeface="-apple-system"/>
              </a:rPr>
              <a:t>print(</a:t>
            </a:r>
            <a:r>
              <a:rPr lang="en-US" altLang="zh-CN" b="0" dirty="0" err="1">
                <a:solidFill>
                  <a:srgbClr val="4D4D4D"/>
                </a:solidFill>
                <a:latin typeface="-apple-system"/>
              </a:rPr>
              <a:t>r.status_code</a:t>
            </a:r>
            <a:r>
              <a:rPr lang="en-US" altLang="zh-CN" b="0" dirty="0">
                <a:solidFill>
                  <a:srgbClr val="4D4D4D"/>
                </a:solidFill>
                <a:latin typeface="-apple-system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solidFill>
                  <a:srgbClr val="4D4D4D"/>
                </a:solidFill>
                <a:latin typeface="-apple-system"/>
              </a:rPr>
              <a:t>type(r)  # r</a:t>
            </a:r>
            <a:r>
              <a:rPr lang="zh-CN" altLang="en-US" b="0" dirty="0">
                <a:solidFill>
                  <a:srgbClr val="4D4D4D"/>
                </a:solidFill>
                <a:latin typeface="-apple-system"/>
              </a:rPr>
              <a:t>的类型。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solidFill>
                  <a:srgbClr val="4D4D4D"/>
                </a:solidFill>
                <a:latin typeface="-apple-system"/>
              </a:rPr>
              <a:t>print(type(r))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>
                <a:solidFill>
                  <a:srgbClr val="4D4D4D"/>
                </a:solidFill>
                <a:latin typeface="-apple-system"/>
              </a:rPr>
              <a:t>r.headers</a:t>
            </a:r>
            <a:r>
              <a:rPr lang="en-US" altLang="zh-CN" b="0" dirty="0">
                <a:solidFill>
                  <a:srgbClr val="4D4D4D"/>
                </a:solidFill>
                <a:latin typeface="-apple-system"/>
              </a:rPr>
              <a:t>  # </a:t>
            </a:r>
            <a:r>
              <a:rPr lang="zh-CN" altLang="en-US" b="0" dirty="0">
                <a:solidFill>
                  <a:srgbClr val="4D4D4D"/>
                </a:solidFill>
                <a:latin typeface="-apple-system"/>
              </a:rPr>
              <a:t>获取页面头部信息。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solidFill>
                  <a:srgbClr val="4D4D4D"/>
                </a:solidFill>
                <a:latin typeface="-apple-system"/>
              </a:rPr>
              <a:t>print(</a:t>
            </a:r>
            <a:r>
              <a:rPr lang="en-US" altLang="zh-CN" b="0" dirty="0" err="1">
                <a:solidFill>
                  <a:srgbClr val="4D4D4D"/>
                </a:solidFill>
                <a:latin typeface="-apple-system"/>
              </a:rPr>
              <a:t>r.headers</a:t>
            </a:r>
            <a:r>
              <a:rPr lang="en-US" altLang="zh-CN" b="0" dirty="0">
                <a:solidFill>
                  <a:srgbClr val="4D4D4D"/>
                </a:solidFill>
                <a:latin typeface="-apple-system"/>
              </a:rPr>
              <a:t>)</a:t>
            </a:r>
          </a:p>
          <a:p>
            <a:endParaRPr lang="en-US" altLang="zh-CN" b="0" dirty="0">
              <a:solidFill>
                <a:srgbClr val="4D4D4D"/>
              </a:solidFill>
              <a:latin typeface="-apple-system"/>
            </a:endParaRPr>
          </a:p>
          <a:p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390717" cy="1143000"/>
          </a:xfrm>
        </p:spPr>
        <p:txBody>
          <a:bodyPr/>
          <a:lstStyle/>
          <a:p>
            <a:pPr lvl="1"/>
            <a:r>
              <a:rPr lang="en-US" altLang="zh-CN" dirty="0"/>
              <a:t>Response</a:t>
            </a:r>
            <a:r>
              <a:rPr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032346356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模板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模板">
      <a:majorFont>
        <a:latin typeface="Times New Roman"/>
        <a:ea typeface="隶书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模板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模板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13184</TotalTime>
  <Words>3832</Words>
  <Application>Microsoft Office PowerPoint</Application>
  <PresentationFormat>宽屏</PresentationFormat>
  <Paragraphs>441</Paragraphs>
  <Slides>43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-apple-system</vt:lpstr>
      <vt:lpstr>PingFang SC</vt:lpstr>
      <vt:lpstr>黑体</vt:lpstr>
      <vt:lpstr>华文中宋</vt:lpstr>
      <vt:lpstr>宋体</vt:lpstr>
      <vt:lpstr>微软雅黑</vt:lpstr>
      <vt:lpstr>Calibri</vt:lpstr>
      <vt:lpstr>Consolas</vt:lpstr>
      <vt:lpstr>Source Code Pro</vt:lpstr>
      <vt:lpstr>Tahoma</vt:lpstr>
      <vt:lpstr>Times New Roman</vt:lpstr>
      <vt:lpstr>Wingdings</vt:lpstr>
      <vt:lpstr>模板</vt:lpstr>
      <vt:lpstr>Python数据处理编程</vt:lpstr>
      <vt:lpstr>Python数据处理编程</vt:lpstr>
      <vt:lpstr>Requests库入门</vt:lpstr>
      <vt:lpstr>常见的开源镜像网站</vt:lpstr>
      <vt:lpstr>Requests库的测试</vt:lpstr>
      <vt:lpstr>Requests库的7个主要方法</vt:lpstr>
      <vt:lpstr>HTTP协议对资源的操作</vt:lpstr>
      <vt:lpstr>Requests库的get()方法</vt:lpstr>
      <vt:lpstr>Response对象</vt:lpstr>
      <vt:lpstr>Response对象的属性</vt:lpstr>
      <vt:lpstr>Response对象的属性</vt:lpstr>
      <vt:lpstr>运行结果</vt:lpstr>
      <vt:lpstr>运行结果</vt:lpstr>
      <vt:lpstr>爬取网页的通用代码框架</vt:lpstr>
      <vt:lpstr>理解Requests库的异常</vt:lpstr>
      <vt:lpstr>参数：params：字典或字节序列，作为参数增加到url中。</vt:lpstr>
      <vt:lpstr>参数：data：字典、字节序列或文件对象，作为Request的内容。</vt:lpstr>
      <vt:lpstr>参数：proxies：字典类型，设定访问代理服务器，可以增加登录认证。</vt:lpstr>
      <vt:lpstr>参数： headers：字典，HTTP定制头。</vt:lpstr>
      <vt:lpstr>参数： 其他</vt:lpstr>
      <vt:lpstr>网络爬虫的问题</vt:lpstr>
      <vt:lpstr>网络爬虫引发的问题</vt:lpstr>
      <vt:lpstr>网络爬虫的限制</vt:lpstr>
      <vt:lpstr>Robots协议</vt:lpstr>
      <vt:lpstr>常见网站的Robots协议</vt:lpstr>
      <vt:lpstr>Robots协议的遵守方式</vt:lpstr>
      <vt:lpstr>Requests库爬取实例</vt:lpstr>
      <vt:lpstr>Requests库爬取实例</vt:lpstr>
      <vt:lpstr>Requests库爬取实例</vt:lpstr>
      <vt:lpstr>信息的组织与提取</vt:lpstr>
      <vt:lpstr>信息的组织与提取</vt:lpstr>
      <vt:lpstr>信息的组织与提取</vt:lpstr>
      <vt:lpstr>信息的组织与提取</vt:lpstr>
      <vt:lpstr>Beautiful Soup库</vt:lpstr>
      <vt:lpstr>标签树的遍历方式</vt:lpstr>
      <vt:lpstr>标签树的遍历方式</vt:lpstr>
      <vt:lpstr>标签树的遍历方式</vt:lpstr>
      <vt:lpstr>基于bs4库的HTML格式输出</vt:lpstr>
      <vt:lpstr>基于bs4库的HTML格式输出</vt:lpstr>
      <vt:lpstr>基于bs4库的HTML格式输出</vt:lpstr>
      <vt:lpstr>基于bs4库的HTML查找方法</vt:lpstr>
      <vt:lpstr>基于bs4库的HTML查找方法</vt:lpstr>
      <vt:lpstr>网络爬虫与信息提取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</dc:creator>
  <cp:lastModifiedBy> </cp:lastModifiedBy>
  <cp:revision>1198</cp:revision>
  <dcterms:created xsi:type="dcterms:W3CDTF">2015-05-05T08:02:00Z</dcterms:created>
  <dcterms:modified xsi:type="dcterms:W3CDTF">2023-04-12T01:33:09Z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