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handoutMasterIdLst>
    <p:handoutMasterId r:id="rId48"/>
  </p:handoutMasterIdLst>
  <p:sldIdLst>
    <p:sldId id="1795" r:id="rId2"/>
    <p:sldId id="1796" r:id="rId3"/>
    <p:sldId id="2315" r:id="rId4"/>
    <p:sldId id="2345" r:id="rId5"/>
    <p:sldId id="2321" r:id="rId6"/>
    <p:sldId id="2403" r:id="rId7"/>
    <p:sldId id="2375" r:id="rId8"/>
    <p:sldId id="2376" r:id="rId9"/>
    <p:sldId id="2423" r:id="rId10"/>
    <p:sldId id="2404" r:id="rId11"/>
    <p:sldId id="2406" r:id="rId12"/>
    <p:sldId id="2407" r:id="rId13"/>
    <p:sldId id="2408" r:id="rId14"/>
    <p:sldId id="2411" r:id="rId15"/>
    <p:sldId id="2424" r:id="rId16"/>
    <p:sldId id="2425" r:id="rId17"/>
    <p:sldId id="2426" r:id="rId18"/>
    <p:sldId id="2427" r:id="rId19"/>
    <p:sldId id="2377" r:id="rId20"/>
    <p:sldId id="2378" r:id="rId21"/>
    <p:sldId id="2379" r:id="rId22"/>
    <p:sldId id="2381" r:id="rId23"/>
    <p:sldId id="2383" r:id="rId24"/>
    <p:sldId id="2384" r:id="rId25"/>
    <p:sldId id="2385" r:id="rId26"/>
    <p:sldId id="2386" r:id="rId27"/>
    <p:sldId id="2391" r:id="rId28"/>
    <p:sldId id="2393" r:id="rId29"/>
    <p:sldId id="2400" r:id="rId30"/>
    <p:sldId id="2401" r:id="rId31"/>
    <p:sldId id="2409" r:id="rId32"/>
    <p:sldId id="2410" r:id="rId33"/>
    <p:sldId id="2402" r:id="rId34"/>
    <p:sldId id="2412" r:id="rId35"/>
    <p:sldId id="2414" r:id="rId36"/>
    <p:sldId id="2420" r:id="rId37"/>
    <p:sldId id="2421" r:id="rId38"/>
    <p:sldId id="2418" r:id="rId39"/>
    <p:sldId id="2431" r:id="rId40"/>
    <p:sldId id="2435" r:id="rId41"/>
    <p:sldId id="2433" r:id="rId42"/>
    <p:sldId id="2436" r:id="rId43"/>
    <p:sldId id="2437" r:id="rId44"/>
    <p:sldId id="2429" r:id="rId45"/>
    <p:sldId id="2430"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无标题节" id="{D4955DAE-2597-4F50-A5DB-8A123B6C4456}">
          <p14:sldIdLst>
            <p14:sldId id="1795"/>
            <p14:sldId id="1796"/>
            <p14:sldId id="2315"/>
            <p14:sldId id="2345"/>
            <p14:sldId id="2321"/>
            <p14:sldId id="2403"/>
            <p14:sldId id="2375"/>
            <p14:sldId id="2376"/>
            <p14:sldId id="2423"/>
            <p14:sldId id="2404"/>
            <p14:sldId id="2406"/>
            <p14:sldId id="2407"/>
            <p14:sldId id="2408"/>
            <p14:sldId id="2411"/>
            <p14:sldId id="2424"/>
            <p14:sldId id="2425"/>
            <p14:sldId id="2426"/>
            <p14:sldId id="2427"/>
            <p14:sldId id="2377"/>
            <p14:sldId id="2378"/>
            <p14:sldId id="2379"/>
            <p14:sldId id="2381"/>
            <p14:sldId id="2383"/>
            <p14:sldId id="2384"/>
            <p14:sldId id="2385"/>
            <p14:sldId id="2386"/>
            <p14:sldId id="2391"/>
            <p14:sldId id="2393"/>
            <p14:sldId id="2400"/>
            <p14:sldId id="2401"/>
            <p14:sldId id="2409"/>
            <p14:sldId id="2410"/>
            <p14:sldId id="2402"/>
            <p14:sldId id="2412"/>
            <p14:sldId id="2414"/>
            <p14:sldId id="2420"/>
            <p14:sldId id="2421"/>
            <p14:sldId id="2418"/>
            <p14:sldId id="2431"/>
            <p14:sldId id="2435"/>
            <p14:sldId id="2433"/>
            <p14:sldId id="2436"/>
            <p14:sldId id="2437"/>
            <p14:sldId id="2429"/>
            <p14:sldId id="243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904" autoAdjust="0"/>
    <p:restoredTop sz="81466" autoAdjust="0"/>
  </p:normalViewPr>
  <p:slideViewPr>
    <p:cSldViewPr snapToGrid="0">
      <p:cViewPr varScale="1">
        <p:scale>
          <a:sx n="81" d="100"/>
          <a:sy n="81" d="100"/>
        </p:scale>
        <p:origin x="117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2023/4/26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3220517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4/26/2023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3322827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函数：顺序执行</a:t>
            </a:r>
            <a:endParaRPr lang="en-US" altLang="zh-CN" dirty="0"/>
          </a:p>
          <a:p>
            <a:r>
              <a:rPr lang="zh-CN" altLang="en-US" dirty="0"/>
              <a:t>对象：</a:t>
            </a:r>
          </a:p>
        </p:txBody>
      </p:sp>
      <p:sp>
        <p:nvSpPr>
          <p:cNvPr id="4" name="灯片编号占位符 3"/>
          <p:cNvSpPr>
            <a:spLocks noGrp="1"/>
          </p:cNvSpPr>
          <p:nvPr>
            <p:ph type="sldNum" sz="quarter" idx="10"/>
          </p:nvPr>
        </p:nvSpPr>
        <p:spPr/>
        <p:txBody>
          <a:bodyPr/>
          <a:lstStyle/>
          <a:p>
            <a:fld id="{21B2AA4F-B828-4D7C-AFD3-893933DAFCB4}" type="slidenum">
              <a:rPr lang="en-US" smtClean="0"/>
              <a:t>3</a:t>
            </a:fld>
            <a:endParaRPr lang="en-US"/>
          </a:p>
        </p:txBody>
      </p:sp>
    </p:spTree>
    <p:extLst>
      <p:ext uri="{BB962C8B-B14F-4D97-AF65-F5344CB8AC3E}">
        <p14:creationId xmlns:p14="http://schemas.microsoft.com/office/powerpoint/2010/main" val="1905468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11:</a:t>
            </a:r>
            <a:r>
              <a:rPr lang="zh-CN" altLang="en-US" dirty="0"/>
              <a:t>元素个数</a:t>
            </a:r>
          </a:p>
        </p:txBody>
      </p:sp>
      <p:sp>
        <p:nvSpPr>
          <p:cNvPr id="4" name="灯片编号占位符 3"/>
          <p:cNvSpPr>
            <a:spLocks noGrp="1"/>
          </p:cNvSpPr>
          <p:nvPr>
            <p:ph type="sldNum" sz="quarter" idx="10"/>
          </p:nvPr>
        </p:nvSpPr>
        <p:spPr/>
        <p:txBody>
          <a:bodyPr/>
          <a:lstStyle/>
          <a:p>
            <a:fld id="{21B2AA4F-B828-4D7C-AFD3-893933DAFCB4}" type="slidenum">
              <a:rPr lang="en-US" smtClean="0"/>
              <a:t>13</a:t>
            </a:fld>
            <a:endParaRPr lang="en-US"/>
          </a:p>
        </p:txBody>
      </p:sp>
    </p:spTree>
    <p:extLst>
      <p:ext uri="{BB962C8B-B14F-4D97-AF65-F5344CB8AC3E}">
        <p14:creationId xmlns:p14="http://schemas.microsoft.com/office/powerpoint/2010/main" val="3611958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err="1">
                <a:latin typeface="Times New Roman" panose="02020603050405020304" pitchFamily="18" charset="0"/>
              </a:rPr>
              <a:t>a.T</a:t>
            </a:r>
            <a:r>
              <a:rPr lang="en-US" altLang="zh-CN" sz="1200" dirty="0">
                <a:latin typeface="Times New Roman" panose="02020603050405020304" pitchFamily="18" charset="0"/>
              </a:rPr>
              <a:t>  a</a:t>
            </a:r>
            <a:r>
              <a:rPr lang="zh-CN" altLang="en-US" sz="1200" dirty="0">
                <a:latin typeface="Times New Roman" panose="02020603050405020304" pitchFamily="18" charset="0"/>
              </a:rPr>
              <a:t>的转置矩阵</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14</a:t>
            </a:fld>
            <a:endParaRPr lang="en-US"/>
          </a:p>
        </p:txBody>
      </p:sp>
    </p:spTree>
    <p:extLst>
      <p:ext uri="{BB962C8B-B14F-4D97-AF65-F5344CB8AC3E}">
        <p14:creationId xmlns:p14="http://schemas.microsoft.com/office/powerpoint/2010/main" val="2920286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15</a:t>
            </a:fld>
            <a:endParaRPr lang="en-US"/>
          </a:p>
        </p:txBody>
      </p:sp>
    </p:spTree>
    <p:extLst>
      <p:ext uri="{BB962C8B-B14F-4D97-AF65-F5344CB8AC3E}">
        <p14:creationId xmlns:p14="http://schemas.microsoft.com/office/powerpoint/2010/main" val="264161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16</a:t>
            </a:fld>
            <a:endParaRPr lang="en-US"/>
          </a:p>
        </p:txBody>
      </p:sp>
    </p:spTree>
    <p:extLst>
      <p:ext uri="{BB962C8B-B14F-4D97-AF65-F5344CB8AC3E}">
        <p14:creationId xmlns:p14="http://schemas.microsoft.com/office/powerpoint/2010/main" val="23817678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17</a:t>
            </a:fld>
            <a:endParaRPr lang="en-US"/>
          </a:p>
        </p:txBody>
      </p:sp>
    </p:spTree>
    <p:extLst>
      <p:ext uri="{BB962C8B-B14F-4D97-AF65-F5344CB8AC3E}">
        <p14:creationId xmlns:p14="http://schemas.microsoft.com/office/powerpoint/2010/main" val="35136926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18</a:t>
            </a:fld>
            <a:endParaRPr lang="en-US"/>
          </a:p>
        </p:txBody>
      </p:sp>
    </p:spTree>
    <p:extLst>
      <p:ext uri="{BB962C8B-B14F-4D97-AF65-F5344CB8AC3E}">
        <p14:creationId xmlns:p14="http://schemas.microsoft.com/office/powerpoint/2010/main" val="28468382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19</a:t>
            </a:fld>
            <a:endParaRPr lang="en-US"/>
          </a:p>
        </p:txBody>
      </p:sp>
    </p:spTree>
    <p:extLst>
      <p:ext uri="{BB962C8B-B14F-4D97-AF65-F5344CB8AC3E}">
        <p14:creationId xmlns:p14="http://schemas.microsoft.com/office/powerpoint/2010/main" val="32267726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广播机制</a:t>
            </a:r>
          </a:p>
        </p:txBody>
      </p:sp>
      <p:sp>
        <p:nvSpPr>
          <p:cNvPr id="4" name="灯片编号占位符 3"/>
          <p:cNvSpPr>
            <a:spLocks noGrp="1"/>
          </p:cNvSpPr>
          <p:nvPr>
            <p:ph type="sldNum" sz="quarter" idx="10"/>
          </p:nvPr>
        </p:nvSpPr>
        <p:spPr/>
        <p:txBody>
          <a:bodyPr/>
          <a:lstStyle/>
          <a:p>
            <a:fld id="{21B2AA4F-B828-4D7C-AFD3-893933DAFCB4}" type="slidenum">
              <a:rPr lang="en-US" smtClean="0"/>
              <a:t>20</a:t>
            </a:fld>
            <a:endParaRPr lang="en-US"/>
          </a:p>
        </p:txBody>
      </p:sp>
    </p:spTree>
    <p:extLst>
      <p:ext uri="{BB962C8B-B14F-4D97-AF65-F5344CB8AC3E}">
        <p14:creationId xmlns:p14="http://schemas.microsoft.com/office/powerpoint/2010/main" val="2229708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11:</a:t>
            </a:r>
            <a:r>
              <a:rPr lang="zh-CN" altLang="en-US" dirty="0"/>
              <a:t>元素个数</a:t>
            </a:r>
          </a:p>
        </p:txBody>
      </p:sp>
      <p:sp>
        <p:nvSpPr>
          <p:cNvPr id="4" name="灯片编号占位符 3"/>
          <p:cNvSpPr>
            <a:spLocks noGrp="1"/>
          </p:cNvSpPr>
          <p:nvPr>
            <p:ph type="sldNum" sz="quarter" idx="10"/>
          </p:nvPr>
        </p:nvSpPr>
        <p:spPr/>
        <p:txBody>
          <a:bodyPr/>
          <a:lstStyle/>
          <a:p>
            <a:fld id="{21B2AA4F-B828-4D7C-AFD3-893933DAFCB4}" type="slidenum">
              <a:rPr lang="en-US" smtClean="0"/>
              <a:t>21</a:t>
            </a:fld>
            <a:endParaRPr lang="en-US"/>
          </a:p>
        </p:txBody>
      </p:sp>
    </p:spTree>
    <p:extLst>
      <p:ext uri="{BB962C8B-B14F-4D97-AF65-F5344CB8AC3E}">
        <p14:creationId xmlns:p14="http://schemas.microsoft.com/office/powerpoint/2010/main" val="25980654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11:</a:t>
            </a:r>
            <a:r>
              <a:rPr lang="zh-CN" altLang="en-US" dirty="0"/>
              <a:t>元素个数</a:t>
            </a:r>
          </a:p>
        </p:txBody>
      </p:sp>
      <p:sp>
        <p:nvSpPr>
          <p:cNvPr id="4" name="灯片编号占位符 3"/>
          <p:cNvSpPr>
            <a:spLocks noGrp="1"/>
          </p:cNvSpPr>
          <p:nvPr>
            <p:ph type="sldNum" sz="quarter" idx="10"/>
          </p:nvPr>
        </p:nvSpPr>
        <p:spPr/>
        <p:txBody>
          <a:bodyPr/>
          <a:lstStyle/>
          <a:p>
            <a:fld id="{21B2AA4F-B828-4D7C-AFD3-893933DAFCB4}" type="slidenum">
              <a:rPr lang="en-US" smtClean="0"/>
              <a:t>22</a:t>
            </a:fld>
            <a:endParaRPr lang="en-US"/>
          </a:p>
        </p:txBody>
      </p:sp>
    </p:spTree>
    <p:extLst>
      <p:ext uri="{BB962C8B-B14F-4D97-AF65-F5344CB8AC3E}">
        <p14:creationId xmlns:p14="http://schemas.microsoft.com/office/powerpoint/2010/main" val="30758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函数：顺序执行</a:t>
            </a:r>
            <a:endParaRPr lang="en-US" altLang="zh-CN" dirty="0"/>
          </a:p>
          <a:p>
            <a:r>
              <a:rPr lang="zh-CN" altLang="en-US" dirty="0"/>
              <a:t>对象：</a:t>
            </a:r>
          </a:p>
        </p:txBody>
      </p:sp>
      <p:sp>
        <p:nvSpPr>
          <p:cNvPr id="4" name="灯片编号占位符 3"/>
          <p:cNvSpPr>
            <a:spLocks noGrp="1"/>
          </p:cNvSpPr>
          <p:nvPr>
            <p:ph type="sldNum" sz="quarter" idx="10"/>
          </p:nvPr>
        </p:nvSpPr>
        <p:spPr/>
        <p:txBody>
          <a:bodyPr/>
          <a:lstStyle/>
          <a:p>
            <a:fld id="{21B2AA4F-B828-4D7C-AFD3-893933DAFCB4}" type="slidenum">
              <a:rPr lang="en-US" smtClean="0"/>
              <a:t>4</a:t>
            </a:fld>
            <a:endParaRPr lang="en-US"/>
          </a:p>
        </p:txBody>
      </p:sp>
    </p:spTree>
    <p:extLst>
      <p:ext uri="{BB962C8B-B14F-4D97-AF65-F5344CB8AC3E}">
        <p14:creationId xmlns:p14="http://schemas.microsoft.com/office/powerpoint/2010/main" val="40394574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11:</a:t>
            </a:r>
            <a:r>
              <a:rPr lang="zh-CN" altLang="en-US" dirty="0"/>
              <a:t>元素个数</a:t>
            </a:r>
          </a:p>
        </p:txBody>
      </p:sp>
      <p:sp>
        <p:nvSpPr>
          <p:cNvPr id="4" name="灯片编号占位符 3"/>
          <p:cNvSpPr>
            <a:spLocks noGrp="1"/>
          </p:cNvSpPr>
          <p:nvPr>
            <p:ph type="sldNum" sz="quarter" idx="10"/>
          </p:nvPr>
        </p:nvSpPr>
        <p:spPr/>
        <p:txBody>
          <a:bodyPr/>
          <a:lstStyle/>
          <a:p>
            <a:fld id="{21B2AA4F-B828-4D7C-AFD3-893933DAFCB4}" type="slidenum">
              <a:rPr lang="en-US" smtClean="0"/>
              <a:t>23</a:t>
            </a:fld>
            <a:endParaRPr lang="en-US"/>
          </a:p>
        </p:txBody>
      </p:sp>
    </p:spTree>
    <p:extLst>
      <p:ext uri="{BB962C8B-B14F-4D97-AF65-F5344CB8AC3E}">
        <p14:creationId xmlns:p14="http://schemas.microsoft.com/office/powerpoint/2010/main" val="4023328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11:</a:t>
            </a:r>
            <a:r>
              <a:rPr lang="zh-CN" altLang="en-US" dirty="0"/>
              <a:t>元素个数</a:t>
            </a:r>
          </a:p>
        </p:txBody>
      </p:sp>
      <p:sp>
        <p:nvSpPr>
          <p:cNvPr id="4" name="灯片编号占位符 3"/>
          <p:cNvSpPr>
            <a:spLocks noGrp="1"/>
          </p:cNvSpPr>
          <p:nvPr>
            <p:ph type="sldNum" sz="quarter" idx="10"/>
          </p:nvPr>
        </p:nvSpPr>
        <p:spPr/>
        <p:txBody>
          <a:bodyPr/>
          <a:lstStyle/>
          <a:p>
            <a:fld id="{21B2AA4F-B828-4D7C-AFD3-893933DAFCB4}" type="slidenum">
              <a:rPr lang="en-US" smtClean="0"/>
              <a:t>24</a:t>
            </a:fld>
            <a:endParaRPr lang="en-US"/>
          </a:p>
        </p:txBody>
      </p:sp>
    </p:spTree>
    <p:extLst>
      <p:ext uri="{BB962C8B-B14F-4D97-AF65-F5344CB8AC3E}">
        <p14:creationId xmlns:p14="http://schemas.microsoft.com/office/powerpoint/2010/main" val="33555212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11:</a:t>
            </a:r>
            <a:r>
              <a:rPr lang="zh-CN" altLang="en-US" dirty="0"/>
              <a:t>元素个数</a:t>
            </a:r>
          </a:p>
        </p:txBody>
      </p:sp>
      <p:sp>
        <p:nvSpPr>
          <p:cNvPr id="4" name="灯片编号占位符 3"/>
          <p:cNvSpPr>
            <a:spLocks noGrp="1"/>
          </p:cNvSpPr>
          <p:nvPr>
            <p:ph type="sldNum" sz="quarter" idx="10"/>
          </p:nvPr>
        </p:nvSpPr>
        <p:spPr/>
        <p:txBody>
          <a:bodyPr/>
          <a:lstStyle/>
          <a:p>
            <a:fld id="{21B2AA4F-B828-4D7C-AFD3-893933DAFCB4}" type="slidenum">
              <a:rPr lang="en-US" smtClean="0"/>
              <a:t>25</a:t>
            </a:fld>
            <a:endParaRPr lang="en-US"/>
          </a:p>
        </p:txBody>
      </p:sp>
    </p:spTree>
    <p:extLst>
      <p:ext uri="{BB962C8B-B14F-4D97-AF65-F5344CB8AC3E}">
        <p14:creationId xmlns:p14="http://schemas.microsoft.com/office/powerpoint/2010/main" val="24523147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11:</a:t>
            </a:r>
            <a:r>
              <a:rPr lang="zh-CN" altLang="en-US" dirty="0"/>
              <a:t>元素个数</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26</a:t>
            </a:fld>
            <a:endParaRPr lang="en-US"/>
          </a:p>
        </p:txBody>
      </p:sp>
    </p:spTree>
    <p:extLst>
      <p:ext uri="{BB962C8B-B14F-4D97-AF65-F5344CB8AC3E}">
        <p14:creationId xmlns:p14="http://schemas.microsoft.com/office/powerpoint/2010/main" val="2212573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11:</a:t>
            </a:r>
            <a:r>
              <a:rPr lang="zh-CN" altLang="en-US" dirty="0"/>
              <a:t>元素个数</a:t>
            </a:r>
          </a:p>
        </p:txBody>
      </p:sp>
      <p:sp>
        <p:nvSpPr>
          <p:cNvPr id="4" name="灯片编号占位符 3"/>
          <p:cNvSpPr>
            <a:spLocks noGrp="1"/>
          </p:cNvSpPr>
          <p:nvPr>
            <p:ph type="sldNum" sz="quarter" idx="10"/>
          </p:nvPr>
        </p:nvSpPr>
        <p:spPr/>
        <p:txBody>
          <a:bodyPr/>
          <a:lstStyle/>
          <a:p>
            <a:fld id="{21B2AA4F-B828-4D7C-AFD3-893933DAFCB4}" type="slidenum">
              <a:rPr lang="en-US" smtClean="0"/>
              <a:t>27</a:t>
            </a:fld>
            <a:endParaRPr lang="en-US"/>
          </a:p>
        </p:txBody>
      </p:sp>
    </p:spTree>
    <p:extLst>
      <p:ext uri="{BB962C8B-B14F-4D97-AF65-F5344CB8AC3E}">
        <p14:creationId xmlns:p14="http://schemas.microsoft.com/office/powerpoint/2010/main" val="8229145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11:</a:t>
            </a:r>
            <a:r>
              <a:rPr lang="zh-CN" altLang="en-US" dirty="0"/>
              <a:t>元素个数</a:t>
            </a:r>
          </a:p>
        </p:txBody>
      </p:sp>
      <p:sp>
        <p:nvSpPr>
          <p:cNvPr id="4" name="灯片编号占位符 3"/>
          <p:cNvSpPr>
            <a:spLocks noGrp="1"/>
          </p:cNvSpPr>
          <p:nvPr>
            <p:ph type="sldNum" sz="quarter" idx="10"/>
          </p:nvPr>
        </p:nvSpPr>
        <p:spPr/>
        <p:txBody>
          <a:bodyPr/>
          <a:lstStyle/>
          <a:p>
            <a:fld id="{21B2AA4F-B828-4D7C-AFD3-893933DAFCB4}" type="slidenum">
              <a:rPr lang="en-US" smtClean="0"/>
              <a:t>28</a:t>
            </a:fld>
            <a:endParaRPr lang="en-US"/>
          </a:p>
        </p:txBody>
      </p:sp>
    </p:spTree>
    <p:extLst>
      <p:ext uri="{BB962C8B-B14F-4D97-AF65-F5344CB8AC3E}">
        <p14:creationId xmlns:p14="http://schemas.microsoft.com/office/powerpoint/2010/main" val="12297570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29</a:t>
            </a:fld>
            <a:endParaRPr lang="en-US"/>
          </a:p>
        </p:txBody>
      </p:sp>
    </p:spTree>
    <p:extLst>
      <p:ext uri="{BB962C8B-B14F-4D97-AF65-F5344CB8AC3E}">
        <p14:creationId xmlns:p14="http://schemas.microsoft.com/office/powerpoint/2010/main" val="12427514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30</a:t>
            </a:fld>
            <a:endParaRPr lang="en-US"/>
          </a:p>
        </p:txBody>
      </p:sp>
    </p:spTree>
    <p:extLst>
      <p:ext uri="{BB962C8B-B14F-4D97-AF65-F5344CB8AC3E}">
        <p14:creationId xmlns:p14="http://schemas.microsoft.com/office/powerpoint/2010/main" val="11151345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33</a:t>
            </a:fld>
            <a:endParaRPr lang="en-US"/>
          </a:p>
        </p:txBody>
      </p:sp>
    </p:spTree>
    <p:extLst>
      <p:ext uri="{BB962C8B-B14F-4D97-AF65-F5344CB8AC3E}">
        <p14:creationId xmlns:p14="http://schemas.microsoft.com/office/powerpoint/2010/main" val="33862218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34</a:t>
            </a:fld>
            <a:endParaRPr lang="en-US"/>
          </a:p>
        </p:txBody>
      </p:sp>
    </p:spTree>
    <p:extLst>
      <p:ext uri="{BB962C8B-B14F-4D97-AF65-F5344CB8AC3E}">
        <p14:creationId xmlns:p14="http://schemas.microsoft.com/office/powerpoint/2010/main" val="599935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import </a:t>
            </a:r>
            <a:r>
              <a:rPr lang="en-US" altLang="zh-CN" dirty="0" err="1"/>
              <a:t>numpy</a:t>
            </a:r>
            <a:r>
              <a:rPr lang="en-US" altLang="zh-CN" dirty="0"/>
              <a:t> as np</a:t>
            </a:r>
          </a:p>
          <a:p>
            <a:r>
              <a:rPr lang="en-US" altLang="zh-CN" dirty="0"/>
              <a:t> </a:t>
            </a:r>
          </a:p>
          <a:p>
            <a:r>
              <a:rPr lang="en-US" altLang="zh-CN" dirty="0"/>
              <a:t> #itemsize</a:t>
            </a:r>
            <a:r>
              <a:rPr lang="zh-CN" altLang="en-US" dirty="0"/>
              <a:t>输出</a:t>
            </a:r>
            <a:r>
              <a:rPr lang="en-US" altLang="zh-CN" dirty="0"/>
              <a:t>array</a:t>
            </a:r>
            <a:r>
              <a:rPr lang="zh-CN" altLang="en-US" dirty="0"/>
              <a:t>元素的字节数</a:t>
            </a:r>
          </a:p>
          <a:p>
            <a:r>
              <a:rPr lang="en-US" altLang="zh-CN" dirty="0"/>
              <a:t>a=</a:t>
            </a:r>
            <a:r>
              <a:rPr lang="en-US" altLang="zh-CN" dirty="0" err="1"/>
              <a:t>np.array</a:t>
            </a:r>
            <a:r>
              <a:rPr lang="en-US" altLang="zh-CN" dirty="0"/>
              <a:t>([1,2,3,4])</a:t>
            </a:r>
          </a:p>
          <a:p>
            <a:r>
              <a:rPr lang="en-US" altLang="zh-CN" dirty="0"/>
              <a:t>print(</a:t>
            </a:r>
            <a:r>
              <a:rPr lang="en-US" altLang="zh-CN" dirty="0" err="1"/>
              <a:t>a.itemsize</a:t>
            </a:r>
            <a:r>
              <a:rPr lang="en-US" altLang="zh-CN" dirty="0"/>
              <a:t>)</a:t>
            </a:r>
          </a:p>
          <a:p>
            <a:r>
              <a:rPr lang="en-US" altLang="zh-CN" dirty="0"/>
              <a:t> </a:t>
            </a:r>
          </a:p>
          <a:p>
            <a:r>
              <a:rPr lang="en-US" altLang="zh-CN" dirty="0"/>
              <a:t>b=</a:t>
            </a:r>
            <a:r>
              <a:rPr lang="en-US" altLang="zh-CN" dirty="0" err="1"/>
              <a:t>np.array</a:t>
            </a:r>
            <a:r>
              <a:rPr lang="en-US" altLang="zh-CN" dirty="0"/>
              <a:t>([1.,2.,3.,4.])</a:t>
            </a:r>
          </a:p>
          <a:p>
            <a:r>
              <a:rPr lang="en-US" altLang="zh-CN" dirty="0"/>
              <a:t>print(</a:t>
            </a:r>
            <a:r>
              <a:rPr lang="en-US" altLang="zh-CN" dirty="0" err="1"/>
              <a:t>b.itemsize</a:t>
            </a:r>
            <a:r>
              <a:rPr lang="en-US" altLang="zh-CN" dirty="0"/>
              <a:t>)</a:t>
            </a:r>
          </a:p>
          <a:p>
            <a:r>
              <a:rPr lang="en-US" altLang="zh-CN" dirty="0"/>
              <a:t> </a:t>
            </a:r>
          </a:p>
          <a:p>
            <a:r>
              <a:rPr lang="en-US" altLang="zh-CN" dirty="0"/>
              <a:t>c=</a:t>
            </a:r>
            <a:r>
              <a:rPr lang="en-US" altLang="zh-CN" dirty="0" err="1"/>
              <a:t>np.array</a:t>
            </a:r>
            <a:r>
              <a:rPr lang="en-US" altLang="zh-CN" dirty="0"/>
              <a:t>([1,2,3,4],</a:t>
            </a:r>
            <a:r>
              <a:rPr lang="en-US" altLang="zh-CN" dirty="0" err="1"/>
              <a:t>dtype</a:t>
            </a:r>
            <a:r>
              <a:rPr lang="en-US" altLang="zh-CN" dirty="0"/>
              <a:t>=float)</a:t>
            </a:r>
          </a:p>
          <a:p>
            <a:r>
              <a:rPr lang="en-US" altLang="zh-CN" dirty="0"/>
              <a:t>print(</a:t>
            </a:r>
            <a:r>
              <a:rPr lang="en-US" altLang="zh-CN" dirty="0" err="1"/>
              <a:t>c.itemsize</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5</a:t>
            </a:fld>
            <a:endParaRPr lang="en-US"/>
          </a:p>
        </p:txBody>
      </p:sp>
    </p:spTree>
    <p:extLst>
      <p:ext uri="{BB962C8B-B14F-4D97-AF65-F5344CB8AC3E}">
        <p14:creationId xmlns:p14="http://schemas.microsoft.com/office/powerpoint/2010/main" val="32095679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35</a:t>
            </a:fld>
            <a:endParaRPr lang="en-US"/>
          </a:p>
        </p:txBody>
      </p:sp>
    </p:spTree>
    <p:extLst>
      <p:ext uri="{BB962C8B-B14F-4D97-AF65-F5344CB8AC3E}">
        <p14:creationId xmlns:p14="http://schemas.microsoft.com/office/powerpoint/2010/main" val="2834715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36</a:t>
            </a:fld>
            <a:endParaRPr lang="en-US"/>
          </a:p>
        </p:txBody>
      </p:sp>
    </p:spTree>
    <p:extLst>
      <p:ext uri="{BB962C8B-B14F-4D97-AF65-F5344CB8AC3E}">
        <p14:creationId xmlns:p14="http://schemas.microsoft.com/office/powerpoint/2010/main" val="34544702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37</a:t>
            </a:fld>
            <a:endParaRPr lang="en-US"/>
          </a:p>
        </p:txBody>
      </p:sp>
    </p:spTree>
    <p:extLst>
      <p:ext uri="{BB962C8B-B14F-4D97-AF65-F5344CB8AC3E}">
        <p14:creationId xmlns:p14="http://schemas.microsoft.com/office/powerpoint/2010/main" val="16575876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38</a:t>
            </a:fld>
            <a:endParaRPr lang="en-US"/>
          </a:p>
        </p:txBody>
      </p:sp>
    </p:spTree>
    <p:extLst>
      <p:ext uri="{BB962C8B-B14F-4D97-AF65-F5344CB8AC3E}">
        <p14:creationId xmlns:p14="http://schemas.microsoft.com/office/powerpoint/2010/main" val="13438289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mj-lt"/>
              <a:buAutoNum type="arabicPeriod"/>
            </a:pPr>
            <a:r>
              <a:rPr lang="en-US" altLang="zh-CN" b="0" i="0" dirty="0">
                <a:solidFill>
                  <a:srgbClr val="383A42"/>
                </a:solidFill>
                <a:effectLst/>
                <a:latin typeface="Source Code Pro"/>
              </a:rPr>
              <a:t>#</a:t>
            </a:r>
            <a:r>
              <a:rPr lang="zh-CN" altLang="en-US" b="0" i="0" dirty="0">
                <a:solidFill>
                  <a:srgbClr val="383A42"/>
                </a:solidFill>
                <a:effectLst/>
                <a:latin typeface="Source Code Pro"/>
              </a:rPr>
              <a:t>矩阵点积 </a:t>
            </a:r>
            <a:r>
              <a:rPr lang="en-US" altLang="zh-CN" b="0" i="0" dirty="0" err="1">
                <a:solidFill>
                  <a:srgbClr val="383A42"/>
                </a:solidFill>
                <a:effectLst/>
                <a:latin typeface="Source Code Pro"/>
              </a:rPr>
              <a:t>vdot</a:t>
            </a:r>
            <a:r>
              <a:rPr lang="zh-CN" altLang="en-US" b="0" i="0" dirty="0">
                <a:solidFill>
                  <a:srgbClr val="383A42"/>
                </a:solidFill>
                <a:effectLst/>
                <a:latin typeface="Source Code Pro"/>
              </a:rPr>
              <a:t>函数</a:t>
            </a:r>
            <a:r>
              <a:rPr lang="en-US" altLang="zh-CN" b="0" i="0" dirty="0">
                <a:solidFill>
                  <a:srgbClr val="383A42"/>
                </a:solidFill>
                <a:effectLst/>
                <a:latin typeface="Source Code Pro"/>
              </a:rPr>
              <a:t>,</a:t>
            </a:r>
          </a:p>
          <a:p>
            <a:pPr algn="l">
              <a:buFont typeface="+mj-lt"/>
              <a:buAutoNum type="arabicPeriod"/>
            </a:pPr>
            <a:r>
              <a:rPr lang="en-US" altLang="zh-CN" b="0" i="0" dirty="0">
                <a:solidFill>
                  <a:srgbClr val="383A42"/>
                </a:solidFill>
                <a:effectLst/>
                <a:latin typeface="Source Code Pro"/>
              </a:rPr>
              <a:t>#</a:t>
            </a:r>
            <a:r>
              <a:rPr lang="zh-CN" altLang="en-US" b="0" i="0" dirty="0">
                <a:solidFill>
                  <a:srgbClr val="383A42"/>
                </a:solidFill>
                <a:effectLst/>
                <a:latin typeface="Source Code Pro"/>
              </a:rPr>
              <a:t>矩阵点积计算公式：两个矩阵对应位置元素乘积之和</a:t>
            </a:r>
          </a:p>
          <a:p>
            <a:endParaRPr lang="zh-CN" altLang="en-US" dirty="0"/>
          </a:p>
        </p:txBody>
      </p:sp>
      <p:sp>
        <p:nvSpPr>
          <p:cNvPr id="4" name="灯片编号占位符 3"/>
          <p:cNvSpPr>
            <a:spLocks noGrp="1"/>
          </p:cNvSpPr>
          <p:nvPr>
            <p:ph type="sldNum" sz="quarter" idx="5"/>
          </p:nvPr>
        </p:nvSpPr>
        <p:spPr/>
        <p:txBody>
          <a:bodyPr/>
          <a:lstStyle/>
          <a:p>
            <a:fld id="{21B2AA4F-B828-4D7C-AFD3-893933DAFCB4}" type="slidenum">
              <a:rPr lang="en-US" smtClean="0"/>
              <a:t>40</a:t>
            </a:fld>
            <a:endParaRPr lang="en-US"/>
          </a:p>
        </p:txBody>
      </p:sp>
    </p:spTree>
    <p:extLst>
      <p:ext uri="{BB962C8B-B14F-4D97-AF65-F5344CB8AC3E}">
        <p14:creationId xmlns:p14="http://schemas.microsoft.com/office/powerpoint/2010/main" val="27926427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PingFang SC"/>
              </a:rPr>
              <a:t>定义：若矩阵</a:t>
            </a:r>
            <a:r>
              <a:rPr lang="en-US" altLang="zh-CN" b="0" i="0" dirty="0">
                <a:solidFill>
                  <a:srgbClr val="333333"/>
                </a:solidFill>
                <a:effectLst/>
                <a:latin typeface="PingFang SC"/>
              </a:rPr>
              <a:t>A</a:t>
            </a:r>
            <a:r>
              <a:rPr lang="zh-CN" altLang="en-US" b="0" i="0" dirty="0">
                <a:solidFill>
                  <a:srgbClr val="333333"/>
                </a:solidFill>
                <a:effectLst/>
                <a:latin typeface="PingFang SC"/>
              </a:rPr>
              <a:t>乘上某个非零向量</a:t>
            </a:r>
            <a:r>
              <a:rPr lang="en-US" altLang="zh-CN" b="0" i="0" dirty="0">
                <a:solidFill>
                  <a:srgbClr val="333333"/>
                </a:solidFill>
                <a:effectLst/>
                <a:latin typeface="PingFang SC"/>
              </a:rPr>
              <a:t>α</a:t>
            </a:r>
            <a:r>
              <a:rPr lang="zh-CN" altLang="en-US" b="0" i="0" dirty="0">
                <a:solidFill>
                  <a:srgbClr val="333333"/>
                </a:solidFill>
                <a:effectLst/>
                <a:latin typeface="PingFang SC"/>
              </a:rPr>
              <a:t>等于一个实数</a:t>
            </a:r>
            <a:r>
              <a:rPr lang="en-US" altLang="zh-CN" b="0" i="0" dirty="0">
                <a:solidFill>
                  <a:srgbClr val="333333"/>
                </a:solidFill>
                <a:effectLst/>
                <a:latin typeface="PingFang SC"/>
              </a:rPr>
              <a:t>λ</a:t>
            </a:r>
            <a:r>
              <a:rPr lang="zh-CN" altLang="en-US" b="0" i="0" dirty="0">
                <a:solidFill>
                  <a:srgbClr val="333333"/>
                </a:solidFill>
                <a:effectLst/>
                <a:latin typeface="PingFang SC"/>
              </a:rPr>
              <a:t>乘上该向量，即</a:t>
            </a:r>
            <a:r>
              <a:rPr lang="en-US" altLang="zh-CN" b="0" i="0" dirty="0">
                <a:solidFill>
                  <a:srgbClr val="333333"/>
                </a:solidFill>
                <a:effectLst/>
                <a:latin typeface="PingFang SC"/>
              </a:rPr>
              <a:t>Aα=λα</a:t>
            </a:r>
            <a:r>
              <a:rPr lang="zh-CN" altLang="en-US" b="0" i="0" dirty="0">
                <a:solidFill>
                  <a:srgbClr val="333333"/>
                </a:solidFill>
                <a:effectLst/>
                <a:latin typeface="PingFang SC"/>
              </a:rPr>
              <a:t>，则称</a:t>
            </a:r>
            <a:r>
              <a:rPr lang="en-US" altLang="zh-CN" b="0" i="0" dirty="0">
                <a:solidFill>
                  <a:srgbClr val="333333"/>
                </a:solidFill>
                <a:effectLst/>
                <a:latin typeface="PingFang SC"/>
              </a:rPr>
              <a:t>λ</a:t>
            </a:r>
            <a:r>
              <a:rPr lang="zh-CN" altLang="en-US" b="0" i="0" dirty="0">
                <a:solidFill>
                  <a:srgbClr val="333333"/>
                </a:solidFill>
                <a:effectLst/>
                <a:latin typeface="PingFang SC"/>
              </a:rPr>
              <a:t>为该矩阵的特征值，</a:t>
            </a:r>
            <a:r>
              <a:rPr lang="en-US" altLang="zh-CN" b="0" i="0" dirty="0">
                <a:solidFill>
                  <a:srgbClr val="333333"/>
                </a:solidFill>
                <a:effectLst/>
                <a:latin typeface="PingFang SC"/>
              </a:rPr>
              <a:t>α</a:t>
            </a:r>
            <a:r>
              <a:rPr lang="zh-CN" altLang="en-US" b="0" i="0" dirty="0">
                <a:solidFill>
                  <a:srgbClr val="333333"/>
                </a:solidFill>
                <a:effectLst/>
                <a:latin typeface="PingFang SC"/>
              </a:rPr>
              <a:t>为属于特征值</a:t>
            </a:r>
            <a:r>
              <a:rPr lang="en-US" altLang="zh-CN" b="0" i="0" dirty="0">
                <a:solidFill>
                  <a:srgbClr val="333333"/>
                </a:solidFill>
                <a:effectLst/>
                <a:latin typeface="PingFang SC"/>
              </a:rPr>
              <a:t>λ</a:t>
            </a:r>
            <a:r>
              <a:rPr lang="zh-CN" altLang="en-US" b="0" i="0" dirty="0">
                <a:solidFill>
                  <a:srgbClr val="333333"/>
                </a:solidFill>
                <a:effectLst/>
                <a:latin typeface="PingFang SC"/>
              </a:rPr>
              <a:t>的一个特征向量。</a:t>
            </a:r>
            <a:endParaRPr lang="en-US" altLang="zh-CN" b="0" i="0" dirty="0">
              <a:solidFill>
                <a:srgbClr val="333333"/>
              </a:solidFill>
              <a:effectLst/>
              <a:latin typeface="PingFang SC"/>
            </a:endParaRPr>
          </a:p>
          <a:p>
            <a:endParaRPr lang="en-US" altLang="zh-CN" b="0" i="0" dirty="0">
              <a:solidFill>
                <a:srgbClr val="333333"/>
              </a:solidFill>
              <a:effectLst/>
              <a:latin typeface="PingFang SC"/>
            </a:endParaRPr>
          </a:p>
          <a:p>
            <a:pPr algn="l">
              <a:buFont typeface="Arial" panose="020B0604020202020204" pitchFamily="34" charset="0"/>
              <a:buChar char="•"/>
            </a:pPr>
            <a:r>
              <a:rPr lang="en-US" altLang="zh-CN" b="0" i="0" dirty="0" err="1">
                <a:solidFill>
                  <a:srgbClr val="333333"/>
                </a:solidFill>
                <a:effectLst/>
                <a:latin typeface="PingFang SC"/>
              </a:rPr>
              <a:t>eigvals</a:t>
            </a:r>
            <a:r>
              <a:rPr lang="en-US" altLang="zh-CN" b="0" i="0" dirty="0">
                <a:solidFill>
                  <a:srgbClr val="333333"/>
                </a:solidFill>
                <a:effectLst/>
                <a:latin typeface="PingFang SC"/>
              </a:rPr>
              <a:t>() </a:t>
            </a:r>
            <a:r>
              <a:rPr lang="zh-CN" altLang="en-US" b="0" i="0" dirty="0">
                <a:solidFill>
                  <a:srgbClr val="333333"/>
                </a:solidFill>
                <a:effectLst/>
                <a:latin typeface="PingFang SC"/>
              </a:rPr>
              <a:t>计算矩阵的特征值</a:t>
            </a:r>
          </a:p>
          <a:p>
            <a:pPr algn="l">
              <a:buFont typeface="Arial" panose="020B0604020202020204" pitchFamily="34" charset="0"/>
              <a:buChar char="•"/>
            </a:pPr>
            <a:r>
              <a:rPr lang="en-US" altLang="zh-CN" b="0" i="0" dirty="0" err="1">
                <a:solidFill>
                  <a:srgbClr val="333333"/>
                </a:solidFill>
                <a:effectLst/>
                <a:latin typeface="PingFang SC"/>
              </a:rPr>
              <a:t>eig</a:t>
            </a:r>
            <a:r>
              <a:rPr lang="en-US" altLang="zh-CN" b="0" i="0" dirty="0">
                <a:solidFill>
                  <a:srgbClr val="333333"/>
                </a:solidFill>
                <a:effectLst/>
                <a:latin typeface="PingFang SC"/>
              </a:rPr>
              <a:t>() </a:t>
            </a:r>
            <a:r>
              <a:rPr lang="zh-CN" altLang="en-US" b="0" i="0" dirty="0">
                <a:solidFill>
                  <a:srgbClr val="333333"/>
                </a:solidFill>
                <a:effectLst/>
                <a:latin typeface="PingFang SC"/>
              </a:rPr>
              <a:t>返回包含特征值和对应特征向量的元组</a:t>
            </a:r>
          </a:p>
          <a:p>
            <a:endParaRPr lang="en-US" altLang="zh-CN" dirty="0"/>
          </a:p>
          <a:p>
            <a:r>
              <a:rPr lang="en-US" altLang="zh-CN" kern="1200" dirty="0" err="1">
                <a:latin typeface="Times New Roman" panose="02020603050405020304" pitchFamily="18" charset="0"/>
                <a:cs typeface="+mn-cs"/>
              </a:rPr>
              <a:t>Eigvals</a:t>
            </a:r>
            <a:r>
              <a:rPr lang="en-US" altLang="zh-CN" kern="1200" dirty="0">
                <a:latin typeface="Times New Roman" panose="02020603050405020304" pitchFamily="18" charset="0"/>
                <a:cs typeface="+mn-cs"/>
              </a:rPr>
              <a:t> </a:t>
            </a:r>
            <a:r>
              <a:rPr lang="zh-CN" altLang="en-US" kern="1200" dirty="0">
                <a:latin typeface="Times New Roman" panose="02020603050405020304" pitchFamily="18" charset="0"/>
                <a:cs typeface="+mn-cs"/>
              </a:rPr>
              <a:t>特征值</a:t>
            </a:r>
            <a:endParaRPr lang="en-US" altLang="zh-CN" kern="1200" dirty="0">
              <a:latin typeface="Times New Roman" panose="02020603050405020304" pitchFamily="18" charset="0"/>
              <a:cs typeface="+mn-cs"/>
            </a:endParaRPr>
          </a:p>
          <a:p>
            <a:endParaRPr lang="zh-CN" altLang="en-US" dirty="0"/>
          </a:p>
        </p:txBody>
      </p:sp>
      <p:sp>
        <p:nvSpPr>
          <p:cNvPr id="4" name="灯片编号占位符 3"/>
          <p:cNvSpPr>
            <a:spLocks noGrp="1"/>
          </p:cNvSpPr>
          <p:nvPr>
            <p:ph type="sldNum" sz="quarter" idx="5"/>
          </p:nvPr>
        </p:nvSpPr>
        <p:spPr/>
        <p:txBody>
          <a:bodyPr/>
          <a:lstStyle/>
          <a:p>
            <a:fld id="{21B2AA4F-B828-4D7C-AFD3-893933DAFCB4}" type="slidenum">
              <a:rPr lang="en-US" smtClean="0"/>
              <a:t>42</a:t>
            </a:fld>
            <a:endParaRPr lang="en-US"/>
          </a:p>
        </p:txBody>
      </p:sp>
    </p:spTree>
    <p:extLst>
      <p:ext uri="{BB962C8B-B14F-4D97-AF65-F5344CB8AC3E}">
        <p14:creationId xmlns:p14="http://schemas.microsoft.com/office/powerpoint/2010/main" val="42776578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i="0" dirty="0" err="1">
                <a:solidFill>
                  <a:srgbClr val="333333"/>
                </a:solidFill>
                <a:effectLst/>
                <a:latin typeface="Arial" panose="020B0604020202020204" pitchFamily="34" charset="0"/>
              </a:rPr>
              <a:t>numpy.matlib.eye</a:t>
            </a:r>
            <a:r>
              <a:rPr lang="en-US" altLang="zh-CN" b="1" i="0" dirty="0">
                <a:solidFill>
                  <a:srgbClr val="333333"/>
                </a:solidFill>
                <a:effectLst/>
                <a:latin typeface="Arial" panose="020B0604020202020204" pitchFamily="34" charset="0"/>
              </a:rPr>
              <a:t>() </a:t>
            </a:r>
            <a:r>
              <a:rPr lang="zh-CN" altLang="en-US" b="1" i="0" dirty="0">
                <a:solidFill>
                  <a:srgbClr val="333333"/>
                </a:solidFill>
                <a:effectLst/>
                <a:latin typeface="Arial" panose="020B0604020202020204" pitchFamily="34" charset="0"/>
              </a:rPr>
              <a:t>函数返回一个矩阵</a:t>
            </a:r>
            <a:r>
              <a:rPr lang="en-US" altLang="zh-CN" b="1" i="0" dirty="0">
                <a:solidFill>
                  <a:srgbClr val="333333"/>
                </a:solidFill>
                <a:effectLst/>
                <a:latin typeface="Arial" panose="020B0604020202020204" pitchFamily="34" charset="0"/>
              </a:rPr>
              <a:t>,</a:t>
            </a:r>
            <a:r>
              <a:rPr lang="zh-CN" altLang="en-US" b="1" i="0" dirty="0">
                <a:solidFill>
                  <a:srgbClr val="333333"/>
                </a:solidFill>
                <a:effectLst/>
                <a:latin typeface="Arial" panose="020B0604020202020204" pitchFamily="34" charset="0"/>
              </a:rPr>
              <a:t>对角线元素为 </a:t>
            </a:r>
            <a:r>
              <a:rPr lang="en-US" altLang="zh-CN" b="1" i="0" dirty="0">
                <a:solidFill>
                  <a:srgbClr val="333333"/>
                </a:solidFill>
                <a:effectLst/>
                <a:latin typeface="Arial" panose="020B0604020202020204" pitchFamily="34" charset="0"/>
              </a:rPr>
              <a:t>1,</a:t>
            </a:r>
            <a:r>
              <a:rPr lang="zh-CN" altLang="en-US" b="1" i="0" dirty="0">
                <a:solidFill>
                  <a:srgbClr val="333333"/>
                </a:solidFill>
                <a:effectLst/>
                <a:latin typeface="Arial" panose="020B0604020202020204" pitchFamily="34" charset="0"/>
              </a:rPr>
              <a:t>其他位置为零。</a:t>
            </a:r>
            <a:endParaRPr lang="en-US" altLang="zh-CN" b="1" i="0" dirty="0">
              <a:solidFill>
                <a:srgbClr val="333333"/>
              </a:solidFill>
              <a:effectLst/>
              <a:latin typeface="Arial" panose="020B0604020202020204" pitchFamily="34" charset="0"/>
            </a:endParaRPr>
          </a:p>
          <a:p>
            <a:r>
              <a:rPr lang="en-US" altLang="zh-CN" b="0" i="0" dirty="0" err="1">
                <a:solidFill>
                  <a:srgbClr val="F73131"/>
                </a:solidFill>
                <a:effectLst/>
                <a:latin typeface="Arial" panose="020B0604020202020204" pitchFamily="34" charset="0"/>
              </a:rPr>
              <a:t>numpy.matlib.identity</a:t>
            </a:r>
            <a:r>
              <a:rPr lang="en-US" altLang="zh-CN" b="0" i="0" dirty="0">
                <a:solidFill>
                  <a:srgbClr val="F73131"/>
                </a:solidFill>
                <a:effectLst/>
                <a:latin typeface="Arial" panose="020B0604020202020204" pitchFamily="34" charset="0"/>
              </a:rPr>
              <a:t>()</a:t>
            </a:r>
            <a:r>
              <a:rPr lang="en-US" altLang="zh-CN" b="0" i="0" dirty="0">
                <a:solidFill>
                  <a:srgbClr val="333333"/>
                </a:solidFill>
                <a:effectLst/>
                <a:latin typeface="Arial" panose="020B0604020202020204" pitchFamily="34" charset="0"/>
              </a:rPr>
              <a:t> </a:t>
            </a:r>
            <a:r>
              <a:rPr lang="zh-CN" altLang="en-US" b="0" i="0" dirty="0">
                <a:solidFill>
                  <a:srgbClr val="333333"/>
                </a:solidFill>
                <a:effectLst/>
                <a:latin typeface="Arial" panose="020B0604020202020204" pitchFamily="34" charset="0"/>
              </a:rPr>
              <a:t>函数返回给定大小的单位矩阵。</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44</a:t>
            </a:fld>
            <a:endParaRPr lang="en-US"/>
          </a:p>
        </p:txBody>
      </p:sp>
    </p:spTree>
    <p:extLst>
      <p:ext uri="{BB962C8B-B14F-4D97-AF65-F5344CB8AC3E}">
        <p14:creationId xmlns:p14="http://schemas.microsoft.com/office/powerpoint/2010/main" val="8012876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a.I</a:t>
            </a:r>
            <a:r>
              <a:rPr lang="en-US" altLang="zh-CN" dirty="0"/>
              <a:t>   </a:t>
            </a:r>
            <a:r>
              <a:rPr lang="zh-CN" altLang="en-US" dirty="0"/>
              <a:t>自身的逆矩阵</a:t>
            </a:r>
            <a:endParaRPr lang="en-US" altLang="zh-CN" dirty="0"/>
          </a:p>
          <a:p>
            <a:r>
              <a:rPr lang="en-US" altLang="zh-CN" dirty="0" err="1"/>
              <a:t>a.T</a:t>
            </a:r>
            <a:r>
              <a:rPr lang="en-US" altLang="zh-CN" dirty="0"/>
              <a:t>  </a:t>
            </a:r>
            <a:r>
              <a:rPr lang="zh-CN" altLang="en-US" dirty="0"/>
              <a:t>自身的转置矩阵</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45</a:t>
            </a:fld>
            <a:endParaRPr lang="en-US"/>
          </a:p>
        </p:txBody>
      </p:sp>
    </p:spTree>
    <p:extLst>
      <p:ext uri="{BB962C8B-B14F-4D97-AF65-F5344CB8AC3E}">
        <p14:creationId xmlns:p14="http://schemas.microsoft.com/office/powerpoint/2010/main" val="1208176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Linspace</a:t>
            </a:r>
            <a:r>
              <a:rPr lang="en-US" altLang="zh-CN" dirty="0"/>
              <a:t>   11:</a:t>
            </a:r>
            <a:r>
              <a:rPr lang="zh-CN" altLang="en-US" dirty="0"/>
              <a:t>元素个数</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7</a:t>
            </a:fld>
            <a:endParaRPr lang="en-US"/>
          </a:p>
        </p:txBody>
      </p:sp>
    </p:spTree>
    <p:extLst>
      <p:ext uri="{BB962C8B-B14F-4D97-AF65-F5344CB8AC3E}">
        <p14:creationId xmlns:p14="http://schemas.microsoft.com/office/powerpoint/2010/main" val="2758275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11:</a:t>
            </a:r>
            <a:r>
              <a:rPr lang="zh-CN" altLang="en-US" dirty="0"/>
              <a:t>元素个数</a:t>
            </a:r>
          </a:p>
        </p:txBody>
      </p:sp>
      <p:sp>
        <p:nvSpPr>
          <p:cNvPr id="4" name="灯片编号占位符 3"/>
          <p:cNvSpPr>
            <a:spLocks noGrp="1"/>
          </p:cNvSpPr>
          <p:nvPr>
            <p:ph type="sldNum" sz="quarter" idx="10"/>
          </p:nvPr>
        </p:nvSpPr>
        <p:spPr/>
        <p:txBody>
          <a:bodyPr/>
          <a:lstStyle/>
          <a:p>
            <a:fld id="{21B2AA4F-B828-4D7C-AFD3-893933DAFCB4}" type="slidenum">
              <a:rPr lang="en-US" smtClean="0"/>
              <a:t>8</a:t>
            </a:fld>
            <a:endParaRPr lang="en-US"/>
          </a:p>
        </p:txBody>
      </p:sp>
    </p:spTree>
    <p:extLst>
      <p:ext uri="{BB962C8B-B14F-4D97-AF65-F5344CB8AC3E}">
        <p14:creationId xmlns:p14="http://schemas.microsoft.com/office/powerpoint/2010/main" val="2785489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11:</a:t>
            </a:r>
            <a:r>
              <a:rPr lang="zh-CN" altLang="en-US" dirty="0"/>
              <a:t>元素个数</a:t>
            </a:r>
          </a:p>
        </p:txBody>
      </p:sp>
      <p:sp>
        <p:nvSpPr>
          <p:cNvPr id="4" name="灯片编号占位符 3"/>
          <p:cNvSpPr>
            <a:spLocks noGrp="1"/>
          </p:cNvSpPr>
          <p:nvPr>
            <p:ph type="sldNum" sz="quarter" idx="10"/>
          </p:nvPr>
        </p:nvSpPr>
        <p:spPr/>
        <p:txBody>
          <a:bodyPr/>
          <a:lstStyle/>
          <a:p>
            <a:fld id="{21B2AA4F-B828-4D7C-AFD3-893933DAFCB4}" type="slidenum">
              <a:rPr lang="en-US" smtClean="0"/>
              <a:t>9</a:t>
            </a:fld>
            <a:endParaRPr lang="en-US"/>
          </a:p>
        </p:txBody>
      </p:sp>
    </p:spTree>
    <p:extLst>
      <p:ext uri="{BB962C8B-B14F-4D97-AF65-F5344CB8AC3E}">
        <p14:creationId xmlns:p14="http://schemas.microsoft.com/office/powerpoint/2010/main" val="1668720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11:</a:t>
            </a:r>
            <a:r>
              <a:rPr lang="zh-CN" altLang="en-US" dirty="0"/>
              <a:t>元素个数</a:t>
            </a:r>
          </a:p>
        </p:txBody>
      </p:sp>
      <p:sp>
        <p:nvSpPr>
          <p:cNvPr id="4" name="灯片编号占位符 3"/>
          <p:cNvSpPr>
            <a:spLocks noGrp="1"/>
          </p:cNvSpPr>
          <p:nvPr>
            <p:ph type="sldNum" sz="quarter" idx="10"/>
          </p:nvPr>
        </p:nvSpPr>
        <p:spPr/>
        <p:txBody>
          <a:bodyPr/>
          <a:lstStyle/>
          <a:p>
            <a:fld id="{21B2AA4F-B828-4D7C-AFD3-893933DAFCB4}" type="slidenum">
              <a:rPr lang="en-US" smtClean="0"/>
              <a:t>10</a:t>
            </a:fld>
            <a:endParaRPr lang="en-US"/>
          </a:p>
        </p:txBody>
      </p:sp>
    </p:spTree>
    <p:extLst>
      <p:ext uri="{BB962C8B-B14F-4D97-AF65-F5344CB8AC3E}">
        <p14:creationId xmlns:p14="http://schemas.microsoft.com/office/powerpoint/2010/main" val="1486597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11:</a:t>
            </a:r>
            <a:r>
              <a:rPr lang="zh-CN" altLang="en-US" dirty="0"/>
              <a:t>元素个数</a:t>
            </a:r>
          </a:p>
        </p:txBody>
      </p:sp>
      <p:sp>
        <p:nvSpPr>
          <p:cNvPr id="4" name="灯片编号占位符 3"/>
          <p:cNvSpPr>
            <a:spLocks noGrp="1"/>
          </p:cNvSpPr>
          <p:nvPr>
            <p:ph type="sldNum" sz="quarter" idx="10"/>
          </p:nvPr>
        </p:nvSpPr>
        <p:spPr/>
        <p:txBody>
          <a:bodyPr/>
          <a:lstStyle/>
          <a:p>
            <a:fld id="{21B2AA4F-B828-4D7C-AFD3-893933DAFCB4}" type="slidenum">
              <a:rPr lang="en-US" smtClean="0"/>
              <a:t>11</a:t>
            </a:fld>
            <a:endParaRPr lang="en-US"/>
          </a:p>
        </p:txBody>
      </p:sp>
    </p:spTree>
    <p:extLst>
      <p:ext uri="{BB962C8B-B14F-4D97-AF65-F5344CB8AC3E}">
        <p14:creationId xmlns:p14="http://schemas.microsoft.com/office/powerpoint/2010/main" val="1600300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11:</a:t>
            </a:r>
            <a:r>
              <a:rPr lang="zh-CN" altLang="en-US" dirty="0"/>
              <a:t>元素个数</a:t>
            </a:r>
          </a:p>
        </p:txBody>
      </p:sp>
      <p:sp>
        <p:nvSpPr>
          <p:cNvPr id="4" name="灯片编号占位符 3"/>
          <p:cNvSpPr>
            <a:spLocks noGrp="1"/>
          </p:cNvSpPr>
          <p:nvPr>
            <p:ph type="sldNum" sz="quarter" idx="10"/>
          </p:nvPr>
        </p:nvSpPr>
        <p:spPr/>
        <p:txBody>
          <a:bodyPr/>
          <a:lstStyle/>
          <a:p>
            <a:fld id="{21B2AA4F-B828-4D7C-AFD3-893933DAFCB4}" type="slidenum">
              <a:rPr lang="en-US" smtClean="0"/>
              <a:t>12</a:t>
            </a:fld>
            <a:endParaRPr lang="en-US"/>
          </a:p>
        </p:txBody>
      </p:sp>
    </p:spTree>
    <p:extLst>
      <p:ext uri="{BB962C8B-B14F-4D97-AF65-F5344CB8AC3E}">
        <p14:creationId xmlns:p14="http://schemas.microsoft.com/office/powerpoint/2010/main" val="2611455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23" name="Rectangle 1027"/>
          <p:cNvSpPr>
            <a:spLocks noGrp="1" noChangeArrowheads="1"/>
          </p:cNvSpPr>
          <p:nvPr>
            <p:ph type="ctrTitle"/>
          </p:nvPr>
        </p:nvSpPr>
        <p:spPr>
          <a:xfrm>
            <a:off x="1320800" y="1828800"/>
            <a:ext cx="10363200" cy="1143000"/>
          </a:xfrm>
        </p:spPr>
        <p:txBody>
          <a:bodyPr/>
          <a:lstStyle>
            <a:lvl1pPr algn="ctr">
              <a:defRPr>
                <a:ea typeface="华文彩云" panose="02010800040101010101" pitchFamily="2" charset="-122"/>
              </a:defRPr>
            </a:lvl1pPr>
          </a:lstStyle>
          <a:p>
            <a:r>
              <a:rPr lang="zh-CN" altLang="en-US"/>
              <a:t>单击此处编辑母版标题样式</a:t>
            </a:r>
          </a:p>
        </p:txBody>
      </p:sp>
      <p:sp>
        <p:nvSpPr>
          <p:cNvPr id="5124" name="Rectangle 1028"/>
          <p:cNvSpPr>
            <a:spLocks noGrp="1" noChangeArrowheads="1"/>
          </p:cNvSpPr>
          <p:nvPr>
            <p:ph type="subTitle" idx="1"/>
          </p:nvPr>
        </p:nvSpPr>
        <p:spPr>
          <a:xfrm>
            <a:off x="1828800" y="3886200"/>
            <a:ext cx="8534400" cy="1752600"/>
          </a:xfrm>
        </p:spPr>
        <p:txBody>
          <a:bodyPr/>
          <a:lstStyle>
            <a:lvl1pPr algn="ctr">
              <a:buFont typeface="Wingdings" panose="05000000000000000000" pitchFamily="2" charset="2"/>
              <a:buNone/>
              <a:defRPr>
                <a:solidFill>
                  <a:srgbClr val="005566"/>
                </a:solidFill>
                <a:ea typeface="隶书" panose="02010509060101010101" pitchFamily="49" charset="-122"/>
              </a:defRPr>
            </a:lvl1pPr>
          </a:lstStyle>
          <a:p>
            <a:r>
              <a:rPr lang="zh-CN" altLang="en-US"/>
              <a:t>单击此处编辑母版副标题样式</a:t>
            </a: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p:txBody>
          <a:bodyPr/>
          <a:lstStyle>
            <a:lvl1pPr>
              <a:defRPr/>
            </a:lvl1pPr>
          </a:lstStyle>
          <a:p>
            <a:fld id="{D997B5FA-0921-464F-AAE1-844C04324D75}" type="datetimeFigureOut">
              <a:rPr lang="zh-CN" altLang="en-US" smtClean="0"/>
              <a:t>2023/4/26</a:t>
            </a:fld>
            <a:endParaRPr lang="zh-CN" altLang="en-US"/>
          </a:p>
        </p:txBody>
      </p:sp>
      <p:sp>
        <p:nvSpPr>
          <p:cNvPr id="5" name="Rectangle 12"/>
          <p:cNvSpPr>
            <a:spLocks noGrp="1" noChangeArrowheads="1"/>
          </p:cNvSpPr>
          <p:nvPr>
            <p:ph type="sldNum" sz="quarter" idx="11"/>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15400" y="76200"/>
            <a:ext cx="2768600" cy="6324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76200"/>
            <a:ext cx="8102600" cy="6324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p:txBody>
          <a:bodyPr/>
          <a:lstStyle>
            <a:lvl1pPr>
              <a:defRPr/>
            </a:lvl1pPr>
          </a:lstStyle>
          <a:p>
            <a:fld id="{D997B5FA-0921-464F-AAE1-844C04324D75}" type="datetimeFigureOut">
              <a:rPr lang="zh-CN" altLang="en-US" smtClean="0"/>
              <a:t>2023/4/26</a:t>
            </a:fld>
            <a:endParaRPr lang="zh-CN" altLang="en-US"/>
          </a:p>
        </p:txBody>
      </p:sp>
      <p:sp>
        <p:nvSpPr>
          <p:cNvPr id="5" name="Rectangle 12"/>
          <p:cNvSpPr>
            <a:spLocks noGrp="1" noChangeArrowheads="1"/>
          </p:cNvSpPr>
          <p:nvPr>
            <p:ph type="sldNum" sz="quarter" idx="11"/>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494208" y="1343973"/>
            <a:ext cx="11074400" cy="4896544"/>
          </a:xfrm>
        </p:spPr>
        <p:txBody>
          <a:bodyPr/>
          <a:lstStyle>
            <a:lvl1pPr marL="355600" indent="-355600">
              <a:buClrTx/>
              <a:buFont typeface="Wingdings" panose="05000000000000000000" pitchFamily="2" charset="2"/>
              <a:buChar char="Ø"/>
              <a:defRPr sz="2800">
                <a:solidFill>
                  <a:schemeClr val="tx1"/>
                </a:solidFill>
                <a:latin typeface="+mn-ea"/>
                <a:ea typeface="+mn-ea"/>
              </a:defRPr>
            </a:lvl1pPr>
            <a:lvl2pPr marL="533400" indent="-342900">
              <a:buClrTx/>
              <a:buFont typeface="Wingdings" panose="05000000000000000000" pitchFamily="2" charset="2"/>
              <a:buChar char="n"/>
              <a:defRPr sz="2400">
                <a:solidFill>
                  <a:schemeClr val="tx1"/>
                </a:solidFill>
                <a:latin typeface="+mn-ea"/>
                <a:ea typeface="+mn-ea"/>
              </a:defRPr>
            </a:lvl2pPr>
            <a:lvl3pPr marL="723900" indent="-342900">
              <a:buClrTx/>
              <a:buFont typeface="Wingdings" panose="05000000000000000000" pitchFamily="2" charset="2"/>
              <a:buChar char="p"/>
              <a:defRPr>
                <a:solidFill>
                  <a:schemeClr val="tx1"/>
                </a:solidFill>
              </a:defRPr>
            </a:lvl3pPr>
            <a:lvl4pPr marL="571500" indent="0">
              <a:buFontTx/>
              <a:buNone/>
              <a:defRPr>
                <a:solidFill>
                  <a:schemeClr val="tx1"/>
                </a:solidFill>
              </a:defRPr>
            </a:lvl4pPr>
            <a:lvl5pPr marL="762000" indent="0">
              <a:buFontTx/>
              <a:buNone/>
              <a:defRPr>
                <a:solidFill>
                  <a:schemeClr val="tx1"/>
                </a:solidFill>
              </a:defRPr>
            </a:lvl5pPr>
          </a:lstStyle>
          <a:p>
            <a:pPr lvl="0"/>
            <a:r>
              <a:rPr lang="zh-CN" altLang="en-US"/>
              <a:t>单击此处编辑母版文本样式</a:t>
            </a:r>
          </a:p>
          <a:p>
            <a:pPr lvl="1"/>
            <a:r>
              <a:rPr lang="zh-CN" altLang="en-US"/>
              <a:t>第二级</a:t>
            </a:r>
          </a:p>
          <a:p>
            <a:pPr lvl="2"/>
            <a:r>
              <a:rPr lang="zh-CN" altLang="en-US"/>
              <a:t>第三级</a:t>
            </a:r>
          </a:p>
        </p:txBody>
      </p:sp>
      <p:sp>
        <p:nvSpPr>
          <p:cNvPr id="4" name="Rectangle 11"/>
          <p:cNvSpPr>
            <a:spLocks noGrp="1" noChangeArrowheads="1"/>
          </p:cNvSpPr>
          <p:nvPr>
            <p:ph type="dt" sz="half" idx="10"/>
          </p:nvPr>
        </p:nvSpPr>
        <p:spPr/>
        <p:txBody>
          <a:bodyPr/>
          <a:lstStyle>
            <a:lvl1pPr>
              <a:defRPr/>
            </a:lvl1pPr>
          </a:lstStyle>
          <a:p>
            <a:fld id="{D997B5FA-0921-464F-AAE1-844C04324D75}" type="datetimeFigureOut">
              <a:rPr lang="zh-CN" altLang="en-US" smtClean="0"/>
              <a:t>2023/4/26</a:t>
            </a:fld>
            <a:endParaRPr lang="zh-CN" altLang="en-US"/>
          </a:p>
        </p:txBody>
      </p:sp>
      <p:sp>
        <p:nvSpPr>
          <p:cNvPr id="5" name="Rectangle 12"/>
          <p:cNvSpPr>
            <a:spLocks noGrp="1" noChangeArrowheads="1"/>
          </p:cNvSpPr>
          <p:nvPr>
            <p:ph type="sldNum" sz="quarter" idx="11"/>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p:txBody>
          <a:bodyPr/>
          <a:lstStyle>
            <a:lvl1pPr>
              <a:defRPr/>
            </a:lvl1pPr>
          </a:lstStyle>
          <a:p>
            <a:fld id="{D997B5FA-0921-464F-AAE1-844C04324D75}" type="datetimeFigureOut">
              <a:rPr lang="zh-CN" altLang="en-US" smtClean="0"/>
              <a:t>2023/4/26</a:t>
            </a:fld>
            <a:endParaRPr lang="zh-CN" altLang="en-US"/>
          </a:p>
        </p:txBody>
      </p:sp>
      <p:sp>
        <p:nvSpPr>
          <p:cNvPr id="5" name="Rectangle 12"/>
          <p:cNvSpPr>
            <a:spLocks noGrp="1" noChangeArrowheads="1"/>
          </p:cNvSpPr>
          <p:nvPr>
            <p:ph type="sldNum" sz="quarter" idx="11"/>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295400"/>
            <a:ext cx="5435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48400" y="1295400"/>
            <a:ext cx="5435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p:txBody>
          <a:bodyPr/>
          <a:lstStyle>
            <a:lvl1pPr>
              <a:defRPr/>
            </a:lvl1pPr>
          </a:lstStyle>
          <a:p>
            <a:fld id="{D997B5FA-0921-464F-AAE1-844C04324D75}" type="datetimeFigureOut">
              <a:rPr lang="zh-CN" altLang="en-US" smtClean="0"/>
              <a:t>2023/4/26</a:t>
            </a:fld>
            <a:endParaRPr lang="zh-CN" altLang="en-US"/>
          </a:p>
        </p:txBody>
      </p:sp>
      <p:sp>
        <p:nvSpPr>
          <p:cNvPr id="6" name="Rectangle 12"/>
          <p:cNvSpPr>
            <a:spLocks noGrp="1" noChangeArrowheads="1"/>
          </p:cNvSpPr>
          <p:nvPr>
            <p:ph type="sldNum" sz="quarter" idx="11"/>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atin typeface="+mn-ea"/>
                <a:ea typeface="+mn-ea"/>
              </a:defRPr>
            </a:lvl1pPr>
            <a:lvl2pPr>
              <a:defRPr sz="2000">
                <a:latin typeface="+mn-ea"/>
                <a:ea typeface="+mn-ea"/>
              </a:defRPr>
            </a:lvl2pPr>
            <a:lvl3pPr>
              <a:defRPr sz="1800">
                <a:latin typeface="+mn-ea"/>
                <a:ea typeface="+mn-ea"/>
              </a:defRPr>
            </a:lvl3pPr>
            <a:lvl4pPr>
              <a:defRPr sz="1600">
                <a:latin typeface="+mn-ea"/>
                <a:ea typeface="+mn-ea"/>
              </a:defRPr>
            </a:lvl4pPr>
            <a:lvl5pPr>
              <a:defRPr sz="16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atin typeface="+mn-ea"/>
                <a:ea typeface="+mn-ea"/>
              </a:defRPr>
            </a:lvl1pPr>
            <a:lvl2pPr>
              <a:defRPr sz="2000">
                <a:latin typeface="+mn-ea"/>
                <a:ea typeface="+mn-ea"/>
              </a:defRPr>
            </a:lvl2pPr>
            <a:lvl3pPr>
              <a:defRPr sz="1800">
                <a:latin typeface="+mn-ea"/>
                <a:ea typeface="+mn-ea"/>
              </a:defRPr>
            </a:lvl3pPr>
            <a:lvl4pPr>
              <a:defRPr sz="1600">
                <a:latin typeface="+mn-ea"/>
                <a:ea typeface="+mn-ea"/>
              </a:defRPr>
            </a:lvl4pPr>
            <a:lvl5pPr>
              <a:defRPr sz="16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p:txBody>
          <a:bodyPr/>
          <a:lstStyle>
            <a:lvl1pPr>
              <a:defRPr/>
            </a:lvl1pPr>
          </a:lstStyle>
          <a:p>
            <a:fld id="{D997B5FA-0921-464F-AAE1-844C04324D75}" type="datetimeFigureOut">
              <a:rPr lang="zh-CN" altLang="en-US" smtClean="0"/>
              <a:t>2023/4/26</a:t>
            </a:fld>
            <a:endParaRPr lang="zh-CN" altLang="en-US"/>
          </a:p>
        </p:txBody>
      </p:sp>
      <p:sp>
        <p:nvSpPr>
          <p:cNvPr id="8" name="Rectangle 12"/>
          <p:cNvSpPr>
            <a:spLocks noGrp="1" noChangeArrowheads="1"/>
          </p:cNvSpPr>
          <p:nvPr>
            <p:ph type="sldNum" sz="quarter" idx="11"/>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p:txBody>
          <a:bodyPr/>
          <a:lstStyle>
            <a:lvl1pPr>
              <a:defRPr/>
            </a:lvl1pPr>
          </a:lstStyle>
          <a:p>
            <a:fld id="{D997B5FA-0921-464F-AAE1-844C04324D75}" type="datetimeFigureOut">
              <a:rPr lang="zh-CN" altLang="en-US" smtClean="0"/>
              <a:t>2023/4/26</a:t>
            </a:fld>
            <a:endParaRPr lang="zh-CN" altLang="en-US"/>
          </a:p>
        </p:txBody>
      </p:sp>
      <p:sp>
        <p:nvSpPr>
          <p:cNvPr id="4" name="Rectangle 12"/>
          <p:cNvSpPr>
            <a:spLocks noGrp="1" noChangeArrowheads="1"/>
          </p:cNvSpPr>
          <p:nvPr>
            <p:ph type="sldNum" sz="quarter" idx="11"/>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fld id="{D997B5FA-0921-464F-AAE1-844C04324D75}" type="datetimeFigureOut">
              <a:rPr lang="zh-CN" altLang="en-US" smtClean="0"/>
              <a:t>2023/4/26</a:t>
            </a:fld>
            <a:endParaRPr lang="zh-CN" altLang="en-US"/>
          </a:p>
        </p:txBody>
      </p:sp>
      <p:sp>
        <p:nvSpPr>
          <p:cNvPr id="3" name="Rectangle 12"/>
          <p:cNvSpPr>
            <a:spLocks noGrp="1" noChangeArrowheads="1"/>
          </p:cNvSpPr>
          <p:nvPr>
            <p:ph type="sldNum" sz="quarter" idx="11"/>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p:txBody>
          <a:bodyPr/>
          <a:lstStyle>
            <a:lvl1pPr>
              <a:defRPr/>
            </a:lvl1pPr>
          </a:lstStyle>
          <a:p>
            <a:fld id="{D997B5FA-0921-464F-AAE1-844C04324D75}" type="datetimeFigureOut">
              <a:rPr lang="zh-CN" altLang="en-US" smtClean="0"/>
              <a:t>2023/4/26</a:t>
            </a:fld>
            <a:endParaRPr lang="zh-CN" altLang="en-US"/>
          </a:p>
        </p:txBody>
      </p:sp>
      <p:sp>
        <p:nvSpPr>
          <p:cNvPr id="6" name="Rectangle 12"/>
          <p:cNvSpPr>
            <a:spLocks noGrp="1" noChangeArrowheads="1"/>
          </p:cNvSpPr>
          <p:nvPr>
            <p:ph type="sldNum" sz="quarter" idx="11"/>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p:txBody>
          <a:bodyPr/>
          <a:lstStyle>
            <a:lvl1pPr>
              <a:defRPr/>
            </a:lvl1pPr>
          </a:lstStyle>
          <a:p>
            <a:fld id="{D997B5FA-0921-464F-AAE1-844C04324D75}" type="datetimeFigureOut">
              <a:rPr lang="zh-CN" altLang="en-US" smtClean="0"/>
              <a:t>2023/4/26</a:t>
            </a:fld>
            <a:endParaRPr lang="zh-CN" altLang="en-US"/>
          </a:p>
        </p:txBody>
      </p:sp>
      <p:sp>
        <p:nvSpPr>
          <p:cNvPr id="6" name="Rectangle 12"/>
          <p:cNvSpPr>
            <a:spLocks noGrp="1" noChangeArrowheads="1"/>
          </p:cNvSpPr>
          <p:nvPr>
            <p:ph type="sldNum" sz="quarter" idx="11"/>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6" name="Picture 12" descr="https://ss1.bdstatic.com/70cFuXSh_Q1YnxGkpoWK1HF6hhy/it/u=2925166174,671843509&amp;fm=27&amp;gp=0.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0128449" y="322744"/>
            <a:ext cx="1392695" cy="848151"/>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609600" y="76200"/>
            <a:ext cx="1039071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09600" y="1295400"/>
            <a:ext cx="110744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dirty="0"/>
              <a:t> </a:t>
            </a:r>
            <a:r>
              <a:rPr lang="zh-CN" altLang="en-US" dirty="0"/>
              <a:t>单击此处编辑母版文本样式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
        <p:nvSpPr>
          <p:cNvPr id="1028" name="Line 4"/>
          <p:cNvSpPr>
            <a:spLocks noChangeShapeType="1"/>
          </p:cNvSpPr>
          <p:nvPr/>
        </p:nvSpPr>
        <p:spPr bwMode="auto">
          <a:xfrm>
            <a:off x="8534400" y="1447800"/>
            <a:ext cx="3352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a:p>
        </p:txBody>
      </p:sp>
      <p:sp>
        <p:nvSpPr>
          <p:cNvPr id="4107" name="Rectangle 11"/>
          <p:cNvSpPr>
            <a:spLocks noGrp="1" noChangeArrowheads="1"/>
          </p:cNvSpPr>
          <p:nvPr>
            <p:ph type="dt" sz="half" idx="2"/>
          </p:nvPr>
        </p:nvSpPr>
        <p:spPr bwMode="auto">
          <a:xfrm>
            <a:off x="203200" y="6400800"/>
            <a:ext cx="25400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400">
                <a:ea typeface="宋体" panose="02010600030101010101" pitchFamily="2" charset="-122"/>
              </a:defRPr>
            </a:lvl1pPr>
          </a:lstStyle>
          <a:p>
            <a:fld id="{D997B5FA-0921-464F-AAE1-844C04324D75}" type="datetimeFigureOut">
              <a:rPr lang="zh-CN" altLang="en-US" smtClean="0"/>
              <a:t>2023/4/26</a:t>
            </a:fld>
            <a:endParaRPr lang="zh-CN" altLang="en-US"/>
          </a:p>
        </p:txBody>
      </p:sp>
      <p:sp>
        <p:nvSpPr>
          <p:cNvPr id="4108" name="Rectangle 12"/>
          <p:cNvSpPr>
            <a:spLocks noGrp="1" noChangeArrowheads="1"/>
          </p:cNvSpPr>
          <p:nvPr>
            <p:ph type="sldNum" sz="quarter" idx="4"/>
          </p:nvPr>
        </p:nvSpPr>
        <p:spPr bwMode="auto">
          <a:xfrm>
            <a:off x="9245600" y="6400800"/>
            <a:ext cx="25400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lvl1pPr>
          </a:lstStyle>
          <a:p>
            <a:fld id="{565CE74E-AB26-4998-AD42-012C4C1AD076}" type="slidenum">
              <a:rPr lang="zh-CN" altLang="en-US" smtClean="0"/>
              <a:t>‹#›</a:t>
            </a:fld>
            <a:endParaRPr lang="zh-CN" altLang="en-US"/>
          </a:p>
        </p:txBody>
      </p:sp>
      <p:sp>
        <p:nvSpPr>
          <p:cNvPr id="15" name="矩形 14"/>
          <p:cNvSpPr/>
          <p:nvPr/>
        </p:nvSpPr>
        <p:spPr>
          <a:xfrm>
            <a:off x="624417" y="1230313"/>
            <a:ext cx="10515600" cy="57150"/>
          </a:xfrm>
          <a:prstGeom prst="rect">
            <a:avLst/>
          </a:prstGeom>
          <a:solidFill>
            <a:schemeClr val="tx1">
              <a:lumMod val="50000"/>
              <a:lumOff val="5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fontAlgn="base" hangingPunct="1">
        <a:spcBef>
          <a:spcPct val="0"/>
        </a:spcBef>
        <a:spcAft>
          <a:spcPct val="0"/>
        </a:spcAft>
        <a:defRPr kumimoji="1" sz="3600" b="1">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spcBef>
          <a:spcPct val="0"/>
        </a:spcBef>
        <a:spcAft>
          <a:spcPct val="0"/>
        </a:spcAft>
        <a:defRPr kumimoji="1" sz="3600" b="1">
          <a:solidFill>
            <a:schemeClr val="tx1"/>
          </a:solidFill>
          <a:latin typeface="微软雅黑" panose="020B0503020204020204" pitchFamily="34" charset="-122"/>
          <a:ea typeface="微软雅黑" panose="020B0503020204020204" pitchFamily="34" charset="-122"/>
        </a:defRPr>
      </a:lvl2pPr>
      <a:lvl3pPr algn="l" rtl="0" eaLnBrk="1" fontAlgn="base" hangingPunct="1">
        <a:spcBef>
          <a:spcPct val="0"/>
        </a:spcBef>
        <a:spcAft>
          <a:spcPct val="0"/>
        </a:spcAft>
        <a:defRPr kumimoji="1" sz="3600" b="1">
          <a:solidFill>
            <a:schemeClr val="tx1"/>
          </a:solidFill>
          <a:latin typeface="微软雅黑" panose="020B0503020204020204" pitchFamily="34" charset="-122"/>
          <a:ea typeface="微软雅黑" panose="020B0503020204020204" pitchFamily="34" charset="-122"/>
        </a:defRPr>
      </a:lvl3pPr>
      <a:lvl4pPr algn="l" rtl="0" eaLnBrk="1" fontAlgn="base" hangingPunct="1">
        <a:spcBef>
          <a:spcPct val="0"/>
        </a:spcBef>
        <a:spcAft>
          <a:spcPct val="0"/>
        </a:spcAft>
        <a:defRPr kumimoji="1" sz="3600" b="1">
          <a:solidFill>
            <a:schemeClr val="tx1"/>
          </a:solidFill>
          <a:latin typeface="微软雅黑" panose="020B0503020204020204" pitchFamily="34" charset="-122"/>
          <a:ea typeface="微软雅黑" panose="020B0503020204020204" pitchFamily="34" charset="-122"/>
        </a:defRPr>
      </a:lvl4pPr>
      <a:lvl5pPr algn="l" rtl="0" eaLnBrk="1" fontAlgn="base" hangingPunct="1">
        <a:spcBef>
          <a:spcPct val="0"/>
        </a:spcBef>
        <a:spcAft>
          <a:spcPct val="0"/>
        </a:spcAft>
        <a:defRPr kumimoji="1" sz="3600" b="1">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spcBef>
          <a:spcPct val="0"/>
        </a:spcBef>
        <a:spcAft>
          <a:spcPct val="0"/>
        </a:spcAft>
        <a:defRPr kumimoji="1" sz="3600" b="1">
          <a:solidFill>
            <a:srgbClr val="005566"/>
          </a:solidFill>
          <a:latin typeface="Times New Roman" panose="02020603050405020304" pitchFamily="18" charset="0"/>
          <a:ea typeface="隶书" panose="02010509060101010101" pitchFamily="49" charset="-122"/>
        </a:defRPr>
      </a:lvl6pPr>
      <a:lvl7pPr marL="914400" algn="l" rtl="0" eaLnBrk="1" fontAlgn="base" hangingPunct="1">
        <a:spcBef>
          <a:spcPct val="0"/>
        </a:spcBef>
        <a:spcAft>
          <a:spcPct val="0"/>
        </a:spcAft>
        <a:defRPr kumimoji="1" sz="3600" b="1">
          <a:solidFill>
            <a:srgbClr val="005566"/>
          </a:solidFill>
          <a:latin typeface="Times New Roman" panose="02020603050405020304" pitchFamily="18" charset="0"/>
          <a:ea typeface="隶书" panose="02010509060101010101" pitchFamily="49" charset="-122"/>
        </a:defRPr>
      </a:lvl7pPr>
      <a:lvl8pPr marL="1371600" algn="l" rtl="0" eaLnBrk="1" fontAlgn="base" hangingPunct="1">
        <a:spcBef>
          <a:spcPct val="0"/>
        </a:spcBef>
        <a:spcAft>
          <a:spcPct val="0"/>
        </a:spcAft>
        <a:defRPr kumimoji="1" sz="3600" b="1">
          <a:solidFill>
            <a:srgbClr val="005566"/>
          </a:solidFill>
          <a:latin typeface="Times New Roman" panose="02020603050405020304" pitchFamily="18" charset="0"/>
          <a:ea typeface="隶书" panose="02010509060101010101" pitchFamily="49" charset="-122"/>
        </a:defRPr>
      </a:lvl8pPr>
      <a:lvl9pPr marL="1828800" algn="l" rtl="0" eaLnBrk="1" fontAlgn="base" hangingPunct="1">
        <a:spcBef>
          <a:spcPct val="0"/>
        </a:spcBef>
        <a:spcAft>
          <a:spcPct val="0"/>
        </a:spcAft>
        <a:defRPr kumimoji="1" sz="3600" b="1">
          <a:solidFill>
            <a:srgbClr val="005566"/>
          </a:solidFill>
          <a:latin typeface="Times New Roman" panose="02020603050405020304" pitchFamily="18" charset="0"/>
          <a:ea typeface="隶书" panose="02010509060101010101" pitchFamily="49" charset="-122"/>
        </a:defRPr>
      </a:lvl9pPr>
    </p:titleStyle>
    <p:bodyStyle>
      <a:lvl1pPr marL="342900" indent="-342900" algn="l" rtl="0" eaLnBrk="1" fontAlgn="base" hangingPunct="1">
        <a:lnSpc>
          <a:spcPct val="150000"/>
        </a:lnSpc>
        <a:spcBef>
          <a:spcPct val="0"/>
        </a:spcBef>
        <a:spcAft>
          <a:spcPct val="0"/>
        </a:spcAft>
        <a:buClr>
          <a:srgbClr val="005466"/>
        </a:buClr>
        <a:buSzPct val="70000"/>
        <a:buFont typeface="Wingdings" panose="05000000000000000000" pitchFamily="2" charset="2"/>
        <a:buChar char="Ø"/>
        <a:tabLst>
          <a:tab pos="766445" algn="l"/>
          <a:tab pos="1336675" algn="l"/>
        </a:tabLst>
        <a:defRPr kumimoji="1" sz="2800" b="1">
          <a:solidFill>
            <a:schemeClr val="tx1"/>
          </a:solidFill>
          <a:latin typeface="+mn-ea"/>
          <a:ea typeface="+mn-ea"/>
          <a:cs typeface="+mn-cs"/>
        </a:defRPr>
      </a:lvl1pPr>
      <a:lvl2pPr marL="190500" indent="266700" algn="l" rtl="0" eaLnBrk="1" fontAlgn="base" hangingPunct="1">
        <a:lnSpc>
          <a:spcPct val="150000"/>
        </a:lnSpc>
        <a:spcBef>
          <a:spcPct val="0"/>
        </a:spcBef>
        <a:spcAft>
          <a:spcPct val="0"/>
        </a:spcAft>
        <a:buClr>
          <a:srgbClr val="005566"/>
        </a:buClr>
        <a:buSzPct val="85000"/>
        <a:buFont typeface="Wingdings" panose="05000000000000000000" pitchFamily="2" charset="2"/>
        <a:buChar char="§"/>
        <a:tabLst>
          <a:tab pos="766445" algn="l"/>
          <a:tab pos="1336675" algn="l"/>
        </a:tabLst>
        <a:defRPr kumimoji="1" sz="2400" b="1">
          <a:solidFill>
            <a:schemeClr val="tx2"/>
          </a:solidFill>
          <a:latin typeface="+mn-ea"/>
          <a:ea typeface="宋体" panose="02010600030101010101" pitchFamily="2" charset="-122"/>
        </a:defRPr>
      </a:lvl2pPr>
      <a:lvl3pPr marL="381000" indent="533400" algn="l" rtl="0" eaLnBrk="1" fontAlgn="base" hangingPunct="1">
        <a:lnSpc>
          <a:spcPct val="150000"/>
        </a:lnSpc>
        <a:spcBef>
          <a:spcPct val="0"/>
        </a:spcBef>
        <a:spcAft>
          <a:spcPct val="0"/>
        </a:spcAft>
        <a:buClr>
          <a:srgbClr val="005566"/>
        </a:buClr>
        <a:buSzPct val="70000"/>
        <a:buFont typeface="Wingdings" panose="05000000000000000000" pitchFamily="2" charset="2"/>
        <a:buChar char="ü"/>
        <a:tabLst>
          <a:tab pos="766445" algn="l"/>
          <a:tab pos="1336675" algn="l"/>
        </a:tabLst>
        <a:defRPr kumimoji="1" sz="2000" b="1">
          <a:solidFill>
            <a:srgbClr val="996633"/>
          </a:solidFill>
          <a:latin typeface="+mn-ea"/>
          <a:ea typeface="+mn-ea"/>
        </a:defRPr>
      </a:lvl3pPr>
      <a:lvl4pPr marL="571500" indent="800100" algn="l" rtl="0" eaLnBrk="1" fontAlgn="base" hangingPunct="1">
        <a:lnSpc>
          <a:spcPct val="150000"/>
        </a:lnSpc>
        <a:spcBef>
          <a:spcPct val="0"/>
        </a:spcBef>
        <a:spcAft>
          <a:spcPct val="0"/>
        </a:spcAft>
        <a:buClr>
          <a:srgbClr val="005566"/>
        </a:buClr>
        <a:buSzPct val="55000"/>
        <a:buFont typeface="Wingdings" panose="05000000000000000000" pitchFamily="2" charset="2"/>
        <a:buChar char="v"/>
        <a:tabLst>
          <a:tab pos="766445" algn="l"/>
          <a:tab pos="1336675" algn="l"/>
        </a:tabLst>
        <a:defRPr kumimoji="1" sz="1600" b="1">
          <a:solidFill>
            <a:srgbClr val="005566"/>
          </a:solidFill>
          <a:latin typeface="+mn-ea"/>
          <a:ea typeface="+mn-ea"/>
        </a:defRPr>
      </a:lvl4pPr>
      <a:lvl5pPr marL="762000" indent="10668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ea"/>
          <a:ea typeface="+mn-ea"/>
        </a:defRPr>
      </a:lvl5pPr>
      <a:lvl6pPr marL="12192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6pPr>
      <a:lvl7pPr marL="16764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7pPr>
      <a:lvl8pPr marL="21336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8pPr>
      <a:lvl9pPr marL="25908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800985" y="1007746"/>
            <a:ext cx="6210300" cy="2162175"/>
          </a:xfrm>
        </p:spPr>
        <p:txBody>
          <a:bodyPr/>
          <a:lstStyle/>
          <a:p>
            <a:pPr>
              <a:defRPr/>
            </a:pPr>
            <a:r>
              <a:rPr lang="en-US" altLang="zh-CN" sz="4400" dirty="0">
                <a:ea typeface="微软雅黑" panose="020B0503020204020204" pitchFamily="34" charset="-122"/>
              </a:rPr>
              <a:t>Python</a:t>
            </a:r>
            <a:r>
              <a:rPr lang="zh-CN" altLang="en-US" sz="4400" dirty="0">
                <a:ea typeface="微软雅黑" panose="020B0503020204020204" pitchFamily="34" charset="-122"/>
              </a:rPr>
              <a:t>数据处理编程</a:t>
            </a:r>
            <a:endParaRPr lang="zh-CN" altLang="en-US" sz="4250" dirty="0">
              <a:ea typeface="微软雅黑" panose="020B0503020204020204" pitchFamily="34" charset="-122"/>
            </a:endParaRPr>
          </a:p>
        </p:txBody>
      </p:sp>
      <p:sp>
        <p:nvSpPr>
          <p:cNvPr id="3" name="副标题 2"/>
          <p:cNvSpPr>
            <a:spLocks noGrp="1"/>
          </p:cNvSpPr>
          <p:nvPr>
            <p:ph type="subTitle" idx="1"/>
          </p:nvPr>
        </p:nvSpPr>
        <p:spPr>
          <a:xfrm>
            <a:off x="2855640" y="3717032"/>
            <a:ext cx="6210300" cy="1498600"/>
          </a:xfrm>
        </p:spPr>
        <p:txBody>
          <a:bodyPr>
            <a:normAutofit fontScale="85000" lnSpcReduction="20000"/>
          </a:bodyPr>
          <a:lstStyle/>
          <a:p>
            <a:pPr>
              <a:defRPr/>
            </a:pPr>
            <a:r>
              <a:rPr lang="zh-CN" altLang="en-US" dirty="0">
                <a:solidFill>
                  <a:schemeClr val="tx1"/>
                </a:solidFill>
                <a:latin typeface="华文中宋" panose="02010600040101010101" pitchFamily="2" charset="-122"/>
                <a:ea typeface="华文中宋" panose="02010600040101010101" pitchFamily="2" charset="-122"/>
              </a:rPr>
              <a:t>王斌  </a:t>
            </a:r>
            <a:r>
              <a:rPr lang="en-US" altLang="zh-CN" dirty="0">
                <a:solidFill>
                  <a:schemeClr val="tx1"/>
                </a:solidFill>
                <a:latin typeface="华文中宋" panose="02010600040101010101" pitchFamily="2" charset="-122"/>
                <a:ea typeface="华文中宋" panose="02010600040101010101" pitchFamily="2" charset="-122"/>
              </a:rPr>
              <a:t>15974258941  QQ: 51504101</a:t>
            </a:r>
          </a:p>
          <a:p>
            <a:pPr>
              <a:defRPr/>
            </a:pPr>
            <a:r>
              <a:rPr lang="en-US" altLang="zh-CN" dirty="0">
                <a:solidFill>
                  <a:schemeClr val="tx1"/>
                </a:solidFill>
                <a:latin typeface="华文中宋" panose="02010600040101010101" pitchFamily="2" charset="-122"/>
                <a:ea typeface="华文中宋" panose="02010600040101010101" pitchFamily="2" charset="-122"/>
              </a:rPr>
              <a:t>wb_csut@csu.edu.cn</a:t>
            </a:r>
          </a:p>
          <a:p>
            <a:pPr>
              <a:defRPr/>
            </a:pPr>
            <a:r>
              <a:rPr lang="zh-CN" altLang="en-US" dirty="0">
                <a:solidFill>
                  <a:schemeClr val="tx1"/>
                </a:solidFill>
                <a:latin typeface="华文中宋" panose="02010600040101010101" pitchFamily="2" charset="-122"/>
                <a:ea typeface="华文中宋" panose="02010600040101010101" pitchFamily="2" charset="-122"/>
              </a:rPr>
              <a:t>计算机学院</a:t>
            </a:r>
            <a:endParaRPr lang="zh-CN" altLang="en-US" sz="2535" dirty="0">
              <a:latin typeface="华文中宋" panose="02010600040101010101" pitchFamily="2" charset="-122"/>
              <a:ea typeface="华文中宋" panose="020106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数组的基本操作</a:t>
            </a:r>
            <a:endParaRPr lang="en-US" altLang="zh-CN" dirty="0"/>
          </a:p>
        </p:txBody>
      </p:sp>
      <p:sp>
        <p:nvSpPr>
          <p:cNvPr id="4" name="灯片编号占位符 3"/>
          <p:cNvSpPr>
            <a:spLocks noGrp="1"/>
          </p:cNvSpPr>
          <p:nvPr>
            <p:ph type="sldNum" sz="quarter" idx="11"/>
          </p:nvPr>
        </p:nvSpPr>
        <p:spPr/>
        <p:txBody>
          <a:bodyPr/>
          <a:lstStyle/>
          <a:p>
            <a:fld id="{565CE74E-AB26-4998-AD42-012C4C1AD076}" type="slidenum">
              <a:rPr lang="zh-CN" altLang="en-US" smtClean="0"/>
              <a:t>10</a:t>
            </a:fld>
            <a:endParaRPr lang="zh-CN" altLang="en-US"/>
          </a:p>
        </p:txBody>
      </p:sp>
      <p:sp>
        <p:nvSpPr>
          <p:cNvPr id="5" name="内容占位符 4"/>
          <p:cNvSpPr>
            <a:spLocks noGrp="1"/>
          </p:cNvSpPr>
          <p:nvPr>
            <p:ph idx="1"/>
          </p:nvPr>
        </p:nvSpPr>
        <p:spPr/>
        <p:txBody>
          <a:bodyPr/>
          <a:lstStyle/>
          <a:p>
            <a:r>
              <a:rPr lang="zh-CN" altLang="en-US" dirty="0"/>
              <a:t>索引</a:t>
            </a:r>
            <a:endParaRPr lang="en-US" altLang="zh-CN" dirty="0"/>
          </a:p>
          <a:p>
            <a:pPr lvl="1"/>
            <a:r>
              <a:rPr lang="zh-CN" altLang="en-US" noProof="1"/>
              <a:t>元素访问：从</a:t>
            </a:r>
            <a:r>
              <a:rPr lang="en-US" altLang="zh-CN" noProof="1"/>
              <a:t>0</a:t>
            </a:r>
            <a:r>
              <a:rPr lang="zh-CN" altLang="en-US" noProof="1"/>
              <a:t>开始</a:t>
            </a:r>
          </a:p>
          <a:p>
            <a:pPr>
              <a:lnSpc>
                <a:spcPct val="80000"/>
              </a:lnSpc>
              <a:buNone/>
            </a:pPr>
            <a:r>
              <a:rPr lang="zh-CN" altLang="en-US" sz="1800" noProof="1">
                <a:latin typeface="Times New Roman" panose="02020603050405020304" pitchFamily="18" charset="0"/>
              </a:rPr>
              <a:t>&gt;&gt;&gt; b = np.array(([1,2,3],[4,5,6],[7,8,9]))</a:t>
            </a:r>
          </a:p>
          <a:p>
            <a:pPr>
              <a:lnSpc>
                <a:spcPct val="80000"/>
              </a:lnSpc>
              <a:buNone/>
            </a:pPr>
            <a:r>
              <a:rPr lang="zh-CN" altLang="en-US" sz="1800" noProof="1">
                <a:latin typeface="Times New Roman" panose="02020603050405020304" pitchFamily="18" charset="0"/>
              </a:rPr>
              <a:t>&gt;&gt;&gt; b</a:t>
            </a:r>
            <a:r>
              <a:rPr lang="en-US" altLang="zh-CN" sz="1800" noProof="1">
                <a:latin typeface="Times New Roman" panose="02020603050405020304" pitchFamily="18" charset="0"/>
              </a:rPr>
              <a:t>[...]</a:t>
            </a:r>
            <a:endParaRPr lang="zh-CN" altLang="en-US" sz="1800" noProof="1">
              <a:latin typeface="Times New Roman" panose="02020603050405020304" pitchFamily="18" charset="0"/>
            </a:endParaRPr>
          </a:p>
          <a:p>
            <a:pPr>
              <a:lnSpc>
                <a:spcPct val="80000"/>
              </a:lnSpc>
              <a:buNone/>
            </a:pPr>
            <a:r>
              <a:rPr lang="zh-CN" altLang="en-US" sz="1800" noProof="1">
                <a:solidFill>
                  <a:srgbClr val="0070C0"/>
                </a:solidFill>
                <a:latin typeface="Times New Roman" panose="02020603050405020304" pitchFamily="18" charset="0"/>
              </a:rPr>
              <a:t>array([[1, 2, 3],</a:t>
            </a:r>
          </a:p>
          <a:p>
            <a:pPr>
              <a:lnSpc>
                <a:spcPct val="80000"/>
              </a:lnSpc>
              <a:buNone/>
            </a:pPr>
            <a:r>
              <a:rPr lang="zh-CN" altLang="en-US" sz="1800" noProof="1">
                <a:solidFill>
                  <a:srgbClr val="0070C0"/>
                </a:solidFill>
                <a:latin typeface="Times New Roman" panose="02020603050405020304" pitchFamily="18" charset="0"/>
              </a:rPr>
              <a:t>     [4, 5, 6],</a:t>
            </a:r>
          </a:p>
          <a:p>
            <a:pPr>
              <a:lnSpc>
                <a:spcPct val="80000"/>
              </a:lnSpc>
              <a:buNone/>
            </a:pPr>
            <a:r>
              <a:rPr lang="zh-CN" altLang="en-US" sz="1800" noProof="1">
                <a:solidFill>
                  <a:srgbClr val="0070C0"/>
                </a:solidFill>
                <a:latin typeface="Times New Roman" panose="02020603050405020304" pitchFamily="18" charset="0"/>
              </a:rPr>
              <a:t>     [7, 8, 9]])</a:t>
            </a:r>
          </a:p>
          <a:p>
            <a:pPr>
              <a:lnSpc>
                <a:spcPct val="80000"/>
              </a:lnSpc>
              <a:buNone/>
            </a:pPr>
            <a:r>
              <a:rPr lang="zh-CN" altLang="en-US" sz="1800" noProof="1">
                <a:latin typeface="Times New Roman" panose="02020603050405020304" pitchFamily="18" charset="0"/>
              </a:rPr>
              <a:t>&gt;&gt;&gt; b[0]                                #第</a:t>
            </a:r>
            <a:r>
              <a:rPr lang="en-US" altLang="zh-CN" sz="1800" noProof="1">
                <a:latin typeface="Times New Roman" panose="02020603050405020304" pitchFamily="18" charset="0"/>
              </a:rPr>
              <a:t>1</a:t>
            </a:r>
            <a:r>
              <a:rPr lang="zh-CN" altLang="en-US" sz="1800" noProof="1">
                <a:latin typeface="Times New Roman" panose="02020603050405020304" pitchFamily="18" charset="0"/>
              </a:rPr>
              <a:t>行</a:t>
            </a:r>
          </a:p>
          <a:p>
            <a:pPr>
              <a:lnSpc>
                <a:spcPct val="80000"/>
              </a:lnSpc>
              <a:buNone/>
            </a:pPr>
            <a:r>
              <a:rPr lang="zh-CN" altLang="en-US" sz="1800" noProof="1">
                <a:solidFill>
                  <a:srgbClr val="0070C0"/>
                </a:solidFill>
                <a:latin typeface="Times New Roman" panose="02020603050405020304" pitchFamily="18" charset="0"/>
              </a:rPr>
              <a:t>array([1, 2, 3])</a:t>
            </a:r>
          </a:p>
          <a:p>
            <a:pPr>
              <a:lnSpc>
                <a:spcPct val="80000"/>
              </a:lnSpc>
              <a:buNone/>
            </a:pPr>
            <a:r>
              <a:rPr lang="zh-CN" altLang="en-US" sz="1800" noProof="1">
                <a:latin typeface="Times New Roman" panose="02020603050405020304" pitchFamily="18" charset="0"/>
              </a:rPr>
              <a:t>&gt;&gt;&gt; b[0][0]                           #第</a:t>
            </a:r>
            <a:r>
              <a:rPr lang="en-US" altLang="zh-CN" sz="1800" noProof="1">
                <a:latin typeface="Times New Roman" panose="02020603050405020304" pitchFamily="18" charset="0"/>
              </a:rPr>
              <a:t>1</a:t>
            </a:r>
            <a:r>
              <a:rPr lang="zh-CN" altLang="en-US" sz="1800" noProof="1">
                <a:latin typeface="Times New Roman" panose="02020603050405020304" pitchFamily="18" charset="0"/>
              </a:rPr>
              <a:t>行第</a:t>
            </a:r>
            <a:r>
              <a:rPr lang="en-US" altLang="zh-CN" sz="1800" noProof="1">
                <a:latin typeface="Times New Roman" panose="02020603050405020304" pitchFamily="18" charset="0"/>
              </a:rPr>
              <a:t>1</a:t>
            </a:r>
            <a:r>
              <a:rPr lang="zh-CN" altLang="en-US" sz="1800" noProof="1">
                <a:latin typeface="Times New Roman" panose="02020603050405020304" pitchFamily="18" charset="0"/>
              </a:rPr>
              <a:t>列的元素值</a:t>
            </a:r>
          </a:p>
          <a:p>
            <a:pPr>
              <a:lnSpc>
                <a:spcPct val="80000"/>
              </a:lnSpc>
              <a:buNone/>
            </a:pPr>
            <a:r>
              <a:rPr lang="zh-CN" altLang="en-US" sz="1800" noProof="1">
                <a:solidFill>
                  <a:srgbClr val="0070C0"/>
                </a:solidFill>
                <a:latin typeface="Times New Roman" panose="02020603050405020304" pitchFamily="18" charset="0"/>
              </a:rPr>
              <a:t>1</a:t>
            </a:r>
            <a:endParaRPr lang="en-US" altLang="zh-CN" sz="1800" noProof="1">
              <a:solidFill>
                <a:srgbClr val="0070C0"/>
              </a:solidFill>
              <a:latin typeface="Times New Roman" panose="02020603050405020304" pitchFamily="18" charset="0"/>
            </a:endParaRPr>
          </a:p>
          <a:p>
            <a:pPr>
              <a:lnSpc>
                <a:spcPct val="80000"/>
              </a:lnSpc>
              <a:buNone/>
            </a:pPr>
            <a:r>
              <a:rPr lang="zh-CN" altLang="en-US" sz="1800" noProof="1">
                <a:latin typeface="Times New Roman" panose="02020603050405020304" pitchFamily="18" charset="0"/>
              </a:rPr>
              <a:t>&gt;&gt;&gt; b[0][</a:t>
            </a:r>
            <a:r>
              <a:rPr lang="en-US" altLang="zh-CN" sz="1800" noProof="1">
                <a:latin typeface="Times New Roman" panose="02020603050405020304" pitchFamily="18" charset="0"/>
              </a:rPr>
              <a:t>-1</a:t>
            </a:r>
            <a:r>
              <a:rPr lang="zh-CN" altLang="en-US" sz="1800" noProof="1">
                <a:latin typeface="Times New Roman" panose="02020603050405020304" pitchFamily="18" charset="0"/>
              </a:rPr>
              <a:t>]                          </a:t>
            </a:r>
            <a:r>
              <a:rPr lang="en-US" altLang="zh-CN" sz="1800" noProof="1">
                <a:latin typeface="Times New Roman" panose="02020603050405020304" pitchFamily="18" charset="0"/>
              </a:rPr>
              <a:t>#</a:t>
            </a:r>
            <a:r>
              <a:rPr lang="zh-CN" altLang="en-US" sz="1800" noProof="1">
                <a:latin typeface="Times New Roman" panose="02020603050405020304" pitchFamily="18" charset="0"/>
              </a:rPr>
              <a:t>第</a:t>
            </a:r>
            <a:r>
              <a:rPr lang="en-US" altLang="zh-CN" sz="1800" noProof="1">
                <a:latin typeface="Times New Roman" panose="02020603050405020304" pitchFamily="18" charset="0"/>
              </a:rPr>
              <a:t>1</a:t>
            </a:r>
            <a:r>
              <a:rPr lang="zh-CN" altLang="en-US" sz="1800" noProof="1">
                <a:latin typeface="Times New Roman" panose="02020603050405020304" pitchFamily="18" charset="0"/>
              </a:rPr>
              <a:t>行最后</a:t>
            </a:r>
            <a:r>
              <a:rPr lang="en-US" altLang="zh-CN" sz="1800" noProof="1">
                <a:latin typeface="Times New Roman" panose="02020603050405020304" pitchFamily="18" charset="0"/>
              </a:rPr>
              <a:t>1</a:t>
            </a:r>
            <a:r>
              <a:rPr lang="zh-CN" altLang="en-US" sz="1800" noProof="1">
                <a:latin typeface="Times New Roman" panose="02020603050405020304" pitchFamily="18" charset="0"/>
              </a:rPr>
              <a:t>列的元素值</a:t>
            </a:r>
            <a:endParaRPr lang="en-US" altLang="zh-CN" sz="1800" noProof="1">
              <a:latin typeface="Times New Roman" panose="02020603050405020304" pitchFamily="18" charset="0"/>
            </a:endParaRPr>
          </a:p>
          <a:p>
            <a:pPr>
              <a:lnSpc>
                <a:spcPct val="80000"/>
              </a:lnSpc>
              <a:buNone/>
            </a:pPr>
            <a:r>
              <a:rPr lang="en-US" altLang="zh-CN" sz="1800" noProof="1">
                <a:solidFill>
                  <a:srgbClr val="0070C0"/>
                </a:solidFill>
                <a:latin typeface="Times New Roman" panose="02020603050405020304" pitchFamily="18" charset="0"/>
              </a:rPr>
              <a:t>3</a:t>
            </a:r>
          </a:p>
          <a:p>
            <a:pPr>
              <a:lnSpc>
                <a:spcPct val="80000"/>
              </a:lnSpc>
              <a:buNone/>
            </a:pPr>
            <a:r>
              <a:rPr lang="en-US" altLang="zh-CN" sz="1800" dirty="0">
                <a:latin typeface="Times New Roman" panose="02020603050405020304" pitchFamily="18" charset="0"/>
              </a:rPr>
              <a:t>&gt;&gt;&gt; x = </a:t>
            </a:r>
            <a:r>
              <a:rPr lang="en-US" altLang="zh-CN" sz="1800" dirty="0" err="1">
                <a:latin typeface="Times New Roman" panose="02020603050405020304" pitchFamily="18" charset="0"/>
              </a:rPr>
              <a:t>np.arange</a:t>
            </a:r>
            <a:r>
              <a:rPr lang="en-US" altLang="zh-CN" sz="1800" dirty="0">
                <a:latin typeface="Times New Roman" panose="02020603050405020304" pitchFamily="18" charset="0"/>
              </a:rPr>
              <a:t>(0,100,10,dtype=</a:t>
            </a:r>
            <a:r>
              <a:rPr lang="en-US" altLang="zh-CN" sz="1800" dirty="0" err="1">
                <a:latin typeface="Times New Roman" panose="02020603050405020304" pitchFamily="18" charset="0"/>
              </a:rPr>
              <a:t>np.floating</a:t>
            </a:r>
            <a:r>
              <a:rPr lang="en-US" altLang="zh-CN" sz="1800" dirty="0">
                <a:latin typeface="Times New Roman" panose="02020603050405020304" pitchFamily="18" charset="0"/>
              </a:rPr>
              <a:t>)</a:t>
            </a:r>
          </a:p>
          <a:p>
            <a:pPr>
              <a:lnSpc>
                <a:spcPct val="80000"/>
              </a:lnSpc>
              <a:buNone/>
            </a:pPr>
            <a:r>
              <a:rPr lang="en-US" altLang="zh-CN" sz="1800" dirty="0">
                <a:latin typeface="Times New Roman" panose="02020603050405020304" pitchFamily="18" charset="0"/>
              </a:rPr>
              <a:t>&gt;&gt;&gt; x</a:t>
            </a:r>
          </a:p>
          <a:p>
            <a:pPr>
              <a:lnSpc>
                <a:spcPct val="80000"/>
              </a:lnSpc>
              <a:buNone/>
            </a:pPr>
            <a:r>
              <a:rPr lang="en-US" altLang="zh-CN" sz="1800" dirty="0">
                <a:solidFill>
                  <a:srgbClr val="0070C0"/>
                </a:solidFill>
                <a:latin typeface="Times New Roman" panose="02020603050405020304" pitchFamily="18" charset="0"/>
              </a:rPr>
              <a:t>array([  0.,  10.,  20.,  30.,  40.,  50.,  60.,  70.,  80.,  90.])</a:t>
            </a:r>
          </a:p>
          <a:p>
            <a:pPr>
              <a:lnSpc>
                <a:spcPct val="80000"/>
              </a:lnSpc>
              <a:buNone/>
            </a:pPr>
            <a:r>
              <a:rPr lang="en-US" altLang="zh-CN" sz="1800" dirty="0">
                <a:latin typeface="Times New Roman" panose="02020603050405020304" pitchFamily="18" charset="0"/>
              </a:rPr>
              <a:t>&gt;&gt;&gt; x[[1, 3, 5]]</a:t>
            </a:r>
          </a:p>
          <a:p>
            <a:pPr>
              <a:lnSpc>
                <a:spcPct val="80000"/>
              </a:lnSpc>
              <a:buNone/>
            </a:pPr>
            <a:r>
              <a:rPr lang="en-US" altLang="zh-CN" sz="1800" dirty="0">
                <a:solidFill>
                  <a:srgbClr val="0070C0"/>
                </a:solidFill>
                <a:latin typeface="Times New Roman" panose="02020603050405020304" pitchFamily="18" charset="0"/>
              </a:rPr>
              <a:t>array([ 10.,  30.,  50.])</a:t>
            </a:r>
          </a:p>
          <a:p>
            <a:pPr>
              <a:lnSpc>
                <a:spcPct val="80000"/>
              </a:lnSpc>
              <a:buNone/>
            </a:pPr>
            <a:endParaRPr lang="zh-CN" altLang="en-US" sz="1800" noProof="1">
              <a:solidFill>
                <a:srgbClr val="0070C0"/>
              </a:solidFill>
              <a:latin typeface="Times New Roman" panose="02020603050405020304" pitchFamily="18" charset="0"/>
            </a:endParaRPr>
          </a:p>
          <a:p>
            <a:pPr>
              <a:lnSpc>
                <a:spcPct val="80000"/>
              </a:lnSpc>
              <a:buNone/>
            </a:pPr>
            <a:endParaRPr lang="en-US" altLang="zh-CN" sz="1800" dirty="0">
              <a:latin typeface="Times New Roman" panose="02020603050405020304" pitchFamily="18" charset="0"/>
            </a:endParaRPr>
          </a:p>
        </p:txBody>
      </p:sp>
      <p:sp>
        <p:nvSpPr>
          <p:cNvPr id="3" name="矩形 2"/>
          <p:cNvSpPr/>
          <p:nvPr/>
        </p:nvSpPr>
        <p:spPr>
          <a:xfrm>
            <a:off x="6082748" y="1761278"/>
            <a:ext cx="5803347" cy="4262705"/>
          </a:xfrm>
          <a:prstGeom prst="rect">
            <a:avLst/>
          </a:prstGeom>
        </p:spPr>
        <p:txBody>
          <a:bodyPr wrap="square">
            <a:spAutoFit/>
          </a:bodyPr>
          <a:lstStyle/>
          <a:p>
            <a:pPr>
              <a:lnSpc>
                <a:spcPct val="80000"/>
              </a:lnSpc>
              <a:spcBef>
                <a:spcPts val="600"/>
              </a:spcBef>
            </a:pPr>
            <a:r>
              <a:rPr lang="en-US" altLang="zh-CN" b="1" dirty="0">
                <a:latin typeface="Times New Roman" panose="02020603050405020304" pitchFamily="18" charset="0"/>
              </a:rPr>
              <a:t>&gt;&gt;&gt; index = </a:t>
            </a:r>
            <a:r>
              <a:rPr lang="en-US" altLang="zh-CN" b="1" dirty="0" err="1">
                <a:latin typeface="Times New Roman" panose="02020603050405020304" pitchFamily="18" charset="0"/>
              </a:rPr>
              <a:t>np.random.randint</a:t>
            </a:r>
            <a:r>
              <a:rPr lang="en-US" altLang="zh-CN" b="1" dirty="0">
                <a:latin typeface="Times New Roman" panose="02020603050405020304" pitchFamily="18" charset="0"/>
              </a:rPr>
              <a:t>(0,len(x),5)</a:t>
            </a:r>
          </a:p>
          <a:p>
            <a:pPr>
              <a:lnSpc>
                <a:spcPct val="80000"/>
              </a:lnSpc>
              <a:spcBef>
                <a:spcPts val="600"/>
              </a:spcBef>
            </a:pPr>
            <a:r>
              <a:rPr lang="en-US" altLang="zh-CN" b="1" dirty="0">
                <a:latin typeface="Times New Roman" panose="02020603050405020304" pitchFamily="18" charset="0"/>
              </a:rPr>
              <a:t>&gt;&gt;&gt; index</a:t>
            </a:r>
          </a:p>
          <a:p>
            <a:pPr>
              <a:lnSpc>
                <a:spcPct val="80000"/>
              </a:lnSpc>
              <a:spcBef>
                <a:spcPts val="600"/>
              </a:spcBef>
            </a:pPr>
            <a:r>
              <a:rPr lang="en-US" altLang="zh-CN" b="1" dirty="0">
                <a:solidFill>
                  <a:srgbClr val="0070C0"/>
                </a:solidFill>
                <a:latin typeface="Times New Roman" panose="02020603050405020304" pitchFamily="18" charset="0"/>
              </a:rPr>
              <a:t>array([9, 5, 9, 5, 6])</a:t>
            </a:r>
          </a:p>
          <a:p>
            <a:pPr>
              <a:lnSpc>
                <a:spcPct val="80000"/>
              </a:lnSpc>
              <a:spcBef>
                <a:spcPts val="600"/>
              </a:spcBef>
            </a:pPr>
            <a:r>
              <a:rPr lang="en-US" altLang="zh-CN" b="1" dirty="0">
                <a:latin typeface="Times New Roman" panose="02020603050405020304" pitchFamily="18" charset="0"/>
              </a:rPr>
              <a:t>&gt;&gt;&gt; noise = </a:t>
            </a:r>
            <a:r>
              <a:rPr lang="en-US" altLang="zh-CN" b="1" dirty="0" err="1">
                <a:latin typeface="Times New Roman" panose="02020603050405020304" pitchFamily="18" charset="0"/>
              </a:rPr>
              <a:t>np.random.standard_normal</a:t>
            </a:r>
            <a:r>
              <a:rPr lang="en-US" altLang="zh-CN" b="1" dirty="0">
                <a:latin typeface="Times New Roman" panose="02020603050405020304" pitchFamily="18" charset="0"/>
              </a:rPr>
              <a:t>(5)*0.3 </a:t>
            </a:r>
          </a:p>
          <a:p>
            <a:pPr>
              <a:lnSpc>
                <a:spcPct val="80000"/>
              </a:lnSpc>
              <a:spcBef>
                <a:spcPts val="600"/>
              </a:spcBef>
            </a:pPr>
            <a:r>
              <a:rPr lang="en-US" altLang="zh-CN" b="1" dirty="0">
                <a:latin typeface="Times New Roman" panose="02020603050405020304" pitchFamily="18" charset="0"/>
              </a:rPr>
              <a:t>#</a:t>
            </a:r>
            <a:r>
              <a:rPr lang="zh-CN" altLang="en-US" b="1" dirty="0">
                <a:latin typeface="Times New Roman" panose="02020603050405020304" pitchFamily="18" charset="0"/>
              </a:rPr>
              <a:t>随机噪声</a:t>
            </a:r>
          </a:p>
          <a:p>
            <a:pPr>
              <a:lnSpc>
                <a:spcPct val="80000"/>
              </a:lnSpc>
              <a:spcBef>
                <a:spcPts val="600"/>
              </a:spcBef>
            </a:pPr>
            <a:r>
              <a:rPr lang="en-US" altLang="zh-CN" b="1" dirty="0">
                <a:latin typeface="Times New Roman" panose="02020603050405020304" pitchFamily="18" charset="0"/>
              </a:rPr>
              <a:t>&gt;&gt;&gt; noise</a:t>
            </a:r>
          </a:p>
          <a:p>
            <a:pPr>
              <a:lnSpc>
                <a:spcPct val="80000"/>
              </a:lnSpc>
              <a:spcBef>
                <a:spcPts val="600"/>
              </a:spcBef>
            </a:pPr>
            <a:r>
              <a:rPr lang="en-US" altLang="zh-CN" b="1" dirty="0">
                <a:solidFill>
                  <a:srgbClr val="0070C0"/>
                </a:solidFill>
                <a:latin typeface="Times New Roman" panose="02020603050405020304" pitchFamily="18" charset="0"/>
              </a:rPr>
              <a:t>array([ 0.07000973,  0.17404817,  0.16620985,  0.15281169, -0.08693726])</a:t>
            </a:r>
          </a:p>
          <a:p>
            <a:pPr>
              <a:lnSpc>
                <a:spcPct val="80000"/>
              </a:lnSpc>
              <a:spcBef>
                <a:spcPts val="600"/>
              </a:spcBef>
            </a:pPr>
            <a:r>
              <a:rPr lang="en-US" altLang="zh-CN" b="1" dirty="0">
                <a:latin typeface="Times New Roman" panose="02020603050405020304" pitchFamily="18" charset="0"/>
              </a:rPr>
              <a:t>&gt;&gt;&gt; x[index]</a:t>
            </a:r>
          </a:p>
          <a:p>
            <a:pPr>
              <a:lnSpc>
                <a:spcPct val="80000"/>
              </a:lnSpc>
              <a:spcBef>
                <a:spcPts val="600"/>
              </a:spcBef>
            </a:pPr>
            <a:r>
              <a:rPr lang="en-US" altLang="zh-CN" b="1" dirty="0">
                <a:solidFill>
                  <a:srgbClr val="0070C0"/>
                </a:solidFill>
                <a:latin typeface="Times New Roman" panose="02020603050405020304" pitchFamily="18" charset="0"/>
              </a:rPr>
              <a:t>array([ 90.,  50.,  90.,  50.,  60.])</a:t>
            </a:r>
          </a:p>
          <a:p>
            <a:pPr>
              <a:lnSpc>
                <a:spcPct val="80000"/>
              </a:lnSpc>
              <a:spcBef>
                <a:spcPts val="600"/>
              </a:spcBef>
            </a:pPr>
            <a:r>
              <a:rPr lang="en-US" altLang="zh-CN" b="1" dirty="0">
                <a:latin typeface="Times New Roman" panose="02020603050405020304" pitchFamily="18" charset="0"/>
              </a:rPr>
              <a:t>&gt;&gt;&gt; x[index] += noise                                         #</a:t>
            </a:r>
            <a:r>
              <a:rPr lang="zh-CN" altLang="en-US" b="1" dirty="0">
                <a:latin typeface="Times New Roman" panose="02020603050405020304" pitchFamily="18" charset="0"/>
              </a:rPr>
              <a:t>添加噪声</a:t>
            </a:r>
          </a:p>
          <a:p>
            <a:pPr>
              <a:lnSpc>
                <a:spcPct val="80000"/>
              </a:lnSpc>
              <a:spcBef>
                <a:spcPts val="600"/>
              </a:spcBef>
            </a:pPr>
            <a:r>
              <a:rPr lang="en-US" altLang="zh-CN" b="1" dirty="0">
                <a:latin typeface="Times New Roman" panose="02020603050405020304" pitchFamily="18" charset="0"/>
              </a:rPr>
              <a:t>&gt;&gt;&gt; x[index]</a:t>
            </a:r>
          </a:p>
          <a:p>
            <a:pPr>
              <a:lnSpc>
                <a:spcPct val="80000"/>
              </a:lnSpc>
              <a:spcBef>
                <a:spcPts val="600"/>
              </a:spcBef>
            </a:pPr>
            <a:r>
              <a:rPr lang="en-US" altLang="zh-CN" b="1" dirty="0">
                <a:solidFill>
                  <a:srgbClr val="0070C0"/>
                </a:solidFill>
                <a:latin typeface="Times New Roman" panose="02020603050405020304" pitchFamily="18" charset="0"/>
              </a:rPr>
              <a:t>array([ 90.16620985,  50.15281169,  90.16620985,  50.15281169,  59.91306274])</a:t>
            </a:r>
            <a:endParaRPr lang="zh-CN" altLang="en-US" b="1" dirty="0">
              <a:solidFill>
                <a:srgbClr val="0070C0"/>
              </a:solidFill>
              <a:latin typeface="Times New Roman" panose="02020603050405020304" pitchFamily="18" charset="0"/>
            </a:endParaRPr>
          </a:p>
          <a:p>
            <a:pPr>
              <a:lnSpc>
                <a:spcPct val="80000"/>
              </a:lnSpc>
              <a:buNone/>
            </a:pPr>
            <a:endParaRPr kumimoji="1" lang="en-US" altLang="en-US" b="1" dirty="0">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数组的基本操作</a:t>
            </a:r>
            <a:endParaRPr lang="en-US" altLang="zh-CN" dirty="0">
              <a:latin typeface="宋体" panose="02010600030101010101" pitchFamily="2" charset="-122"/>
            </a:endParaRPr>
          </a:p>
        </p:txBody>
      </p:sp>
      <p:sp>
        <p:nvSpPr>
          <p:cNvPr id="4" name="灯片编号占位符 3"/>
          <p:cNvSpPr>
            <a:spLocks noGrp="1"/>
          </p:cNvSpPr>
          <p:nvPr>
            <p:ph type="sldNum" sz="quarter" idx="11"/>
          </p:nvPr>
        </p:nvSpPr>
        <p:spPr/>
        <p:txBody>
          <a:bodyPr/>
          <a:lstStyle/>
          <a:p>
            <a:fld id="{565CE74E-AB26-4998-AD42-012C4C1AD076}" type="slidenum">
              <a:rPr lang="zh-CN" altLang="en-US" smtClean="0"/>
              <a:t>11</a:t>
            </a:fld>
            <a:endParaRPr lang="zh-CN" altLang="en-US"/>
          </a:p>
        </p:txBody>
      </p:sp>
      <p:sp>
        <p:nvSpPr>
          <p:cNvPr id="5" name="内容占位符 4"/>
          <p:cNvSpPr>
            <a:spLocks noGrp="1"/>
          </p:cNvSpPr>
          <p:nvPr>
            <p:ph idx="1"/>
          </p:nvPr>
        </p:nvSpPr>
        <p:spPr/>
        <p:txBody>
          <a:bodyPr/>
          <a:lstStyle/>
          <a:p>
            <a:r>
              <a:rPr lang="zh-CN" altLang="en-US" noProof="1"/>
              <a:t>切片</a:t>
            </a:r>
            <a:endParaRPr lang="en-US" altLang="zh-CN" noProof="1"/>
          </a:p>
          <a:p>
            <a:pPr lvl="1"/>
            <a:r>
              <a:rPr lang="zh-CN" altLang="en-US" noProof="1"/>
              <a:t>一维数组</a:t>
            </a:r>
            <a:endParaRPr lang="en-US" altLang="zh-CN" dirty="0"/>
          </a:p>
          <a:p>
            <a:pPr>
              <a:lnSpc>
                <a:spcPct val="80000"/>
              </a:lnSpc>
              <a:buNone/>
            </a:pPr>
            <a:r>
              <a:rPr lang="en-US" altLang="zh-CN" sz="1800" dirty="0">
                <a:latin typeface="Times New Roman" panose="02020603050405020304" pitchFamily="18" charset="0"/>
              </a:rPr>
              <a:t>&gt;&gt;&gt; a = </a:t>
            </a:r>
            <a:r>
              <a:rPr lang="en-US" altLang="zh-CN" sz="1800" dirty="0" err="1">
                <a:latin typeface="Times New Roman" panose="02020603050405020304" pitchFamily="18" charset="0"/>
              </a:rPr>
              <a:t>np.arange</a:t>
            </a:r>
            <a:r>
              <a:rPr lang="en-US" altLang="zh-CN" sz="1800" dirty="0">
                <a:latin typeface="Times New Roman" panose="02020603050405020304" pitchFamily="18" charset="0"/>
              </a:rPr>
              <a:t>(10)</a:t>
            </a:r>
          </a:p>
          <a:p>
            <a:pPr>
              <a:lnSpc>
                <a:spcPct val="80000"/>
              </a:lnSpc>
              <a:buNone/>
            </a:pPr>
            <a:r>
              <a:rPr lang="en-US" altLang="zh-CN" sz="1800" dirty="0">
                <a:latin typeface="Times New Roman" panose="02020603050405020304" pitchFamily="18" charset="0"/>
              </a:rPr>
              <a:t>&gt;&gt;&gt; a</a:t>
            </a:r>
          </a:p>
          <a:p>
            <a:pPr>
              <a:lnSpc>
                <a:spcPct val="80000"/>
              </a:lnSpc>
              <a:buNone/>
            </a:pPr>
            <a:r>
              <a:rPr lang="en-US" altLang="zh-CN" sz="1800" dirty="0">
                <a:solidFill>
                  <a:srgbClr val="0070C0"/>
                </a:solidFill>
                <a:latin typeface="Times New Roman" panose="02020603050405020304" pitchFamily="18" charset="0"/>
              </a:rPr>
              <a:t>array([0, 1, 2, 3, 4, 5, 6, 7, 8, 9])</a:t>
            </a:r>
          </a:p>
          <a:p>
            <a:pPr>
              <a:lnSpc>
                <a:spcPct val="80000"/>
              </a:lnSpc>
              <a:buNone/>
            </a:pPr>
            <a:r>
              <a:rPr lang="en-US" altLang="zh-CN" sz="1800" dirty="0">
                <a:latin typeface="Times New Roman" panose="02020603050405020304" pitchFamily="18" charset="0"/>
              </a:rPr>
              <a:t>&gt;&gt;&gt; a[::-1]                           #</a:t>
            </a:r>
            <a:r>
              <a:rPr lang="en-US" altLang="zh-CN" sz="1800" dirty="0" err="1">
                <a:latin typeface="Times New Roman" panose="02020603050405020304" pitchFamily="18" charset="0"/>
              </a:rPr>
              <a:t>反向切片</a:t>
            </a:r>
            <a:endParaRPr lang="en-US" altLang="zh-CN" sz="1800" dirty="0">
              <a:latin typeface="Times New Roman" panose="02020603050405020304" pitchFamily="18" charset="0"/>
            </a:endParaRPr>
          </a:p>
          <a:p>
            <a:pPr>
              <a:lnSpc>
                <a:spcPct val="80000"/>
              </a:lnSpc>
              <a:buNone/>
            </a:pPr>
            <a:r>
              <a:rPr lang="en-US" altLang="zh-CN" sz="1800" dirty="0">
                <a:solidFill>
                  <a:srgbClr val="0070C0"/>
                </a:solidFill>
                <a:latin typeface="Times New Roman" panose="02020603050405020304" pitchFamily="18" charset="0"/>
              </a:rPr>
              <a:t>array([9, 8, 7, 6, 5, 4, 3, 2, 1, 0])</a:t>
            </a:r>
          </a:p>
          <a:p>
            <a:pPr>
              <a:lnSpc>
                <a:spcPct val="80000"/>
              </a:lnSpc>
              <a:buNone/>
            </a:pPr>
            <a:r>
              <a:rPr lang="en-US" altLang="zh-CN" sz="1800" dirty="0">
                <a:latin typeface="Times New Roman" panose="02020603050405020304" pitchFamily="18" charset="0"/>
              </a:rPr>
              <a:t>&gt;&gt;&gt; a[::2]                            #</a:t>
            </a:r>
            <a:r>
              <a:rPr lang="en-US" altLang="zh-CN" sz="1800" dirty="0" err="1">
                <a:latin typeface="Times New Roman" panose="02020603050405020304" pitchFamily="18" charset="0"/>
              </a:rPr>
              <a:t>隔一个取一个元素</a:t>
            </a:r>
            <a:endParaRPr lang="en-US" altLang="zh-CN" sz="1800" dirty="0">
              <a:latin typeface="Times New Roman" panose="02020603050405020304" pitchFamily="18" charset="0"/>
            </a:endParaRPr>
          </a:p>
          <a:p>
            <a:pPr>
              <a:lnSpc>
                <a:spcPct val="80000"/>
              </a:lnSpc>
              <a:buNone/>
            </a:pPr>
            <a:r>
              <a:rPr lang="en-US" altLang="zh-CN" sz="1800" dirty="0">
                <a:solidFill>
                  <a:srgbClr val="0070C0"/>
                </a:solidFill>
                <a:latin typeface="Times New Roman" panose="02020603050405020304" pitchFamily="18" charset="0"/>
              </a:rPr>
              <a:t>array([0, 2, 4, 6, 8])</a:t>
            </a:r>
          </a:p>
          <a:p>
            <a:pPr>
              <a:lnSpc>
                <a:spcPct val="80000"/>
              </a:lnSpc>
              <a:buNone/>
            </a:pPr>
            <a:r>
              <a:rPr lang="en-US" altLang="zh-CN" sz="1800" dirty="0">
                <a:latin typeface="Times New Roman" panose="02020603050405020304" pitchFamily="18" charset="0"/>
              </a:rPr>
              <a:t>&gt;&gt;&gt; a[:5]                            #前5个元素</a:t>
            </a:r>
          </a:p>
          <a:p>
            <a:pPr>
              <a:lnSpc>
                <a:spcPct val="80000"/>
              </a:lnSpc>
              <a:buNone/>
            </a:pPr>
            <a:r>
              <a:rPr lang="en-US" altLang="zh-CN" sz="1800" dirty="0">
                <a:solidFill>
                  <a:srgbClr val="0070C0"/>
                </a:solidFill>
                <a:latin typeface="Times New Roman" panose="02020603050405020304" pitchFamily="18" charset="0"/>
              </a:rPr>
              <a:t>array([0, 1, 2, 3, 4])</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数组的基本操作</a:t>
            </a:r>
            <a:endParaRPr lang="en-US" altLang="zh-CN" dirty="0">
              <a:latin typeface="宋体" panose="02010600030101010101" pitchFamily="2" charset="-122"/>
            </a:endParaRPr>
          </a:p>
        </p:txBody>
      </p:sp>
      <p:sp>
        <p:nvSpPr>
          <p:cNvPr id="4" name="灯片编号占位符 3"/>
          <p:cNvSpPr>
            <a:spLocks noGrp="1"/>
          </p:cNvSpPr>
          <p:nvPr>
            <p:ph type="sldNum" sz="quarter" idx="11"/>
          </p:nvPr>
        </p:nvSpPr>
        <p:spPr/>
        <p:txBody>
          <a:bodyPr/>
          <a:lstStyle/>
          <a:p>
            <a:fld id="{565CE74E-AB26-4998-AD42-012C4C1AD076}" type="slidenum">
              <a:rPr lang="zh-CN" altLang="en-US" smtClean="0"/>
              <a:t>12</a:t>
            </a:fld>
            <a:endParaRPr lang="zh-CN" altLang="en-US"/>
          </a:p>
        </p:txBody>
      </p:sp>
      <p:sp>
        <p:nvSpPr>
          <p:cNvPr id="5" name="内容占位符 4"/>
          <p:cNvSpPr>
            <a:spLocks noGrp="1"/>
          </p:cNvSpPr>
          <p:nvPr>
            <p:ph idx="1"/>
          </p:nvPr>
        </p:nvSpPr>
        <p:spPr>
          <a:xfrm>
            <a:off x="494208" y="1343972"/>
            <a:ext cx="11074400" cy="5437827"/>
          </a:xfrm>
        </p:spPr>
        <p:txBody>
          <a:bodyPr/>
          <a:lstStyle/>
          <a:p>
            <a:r>
              <a:rPr lang="zh-CN" altLang="en-US" noProof="1"/>
              <a:t>切片</a:t>
            </a:r>
            <a:endParaRPr lang="en-US" altLang="zh-CN" noProof="1"/>
          </a:p>
          <a:p>
            <a:pPr lvl="1"/>
            <a:r>
              <a:rPr lang="zh-CN" altLang="en-US" noProof="1"/>
              <a:t>多维数组</a:t>
            </a:r>
            <a:r>
              <a:rPr lang="en-US" altLang="zh-CN" noProof="1"/>
              <a:t>:</a:t>
            </a:r>
            <a:r>
              <a:rPr lang="zh-CN" altLang="en-US" dirty="0"/>
              <a:t>每个轴有一个索引</a:t>
            </a:r>
            <a:r>
              <a:rPr lang="en-US" altLang="zh-CN" dirty="0"/>
              <a:t>,</a:t>
            </a:r>
            <a:r>
              <a:rPr lang="zh-CN" altLang="en-US" dirty="0"/>
              <a:t>这些索引由一个逗号分割的元组给出</a:t>
            </a:r>
            <a:endParaRPr lang="en-US" altLang="zh-CN" dirty="0"/>
          </a:p>
          <a:p>
            <a:pPr>
              <a:lnSpc>
                <a:spcPct val="80000"/>
              </a:lnSpc>
              <a:buNone/>
            </a:pPr>
            <a:r>
              <a:rPr lang="en-US" altLang="zh-CN" sz="1800" dirty="0">
                <a:latin typeface="Times New Roman" panose="02020603050405020304" pitchFamily="18" charset="0"/>
              </a:rPr>
              <a:t>&gt;&gt;&gt; c = </a:t>
            </a:r>
            <a:r>
              <a:rPr lang="en-US" altLang="zh-CN" sz="1800" dirty="0" err="1">
                <a:latin typeface="Times New Roman" panose="02020603050405020304" pitchFamily="18" charset="0"/>
              </a:rPr>
              <a:t>np.arange</a:t>
            </a:r>
            <a:r>
              <a:rPr lang="en-US" altLang="zh-CN" sz="1800" dirty="0">
                <a:latin typeface="Times New Roman" panose="02020603050405020304" pitchFamily="18" charset="0"/>
              </a:rPr>
              <a:t>(25)     #</a:t>
            </a:r>
            <a:r>
              <a:rPr lang="en-US" altLang="zh-CN" sz="1800" dirty="0" err="1">
                <a:latin typeface="Times New Roman" panose="02020603050405020304" pitchFamily="18" charset="0"/>
              </a:rPr>
              <a:t>创建数组</a:t>
            </a:r>
            <a:endParaRPr lang="en-US" altLang="zh-CN" sz="1800" dirty="0">
              <a:latin typeface="Times New Roman" panose="02020603050405020304" pitchFamily="18" charset="0"/>
            </a:endParaRPr>
          </a:p>
          <a:p>
            <a:pPr>
              <a:lnSpc>
                <a:spcPct val="80000"/>
              </a:lnSpc>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c.shape</a:t>
            </a:r>
            <a:r>
              <a:rPr lang="en-US" altLang="zh-CN" sz="1800" dirty="0">
                <a:latin typeface="Times New Roman" panose="02020603050405020304" pitchFamily="18" charset="0"/>
              </a:rPr>
              <a:t> = 5,5         #</a:t>
            </a:r>
            <a:r>
              <a:rPr lang="en-US" altLang="zh-CN" sz="1800" dirty="0" err="1">
                <a:latin typeface="Times New Roman" panose="02020603050405020304" pitchFamily="18" charset="0"/>
              </a:rPr>
              <a:t>修改数组大小</a:t>
            </a:r>
            <a:endParaRPr lang="en-US" altLang="zh-CN" sz="1800" dirty="0">
              <a:latin typeface="Times New Roman" panose="02020603050405020304" pitchFamily="18" charset="0"/>
            </a:endParaRPr>
          </a:p>
          <a:p>
            <a:pPr>
              <a:lnSpc>
                <a:spcPct val="80000"/>
              </a:lnSpc>
              <a:buNone/>
            </a:pPr>
            <a:r>
              <a:rPr lang="en-US" altLang="zh-CN" sz="1800" dirty="0">
                <a:latin typeface="Times New Roman" panose="02020603050405020304" pitchFamily="18" charset="0"/>
              </a:rPr>
              <a:t>&gt;&gt;&gt; c</a:t>
            </a:r>
          </a:p>
          <a:p>
            <a:pPr>
              <a:lnSpc>
                <a:spcPct val="80000"/>
              </a:lnSpc>
              <a:buNone/>
            </a:pPr>
            <a:r>
              <a:rPr lang="en-US" altLang="zh-CN" sz="1800" dirty="0">
                <a:solidFill>
                  <a:srgbClr val="0070C0"/>
                </a:solidFill>
                <a:latin typeface="Times New Roman" panose="02020603050405020304" pitchFamily="18" charset="0"/>
              </a:rPr>
              <a:t>array([[ 0,  1,  2,  3,  4],</a:t>
            </a:r>
          </a:p>
          <a:p>
            <a:pPr>
              <a:lnSpc>
                <a:spcPct val="80000"/>
              </a:lnSpc>
              <a:buNone/>
            </a:pPr>
            <a:r>
              <a:rPr lang="en-US" altLang="zh-CN" sz="1800" dirty="0">
                <a:solidFill>
                  <a:srgbClr val="0070C0"/>
                </a:solidFill>
                <a:latin typeface="Times New Roman" panose="02020603050405020304" pitchFamily="18" charset="0"/>
              </a:rPr>
              <a:t>     [ 5,  6,  7,  8,  9],</a:t>
            </a:r>
          </a:p>
          <a:p>
            <a:pPr>
              <a:lnSpc>
                <a:spcPct val="80000"/>
              </a:lnSpc>
              <a:buNone/>
            </a:pPr>
            <a:r>
              <a:rPr lang="en-US" altLang="zh-CN" sz="1800" dirty="0">
                <a:solidFill>
                  <a:srgbClr val="0070C0"/>
                </a:solidFill>
                <a:latin typeface="Times New Roman" panose="02020603050405020304" pitchFamily="18" charset="0"/>
              </a:rPr>
              <a:t>     [10, 11, 12, 13, 14],</a:t>
            </a:r>
          </a:p>
          <a:p>
            <a:pPr>
              <a:lnSpc>
                <a:spcPct val="80000"/>
              </a:lnSpc>
              <a:buNone/>
            </a:pPr>
            <a:r>
              <a:rPr lang="en-US" altLang="zh-CN" sz="1800" dirty="0">
                <a:solidFill>
                  <a:srgbClr val="0070C0"/>
                </a:solidFill>
                <a:latin typeface="Times New Roman" panose="02020603050405020304" pitchFamily="18" charset="0"/>
              </a:rPr>
              <a:t>     [15, 16, 17, 18, 19],</a:t>
            </a:r>
          </a:p>
          <a:p>
            <a:pPr>
              <a:lnSpc>
                <a:spcPct val="80000"/>
              </a:lnSpc>
              <a:buNone/>
            </a:pPr>
            <a:r>
              <a:rPr lang="en-US" altLang="zh-CN" sz="1800" dirty="0">
                <a:solidFill>
                  <a:srgbClr val="0070C0"/>
                </a:solidFill>
                <a:latin typeface="Times New Roman" panose="02020603050405020304" pitchFamily="18" charset="0"/>
              </a:rPr>
              <a:t>     [20, 21, 22, 23, 24]])</a:t>
            </a:r>
          </a:p>
          <a:p>
            <a:pPr>
              <a:lnSpc>
                <a:spcPct val="80000"/>
              </a:lnSpc>
              <a:buNone/>
            </a:pPr>
            <a:r>
              <a:rPr lang="en-US" altLang="zh-CN" sz="1800" dirty="0">
                <a:latin typeface="Times New Roman" panose="02020603050405020304" pitchFamily="18" charset="0"/>
              </a:rPr>
              <a:t>&gt;&gt;&gt; c[0, 2:5]             #第1行中下标[2,5)</a:t>
            </a:r>
            <a:r>
              <a:rPr lang="en-US" altLang="zh-CN" sz="1800" dirty="0" err="1">
                <a:latin typeface="Times New Roman" panose="02020603050405020304" pitchFamily="18" charset="0"/>
              </a:rPr>
              <a:t>之间的元素值</a:t>
            </a:r>
            <a:endParaRPr lang="en-US" altLang="zh-CN" sz="1800" dirty="0">
              <a:latin typeface="Times New Roman" panose="02020603050405020304" pitchFamily="18" charset="0"/>
            </a:endParaRPr>
          </a:p>
          <a:p>
            <a:pPr>
              <a:lnSpc>
                <a:spcPct val="80000"/>
              </a:lnSpc>
              <a:buNone/>
            </a:pPr>
            <a:r>
              <a:rPr lang="en-US" altLang="zh-CN" sz="1800" dirty="0">
                <a:solidFill>
                  <a:srgbClr val="0070C0"/>
                </a:solidFill>
                <a:latin typeface="Times New Roman" panose="02020603050405020304" pitchFamily="18" charset="0"/>
              </a:rPr>
              <a:t>array([2, 3, 4])</a:t>
            </a:r>
          </a:p>
          <a:p>
            <a:pPr>
              <a:lnSpc>
                <a:spcPct val="80000"/>
              </a:lnSpc>
              <a:buNone/>
            </a:pPr>
            <a:r>
              <a:rPr lang="en-US" altLang="zh-CN" sz="1800" dirty="0">
                <a:latin typeface="Times New Roman" panose="02020603050405020304" pitchFamily="18" charset="0"/>
              </a:rPr>
              <a:t>&gt;&gt;&gt; c[1]                  #第2</a:t>
            </a:r>
            <a:r>
              <a:rPr lang="zh-CN" altLang="en-US" sz="1800" dirty="0">
                <a:latin typeface="Times New Roman" panose="02020603050405020304" pitchFamily="18" charset="0"/>
              </a:rPr>
              <a:t>行</a:t>
            </a:r>
            <a:r>
              <a:rPr lang="en-US" altLang="zh-CN" sz="1800" dirty="0">
                <a:latin typeface="Times New Roman" panose="02020603050405020304" pitchFamily="18" charset="0"/>
              </a:rPr>
              <a:t>所有元素    </a:t>
            </a:r>
            <a:endParaRPr lang="en-US" altLang="zh-CN" sz="1800" dirty="0">
              <a:solidFill>
                <a:srgbClr val="FF0000"/>
              </a:solidFill>
              <a:latin typeface="Times New Roman" panose="02020603050405020304" pitchFamily="18" charset="0"/>
            </a:endParaRPr>
          </a:p>
          <a:p>
            <a:pPr>
              <a:lnSpc>
                <a:spcPct val="80000"/>
              </a:lnSpc>
              <a:buNone/>
            </a:pPr>
            <a:r>
              <a:rPr lang="en-US" altLang="zh-CN" sz="1800" dirty="0">
                <a:solidFill>
                  <a:srgbClr val="0070C0"/>
                </a:solidFill>
                <a:latin typeface="Times New Roman" panose="02020603050405020304" pitchFamily="18" charset="0"/>
              </a:rPr>
              <a:t>array([5, 6, 7, 8, 9])</a:t>
            </a:r>
          </a:p>
          <a:p>
            <a:pPr>
              <a:lnSpc>
                <a:spcPct val="80000"/>
              </a:lnSpc>
              <a:buNone/>
            </a:pPr>
            <a:r>
              <a:rPr lang="en-US" altLang="zh-CN" sz="1800" dirty="0">
                <a:latin typeface="Times New Roman" panose="02020603050405020304" pitchFamily="18" charset="0"/>
              </a:rPr>
              <a:t>&gt;&gt;&gt; c[2:5, 2:5]           #</a:t>
            </a:r>
            <a:r>
              <a:rPr lang="en-US" altLang="zh-CN" sz="1800" dirty="0" err="1">
                <a:latin typeface="Times New Roman" panose="02020603050405020304" pitchFamily="18" charset="0"/>
              </a:rPr>
              <a:t>行下标和列下标都介于</a:t>
            </a:r>
            <a:r>
              <a:rPr lang="en-US" altLang="zh-CN" sz="1800" dirty="0">
                <a:latin typeface="Times New Roman" panose="02020603050405020304" pitchFamily="18" charset="0"/>
              </a:rPr>
              <a:t>[2,5)</a:t>
            </a:r>
            <a:r>
              <a:rPr lang="en-US" altLang="zh-CN" sz="1800" dirty="0" err="1">
                <a:latin typeface="Times New Roman" panose="02020603050405020304" pitchFamily="18" charset="0"/>
              </a:rPr>
              <a:t>之间的元素值</a:t>
            </a:r>
            <a:endParaRPr lang="en-US" altLang="zh-CN" sz="1800" dirty="0">
              <a:latin typeface="Times New Roman" panose="02020603050405020304" pitchFamily="18" charset="0"/>
            </a:endParaRPr>
          </a:p>
          <a:p>
            <a:pPr>
              <a:lnSpc>
                <a:spcPct val="80000"/>
              </a:lnSpc>
              <a:buNone/>
            </a:pPr>
            <a:r>
              <a:rPr lang="en-US" altLang="zh-CN" sz="1800" dirty="0">
                <a:solidFill>
                  <a:srgbClr val="0070C0"/>
                </a:solidFill>
                <a:latin typeface="Times New Roman" panose="02020603050405020304" pitchFamily="18" charset="0"/>
              </a:rPr>
              <a:t>array([[12, 13, 14],</a:t>
            </a:r>
          </a:p>
          <a:p>
            <a:pPr>
              <a:lnSpc>
                <a:spcPct val="80000"/>
              </a:lnSpc>
              <a:buNone/>
            </a:pPr>
            <a:r>
              <a:rPr lang="en-US" altLang="zh-CN" sz="1800" dirty="0">
                <a:solidFill>
                  <a:srgbClr val="0070C0"/>
                </a:solidFill>
                <a:latin typeface="Times New Roman" panose="02020603050405020304" pitchFamily="18" charset="0"/>
              </a:rPr>
              <a:t>       [17, 18, 19],</a:t>
            </a:r>
          </a:p>
          <a:p>
            <a:pPr>
              <a:lnSpc>
                <a:spcPct val="80000"/>
              </a:lnSpc>
              <a:buNone/>
            </a:pPr>
            <a:r>
              <a:rPr lang="en-US" altLang="zh-CN" sz="1800" dirty="0">
                <a:solidFill>
                  <a:srgbClr val="0070C0"/>
                </a:solidFill>
                <a:latin typeface="Times New Roman" panose="02020603050405020304" pitchFamily="18" charset="0"/>
              </a:rPr>
              <a:t>       [22, 23, 24]])</a:t>
            </a:r>
          </a:p>
          <a:p>
            <a:pPr>
              <a:lnSpc>
                <a:spcPct val="80000"/>
              </a:lnSpc>
              <a:buNone/>
            </a:pPr>
            <a:r>
              <a:rPr lang="en-US" altLang="zh-CN" sz="1800" dirty="0">
                <a:latin typeface="Times New Roman" panose="02020603050405020304" pitchFamily="18" charset="0"/>
              </a:rPr>
              <a:t>&gt;&gt;&gt; c[2:4]   #</a:t>
            </a:r>
            <a:r>
              <a:rPr lang="zh-CN" altLang="en-US" sz="1800" dirty="0">
                <a:latin typeface="Times New Roman" panose="02020603050405020304" pitchFamily="18" charset="0"/>
              </a:rPr>
              <a:t>提供的索引数目少于轴数时，已给出的数值按秩的顺序复制，缺失的索引则默认为是整个切片</a:t>
            </a:r>
            <a:endParaRPr lang="en-US" altLang="zh-CN" sz="1800" dirty="0">
              <a:latin typeface="Times New Roman" panose="02020603050405020304" pitchFamily="18" charset="0"/>
            </a:endParaRPr>
          </a:p>
          <a:p>
            <a:pPr>
              <a:lnSpc>
                <a:spcPct val="80000"/>
              </a:lnSpc>
              <a:buNone/>
            </a:pPr>
            <a:r>
              <a:rPr lang="en-US" altLang="zh-CN" sz="1800" dirty="0">
                <a:solidFill>
                  <a:srgbClr val="0070C0"/>
                </a:solidFill>
                <a:latin typeface="Times New Roman" panose="02020603050405020304" pitchFamily="18" charset="0"/>
              </a:rPr>
              <a:t>array([[10, 11, 12, 13, 14],</a:t>
            </a:r>
          </a:p>
          <a:p>
            <a:pPr>
              <a:lnSpc>
                <a:spcPct val="80000"/>
              </a:lnSpc>
              <a:buNone/>
            </a:pPr>
            <a:r>
              <a:rPr lang="en-US" altLang="zh-CN" sz="1800" dirty="0">
                <a:solidFill>
                  <a:srgbClr val="0070C0"/>
                </a:solidFill>
                <a:latin typeface="Times New Roman" panose="02020603050405020304" pitchFamily="18" charset="0"/>
              </a:rPr>
              <a:t>       [15, 16, 17, 18, 19]])</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数组的基本操作</a:t>
            </a:r>
            <a:endParaRPr lang="en-US" altLang="zh-CN" dirty="0">
              <a:latin typeface="宋体" panose="02010600030101010101" pitchFamily="2" charset="-122"/>
            </a:endParaRPr>
          </a:p>
        </p:txBody>
      </p:sp>
      <p:sp>
        <p:nvSpPr>
          <p:cNvPr id="4" name="灯片编号占位符 3"/>
          <p:cNvSpPr>
            <a:spLocks noGrp="1"/>
          </p:cNvSpPr>
          <p:nvPr>
            <p:ph type="sldNum" sz="quarter" idx="11"/>
          </p:nvPr>
        </p:nvSpPr>
        <p:spPr/>
        <p:txBody>
          <a:bodyPr/>
          <a:lstStyle/>
          <a:p>
            <a:fld id="{565CE74E-AB26-4998-AD42-012C4C1AD076}" type="slidenum">
              <a:rPr lang="zh-CN" altLang="en-US" smtClean="0"/>
              <a:t>13</a:t>
            </a:fld>
            <a:endParaRPr lang="zh-CN" altLang="en-US"/>
          </a:p>
        </p:txBody>
      </p:sp>
      <p:sp>
        <p:nvSpPr>
          <p:cNvPr id="5" name="内容占位符 4"/>
          <p:cNvSpPr>
            <a:spLocks noGrp="1"/>
          </p:cNvSpPr>
          <p:nvPr>
            <p:ph idx="1"/>
          </p:nvPr>
        </p:nvSpPr>
        <p:spPr/>
        <p:txBody>
          <a:bodyPr/>
          <a:lstStyle/>
          <a:p>
            <a:r>
              <a:rPr lang="zh-CN" altLang="en-US" noProof="1"/>
              <a:t>迭代</a:t>
            </a:r>
            <a:endParaRPr lang="en-US" altLang="zh-CN" noProof="1"/>
          </a:p>
          <a:p>
            <a:pPr lvl="1"/>
            <a:r>
              <a:rPr lang="en-US" altLang="zh-CN" noProof="1"/>
              <a:t>flat</a:t>
            </a:r>
            <a:r>
              <a:rPr lang="zh-CN" altLang="en-US" noProof="1"/>
              <a:t>属性</a:t>
            </a:r>
            <a:r>
              <a:rPr lang="en-US" altLang="zh-CN" noProof="1"/>
              <a:t>,</a:t>
            </a:r>
            <a:r>
              <a:rPr lang="zh-CN" altLang="en-US" noProof="1"/>
              <a:t>返回一个迭代器，像访问一维数组一样访问多维数组</a:t>
            </a:r>
            <a:endParaRPr lang="en-US" altLang="zh-CN" dirty="0"/>
          </a:p>
          <a:p>
            <a:pPr>
              <a:lnSpc>
                <a:spcPct val="80000"/>
              </a:lnSpc>
              <a:buNone/>
            </a:pPr>
            <a:r>
              <a:rPr lang="en-US" altLang="zh-CN" sz="1800" dirty="0">
                <a:latin typeface="Times New Roman" panose="02020603050405020304" pitchFamily="18" charset="0"/>
              </a:rPr>
              <a:t>&gt;&gt;&gt; c = </a:t>
            </a:r>
            <a:r>
              <a:rPr lang="en-US" altLang="zh-CN" sz="1800" dirty="0" err="1">
                <a:latin typeface="Times New Roman" panose="02020603050405020304" pitchFamily="18" charset="0"/>
              </a:rPr>
              <a:t>np.arange</a:t>
            </a:r>
            <a:r>
              <a:rPr lang="en-US" altLang="zh-CN" sz="1800" dirty="0">
                <a:latin typeface="Times New Roman" panose="02020603050405020304" pitchFamily="18" charset="0"/>
              </a:rPr>
              <a:t>(4).reshape(2,2)</a:t>
            </a:r>
          </a:p>
          <a:p>
            <a:pPr>
              <a:lnSpc>
                <a:spcPct val="80000"/>
              </a:lnSpc>
              <a:buNone/>
            </a:pPr>
            <a:r>
              <a:rPr lang="en-US" altLang="zh-CN" sz="1800" dirty="0">
                <a:latin typeface="Times New Roman" panose="02020603050405020304" pitchFamily="18" charset="0"/>
              </a:rPr>
              <a:t>&gt;&gt;&gt; c</a:t>
            </a:r>
          </a:p>
          <a:p>
            <a:pPr>
              <a:lnSpc>
                <a:spcPct val="80000"/>
              </a:lnSpc>
              <a:buNone/>
            </a:pPr>
            <a:r>
              <a:rPr lang="en-US" altLang="zh-CN" sz="1800" dirty="0">
                <a:solidFill>
                  <a:srgbClr val="0070C0"/>
                </a:solidFill>
                <a:latin typeface="Times New Roman" panose="02020603050405020304" pitchFamily="18" charset="0"/>
              </a:rPr>
              <a:t>array([[0, 1],</a:t>
            </a:r>
          </a:p>
          <a:p>
            <a:pPr>
              <a:lnSpc>
                <a:spcPct val="80000"/>
              </a:lnSpc>
              <a:buNone/>
            </a:pPr>
            <a:r>
              <a:rPr lang="en-US" altLang="zh-CN" sz="1800" dirty="0">
                <a:solidFill>
                  <a:srgbClr val="0070C0"/>
                </a:solidFill>
                <a:latin typeface="Times New Roman" panose="02020603050405020304" pitchFamily="18" charset="0"/>
              </a:rPr>
              <a:t>           [2, 3]])</a:t>
            </a:r>
          </a:p>
          <a:p>
            <a:pPr lvl="1"/>
            <a:r>
              <a:rPr lang="en-US" altLang="zh-CN" noProof="1"/>
              <a:t>flatten():</a:t>
            </a:r>
            <a:r>
              <a:rPr lang="zh-CN" altLang="en-US" noProof="1"/>
              <a:t>将数组副本转换为一维</a:t>
            </a:r>
            <a:endParaRPr lang="en-US" altLang="zh-CN" sz="1800" dirty="0">
              <a:solidFill>
                <a:srgbClr val="0070C0"/>
              </a:solidFill>
              <a:latin typeface="Times New Roman" panose="02020603050405020304" pitchFamily="18" charset="0"/>
            </a:endParaRPr>
          </a:p>
          <a:p>
            <a:pPr>
              <a:lnSpc>
                <a:spcPct val="80000"/>
              </a:lnSpc>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c.flatten</a:t>
            </a:r>
            <a:r>
              <a:rPr lang="en-US" altLang="zh-CN" sz="1800" dirty="0">
                <a:latin typeface="Times New Roman" panose="02020603050405020304" pitchFamily="18" charset="0"/>
              </a:rPr>
              <a:t>('C’)        #</a:t>
            </a:r>
            <a:r>
              <a:rPr lang="zh-CN" altLang="en-US" sz="1800" dirty="0">
                <a:latin typeface="Times New Roman" panose="02020603050405020304" pitchFamily="18" charset="0"/>
              </a:rPr>
              <a:t>默认优先</a:t>
            </a:r>
            <a:endParaRPr lang="en-US" altLang="zh-CN" sz="1800" dirty="0">
              <a:latin typeface="Times New Roman" panose="02020603050405020304" pitchFamily="18" charset="0"/>
            </a:endParaRPr>
          </a:p>
          <a:p>
            <a:pPr>
              <a:lnSpc>
                <a:spcPct val="80000"/>
              </a:lnSpc>
              <a:buNone/>
            </a:pPr>
            <a:r>
              <a:rPr lang="en-US" altLang="zh-CN" sz="1800" dirty="0">
                <a:solidFill>
                  <a:srgbClr val="0070C0"/>
                </a:solidFill>
                <a:latin typeface="Times New Roman" panose="02020603050405020304" pitchFamily="18" charset="0"/>
              </a:rPr>
              <a:t>array([0, 1, 2, 3])</a:t>
            </a:r>
          </a:p>
          <a:p>
            <a:pPr>
              <a:lnSpc>
                <a:spcPct val="80000"/>
              </a:lnSpc>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c.flatten</a:t>
            </a:r>
            <a:r>
              <a:rPr lang="en-US" altLang="zh-CN" sz="1800" dirty="0">
                <a:latin typeface="Times New Roman" panose="02020603050405020304" pitchFamily="18" charset="0"/>
              </a:rPr>
              <a:t>('F’)        #</a:t>
            </a:r>
            <a:r>
              <a:rPr lang="zh-CN" altLang="en-US" sz="1800" dirty="0">
                <a:latin typeface="Times New Roman" panose="02020603050405020304" pitchFamily="18" charset="0"/>
              </a:rPr>
              <a:t>列优先</a:t>
            </a:r>
            <a:endParaRPr lang="en-US" altLang="zh-CN" sz="1800" dirty="0">
              <a:latin typeface="Times New Roman" panose="02020603050405020304" pitchFamily="18" charset="0"/>
            </a:endParaRPr>
          </a:p>
          <a:p>
            <a:pPr>
              <a:lnSpc>
                <a:spcPct val="80000"/>
              </a:lnSpc>
              <a:buNone/>
            </a:pPr>
            <a:r>
              <a:rPr lang="en-US" altLang="zh-CN" sz="1800" dirty="0">
                <a:solidFill>
                  <a:srgbClr val="0070C0"/>
                </a:solidFill>
                <a:latin typeface="Times New Roman" panose="02020603050405020304" pitchFamily="18" charset="0"/>
              </a:rPr>
              <a:t>array([0, 2, 1, 3])</a:t>
            </a:r>
          </a:p>
          <a:p>
            <a:pPr>
              <a:lnSpc>
                <a:spcPct val="80000"/>
              </a:lnSpc>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c.flatten</a:t>
            </a:r>
            <a:r>
              <a:rPr lang="en-US" altLang="zh-CN" sz="1800" dirty="0">
                <a:latin typeface="Times New Roman" panose="02020603050405020304" pitchFamily="18" charset="0"/>
              </a:rPr>
              <a:t>('K’)         #</a:t>
            </a:r>
            <a:r>
              <a:rPr lang="zh-CN" altLang="en-US" sz="1800" dirty="0">
                <a:latin typeface="Times New Roman" panose="02020603050405020304" pitchFamily="18" charset="0"/>
              </a:rPr>
              <a:t>内存中存储的顺序</a:t>
            </a:r>
            <a:endParaRPr lang="en-US" altLang="zh-CN" sz="1800" dirty="0">
              <a:latin typeface="Times New Roman" panose="02020603050405020304" pitchFamily="18" charset="0"/>
            </a:endParaRPr>
          </a:p>
          <a:p>
            <a:pPr>
              <a:lnSpc>
                <a:spcPct val="80000"/>
              </a:lnSpc>
              <a:buNone/>
            </a:pPr>
            <a:r>
              <a:rPr lang="en-US" altLang="zh-CN" sz="1800" dirty="0">
                <a:solidFill>
                  <a:srgbClr val="0070C0"/>
                </a:solidFill>
                <a:latin typeface="Times New Roman" panose="02020603050405020304" pitchFamily="18" charset="0"/>
              </a:rPr>
              <a:t>array([0, 1, 2, 3])</a:t>
            </a:r>
          </a:p>
          <a:p>
            <a:pPr>
              <a:lnSpc>
                <a:spcPct val="80000"/>
              </a:lnSpc>
              <a:buNone/>
            </a:pPr>
            <a:endParaRPr lang="en-US" altLang="zh-CN" sz="1800" dirty="0">
              <a:solidFill>
                <a:srgbClr val="0070C0"/>
              </a:solidFill>
              <a:latin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数组的基本操作</a:t>
            </a:r>
            <a:endParaRPr lang="en-US" altLang="zh-CN" dirty="0">
              <a:latin typeface="宋体" panose="02010600030101010101" pitchFamily="2" charset="-122"/>
            </a:endParaRPr>
          </a:p>
        </p:txBody>
      </p:sp>
      <p:sp>
        <p:nvSpPr>
          <p:cNvPr id="4" name="灯片编号占位符 3"/>
          <p:cNvSpPr>
            <a:spLocks noGrp="1"/>
          </p:cNvSpPr>
          <p:nvPr>
            <p:ph type="sldNum" sz="quarter" idx="11"/>
          </p:nvPr>
        </p:nvSpPr>
        <p:spPr/>
        <p:txBody>
          <a:bodyPr/>
          <a:lstStyle/>
          <a:p>
            <a:fld id="{565CE74E-AB26-4998-AD42-012C4C1AD076}" type="slidenum">
              <a:rPr lang="zh-CN" altLang="en-US" smtClean="0"/>
              <a:t>14</a:t>
            </a:fld>
            <a:endParaRPr lang="zh-CN" altLang="en-US"/>
          </a:p>
        </p:txBody>
      </p:sp>
      <p:sp>
        <p:nvSpPr>
          <p:cNvPr id="5" name="内容占位符 4"/>
          <p:cNvSpPr>
            <a:spLocks noGrp="1"/>
          </p:cNvSpPr>
          <p:nvPr>
            <p:ph idx="1"/>
          </p:nvPr>
        </p:nvSpPr>
        <p:spPr>
          <a:xfrm>
            <a:off x="494208" y="1343972"/>
            <a:ext cx="11074400" cy="5186367"/>
          </a:xfrm>
        </p:spPr>
        <p:txBody>
          <a:bodyPr/>
          <a:lstStyle/>
          <a:p>
            <a:r>
              <a:rPr lang="zh-CN" altLang="en-US" noProof="1"/>
              <a:t>迭代</a:t>
            </a:r>
            <a:endParaRPr lang="en-US" altLang="zh-CN" noProof="1"/>
          </a:p>
          <a:p>
            <a:pPr lvl="1"/>
            <a:r>
              <a:rPr lang="zh-CN" altLang="en-US" dirty="0"/>
              <a:t>迭代器对象</a:t>
            </a:r>
            <a:r>
              <a:rPr lang="en-US" altLang="zh-CN" dirty="0" err="1"/>
              <a:t>numpy.nditer</a:t>
            </a:r>
            <a:r>
              <a:rPr lang="en-US" altLang="zh-CN" dirty="0"/>
              <a:t>,</a:t>
            </a:r>
            <a:r>
              <a:rPr lang="zh-CN" altLang="en-US" dirty="0"/>
              <a:t>迭代顺序与数组内存布局一致</a:t>
            </a:r>
            <a:endParaRPr lang="en-US" altLang="zh-CN" dirty="0"/>
          </a:p>
          <a:p>
            <a:pPr lvl="2"/>
            <a:r>
              <a:rPr lang="zh-CN" altLang="en-US" dirty="0"/>
              <a:t>可选参数</a:t>
            </a:r>
            <a:r>
              <a:rPr lang="en-US" altLang="zh-CN" dirty="0" err="1"/>
              <a:t>op_flags</a:t>
            </a:r>
            <a:r>
              <a:rPr lang="zh-CN" altLang="en-US" dirty="0"/>
              <a:t>：遍历数组时，若对数组元素值修改，必须指定</a:t>
            </a:r>
            <a:r>
              <a:rPr lang="en-US" altLang="zh-CN" dirty="0"/>
              <a:t>read-write</a:t>
            </a:r>
            <a:r>
              <a:rPr lang="zh-CN" altLang="en-US" dirty="0"/>
              <a:t>或者</a:t>
            </a:r>
            <a:r>
              <a:rPr lang="en-US" altLang="zh-CN" dirty="0"/>
              <a:t>write-only</a:t>
            </a:r>
            <a:r>
              <a:rPr lang="zh-CN" altLang="en-US" dirty="0"/>
              <a:t>的模式</a:t>
            </a:r>
            <a:endParaRPr lang="en-US" altLang="zh-CN" dirty="0"/>
          </a:p>
          <a:p>
            <a:pPr marL="355600" lvl="1" indent="-355600">
              <a:lnSpc>
                <a:spcPct val="80000"/>
              </a:lnSpc>
              <a:buSzPct val="70000"/>
              <a:buNone/>
            </a:pPr>
            <a:r>
              <a:rPr lang="en-US" altLang="zh-CN" sz="1800" dirty="0">
                <a:latin typeface="Times New Roman" panose="02020603050405020304" pitchFamily="18" charset="0"/>
                <a:cs typeface="+mn-cs"/>
              </a:rPr>
              <a:t>&gt;&gt;&gt; a = </a:t>
            </a:r>
            <a:r>
              <a:rPr lang="en-US" altLang="zh-CN" sz="1800" dirty="0" err="1">
                <a:latin typeface="Times New Roman" panose="02020603050405020304" pitchFamily="18" charset="0"/>
                <a:cs typeface="+mn-cs"/>
              </a:rPr>
              <a:t>np.arange</a:t>
            </a:r>
            <a:r>
              <a:rPr lang="en-US" altLang="zh-CN" sz="1800" dirty="0">
                <a:latin typeface="Times New Roman" panose="02020603050405020304" pitchFamily="18" charset="0"/>
                <a:cs typeface="+mn-cs"/>
              </a:rPr>
              <a:t>(6).reshape(2,3) </a:t>
            </a:r>
          </a:p>
          <a:p>
            <a:pPr marL="355600" lvl="1" indent="-355600">
              <a:lnSpc>
                <a:spcPct val="80000"/>
              </a:lnSpc>
              <a:buSzPct val="70000"/>
              <a:buNone/>
            </a:pPr>
            <a:r>
              <a:rPr lang="en-US" altLang="zh-CN" sz="1800" dirty="0">
                <a:latin typeface="Times New Roman" panose="02020603050405020304" pitchFamily="18" charset="0"/>
              </a:rPr>
              <a:t>&gt;&gt;&gt; </a:t>
            </a:r>
            <a:r>
              <a:rPr lang="en-US" altLang="zh-CN" sz="1800" dirty="0">
                <a:latin typeface="Times New Roman" panose="02020603050405020304" pitchFamily="18" charset="0"/>
                <a:cs typeface="+mn-cs"/>
              </a:rPr>
              <a:t>a</a:t>
            </a:r>
          </a:p>
          <a:p>
            <a:pPr marL="355600" lvl="1" indent="-355600">
              <a:lnSpc>
                <a:spcPct val="80000"/>
              </a:lnSpc>
              <a:buSzPct val="70000"/>
              <a:buNone/>
            </a:pPr>
            <a:r>
              <a:rPr lang="en-US" altLang="zh-CN" sz="1800" dirty="0">
                <a:solidFill>
                  <a:srgbClr val="0070C0"/>
                </a:solidFill>
                <a:latin typeface="Times New Roman" panose="02020603050405020304" pitchFamily="18" charset="0"/>
                <a:cs typeface="+mn-cs"/>
              </a:rPr>
              <a:t>array([[0, 1, 2],</a:t>
            </a:r>
          </a:p>
          <a:p>
            <a:pPr marL="355600" lvl="1" indent="-355600">
              <a:lnSpc>
                <a:spcPct val="80000"/>
              </a:lnSpc>
              <a:buSzPct val="70000"/>
              <a:buNone/>
            </a:pPr>
            <a:r>
              <a:rPr lang="en-US" altLang="zh-CN" sz="1800" dirty="0">
                <a:solidFill>
                  <a:srgbClr val="0070C0"/>
                </a:solidFill>
                <a:latin typeface="Times New Roman" panose="02020603050405020304" pitchFamily="18" charset="0"/>
                <a:cs typeface="+mn-cs"/>
              </a:rPr>
              <a:t>       [3, 4, 5]])</a:t>
            </a:r>
          </a:p>
          <a:p>
            <a:pPr marL="355600" lvl="1" indent="-355600">
              <a:lnSpc>
                <a:spcPct val="80000"/>
              </a:lnSpc>
              <a:buSzPct val="70000"/>
              <a:buNone/>
            </a:pPr>
            <a:r>
              <a:rPr lang="en-US" altLang="zh-CN" sz="1800" dirty="0">
                <a:latin typeface="Times New Roman" panose="02020603050405020304" pitchFamily="18" charset="0"/>
              </a:rPr>
              <a:t>&gt;&gt;&gt;</a:t>
            </a:r>
            <a:r>
              <a:rPr lang="en-US" altLang="zh-CN" sz="1800" dirty="0">
                <a:latin typeface="Times New Roman" panose="02020603050405020304" pitchFamily="18" charset="0"/>
                <a:cs typeface="+mn-cs"/>
              </a:rPr>
              <a:t>for x in </a:t>
            </a:r>
            <a:r>
              <a:rPr lang="en-US" altLang="zh-CN" sz="1800" dirty="0" err="1">
                <a:latin typeface="Times New Roman" panose="02020603050405020304" pitchFamily="18" charset="0"/>
                <a:cs typeface="+mn-cs"/>
              </a:rPr>
              <a:t>np.nditer</a:t>
            </a:r>
            <a:r>
              <a:rPr lang="en-US" altLang="zh-CN" sz="1800" dirty="0">
                <a:latin typeface="Times New Roman" panose="02020603050405020304" pitchFamily="18" charset="0"/>
                <a:cs typeface="+mn-cs"/>
              </a:rPr>
              <a:t>(a): print (x, end=", " )</a:t>
            </a:r>
          </a:p>
          <a:p>
            <a:pPr marL="355600" lvl="1" indent="-355600">
              <a:lnSpc>
                <a:spcPct val="80000"/>
              </a:lnSpc>
              <a:buSzPct val="70000"/>
              <a:buNone/>
            </a:pPr>
            <a:r>
              <a:rPr lang="en-US" altLang="zh-CN" sz="1800" dirty="0">
                <a:solidFill>
                  <a:srgbClr val="0070C0"/>
                </a:solidFill>
                <a:latin typeface="Times New Roman" panose="02020603050405020304" pitchFamily="18" charset="0"/>
                <a:cs typeface="+mn-cs"/>
              </a:rPr>
              <a:t>0, 1, 2, 3, 4, 5, </a:t>
            </a:r>
          </a:p>
          <a:p>
            <a:pPr marL="355600" lvl="1" indent="-355600">
              <a:lnSpc>
                <a:spcPct val="80000"/>
              </a:lnSpc>
              <a:buSzPct val="70000"/>
              <a:buNone/>
            </a:pPr>
            <a:r>
              <a:rPr lang="en-US" altLang="zh-CN" sz="1800" dirty="0">
                <a:latin typeface="Times New Roman" panose="02020603050405020304" pitchFamily="18" charset="0"/>
              </a:rPr>
              <a:t>&gt;&gt;&gt; for x in </a:t>
            </a:r>
            <a:r>
              <a:rPr lang="en-US" altLang="zh-CN" sz="1800" dirty="0" err="1">
                <a:latin typeface="Times New Roman" panose="02020603050405020304" pitchFamily="18" charset="0"/>
              </a:rPr>
              <a:t>np.nditer</a:t>
            </a:r>
            <a:r>
              <a:rPr lang="en-US" altLang="zh-CN" sz="1800" dirty="0">
                <a:latin typeface="Times New Roman" panose="02020603050405020304" pitchFamily="18" charset="0"/>
              </a:rPr>
              <a:t>(</a:t>
            </a:r>
            <a:r>
              <a:rPr lang="en-US" altLang="zh-CN" sz="1800" dirty="0" err="1">
                <a:latin typeface="Times New Roman" panose="02020603050405020304" pitchFamily="18" charset="0"/>
              </a:rPr>
              <a:t>a.T</a:t>
            </a:r>
            <a:r>
              <a:rPr lang="en-US" altLang="zh-CN" sz="1800" dirty="0">
                <a:latin typeface="Times New Roman" panose="02020603050405020304" pitchFamily="18" charset="0"/>
              </a:rPr>
              <a:t>): print (x, end=", " )</a:t>
            </a:r>
          </a:p>
          <a:p>
            <a:pPr marL="355600" lvl="1" indent="-355600">
              <a:lnSpc>
                <a:spcPct val="80000"/>
              </a:lnSpc>
              <a:buSzPct val="70000"/>
              <a:buNone/>
            </a:pPr>
            <a:r>
              <a:rPr lang="en-US" altLang="zh-CN" sz="1800" dirty="0">
                <a:solidFill>
                  <a:srgbClr val="0070C0"/>
                </a:solidFill>
                <a:latin typeface="Times New Roman" panose="02020603050405020304" pitchFamily="18" charset="0"/>
              </a:rPr>
              <a:t>0, 1, 2, 3, 4, 5, </a:t>
            </a:r>
          </a:p>
          <a:p>
            <a:pPr marL="355600" lvl="1" indent="-355600">
              <a:lnSpc>
                <a:spcPct val="80000"/>
              </a:lnSpc>
              <a:buSzPct val="70000"/>
              <a:buNone/>
            </a:pPr>
            <a:r>
              <a:rPr lang="en-US" altLang="zh-CN" sz="1800" dirty="0">
                <a:latin typeface="Times New Roman" panose="02020603050405020304" pitchFamily="18" charset="0"/>
              </a:rPr>
              <a:t>&gt;&gt;&gt; for x in </a:t>
            </a:r>
            <a:r>
              <a:rPr lang="en-US" altLang="zh-CN" sz="1800" dirty="0" err="1">
                <a:latin typeface="Times New Roman" panose="02020603050405020304" pitchFamily="18" charset="0"/>
              </a:rPr>
              <a:t>np.nditer</a:t>
            </a:r>
            <a:r>
              <a:rPr lang="en-US" altLang="zh-CN" sz="1800" dirty="0">
                <a:latin typeface="Times New Roman" panose="02020603050405020304" pitchFamily="18" charset="0"/>
              </a:rPr>
              <a:t>(</a:t>
            </a:r>
            <a:r>
              <a:rPr lang="en-US" altLang="zh-CN" sz="1800" dirty="0" err="1">
                <a:latin typeface="Times New Roman" panose="02020603050405020304" pitchFamily="18" charset="0"/>
              </a:rPr>
              <a:t>a,order</a:t>
            </a:r>
            <a:r>
              <a:rPr lang="en-US" altLang="zh-CN" sz="1800" dirty="0">
                <a:latin typeface="Times New Roman" panose="02020603050405020304" pitchFamily="18" charset="0"/>
              </a:rPr>
              <a:t>='F'): print (x, end=", " )</a:t>
            </a:r>
          </a:p>
          <a:p>
            <a:pPr marL="355600" lvl="1" indent="-355600">
              <a:lnSpc>
                <a:spcPct val="80000"/>
              </a:lnSpc>
              <a:buSzPct val="70000"/>
              <a:buNone/>
            </a:pPr>
            <a:r>
              <a:rPr lang="en-US" altLang="zh-CN" sz="1800" dirty="0">
                <a:solidFill>
                  <a:srgbClr val="0070C0"/>
                </a:solidFill>
                <a:latin typeface="Times New Roman" panose="02020603050405020304" pitchFamily="18" charset="0"/>
              </a:rPr>
              <a:t>0, 3, 1, 4, 2, 5, </a:t>
            </a:r>
          </a:p>
          <a:p>
            <a:pPr marL="355600" lvl="1" indent="-355600">
              <a:lnSpc>
                <a:spcPct val="80000"/>
              </a:lnSpc>
              <a:buSzPct val="70000"/>
              <a:buNone/>
            </a:pPr>
            <a:r>
              <a:rPr lang="en-US" altLang="zh-CN" sz="1800" dirty="0">
                <a:latin typeface="Times New Roman" panose="02020603050405020304" pitchFamily="18" charset="0"/>
              </a:rPr>
              <a:t>&gt;&gt;&gt; for x in </a:t>
            </a:r>
            <a:r>
              <a:rPr lang="en-US" altLang="zh-CN" sz="1800" dirty="0" err="1">
                <a:latin typeface="Times New Roman" panose="02020603050405020304" pitchFamily="18" charset="0"/>
              </a:rPr>
              <a:t>np.nditer</a:t>
            </a:r>
            <a:r>
              <a:rPr lang="en-US" altLang="zh-CN" sz="1800" dirty="0">
                <a:latin typeface="Times New Roman" panose="02020603050405020304" pitchFamily="18" charset="0"/>
              </a:rPr>
              <a:t>(a, </a:t>
            </a:r>
            <a:r>
              <a:rPr lang="en-US" altLang="zh-CN" sz="1800" dirty="0" err="1">
                <a:latin typeface="Times New Roman" panose="02020603050405020304" pitchFamily="18" charset="0"/>
              </a:rPr>
              <a:t>op_flags</a:t>
            </a:r>
            <a:r>
              <a:rPr lang="en-US" altLang="zh-CN" sz="1800" dirty="0">
                <a:latin typeface="Times New Roman" panose="02020603050405020304" pitchFamily="18" charset="0"/>
              </a:rPr>
              <a:t>=['</a:t>
            </a:r>
            <a:r>
              <a:rPr lang="en-US" altLang="zh-CN" sz="1800" dirty="0" err="1">
                <a:latin typeface="Times New Roman" panose="02020603050405020304" pitchFamily="18" charset="0"/>
              </a:rPr>
              <a:t>readwrite</a:t>
            </a:r>
            <a:r>
              <a:rPr lang="en-US" altLang="zh-CN" sz="1800" dirty="0">
                <a:latin typeface="Times New Roman" panose="02020603050405020304" pitchFamily="18" charset="0"/>
              </a:rPr>
              <a:t>']): x[...]=2*x</a:t>
            </a:r>
          </a:p>
          <a:p>
            <a:pPr marL="355600" lvl="1" indent="-355600">
              <a:lnSpc>
                <a:spcPct val="80000"/>
              </a:lnSpc>
              <a:buSzPct val="70000"/>
              <a:buNone/>
            </a:pPr>
            <a:r>
              <a:rPr lang="en-US" altLang="zh-CN" sz="1800" dirty="0">
                <a:solidFill>
                  <a:srgbClr val="0070C0"/>
                </a:solidFill>
                <a:latin typeface="Times New Roman" panose="02020603050405020304" pitchFamily="18" charset="0"/>
              </a:rPr>
              <a:t>array([[ 0,  2,  4],</a:t>
            </a:r>
          </a:p>
          <a:p>
            <a:pPr marL="355600" lvl="1" indent="-355600">
              <a:lnSpc>
                <a:spcPct val="80000"/>
              </a:lnSpc>
              <a:buSzPct val="70000"/>
              <a:buNone/>
            </a:pPr>
            <a:r>
              <a:rPr lang="en-US" altLang="zh-CN" sz="1800" dirty="0">
                <a:solidFill>
                  <a:srgbClr val="0070C0"/>
                </a:solidFill>
                <a:latin typeface="Times New Roman" panose="02020603050405020304" pitchFamily="18" charset="0"/>
              </a:rPr>
              <a:t>       [ 6,  8, 10]])</a:t>
            </a:r>
          </a:p>
          <a:p>
            <a:pPr lvl="1"/>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数组的基本操作</a:t>
            </a:r>
          </a:p>
        </p:txBody>
      </p:sp>
      <p:sp>
        <p:nvSpPr>
          <p:cNvPr id="3" name="内容占位符 2"/>
          <p:cNvSpPr>
            <a:spLocks noGrp="1"/>
          </p:cNvSpPr>
          <p:nvPr>
            <p:ph idx="1"/>
          </p:nvPr>
        </p:nvSpPr>
        <p:spPr/>
        <p:txBody>
          <a:bodyPr/>
          <a:lstStyle/>
          <a:p>
            <a:r>
              <a:rPr lang="zh-CN" altLang="en-US" dirty="0"/>
              <a:t>数组的组合</a:t>
            </a:r>
            <a:endParaRPr lang="en-US" altLang="zh-CN" dirty="0"/>
          </a:p>
          <a:p>
            <a:pPr lvl="1"/>
            <a:r>
              <a:rPr lang="en-US" altLang="zh-CN" dirty="0" err="1"/>
              <a:t>hstack</a:t>
            </a:r>
            <a:r>
              <a:rPr lang="zh-CN" altLang="en-US" dirty="0"/>
              <a:t>、</a:t>
            </a:r>
            <a:r>
              <a:rPr lang="en-US" altLang="zh-CN" dirty="0" err="1"/>
              <a:t>vstack</a:t>
            </a:r>
            <a:r>
              <a:rPr lang="zh-CN" altLang="en-US" dirty="0"/>
              <a:t>、</a:t>
            </a:r>
            <a:r>
              <a:rPr lang="en-US" altLang="zh-CN" dirty="0"/>
              <a:t>concatenate</a:t>
            </a:r>
          </a:p>
          <a:p>
            <a:pPr marL="355600" lvl="1" indent="-355600">
              <a:lnSpc>
                <a:spcPct val="80000"/>
              </a:lnSpc>
              <a:buSzPct val="70000"/>
              <a:buNone/>
            </a:pPr>
            <a:r>
              <a:rPr lang="en-US" altLang="zh-CN" sz="1800" dirty="0">
                <a:latin typeface="Times New Roman" panose="02020603050405020304" pitchFamily="18" charset="0"/>
                <a:cs typeface="+mn-cs"/>
              </a:rPr>
              <a:t>&gt;&gt;&gt; a=</a:t>
            </a:r>
            <a:r>
              <a:rPr lang="en-US" altLang="zh-CN" sz="1800" dirty="0" err="1">
                <a:latin typeface="Times New Roman" panose="02020603050405020304" pitchFamily="18" charset="0"/>
                <a:cs typeface="+mn-cs"/>
              </a:rPr>
              <a:t>np.arange</a:t>
            </a:r>
            <a:r>
              <a:rPr lang="en-US" altLang="zh-CN" sz="1800" dirty="0">
                <a:latin typeface="Times New Roman" panose="02020603050405020304" pitchFamily="18" charset="0"/>
                <a:cs typeface="+mn-cs"/>
              </a:rPr>
              <a:t>(9).reshape(3,3)</a:t>
            </a:r>
          </a:p>
          <a:p>
            <a:pPr marL="355600" lvl="1" indent="-355600">
              <a:lnSpc>
                <a:spcPct val="80000"/>
              </a:lnSpc>
              <a:buSzPct val="70000"/>
              <a:buNone/>
            </a:pPr>
            <a:r>
              <a:rPr lang="en-US" altLang="zh-CN" sz="1800" dirty="0">
                <a:latin typeface="Times New Roman" panose="02020603050405020304" pitchFamily="18" charset="0"/>
              </a:rPr>
              <a:t>&gt;&gt;&gt; </a:t>
            </a:r>
            <a:r>
              <a:rPr lang="en-US" altLang="zh-CN" sz="1800" dirty="0">
                <a:latin typeface="Times New Roman" panose="02020603050405020304" pitchFamily="18" charset="0"/>
                <a:cs typeface="+mn-cs"/>
              </a:rPr>
              <a:t>b=2*a</a:t>
            </a:r>
          </a:p>
          <a:p>
            <a:pPr marL="355600" lvl="1" indent="-355600">
              <a:lnSpc>
                <a:spcPct val="80000"/>
              </a:lnSpc>
              <a:buSzPct val="70000"/>
              <a:buNone/>
            </a:pPr>
            <a:r>
              <a:rPr lang="en-US" altLang="zh-CN" sz="1800" dirty="0">
                <a:latin typeface="Times New Roman" panose="02020603050405020304" pitchFamily="18" charset="0"/>
              </a:rPr>
              <a:t>&gt;&gt;&gt; </a:t>
            </a:r>
            <a:r>
              <a:rPr lang="en-US" altLang="zh-CN" sz="1800" dirty="0">
                <a:latin typeface="Times New Roman" panose="02020603050405020304" pitchFamily="18" charset="0"/>
                <a:cs typeface="+mn-cs"/>
              </a:rPr>
              <a:t>b</a:t>
            </a:r>
          </a:p>
          <a:p>
            <a:pPr marL="355600" lvl="1" indent="-355600">
              <a:lnSpc>
                <a:spcPct val="80000"/>
              </a:lnSpc>
              <a:buSzPct val="70000"/>
              <a:buNone/>
            </a:pPr>
            <a:r>
              <a:rPr lang="en-US" altLang="zh-CN" sz="1800" dirty="0">
                <a:solidFill>
                  <a:srgbClr val="0070C0"/>
                </a:solidFill>
                <a:latin typeface="Times New Roman" panose="02020603050405020304" pitchFamily="18" charset="0"/>
                <a:cs typeface="+mn-cs"/>
              </a:rPr>
              <a:t>array([[ 0,  2,  4],</a:t>
            </a:r>
          </a:p>
          <a:p>
            <a:pPr marL="355600" lvl="1" indent="-355600">
              <a:lnSpc>
                <a:spcPct val="80000"/>
              </a:lnSpc>
              <a:buSzPct val="70000"/>
              <a:buNone/>
            </a:pPr>
            <a:r>
              <a:rPr lang="en-US" altLang="zh-CN" sz="1800" dirty="0">
                <a:solidFill>
                  <a:srgbClr val="0070C0"/>
                </a:solidFill>
                <a:latin typeface="Times New Roman" panose="02020603050405020304" pitchFamily="18" charset="0"/>
                <a:cs typeface="+mn-cs"/>
              </a:rPr>
              <a:t>       [ 6,  8, 10],</a:t>
            </a:r>
          </a:p>
          <a:p>
            <a:pPr marL="355600" lvl="1" indent="-355600">
              <a:lnSpc>
                <a:spcPct val="80000"/>
              </a:lnSpc>
              <a:buSzPct val="70000"/>
              <a:buNone/>
            </a:pPr>
            <a:r>
              <a:rPr lang="en-US" altLang="zh-CN" sz="1800" dirty="0">
                <a:solidFill>
                  <a:srgbClr val="0070C0"/>
                </a:solidFill>
                <a:latin typeface="Times New Roman" panose="02020603050405020304" pitchFamily="18" charset="0"/>
                <a:cs typeface="+mn-cs"/>
              </a:rPr>
              <a:t>       [12, 14, 16]])</a:t>
            </a:r>
          </a:p>
          <a:p>
            <a:pPr marL="355600" lvl="1" indent="-355600">
              <a:lnSpc>
                <a:spcPct val="80000"/>
              </a:lnSpc>
              <a:buSzPct val="70000"/>
              <a:buNone/>
            </a:pPr>
            <a:r>
              <a:rPr lang="en-US" altLang="zh-CN" sz="1800" dirty="0">
                <a:latin typeface="Times New Roman" panose="02020603050405020304" pitchFamily="18" charset="0"/>
              </a:rPr>
              <a:t>&gt;&gt;&gt;</a:t>
            </a:r>
            <a:r>
              <a:rPr lang="en-US" altLang="zh-CN" sz="1800" dirty="0" err="1">
                <a:latin typeface="Times New Roman" panose="02020603050405020304" pitchFamily="18" charset="0"/>
              </a:rPr>
              <a:t>np.</a:t>
            </a:r>
            <a:r>
              <a:rPr lang="en-US" altLang="zh-CN" sz="1800" dirty="0" err="1">
                <a:latin typeface="Times New Roman" panose="02020603050405020304" pitchFamily="18" charset="0"/>
                <a:cs typeface="+mn-cs"/>
              </a:rPr>
              <a:t>hstack</a:t>
            </a:r>
            <a:r>
              <a:rPr lang="en-US" altLang="zh-CN" sz="1800" dirty="0">
                <a:latin typeface="Times New Roman" panose="02020603050405020304" pitchFamily="18" charset="0"/>
                <a:cs typeface="+mn-cs"/>
              </a:rPr>
              <a:t>((</a:t>
            </a:r>
            <a:r>
              <a:rPr lang="en-US" altLang="zh-CN" sz="1800" dirty="0" err="1">
                <a:latin typeface="Times New Roman" panose="02020603050405020304" pitchFamily="18" charset="0"/>
                <a:cs typeface="+mn-cs"/>
              </a:rPr>
              <a:t>a,b</a:t>
            </a:r>
            <a:r>
              <a:rPr lang="en-US" altLang="zh-CN" sz="1800" dirty="0">
                <a:latin typeface="Times New Roman" panose="02020603050405020304" pitchFamily="18" charset="0"/>
                <a:cs typeface="+mn-cs"/>
              </a:rPr>
              <a:t>))</a:t>
            </a:r>
          </a:p>
          <a:p>
            <a:pPr marL="355600" lvl="1" indent="-355600">
              <a:lnSpc>
                <a:spcPct val="80000"/>
              </a:lnSpc>
              <a:buSzPct val="70000"/>
              <a:buNone/>
            </a:pPr>
            <a:r>
              <a:rPr lang="en-US" altLang="zh-CN" sz="1800" dirty="0">
                <a:solidFill>
                  <a:srgbClr val="0070C0"/>
                </a:solidFill>
                <a:latin typeface="Times New Roman" panose="02020603050405020304" pitchFamily="18" charset="0"/>
                <a:cs typeface="+mn-cs"/>
              </a:rPr>
              <a:t>array([[ 0,  1,  2,  0,  2,  4],</a:t>
            </a:r>
          </a:p>
          <a:p>
            <a:pPr marL="355600" lvl="1" indent="-355600">
              <a:lnSpc>
                <a:spcPct val="80000"/>
              </a:lnSpc>
              <a:buSzPct val="70000"/>
              <a:buNone/>
            </a:pPr>
            <a:r>
              <a:rPr lang="en-US" altLang="zh-CN" sz="1800" dirty="0">
                <a:solidFill>
                  <a:srgbClr val="0070C0"/>
                </a:solidFill>
                <a:latin typeface="Times New Roman" panose="02020603050405020304" pitchFamily="18" charset="0"/>
                <a:cs typeface="+mn-cs"/>
              </a:rPr>
              <a:t>       [ 3,  4,  5,  6,  8, 10],</a:t>
            </a:r>
          </a:p>
          <a:p>
            <a:pPr marL="355600" lvl="1" indent="-355600">
              <a:lnSpc>
                <a:spcPct val="80000"/>
              </a:lnSpc>
              <a:buSzPct val="70000"/>
              <a:buNone/>
            </a:pPr>
            <a:r>
              <a:rPr lang="en-US" altLang="zh-CN" sz="1800" dirty="0">
                <a:solidFill>
                  <a:srgbClr val="0070C0"/>
                </a:solidFill>
                <a:latin typeface="Times New Roman" panose="02020603050405020304" pitchFamily="18" charset="0"/>
                <a:cs typeface="+mn-cs"/>
              </a:rPr>
              <a:t>       [ 6,  7,  8, 12, 14, 16]])</a:t>
            </a:r>
          </a:p>
          <a:p>
            <a:pPr marL="355600" lvl="1" indent="-355600">
              <a:lnSpc>
                <a:spcPct val="80000"/>
              </a:lnSpc>
              <a:buSzPct val="70000"/>
              <a:buNone/>
            </a:pPr>
            <a:r>
              <a:rPr lang="en-US" altLang="zh-CN" sz="1800" dirty="0">
                <a:latin typeface="Times New Roman" panose="02020603050405020304" pitchFamily="18" charset="0"/>
              </a:rPr>
              <a:t>&gt;&gt;&gt;</a:t>
            </a:r>
            <a:r>
              <a:rPr lang="en-US" altLang="zh-CN" sz="1800" dirty="0" err="1">
                <a:latin typeface="Times New Roman" panose="02020603050405020304" pitchFamily="18" charset="0"/>
              </a:rPr>
              <a:t>np.</a:t>
            </a:r>
            <a:r>
              <a:rPr lang="en-US" altLang="zh-CN" sz="1800" dirty="0" err="1">
                <a:latin typeface="Times New Roman" panose="02020603050405020304" pitchFamily="18" charset="0"/>
                <a:cs typeface="+mn-cs"/>
              </a:rPr>
              <a:t>vstack</a:t>
            </a:r>
            <a:r>
              <a:rPr lang="en-US" altLang="zh-CN" sz="1800" dirty="0">
                <a:latin typeface="Times New Roman" panose="02020603050405020304" pitchFamily="18" charset="0"/>
                <a:cs typeface="+mn-cs"/>
              </a:rPr>
              <a:t>((</a:t>
            </a:r>
            <a:r>
              <a:rPr lang="en-US" altLang="zh-CN" sz="1800" dirty="0" err="1">
                <a:latin typeface="Times New Roman" panose="02020603050405020304" pitchFamily="18" charset="0"/>
                <a:cs typeface="+mn-cs"/>
              </a:rPr>
              <a:t>a,b</a:t>
            </a:r>
            <a:r>
              <a:rPr lang="en-US" altLang="zh-CN" sz="1800" dirty="0">
                <a:latin typeface="Times New Roman" panose="02020603050405020304" pitchFamily="18" charset="0"/>
                <a:cs typeface="+mn-cs"/>
              </a:rPr>
              <a:t>))</a:t>
            </a:r>
          </a:p>
          <a:p>
            <a:pPr marL="355600" lvl="1" indent="-355600">
              <a:lnSpc>
                <a:spcPct val="80000"/>
              </a:lnSpc>
              <a:buSzPct val="70000"/>
              <a:buNone/>
            </a:pPr>
            <a:r>
              <a:rPr lang="en-US" altLang="zh-CN" sz="1800" dirty="0">
                <a:solidFill>
                  <a:srgbClr val="0070C0"/>
                </a:solidFill>
                <a:latin typeface="Times New Roman" panose="02020603050405020304" pitchFamily="18" charset="0"/>
                <a:cs typeface="+mn-cs"/>
              </a:rPr>
              <a:t>array([[ 0,  1,  2],</a:t>
            </a:r>
          </a:p>
          <a:p>
            <a:pPr marL="355600" lvl="1" indent="-355600">
              <a:lnSpc>
                <a:spcPct val="80000"/>
              </a:lnSpc>
              <a:buSzPct val="70000"/>
              <a:buNone/>
            </a:pPr>
            <a:r>
              <a:rPr lang="en-US" altLang="zh-CN" sz="1800" dirty="0">
                <a:solidFill>
                  <a:srgbClr val="0070C0"/>
                </a:solidFill>
                <a:latin typeface="Times New Roman" panose="02020603050405020304" pitchFamily="18" charset="0"/>
                <a:cs typeface="+mn-cs"/>
              </a:rPr>
              <a:t>       [ 3,  4,  5],</a:t>
            </a:r>
          </a:p>
          <a:p>
            <a:pPr marL="355600" lvl="1" indent="-355600">
              <a:lnSpc>
                <a:spcPct val="80000"/>
              </a:lnSpc>
              <a:buSzPct val="70000"/>
              <a:buNone/>
            </a:pPr>
            <a:r>
              <a:rPr lang="en-US" altLang="zh-CN" sz="1800" dirty="0">
                <a:solidFill>
                  <a:srgbClr val="0070C0"/>
                </a:solidFill>
                <a:latin typeface="Times New Roman" panose="02020603050405020304" pitchFamily="18" charset="0"/>
                <a:cs typeface="+mn-cs"/>
              </a:rPr>
              <a:t>       [ 6,  7,  8],</a:t>
            </a:r>
          </a:p>
          <a:p>
            <a:pPr marL="355600" lvl="1" indent="-355600">
              <a:lnSpc>
                <a:spcPct val="80000"/>
              </a:lnSpc>
              <a:buSzPct val="70000"/>
              <a:buNone/>
            </a:pPr>
            <a:r>
              <a:rPr lang="en-US" altLang="zh-CN" sz="1800" dirty="0">
                <a:solidFill>
                  <a:srgbClr val="0070C0"/>
                </a:solidFill>
                <a:latin typeface="Times New Roman" panose="02020603050405020304" pitchFamily="18" charset="0"/>
                <a:cs typeface="+mn-cs"/>
              </a:rPr>
              <a:t>       [ 0,  2,  4],</a:t>
            </a:r>
          </a:p>
          <a:p>
            <a:pPr marL="355600" lvl="1" indent="-355600">
              <a:lnSpc>
                <a:spcPct val="80000"/>
              </a:lnSpc>
              <a:buSzPct val="70000"/>
              <a:buNone/>
            </a:pPr>
            <a:r>
              <a:rPr lang="en-US" altLang="zh-CN" sz="1800" dirty="0">
                <a:solidFill>
                  <a:srgbClr val="0070C0"/>
                </a:solidFill>
                <a:latin typeface="Times New Roman" panose="02020603050405020304" pitchFamily="18" charset="0"/>
                <a:cs typeface="+mn-cs"/>
              </a:rPr>
              <a:t>       [ 6,  8, 10],</a:t>
            </a:r>
          </a:p>
          <a:p>
            <a:pPr marL="355600" lvl="1" indent="-355600">
              <a:lnSpc>
                <a:spcPct val="80000"/>
              </a:lnSpc>
              <a:buSzPct val="70000"/>
              <a:buNone/>
            </a:pPr>
            <a:r>
              <a:rPr lang="en-US" altLang="zh-CN" sz="1800" dirty="0">
                <a:solidFill>
                  <a:srgbClr val="0070C0"/>
                </a:solidFill>
                <a:latin typeface="Times New Roman" panose="02020603050405020304" pitchFamily="18" charset="0"/>
                <a:cs typeface="+mn-cs"/>
              </a:rPr>
              <a:t>       [12, 14, 16]])</a:t>
            </a:r>
          </a:p>
          <a:p>
            <a:pPr marL="355600" lvl="1" indent="-355600">
              <a:lnSpc>
                <a:spcPct val="80000"/>
              </a:lnSpc>
              <a:buSzPct val="70000"/>
              <a:buNone/>
            </a:pPr>
            <a:endParaRPr lang="en-US" altLang="zh-CN" sz="1800" dirty="0">
              <a:latin typeface="Times New Roman" panose="02020603050405020304" pitchFamily="18" charset="0"/>
              <a:cs typeface="+mn-cs"/>
            </a:endParaRPr>
          </a:p>
        </p:txBody>
      </p:sp>
      <p:sp>
        <p:nvSpPr>
          <p:cNvPr id="4" name="灯片编号占位符 3"/>
          <p:cNvSpPr>
            <a:spLocks noGrp="1"/>
          </p:cNvSpPr>
          <p:nvPr>
            <p:ph type="sldNum" sz="quarter" idx="11"/>
          </p:nvPr>
        </p:nvSpPr>
        <p:spPr/>
        <p:txBody>
          <a:bodyPr/>
          <a:lstStyle/>
          <a:p>
            <a:fld id="{565CE74E-AB26-4998-AD42-012C4C1AD076}" type="slidenum">
              <a:rPr lang="zh-CN" altLang="en-US" smtClean="0"/>
              <a:t>15</a:t>
            </a:fld>
            <a:endParaRPr lang="zh-CN" altLang="en-US"/>
          </a:p>
        </p:txBody>
      </p:sp>
      <p:sp>
        <p:nvSpPr>
          <p:cNvPr id="5" name="矩形 4"/>
          <p:cNvSpPr/>
          <p:nvPr/>
        </p:nvSpPr>
        <p:spPr>
          <a:xfrm>
            <a:off x="5041900" y="2495540"/>
            <a:ext cx="6096000" cy="2745740"/>
          </a:xfrm>
          <a:prstGeom prst="rect">
            <a:avLst/>
          </a:prstGeom>
        </p:spPr>
        <p:txBody>
          <a:bodyPr>
            <a:spAutoFit/>
          </a:bodyPr>
          <a:lstStyle/>
          <a:p>
            <a:pPr marL="355600" lvl="1" indent="-355600" fontAlgn="base">
              <a:lnSpc>
                <a:spcPct val="80000"/>
              </a:lnSpc>
              <a:spcBef>
                <a:spcPct val="0"/>
              </a:spcBef>
              <a:spcAft>
                <a:spcPct val="0"/>
              </a:spcAft>
              <a:buSzPct val="70000"/>
              <a:tabLst>
                <a:tab pos="766445" algn="l"/>
                <a:tab pos="1336675" algn="l"/>
              </a:tabLst>
            </a:pPr>
            <a:r>
              <a:rPr lang="en-US" altLang="zh-CN" dirty="0">
                <a:solidFill>
                  <a:srgbClr val="FF0000"/>
                </a:solidFill>
                <a:latin typeface="Times New Roman" panose="02020603050405020304" pitchFamily="18" charset="0"/>
              </a:rPr>
              <a:t>&gt;&gt;&gt;</a:t>
            </a:r>
            <a:r>
              <a:rPr lang="en-US" altLang="zh-CN" dirty="0" err="1">
                <a:solidFill>
                  <a:srgbClr val="FF0000"/>
                </a:solidFill>
                <a:latin typeface="Times New Roman" panose="02020603050405020304" pitchFamily="18" charset="0"/>
              </a:rPr>
              <a:t>np.</a:t>
            </a:r>
            <a:r>
              <a:rPr kumimoji="1" lang="en-US" altLang="zh-CN" b="1" dirty="0" err="1">
                <a:solidFill>
                  <a:srgbClr val="FF0000"/>
                </a:solidFill>
                <a:latin typeface="Times New Roman" panose="02020603050405020304" pitchFamily="18" charset="0"/>
              </a:rPr>
              <a:t>concatenate</a:t>
            </a:r>
            <a:r>
              <a:rPr kumimoji="1" lang="en-US" altLang="zh-CN" b="1" dirty="0">
                <a:solidFill>
                  <a:srgbClr val="FF0000"/>
                </a:solidFill>
                <a:latin typeface="Times New Roman" panose="02020603050405020304" pitchFamily="18" charset="0"/>
              </a:rPr>
              <a:t>((</a:t>
            </a:r>
            <a:r>
              <a:rPr kumimoji="1" lang="en-US" altLang="zh-CN" b="1" dirty="0" err="1">
                <a:solidFill>
                  <a:srgbClr val="FF0000"/>
                </a:solidFill>
                <a:latin typeface="Times New Roman" panose="02020603050405020304" pitchFamily="18" charset="0"/>
              </a:rPr>
              <a:t>a,b</a:t>
            </a:r>
            <a:r>
              <a:rPr kumimoji="1" lang="en-US" altLang="zh-CN" b="1" dirty="0">
                <a:solidFill>
                  <a:srgbClr val="FF0000"/>
                </a:solidFill>
                <a:latin typeface="Times New Roman" panose="02020603050405020304" pitchFamily="18" charset="0"/>
              </a:rPr>
              <a:t>),axis=1)   </a:t>
            </a:r>
          </a:p>
          <a:p>
            <a:pPr marL="355600" lvl="1" indent="-355600" fontAlgn="base">
              <a:lnSpc>
                <a:spcPct val="80000"/>
              </a:lnSpc>
              <a:spcBef>
                <a:spcPct val="0"/>
              </a:spcBef>
              <a:spcAft>
                <a:spcPct val="0"/>
              </a:spcAft>
              <a:buSzPct val="70000"/>
              <a:tabLst>
                <a:tab pos="766445" algn="l"/>
                <a:tab pos="1336675" algn="l"/>
              </a:tabLst>
            </a:pPr>
            <a:r>
              <a:rPr kumimoji="1" lang="en-US" altLang="zh-CN" b="1" dirty="0">
                <a:solidFill>
                  <a:srgbClr val="0070C0"/>
                </a:solidFill>
                <a:latin typeface="Times New Roman" panose="02020603050405020304" pitchFamily="18" charset="0"/>
              </a:rPr>
              <a:t>array([[ 0,  1,  2,  0,  2,  4],</a:t>
            </a:r>
          </a:p>
          <a:p>
            <a:pPr marL="355600" lvl="1" indent="-355600" fontAlgn="base">
              <a:lnSpc>
                <a:spcPct val="80000"/>
              </a:lnSpc>
              <a:spcBef>
                <a:spcPct val="0"/>
              </a:spcBef>
              <a:spcAft>
                <a:spcPct val="0"/>
              </a:spcAft>
              <a:buSzPct val="70000"/>
              <a:tabLst>
                <a:tab pos="766445" algn="l"/>
                <a:tab pos="1336675" algn="l"/>
              </a:tabLst>
            </a:pPr>
            <a:r>
              <a:rPr kumimoji="1" lang="en-US" altLang="zh-CN" b="1" dirty="0">
                <a:solidFill>
                  <a:srgbClr val="0070C0"/>
                </a:solidFill>
                <a:latin typeface="Times New Roman" panose="02020603050405020304" pitchFamily="18" charset="0"/>
              </a:rPr>
              <a:t>       [ 3,  4,  5,  6,  8, 10],</a:t>
            </a:r>
          </a:p>
          <a:p>
            <a:pPr marL="355600" lvl="1" indent="-355600" fontAlgn="base">
              <a:lnSpc>
                <a:spcPct val="80000"/>
              </a:lnSpc>
              <a:spcBef>
                <a:spcPct val="0"/>
              </a:spcBef>
              <a:spcAft>
                <a:spcPct val="0"/>
              </a:spcAft>
              <a:buSzPct val="70000"/>
              <a:tabLst>
                <a:tab pos="766445" algn="l"/>
                <a:tab pos="1336675" algn="l"/>
              </a:tabLst>
            </a:pPr>
            <a:r>
              <a:rPr kumimoji="1" lang="en-US" altLang="zh-CN" b="1" dirty="0">
                <a:solidFill>
                  <a:srgbClr val="0070C0"/>
                </a:solidFill>
                <a:latin typeface="Times New Roman" panose="02020603050405020304" pitchFamily="18" charset="0"/>
              </a:rPr>
              <a:t>       [ 6,  7,  8, 12, 14, 16]])</a:t>
            </a:r>
            <a:endParaRPr lang="en-US" altLang="zh-CN" dirty="0">
              <a:solidFill>
                <a:srgbClr val="0070C0"/>
              </a:solidFill>
              <a:latin typeface="Times New Roman" panose="02020603050405020304" pitchFamily="18" charset="0"/>
            </a:endParaRPr>
          </a:p>
          <a:p>
            <a:pPr marL="355600" lvl="1" indent="-355600" fontAlgn="base">
              <a:lnSpc>
                <a:spcPct val="80000"/>
              </a:lnSpc>
              <a:spcBef>
                <a:spcPct val="0"/>
              </a:spcBef>
              <a:spcAft>
                <a:spcPct val="0"/>
              </a:spcAft>
              <a:buSzPct val="70000"/>
              <a:tabLst>
                <a:tab pos="766445" algn="l"/>
                <a:tab pos="1336675" algn="l"/>
              </a:tabLst>
            </a:pPr>
            <a:r>
              <a:rPr lang="en-US" altLang="zh-CN" dirty="0">
                <a:solidFill>
                  <a:srgbClr val="FF0000"/>
                </a:solidFill>
                <a:latin typeface="Times New Roman" panose="02020603050405020304" pitchFamily="18" charset="0"/>
              </a:rPr>
              <a:t>&gt;&gt;&gt; </a:t>
            </a:r>
            <a:r>
              <a:rPr lang="en-US" altLang="zh-CN" dirty="0" err="1">
                <a:solidFill>
                  <a:srgbClr val="FF0000"/>
                </a:solidFill>
                <a:latin typeface="Times New Roman" panose="02020603050405020304" pitchFamily="18" charset="0"/>
              </a:rPr>
              <a:t>np.</a:t>
            </a:r>
            <a:r>
              <a:rPr kumimoji="1" lang="en-US" altLang="zh-CN" b="1" dirty="0" err="1">
                <a:solidFill>
                  <a:srgbClr val="FF0000"/>
                </a:solidFill>
                <a:latin typeface="Times New Roman" panose="02020603050405020304" pitchFamily="18" charset="0"/>
              </a:rPr>
              <a:t>concatenate</a:t>
            </a:r>
            <a:r>
              <a:rPr kumimoji="1" lang="en-US" altLang="zh-CN" b="1" dirty="0">
                <a:solidFill>
                  <a:srgbClr val="FF0000"/>
                </a:solidFill>
                <a:latin typeface="Times New Roman" panose="02020603050405020304" pitchFamily="18" charset="0"/>
              </a:rPr>
              <a:t>((</a:t>
            </a:r>
            <a:r>
              <a:rPr kumimoji="1" lang="en-US" altLang="zh-CN" b="1" dirty="0" err="1">
                <a:solidFill>
                  <a:srgbClr val="FF0000"/>
                </a:solidFill>
                <a:latin typeface="Times New Roman" panose="02020603050405020304" pitchFamily="18" charset="0"/>
              </a:rPr>
              <a:t>a,b</a:t>
            </a:r>
            <a:r>
              <a:rPr kumimoji="1" lang="en-US" altLang="zh-CN" b="1" dirty="0">
                <a:solidFill>
                  <a:srgbClr val="FF0000"/>
                </a:solidFill>
                <a:latin typeface="Times New Roman" panose="02020603050405020304" pitchFamily="18" charset="0"/>
              </a:rPr>
              <a:t>),axis=0)</a:t>
            </a:r>
          </a:p>
          <a:p>
            <a:pPr marL="355600" lvl="1" indent="-355600" fontAlgn="base">
              <a:lnSpc>
                <a:spcPct val="80000"/>
              </a:lnSpc>
              <a:spcBef>
                <a:spcPct val="0"/>
              </a:spcBef>
              <a:spcAft>
                <a:spcPct val="0"/>
              </a:spcAft>
              <a:buSzPct val="70000"/>
              <a:tabLst>
                <a:tab pos="766445" algn="l"/>
                <a:tab pos="1336675" algn="l"/>
              </a:tabLst>
            </a:pPr>
            <a:r>
              <a:rPr kumimoji="1" lang="en-US" altLang="zh-CN" b="1" dirty="0">
                <a:solidFill>
                  <a:srgbClr val="0070C0"/>
                </a:solidFill>
                <a:latin typeface="Times New Roman" panose="02020603050405020304" pitchFamily="18" charset="0"/>
              </a:rPr>
              <a:t>array([[ 0,  1,  2],</a:t>
            </a:r>
          </a:p>
          <a:p>
            <a:pPr marL="355600" lvl="1" indent="-355600" fontAlgn="base">
              <a:lnSpc>
                <a:spcPct val="80000"/>
              </a:lnSpc>
              <a:spcBef>
                <a:spcPct val="0"/>
              </a:spcBef>
              <a:spcAft>
                <a:spcPct val="0"/>
              </a:spcAft>
              <a:buSzPct val="70000"/>
              <a:tabLst>
                <a:tab pos="766445" algn="l"/>
                <a:tab pos="1336675" algn="l"/>
              </a:tabLst>
            </a:pPr>
            <a:r>
              <a:rPr kumimoji="1" lang="en-US" altLang="zh-CN" b="1" dirty="0">
                <a:solidFill>
                  <a:srgbClr val="0070C0"/>
                </a:solidFill>
                <a:latin typeface="Times New Roman" panose="02020603050405020304" pitchFamily="18" charset="0"/>
              </a:rPr>
              <a:t>       [ 3,  4,  5],</a:t>
            </a:r>
          </a:p>
          <a:p>
            <a:pPr marL="355600" lvl="1" indent="-355600" fontAlgn="base">
              <a:lnSpc>
                <a:spcPct val="80000"/>
              </a:lnSpc>
              <a:spcBef>
                <a:spcPct val="0"/>
              </a:spcBef>
              <a:spcAft>
                <a:spcPct val="0"/>
              </a:spcAft>
              <a:buSzPct val="70000"/>
              <a:tabLst>
                <a:tab pos="766445" algn="l"/>
                <a:tab pos="1336675" algn="l"/>
              </a:tabLst>
            </a:pPr>
            <a:r>
              <a:rPr kumimoji="1" lang="en-US" altLang="zh-CN" b="1" dirty="0">
                <a:solidFill>
                  <a:srgbClr val="0070C0"/>
                </a:solidFill>
                <a:latin typeface="Times New Roman" panose="02020603050405020304" pitchFamily="18" charset="0"/>
              </a:rPr>
              <a:t>       [ 6,  7,  8],</a:t>
            </a:r>
          </a:p>
          <a:p>
            <a:pPr marL="355600" lvl="1" indent="-355600" fontAlgn="base">
              <a:lnSpc>
                <a:spcPct val="80000"/>
              </a:lnSpc>
              <a:spcBef>
                <a:spcPct val="0"/>
              </a:spcBef>
              <a:spcAft>
                <a:spcPct val="0"/>
              </a:spcAft>
              <a:buSzPct val="70000"/>
              <a:tabLst>
                <a:tab pos="766445" algn="l"/>
                <a:tab pos="1336675" algn="l"/>
              </a:tabLst>
            </a:pPr>
            <a:r>
              <a:rPr kumimoji="1" lang="en-US" altLang="zh-CN" b="1" dirty="0">
                <a:solidFill>
                  <a:srgbClr val="0070C0"/>
                </a:solidFill>
                <a:latin typeface="Times New Roman" panose="02020603050405020304" pitchFamily="18" charset="0"/>
              </a:rPr>
              <a:t>       [ 0,  2,  4],</a:t>
            </a:r>
          </a:p>
          <a:p>
            <a:pPr marL="355600" lvl="1" indent="-355600" fontAlgn="base">
              <a:lnSpc>
                <a:spcPct val="80000"/>
              </a:lnSpc>
              <a:spcBef>
                <a:spcPct val="0"/>
              </a:spcBef>
              <a:spcAft>
                <a:spcPct val="0"/>
              </a:spcAft>
              <a:buSzPct val="70000"/>
              <a:tabLst>
                <a:tab pos="766445" algn="l"/>
                <a:tab pos="1336675" algn="l"/>
              </a:tabLst>
            </a:pPr>
            <a:r>
              <a:rPr kumimoji="1" lang="en-US" altLang="zh-CN" b="1" dirty="0">
                <a:solidFill>
                  <a:srgbClr val="0070C0"/>
                </a:solidFill>
                <a:latin typeface="Times New Roman" panose="02020603050405020304" pitchFamily="18" charset="0"/>
              </a:rPr>
              <a:t>       [ 6,  8, 10],</a:t>
            </a:r>
          </a:p>
          <a:p>
            <a:pPr marL="355600" lvl="1" indent="-355600" fontAlgn="base">
              <a:lnSpc>
                <a:spcPct val="80000"/>
              </a:lnSpc>
              <a:spcBef>
                <a:spcPct val="0"/>
              </a:spcBef>
              <a:spcAft>
                <a:spcPct val="0"/>
              </a:spcAft>
              <a:buSzPct val="70000"/>
              <a:tabLst>
                <a:tab pos="766445" algn="l"/>
                <a:tab pos="1336675" algn="l"/>
              </a:tabLst>
            </a:pPr>
            <a:r>
              <a:rPr kumimoji="1" lang="en-US" altLang="zh-CN" b="1" dirty="0">
                <a:solidFill>
                  <a:srgbClr val="0070C0"/>
                </a:solidFill>
                <a:latin typeface="Times New Roman" panose="02020603050405020304" pitchFamily="18" charset="0"/>
              </a:rPr>
              <a:t>       [12, 14, 16]])</a:t>
            </a:r>
          </a:p>
          <a:p>
            <a:pPr marL="355600" lvl="1" indent="-355600" fontAlgn="base">
              <a:lnSpc>
                <a:spcPct val="80000"/>
              </a:lnSpc>
              <a:spcBef>
                <a:spcPct val="0"/>
              </a:spcBef>
              <a:spcAft>
                <a:spcPct val="0"/>
              </a:spcAft>
              <a:buSzPct val="70000"/>
              <a:tabLst>
                <a:tab pos="766445" algn="l"/>
                <a:tab pos="1336675" algn="l"/>
              </a:tabLst>
            </a:pPr>
            <a:endParaRPr kumimoji="1" lang="zh-CN" altLang="en-US" b="1" dirty="0">
              <a:latin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数组的基本操作</a:t>
            </a:r>
          </a:p>
        </p:txBody>
      </p:sp>
      <p:sp>
        <p:nvSpPr>
          <p:cNvPr id="3" name="内容占位符 2"/>
          <p:cNvSpPr>
            <a:spLocks noGrp="1"/>
          </p:cNvSpPr>
          <p:nvPr>
            <p:ph idx="1"/>
          </p:nvPr>
        </p:nvSpPr>
        <p:spPr/>
        <p:txBody>
          <a:bodyPr/>
          <a:lstStyle/>
          <a:p>
            <a:r>
              <a:rPr lang="zh-CN" altLang="en-US" dirty="0"/>
              <a:t>数组的组合</a:t>
            </a:r>
            <a:endParaRPr lang="en-US" altLang="zh-CN" dirty="0"/>
          </a:p>
          <a:p>
            <a:pPr lvl="1"/>
            <a:r>
              <a:rPr lang="en-US" altLang="zh-CN" dirty="0" err="1"/>
              <a:t>dstack</a:t>
            </a:r>
            <a:r>
              <a:rPr lang="zh-CN" altLang="en-US" dirty="0"/>
              <a:t>、</a:t>
            </a:r>
            <a:r>
              <a:rPr lang="en-US" altLang="zh-CN" dirty="0" err="1"/>
              <a:t>column_stack</a:t>
            </a:r>
            <a:r>
              <a:rPr lang="zh-CN" altLang="en-US" dirty="0"/>
              <a:t>、</a:t>
            </a:r>
            <a:r>
              <a:rPr lang="en-US" altLang="zh-CN" dirty="0" err="1"/>
              <a:t>row_stake</a:t>
            </a:r>
            <a:endParaRPr lang="en-US" altLang="zh-CN" dirty="0"/>
          </a:p>
          <a:p>
            <a:pPr marL="355600" lvl="1" indent="-355600">
              <a:lnSpc>
                <a:spcPct val="80000"/>
              </a:lnSpc>
              <a:buSzPct val="70000"/>
              <a:buNone/>
            </a:pPr>
            <a:r>
              <a:rPr lang="en-US" altLang="zh-CN" sz="1800" dirty="0">
                <a:latin typeface="Times New Roman" panose="02020603050405020304" pitchFamily="18" charset="0"/>
                <a:cs typeface="+mn-cs"/>
              </a:rPr>
              <a:t>&gt;&gt;&gt;</a:t>
            </a:r>
            <a:r>
              <a:rPr lang="en-US" altLang="zh-CN" sz="1800" dirty="0" err="1">
                <a:latin typeface="Times New Roman" panose="02020603050405020304" pitchFamily="18" charset="0"/>
                <a:cs typeface="+mn-cs"/>
              </a:rPr>
              <a:t>np.dstack</a:t>
            </a:r>
            <a:r>
              <a:rPr lang="en-US" altLang="zh-CN" sz="1800" dirty="0">
                <a:latin typeface="Times New Roman" panose="02020603050405020304" pitchFamily="18" charset="0"/>
                <a:cs typeface="+mn-cs"/>
              </a:rPr>
              <a:t>((</a:t>
            </a:r>
            <a:r>
              <a:rPr lang="en-US" altLang="zh-CN" sz="1800" dirty="0" err="1">
                <a:latin typeface="Times New Roman" panose="02020603050405020304" pitchFamily="18" charset="0"/>
                <a:cs typeface="+mn-cs"/>
              </a:rPr>
              <a:t>a,b</a:t>
            </a:r>
            <a:r>
              <a:rPr lang="en-US" altLang="zh-CN" sz="1800" dirty="0">
                <a:latin typeface="Times New Roman" panose="02020603050405020304" pitchFamily="18" charset="0"/>
                <a:cs typeface="+mn-cs"/>
              </a:rPr>
              <a:t>))</a:t>
            </a:r>
          </a:p>
          <a:p>
            <a:pPr marL="355600" lvl="1" indent="-355600">
              <a:lnSpc>
                <a:spcPct val="80000"/>
              </a:lnSpc>
              <a:buSzPct val="70000"/>
              <a:buNone/>
            </a:pPr>
            <a:r>
              <a:rPr lang="en-US" altLang="zh-CN" sz="1800" dirty="0">
                <a:solidFill>
                  <a:srgbClr val="0070C0"/>
                </a:solidFill>
                <a:latin typeface="Times New Roman" panose="02020603050405020304" pitchFamily="18" charset="0"/>
                <a:cs typeface="+mn-cs"/>
              </a:rPr>
              <a:t>array([[[ 0,  0],</a:t>
            </a:r>
          </a:p>
          <a:p>
            <a:pPr marL="355600" lvl="1" indent="-355600">
              <a:lnSpc>
                <a:spcPct val="80000"/>
              </a:lnSpc>
              <a:buSzPct val="70000"/>
              <a:buNone/>
            </a:pPr>
            <a:r>
              <a:rPr lang="en-US" altLang="zh-CN" sz="1800" dirty="0">
                <a:solidFill>
                  <a:srgbClr val="0070C0"/>
                </a:solidFill>
                <a:latin typeface="Times New Roman" panose="02020603050405020304" pitchFamily="18" charset="0"/>
                <a:cs typeface="+mn-cs"/>
              </a:rPr>
              <a:t>        [ 1,  2],</a:t>
            </a:r>
          </a:p>
          <a:p>
            <a:pPr marL="355600" lvl="1" indent="-355600">
              <a:lnSpc>
                <a:spcPct val="80000"/>
              </a:lnSpc>
              <a:buSzPct val="70000"/>
              <a:buNone/>
            </a:pPr>
            <a:r>
              <a:rPr lang="en-US" altLang="zh-CN" sz="1800" dirty="0">
                <a:solidFill>
                  <a:srgbClr val="0070C0"/>
                </a:solidFill>
                <a:latin typeface="Times New Roman" panose="02020603050405020304" pitchFamily="18" charset="0"/>
                <a:cs typeface="+mn-cs"/>
              </a:rPr>
              <a:t>        [ 2,  4]],</a:t>
            </a:r>
          </a:p>
          <a:p>
            <a:pPr marL="355600" lvl="1" indent="-355600">
              <a:lnSpc>
                <a:spcPct val="80000"/>
              </a:lnSpc>
              <a:buSzPct val="70000"/>
              <a:buNone/>
            </a:pPr>
            <a:endParaRPr lang="en-US" altLang="zh-CN" sz="1800" dirty="0">
              <a:solidFill>
                <a:srgbClr val="0070C0"/>
              </a:solidFill>
              <a:latin typeface="Times New Roman" panose="02020603050405020304" pitchFamily="18" charset="0"/>
              <a:cs typeface="+mn-cs"/>
            </a:endParaRPr>
          </a:p>
          <a:p>
            <a:pPr marL="355600" lvl="1" indent="-355600">
              <a:lnSpc>
                <a:spcPct val="80000"/>
              </a:lnSpc>
              <a:buSzPct val="70000"/>
              <a:buNone/>
            </a:pPr>
            <a:r>
              <a:rPr lang="en-US" altLang="zh-CN" sz="1800" dirty="0">
                <a:solidFill>
                  <a:srgbClr val="0070C0"/>
                </a:solidFill>
                <a:latin typeface="Times New Roman" panose="02020603050405020304" pitchFamily="18" charset="0"/>
                <a:cs typeface="+mn-cs"/>
              </a:rPr>
              <a:t>       [[ 3,  6],</a:t>
            </a:r>
          </a:p>
          <a:p>
            <a:pPr marL="355600" lvl="1" indent="-355600">
              <a:lnSpc>
                <a:spcPct val="80000"/>
              </a:lnSpc>
              <a:buSzPct val="70000"/>
              <a:buNone/>
            </a:pPr>
            <a:r>
              <a:rPr lang="en-US" altLang="zh-CN" sz="1800" dirty="0">
                <a:solidFill>
                  <a:srgbClr val="0070C0"/>
                </a:solidFill>
                <a:latin typeface="Times New Roman" panose="02020603050405020304" pitchFamily="18" charset="0"/>
                <a:cs typeface="+mn-cs"/>
              </a:rPr>
              <a:t>        [ 4,  8],</a:t>
            </a:r>
          </a:p>
          <a:p>
            <a:pPr marL="355600" lvl="1" indent="-355600">
              <a:lnSpc>
                <a:spcPct val="80000"/>
              </a:lnSpc>
              <a:buSzPct val="70000"/>
              <a:buNone/>
            </a:pPr>
            <a:r>
              <a:rPr lang="en-US" altLang="zh-CN" sz="1800" dirty="0">
                <a:solidFill>
                  <a:srgbClr val="0070C0"/>
                </a:solidFill>
                <a:latin typeface="Times New Roman" panose="02020603050405020304" pitchFamily="18" charset="0"/>
                <a:cs typeface="+mn-cs"/>
              </a:rPr>
              <a:t>        [ 5, 10]],</a:t>
            </a:r>
          </a:p>
          <a:p>
            <a:pPr marL="355600" lvl="1" indent="-355600">
              <a:lnSpc>
                <a:spcPct val="80000"/>
              </a:lnSpc>
              <a:buSzPct val="70000"/>
              <a:buNone/>
            </a:pPr>
            <a:endParaRPr lang="en-US" altLang="zh-CN" sz="1800" dirty="0">
              <a:solidFill>
                <a:srgbClr val="0070C0"/>
              </a:solidFill>
              <a:latin typeface="Times New Roman" panose="02020603050405020304" pitchFamily="18" charset="0"/>
              <a:cs typeface="+mn-cs"/>
            </a:endParaRPr>
          </a:p>
          <a:p>
            <a:pPr marL="355600" lvl="1" indent="-355600">
              <a:lnSpc>
                <a:spcPct val="80000"/>
              </a:lnSpc>
              <a:buSzPct val="70000"/>
              <a:buNone/>
            </a:pPr>
            <a:r>
              <a:rPr lang="en-US" altLang="zh-CN" sz="1800" dirty="0">
                <a:solidFill>
                  <a:srgbClr val="0070C0"/>
                </a:solidFill>
                <a:latin typeface="Times New Roman" panose="02020603050405020304" pitchFamily="18" charset="0"/>
                <a:cs typeface="+mn-cs"/>
              </a:rPr>
              <a:t>       [[ 6, 12],</a:t>
            </a:r>
          </a:p>
          <a:p>
            <a:pPr marL="355600" lvl="1" indent="-355600">
              <a:lnSpc>
                <a:spcPct val="80000"/>
              </a:lnSpc>
              <a:buSzPct val="70000"/>
              <a:buNone/>
            </a:pPr>
            <a:r>
              <a:rPr lang="en-US" altLang="zh-CN" sz="1800" dirty="0">
                <a:solidFill>
                  <a:srgbClr val="0070C0"/>
                </a:solidFill>
                <a:latin typeface="Times New Roman" panose="02020603050405020304" pitchFamily="18" charset="0"/>
                <a:cs typeface="+mn-cs"/>
              </a:rPr>
              <a:t>        [ 7, 14],</a:t>
            </a:r>
          </a:p>
          <a:p>
            <a:pPr marL="355600" lvl="1" indent="-355600">
              <a:lnSpc>
                <a:spcPct val="80000"/>
              </a:lnSpc>
              <a:buSzPct val="70000"/>
              <a:buNone/>
            </a:pPr>
            <a:r>
              <a:rPr lang="en-US" altLang="zh-CN" sz="1800" dirty="0">
                <a:solidFill>
                  <a:srgbClr val="0070C0"/>
                </a:solidFill>
                <a:latin typeface="Times New Roman" panose="02020603050405020304" pitchFamily="18" charset="0"/>
                <a:cs typeface="+mn-cs"/>
              </a:rPr>
              <a:t>        [ 8, 16]]])</a:t>
            </a:r>
          </a:p>
        </p:txBody>
      </p:sp>
      <p:sp>
        <p:nvSpPr>
          <p:cNvPr id="4" name="灯片编号占位符 3"/>
          <p:cNvSpPr>
            <a:spLocks noGrp="1"/>
          </p:cNvSpPr>
          <p:nvPr>
            <p:ph type="sldNum" sz="quarter" idx="11"/>
          </p:nvPr>
        </p:nvSpPr>
        <p:spPr/>
        <p:txBody>
          <a:bodyPr/>
          <a:lstStyle/>
          <a:p>
            <a:fld id="{565CE74E-AB26-4998-AD42-012C4C1AD076}" type="slidenum">
              <a:rPr lang="zh-CN" altLang="en-US" smtClean="0"/>
              <a:t>16</a:t>
            </a:fld>
            <a:endParaRPr lang="zh-CN" altLang="en-US"/>
          </a:p>
        </p:txBody>
      </p:sp>
      <p:sp>
        <p:nvSpPr>
          <p:cNvPr id="5" name="矩形 4"/>
          <p:cNvSpPr/>
          <p:nvPr/>
        </p:nvSpPr>
        <p:spPr>
          <a:xfrm>
            <a:off x="3202898" y="2454733"/>
            <a:ext cx="4978400" cy="4302716"/>
          </a:xfrm>
          <a:prstGeom prst="rect">
            <a:avLst/>
          </a:prstGeom>
        </p:spPr>
        <p:txBody>
          <a:bodyPr wrap="square">
            <a:spAutoFit/>
          </a:bodyPr>
          <a:lstStyle/>
          <a:p>
            <a:pPr marL="355600" lvl="1" indent="-355600" fontAlgn="base">
              <a:lnSpc>
                <a:spcPct val="80000"/>
              </a:lnSpc>
              <a:spcBef>
                <a:spcPct val="0"/>
              </a:spcBef>
              <a:spcAft>
                <a:spcPct val="0"/>
              </a:spcAft>
              <a:buSzPct val="70000"/>
              <a:tabLst>
                <a:tab pos="766445" algn="l"/>
                <a:tab pos="1336675" algn="l"/>
              </a:tabLst>
            </a:pPr>
            <a:r>
              <a:rPr lang="en-US" altLang="zh-CN" dirty="0">
                <a:latin typeface="Times New Roman" panose="02020603050405020304" pitchFamily="18" charset="0"/>
              </a:rPr>
              <a:t>&gt;&gt;&gt;</a:t>
            </a:r>
            <a:r>
              <a:rPr lang="en-US" altLang="zh-CN" dirty="0" err="1">
                <a:latin typeface="Times New Roman" panose="02020603050405020304" pitchFamily="18" charset="0"/>
              </a:rPr>
              <a:t>np.</a:t>
            </a:r>
            <a:r>
              <a:rPr kumimoji="1" lang="en-US" altLang="zh-CN" b="1" dirty="0" err="1">
                <a:latin typeface="Times New Roman" panose="02020603050405020304" pitchFamily="18" charset="0"/>
              </a:rPr>
              <a:t>column_stack</a:t>
            </a:r>
            <a:r>
              <a:rPr kumimoji="1" lang="en-US" altLang="zh-CN" b="1" dirty="0">
                <a:latin typeface="Times New Roman" panose="02020603050405020304" pitchFamily="18" charset="0"/>
              </a:rPr>
              <a:t>((</a:t>
            </a:r>
            <a:r>
              <a:rPr kumimoji="1" lang="en-US" altLang="zh-CN" b="1" dirty="0" err="1">
                <a:latin typeface="Times New Roman" panose="02020603050405020304" pitchFamily="18" charset="0"/>
              </a:rPr>
              <a:t>a,b</a:t>
            </a:r>
            <a:r>
              <a:rPr kumimoji="1" lang="en-US" altLang="zh-CN" b="1" dirty="0">
                <a:latin typeface="Times New Roman" panose="02020603050405020304" pitchFamily="18" charset="0"/>
              </a:rPr>
              <a:t>))</a:t>
            </a:r>
          </a:p>
          <a:p>
            <a:pPr marL="355600" lvl="1" indent="-355600" fontAlgn="base">
              <a:lnSpc>
                <a:spcPct val="80000"/>
              </a:lnSpc>
              <a:spcBef>
                <a:spcPct val="0"/>
              </a:spcBef>
              <a:spcAft>
                <a:spcPct val="0"/>
              </a:spcAft>
              <a:buSzPct val="70000"/>
              <a:tabLst>
                <a:tab pos="766445" algn="l"/>
                <a:tab pos="1336675" algn="l"/>
              </a:tabLst>
            </a:pPr>
            <a:r>
              <a:rPr kumimoji="1" lang="en-US" altLang="zh-CN" b="1" dirty="0">
                <a:solidFill>
                  <a:srgbClr val="0070C0"/>
                </a:solidFill>
                <a:latin typeface="Times New Roman" panose="02020603050405020304" pitchFamily="18" charset="0"/>
              </a:rPr>
              <a:t>array([[ 0,  1,  2,  0,  2,  4],</a:t>
            </a:r>
          </a:p>
          <a:p>
            <a:pPr marL="355600" lvl="1" indent="-355600" fontAlgn="base">
              <a:lnSpc>
                <a:spcPct val="80000"/>
              </a:lnSpc>
              <a:spcBef>
                <a:spcPct val="0"/>
              </a:spcBef>
              <a:spcAft>
                <a:spcPct val="0"/>
              </a:spcAft>
              <a:buSzPct val="70000"/>
              <a:tabLst>
                <a:tab pos="766445" algn="l"/>
                <a:tab pos="1336675" algn="l"/>
              </a:tabLst>
            </a:pPr>
            <a:r>
              <a:rPr kumimoji="1" lang="en-US" altLang="zh-CN" b="1" dirty="0">
                <a:solidFill>
                  <a:srgbClr val="0070C0"/>
                </a:solidFill>
                <a:latin typeface="Times New Roman" panose="02020603050405020304" pitchFamily="18" charset="0"/>
              </a:rPr>
              <a:t>       [ 3,  4,  5,  6,  8, 10],</a:t>
            </a:r>
          </a:p>
          <a:p>
            <a:pPr marL="355600" lvl="1" indent="-355600" fontAlgn="base">
              <a:lnSpc>
                <a:spcPct val="80000"/>
              </a:lnSpc>
              <a:spcBef>
                <a:spcPct val="0"/>
              </a:spcBef>
              <a:spcAft>
                <a:spcPct val="0"/>
              </a:spcAft>
              <a:buSzPct val="70000"/>
              <a:tabLst>
                <a:tab pos="766445" algn="l"/>
                <a:tab pos="1336675" algn="l"/>
              </a:tabLst>
            </a:pPr>
            <a:r>
              <a:rPr kumimoji="1" lang="en-US" altLang="zh-CN" b="1" dirty="0">
                <a:solidFill>
                  <a:srgbClr val="0070C0"/>
                </a:solidFill>
                <a:latin typeface="Times New Roman" panose="02020603050405020304" pitchFamily="18" charset="0"/>
              </a:rPr>
              <a:t>       [ 6,  7,  8, 12, 14, 16]])</a:t>
            </a:r>
          </a:p>
          <a:p>
            <a:pPr marL="355600" lvl="1" indent="-355600" fontAlgn="base">
              <a:lnSpc>
                <a:spcPct val="80000"/>
              </a:lnSpc>
              <a:spcBef>
                <a:spcPct val="0"/>
              </a:spcBef>
              <a:spcAft>
                <a:spcPct val="0"/>
              </a:spcAft>
              <a:buSzPct val="70000"/>
              <a:tabLst>
                <a:tab pos="766445" algn="l"/>
                <a:tab pos="1336675" algn="l"/>
              </a:tabLst>
            </a:pPr>
            <a:r>
              <a:rPr lang="en-US" altLang="zh-CN" dirty="0">
                <a:latin typeface="Times New Roman" panose="02020603050405020304" pitchFamily="18" charset="0"/>
              </a:rPr>
              <a:t>&gt;&gt;&gt;</a:t>
            </a:r>
            <a:r>
              <a:rPr lang="en-US" altLang="zh-CN" dirty="0" err="1">
                <a:latin typeface="Times New Roman" panose="02020603050405020304" pitchFamily="18" charset="0"/>
              </a:rPr>
              <a:t>np.</a:t>
            </a:r>
            <a:r>
              <a:rPr kumimoji="1" lang="en-US" altLang="zh-CN" b="1" dirty="0" err="1">
                <a:latin typeface="Times New Roman" panose="02020603050405020304" pitchFamily="18" charset="0"/>
              </a:rPr>
              <a:t>column_stack</a:t>
            </a:r>
            <a:r>
              <a:rPr kumimoji="1" lang="en-US" altLang="zh-CN" b="1" dirty="0">
                <a:latin typeface="Times New Roman" panose="02020603050405020304" pitchFamily="18" charset="0"/>
              </a:rPr>
              <a:t>((</a:t>
            </a:r>
            <a:r>
              <a:rPr kumimoji="1" lang="en-US" altLang="zh-CN" b="1" dirty="0" err="1">
                <a:latin typeface="Times New Roman" panose="02020603050405020304" pitchFamily="18" charset="0"/>
              </a:rPr>
              <a:t>a,b</a:t>
            </a:r>
            <a:r>
              <a:rPr kumimoji="1" lang="en-US" altLang="zh-CN" b="1" dirty="0">
                <a:latin typeface="Times New Roman" panose="02020603050405020304" pitchFamily="18" charset="0"/>
              </a:rPr>
              <a:t>)) == </a:t>
            </a:r>
            <a:r>
              <a:rPr kumimoji="1" lang="en-US" altLang="zh-CN" b="1" dirty="0" err="1">
                <a:latin typeface="Times New Roman" panose="02020603050405020304" pitchFamily="18" charset="0"/>
              </a:rPr>
              <a:t>np.hstack</a:t>
            </a:r>
            <a:r>
              <a:rPr kumimoji="1" lang="en-US" altLang="zh-CN" b="1" dirty="0">
                <a:latin typeface="Times New Roman" panose="02020603050405020304" pitchFamily="18" charset="0"/>
              </a:rPr>
              <a:t>((</a:t>
            </a:r>
            <a:r>
              <a:rPr kumimoji="1" lang="en-US" altLang="zh-CN" b="1" dirty="0" err="1">
                <a:latin typeface="Times New Roman" panose="02020603050405020304" pitchFamily="18" charset="0"/>
              </a:rPr>
              <a:t>a,b</a:t>
            </a:r>
            <a:r>
              <a:rPr kumimoji="1" lang="en-US" altLang="zh-CN" b="1" dirty="0">
                <a:latin typeface="Times New Roman" panose="02020603050405020304" pitchFamily="18" charset="0"/>
              </a:rPr>
              <a:t>))</a:t>
            </a:r>
          </a:p>
          <a:p>
            <a:pPr marL="355600" lvl="1" indent="-355600" fontAlgn="base">
              <a:lnSpc>
                <a:spcPct val="80000"/>
              </a:lnSpc>
              <a:spcBef>
                <a:spcPct val="0"/>
              </a:spcBef>
              <a:spcAft>
                <a:spcPct val="0"/>
              </a:spcAft>
              <a:buSzPct val="70000"/>
              <a:tabLst>
                <a:tab pos="766445" algn="l"/>
                <a:tab pos="1336675" algn="l"/>
              </a:tabLst>
            </a:pPr>
            <a:r>
              <a:rPr kumimoji="1" lang="en-US" altLang="zh-CN" b="1" dirty="0">
                <a:solidFill>
                  <a:srgbClr val="0070C0"/>
                </a:solidFill>
                <a:latin typeface="Times New Roman" panose="02020603050405020304" pitchFamily="18" charset="0"/>
              </a:rPr>
              <a:t>array([[ True,  True,  True,  True,  True,  True],</a:t>
            </a:r>
          </a:p>
          <a:p>
            <a:pPr marL="355600" lvl="1" indent="-355600" fontAlgn="base">
              <a:lnSpc>
                <a:spcPct val="80000"/>
              </a:lnSpc>
              <a:spcBef>
                <a:spcPct val="0"/>
              </a:spcBef>
              <a:spcAft>
                <a:spcPct val="0"/>
              </a:spcAft>
              <a:buSzPct val="70000"/>
              <a:tabLst>
                <a:tab pos="766445" algn="l"/>
                <a:tab pos="1336675" algn="l"/>
              </a:tabLst>
            </a:pPr>
            <a:r>
              <a:rPr kumimoji="1" lang="en-US" altLang="zh-CN" b="1" dirty="0">
                <a:solidFill>
                  <a:srgbClr val="0070C0"/>
                </a:solidFill>
                <a:latin typeface="Times New Roman" panose="02020603050405020304" pitchFamily="18" charset="0"/>
              </a:rPr>
              <a:t>       [ True,  True,  True,  True,  True,  True],</a:t>
            </a:r>
          </a:p>
          <a:p>
            <a:pPr marL="355600" lvl="1" indent="-355600" fontAlgn="base">
              <a:lnSpc>
                <a:spcPct val="80000"/>
              </a:lnSpc>
              <a:spcBef>
                <a:spcPct val="0"/>
              </a:spcBef>
              <a:spcAft>
                <a:spcPct val="0"/>
              </a:spcAft>
              <a:buSzPct val="70000"/>
              <a:tabLst>
                <a:tab pos="766445" algn="l"/>
                <a:tab pos="1336675" algn="l"/>
              </a:tabLst>
            </a:pPr>
            <a:r>
              <a:rPr kumimoji="1" lang="en-US" altLang="zh-CN" b="1" dirty="0">
                <a:solidFill>
                  <a:srgbClr val="0070C0"/>
                </a:solidFill>
                <a:latin typeface="Times New Roman" panose="02020603050405020304" pitchFamily="18" charset="0"/>
              </a:rPr>
              <a:t>       [ True,  True,  True,  True,  True,  True]], </a:t>
            </a:r>
            <a:r>
              <a:rPr kumimoji="1" lang="en-US" altLang="zh-CN" b="1" dirty="0" err="1">
                <a:solidFill>
                  <a:srgbClr val="0070C0"/>
                </a:solidFill>
                <a:latin typeface="Times New Roman" panose="02020603050405020304" pitchFamily="18" charset="0"/>
              </a:rPr>
              <a:t>dtype</a:t>
            </a:r>
            <a:r>
              <a:rPr kumimoji="1" lang="en-US" altLang="zh-CN" b="1" dirty="0">
                <a:solidFill>
                  <a:srgbClr val="0070C0"/>
                </a:solidFill>
                <a:latin typeface="Times New Roman" panose="02020603050405020304" pitchFamily="18" charset="0"/>
              </a:rPr>
              <a:t>=</a:t>
            </a:r>
            <a:r>
              <a:rPr kumimoji="1" lang="en-US" altLang="zh-CN" b="1" dirty="0" err="1">
                <a:solidFill>
                  <a:srgbClr val="0070C0"/>
                </a:solidFill>
                <a:latin typeface="Times New Roman" panose="02020603050405020304" pitchFamily="18" charset="0"/>
              </a:rPr>
              <a:t>bool</a:t>
            </a:r>
            <a:r>
              <a:rPr kumimoji="1" lang="en-US" altLang="zh-CN" b="1" dirty="0">
                <a:solidFill>
                  <a:srgbClr val="0070C0"/>
                </a:solidFill>
                <a:latin typeface="Times New Roman" panose="02020603050405020304" pitchFamily="18" charset="0"/>
              </a:rPr>
              <a:t>)</a:t>
            </a:r>
          </a:p>
          <a:p>
            <a:pPr marL="355600" lvl="1" indent="-355600" fontAlgn="base">
              <a:lnSpc>
                <a:spcPct val="80000"/>
              </a:lnSpc>
              <a:spcBef>
                <a:spcPct val="0"/>
              </a:spcBef>
              <a:spcAft>
                <a:spcPct val="0"/>
              </a:spcAft>
              <a:buSzPct val="70000"/>
              <a:tabLst>
                <a:tab pos="766445" algn="l"/>
                <a:tab pos="1336675" algn="l"/>
              </a:tabLst>
            </a:pPr>
            <a:r>
              <a:rPr lang="en-US" altLang="zh-CN" dirty="0">
                <a:latin typeface="Times New Roman" panose="02020603050405020304" pitchFamily="18" charset="0"/>
              </a:rPr>
              <a:t>&gt;&gt;&gt; </a:t>
            </a:r>
            <a:r>
              <a:rPr kumimoji="1" lang="zh-CN" altLang="en-US" b="1" dirty="0">
                <a:latin typeface="Times New Roman" panose="02020603050405020304" pitchFamily="18" charset="0"/>
              </a:rPr>
              <a:t>c=arange(2)</a:t>
            </a:r>
          </a:p>
          <a:p>
            <a:pPr marL="355600" lvl="1" indent="-355600" fontAlgn="base">
              <a:lnSpc>
                <a:spcPct val="80000"/>
              </a:lnSpc>
              <a:spcBef>
                <a:spcPct val="0"/>
              </a:spcBef>
              <a:spcAft>
                <a:spcPct val="0"/>
              </a:spcAft>
              <a:buSzPct val="70000"/>
              <a:tabLst>
                <a:tab pos="766445" algn="l"/>
                <a:tab pos="1336675" algn="l"/>
              </a:tabLst>
            </a:pPr>
            <a:r>
              <a:rPr lang="en-US" altLang="zh-CN" dirty="0">
                <a:latin typeface="Times New Roman" panose="02020603050405020304" pitchFamily="18" charset="0"/>
              </a:rPr>
              <a:t>&gt;&gt;&gt; </a:t>
            </a:r>
            <a:r>
              <a:rPr kumimoji="1" lang="zh-CN" altLang="en-US" b="1" dirty="0">
                <a:latin typeface="Times New Roman" panose="02020603050405020304" pitchFamily="18" charset="0"/>
              </a:rPr>
              <a:t>d=c*2</a:t>
            </a:r>
          </a:p>
          <a:p>
            <a:pPr marL="355600" lvl="1" indent="-355600" fontAlgn="base">
              <a:lnSpc>
                <a:spcPct val="80000"/>
              </a:lnSpc>
              <a:spcBef>
                <a:spcPct val="0"/>
              </a:spcBef>
              <a:spcAft>
                <a:spcPct val="0"/>
              </a:spcAft>
              <a:buSzPct val="70000"/>
              <a:tabLst>
                <a:tab pos="766445" algn="l"/>
                <a:tab pos="1336675" algn="l"/>
              </a:tabLst>
            </a:pPr>
            <a:r>
              <a:rPr lang="en-US" altLang="zh-CN" dirty="0">
                <a:latin typeface="Times New Roman" panose="02020603050405020304" pitchFamily="18" charset="0"/>
              </a:rPr>
              <a:t>&gt;&gt;&gt;</a:t>
            </a:r>
            <a:r>
              <a:rPr kumimoji="1" lang="zh-CN" altLang="en-US" b="1" dirty="0">
                <a:latin typeface="Times New Roman" panose="02020603050405020304" pitchFamily="18" charset="0"/>
              </a:rPr>
              <a:t>d</a:t>
            </a:r>
          </a:p>
          <a:p>
            <a:pPr marL="355600" lvl="1" indent="-355600" fontAlgn="base">
              <a:lnSpc>
                <a:spcPct val="80000"/>
              </a:lnSpc>
              <a:spcBef>
                <a:spcPct val="0"/>
              </a:spcBef>
              <a:spcAft>
                <a:spcPct val="0"/>
              </a:spcAft>
              <a:buSzPct val="70000"/>
              <a:tabLst>
                <a:tab pos="766445" algn="l"/>
                <a:tab pos="1336675" algn="l"/>
              </a:tabLst>
            </a:pPr>
            <a:r>
              <a:rPr kumimoji="1" lang="en-US" altLang="zh-CN" b="1" dirty="0">
                <a:solidFill>
                  <a:srgbClr val="0070C0"/>
                </a:solidFill>
                <a:latin typeface="Times New Roman" panose="02020603050405020304" pitchFamily="18" charset="0"/>
              </a:rPr>
              <a:t>array([0, 2])</a:t>
            </a:r>
          </a:p>
          <a:p>
            <a:pPr marL="355600" lvl="1" indent="-355600" fontAlgn="base">
              <a:lnSpc>
                <a:spcPct val="80000"/>
              </a:lnSpc>
              <a:spcBef>
                <a:spcPct val="0"/>
              </a:spcBef>
              <a:spcAft>
                <a:spcPct val="0"/>
              </a:spcAft>
              <a:buSzPct val="70000"/>
              <a:tabLst>
                <a:tab pos="766445" algn="l"/>
                <a:tab pos="1336675" algn="l"/>
              </a:tabLst>
            </a:pPr>
            <a:r>
              <a:rPr lang="en-US" altLang="zh-CN" dirty="0">
                <a:latin typeface="Times New Roman" panose="02020603050405020304" pitchFamily="18" charset="0"/>
              </a:rPr>
              <a:t>&gt;&gt;&gt;np.</a:t>
            </a:r>
            <a:r>
              <a:rPr kumimoji="1" lang="zh-CN" altLang="en-US" b="1" dirty="0">
                <a:latin typeface="Times New Roman" panose="02020603050405020304" pitchFamily="18" charset="0"/>
              </a:rPr>
              <a:t>hstack((c,d))</a:t>
            </a:r>
          </a:p>
          <a:p>
            <a:pPr marL="355600" lvl="1" indent="-355600" fontAlgn="base">
              <a:lnSpc>
                <a:spcPct val="80000"/>
              </a:lnSpc>
              <a:spcBef>
                <a:spcPct val="0"/>
              </a:spcBef>
              <a:spcAft>
                <a:spcPct val="0"/>
              </a:spcAft>
              <a:buSzPct val="70000"/>
              <a:tabLst>
                <a:tab pos="766445" algn="l"/>
                <a:tab pos="1336675" algn="l"/>
              </a:tabLst>
            </a:pPr>
            <a:r>
              <a:rPr kumimoji="1" lang="zh-CN" altLang="en-US" b="1" dirty="0">
                <a:solidFill>
                  <a:srgbClr val="0070C0"/>
                </a:solidFill>
                <a:latin typeface="Times New Roman" panose="02020603050405020304" pitchFamily="18" charset="0"/>
              </a:rPr>
              <a:t>array([0, 1, 0, 2])</a:t>
            </a:r>
          </a:p>
          <a:p>
            <a:pPr marL="355600" lvl="1" indent="-355600" fontAlgn="base">
              <a:lnSpc>
                <a:spcPct val="80000"/>
              </a:lnSpc>
              <a:spcBef>
                <a:spcPct val="0"/>
              </a:spcBef>
              <a:spcAft>
                <a:spcPct val="0"/>
              </a:spcAft>
              <a:buSzPct val="70000"/>
              <a:tabLst>
                <a:tab pos="766445" algn="l"/>
                <a:tab pos="1336675" algn="l"/>
              </a:tabLst>
            </a:pPr>
            <a:r>
              <a:rPr lang="en-US" altLang="zh-CN" dirty="0">
                <a:latin typeface="Times New Roman" panose="02020603050405020304" pitchFamily="18" charset="0"/>
              </a:rPr>
              <a:t>&gt;&gt;&gt;np.</a:t>
            </a:r>
            <a:r>
              <a:rPr kumimoji="1" lang="zh-CN" altLang="en-US" b="1" dirty="0">
                <a:latin typeface="Times New Roman" panose="02020603050405020304" pitchFamily="18" charset="0"/>
              </a:rPr>
              <a:t>column_stack((c,d))</a:t>
            </a:r>
          </a:p>
          <a:p>
            <a:pPr marL="355600" lvl="1" indent="-355600" fontAlgn="base">
              <a:lnSpc>
                <a:spcPct val="80000"/>
              </a:lnSpc>
              <a:spcBef>
                <a:spcPct val="0"/>
              </a:spcBef>
              <a:spcAft>
                <a:spcPct val="0"/>
              </a:spcAft>
              <a:buSzPct val="70000"/>
              <a:tabLst>
                <a:tab pos="766445" algn="l"/>
                <a:tab pos="1336675" algn="l"/>
              </a:tabLst>
            </a:pPr>
            <a:r>
              <a:rPr kumimoji="1" lang="zh-CN" altLang="en-US" b="1" dirty="0">
                <a:solidFill>
                  <a:srgbClr val="0070C0"/>
                </a:solidFill>
                <a:latin typeface="Times New Roman" panose="02020603050405020304" pitchFamily="18" charset="0"/>
              </a:rPr>
              <a:t>array([[0, 0],</a:t>
            </a:r>
          </a:p>
          <a:p>
            <a:pPr marL="355600" lvl="1" indent="-355600" fontAlgn="base">
              <a:lnSpc>
                <a:spcPct val="80000"/>
              </a:lnSpc>
              <a:spcBef>
                <a:spcPct val="0"/>
              </a:spcBef>
              <a:spcAft>
                <a:spcPct val="0"/>
              </a:spcAft>
              <a:buSzPct val="70000"/>
              <a:tabLst>
                <a:tab pos="766445" algn="l"/>
                <a:tab pos="1336675" algn="l"/>
              </a:tabLst>
            </a:pPr>
            <a:r>
              <a:rPr kumimoji="1" lang="zh-CN" altLang="en-US" b="1" dirty="0">
                <a:solidFill>
                  <a:srgbClr val="0070C0"/>
                </a:solidFill>
                <a:latin typeface="Times New Roman" panose="02020603050405020304" pitchFamily="18" charset="0"/>
              </a:rPr>
              <a:t>       [1, 2]])</a:t>
            </a:r>
          </a:p>
          <a:p>
            <a:pPr marL="355600" lvl="1" indent="-355600" fontAlgn="base">
              <a:lnSpc>
                <a:spcPct val="80000"/>
              </a:lnSpc>
              <a:spcBef>
                <a:spcPct val="0"/>
              </a:spcBef>
              <a:spcAft>
                <a:spcPct val="0"/>
              </a:spcAft>
              <a:buSzPct val="70000"/>
              <a:tabLst>
                <a:tab pos="766445" algn="l"/>
                <a:tab pos="1336675" algn="l"/>
              </a:tabLst>
            </a:pPr>
            <a:endParaRPr kumimoji="1" lang="zh-CN" altLang="en-US" b="1" dirty="0">
              <a:solidFill>
                <a:srgbClr val="0070C0"/>
              </a:solidFill>
              <a:latin typeface="Times New Roman" panose="02020603050405020304" pitchFamily="18" charset="0"/>
            </a:endParaRPr>
          </a:p>
        </p:txBody>
      </p:sp>
      <p:sp>
        <p:nvSpPr>
          <p:cNvPr id="7" name="矩形 6"/>
          <p:cNvSpPr/>
          <p:nvPr/>
        </p:nvSpPr>
        <p:spPr>
          <a:xfrm>
            <a:off x="8186947" y="2220450"/>
            <a:ext cx="3875138" cy="4247317"/>
          </a:xfrm>
          <a:prstGeom prst="rect">
            <a:avLst/>
          </a:prstGeom>
        </p:spPr>
        <p:txBody>
          <a:bodyPr wrap="square">
            <a:spAutoFit/>
          </a:bodyPr>
          <a:lstStyle/>
          <a:p>
            <a:r>
              <a:rPr lang="en-US" altLang="zh-CN" dirty="0">
                <a:latin typeface="Times New Roman" panose="02020603050405020304" pitchFamily="18" charset="0"/>
              </a:rPr>
              <a:t>&gt;&gt;&gt;   np.</a:t>
            </a:r>
            <a:r>
              <a:rPr lang="zh-CN" altLang="en-US" b="1" dirty="0">
                <a:latin typeface="Times New Roman" panose="02020603050405020304" pitchFamily="18" charset="0"/>
              </a:rPr>
              <a:t>row_stack((a,b))</a:t>
            </a:r>
          </a:p>
          <a:p>
            <a:r>
              <a:rPr lang="zh-CN" altLang="en-US" b="1" dirty="0">
                <a:solidFill>
                  <a:srgbClr val="0070C0"/>
                </a:solidFill>
                <a:latin typeface="Times New Roman" panose="02020603050405020304" pitchFamily="18" charset="0"/>
              </a:rPr>
              <a:t>array([[ 0,  1,  2],</a:t>
            </a:r>
          </a:p>
          <a:p>
            <a:r>
              <a:rPr lang="zh-CN" altLang="en-US" b="1" dirty="0">
                <a:solidFill>
                  <a:srgbClr val="0070C0"/>
                </a:solidFill>
                <a:latin typeface="Times New Roman" panose="02020603050405020304" pitchFamily="18" charset="0"/>
              </a:rPr>
              <a:t>       [ 3,  4,  5],</a:t>
            </a:r>
          </a:p>
          <a:p>
            <a:r>
              <a:rPr lang="zh-CN" altLang="en-US" b="1" dirty="0">
                <a:solidFill>
                  <a:srgbClr val="0070C0"/>
                </a:solidFill>
                <a:latin typeface="Times New Roman" panose="02020603050405020304" pitchFamily="18" charset="0"/>
              </a:rPr>
              <a:t>       [ 6,  7,  8],</a:t>
            </a:r>
          </a:p>
          <a:p>
            <a:r>
              <a:rPr lang="zh-CN" altLang="en-US" b="1" dirty="0">
                <a:solidFill>
                  <a:srgbClr val="0070C0"/>
                </a:solidFill>
                <a:latin typeface="Times New Roman" panose="02020603050405020304" pitchFamily="18" charset="0"/>
              </a:rPr>
              <a:t>       [ 0,  2,  4],</a:t>
            </a:r>
          </a:p>
          <a:p>
            <a:r>
              <a:rPr lang="zh-CN" altLang="en-US" b="1" dirty="0">
                <a:solidFill>
                  <a:srgbClr val="0070C0"/>
                </a:solidFill>
                <a:latin typeface="Times New Roman" panose="02020603050405020304" pitchFamily="18" charset="0"/>
              </a:rPr>
              <a:t>       [ 6,  8, 10],</a:t>
            </a:r>
          </a:p>
          <a:p>
            <a:r>
              <a:rPr lang="zh-CN" altLang="en-US" b="1" dirty="0">
                <a:solidFill>
                  <a:srgbClr val="0070C0"/>
                </a:solidFill>
                <a:latin typeface="Times New Roman" panose="02020603050405020304" pitchFamily="18" charset="0"/>
              </a:rPr>
              <a:t>       [12, 14, 16]])</a:t>
            </a:r>
            <a:endParaRPr lang="en-US" altLang="zh-CN" b="1" dirty="0">
              <a:solidFill>
                <a:srgbClr val="0070C0"/>
              </a:solidFill>
              <a:latin typeface="Times New Roman" panose="02020603050405020304" pitchFamily="18" charset="0"/>
            </a:endParaRPr>
          </a:p>
          <a:p>
            <a:r>
              <a:rPr lang="en-US" altLang="zh-CN" dirty="0">
                <a:latin typeface="Times New Roman" panose="02020603050405020304" pitchFamily="18" charset="0"/>
              </a:rPr>
              <a:t>&gt;&gt;&gt;</a:t>
            </a:r>
            <a:r>
              <a:rPr lang="en-US" altLang="zh-CN" dirty="0" err="1">
                <a:latin typeface="Times New Roman" panose="02020603050405020304" pitchFamily="18" charset="0"/>
              </a:rPr>
              <a:t>np.</a:t>
            </a:r>
            <a:r>
              <a:rPr lang="en-US" altLang="zh-CN" b="1" dirty="0" err="1">
                <a:latin typeface="Times New Roman" panose="02020603050405020304" pitchFamily="18" charset="0"/>
              </a:rPr>
              <a:t>row_stack</a:t>
            </a:r>
            <a:r>
              <a:rPr lang="en-US" altLang="zh-CN" b="1" dirty="0">
                <a:latin typeface="Times New Roman" panose="02020603050405020304" pitchFamily="18" charset="0"/>
              </a:rPr>
              <a:t>((</a:t>
            </a:r>
            <a:r>
              <a:rPr lang="en-US" altLang="zh-CN" b="1" dirty="0" err="1">
                <a:latin typeface="Times New Roman" panose="02020603050405020304" pitchFamily="18" charset="0"/>
              </a:rPr>
              <a:t>a,b</a:t>
            </a:r>
            <a:r>
              <a:rPr lang="en-US" altLang="zh-CN" b="1" dirty="0">
                <a:latin typeface="Times New Roman" panose="02020603050405020304" pitchFamily="18" charset="0"/>
              </a:rPr>
              <a:t>))==</a:t>
            </a:r>
            <a:r>
              <a:rPr lang="en-US" altLang="zh-CN" b="1" dirty="0" err="1">
                <a:latin typeface="Times New Roman" panose="02020603050405020304" pitchFamily="18" charset="0"/>
              </a:rPr>
              <a:t>np.vstack</a:t>
            </a:r>
            <a:r>
              <a:rPr lang="en-US" altLang="zh-CN" b="1" dirty="0">
                <a:latin typeface="Times New Roman" panose="02020603050405020304" pitchFamily="18" charset="0"/>
              </a:rPr>
              <a:t>((</a:t>
            </a:r>
            <a:r>
              <a:rPr lang="en-US" altLang="zh-CN" b="1" dirty="0" err="1">
                <a:latin typeface="Times New Roman" panose="02020603050405020304" pitchFamily="18" charset="0"/>
              </a:rPr>
              <a:t>a,b</a:t>
            </a:r>
            <a:r>
              <a:rPr lang="en-US" altLang="zh-CN" b="1" dirty="0">
                <a:latin typeface="Times New Roman" panose="02020603050405020304" pitchFamily="18" charset="0"/>
              </a:rPr>
              <a:t>))</a:t>
            </a:r>
          </a:p>
          <a:p>
            <a:r>
              <a:rPr lang="en-US" altLang="zh-CN" b="1" dirty="0">
                <a:solidFill>
                  <a:srgbClr val="0070C0"/>
                </a:solidFill>
                <a:latin typeface="Times New Roman" panose="02020603050405020304" pitchFamily="18" charset="0"/>
              </a:rPr>
              <a:t>array([[ True,  True,  True],</a:t>
            </a:r>
          </a:p>
          <a:p>
            <a:r>
              <a:rPr lang="en-US" altLang="zh-CN" b="1" dirty="0">
                <a:solidFill>
                  <a:srgbClr val="0070C0"/>
                </a:solidFill>
                <a:latin typeface="Times New Roman" panose="02020603050405020304" pitchFamily="18" charset="0"/>
              </a:rPr>
              <a:t>       [ True,  True,  True],</a:t>
            </a:r>
          </a:p>
          <a:p>
            <a:r>
              <a:rPr lang="en-US" altLang="zh-CN" b="1" dirty="0">
                <a:solidFill>
                  <a:srgbClr val="0070C0"/>
                </a:solidFill>
                <a:latin typeface="Times New Roman" panose="02020603050405020304" pitchFamily="18" charset="0"/>
              </a:rPr>
              <a:t>       [ True,  True,  True],</a:t>
            </a:r>
          </a:p>
          <a:p>
            <a:r>
              <a:rPr lang="en-US" altLang="zh-CN" b="1" dirty="0">
                <a:solidFill>
                  <a:srgbClr val="0070C0"/>
                </a:solidFill>
                <a:latin typeface="Times New Roman" panose="02020603050405020304" pitchFamily="18" charset="0"/>
              </a:rPr>
              <a:t>       [ True,  True,  True],</a:t>
            </a:r>
          </a:p>
          <a:p>
            <a:r>
              <a:rPr lang="en-US" altLang="zh-CN" b="1" dirty="0">
                <a:solidFill>
                  <a:srgbClr val="0070C0"/>
                </a:solidFill>
                <a:latin typeface="Times New Roman" panose="02020603050405020304" pitchFamily="18" charset="0"/>
              </a:rPr>
              <a:t>       [ True,  True,  True],</a:t>
            </a:r>
          </a:p>
          <a:p>
            <a:r>
              <a:rPr lang="en-US" altLang="zh-CN" b="1" dirty="0">
                <a:solidFill>
                  <a:srgbClr val="0070C0"/>
                </a:solidFill>
                <a:latin typeface="Times New Roman" panose="02020603050405020304" pitchFamily="18" charset="0"/>
              </a:rPr>
              <a:t>       [ True,  True,  True]], </a:t>
            </a:r>
            <a:r>
              <a:rPr lang="en-US" altLang="zh-CN" b="1" dirty="0" err="1">
                <a:solidFill>
                  <a:srgbClr val="0070C0"/>
                </a:solidFill>
                <a:latin typeface="Times New Roman" panose="02020603050405020304" pitchFamily="18" charset="0"/>
              </a:rPr>
              <a:t>dtype</a:t>
            </a:r>
            <a:r>
              <a:rPr lang="en-US" altLang="zh-CN" b="1" dirty="0">
                <a:solidFill>
                  <a:srgbClr val="0070C0"/>
                </a:solidFill>
                <a:latin typeface="Times New Roman" panose="02020603050405020304" pitchFamily="18" charset="0"/>
              </a:rPr>
              <a:t>=</a:t>
            </a:r>
            <a:r>
              <a:rPr lang="en-US" altLang="zh-CN" b="1" dirty="0" err="1">
                <a:solidFill>
                  <a:srgbClr val="0070C0"/>
                </a:solidFill>
                <a:latin typeface="Times New Roman" panose="02020603050405020304" pitchFamily="18" charset="0"/>
              </a:rPr>
              <a:t>bool</a:t>
            </a:r>
            <a:r>
              <a:rPr lang="en-US" altLang="zh-CN" b="1" dirty="0">
                <a:solidFill>
                  <a:srgbClr val="0070C0"/>
                </a:solidFill>
                <a:latin typeface="Times New Roman" panose="02020603050405020304" pitchFamily="18" charset="0"/>
              </a:rPr>
              <a:t>)</a:t>
            </a:r>
            <a:endParaRPr lang="zh-CN" altLang="en-US" b="1" dirty="0">
              <a:solidFill>
                <a:srgbClr val="0070C0"/>
              </a:solidFill>
              <a:latin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数组的基本操作</a:t>
            </a:r>
          </a:p>
        </p:txBody>
      </p:sp>
      <p:sp>
        <p:nvSpPr>
          <p:cNvPr id="3" name="内容占位符 2"/>
          <p:cNvSpPr>
            <a:spLocks noGrp="1"/>
          </p:cNvSpPr>
          <p:nvPr>
            <p:ph idx="1"/>
          </p:nvPr>
        </p:nvSpPr>
        <p:spPr/>
        <p:txBody>
          <a:bodyPr/>
          <a:lstStyle/>
          <a:p>
            <a:r>
              <a:rPr lang="zh-CN" altLang="en-US" dirty="0"/>
              <a:t>数组的分割</a:t>
            </a:r>
            <a:endParaRPr lang="en-US" altLang="zh-CN" dirty="0"/>
          </a:p>
          <a:p>
            <a:pPr lvl="1"/>
            <a:r>
              <a:rPr lang="en-US" altLang="zh-CN" dirty="0"/>
              <a:t>split</a:t>
            </a:r>
            <a:r>
              <a:rPr lang="zh-CN" altLang="en-US" dirty="0"/>
              <a:t>、</a:t>
            </a:r>
            <a:r>
              <a:rPr lang="en-US" altLang="zh-CN" dirty="0" err="1"/>
              <a:t>hsplit</a:t>
            </a:r>
            <a:r>
              <a:rPr lang="zh-CN" altLang="en-US" dirty="0"/>
              <a:t>、</a:t>
            </a:r>
            <a:r>
              <a:rPr lang="en-US" altLang="zh-CN" dirty="0" err="1"/>
              <a:t>vsplit</a:t>
            </a:r>
            <a:endParaRPr lang="en-US" altLang="zh-CN" dirty="0"/>
          </a:p>
          <a:p>
            <a:pPr marL="355600" lvl="1" indent="-355600">
              <a:lnSpc>
                <a:spcPct val="80000"/>
              </a:lnSpc>
              <a:buSzPct val="70000"/>
              <a:buNone/>
            </a:pPr>
            <a:r>
              <a:rPr lang="en-US" altLang="zh-CN" sz="1800" dirty="0">
                <a:latin typeface="Times New Roman" panose="02020603050405020304" pitchFamily="18" charset="0"/>
              </a:rPr>
              <a:t>&gt;&gt;&gt; a=</a:t>
            </a:r>
            <a:r>
              <a:rPr lang="en-US" altLang="zh-CN" sz="1800" dirty="0" err="1">
                <a:latin typeface="Times New Roman" panose="02020603050405020304" pitchFamily="18" charset="0"/>
              </a:rPr>
              <a:t>np.arange</a:t>
            </a:r>
            <a:r>
              <a:rPr lang="en-US" altLang="zh-CN" sz="1800" dirty="0">
                <a:latin typeface="Times New Roman" panose="02020603050405020304" pitchFamily="18" charset="0"/>
              </a:rPr>
              <a:t>(9).reshape(3,3)</a:t>
            </a:r>
          </a:p>
          <a:p>
            <a:pPr marL="355600" lvl="1" indent="-355600">
              <a:lnSpc>
                <a:spcPct val="80000"/>
              </a:lnSpc>
              <a:buSzPct val="70000"/>
              <a:buNone/>
            </a:pPr>
            <a:r>
              <a:rPr lang="en-US" altLang="zh-CN" sz="1800" dirty="0">
                <a:latin typeface="Times New Roman" panose="02020603050405020304" pitchFamily="18" charset="0"/>
              </a:rPr>
              <a:t>&gt;&gt;&gt; </a:t>
            </a:r>
            <a:r>
              <a:rPr lang="en-US" altLang="zh-CN" sz="1800" dirty="0">
                <a:latin typeface="Times New Roman" panose="02020603050405020304" pitchFamily="18" charset="0"/>
                <a:cs typeface="+mn-cs"/>
              </a:rPr>
              <a:t>a</a:t>
            </a:r>
          </a:p>
          <a:p>
            <a:pPr marL="355600" lvl="1" indent="-355600">
              <a:lnSpc>
                <a:spcPct val="80000"/>
              </a:lnSpc>
              <a:buSzPct val="70000"/>
              <a:buNone/>
            </a:pPr>
            <a:r>
              <a:rPr lang="en-US" altLang="zh-CN" sz="1800" dirty="0">
                <a:latin typeface="Times New Roman" panose="02020603050405020304" pitchFamily="18" charset="0"/>
                <a:cs typeface="+mn-cs"/>
              </a:rPr>
              <a:t>array([[0, 1, 2],</a:t>
            </a:r>
          </a:p>
          <a:p>
            <a:pPr marL="355600" lvl="1" indent="-355600">
              <a:lnSpc>
                <a:spcPct val="80000"/>
              </a:lnSpc>
              <a:buSzPct val="70000"/>
              <a:buNone/>
            </a:pPr>
            <a:r>
              <a:rPr lang="en-US" altLang="zh-CN" sz="1800" dirty="0">
                <a:latin typeface="Times New Roman" panose="02020603050405020304" pitchFamily="18" charset="0"/>
                <a:cs typeface="+mn-cs"/>
              </a:rPr>
              <a:t>       [3, 4, 5],</a:t>
            </a:r>
          </a:p>
          <a:p>
            <a:pPr marL="355600" lvl="1" indent="-355600">
              <a:lnSpc>
                <a:spcPct val="80000"/>
              </a:lnSpc>
              <a:buSzPct val="70000"/>
              <a:buNone/>
            </a:pPr>
            <a:r>
              <a:rPr lang="en-US" altLang="zh-CN" sz="1800" dirty="0">
                <a:latin typeface="Times New Roman" panose="02020603050405020304" pitchFamily="18" charset="0"/>
                <a:cs typeface="+mn-cs"/>
              </a:rPr>
              <a:t>       [6, 7, 8]])</a:t>
            </a:r>
          </a:p>
          <a:p>
            <a:pPr marL="355600" lvl="1" indent="-355600">
              <a:lnSpc>
                <a:spcPct val="80000"/>
              </a:lnSpc>
              <a:buSzPct val="70000"/>
              <a:buNone/>
            </a:pPr>
            <a:r>
              <a:rPr lang="en-US" altLang="zh-CN" sz="1800" dirty="0">
                <a:latin typeface="Times New Roman" panose="02020603050405020304" pitchFamily="18" charset="0"/>
                <a:cs typeface="+mn-cs"/>
              </a:rPr>
              <a:t>&gt;&gt;&gt;</a:t>
            </a:r>
            <a:r>
              <a:rPr lang="en-US" altLang="zh-CN" sz="1800" dirty="0" err="1">
                <a:latin typeface="Times New Roman" panose="02020603050405020304" pitchFamily="18" charset="0"/>
                <a:cs typeface="+mn-cs"/>
              </a:rPr>
              <a:t>np.hsplit</a:t>
            </a:r>
            <a:r>
              <a:rPr lang="en-US" altLang="zh-CN" sz="1800" dirty="0">
                <a:latin typeface="Times New Roman" panose="02020603050405020304" pitchFamily="18" charset="0"/>
                <a:cs typeface="+mn-cs"/>
              </a:rPr>
              <a:t>(a,3)</a:t>
            </a:r>
          </a:p>
          <a:p>
            <a:pPr marL="355600" lvl="1" indent="-355600">
              <a:lnSpc>
                <a:spcPct val="80000"/>
              </a:lnSpc>
              <a:buSzPct val="70000"/>
              <a:buNone/>
            </a:pPr>
            <a:r>
              <a:rPr lang="en-US" altLang="zh-CN" sz="1800" dirty="0">
                <a:solidFill>
                  <a:srgbClr val="0070C0"/>
                </a:solidFill>
                <a:latin typeface="Times New Roman" panose="02020603050405020304" pitchFamily="18" charset="0"/>
                <a:cs typeface="+mn-cs"/>
              </a:rPr>
              <a:t>[array([[0],</a:t>
            </a:r>
          </a:p>
          <a:p>
            <a:pPr marL="355600" lvl="1" indent="-355600">
              <a:lnSpc>
                <a:spcPct val="80000"/>
              </a:lnSpc>
              <a:buSzPct val="70000"/>
              <a:buNone/>
            </a:pPr>
            <a:r>
              <a:rPr lang="en-US" altLang="zh-CN" sz="1800" dirty="0">
                <a:solidFill>
                  <a:srgbClr val="0070C0"/>
                </a:solidFill>
                <a:latin typeface="Times New Roman" panose="02020603050405020304" pitchFamily="18" charset="0"/>
                <a:cs typeface="+mn-cs"/>
              </a:rPr>
              <a:t>        [3],</a:t>
            </a:r>
          </a:p>
          <a:p>
            <a:pPr marL="355600" lvl="1" indent="-355600">
              <a:lnSpc>
                <a:spcPct val="80000"/>
              </a:lnSpc>
              <a:buSzPct val="70000"/>
              <a:buNone/>
            </a:pPr>
            <a:r>
              <a:rPr lang="en-US" altLang="zh-CN" sz="1800" dirty="0">
                <a:solidFill>
                  <a:srgbClr val="0070C0"/>
                </a:solidFill>
                <a:latin typeface="Times New Roman" panose="02020603050405020304" pitchFamily="18" charset="0"/>
                <a:cs typeface="+mn-cs"/>
              </a:rPr>
              <a:t>        [6]]),</a:t>
            </a:r>
          </a:p>
          <a:p>
            <a:pPr marL="355600" lvl="1" indent="-355600">
              <a:lnSpc>
                <a:spcPct val="80000"/>
              </a:lnSpc>
              <a:buSzPct val="70000"/>
              <a:buNone/>
            </a:pPr>
            <a:r>
              <a:rPr lang="en-US" altLang="zh-CN" sz="1800" dirty="0">
                <a:solidFill>
                  <a:srgbClr val="0070C0"/>
                </a:solidFill>
                <a:latin typeface="Times New Roman" panose="02020603050405020304" pitchFamily="18" charset="0"/>
                <a:cs typeface="+mn-cs"/>
              </a:rPr>
              <a:t> array([[1],</a:t>
            </a:r>
          </a:p>
          <a:p>
            <a:pPr marL="355600" lvl="1" indent="-355600">
              <a:lnSpc>
                <a:spcPct val="80000"/>
              </a:lnSpc>
              <a:buSzPct val="70000"/>
              <a:buNone/>
            </a:pPr>
            <a:r>
              <a:rPr lang="en-US" altLang="zh-CN" sz="1800" dirty="0">
                <a:solidFill>
                  <a:srgbClr val="0070C0"/>
                </a:solidFill>
                <a:latin typeface="Times New Roman" panose="02020603050405020304" pitchFamily="18" charset="0"/>
                <a:cs typeface="+mn-cs"/>
              </a:rPr>
              <a:t>        [4],</a:t>
            </a:r>
          </a:p>
          <a:p>
            <a:pPr marL="355600" lvl="1" indent="-355600">
              <a:lnSpc>
                <a:spcPct val="80000"/>
              </a:lnSpc>
              <a:buSzPct val="70000"/>
              <a:buNone/>
            </a:pPr>
            <a:r>
              <a:rPr lang="en-US" altLang="zh-CN" sz="1800" dirty="0">
                <a:solidFill>
                  <a:srgbClr val="0070C0"/>
                </a:solidFill>
                <a:latin typeface="Times New Roman" panose="02020603050405020304" pitchFamily="18" charset="0"/>
                <a:cs typeface="+mn-cs"/>
              </a:rPr>
              <a:t>        [7]]), </a:t>
            </a:r>
          </a:p>
          <a:p>
            <a:pPr marL="355600" lvl="1" indent="-355600">
              <a:lnSpc>
                <a:spcPct val="80000"/>
              </a:lnSpc>
              <a:buSzPct val="70000"/>
              <a:buNone/>
            </a:pPr>
            <a:r>
              <a:rPr lang="en-US" altLang="zh-CN" sz="1800" dirty="0">
                <a:solidFill>
                  <a:srgbClr val="0070C0"/>
                </a:solidFill>
                <a:latin typeface="Times New Roman" panose="02020603050405020304" pitchFamily="18" charset="0"/>
                <a:cs typeface="+mn-cs"/>
              </a:rPr>
              <a:t>array([[2],</a:t>
            </a:r>
          </a:p>
          <a:p>
            <a:pPr marL="355600" lvl="1" indent="-355600">
              <a:lnSpc>
                <a:spcPct val="80000"/>
              </a:lnSpc>
              <a:buSzPct val="70000"/>
              <a:buNone/>
            </a:pPr>
            <a:r>
              <a:rPr lang="en-US" altLang="zh-CN" sz="1800" dirty="0">
                <a:solidFill>
                  <a:srgbClr val="0070C0"/>
                </a:solidFill>
                <a:latin typeface="Times New Roman" panose="02020603050405020304" pitchFamily="18" charset="0"/>
                <a:cs typeface="+mn-cs"/>
              </a:rPr>
              <a:t>        [5],</a:t>
            </a:r>
          </a:p>
          <a:p>
            <a:pPr marL="355600" lvl="1" indent="-355600">
              <a:lnSpc>
                <a:spcPct val="80000"/>
              </a:lnSpc>
              <a:buSzPct val="70000"/>
              <a:buNone/>
            </a:pPr>
            <a:r>
              <a:rPr lang="en-US" altLang="zh-CN" sz="1800" dirty="0">
                <a:solidFill>
                  <a:srgbClr val="0070C0"/>
                </a:solidFill>
                <a:latin typeface="Times New Roman" panose="02020603050405020304" pitchFamily="18" charset="0"/>
                <a:cs typeface="+mn-cs"/>
              </a:rPr>
              <a:t>        [8]])]</a:t>
            </a:r>
          </a:p>
        </p:txBody>
      </p:sp>
      <p:sp>
        <p:nvSpPr>
          <p:cNvPr id="4" name="灯片编号占位符 3"/>
          <p:cNvSpPr>
            <a:spLocks noGrp="1"/>
          </p:cNvSpPr>
          <p:nvPr>
            <p:ph type="sldNum" sz="quarter" idx="11"/>
          </p:nvPr>
        </p:nvSpPr>
        <p:spPr/>
        <p:txBody>
          <a:bodyPr/>
          <a:lstStyle/>
          <a:p>
            <a:fld id="{565CE74E-AB26-4998-AD42-012C4C1AD076}" type="slidenum">
              <a:rPr lang="zh-CN" altLang="en-US" smtClean="0"/>
              <a:t>17</a:t>
            </a:fld>
            <a:endParaRPr lang="zh-CN" altLang="en-US"/>
          </a:p>
        </p:txBody>
      </p:sp>
      <p:sp>
        <p:nvSpPr>
          <p:cNvPr id="7" name="矩形 6"/>
          <p:cNvSpPr/>
          <p:nvPr/>
        </p:nvSpPr>
        <p:spPr>
          <a:xfrm>
            <a:off x="4458758" y="2557482"/>
            <a:ext cx="5777442" cy="3471720"/>
          </a:xfrm>
          <a:prstGeom prst="rect">
            <a:avLst/>
          </a:prstGeom>
        </p:spPr>
        <p:txBody>
          <a:bodyPr wrap="square">
            <a:spAutoFit/>
          </a:bodyPr>
          <a:lstStyle/>
          <a:p>
            <a:r>
              <a:rPr lang="en-US" altLang="zh-CN" b="1" dirty="0">
                <a:latin typeface="Times New Roman" panose="02020603050405020304" pitchFamily="18" charset="0"/>
              </a:rPr>
              <a:t>&gt;&gt;&gt; </a:t>
            </a:r>
            <a:r>
              <a:rPr lang="en-US" altLang="zh-CN" b="1" dirty="0" err="1">
                <a:latin typeface="Times New Roman" panose="02020603050405020304" pitchFamily="18" charset="0"/>
              </a:rPr>
              <a:t>np.split</a:t>
            </a:r>
            <a:r>
              <a:rPr lang="en-US" altLang="zh-CN" b="1" dirty="0">
                <a:latin typeface="Times New Roman" panose="02020603050405020304" pitchFamily="18" charset="0"/>
              </a:rPr>
              <a:t>(a,3,axis=1)</a:t>
            </a:r>
          </a:p>
          <a:p>
            <a:pPr marL="355600" lvl="1" indent="-355600">
              <a:lnSpc>
                <a:spcPct val="80000"/>
              </a:lnSpc>
              <a:buSzPct val="70000"/>
              <a:buNone/>
            </a:pPr>
            <a:r>
              <a:rPr lang="en-US" altLang="zh-CN" b="1" dirty="0">
                <a:solidFill>
                  <a:srgbClr val="0070C0"/>
                </a:solidFill>
                <a:latin typeface="Times New Roman" panose="02020603050405020304" pitchFamily="18" charset="0"/>
              </a:rPr>
              <a:t>[array([[0],</a:t>
            </a:r>
          </a:p>
          <a:p>
            <a:pPr marL="355600" lvl="1" indent="-355600">
              <a:lnSpc>
                <a:spcPct val="80000"/>
              </a:lnSpc>
              <a:buSzPct val="70000"/>
              <a:buNone/>
            </a:pPr>
            <a:r>
              <a:rPr lang="en-US" altLang="zh-CN" b="1" dirty="0">
                <a:solidFill>
                  <a:srgbClr val="0070C0"/>
                </a:solidFill>
                <a:latin typeface="Times New Roman" panose="02020603050405020304" pitchFamily="18" charset="0"/>
              </a:rPr>
              <a:t>        [3],</a:t>
            </a:r>
          </a:p>
          <a:p>
            <a:pPr marL="355600" lvl="1" indent="-355600">
              <a:lnSpc>
                <a:spcPct val="80000"/>
              </a:lnSpc>
              <a:buSzPct val="70000"/>
              <a:buNone/>
            </a:pPr>
            <a:r>
              <a:rPr lang="en-US" altLang="zh-CN" b="1" dirty="0">
                <a:solidFill>
                  <a:srgbClr val="0070C0"/>
                </a:solidFill>
                <a:latin typeface="Times New Roman" panose="02020603050405020304" pitchFamily="18" charset="0"/>
              </a:rPr>
              <a:t>        [6]]),</a:t>
            </a:r>
          </a:p>
          <a:p>
            <a:pPr marL="355600" lvl="1" indent="-355600">
              <a:lnSpc>
                <a:spcPct val="80000"/>
              </a:lnSpc>
              <a:buSzPct val="70000"/>
              <a:buNone/>
            </a:pPr>
            <a:r>
              <a:rPr lang="en-US" altLang="zh-CN" b="1" dirty="0">
                <a:solidFill>
                  <a:srgbClr val="0070C0"/>
                </a:solidFill>
                <a:latin typeface="Times New Roman" panose="02020603050405020304" pitchFamily="18" charset="0"/>
              </a:rPr>
              <a:t> array([[1],</a:t>
            </a:r>
          </a:p>
          <a:p>
            <a:pPr marL="355600" lvl="1" indent="-355600">
              <a:lnSpc>
                <a:spcPct val="80000"/>
              </a:lnSpc>
              <a:buSzPct val="70000"/>
              <a:buNone/>
            </a:pPr>
            <a:r>
              <a:rPr lang="en-US" altLang="zh-CN" b="1" dirty="0">
                <a:solidFill>
                  <a:srgbClr val="0070C0"/>
                </a:solidFill>
                <a:latin typeface="Times New Roman" panose="02020603050405020304" pitchFamily="18" charset="0"/>
              </a:rPr>
              <a:t>        [4],</a:t>
            </a:r>
          </a:p>
          <a:p>
            <a:pPr marL="355600" lvl="1" indent="-355600">
              <a:lnSpc>
                <a:spcPct val="80000"/>
              </a:lnSpc>
              <a:buSzPct val="70000"/>
              <a:buNone/>
            </a:pPr>
            <a:r>
              <a:rPr lang="en-US" altLang="zh-CN" b="1" dirty="0">
                <a:solidFill>
                  <a:srgbClr val="0070C0"/>
                </a:solidFill>
                <a:latin typeface="Times New Roman" panose="02020603050405020304" pitchFamily="18" charset="0"/>
              </a:rPr>
              <a:t>        [7]]), </a:t>
            </a:r>
          </a:p>
          <a:p>
            <a:pPr marL="355600" lvl="1" indent="-355600">
              <a:lnSpc>
                <a:spcPct val="80000"/>
              </a:lnSpc>
              <a:buSzPct val="70000"/>
              <a:buNone/>
            </a:pPr>
            <a:r>
              <a:rPr lang="en-US" altLang="zh-CN" b="1" dirty="0">
                <a:solidFill>
                  <a:srgbClr val="0070C0"/>
                </a:solidFill>
                <a:latin typeface="Times New Roman" panose="02020603050405020304" pitchFamily="18" charset="0"/>
              </a:rPr>
              <a:t>array([[2],</a:t>
            </a:r>
          </a:p>
          <a:p>
            <a:pPr marL="355600" lvl="1" indent="-355600">
              <a:lnSpc>
                <a:spcPct val="80000"/>
              </a:lnSpc>
              <a:buSzPct val="70000"/>
              <a:buNone/>
            </a:pPr>
            <a:r>
              <a:rPr lang="en-US" altLang="zh-CN" b="1" dirty="0">
                <a:solidFill>
                  <a:srgbClr val="0070C0"/>
                </a:solidFill>
                <a:latin typeface="Times New Roman" panose="02020603050405020304" pitchFamily="18" charset="0"/>
              </a:rPr>
              <a:t>        [5],</a:t>
            </a:r>
          </a:p>
          <a:p>
            <a:pPr marL="355600" lvl="1" indent="-355600">
              <a:lnSpc>
                <a:spcPct val="80000"/>
              </a:lnSpc>
              <a:buSzPct val="70000"/>
              <a:buNone/>
            </a:pPr>
            <a:r>
              <a:rPr lang="en-US" altLang="zh-CN" b="1" dirty="0">
                <a:solidFill>
                  <a:srgbClr val="0070C0"/>
                </a:solidFill>
                <a:latin typeface="Times New Roman" panose="02020603050405020304" pitchFamily="18" charset="0"/>
              </a:rPr>
              <a:t>        [8]])]</a:t>
            </a:r>
          </a:p>
          <a:p>
            <a:r>
              <a:rPr lang="en-US" altLang="zh-CN" dirty="0">
                <a:latin typeface="Times New Roman" panose="02020603050405020304" pitchFamily="18" charset="0"/>
              </a:rPr>
              <a:t>&gt;&gt;&gt;</a:t>
            </a:r>
            <a:r>
              <a:rPr lang="en-US" altLang="zh-CN" dirty="0" err="1">
                <a:latin typeface="Times New Roman" panose="02020603050405020304" pitchFamily="18" charset="0"/>
              </a:rPr>
              <a:t>np.</a:t>
            </a:r>
            <a:r>
              <a:rPr lang="en-US" altLang="zh-CN" b="1" dirty="0" err="1">
                <a:latin typeface="Times New Roman" panose="02020603050405020304" pitchFamily="18" charset="0"/>
              </a:rPr>
              <a:t>vsplit</a:t>
            </a:r>
            <a:r>
              <a:rPr lang="en-US" altLang="zh-CN" b="1" dirty="0">
                <a:latin typeface="Times New Roman" panose="02020603050405020304" pitchFamily="18" charset="0"/>
              </a:rPr>
              <a:t>(a,3)</a:t>
            </a:r>
          </a:p>
          <a:p>
            <a:r>
              <a:rPr lang="en-US" altLang="zh-CN" b="1" dirty="0">
                <a:solidFill>
                  <a:srgbClr val="0070C0"/>
                </a:solidFill>
                <a:latin typeface="Times New Roman" panose="02020603050405020304" pitchFamily="18" charset="0"/>
              </a:rPr>
              <a:t>[array([[0, 1, 2]]), array([[3, 4, 5]]), array([[6, 7, 8]])]</a:t>
            </a:r>
          </a:p>
          <a:p>
            <a:r>
              <a:rPr lang="en-US" altLang="zh-CN" b="1" dirty="0">
                <a:latin typeface="Times New Roman" panose="02020603050405020304" pitchFamily="18" charset="0"/>
              </a:rPr>
              <a:t>&gt;&gt;&gt; </a:t>
            </a:r>
            <a:r>
              <a:rPr lang="en-US" altLang="zh-CN" b="1" dirty="0" err="1">
                <a:latin typeface="Times New Roman" panose="02020603050405020304" pitchFamily="18" charset="0"/>
              </a:rPr>
              <a:t>np.split</a:t>
            </a:r>
            <a:r>
              <a:rPr lang="en-US" altLang="zh-CN" b="1" dirty="0">
                <a:latin typeface="Times New Roman" panose="02020603050405020304" pitchFamily="18" charset="0"/>
              </a:rPr>
              <a:t>(a,3,axis=0)</a:t>
            </a:r>
          </a:p>
          <a:p>
            <a:r>
              <a:rPr lang="en-US" altLang="zh-CN" b="1" dirty="0">
                <a:solidFill>
                  <a:srgbClr val="0070C0"/>
                </a:solidFill>
                <a:latin typeface="Times New Roman" panose="02020603050405020304" pitchFamily="18" charset="0"/>
              </a:rPr>
              <a:t>[array([[0, 1, 2]]), array([[3, 4, 5]]), array([[6, 7, 8]])]</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数组的基本操作</a:t>
            </a:r>
          </a:p>
        </p:txBody>
      </p:sp>
      <p:sp>
        <p:nvSpPr>
          <p:cNvPr id="3" name="内容占位符 2"/>
          <p:cNvSpPr>
            <a:spLocks noGrp="1"/>
          </p:cNvSpPr>
          <p:nvPr>
            <p:ph idx="1"/>
          </p:nvPr>
        </p:nvSpPr>
        <p:spPr>
          <a:xfrm>
            <a:off x="494207" y="1343973"/>
            <a:ext cx="11242521" cy="5207298"/>
          </a:xfrm>
        </p:spPr>
        <p:txBody>
          <a:bodyPr/>
          <a:lstStyle/>
          <a:p>
            <a:r>
              <a:rPr lang="zh-CN" altLang="en-US" dirty="0"/>
              <a:t>数组的分割</a:t>
            </a:r>
            <a:endParaRPr lang="en-US" altLang="zh-CN" dirty="0"/>
          </a:p>
          <a:p>
            <a:pPr lvl="1"/>
            <a:r>
              <a:rPr lang="en-US" altLang="zh-CN" dirty="0" err="1"/>
              <a:t>dsplit</a:t>
            </a:r>
            <a:r>
              <a:rPr lang="en-US" altLang="zh-CN" dirty="0"/>
              <a:t>(</a:t>
            </a:r>
            <a:r>
              <a:rPr lang="en-US" altLang="zh-CN" dirty="0" err="1"/>
              <a:t>arr,k</a:t>
            </a:r>
            <a:r>
              <a:rPr lang="en-US" altLang="zh-CN" dirty="0"/>
              <a:t>)</a:t>
            </a:r>
          </a:p>
          <a:p>
            <a:pPr marL="355600" lvl="1" indent="-355600">
              <a:lnSpc>
                <a:spcPct val="80000"/>
              </a:lnSpc>
              <a:buSzPct val="70000"/>
              <a:buNone/>
            </a:pPr>
            <a:r>
              <a:rPr lang="en-US" altLang="zh-CN" sz="1800" dirty="0">
                <a:latin typeface="Times New Roman" panose="02020603050405020304" pitchFamily="18" charset="0"/>
              </a:rPr>
              <a:t>&gt;&gt;&gt; c=</a:t>
            </a:r>
            <a:r>
              <a:rPr lang="en-US" altLang="zh-CN" sz="1800" dirty="0" err="1">
                <a:latin typeface="Times New Roman" panose="02020603050405020304" pitchFamily="18" charset="0"/>
              </a:rPr>
              <a:t>np.arange</a:t>
            </a:r>
            <a:r>
              <a:rPr lang="en-US" altLang="zh-CN" sz="1800" dirty="0">
                <a:latin typeface="Times New Roman" panose="02020603050405020304" pitchFamily="18" charset="0"/>
              </a:rPr>
              <a:t>(27).reshape(3,3,3)</a:t>
            </a:r>
          </a:p>
          <a:p>
            <a:pPr marL="355600" lvl="1" indent="-355600">
              <a:lnSpc>
                <a:spcPct val="80000"/>
              </a:lnSpc>
              <a:buSzPct val="70000"/>
              <a:buNone/>
            </a:pPr>
            <a:r>
              <a:rPr lang="en-US" altLang="zh-CN" sz="1800" dirty="0">
                <a:latin typeface="Times New Roman" panose="02020603050405020304" pitchFamily="18" charset="0"/>
              </a:rPr>
              <a:t>&gt;&gt;&gt; </a:t>
            </a:r>
            <a:r>
              <a:rPr lang="en-US" altLang="zh-CN" sz="1800" dirty="0">
                <a:latin typeface="Times New Roman" panose="02020603050405020304" pitchFamily="18" charset="0"/>
                <a:cs typeface="+mn-cs"/>
              </a:rPr>
              <a:t>c</a:t>
            </a:r>
          </a:p>
          <a:p>
            <a:pPr marL="355600" lvl="1" indent="-355600">
              <a:lnSpc>
                <a:spcPct val="80000"/>
              </a:lnSpc>
              <a:buSzPct val="70000"/>
              <a:buNone/>
            </a:pPr>
            <a:r>
              <a:rPr lang="en-US" altLang="zh-CN" sz="1800" dirty="0">
                <a:solidFill>
                  <a:srgbClr val="0070C0"/>
                </a:solidFill>
                <a:latin typeface="Times New Roman" panose="02020603050405020304" pitchFamily="18" charset="0"/>
                <a:cs typeface="+mn-cs"/>
              </a:rPr>
              <a:t>array([[[ 0,  1,  2],</a:t>
            </a:r>
          </a:p>
          <a:p>
            <a:pPr marL="355600" lvl="1" indent="-355600">
              <a:lnSpc>
                <a:spcPct val="80000"/>
              </a:lnSpc>
              <a:buSzPct val="70000"/>
              <a:buNone/>
            </a:pPr>
            <a:r>
              <a:rPr lang="en-US" altLang="zh-CN" sz="1800" dirty="0">
                <a:solidFill>
                  <a:srgbClr val="0070C0"/>
                </a:solidFill>
                <a:latin typeface="Times New Roman" panose="02020603050405020304" pitchFamily="18" charset="0"/>
                <a:cs typeface="+mn-cs"/>
              </a:rPr>
              <a:t>        [ 3,  4,  5],</a:t>
            </a:r>
          </a:p>
          <a:p>
            <a:pPr marL="355600" lvl="1" indent="-355600">
              <a:lnSpc>
                <a:spcPct val="80000"/>
              </a:lnSpc>
              <a:buSzPct val="70000"/>
              <a:buNone/>
            </a:pPr>
            <a:r>
              <a:rPr lang="en-US" altLang="zh-CN" sz="1800" dirty="0">
                <a:solidFill>
                  <a:srgbClr val="0070C0"/>
                </a:solidFill>
                <a:latin typeface="Times New Roman" panose="02020603050405020304" pitchFamily="18" charset="0"/>
                <a:cs typeface="+mn-cs"/>
              </a:rPr>
              <a:t>        [ 6,  7,  8]],</a:t>
            </a:r>
          </a:p>
          <a:p>
            <a:pPr marL="355600" lvl="1" indent="-355600">
              <a:lnSpc>
                <a:spcPct val="80000"/>
              </a:lnSpc>
              <a:buSzPct val="70000"/>
              <a:buNone/>
            </a:pPr>
            <a:endParaRPr lang="en-US" altLang="zh-CN" sz="1800" dirty="0">
              <a:solidFill>
                <a:srgbClr val="0070C0"/>
              </a:solidFill>
              <a:latin typeface="Times New Roman" panose="02020603050405020304" pitchFamily="18" charset="0"/>
              <a:cs typeface="+mn-cs"/>
            </a:endParaRPr>
          </a:p>
          <a:p>
            <a:pPr marL="355600" lvl="1" indent="-355600">
              <a:lnSpc>
                <a:spcPct val="80000"/>
              </a:lnSpc>
              <a:buSzPct val="70000"/>
              <a:buNone/>
            </a:pPr>
            <a:r>
              <a:rPr lang="en-US" altLang="zh-CN" sz="1800" dirty="0">
                <a:solidFill>
                  <a:srgbClr val="0070C0"/>
                </a:solidFill>
                <a:latin typeface="Times New Roman" panose="02020603050405020304" pitchFamily="18" charset="0"/>
                <a:cs typeface="+mn-cs"/>
              </a:rPr>
              <a:t>       [[ 9, 10, 11],</a:t>
            </a:r>
          </a:p>
          <a:p>
            <a:pPr marL="355600" lvl="1" indent="-355600">
              <a:lnSpc>
                <a:spcPct val="80000"/>
              </a:lnSpc>
              <a:buSzPct val="70000"/>
              <a:buNone/>
            </a:pPr>
            <a:r>
              <a:rPr lang="en-US" altLang="zh-CN" sz="1800" dirty="0">
                <a:solidFill>
                  <a:srgbClr val="0070C0"/>
                </a:solidFill>
                <a:latin typeface="Times New Roman" panose="02020603050405020304" pitchFamily="18" charset="0"/>
                <a:cs typeface="+mn-cs"/>
              </a:rPr>
              <a:t>        [12, 13, 14],</a:t>
            </a:r>
          </a:p>
          <a:p>
            <a:pPr marL="355600" lvl="1" indent="-355600">
              <a:lnSpc>
                <a:spcPct val="80000"/>
              </a:lnSpc>
              <a:buSzPct val="70000"/>
              <a:buNone/>
            </a:pPr>
            <a:r>
              <a:rPr lang="en-US" altLang="zh-CN" sz="1800" dirty="0">
                <a:solidFill>
                  <a:srgbClr val="0070C0"/>
                </a:solidFill>
                <a:latin typeface="Times New Roman" panose="02020603050405020304" pitchFamily="18" charset="0"/>
                <a:cs typeface="+mn-cs"/>
              </a:rPr>
              <a:t>        [15, 16, 17]],</a:t>
            </a:r>
          </a:p>
          <a:p>
            <a:pPr marL="355600" lvl="1" indent="-355600">
              <a:lnSpc>
                <a:spcPct val="80000"/>
              </a:lnSpc>
              <a:buSzPct val="70000"/>
              <a:buNone/>
            </a:pPr>
            <a:endParaRPr lang="en-US" altLang="zh-CN" sz="1800" dirty="0">
              <a:solidFill>
                <a:srgbClr val="0070C0"/>
              </a:solidFill>
              <a:latin typeface="Times New Roman" panose="02020603050405020304" pitchFamily="18" charset="0"/>
              <a:cs typeface="+mn-cs"/>
            </a:endParaRPr>
          </a:p>
          <a:p>
            <a:pPr marL="355600" lvl="1" indent="-355600">
              <a:lnSpc>
                <a:spcPct val="80000"/>
              </a:lnSpc>
              <a:buSzPct val="70000"/>
              <a:buNone/>
            </a:pPr>
            <a:r>
              <a:rPr lang="en-US" altLang="zh-CN" sz="1800" dirty="0">
                <a:solidFill>
                  <a:srgbClr val="0070C0"/>
                </a:solidFill>
                <a:latin typeface="Times New Roman" panose="02020603050405020304" pitchFamily="18" charset="0"/>
                <a:cs typeface="+mn-cs"/>
              </a:rPr>
              <a:t>       [[18, 19, 20],</a:t>
            </a:r>
          </a:p>
          <a:p>
            <a:pPr marL="355600" lvl="1" indent="-355600">
              <a:lnSpc>
                <a:spcPct val="80000"/>
              </a:lnSpc>
              <a:buSzPct val="70000"/>
              <a:buNone/>
            </a:pPr>
            <a:r>
              <a:rPr lang="en-US" altLang="zh-CN" sz="1800" dirty="0">
                <a:solidFill>
                  <a:srgbClr val="0070C0"/>
                </a:solidFill>
                <a:latin typeface="Times New Roman" panose="02020603050405020304" pitchFamily="18" charset="0"/>
                <a:cs typeface="+mn-cs"/>
              </a:rPr>
              <a:t>        [21, 22, 23],</a:t>
            </a:r>
          </a:p>
          <a:p>
            <a:pPr marL="355600" lvl="1" indent="-355600">
              <a:lnSpc>
                <a:spcPct val="80000"/>
              </a:lnSpc>
              <a:buSzPct val="70000"/>
              <a:buNone/>
            </a:pPr>
            <a:r>
              <a:rPr lang="en-US" altLang="zh-CN" sz="1800" dirty="0">
                <a:solidFill>
                  <a:srgbClr val="0070C0"/>
                </a:solidFill>
                <a:latin typeface="Times New Roman" panose="02020603050405020304" pitchFamily="18" charset="0"/>
                <a:cs typeface="+mn-cs"/>
              </a:rPr>
              <a:t>        [24, 25, 26]]])</a:t>
            </a:r>
          </a:p>
          <a:p>
            <a:pPr marL="355600" lvl="1" indent="-355600">
              <a:lnSpc>
                <a:spcPct val="80000"/>
              </a:lnSpc>
              <a:buSzPct val="70000"/>
              <a:buNone/>
            </a:pPr>
            <a:endParaRPr lang="en-US" altLang="zh-CN" sz="1800" dirty="0">
              <a:latin typeface="Times New Roman" panose="02020603050405020304" pitchFamily="18" charset="0"/>
              <a:cs typeface="+mn-cs"/>
            </a:endParaRPr>
          </a:p>
        </p:txBody>
      </p:sp>
      <p:sp>
        <p:nvSpPr>
          <p:cNvPr id="4" name="灯片编号占位符 3"/>
          <p:cNvSpPr>
            <a:spLocks noGrp="1"/>
          </p:cNvSpPr>
          <p:nvPr>
            <p:ph type="sldNum" sz="quarter" idx="11"/>
          </p:nvPr>
        </p:nvSpPr>
        <p:spPr/>
        <p:txBody>
          <a:bodyPr/>
          <a:lstStyle/>
          <a:p>
            <a:fld id="{565CE74E-AB26-4998-AD42-012C4C1AD076}" type="slidenum">
              <a:rPr lang="zh-CN" altLang="en-US" smtClean="0"/>
              <a:t>18</a:t>
            </a:fld>
            <a:endParaRPr lang="zh-CN" altLang="en-US"/>
          </a:p>
        </p:txBody>
      </p:sp>
      <p:sp>
        <p:nvSpPr>
          <p:cNvPr id="7" name="矩形 6"/>
          <p:cNvSpPr/>
          <p:nvPr/>
        </p:nvSpPr>
        <p:spPr>
          <a:xfrm>
            <a:off x="5340501" y="227939"/>
            <a:ext cx="5777442" cy="6395597"/>
          </a:xfrm>
          <a:prstGeom prst="rect">
            <a:avLst/>
          </a:prstGeom>
        </p:spPr>
        <p:txBody>
          <a:bodyPr wrap="square">
            <a:spAutoFit/>
          </a:bodyPr>
          <a:lstStyle/>
          <a:p>
            <a:pPr marL="355600" lvl="1" indent="-355600">
              <a:lnSpc>
                <a:spcPct val="80000"/>
              </a:lnSpc>
              <a:buSzPct val="70000"/>
              <a:buNone/>
            </a:pPr>
            <a:r>
              <a:rPr lang="en-US" altLang="zh-CN" sz="1600" b="1" dirty="0">
                <a:latin typeface="Times New Roman" panose="02020603050405020304" pitchFamily="18" charset="0"/>
              </a:rPr>
              <a:t>&gt;&gt;&gt; </a:t>
            </a:r>
            <a:r>
              <a:rPr lang="en-US" altLang="zh-CN" sz="1600" b="1" dirty="0" err="1">
                <a:latin typeface="Times New Roman" panose="02020603050405020304" pitchFamily="18" charset="0"/>
              </a:rPr>
              <a:t>np.dsplit</a:t>
            </a:r>
            <a:r>
              <a:rPr lang="en-US" altLang="zh-CN" sz="1600" b="1" dirty="0">
                <a:latin typeface="Times New Roman" panose="02020603050405020304" pitchFamily="18" charset="0"/>
              </a:rPr>
              <a:t>(c,3)</a:t>
            </a:r>
            <a:endParaRPr lang="en-US" altLang="zh-CN" sz="1600" b="1" dirty="0">
              <a:solidFill>
                <a:srgbClr val="0070C0"/>
              </a:solidFill>
              <a:latin typeface="Times New Roman" panose="02020603050405020304" pitchFamily="18" charset="0"/>
            </a:endParaRPr>
          </a:p>
          <a:p>
            <a:pPr marL="355600" lvl="1" indent="-355600">
              <a:lnSpc>
                <a:spcPct val="80000"/>
              </a:lnSpc>
              <a:buSzPct val="70000"/>
              <a:buNone/>
            </a:pPr>
            <a:r>
              <a:rPr lang="en-US" altLang="zh-CN" sz="1600" b="1" dirty="0">
                <a:solidFill>
                  <a:srgbClr val="0070C0"/>
                </a:solidFill>
                <a:latin typeface="Times New Roman" panose="02020603050405020304" pitchFamily="18" charset="0"/>
              </a:rPr>
              <a:t>[array([[[ 0],</a:t>
            </a:r>
          </a:p>
          <a:p>
            <a:pPr marL="355600" lvl="1" indent="-355600">
              <a:lnSpc>
                <a:spcPct val="80000"/>
              </a:lnSpc>
              <a:buSzPct val="70000"/>
              <a:buNone/>
            </a:pPr>
            <a:r>
              <a:rPr lang="en-US" altLang="zh-CN" sz="1600" b="1" dirty="0">
                <a:solidFill>
                  <a:srgbClr val="0070C0"/>
                </a:solidFill>
                <a:latin typeface="Times New Roman" panose="02020603050405020304" pitchFamily="18" charset="0"/>
              </a:rPr>
              <a:t>        [ 3],</a:t>
            </a:r>
          </a:p>
          <a:p>
            <a:pPr marL="355600" lvl="1" indent="-355600">
              <a:lnSpc>
                <a:spcPct val="80000"/>
              </a:lnSpc>
              <a:buSzPct val="70000"/>
              <a:buNone/>
            </a:pPr>
            <a:r>
              <a:rPr lang="en-US" altLang="zh-CN" sz="1600" b="1" dirty="0">
                <a:solidFill>
                  <a:srgbClr val="0070C0"/>
                </a:solidFill>
                <a:latin typeface="Times New Roman" panose="02020603050405020304" pitchFamily="18" charset="0"/>
              </a:rPr>
              <a:t>        [ 6]],</a:t>
            </a:r>
          </a:p>
          <a:p>
            <a:pPr marL="355600" lvl="1" indent="-355600">
              <a:lnSpc>
                <a:spcPct val="80000"/>
              </a:lnSpc>
              <a:buSzPct val="70000"/>
              <a:buNone/>
            </a:pPr>
            <a:endParaRPr lang="en-US" altLang="zh-CN" sz="1600" b="1" dirty="0">
              <a:solidFill>
                <a:srgbClr val="0070C0"/>
              </a:solidFill>
              <a:latin typeface="Times New Roman" panose="02020603050405020304" pitchFamily="18" charset="0"/>
            </a:endParaRPr>
          </a:p>
          <a:p>
            <a:pPr marL="355600" lvl="1" indent="-355600">
              <a:lnSpc>
                <a:spcPct val="80000"/>
              </a:lnSpc>
              <a:buSzPct val="70000"/>
              <a:buNone/>
            </a:pPr>
            <a:r>
              <a:rPr lang="en-US" altLang="zh-CN" sz="1600" b="1" dirty="0">
                <a:solidFill>
                  <a:srgbClr val="0070C0"/>
                </a:solidFill>
                <a:latin typeface="Times New Roman" panose="02020603050405020304" pitchFamily="18" charset="0"/>
              </a:rPr>
              <a:t>       [[ 9],</a:t>
            </a:r>
          </a:p>
          <a:p>
            <a:pPr marL="355600" lvl="1" indent="-355600">
              <a:lnSpc>
                <a:spcPct val="80000"/>
              </a:lnSpc>
              <a:buSzPct val="70000"/>
              <a:buNone/>
            </a:pPr>
            <a:r>
              <a:rPr lang="en-US" altLang="zh-CN" sz="1600" b="1" dirty="0">
                <a:solidFill>
                  <a:srgbClr val="0070C0"/>
                </a:solidFill>
                <a:latin typeface="Times New Roman" panose="02020603050405020304" pitchFamily="18" charset="0"/>
              </a:rPr>
              <a:t>        [12],</a:t>
            </a:r>
          </a:p>
          <a:p>
            <a:pPr marL="355600" lvl="1" indent="-355600">
              <a:lnSpc>
                <a:spcPct val="80000"/>
              </a:lnSpc>
              <a:buSzPct val="70000"/>
              <a:buNone/>
            </a:pPr>
            <a:r>
              <a:rPr lang="en-US" altLang="zh-CN" sz="1600" b="1" dirty="0">
                <a:solidFill>
                  <a:srgbClr val="0070C0"/>
                </a:solidFill>
                <a:latin typeface="Times New Roman" panose="02020603050405020304" pitchFamily="18" charset="0"/>
              </a:rPr>
              <a:t>        [15]],</a:t>
            </a:r>
          </a:p>
          <a:p>
            <a:pPr marL="355600" lvl="1" indent="-355600">
              <a:lnSpc>
                <a:spcPct val="80000"/>
              </a:lnSpc>
              <a:buSzPct val="70000"/>
              <a:buNone/>
            </a:pPr>
            <a:endParaRPr lang="en-US" altLang="zh-CN" sz="1600" b="1" dirty="0">
              <a:solidFill>
                <a:srgbClr val="0070C0"/>
              </a:solidFill>
              <a:latin typeface="Times New Roman" panose="02020603050405020304" pitchFamily="18" charset="0"/>
            </a:endParaRPr>
          </a:p>
          <a:p>
            <a:pPr marL="355600" lvl="1" indent="-355600">
              <a:lnSpc>
                <a:spcPct val="80000"/>
              </a:lnSpc>
              <a:buSzPct val="70000"/>
              <a:buNone/>
            </a:pPr>
            <a:r>
              <a:rPr lang="en-US" altLang="zh-CN" sz="1600" b="1" dirty="0">
                <a:solidFill>
                  <a:srgbClr val="0070C0"/>
                </a:solidFill>
                <a:latin typeface="Times New Roman" panose="02020603050405020304" pitchFamily="18" charset="0"/>
              </a:rPr>
              <a:t>       [[18],</a:t>
            </a:r>
          </a:p>
          <a:p>
            <a:pPr marL="355600" lvl="1" indent="-355600">
              <a:lnSpc>
                <a:spcPct val="80000"/>
              </a:lnSpc>
              <a:buSzPct val="70000"/>
              <a:buNone/>
            </a:pPr>
            <a:r>
              <a:rPr lang="en-US" altLang="zh-CN" sz="1600" b="1" dirty="0">
                <a:solidFill>
                  <a:srgbClr val="0070C0"/>
                </a:solidFill>
                <a:latin typeface="Times New Roman" panose="02020603050405020304" pitchFamily="18" charset="0"/>
              </a:rPr>
              <a:t>        [21],</a:t>
            </a:r>
          </a:p>
          <a:p>
            <a:pPr marL="355600" lvl="1" indent="-355600">
              <a:lnSpc>
                <a:spcPct val="80000"/>
              </a:lnSpc>
              <a:buSzPct val="70000"/>
              <a:buNone/>
            </a:pPr>
            <a:r>
              <a:rPr lang="en-US" altLang="zh-CN" sz="1600" b="1" dirty="0">
                <a:solidFill>
                  <a:srgbClr val="0070C0"/>
                </a:solidFill>
                <a:latin typeface="Times New Roman" panose="02020603050405020304" pitchFamily="18" charset="0"/>
              </a:rPr>
              <a:t>        [24]]]), array([[[ 1],</a:t>
            </a:r>
          </a:p>
          <a:p>
            <a:pPr marL="355600" lvl="1" indent="-355600">
              <a:lnSpc>
                <a:spcPct val="80000"/>
              </a:lnSpc>
              <a:buSzPct val="70000"/>
              <a:buNone/>
            </a:pPr>
            <a:r>
              <a:rPr lang="en-US" altLang="zh-CN" sz="1600" b="1" dirty="0">
                <a:solidFill>
                  <a:srgbClr val="0070C0"/>
                </a:solidFill>
                <a:latin typeface="Times New Roman" panose="02020603050405020304" pitchFamily="18" charset="0"/>
              </a:rPr>
              <a:t>        [ 4],</a:t>
            </a:r>
          </a:p>
          <a:p>
            <a:pPr marL="355600" lvl="1" indent="-355600">
              <a:lnSpc>
                <a:spcPct val="80000"/>
              </a:lnSpc>
              <a:buSzPct val="70000"/>
              <a:buNone/>
            </a:pPr>
            <a:r>
              <a:rPr lang="en-US" altLang="zh-CN" sz="1600" b="1" dirty="0">
                <a:solidFill>
                  <a:srgbClr val="0070C0"/>
                </a:solidFill>
                <a:latin typeface="Times New Roman" panose="02020603050405020304" pitchFamily="18" charset="0"/>
              </a:rPr>
              <a:t>        [ 7]],</a:t>
            </a:r>
          </a:p>
          <a:p>
            <a:pPr marL="355600" lvl="1" indent="-355600">
              <a:lnSpc>
                <a:spcPct val="80000"/>
              </a:lnSpc>
              <a:buSzPct val="70000"/>
              <a:buNone/>
            </a:pPr>
            <a:endParaRPr lang="en-US" altLang="zh-CN" sz="1600" b="1" dirty="0">
              <a:solidFill>
                <a:srgbClr val="0070C0"/>
              </a:solidFill>
              <a:latin typeface="Times New Roman" panose="02020603050405020304" pitchFamily="18" charset="0"/>
            </a:endParaRPr>
          </a:p>
          <a:p>
            <a:pPr marL="355600" lvl="1" indent="-355600">
              <a:lnSpc>
                <a:spcPct val="80000"/>
              </a:lnSpc>
              <a:buSzPct val="70000"/>
              <a:buNone/>
            </a:pPr>
            <a:r>
              <a:rPr lang="en-US" altLang="zh-CN" sz="1600" b="1" dirty="0">
                <a:solidFill>
                  <a:srgbClr val="0070C0"/>
                </a:solidFill>
                <a:latin typeface="Times New Roman" panose="02020603050405020304" pitchFamily="18" charset="0"/>
              </a:rPr>
              <a:t>       [[10],</a:t>
            </a:r>
          </a:p>
          <a:p>
            <a:pPr marL="355600" lvl="1" indent="-355600">
              <a:lnSpc>
                <a:spcPct val="80000"/>
              </a:lnSpc>
              <a:buSzPct val="70000"/>
              <a:buNone/>
            </a:pPr>
            <a:r>
              <a:rPr lang="en-US" altLang="zh-CN" sz="1600" b="1" dirty="0">
                <a:solidFill>
                  <a:srgbClr val="0070C0"/>
                </a:solidFill>
                <a:latin typeface="Times New Roman" panose="02020603050405020304" pitchFamily="18" charset="0"/>
              </a:rPr>
              <a:t>        [13],</a:t>
            </a:r>
          </a:p>
          <a:p>
            <a:pPr marL="355600" lvl="1" indent="-355600">
              <a:lnSpc>
                <a:spcPct val="80000"/>
              </a:lnSpc>
              <a:buSzPct val="70000"/>
              <a:buNone/>
            </a:pPr>
            <a:r>
              <a:rPr lang="en-US" altLang="zh-CN" sz="1600" b="1" dirty="0">
                <a:solidFill>
                  <a:srgbClr val="0070C0"/>
                </a:solidFill>
                <a:latin typeface="Times New Roman" panose="02020603050405020304" pitchFamily="18" charset="0"/>
              </a:rPr>
              <a:t>        [16]],</a:t>
            </a:r>
          </a:p>
          <a:p>
            <a:pPr marL="355600" lvl="1" indent="-355600">
              <a:lnSpc>
                <a:spcPct val="80000"/>
              </a:lnSpc>
              <a:buSzPct val="70000"/>
              <a:buNone/>
            </a:pPr>
            <a:endParaRPr lang="en-US" altLang="zh-CN" sz="1600" b="1" dirty="0">
              <a:solidFill>
                <a:srgbClr val="0070C0"/>
              </a:solidFill>
              <a:latin typeface="Times New Roman" panose="02020603050405020304" pitchFamily="18" charset="0"/>
            </a:endParaRPr>
          </a:p>
          <a:p>
            <a:pPr marL="355600" lvl="1" indent="-355600">
              <a:lnSpc>
                <a:spcPct val="80000"/>
              </a:lnSpc>
              <a:buSzPct val="70000"/>
              <a:buNone/>
            </a:pPr>
            <a:r>
              <a:rPr lang="en-US" altLang="zh-CN" sz="1600" b="1" dirty="0">
                <a:solidFill>
                  <a:srgbClr val="0070C0"/>
                </a:solidFill>
                <a:latin typeface="Times New Roman" panose="02020603050405020304" pitchFamily="18" charset="0"/>
              </a:rPr>
              <a:t>       [[19],</a:t>
            </a:r>
          </a:p>
          <a:p>
            <a:pPr marL="355600" lvl="1" indent="-355600">
              <a:lnSpc>
                <a:spcPct val="80000"/>
              </a:lnSpc>
              <a:buSzPct val="70000"/>
              <a:buNone/>
            </a:pPr>
            <a:r>
              <a:rPr lang="en-US" altLang="zh-CN" sz="1600" b="1" dirty="0">
                <a:solidFill>
                  <a:srgbClr val="0070C0"/>
                </a:solidFill>
                <a:latin typeface="Times New Roman" panose="02020603050405020304" pitchFamily="18" charset="0"/>
              </a:rPr>
              <a:t>        [22],</a:t>
            </a:r>
          </a:p>
          <a:p>
            <a:pPr marL="355600" lvl="1" indent="-355600">
              <a:lnSpc>
                <a:spcPct val="80000"/>
              </a:lnSpc>
              <a:buSzPct val="70000"/>
              <a:buNone/>
            </a:pPr>
            <a:r>
              <a:rPr lang="en-US" altLang="zh-CN" sz="1600" b="1" dirty="0">
                <a:solidFill>
                  <a:srgbClr val="0070C0"/>
                </a:solidFill>
                <a:latin typeface="Times New Roman" panose="02020603050405020304" pitchFamily="18" charset="0"/>
              </a:rPr>
              <a:t>        [25]]]), array([[[ 2],</a:t>
            </a:r>
          </a:p>
          <a:p>
            <a:pPr marL="355600" lvl="1" indent="-355600">
              <a:lnSpc>
                <a:spcPct val="80000"/>
              </a:lnSpc>
              <a:buSzPct val="70000"/>
              <a:buNone/>
            </a:pPr>
            <a:r>
              <a:rPr lang="en-US" altLang="zh-CN" sz="1600" b="1" dirty="0">
                <a:solidFill>
                  <a:srgbClr val="0070C0"/>
                </a:solidFill>
                <a:latin typeface="Times New Roman" panose="02020603050405020304" pitchFamily="18" charset="0"/>
              </a:rPr>
              <a:t>        [ 5],</a:t>
            </a:r>
          </a:p>
          <a:p>
            <a:pPr marL="355600" lvl="1" indent="-355600">
              <a:lnSpc>
                <a:spcPct val="80000"/>
              </a:lnSpc>
              <a:buSzPct val="70000"/>
              <a:buNone/>
            </a:pPr>
            <a:r>
              <a:rPr lang="en-US" altLang="zh-CN" sz="1600" b="1" dirty="0">
                <a:solidFill>
                  <a:srgbClr val="0070C0"/>
                </a:solidFill>
                <a:latin typeface="Times New Roman" panose="02020603050405020304" pitchFamily="18" charset="0"/>
              </a:rPr>
              <a:t>        [ 8]],</a:t>
            </a:r>
          </a:p>
          <a:p>
            <a:pPr marL="355600" lvl="1" indent="-355600">
              <a:lnSpc>
                <a:spcPct val="80000"/>
              </a:lnSpc>
              <a:buSzPct val="70000"/>
              <a:buNone/>
            </a:pPr>
            <a:endParaRPr lang="en-US" altLang="zh-CN" sz="1600" b="1" dirty="0">
              <a:solidFill>
                <a:srgbClr val="0070C0"/>
              </a:solidFill>
              <a:latin typeface="Times New Roman" panose="02020603050405020304" pitchFamily="18" charset="0"/>
            </a:endParaRPr>
          </a:p>
          <a:p>
            <a:pPr marL="355600" lvl="1" indent="-355600">
              <a:lnSpc>
                <a:spcPct val="80000"/>
              </a:lnSpc>
              <a:buSzPct val="70000"/>
              <a:buNone/>
            </a:pPr>
            <a:r>
              <a:rPr lang="en-US" altLang="zh-CN" sz="1600" b="1" dirty="0">
                <a:solidFill>
                  <a:srgbClr val="0070C0"/>
                </a:solidFill>
                <a:latin typeface="Times New Roman" panose="02020603050405020304" pitchFamily="18" charset="0"/>
              </a:rPr>
              <a:t>       [[11],</a:t>
            </a:r>
          </a:p>
          <a:p>
            <a:pPr marL="355600" lvl="1" indent="-355600">
              <a:lnSpc>
                <a:spcPct val="80000"/>
              </a:lnSpc>
              <a:buSzPct val="70000"/>
              <a:buNone/>
            </a:pPr>
            <a:r>
              <a:rPr lang="en-US" altLang="zh-CN" sz="1600" b="1" dirty="0">
                <a:solidFill>
                  <a:srgbClr val="0070C0"/>
                </a:solidFill>
                <a:latin typeface="Times New Roman" panose="02020603050405020304" pitchFamily="18" charset="0"/>
              </a:rPr>
              <a:t>        [14],</a:t>
            </a:r>
          </a:p>
          <a:p>
            <a:pPr marL="355600" lvl="1" indent="-355600">
              <a:lnSpc>
                <a:spcPct val="80000"/>
              </a:lnSpc>
              <a:buSzPct val="70000"/>
              <a:buNone/>
            </a:pPr>
            <a:r>
              <a:rPr lang="en-US" altLang="zh-CN" sz="1600" b="1" dirty="0">
                <a:solidFill>
                  <a:srgbClr val="0070C0"/>
                </a:solidFill>
                <a:latin typeface="Times New Roman" panose="02020603050405020304" pitchFamily="18" charset="0"/>
              </a:rPr>
              <a:t>        [17]],</a:t>
            </a:r>
          </a:p>
          <a:p>
            <a:pPr marL="355600" lvl="1" indent="-355600">
              <a:lnSpc>
                <a:spcPct val="80000"/>
              </a:lnSpc>
              <a:buSzPct val="70000"/>
              <a:buNone/>
            </a:pPr>
            <a:endParaRPr lang="en-US" altLang="zh-CN" sz="1600" b="1" dirty="0">
              <a:solidFill>
                <a:srgbClr val="0070C0"/>
              </a:solidFill>
              <a:latin typeface="Times New Roman" panose="02020603050405020304" pitchFamily="18" charset="0"/>
            </a:endParaRPr>
          </a:p>
          <a:p>
            <a:pPr marL="355600" lvl="1" indent="-355600">
              <a:lnSpc>
                <a:spcPct val="80000"/>
              </a:lnSpc>
              <a:buSzPct val="70000"/>
              <a:buNone/>
            </a:pPr>
            <a:r>
              <a:rPr lang="en-US" altLang="zh-CN" sz="1600" b="1" dirty="0">
                <a:solidFill>
                  <a:srgbClr val="0070C0"/>
                </a:solidFill>
                <a:latin typeface="Times New Roman" panose="02020603050405020304" pitchFamily="18" charset="0"/>
              </a:rPr>
              <a:t>       [[20],</a:t>
            </a:r>
          </a:p>
          <a:p>
            <a:pPr marL="355600" lvl="1" indent="-355600">
              <a:lnSpc>
                <a:spcPct val="80000"/>
              </a:lnSpc>
              <a:buSzPct val="70000"/>
              <a:buNone/>
            </a:pPr>
            <a:r>
              <a:rPr lang="en-US" altLang="zh-CN" sz="1600" b="1" dirty="0">
                <a:solidFill>
                  <a:srgbClr val="0070C0"/>
                </a:solidFill>
                <a:latin typeface="Times New Roman" panose="02020603050405020304" pitchFamily="18" charset="0"/>
              </a:rPr>
              <a:t>        [23],</a:t>
            </a:r>
          </a:p>
          <a:p>
            <a:pPr marL="355600" lvl="1" indent="-355600">
              <a:lnSpc>
                <a:spcPct val="80000"/>
              </a:lnSpc>
              <a:buSzPct val="70000"/>
              <a:buNone/>
            </a:pPr>
            <a:r>
              <a:rPr lang="en-US" altLang="zh-CN" sz="1600" b="1" dirty="0">
                <a:solidFill>
                  <a:srgbClr val="0070C0"/>
                </a:solidFill>
                <a:latin typeface="Times New Roman" panose="02020603050405020304" pitchFamily="18" charset="0"/>
              </a:rPr>
              <a:t>        [26]]])]</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latin typeface="宋体" panose="02010600030101010101" pitchFamily="2" charset="-122"/>
              </a:rPr>
              <a:t>基于数组的运算和函数</a:t>
            </a:r>
            <a:endParaRPr lang="en-US" altLang="zh-CN" dirty="0">
              <a:latin typeface="宋体" panose="02010600030101010101" pitchFamily="2" charset="-122"/>
            </a:endParaRPr>
          </a:p>
        </p:txBody>
      </p:sp>
      <p:sp>
        <p:nvSpPr>
          <p:cNvPr id="4" name="灯片编号占位符 3"/>
          <p:cNvSpPr>
            <a:spLocks noGrp="1"/>
          </p:cNvSpPr>
          <p:nvPr>
            <p:ph type="sldNum" sz="quarter" idx="11"/>
          </p:nvPr>
        </p:nvSpPr>
        <p:spPr/>
        <p:txBody>
          <a:bodyPr/>
          <a:lstStyle/>
          <a:p>
            <a:fld id="{565CE74E-AB26-4998-AD42-012C4C1AD076}" type="slidenum">
              <a:rPr lang="zh-CN" altLang="en-US" smtClean="0"/>
              <a:t>19</a:t>
            </a:fld>
            <a:endParaRPr lang="zh-CN" altLang="en-US"/>
          </a:p>
        </p:txBody>
      </p:sp>
      <p:sp>
        <p:nvSpPr>
          <p:cNvPr id="5" name="内容占位符 4"/>
          <p:cNvSpPr>
            <a:spLocks noGrp="1"/>
          </p:cNvSpPr>
          <p:nvPr>
            <p:ph idx="1"/>
          </p:nvPr>
        </p:nvSpPr>
        <p:spPr/>
        <p:txBody>
          <a:bodyPr/>
          <a:lstStyle/>
          <a:p>
            <a:r>
              <a:rPr lang="zh-CN" altLang="en-US" dirty="0"/>
              <a:t>数组与数值的运算</a:t>
            </a:r>
          </a:p>
          <a:p>
            <a:pPr>
              <a:lnSpc>
                <a:spcPct val="80000"/>
              </a:lnSpc>
              <a:buNone/>
            </a:pPr>
            <a:r>
              <a:rPr lang="en-US" altLang="zh-CN" sz="1800" dirty="0">
                <a:latin typeface="Times New Roman" panose="02020603050405020304" pitchFamily="18" charset="0"/>
              </a:rPr>
              <a:t>&gt;&gt;&gt; x = </a:t>
            </a:r>
            <a:r>
              <a:rPr lang="en-US" altLang="zh-CN" sz="1800" dirty="0" err="1">
                <a:latin typeface="Times New Roman" panose="02020603050405020304" pitchFamily="18" charset="0"/>
              </a:rPr>
              <a:t>np.array</a:t>
            </a:r>
            <a:r>
              <a:rPr lang="en-US" altLang="zh-CN" sz="1800" dirty="0">
                <a:latin typeface="Times New Roman" panose="02020603050405020304" pitchFamily="18" charset="0"/>
              </a:rPr>
              <a:t>((1, 2, 3, 4, 5))      #</a:t>
            </a:r>
            <a:r>
              <a:rPr lang="en-US" altLang="zh-CN" sz="1800" dirty="0" err="1">
                <a:latin typeface="Times New Roman" panose="02020603050405020304" pitchFamily="18" charset="0"/>
              </a:rPr>
              <a:t>创建数组对象</a:t>
            </a:r>
            <a:endParaRPr lang="en-US" altLang="zh-CN" sz="1800" dirty="0">
              <a:latin typeface="Times New Roman" panose="02020603050405020304" pitchFamily="18" charset="0"/>
            </a:endParaRPr>
          </a:p>
          <a:p>
            <a:pPr>
              <a:lnSpc>
                <a:spcPct val="80000"/>
              </a:lnSpc>
              <a:buNone/>
            </a:pPr>
            <a:r>
              <a:rPr lang="en-US" altLang="zh-CN" sz="1800" dirty="0">
                <a:latin typeface="Times New Roman" panose="02020603050405020304" pitchFamily="18" charset="0"/>
              </a:rPr>
              <a:t>&gt;&gt;&gt; x</a:t>
            </a:r>
          </a:p>
          <a:p>
            <a:pPr>
              <a:lnSpc>
                <a:spcPct val="80000"/>
              </a:lnSpc>
              <a:buNone/>
            </a:pPr>
            <a:r>
              <a:rPr lang="en-US" altLang="zh-CN" sz="1800" dirty="0">
                <a:solidFill>
                  <a:srgbClr val="0070C0"/>
                </a:solidFill>
                <a:latin typeface="Times New Roman" panose="02020603050405020304" pitchFamily="18" charset="0"/>
              </a:rPr>
              <a:t>array([1, 2, 3, 4, 5])</a:t>
            </a:r>
          </a:p>
          <a:p>
            <a:pPr>
              <a:lnSpc>
                <a:spcPct val="80000"/>
              </a:lnSpc>
              <a:buNone/>
            </a:pPr>
            <a:r>
              <a:rPr lang="en-US" altLang="zh-CN" sz="1800" dirty="0">
                <a:latin typeface="Times New Roman" panose="02020603050405020304" pitchFamily="18" charset="0"/>
              </a:rPr>
              <a:t>&gt;&gt;&gt; x * 2                       #</a:t>
            </a:r>
            <a:r>
              <a:rPr lang="en-US" altLang="zh-CN" sz="1800" dirty="0" err="1">
                <a:latin typeface="Times New Roman" panose="02020603050405020304" pitchFamily="18" charset="0"/>
              </a:rPr>
              <a:t>数组与数值相乘，所有元素与数值相乘</a:t>
            </a:r>
            <a:endParaRPr lang="en-US" altLang="zh-CN" sz="1800" dirty="0">
              <a:latin typeface="Times New Roman" panose="02020603050405020304" pitchFamily="18" charset="0"/>
            </a:endParaRPr>
          </a:p>
          <a:p>
            <a:pPr>
              <a:lnSpc>
                <a:spcPct val="80000"/>
              </a:lnSpc>
              <a:buNone/>
            </a:pPr>
            <a:r>
              <a:rPr lang="en-US" altLang="zh-CN" sz="1800" dirty="0">
                <a:solidFill>
                  <a:srgbClr val="0070C0"/>
                </a:solidFill>
                <a:latin typeface="Times New Roman" panose="02020603050405020304" pitchFamily="18" charset="0"/>
              </a:rPr>
              <a:t>array([ 2, 4, 6, 8, 10])</a:t>
            </a:r>
          </a:p>
          <a:p>
            <a:pPr>
              <a:lnSpc>
                <a:spcPct val="80000"/>
              </a:lnSpc>
              <a:buNone/>
            </a:pPr>
            <a:r>
              <a:rPr lang="en-US" altLang="zh-CN" sz="1800" dirty="0">
                <a:latin typeface="Times New Roman" panose="02020603050405020304" pitchFamily="18" charset="0"/>
              </a:rPr>
              <a:t>&gt;&gt;&gt; x / 2                       #</a:t>
            </a:r>
            <a:r>
              <a:rPr lang="en-US" altLang="zh-CN" sz="1800" dirty="0" err="1">
                <a:latin typeface="Times New Roman" panose="02020603050405020304" pitchFamily="18" charset="0"/>
              </a:rPr>
              <a:t>数组与数值相除</a:t>
            </a:r>
            <a:endParaRPr lang="en-US" altLang="zh-CN" sz="1800" dirty="0">
              <a:latin typeface="Times New Roman" panose="02020603050405020304" pitchFamily="18" charset="0"/>
            </a:endParaRPr>
          </a:p>
          <a:p>
            <a:pPr>
              <a:lnSpc>
                <a:spcPct val="80000"/>
              </a:lnSpc>
              <a:buNone/>
            </a:pPr>
            <a:r>
              <a:rPr lang="en-US" altLang="zh-CN" sz="1800" dirty="0">
                <a:solidFill>
                  <a:srgbClr val="0070C0"/>
                </a:solidFill>
                <a:latin typeface="Times New Roman" panose="02020603050405020304" pitchFamily="18" charset="0"/>
              </a:rPr>
              <a:t>array([ 0.5, 1. , 1.5, 2. , 2.5])</a:t>
            </a:r>
          </a:p>
          <a:p>
            <a:pPr>
              <a:lnSpc>
                <a:spcPct val="80000"/>
              </a:lnSpc>
              <a:buNone/>
            </a:pPr>
            <a:r>
              <a:rPr lang="en-US" altLang="zh-CN" sz="1800" dirty="0">
                <a:latin typeface="Times New Roman" panose="02020603050405020304" pitchFamily="18" charset="0"/>
              </a:rPr>
              <a:t>&gt;&gt;&gt; x // 2                      #</a:t>
            </a:r>
            <a:r>
              <a:rPr lang="en-US" altLang="zh-CN" sz="1800" dirty="0" err="1">
                <a:latin typeface="Times New Roman" panose="02020603050405020304" pitchFamily="18" charset="0"/>
              </a:rPr>
              <a:t>数组与数值整除</a:t>
            </a:r>
            <a:endParaRPr lang="en-US" altLang="zh-CN" sz="1800" dirty="0">
              <a:latin typeface="Times New Roman" panose="02020603050405020304" pitchFamily="18" charset="0"/>
            </a:endParaRPr>
          </a:p>
          <a:p>
            <a:pPr>
              <a:lnSpc>
                <a:spcPct val="80000"/>
              </a:lnSpc>
              <a:buNone/>
            </a:pPr>
            <a:r>
              <a:rPr lang="en-US" altLang="zh-CN" sz="1800" dirty="0">
                <a:solidFill>
                  <a:srgbClr val="0070C0"/>
                </a:solidFill>
                <a:latin typeface="Times New Roman" panose="02020603050405020304" pitchFamily="18" charset="0"/>
              </a:rPr>
              <a:t>array([0, 1, 1, 2, 2], </a:t>
            </a:r>
            <a:r>
              <a:rPr lang="en-US" altLang="zh-CN" sz="1800" dirty="0" err="1">
                <a:solidFill>
                  <a:srgbClr val="0070C0"/>
                </a:solidFill>
                <a:latin typeface="Times New Roman" panose="02020603050405020304" pitchFamily="18" charset="0"/>
              </a:rPr>
              <a:t>dtype</a:t>
            </a:r>
            <a:r>
              <a:rPr lang="en-US" altLang="zh-CN" sz="1800" dirty="0">
                <a:solidFill>
                  <a:srgbClr val="0070C0"/>
                </a:solidFill>
                <a:latin typeface="Times New Roman" panose="02020603050405020304" pitchFamily="18" charset="0"/>
              </a:rPr>
              <a:t>=int32)</a:t>
            </a:r>
          </a:p>
          <a:p>
            <a:pPr>
              <a:lnSpc>
                <a:spcPct val="80000"/>
              </a:lnSpc>
              <a:buNone/>
            </a:pPr>
            <a:r>
              <a:rPr lang="en-US" altLang="zh-CN" sz="1800" dirty="0">
                <a:latin typeface="Times New Roman" panose="02020603050405020304" pitchFamily="18" charset="0"/>
              </a:rPr>
              <a:t>&gt;&gt;&gt; x ** 3                      #</a:t>
            </a:r>
            <a:r>
              <a:rPr lang="en-US" altLang="zh-CN" sz="1800" dirty="0" err="1">
                <a:latin typeface="Times New Roman" panose="02020603050405020304" pitchFamily="18" charset="0"/>
              </a:rPr>
              <a:t>幂运算</a:t>
            </a:r>
            <a:endParaRPr lang="en-US" altLang="zh-CN" sz="1800" dirty="0">
              <a:latin typeface="Times New Roman" panose="02020603050405020304" pitchFamily="18" charset="0"/>
            </a:endParaRPr>
          </a:p>
          <a:p>
            <a:pPr>
              <a:lnSpc>
                <a:spcPct val="80000"/>
              </a:lnSpc>
              <a:buNone/>
            </a:pPr>
            <a:r>
              <a:rPr lang="en-US" altLang="zh-CN" sz="1800" dirty="0">
                <a:solidFill>
                  <a:srgbClr val="0070C0"/>
                </a:solidFill>
                <a:latin typeface="Times New Roman" panose="02020603050405020304" pitchFamily="18" charset="0"/>
              </a:rPr>
              <a:t>array([1, 8, 27, 64, 125], </a:t>
            </a:r>
            <a:r>
              <a:rPr lang="en-US" altLang="zh-CN" sz="1800" dirty="0" err="1">
                <a:solidFill>
                  <a:srgbClr val="0070C0"/>
                </a:solidFill>
                <a:latin typeface="Times New Roman" panose="02020603050405020304" pitchFamily="18" charset="0"/>
              </a:rPr>
              <a:t>dtype</a:t>
            </a:r>
            <a:r>
              <a:rPr lang="en-US" altLang="zh-CN" sz="1800" dirty="0">
                <a:solidFill>
                  <a:srgbClr val="0070C0"/>
                </a:solidFill>
                <a:latin typeface="Times New Roman" panose="02020603050405020304" pitchFamily="18" charset="0"/>
              </a:rPr>
              <a:t>=int32)</a:t>
            </a:r>
          </a:p>
          <a:p>
            <a:pPr>
              <a:lnSpc>
                <a:spcPct val="80000"/>
              </a:lnSpc>
              <a:buNone/>
            </a:pPr>
            <a:r>
              <a:rPr lang="en-US" altLang="zh-CN" sz="1800" dirty="0">
                <a:latin typeface="Times New Roman" panose="02020603050405020304" pitchFamily="18" charset="0"/>
              </a:rPr>
              <a:t>&gt;&gt;&gt; x + 2                       #</a:t>
            </a:r>
            <a:r>
              <a:rPr lang="en-US" altLang="zh-CN" sz="1800" dirty="0" err="1">
                <a:latin typeface="Times New Roman" panose="02020603050405020304" pitchFamily="18" charset="0"/>
              </a:rPr>
              <a:t>数组与数值相加</a:t>
            </a:r>
            <a:endParaRPr lang="en-US" altLang="zh-CN" sz="1800" dirty="0">
              <a:latin typeface="Times New Roman" panose="02020603050405020304" pitchFamily="18" charset="0"/>
            </a:endParaRPr>
          </a:p>
          <a:p>
            <a:pPr>
              <a:lnSpc>
                <a:spcPct val="80000"/>
              </a:lnSpc>
              <a:buNone/>
            </a:pPr>
            <a:r>
              <a:rPr lang="en-US" altLang="zh-CN" sz="1800" dirty="0">
                <a:solidFill>
                  <a:srgbClr val="0070C0"/>
                </a:solidFill>
                <a:latin typeface="Times New Roman" panose="02020603050405020304" pitchFamily="18" charset="0"/>
              </a:rPr>
              <a:t>array([3, 4, 5, 6, 7])</a:t>
            </a:r>
          </a:p>
          <a:p>
            <a:pPr>
              <a:lnSpc>
                <a:spcPct val="80000"/>
              </a:lnSpc>
              <a:buNone/>
            </a:pPr>
            <a:r>
              <a:rPr lang="en-US" altLang="zh-CN" sz="1800" dirty="0">
                <a:latin typeface="Times New Roman" panose="02020603050405020304" pitchFamily="18" charset="0"/>
              </a:rPr>
              <a:t>&gt;&gt;&gt; x % 3                       #</a:t>
            </a:r>
            <a:r>
              <a:rPr lang="en-US" altLang="zh-CN" sz="1800" dirty="0" err="1">
                <a:latin typeface="Times New Roman" panose="02020603050405020304" pitchFamily="18" charset="0"/>
              </a:rPr>
              <a:t>余数</a:t>
            </a:r>
            <a:endParaRPr lang="en-US" altLang="zh-CN" sz="1800" dirty="0">
              <a:latin typeface="Times New Roman" panose="02020603050405020304" pitchFamily="18" charset="0"/>
            </a:endParaRPr>
          </a:p>
          <a:p>
            <a:pPr>
              <a:lnSpc>
                <a:spcPct val="80000"/>
              </a:lnSpc>
              <a:buNone/>
            </a:pPr>
            <a:r>
              <a:rPr lang="en-US" altLang="zh-CN" sz="1800" dirty="0">
                <a:solidFill>
                  <a:srgbClr val="0070C0"/>
                </a:solidFill>
                <a:latin typeface="Times New Roman" panose="02020603050405020304" pitchFamily="18" charset="0"/>
              </a:rPr>
              <a:t>array([1, 2, 0, 1, 2], </a:t>
            </a:r>
            <a:r>
              <a:rPr lang="en-US" altLang="zh-CN" sz="1800" dirty="0" err="1">
                <a:solidFill>
                  <a:srgbClr val="0070C0"/>
                </a:solidFill>
                <a:latin typeface="Times New Roman" panose="02020603050405020304" pitchFamily="18" charset="0"/>
              </a:rPr>
              <a:t>dtype</a:t>
            </a:r>
            <a:r>
              <a:rPr lang="en-US" altLang="zh-CN" sz="1800" dirty="0">
                <a:solidFill>
                  <a:srgbClr val="0070C0"/>
                </a:solidFill>
                <a:latin typeface="Times New Roman" panose="02020603050405020304" pitchFamily="18" charset="0"/>
              </a:rPr>
              <a:t>=int32)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Python</a:t>
            </a:r>
            <a:r>
              <a:rPr lang="zh-CN" altLang="en-US" dirty="0"/>
              <a:t>数据处理编程</a:t>
            </a:r>
          </a:p>
        </p:txBody>
      </p:sp>
      <p:sp>
        <p:nvSpPr>
          <p:cNvPr id="3" name="内容占位符 2"/>
          <p:cNvSpPr>
            <a:spLocks noGrp="1"/>
          </p:cNvSpPr>
          <p:nvPr>
            <p:ph idx="1"/>
          </p:nvPr>
        </p:nvSpPr>
        <p:spPr/>
        <p:txBody>
          <a:bodyPr/>
          <a:lstStyle/>
          <a:p>
            <a:r>
              <a:rPr lang="en-US" altLang="zh-CN" dirty="0" err="1"/>
              <a:t>NumPy</a:t>
            </a:r>
            <a:r>
              <a:rPr lang="zh-CN" altLang="en-US" dirty="0"/>
              <a:t>（</a:t>
            </a:r>
            <a:r>
              <a:rPr lang="en-US" altLang="zh-CN" dirty="0"/>
              <a:t>Numerical Python</a:t>
            </a:r>
            <a:r>
              <a:rPr lang="zh-CN" altLang="en-US" dirty="0"/>
              <a:t>）库</a:t>
            </a:r>
            <a:endParaRPr lang="en-US" altLang="zh-CN" dirty="0"/>
          </a:p>
          <a:p>
            <a:pPr lvl="1"/>
            <a:r>
              <a:rPr lang="zh-CN" altLang="en-US" dirty="0"/>
              <a:t>简介</a:t>
            </a:r>
            <a:endParaRPr lang="en-US" altLang="zh-CN" dirty="0"/>
          </a:p>
          <a:p>
            <a:pPr lvl="1"/>
            <a:r>
              <a:rPr lang="zh-CN" altLang="en-US" dirty="0"/>
              <a:t>数组的基本操作</a:t>
            </a:r>
            <a:endParaRPr lang="en-US" altLang="zh-CN" dirty="0"/>
          </a:p>
          <a:p>
            <a:pPr lvl="2"/>
            <a:r>
              <a:rPr lang="zh-CN" altLang="en-US" dirty="0"/>
              <a:t>创建、形状变换、索引、切片、迭代、组合与分割</a:t>
            </a:r>
            <a:endParaRPr lang="en-US" altLang="zh-CN" dirty="0"/>
          </a:p>
          <a:p>
            <a:pPr lvl="1"/>
            <a:r>
              <a:rPr lang="zh-CN" altLang="en-US" dirty="0">
                <a:latin typeface="宋体" panose="02010600030101010101" pitchFamily="2" charset="-122"/>
              </a:rPr>
              <a:t>基于数组的运算和函数</a:t>
            </a:r>
            <a:endParaRPr lang="en-US" altLang="zh-CN" dirty="0">
              <a:latin typeface="宋体" panose="02010600030101010101" pitchFamily="2" charset="-122"/>
            </a:endParaRPr>
          </a:p>
          <a:p>
            <a:pPr lvl="1"/>
            <a:r>
              <a:rPr lang="zh-CN" altLang="en-US" dirty="0">
                <a:latin typeface="宋体" panose="02010600030101010101" pitchFamily="2" charset="-122"/>
              </a:rPr>
              <a:t>常用概念</a:t>
            </a:r>
            <a:endParaRPr lang="en-US" altLang="zh-CN" dirty="0">
              <a:latin typeface="宋体" panose="02010600030101010101" pitchFamily="2" charset="-122"/>
            </a:endParaRPr>
          </a:p>
          <a:p>
            <a:pPr lvl="2"/>
            <a:r>
              <a:rPr lang="zh-CN" altLang="en-US" dirty="0">
                <a:latin typeface="宋体" panose="02010600030101010101" pitchFamily="2" charset="-122"/>
              </a:rPr>
              <a:t>副本、视图、广播</a:t>
            </a:r>
            <a:endParaRPr lang="en-US" altLang="zh-CN" dirty="0">
              <a:latin typeface="宋体" panose="02010600030101010101" pitchFamily="2" charset="-122"/>
            </a:endParaRPr>
          </a:p>
          <a:p>
            <a:pPr lvl="1"/>
            <a:r>
              <a:rPr lang="zh-CN" altLang="en-US" dirty="0">
                <a:latin typeface="宋体" panose="02010600030101010101" pitchFamily="2" charset="-122"/>
              </a:rPr>
              <a:t>基于数组的文件读写</a:t>
            </a:r>
            <a:endParaRPr lang="en-US" altLang="zh-CN" dirty="0">
              <a:latin typeface="宋体" panose="02010600030101010101" pitchFamily="2" charset="-122"/>
            </a:endParaRPr>
          </a:p>
          <a:p>
            <a:pPr lvl="1"/>
            <a:r>
              <a:rPr lang="zh-CN" altLang="en-US" dirty="0">
                <a:latin typeface="宋体" panose="02010600030101010101" pitchFamily="2" charset="-122"/>
              </a:rPr>
              <a:t>线性代数</a:t>
            </a:r>
            <a:endParaRPr lang="en-US" altLang="zh-CN" dirty="0">
              <a:latin typeface="宋体" panose="02010600030101010101" pitchFamily="2" charset="-122"/>
            </a:endParaRPr>
          </a:p>
          <a:p>
            <a:pPr lvl="2"/>
            <a:r>
              <a:rPr lang="zh-CN" altLang="en-US" dirty="0">
                <a:latin typeface="宋体" panose="02010600030101010101" pitchFamily="2" charset="-122"/>
              </a:rPr>
              <a:t>基本计算、方程求解、特征值、奇异值分解</a:t>
            </a:r>
            <a:endParaRPr lang="en-US" altLang="zh-CN" dirty="0">
              <a:latin typeface="宋体" panose="02010600030101010101" pitchFamily="2" charset="-122"/>
            </a:endParaRPr>
          </a:p>
          <a:p>
            <a:pPr lvl="1"/>
            <a:endParaRPr lang="en-US" altLang="zh-CN" dirty="0"/>
          </a:p>
          <a:p>
            <a:pPr lvl="1"/>
            <a:endParaRPr lang="en-US" altLang="zh-CN" dirty="0"/>
          </a:p>
          <a:p>
            <a:pPr lvl="1"/>
            <a:endParaRPr lang="en-US" altLang="zh-CN" dirty="0"/>
          </a:p>
          <a:p>
            <a:pPr lvl="1"/>
            <a:endParaRPr lang="en-US" altLang="zh-CN" dirty="0"/>
          </a:p>
        </p:txBody>
      </p:sp>
      <p:sp>
        <p:nvSpPr>
          <p:cNvPr id="4" name="灯片编号占位符 3"/>
          <p:cNvSpPr>
            <a:spLocks noGrp="1"/>
          </p:cNvSpPr>
          <p:nvPr>
            <p:ph type="sldNum" sz="quarter" idx="11"/>
          </p:nvPr>
        </p:nvSpPr>
        <p:spPr/>
        <p:txBody>
          <a:bodyPr/>
          <a:lstStyle/>
          <a:p>
            <a:fld id="{565CE74E-AB26-4998-AD42-012C4C1AD076}" type="slidenum">
              <a:rPr lang="zh-CN" altLang="en-US" smtClean="0"/>
              <a:t>2</a:t>
            </a:fld>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latin typeface="宋体" panose="02010600030101010101" pitchFamily="2" charset="-122"/>
              </a:rPr>
              <a:t>基于数组的运算和函数</a:t>
            </a:r>
            <a:endParaRPr lang="en-US" altLang="zh-CN" dirty="0">
              <a:latin typeface="宋体" panose="02010600030101010101" pitchFamily="2" charset="-122"/>
            </a:endParaRPr>
          </a:p>
        </p:txBody>
      </p:sp>
      <p:sp>
        <p:nvSpPr>
          <p:cNvPr id="4" name="灯片编号占位符 3"/>
          <p:cNvSpPr>
            <a:spLocks noGrp="1"/>
          </p:cNvSpPr>
          <p:nvPr>
            <p:ph type="sldNum" sz="quarter" idx="11"/>
          </p:nvPr>
        </p:nvSpPr>
        <p:spPr/>
        <p:txBody>
          <a:bodyPr/>
          <a:lstStyle/>
          <a:p>
            <a:fld id="{565CE74E-AB26-4998-AD42-012C4C1AD076}" type="slidenum">
              <a:rPr lang="zh-CN" altLang="en-US" smtClean="0"/>
              <a:t>20</a:t>
            </a:fld>
            <a:endParaRPr lang="zh-CN" altLang="en-US" dirty="0"/>
          </a:p>
        </p:txBody>
      </p:sp>
      <p:sp>
        <p:nvSpPr>
          <p:cNvPr id="5" name="内容占位符 4"/>
          <p:cNvSpPr>
            <a:spLocks noGrp="1"/>
          </p:cNvSpPr>
          <p:nvPr>
            <p:ph idx="1"/>
          </p:nvPr>
        </p:nvSpPr>
        <p:spPr/>
        <p:txBody>
          <a:bodyPr/>
          <a:lstStyle/>
          <a:p>
            <a:r>
              <a:rPr lang="zh-CN" altLang="en-US" dirty="0"/>
              <a:t>数组与数组的运算（元素级）</a:t>
            </a:r>
          </a:p>
          <a:p>
            <a:pPr>
              <a:lnSpc>
                <a:spcPct val="80000"/>
              </a:lnSpc>
              <a:buNone/>
            </a:pPr>
            <a:endParaRPr lang="en-US" altLang="zh-CN" sz="1800" dirty="0">
              <a:latin typeface="Times New Roman" panose="02020603050405020304" pitchFamily="18" charset="0"/>
            </a:endParaRPr>
          </a:p>
          <a:p>
            <a:pPr>
              <a:lnSpc>
                <a:spcPct val="80000"/>
              </a:lnSpc>
              <a:buNone/>
            </a:pPr>
            <a:r>
              <a:rPr lang="en-US" altLang="zh-CN" sz="1800" dirty="0">
                <a:latin typeface="Times New Roman" panose="02020603050405020304" pitchFamily="18" charset="0"/>
              </a:rPr>
              <a:t>&gt;&gt;&gt; a = </a:t>
            </a:r>
            <a:r>
              <a:rPr lang="en-US" altLang="zh-CN" sz="1800" dirty="0" err="1">
                <a:latin typeface="Times New Roman" panose="02020603050405020304" pitchFamily="18" charset="0"/>
              </a:rPr>
              <a:t>np.array</a:t>
            </a:r>
            <a:r>
              <a:rPr lang="en-US" altLang="zh-CN" sz="1800" dirty="0">
                <a:latin typeface="Times New Roman" panose="02020603050405020304" pitchFamily="18" charset="0"/>
              </a:rPr>
              <a:t>((1, 2, 3))</a:t>
            </a:r>
          </a:p>
          <a:p>
            <a:pPr>
              <a:lnSpc>
                <a:spcPct val="80000"/>
              </a:lnSpc>
              <a:buNone/>
            </a:pPr>
            <a:r>
              <a:rPr lang="en-US" altLang="zh-CN" sz="1800" dirty="0">
                <a:latin typeface="Times New Roman" panose="02020603050405020304" pitchFamily="18" charset="0"/>
              </a:rPr>
              <a:t>&gt;&gt;&gt; b = </a:t>
            </a:r>
            <a:r>
              <a:rPr lang="en-US" altLang="zh-CN" sz="1800" dirty="0" err="1">
                <a:latin typeface="Times New Roman" panose="02020603050405020304" pitchFamily="18" charset="0"/>
              </a:rPr>
              <a:t>np.array</a:t>
            </a:r>
            <a:r>
              <a:rPr lang="en-US" altLang="zh-CN" sz="1800" dirty="0">
                <a:latin typeface="Times New Roman" panose="02020603050405020304" pitchFamily="18" charset="0"/>
              </a:rPr>
              <a:t>(([1, 2, 3], [4, 5, 6], [7, 8, 9]))</a:t>
            </a:r>
          </a:p>
          <a:p>
            <a:pPr>
              <a:lnSpc>
                <a:spcPct val="80000"/>
              </a:lnSpc>
              <a:buNone/>
            </a:pPr>
            <a:r>
              <a:rPr lang="en-US" altLang="zh-CN" sz="1800" dirty="0">
                <a:latin typeface="Times New Roman" panose="02020603050405020304" pitchFamily="18" charset="0"/>
              </a:rPr>
              <a:t>&gt;&gt;&gt; c = a * b                    #</a:t>
            </a:r>
            <a:r>
              <a:rPr lang="en-US" altLang="zh-CN" sz="1800" dirty="0" err="1">
                <a:latin typeface="Times New Roman" panose="02020603050405020304" pitchFamily="18" charset="0"/>
              </a:rPr>
              <a:t>数组与数组相乘</a:t>
            </a:r>
            <a:endParaRPr lang="en-US" altLang="zh-CN" sz="1800" dirty="0">
              <a:latin typeface="Times New Roman" panose="02020603050405020304" pitchFamily="18" charset="0"/>
            </a:endParaRPr>
          </a:p>
          <a:p>
            <a:pPr>
              <a:lnSpc>
                <a:spcPct val="80000"/>
              </a:lnSpc>
              <a:buNone/>
            </a:pPr>
            <a:r>
              <a:rPr lang="en-US" altLang="zh-CN" sz="1800" dirty="0">
                <a:latin typeface="Times New Roman" panose="02020603050405020304" pitchFamily="18" charset="0"/>
              </a:rPr>
              <a:t>&gt;&gt;&gt; c                            #</a:t>
            </a:r>
            <a:r>
              <a:rPr lang="en-US" altLang="zh-CN" sz="1800" dirty="0" err="1">
                <a:latin typeface="Times New Roman" panose="02020603050405020304" pitchFamily="18" charset="0"/>
              </a:rPr>
              <a:t>a中的每个元素乘以b中的每一列元素</a:t>
            </a:r>
            <a:endParaRPr lang="en-US" altLang="zh-CN" sz="1800" dirty="0">
              <a:latin typeface="Times New Roman" panose="02020603050405020304" pitchFamily="18" charset="0"/>
            </a:endParaRPr>
          </a:p>
          <a:p>
            <a:pPr>
              <a:lnSpc>
                <a:spcPct val="80000"/>
              </a:lnSpc>
              <a:buNone/>
            </a:pPr>
            <a:r>
              <a:rPr lang="en-US" altLang="zh-CN" sz="1800" dirty="0">
                <a:solidFill>
                  <a:srgbClr val="0070C0"/>
                </a:solidFill>
                <a:latin typeface="Times New Roman" panose="02020603050405020304" pitchFamily="18" charset="0"/>
              </a:rPr>
              <a:t>array([[ 1, 4, 9],</a:t>
            </a:r>
          </a:p>
          <a:p>
            <a:pPr>
              <a:lnSpc>
                <a:spcPct val="80000"/>
              </a:lnSpc>
              <a:buNone/>
            </a:pPr>
            <a:r>
              <a:rPr lang="en-US" altLang="zh-CN" sz="1800" dirty="0">
                <a:solidFill>
                  <a:srgbClr val="0070C0"/>
                </a:solidFill>
                <a:latin typeface="Times New Roman" panose="02020603050405020304" pitchFamily="18" charset="0"/>
              </a:rPr>
              <a:t>     [ 4, 10, 18],</a:t>
            </a:r>
          </a:p>
          <a:p>
            <a:pPr>
              <a:lnSpc>
                <a:spcPct val="80000"/>
              </a:lnSpc>
              <a:buNone/>
            </a:pPr>
            <a:r>
              <a:rPr lang="en-US" altLang="zh-CN" sz="1800" dirty="0">
                <a:solidFill>
                  <a:srgbClr val="0070C0"/>
                </a:solidFill>
                <a:latin typeface="Times New Roman" panose="02020603050405020304" pitchFamily="18" charset="0"/>
              </a:rPr>
              <a:t>     [ 7, 16, 27]])</a:t>
            </a:r>
          </a:p>
          <a:p>
            <a:pPr>
              <a:lnSpc>
                <a:spcPct val="80000"/>
              </a:lnSpc>
              <a:buNone/>
            </a:pPr>
            <a:r>
              <a:rPr lang="en-US" altLang="zh-CN" sz="1800" dirty="0">
                <a:latin typeface="Times New Roman" panose="02020603050405020304" pitchFamily="18" charset="0"/>
              </a:rPr>
              <a:t>&gt;&gt;&gt; c / b                        #</a:t>
            </a:r>
            <a:r>
              <a:rPr lang="en-US" altLang="zh-CN" sz="1800" dirty="0" err="1">
                <a:latin typeface="Times New Roman" panose="02020603050405020304" pitchFamily="18" charset="0"/>
              </a:rPr>
              <a:t>数组之间的除法运算</a:t>
            </a:r>
            <a:endParaRPr lang="en-US" altLang="zh-CN" sz="1800" dirty="0">
              <a:latin typeface="Times New Roman" panose="02020603050405020304" pitchFamily="18" charset="0"/>
            </a:endParaRPr>
          </a:p>
          <a:p>
            <a:pPr>
              <a:lnSpc>
                <a:spcPct val="80000"/>
              </a:lnSpc>
              <a:buNone/>
            </a:pPr>
            <a:r>
              <a:rPr lang="en-US" altLang="zh-CN" sz="1800" dirty="0">
                <a:solidFill>
                  <a:srgbClr val="0070C0"/>
                </a:solidFill>
                <a:latin typeface="Times New Roman" panose="02020603050405020304" pitchFamily="18" charset="0"/>
              </a:rPr>
              <a:t>array([[ 1.,  2.,  3.],</a:t>
            </a:r>
          </a:p>
          <a:p>
            <a:pPr>
              <a:lnSpc>
                <a:spcPct val="80000"/>
              </a:lnSpc>
              <a:buNone/>
            </a:pPr>
            <a:r>
              <a:rPr lang="en-US" altLang="zh-CN" sz="1800" dirty="0">
                <a:solidFill>
                  <a:srgbClr val="0070C0"/>
                </a:solidFill>
                <a:latin typeface="Times New Roman" panose="02020603050405020304" pitchFamily="18" charset="0"/>
              </a:rPr>
              <a:t>     [ 1.,  2.,  3.],</a:t>
            </a:r>
          </a:p>
          <a:p>
            <a:pPr>
              <a:lnSpc>
                <a:spcPct val="80000"/>
              </a:lnSpc>
              <a:buNone/>
            </a:pPr>
            <a:r>
              <a:rPr lang="en-US" altLang="zh-CN" sz="1800" dirty="0">
                <a:solidFill>
                  <a:srgbClr val="0070C0"/>
                </a:solidFill>
                <a:latin typeface="Times New Roman" panose="02020603050405020304" pitchFamily="18" charset="0"/>
              </a:rPr>
              <a:t>     [ 1.,  2.,  3.]])</a:t>
            </a:r>
          </a:p>
          <a:p>
            <a:pPr>
              <a:lnSpc>
                <a:spcPct val="80000"/>
              </a:lnSpc>
              <a:buNone/>
            </a:pPr>
            <a:r>
              <a:rPr lang="en-US" altLang="en-US" sz="1800" dirty="0">
                <a:latin typeface="Times New Roman" panose="02020603050405020304" pitchFamily="18" charset="0"/>
              </a:rPr>
              <a:t>&gt;&gt;&gt; c / a</a:t>
            </a:r>
          </a:p>
          <a:p>
            <a:pPr>
              <a:lnSpc>
                <a:spcPct val="80000"/>
              </a:lnSpc>
              <a:buNone/>
            </a:pPr>
            <a:r>
              <a:rPr lang="en-US" altLang="en-US" sz="1800" dirty="0">
                <a:solidFill>
                  <a:srgbClr val="0070C0"/>
                </a:solidFill>
                <a:latin typeface="Times New Roman" panose="02020603050405020304" pitchFamily="18" charset="0"/>
              </a:rPr>
              <a:t>array([[ 1.,  2.,  3.],</a:t>
            </a:r>
          </a:p>
          <a:p>
            <a:pPr>
              <a:lnSpc>
                <a:spcPct val="80000"/>
              </a:lnSpc>
              <a:buNone/>
            </a:pPr>
            <a:r>
              <a:rPr lang="en-US" altLang="en-US" sz="1800" dirty="0">
                <a:solidFill>
                  <a:srgbClr val="0070C0"/>
                </a:solidFill>
                <a:latin typeface="Times New Roman" panose="02020603050405020304" pitchFamily="18" charset="0"/>
              </a:rPr>
              <a:t>     [ 4.,  5.,  6.],</a:t>
            </a:r>
          </a:p>
          <a:p>
            <a:pPr>
              <a:lnSpc>
                <a:spcPct val="80000"/>
              </a:lnSpc>
              <a:buNone/>
            </a:pPr>
            <a:r>
              <a:rPr lang="en-US" altLang="en-US" sz="1800" dirty="0">
                <a:solidFill>
                  <a:srgbClr val="0070C0"/>
                </a:solidFill>
                <a:latin typeface="Times New Roman" panose="02020603050405020304" pitchFamily="18" charset="0"/>
              </a:rPr>
              <a:t>     [ 7.,  8.,  9.]])</a:t>
            </a:r>
          </a:p>
          <a:p>
            <a:pPr>
              <a:lnSpc>
                <a:spcPct val="80000"/>
              </a:lnSpc>
              <a:buNone/>
            </a:pPr>
            <a:endParaRPr lang="en-US" altLang="zh-CN" sz="1800" dirty="0">
              <a:solidFill>
                <a:srgbClr val="0070C0"/>
              </a:solidFill>
              <a:latin typeface="Times New Roman" panose="02020603050405020304" pitchFamily="18" charset="0"/>
            </a:endParaRPr>
          </a:p>
        </p:txBody>
      </p:sp>
      <p:sp>
        <p:nvSpPr>
          <p:cNvPr id="3" name="矩形 2"/>
          <p:cNvSpPr/>
          <p:nvPr/>
        </p:nvSpPr>
        <p:spPr>
          <a:xfrm>
            <a:off x="6981687" y="2461986"/>
            <a:ext cx="4803913" cy="3637919"/>
          </a:xfrm>
          <a:prstGeom prst="rect">
            <a:avLst/>
          </a:prstGeom>
        </p:spPr>
        <p:txBody>
          <a:bodyPr wrap="square">
            <a:spAutoFit/>
          </a:bodyPr>
          <a:lstStyle/>
          <a:p>
            <a:pPr>
              <a:lnSpc>
                <a:spcPct val="80000"/>
              </a:lnSpc>
              <a:buNone/>
            </a:pPr>
            <a:r>
              <a:rPr lang="en-US" altLang="en-US" b="1" dirty="0">
                <a:latin typeface="Times New Roman" panose="02020603050405020304" pitchFamily="18" charset="0"/>
              </a:rPr>
              <a:t>&gt;&gt;&gt; a + a                         #</a:t>
            </a:r>
            <a:r>
              <a:rPr lang="en-US" altLang="en-US" b="1" dirty="0" err="1">
                <a:latin typeface="Times New Roman" panose="02020603050405020304" pitchFamily="18" charset="0"/>
              </a:rPr>
              <a:t>数组之间的加法运算</a:t>
            </a:r>
            <a:endParaRPr lang="en-US" altLang="en-US" b="1" dirty="0">
              <a:latin typeface="Times New Roman" panose="02020603050405020304" pitchFamily="18" charset="0"/>
            </a:endParaRPr>
          </a:p>
          <a:p>
            <a:pPr>
              <a:lnSpc>
                <a:spcPct val="80000"/>
              </a:lnSpc>
              <a:buNone/>
            </a:pPr>
            <a:r>
              <a:rPr lang="en-US" altLang="en-US" b="1" dirty="0">
                <a:solidFill>
                  <a:srgbClr val="0070C0"/>
                </a:solidFill>
                <a:latin typeface="Times New Roman" panose="02020603050405020304" pitchFamily="18" charset="0"/>
              </a:rPr>
              <a:t>array([2, 4, 6])</a:t>
            </a:r>
          </a:p>
          <a:p>
            <a:pPr>
              <a:lnSpc>
                <a:spcPct val="80000"/>
              </a:lnSpc>
              <a:buNone/>
            </a:pPr>
            <a:r>
              <a:rPr lang="en-US" altLang="en-US" b="1" dirty="0">
                <a:latin typeface="Times New Roman" panose="02020603050405020304" pitchFamily="18" charset="0"/>
              </a:rPr>
              <a:t>&gt;&gt;&gt; a * a                         #</a:t>
            </a:r>
            <a:r>
              <a:rPr lang="en-US" altLang="en-US" b="1" dirty="0" err="1">
                <a:latin typeface="Times New Roman" panose="02020603050405020304" pitchFamily="18" charset="0"/>
              </a:rPr>
              <a:t>数组之间的乘法运算</a:t>
            </a:r>
            <a:endParaRPr lang="en-US" altLang="en-US" b="1" dirty="0">
              <a:latin typeface="Times New Roman" panose="02020603050405020304" pitchFamily="18" charset="0"/>
            </a:endParaRPr>
          </a:p>
          <a:p>
            <a:pPr>
              <a:lnSpc>
                <a:spcPct val="80000"/>
              </a:lnSpc>
              <a:buNone/>
            </a:pPr>
            <a:r>
              <a:rPr lang="en-US" altLang="en-US" b="1" dirty="0">
                <a:solidFill>
                  <a:srgbClr val="0070C0"/>
                </a:solidFill>
                <a:latin typeface="Times New Roman" panose="02020603050405020304" pitchFamily="18" charset="0"/>
              </a:rPr>
              <a:t>array([1, 4, 9])</a:t>
            </a:r>
          </a:p>
          <a:p>
            <a:pPr>
              <a:lnSpc>
                <a:spcPct val="80000"/>
              </a:lnSpc>
              <a:buNone/>
            </a:pPr>
            <a:r>
              <a:rPr lang="en-US" altLang="en-US" b="1" dirty="0">
                <a:latin typeface="Times New Roman" panose="02020603050405020304" pitchFamily="18" charset="0"/>
              </a:rPr>
              <a:t>&gt;&gt;&gt; a - a                         #</a:t>
            </a:r>
            <a:r>
              <a:rPr lang="en-US" altLang="en-US" b="1" dirty="0" err="1">
                <a:latin typeface="Times New Roman" panose="02020603050405020304" pitchFamily="18" charset="0"/>
              </a:rPr>
              <a:t>数组之间的减法运算</a:t>
            </a:r>
            <a:endParaRPr lang="en-US" altLang="en-US" b="1" dirty="0">
              <a:latin typeface="Times New Roman" panose="02020603050405020304" pitchFamily="18" charset="0"/>
            </a:endParaRPr>
          </a:p>
          <a:p>
            <a:pPr>
              <a:lnSpc>
                <a:spcPct val="80000"/>
              </a:lnSpc>
              <a:buNone/>
            </a:pPr>
            <a:r>
              <a:rPr lang="en-US" altLang="en-US" b="1" dirty="0">
                <a:solidFill>
                  <a:srgbClr val="0070C0"/>
                </a:solidFill>
                <a:latin typeface="Times New Roman" panose="02020603050405020304" pitchFamily="18" charset="0"/>
              </a:rPr>
              <a:t>array([0, 0, 0])</a:t>
            </a:r>
          </a:p>
          <a:p>
            <a:pPr>
              <a:lnSpc>
                <a:spcPct val="80000"/>
              </a:lnSpc>
              <a:buNone/>
            </a:pPr>
            <a:r>
              <a:rPr lang="en-US" altLang="en-US" b="1" dirty="0">
                <a:latin typeface="Times New Roman" panose="02020603050405020304" pitchFamily="18" charset="0"/>
              </a:rPr>
              <a:t>&gt;&gt;&gt; a / a                         #</a:t>
            </a:r>
            <a:r>
              <a:rPr lang="en-US" altLang="en-US" b="1" dirty="0" err="1">
                <a:latin typeface="Times New Roman" panose="02020603050405020304" pitchFamily="18" charset="0"/>
              </a:rPr>
              <a:t>数组之间的除法运算</a:t>
            </a:r>
            <a:endParaRPr lang="en-US" altLang="en-US" b="1" dirty="0">
              <a:latin typeface="Times New Roman" panose="02020603050405020304" pitchFamily="18" charset="0"/>
            </a:endParaRPr>
          </a:p>
          <a:p>
            <a:pPr>
              <a:lnSpc>
                <a:spcPct val="80000"/>
              </a:lnSpc>
              <a:buNone/>
            </a:pPr>
            <a:r>
              <a:rPr lang="en-US" altLang="en-US" b="1" dirty="0">
                <a:solidFill>
                  <a:srgbClr val="0070C0"/>
                </a:solidFill>
                <a:latin typeface="Times New Roman" panose="02020603050405020304" pitchFamily="18" charset="0"/>
              </a:rPr>
              <a:t>array([ 1.,  1.,  1.])</a:t>
            </a:r>
          </a:p>
          <a:p>
            <a:pPr>
              <a:lnSpc>
                <a:spcPct val="80000"/>
              </a:lnSpc>
              <a:spcBef>
                <a:spcPct val="0"/>
              </a:spcBef>
            </a:pPr>
            <a:r>
              <a:rPr lang="en-US" altLang="zh-CN" b="1" dirty="0">
                <a:latin typeface="Times New Roman" panose="02020603050405020304" pitchFamily="18" charset="0"/>
              </a:rPr>
              <a:t>&gt;&gt;&gt; </a:t>
            </a:r>
            <a:r>
              <a:rPr lang="en-US" altLang="zh-CN" b="1" dirty="0" err="1">
                <a:latin typeface="Times New Roman" panose="02020603050405020304" pitchFamily="18" charset="0"/>
              </a:rPr>
              <a:t>b.T</a:t>
            </a:r>
            <a:r>
              <a:rPr lang="en-US" altLang="zh-CN" b="1" dirty="0">
                <a:latin typeface="Times New Roman" panose="02020603050405020304" pitchFamily="18" charset="0"/>
              </a:rPr>
              <a:t>                           #</a:t>
            </a:r>
            <a:r>
              <a:rPr lang="en-US" altLang="zh-CN" b="1" dirty="0" err="1">
                <a:latin typeface="Times New Roman" panose="02020603050405020304" pitchFamily="18" charset="0"/>
              </a:rPr>
              <a:t>转置</a:t>
            </a:r>
            <a:endParaRPr lang="en-US" altLang="zh-CN" b="1" dirty="0">
              <a:latin typeface="Times New Roman" panose="02020603050405020304" pitchFamily="18" charset="0"/>
            </a:endParaRPr>
          </a:p>
          <a:p>
            <a:pPr>
              <a:lnSpc>
                <a:spcPct val="80000"/>
              </a:lnSpc>
              <a:spcBef>
                <a:spcPct val="0"/>
              </a:spcBef>
            </a:pPr>
            <a:r>
              <a:rPr lang="en-US" altLang="zh-CN" b="1" dirty="0">
                <a:solidFill>
                  <a:srgbClr val="0070C0"/>
                </a:solidFill>
                <a:latin typeface="Times New Roman" panose="02020603050405020304" pitchFamily="18" charset="0"/>
              </a:rPr>
              <a:t>array([[1, 4, 7],</a:t>
            </a:r>
          </a:p>
          <a:p>
            <a:pPr>
              <a:lnSpc>
                <a:spcPct val="80000"/>
              </a:lnSpc>
              <a:spcBef>
                <a:spcPct val="0"/>
              </a:spcBef>
            </a:pPr>
            <a:r>
              <a:rPr lang="en-US" altLang="zh-CN" b="1" dirty="0">
                <a:solidFill>
                  <a:srgbClr val="0070C0"/>
                </a:solidFill>
                <a:latin typeface="Times New Roman" panose="02020603050405020304" pitchFamily="18" charset="0"/>
              </a:rPr>
              <a:t>     [2, 5, 8],</a:t>
            </a:r>
          </a:p>
          <a:p>
            <a:pPr>
              <a:lnSpc>
                <a:spcPct val="80000"/>
              </a:lnSpc>
              <a:spcBef>
                <a:spcPct val="0"/>
              </a:spcBef>
            </a:pPr>
            <a:r>
              <a:rPr lang="en-US" altLang="zh-CN" b="1" dirty="0">
                <a:solidFill>
                  <a:srgbClr val="0070C0"/>
                </a:solidFill>
                <a:latin typeface="Times New Roman" panose="02020603050405020304" pitchFamily="18" charset="0"/>
              </a:rPr>
              <a:t>     [3, 6, 9]])</a:t>
            </a:r>
          </a:p>
          <a:p>
            <a:pPr>
              <a:lnSpc>
                <a:spcPct val="80000"/>
              </a:lnSpc>
              <a:spcBef>
                <a:spcPct val="0"/>
              </a:spcBef>
            </a:pPr>
            <a:r>
              <a:rPr lang="en-US" altLang="zh-CN" b="1" dirty="0">
                <a:latin typeface="Times New Roman" panose="02020603050405020304" pitchFamily="18" charset="0"/>
              </a:rPr>
              <a:t>&gt;&gt;&gt; a = </a:t>
            </a:r>
            <a:r>
              <a:rPr lang="en-US" altLang="zh-CN" b="1" dirty="0" err="1">
                <a:latin typeface="Times New Roman" panose="02020603050405020304" pitchFamily="18" charset="0"/>
              </a:rPr>
              <a:t>np.array</a:t>
            </a:r>
            <a:r>
              <a:rPr lang="en-US" altLang="zh-CN" b="1" dirty="0">
                <a:latin typeface="Times New Roman" panose="02020603050405020304" pitchFamily="18" charset="0"/>
              </a:rPr>
              <a:t>((1, 2, 3, 4))</a:t>
            </a:r>
          </a:p>
          <a:p>
            <a:pPr>
              <a:lnSpc>
                <a:spcPct val="80000"/>
              </a:lnSpc>
              <a:spcBef>
                <a:spcPct val="0"/>
              </a:spcBef>
            </a:pPr>
            <a:r>
              <a:rPr lang="en-US" altLang="zh-CN" b="1" dirty="0">
                <a:latin typeface="Times New Roman" panose="02020603050405020304" pitchFamily="18" charset="0"/>
              </a:rPr>
              <a:t>&gt;&gt;&gt; </a:t>
            </a:r>
            <a:r>
              <a:rPr lang="en-US" altLang="zh-CN" b="1" dirty="0" err="1">
                <a:latin typeface="Times New Roman" panose="02020603050405020304" pitchFamily="18" charset="0"/>
              </a:rPr>
              <a:t>a.T</a:t>
            </a:r>
            <a:r>
              <a:rPr lang="en-US" altLang="zh-CN" b="1" dirty="0">
                <a:latin typeface="Times New Roman" panose="02020603050405020304" pitchFamily="18" charset="0"/>
              </a:rPr>
              <a:t>          #</a:t>
            </a:r>
            <a:r>
              <a:rPr lang="en-US" altLang="zh-CN" b="1" dirty="0" err="1">
                <a:latin typeface="Times New Roman" panose="02020603050405020304" pitchFamily="18" charset="0"/>
              </a:rPr>
              <a:t>一维数组转置以后和原来一样</a:t>
            </a:r>
            <a:endParaRPr lang="en-US" altLang="zh-CN" b="1" dirty="0">
              <a:latin typeface="Times New Roman" panose="02020603050405020304" pitchFamily="18" charset="0"/>
            </a:endParaRPr>
          </a:p>
          <a:p>
            <a:pPr>
              <a:lnSpc>
                <a:spcPct val="80000"/>
              </a:lnSpc>
              <a:spcBef>
                <a:spcPct val="0"/>
              </a:spcBef>
            </a:pPr>
            <a:r>
              <a:rPr lang="en-US" altLang="zh-CN" b="1" dirty="0">
                <a:solidFill>
                  <a:srgbClr val="0070C0"/>
                </a:solidFill>
                <a:latin typeface="Times New Roman" panose="02020603050405020304" pitchFamily="18" charset="0"/>
              </a:rPr>
              <a:t>array([1, 2, 3, 4])</a:t>
            </a:r>
          </a:p>
          <a:p>
            <a:pPr>
              <a:lnSpc>
                <a:spcPct val="80000"/>
              </a:lnSpc>
              <a:buNone/>
            </a:pPr>
            <a:endParaRPr lang="en-US" altLang="en-US" b="1" dirty="0">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latin typeface="宋体" panose="02010600030101010101" pitchFamily="2" charset="-122"/>
              </a:rPr>
              <a:t>基于数组的运算和函数</a:t>
            </a:r>
            <a:endParaRPr lang="en-US" altLang="zh-CN" dirty="0">
              <a:latin typeface="宋体" panose="02010600030101010101" pitchFamily="2" charset="-122"/>
            </a:endParaRPr>
          </a:p>
        </p:txBody>
      </p:sp>
      <p:sp>
        <p:nvSpPr>
          <p:cNvPr id="4" name="灯片编号占位符 3"/>
          <p:cNvSpPr>
            <a:spLocks noGrp="1"/>
          </p:cNvSpPr>
          <p:nvPr>
            <p:ph type="sldNum" sz="quarter" idx="11"/>
          </p:nvPr>
        </p:nvSpPr>
        <p:spPr/>
        <p:txBody>
          <a:bodyPr/>
          <a:lstStyle/>
          <a:p>
            <a:fld id="{565CE74E-AB26-4998-AD42-012C4C1AD076}" type="slidenum">
              <a:rPr lang="zh-CN" altLang="en-US" smtClean="0"/>
              <a:t>21</a:t>
            </a:fld>
            <a:endParaRPr lang="zh-CN" altLang="en-US"/>
          </a:p>
        </p:txBody>
      </p:sp>
      <p:sp>
        <p:nvSpPr>
          <p:cNvPr id="5" name="内容占位符 4"/>
          <p:cNvSpPr>
            <a:spLocks noGrp="1"/>
          </p:cNvSpPr>
          <p:nvPr>
            <p:ph idx="1"/>
          </p:nvPr>
        </p:nvSpPr>
        <p:spPr/>
        <p:txBody>
          <a:bodyPr/>
          <a:lstStyle/>
          <a:p>
            <a:r>
              <a:rPr lang="zh-CN" altLang="en-US" dirty="0"/>
              <a:t>数组与数组的运算</a:t>
            </a:r>
            <a:endParaRPr lang="en-US" altLang="zh-CN" dirty="0"/>
          </a:p>
          <a:p>
            <a:pPr lvl="2"/>
            <a:r>
              <a:rPr lang="zh-CN" altLang="en-US" sz="2000" dirty="0"/>
              <a:t>点积</a:t>
            </a:r>
          </a:p>
          <a:p>
            <a:pPr>
              <a:lnSpc>
                <a:spcPct val="80000"/>
              </a:lnSpc>
              <a:buNone/>
            </a:pPr>
            <a:r>
              <a:rPr lang="en-US" altLang="zh-CN" sz="1800" dirty="0">
                <a:latin typeface="Times New Roman" panose="02020603050405020304" pitchFamily="18" charset="0"/>
              </a:rPr>
              <a:t>&gt;&gt;&gt; a = </a:t>
            </a:r>
            <a:r>
              <a:rPr lang="en-US" altLang="zh-CN" sz="1800" dirty="0" err="1">
                <a:latin typeface="Times New Roman" panose="02020603050405020304" pitchFamily="18" charset="0"/>
              </a:rPr>
              <a:t>np.array</a:t>
            </a:r>
            <a:r>
              <a:rPr lang="en-US" altLang="zh-CN" sz="1800" dirty="0">
                <a:latin typeface="Times New Roman" panose="02020603050405020304" pitchFamily="18" charset="0"/>
              </a:rPr>
              <a:t>((5, 6, 7))</a:t>
            </a:r>
          </a:p>
          <a:p>
            <a:pPr>
              <a:lnSpc>
                <a:spcPct val="80000"/>
              </a:lnSpc>
              <a:buNone/>
            </a:pPr>
            <a:r>
              <a:rPr lang="en-US" altLang="zh-CN" sz="1800" dirty="0">
                <a:latin typeface="Times New Roman" panose="02020603050405020304" pitchFamily="18" charset="0"/>
              </a:rPr>
              <a:t>&gt;&gt;&gt; b = </a:t>
            </a:r>
            <a:r>
              <a:rPr lang="en-US" altLang="zh-CN" sz="1800" dirty="0" err="1">
                <a:latin typeface="Times New Roman" panose="02020603050405020304" pitchFamily="18" charset="0"/>
              </a:rPr>
              <a:t>np.array</a:t>
            </a:r>
            <a:r>
              <a:rPr lang="en-US" altLang="zh-CN" sz="1800" dirty="0">
                <a:latin typeface="Times New Roman" panose="02020603050405020304" pitchFamily="18" charset="0"/>
              </a:rPr>
              <a:t>((6, 6, 6))</a:t>
            </a:r>
          </a:p>
          <a:p>
            <a:pPr>
              <a:lnSpc>
                <a:spcPct val="80000"/>
              </a:lnSpc>
              <a:buNone/>
            </a:pPr>
            <a:r>
              <a:rPr lang="en-US" altLang="zh-CN" sz="1800" dirty="0">
                <a:latin typeface="Times New Roman" panose="02020603050405020304" pitchFamily="18" charset="0"/>
              </a:rPr>
              <a:t>&gt;&gt;&gt; a.dot(b)                   #</a:t>
            </a:r>
            <a:r>
              <a:rPr lang="en-US" altLang="zh-CN" sz="1800" dirty="0" err="1">
                <a:latin typeface="Times New Roman" panose="02020603050405020304" pitchFamily="18" charset="0"/>
              </a:rPr>
              <a:t>向量内积</a:t>
            </a:r>
            <a:endParaRPr lang="en-US" altLang="zh-CN" sz="1800" dirty="0">
              <a:latin typeface="Times New Roman" panose="02020603050405020304" pitchFamily="18" charset="0"/>
            </a:endParaRPr>
          </a:p>
          <a:p>
            <a:pPr>
              <a:lnSpc>
                <a:spcPct val="80000"/>
              </a:lnSpc>
              <a:buNone/>
            </a:pPr>
            <a:r>
              <a:rPr lang="en-US" altLang="zh-CN" sz="1800" dirty="0">
                <a:solidFill>
                  <a:srgbClr val="0070C0"/>
                </a:solidFill>
                <a:latin typeface="Times New Roman" panose="02020603050405020304" pitchFamily="18" charset="0"/>
              </a:rPr>
              <a:t>108</a:t>
            </a:r>
          </a:p>
          <a:p>
            <a:pPr>
              <a:lnSpc>
                <a:spcPct val="80000"/>
              </a:lnSpc>
              <a:buNone/>
            </a:pPr>
            <a:r>
              <a:rPr lang="en-US" altLang="zh-CN" sz="1800" dirty="0">
                <a:latin typeface="Times New Roman" panose="02020603050405020304" pitchFamily="18" charset="0"/>
              </a:rPr>
              <a:t>&gt;&gt;&gt; np.dot(</a:t>
            </a:r>
            <a:r>
              <a:rPr lang="en-US" altLang="zh-CN" sz="1800" dirty="0" err="1">
                <a:latin typeface="Times New Roman" panose="02020603050405020304" pitchFamily="18" charset="0"/>
              </a:rPr>
              <a:t>a,b</a:t>
            </a:r>
            <a:r>
              <a:rPr lang="en-US" altLang="zh-CN" sz="1800" dirty="0">
                <a:latin typeface="Times New Roman" panose="02020603050405020304" pitchFamily="18" charset="0"/>
              </a:rPr>
              <a:t>)</a:t>
            </a:r>
          </a:p>
          <a:p>
            <a:pPr>
              <a:lnSpc>
                <a:spcPct val="80000"/>
              </a:lnSpc>
              <a:buNone/>
            </a:pPr>
            <a:r>
              <a:rPr lang="en-US" altLang="zh-CN" sz="1800" dirty="0">
                <a:solidFill>
                  <a:srgbClr val="0070C0"/>
                </a:solidFill>
                <a:latin typeface="Times New Roman" panose="02020603050405020304" pitchFamily="18" charset="0"/>
              </a:rPr>
              <a:t>108</a:t>
            </a:r>
          </a:p>
          <a:p>
            <a:pPr>
              <a:lnSpc>
                <a:spcPct val="80000"/>
              </a:lnSpc>
              <a:buNone/>
            </a:pPr>
            <a:r>
              <a:rPr lang="en-US" altLang="zh-CN" sz="1800" dirty="0">
                <a:latin typeface="Times New Roman" panose="02020603050405020304" pitchFamily="18" charset="0"/>
              </a:rPr>
              <a:t>&gt;&gt;&gt; c = </a:t>
            </a:r>
            <a:r>
              <a:rPr lang="en-US" altLang="zh-CN" sz="1800" dirty="0" err="1">
                <a:latin typeface="Times New Roman" panose="02020603050405020304" pitchFamily="18" charset="0"/>
              </a:rPr>
              <a:t>np.array</a:t>
            </a:r>
            <a:r>
              <a:rPr lang="en-US" altLang="zh-CN" sz="1800" dirty="0">
                <a:latin typeface="Times New Roman" panose="02020603050405020304" pitchFamily="18" charset="0"/>
              </a:rPr>
              <a:t>(([1,2,3],[4,5,6],[7,8,9]))     #</a:t>
            </a:r>
            <a:r>
              <a:rPr lang="en-US" altLang="zh-CN" sz="1800" dirty="0" err="1">
                <a:latin typeface="Times New Roman" panose="02020603050405020304" pitchFamily="18" charset="0"/>
              </a:rPr>
              <a:t>二维数组</a:t>
            </a:r>
            <a:endParaRPr lang="en-US" altLang="zh-CN" sz="1800" dirty="0">
              <a:latin typeface="Times New Roman" panose="02020603050405020304" pitchFamily="18" charset="0"/>
            </a:endParaRPr>
          </a:p>
          <a:p>
            <a:pPr>
              <a:lnSpc>
                <a:spcPct val="80000"/>
              </a:lnSpc>
              <a:buNone/>
            </a:pPr>
            <a:r>
              <a:rPr lang="en-US" altLang="zh-CN" sz="1800" dirty="0">
                <a:latin typeface="Times New Roman" panose="02020603050405020304" pitchFamily="18" charset="0"/>
              </a:rPr>
              <a:t>&gt;&gt;&gt; c.dot(a)                    #</a:t>
            </a:r>
            <a:r>
              <a:rPr lang="en-US" altLang="zh-CN" sz="1800" dirty="0" err="1">
                <a:latin typeface="Times New Roman" panose="02020603050405020304" pitchFamily="18" charset="0"/>
              </a:rPr>
              <a:t>二维数组的每行与一维向量计算内积</a:t>
            </a:r>
            <a:endParaRPr lang="en-US" altLang="zh-CN" sz="1800" dirty="0">
              <a:latin typeface="Times New Roman" panose="02020603050405020304" pitchFamily="18" charset="0"/>
            </a:endParaRPr>
          </a:p>
          <a:p>
            <a:pPr>
              <a:lnSpc>
                <a:spcPct val="80000"/>
              </a:lnSpc>
              <a:buNone/>
            </a:pPr>
            <a:r>
              <a:rPr lang="en-US" altLang="zh-CN" sz="1800" dirty="0">
                <a:solidFill>
                  <a:srgbClr val="0070C0"/>
                </a:solidFill>
                <a:latin typeface="Times New Roman" panose="02020603050405020304" pitchFamily="18" charset="0"/>
              </a:rPr>
              <a:t>array([ 38, 92, 146])</a:t>
            </a:r>
          </a:p>
          <a:p>
            <a:pPr>
              <a:lnSpc>
                <a:spcPct val="80000"/>
              </a:lnSpc>
              <a:buNone/>
            </a:pPr>
            <a:r>
              <a:rPr lang="en-US" altLang="zh-CN" sz="1800" dirty="0">
                <a:latin typeface="Times New Roman" panose="02020603050405020304" pitchFamily="18" charset="0"/>
              </a:rPr>
              <a:t>&gt;&gt;&gt; c[0].dot(a)           #</a:t>
            </a:r>
            <a:r>
              <a:rPr lang="en-US" altLang="zh-CN" sz="1800" dirty="0" err="1">
                <a:latin typeface="Times New Roman" panose="02020603050405020304" pitchFamily="18" charset="0"/>
              </a:rPr>
              <a:t>两个一维向量计算内积</a:t>
            </a:r>
            <a:endParaRPr lang="en-US" altLang="zh-CN" sz="1800" dirty="0">
              <a:latin typeface="Times New Roman" panose="02020603050405020304" pitchFamily="18" charset="0"/>
            </a:endParaRPr>
          </a:p>
          <a:p>
            <a:pPr>
              <a:lnSpc>
                <a:spcPct val="80000"/>
              </a:lnSpc>
              <a:buNone/>
            </a:pPr>
            <a:r>
              <a:rPr lang="en-US" altLang="zh-CN" sz="1800" dirty="0">
                <a:solidFill>
                  <a:srgbClr val="0070C0"/>
                </a:solidFill>
                <a:latin typeface="Times New Roman" panose="02020603050405020304" pitchFamily="18" charset="0"/>
              </a:rPr>
              <a:t>38</a:t>
            </a:r>
            <a:endParaRPr lang="en-US" altLang="zh-CN" sz="1800" dirty="0">
              <a:latin typeface="Times New Roman" panose="02020603050405020304" pitchFamily="18" charset="0"/>
            </a:endParaRPr>
          </a:p>
          <a:p>
            <a:pPr>
              <a:lnSpc>
                <a:spcPct val="80000"/>
              </a:lnSpc>
              <a:buNone/>
            </a:pPr>
            <a:r>
              <a:rPr lang="en-US" altLang="zh-CN" sz="1800" dirty="0">
                <a:latin typeface="Times New Roman" panose="02020603050405020304" pitchFamily="18" charset="0"/>
              </a:rPr>
              <a:t>&gt;&gt;&gt; c[1].dot(a)</a:t>
            </a:r>
          </a:p>
          <a:p>
            <a:pPr>
              <a:lnSpc>
                <a:spcPct val="80000"/>
              </a:lnSpc>
              <a:buNone/>
            </a:pPr>
            <a:r>
              <a:rPr lang="en-US" altLang="zh-CN" sz="1800" dirty="0">
                <a:solidFill>
                  <a:srgbClr val="0070C0"/>
                </a:solidFill>
                <a:latin typeface="Times New Roman" panose="02020603050405020304" pitchFamily="18" charset="0"/>
              </a:rPr>
              <a:t>92</a:t>
            </a:r>
          </a:p>
          <a:p>
            <a:pPr>
              <a:lnSpc>
                <a:spcPct val="80000"/>
              </a:lnSpc>
              <a:buNone/>
            </a:pPr>
            <a:r>
              <a:rPr lang="en-US" altLang="zh-CN" sz="1800" dirty="0">
                <a:latin typeface="Times New Roman" panose="02020603050405020304" pitchFamily="18" charset="0"/>
              </a:rPr>
              <a:t>&gt;&gt;&gt; c[2].dot(a)</a:t>
            </a:r>
          </a:p>
          <a:p>
            <a:pPr>
              <a:lnSpc>
                <a:spcPct val="80000"/>
              </a:lnSpc>
              <a:buNone/>
            </a:pPr>
            <a:r>
              <a:rPr lang="en-US" altLang="zh-CN" sz="1800" dirty="0">
                <a:solidFill>
                  <a:srgbClr val="0070C0"/>
                </a:solidFill>
                <a:latin typeface="Times New Roman" panose="02020603050405020304" pitchFamily="18" charset="0"/>
              </a:rPr>
              <a:t>146</a:t>
            </a:r>
          </a:p>
          <a:p>
            <a:pPr>
              <a:lnSpc>
                <a:spcPct val="80000"/>
              </a:lnSpc>
              <a:buNone/>
            </a:pPr>
            <a:endParaRPr lang="en-US" altLang="zh-CN" sz="1800" dirty="0">
              <a:solidFill>
                <a:srgbClr val="0070C0"/>
              </a:solidFill>
              <a:latin typeface="Times New Roman" panose="02020603050405020304" pitchFamily="18" charset="0"/>
            </a:endParaRPr>
          </a:p>
          <a:p>
            <a:pPr>
              <a:lnSpc>
                <a:spcPct val="80000"/>
              </a:lnSpc>
              <a:buNone/>
            </a:pPr>
            <a:endParaRPr lang="en-US" altLang="zh-CN" sz="1800" dirty="0">
              <a:latin typeface="Times New Roman" panose="02020603050405020304" pitchFamily="18" charset="0"/>
            </a:endParaRPr>
          </a:p>
        </p:txBody>
      </p:sp>
      <p:sp>
        <p:nvSpPr>
          <p:cNvPr id="3" name="矩形 2"/>
          <p:cNvSpPr/>
          <p:nvPr/>
        </p:nvSpPr>
        <p:spPr>
          <a:xfrm>
            <a:off x="7082182" y="1761278"/>
            <a:ext cx="4803913" cy="3416320"/>
          </a:xfrm>
          <a:prstGeom prst="rect">
            <a:avLst/>
          </a:prstGeom>
        </p:spPr>
        <p:txBody>
          <a:bodyPr wrap="square">
            <a:spAutoFit/>
          </a:bodyPr>
          <a:lstStyle/>
          <a:p>
            <a:pPr>
              <a:lnSpc>
                <a:spcPct val="80000"/>
              </a:lnSpc>
              <a:buNone/>
            </a:pPr>
            <a:r>
              <a:rPr lang="en-US" altLang="zh-CN" b="1" dirty="0">
                <a:latin typeface="Times New Roman" panose="02020603050405020304" pitchFamily="18" charset="0"/>
              </a:rPr>
              <a:t>&gt;&gt;&gt; </a:t>
            </a:r>
            <a:r>
              <a:rPr lang="en-US" altLang="zh-CN" b="1" dirty="0" err="1">
                <a:latin typeface="Times New Roman" panose="02020603050405020304" pitchFamily="18" charset="0"/>
              </a:rPr>
              <a:t>cT</a:t>
            </a:r>
            <a:r>
              <a:rPr lang="en-US" altLang="zh-CN" b="1" dirty="0">
                <a:latin typeface="Times New Roman" panose="02020603050405020304" pitchFamily="18" charset="0"/>
              </a:rPr>
              <a:t> = </a:t>
            </a:r>
            <a:r>
              <a:rPr lang="en-US" altLang="zh-CN" b="1" dirty="0" err="1">
                <a:latin typeface="Times New Roman" panose="02020603050405020304" pitchFamily="18" charset="0"/>
              </a:rPr>
              <a:t>c.T</a:t>
            </a:r>
            <a:r>
              <a:rPr lang="en-US" altLang="zh-CN" b="1" dirty="0">
                <a:latin typeface="Times New Roman" panose="02020603050405020304" pitchFamily="18" charset="0"/>
              </a:rPr>
              <a:t>                    #</a:t>
            </a:r>
            <a:r>
              <a:rPr lang="en-US" altLang="zh-CN" b="1" dirty="0" err="1">
                <a:latin typeface="Times New Roman" panose="02020603050405020304" pitchFamily="18" charset="0"/>
              </a:rPr>
              <a:t>转置</a:t>
            </a:r>
            <a:endParaRPr lang="en-US" altLang="zh-CN" b="1" dirty="0">
              <a:latin typeface="Times New Roman" panose="02020603050405020304" pitchFamily="18" charset="0"/>
            </a:endParaRPr>
          </a:p>
          <a:p>
            <a:pPr>
              <a:lnSpc>
                <a:spcPct val="80000"/>
              </a:lnSpc>
              <a:buNone/>
            </a:pPr>
            <a:r>
              <a:rPr lang="en-US" altLang="zh-CN" b="1" dirty="0">
                <a:latin typeface="Times New Roman" panose="02020603050405020304" pitchFamily="18" charset="0"/>
              </a:rPr>
              <a:t>&gt;&gt;&gt; </a:t>
            </a:r>
            <a:r>
              <a:rPr lang="en-US" altLang="zh-CN" b="1" dirty="0" err="1">
                <a:latin typeface="Times New Roman" panose="02020603050405020304" pitchFamily="18" charset="0"/>
              </a:rPr>
              <a:t>cT</a:t>
            </a:r>
            <a:endParaRPr lang="en-US" altLang="zh-CN" b="1" dirty="0">
              <a:latin typeface="Times New Roman" panose="02020603050405020304" pitchFamily="18" charset="0"/>
            </a:endParaRPr>
          </a:p>
          <a:p>
            <a:pPr>
              <a:lnSpc>
                <a:spcPct val="80000"/>
              </a:lnSpc>
              <a:buNone/>
            </a:pPr>
            <a:r>
              <a:rPr lang="en-US" altLang="zh-CN" b="1" dirty="0">
                <a:solidFill>
                  <a:srgbClr val="0070C0"/>
                </a:solidFill>
                <a:latin typeface="Times New Roman" panose="02020603050405020304" pitchFamily="18" charset="0"/>
              </a:rPr>
              <a:t>array([[1, 4, 7],</a:t>
            </a:r>
          </a:p>
          <a:p>
            <a:pPr>
              <a:lnSpc>
                <a:spcPct val="80000"/>
              </a:lnSpc>
              <a:buNone/>
            </a:pPr>
            <a:r>
              <a:rPr lang="en-US" altLang="zh-CN" b="1" dirty="0">
                <a:solidFill>
                  <a:srgbClr val="0070C0"/>
                </a:solidFill>
                <a:latin typeface="Times New Roman" panose="02020603050405020304" pitchFamily="18" charset="0"/>
              </a:rPr>
              <a:t>       [2, 5, 8],</a:t>
            </a:r>
          </a:p>
          <a:p>
            <a:pPr>
              <a:lnSpc>
                <a:spcPct val="80000"/>
              </a:lnSpc>
              <a:buNone/>
            </a:pPr>
            <a:r>
              <a:rPr lang="en-US" altLang="zh-CN" b="1" dirty="0">
                <a:solidFill>
                  <a:srgbClr val="0070C0"/>
                </a:solidFill>
                <a:latin typeface="Times New Roman" panose="02020603050405020304" pitchFamily="18" charset="0"/>
              </a:rPr>
              <a:t>       [3, 6, 9]])</a:t>
            </a:r>
          </a:p>
          <a:p>
            <a:pPr>
              <a:lnSpc>
                <a:spcPct val="80000"/>
              </a:lnSpc>
              <a:buNone/>
            </a:pPr>
            <a:r>
              <a:rPr kumimoji="1" lang="en-US" altLang="en-US" b="1" dirty="0">
                <a:latin typeface="Times New Roman" panose="02020603050405020304" pitchFamily="18" charset="0"/>
              </a:rPr>
              <a:t>&gt;&gt;&gt; a.dot(c)          </a:t>
            </a:r>
          </a:p>
          <a:p>
            <a:pPr>
              <a:lnSpc>
                <a:spcPct val="80000"/>
              </a:lnSpc>
              <a:buNone/>
            </a:pPr>
            <a:r>
              <a:rPr kumimoji="1" lang="en-US" altLang="en-US" b="1" dirty="0">
                <a:latin typeface="Times New Roman" panose="02020603050405020304" pitchFamily="18" charset="0"/>
              </a:rPr>
              <a:t>#</a:t>
            </a:r>
            <a:r>
              <a:rPr kumimoji="1" lang="en-US" altLang="en-US" b="1" dirty="0" err="1">
                <a:latin typeface="Times New Roman" panose="02020603050405020304" pitchFamily="18" charset="0"/>
              </a:rPr>
              <a:t>一维向量与二维向量的每列计算内积</a:t>
            </a:r>
            <a:endParaRPr kumimoji="1" lang="en-US" altLang="en-US" b="1" dirty="0">
              <a:latin typeface="Times New Roman" panose="02020603050405020304" pitchFamily="18" charset="0"/>
            </a:endParaRPr>
          </a:p>
          <a:p>
            <a:pPr>
              <a:lnSpc>
                <a:spcPct val="80000"/>
              </a:lnSpc>
              <a:buNone/>
            </a:pPr>
            <a:r>
              <a:rPr kumimoji="1" lang="en-US" altLang="en-US" b="1" dirty="0">
                <a:solidFill>
                  <a:srgbClr val="0070C0"/>
                </a:solidFill>
                <a:latin typeface="Times New Roman" panose="02020603050405020304" pitchFamily="18" charset="0"/>
              </a:rPr>
              <a:t>array([ 78, 96, 114])</a:t>
            </a:r>
          </a:p>
          <a:p>
            <a:pPr>
              <a:lnSpc>
                <a:spcPct val="80000"/>
              </a:lnSpc>
              <a:buNone/>
            </a:pPr>
            <a:r>
              <a:rPr kumimoji="1" lang="en-US" altLang="en-US" b="1" dirty="0">
                <a:latin typeface="Times New Roman" panose="02020603050405020304" pitchFamily="18" charset="0"/>
              </a:rPr>
              <a:t>&gt;&gt;&gt; a.dot(</a:t>
            </a:r>
            <a:r>
              <a:rPr kumimoji="1" lang="en-US" altLang="en-US" b="1" dirty="0" err="1">
                <a:latin typeface="Times New Roman" panose="02020603050405020304" pitchFamily="18" charset="0"/>
              </a:rPr>
              <a:t>cT</a:t>
            </a:r>
            <a:r>
              <a:rPr kumimoji="1" lang="en-US" altLang="en-US" b="1" dirty="0">
                <a:latin typeface="Times New Roman" panose="02020603050405020304" pitchFamily="18" charset="0"/>
              </a:rPr>
              <a:t>[0])</a:t>
            </a:r>
          </a:p>
          <a:p>
            <a:pPr>
              <a:lnSpc>
                <a:spcPct val="80000"/>
              </a:lnSpc>
              <a:buNone/>
            </a:pPr>
            <a:r>
              <a:rPr kumimoji="1" lang="en-US" altLang="en-US" b="1" dirty="0">
                <a:solidFill>
                  <a:srgbClr val="0070C0"/>
                </a:solidFill>
                <a:latin typeface="Times New Roman" panose="02020603050405020304" pitchFamily="18" charset="0"/>
              </a:rPr>
              <a:t>78</a:t>
            </a:r>
          </a:p>
          <a:p>
            <a:pPr>
              <a:lnSpc>
                <a:spcPct val="80000"/>
              </a:lnSpc>
              <a:buNone/>
            </a:pPr>
            <a:r>
              <a:rPr kumimoji="1" lang="en-US" altLang="en-US" b="1" dirty="0">
                <a:latin typeface="Times New Roman" panose="02020603050405020304" pitchFamily="18" charset="0"/>
              </a:rPr>
              <a:t>&gt;&gt;&gt; a.dot(</a:t>
            </a:r>
            <a:r>
              <a:rPr kumimoji="1" lang="en-US" altLang="en-US" b="1" dirty="0" err="1">
                <a:latin typeface="Times New Roman" panose="02020603050405020304" pitchFamily="18" charset="0"/>
              </a:rPr>
              <a:t>cT</a:t>
            </a:r>
            <a:r>
              <a:rPr kumimoji="1" lang="en-US" altLang="en-US" b="1" dirty="0">
                <a:latin typeface="Times New Roman" panose="02020603050405020304" pitchFamily="18" charset="0"/>
              </a:rPr>
              <a:t>[1])</a:t>
            </a:r>
          </a:p>
          <a:p>
            <a:pPr>
              <a:lnSpc>
                <a:spcPct val="80000"/>
              </a:lnSpc>
              <a:buNone/>
            </a:pPr>
            <a:r>
              <a:rPr kumimoji="1" lang="en-US" altLang="en-US" b="1" dirty="0">
                <a:solidFill>
                  <a:srgbClr val="0070C0"/>
                </a:solidFill>
                <a:latin typeface="Times New Roman" panose="02020603050405020304" pitchFamily="18" charset="0"/>
              </a:rPr>
              <a:t>96</a:t>
            </a:r>
          </a:p>
          <a:p>
            <a:pPr>
              <a:lnSpc>
                <a:spcPct val="80000"/>
              </a:lnSpc>
              <a:buNone/>
            </a:pPr>
            <a:r>
              <a:rPr kumimoji="1" lang="en-US" altLang="en-US" b="1" dirty="0">
                <a:latin typeface="Times New Roman" panose="02020603050405020304" pitchFamily="18" charset="0"/>
              </a:rPr>
              <a:t>&gt;&gt;&gt; a.dot(</a:t>
            </a:r>
            <a:r>
              <a:rPr kumimoji="1" lang="en-US" altLang="en-US" b="1" dirty="0" err="1">
                <a:latin typeface="Times New Roman" panose="02020603050405020304" pitchFamily="18" charset="0"/>
              </a:rPr>
              <a:t>cT</a:t>
            </a:r>
            <a:r>
              <a:rPr kumimoji="1" lang="en-US" altLang="en-US" b="1" dirty="0">
                <a:latin typeface="Times New Roman" panose="02020603050405020304" pitchFamily="18" charset="0"/>
              </a:rPr>
              <a:t>[2])</a:t>
            </a:r>
          </a:p>
          <a:p>
            <a:pPr>
              <a:lnSpc>
                <a:spcPct val="80000"/>
              </a:lnSpc>
              <a:buNone/>
            </a:pPr>
            <a:r>
              <a:rPr kumimoji="1" lang="en-US" altLang="en-US" b="1" dirty="0">
                <a:solidFill>
                  <a:srgbClr val="0070C0"/>
                </a:solidFill>
                <a:latin typeface="Times New Roman" panose="02020603050405020304" pitchFamily="18" charset="0"/>
              </a:rPr>
              <a:t>114</a:t>
            </a:r>
          </a:p>
          <a:p>
            <a:pPr>
              <a:lnSpc>
                <a:spcPct val="80000"/>
              </a:lnSpc>
              <a:buNone/>
            </a:pPr>
            <a:endParaRPr kumimoji="1" lang="en-US" altLang="en-US" b="1" dirty="0">
              <a:latin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latin typeface="宋体" panose="02010600030101010101" pitchFamily="2" charset="-122"/>
              </a:rPr>
              <a:t>基于数组的运算和函数</a:t>
            </a:r>
            <a:endParaRPr lang="en-US" altLang="zh-CN" dirty="0">
              <a:latin typeface="宋体" panose="02010600030101010101" pitchFamily="2" charset="-122"/>
            </a:endParaRPr>
          </a:p>
        </p:txBody>
      </p:sp>
      <p:sp>
        <p:nvSpPr>
          <p:cNvPr id="4" name="灯片编号占位符 3"/>
          <p:cNvSpPr>
            <a:spLocks noGrp="1"/>
          </p:cNvSpPr>
          <p:nvPr>
            <p:ph type="sldNum" sz="quarter" idx="11"/>
          </p:nvPr>
        </p:nvSpPr>
        <p:spPr/>
        <p:txBody>
          <a:bodyPr/>
          <a:lstStyle/>
          <a:p>
            <a:fld id="{565CE74E-AB26-4998-AD42-012C4C1AD076}" type="slidenum">
              <a:rPr lang="zh-CN" altLang="en-US" smtClean="0"/>
              <a:t>22</a:t>
            </a:fld>
            <a:endParaRPr lang="zh-CN" altLang="en-US"/>
          </a:p>
        </p:txBody>
      </p:sp>
      <p:sp>
        <p:nvSpPr>
          <p:cNvPr id="5" name="内容占位符 4"/>
          <p:cNvSpPr>
            <a:spLocks noGrp="1"/>
          </p:cNvSpPr>
          <p:nvPr>
            <p:ph idx="1"/>
          </p:nvPr>
        </p:nvSpPr>
        <p:spPr/>
        <p:txBody>
          <a:bodyPr/>
          <a:lstStyle/>
          <a:p>
            <a:r>
              <a:rPr lang="zh-CN" altLang="en-US" noProof="1"/>
              <a:t>函数</a:t>
            </a:r>
            <a:r>
              <a:rPr lang="zh-CN" altLang="en-US" dirty="0"/>
              <a:t>运算</a:t>
            </a:r>
            <a:endParaRPr lang="en-US" altLang="zh-CN" dirty="0"/>
          </a:p>
          <a:p>
            <a:pPr lvl="1"/>
            <a:r>
              <a:rPr lang="zh-CN" altLang="en-US" noProof="1"/>
              <a:t>通用函数</a:t>
            </a:r>
          </a:p>
          <a:p>
            <a:pPr>
              <a:lnSpc>
                <a:spcPct val="80000"/>
              </a:lnSpc>
              <a:buNone/>
            </a:pPr>
            <a:r>
              <a:rPr lang="en-US" altLang="zh-CN" sz="2400" dirty="0">
                <a:latin typeface="Times New Roman" panose="02020603050405020304" pitchFamily="18" charset="0"/>
              </a:rPr>
              <a:t>&gt;&gt;&gt; x = </a:t>
            </a:r>
            <a:r>
              <a:rPr lang="en-US" altLang="zh-CN" sz="2400" dirty="0" err="1">
                <a:latin typeface="Times New Roman" panose="02020603050405020304" pitchFamily="18" charset="0"/>
              </a:rPr>
              <a:t>np.arange</a:t>
            </a:r>
            <a:r>
              <a:rPr lang="en-US" altLang="zh-CN" sz="2400" dirty="0">
                <a:latin typeface="Times New Roman" panose="02020603050405020304" pitchFamily="18" charset="0"/>
              </a:rPr>
              <a:t>(0, 100, 10, </a:t>
            </a:r>
            <a:r>
              <a:rPr lang="en-US" altLang="zh-CN" sz="2400" dirty="0" err="1">
                <a:latin typeface="Times New Roman" panose="02020603050405020304" pitchFamily="18" charset="0"/>
              </a:rPr>
              <a:t>dtype</a:t>
            </a:r>
            <a:r>
              <a:rPr lang="en-US" altLang="zh-CN" sz="2400" dirty="0">
                <a:latin typeface="Times New Roman" panose="02020603050405020304" pitchFamily="18" charset="0"/>
              </a:rPr>
              <a:t>=</a:t>
            </a:r>
            <a:r>
              <a:rPr lang="en-US" altLang="zh-CN" sz="2400" dirty="0" err="1">
                <a:latin typeface="Times New Roman" panose="02020603050405020304" pitchFamily="18" charset="0"/>
              </a:rPr>
              <a:t>np.floating</a:t>
            </a:r>
            <a:r>
              <a:rPr lang="en-US" altLang="zh-CN" sz="2400" dirty="0">
                <a:latin typeface="Times New Roman" panose="02020603050405020304" pitchFamily="18" charset="0"/>
              </a:rPr>
              <a:t>)</a:t>
            </a:r>
          </a:p>
          <a:p>
            <a:pPr>
              <a:lnSpc>
                <a:spcPct val="80000"/>
              </a:lnSpc>
              <a:buNone/>
            </a:pPr>
            <a:r>
              <a:rPr lang="en-US" altLang="zh-CN" sz="2400" dirty="0">
                <a:latin typeface="Times New Roman" panose="02020603050405020304" pitchFamily="18" charset="0"/>
              </a:rPr>
              <a:t>&gt;&gt;&gt; </a:t>
            </a:r>
            <a:r>
              <a:rPr lang="en-US" altLang="zh-CN" sz="2400" dirty="0" err="1">
                <a:latin typeface="Times New Roman" panose="02020603050405020304" pitchFamily="18" charset="0"/>
              </a:rPr>
              <a:t>np.sin</a:t>
            </a:r>
            <a:r>
              <a:rPr lang="en-US" altLang="zh-CN" sz="2400" dirty="0">
                <a:latin typeface="Times New Roman" panose="02020603050405020304" pitchFamily="18" charset="0"/>
              </a:rPr>
              <a:t>(x)                              #</a:t>
            </a:r>
            <a:r>
              <a:rPr lang="en-US" altLang="zh-CN" sz="2400" dirty="0" err="1">
                <a:latin typeface="Times New Roman" panose="02020603050405020304" pitchFamily="18" charset="0"/>
              </a:rPr>
              <a:t>一维数组中所有元素求正弦值</a:t>
            </a:r>
            <a:endParaRPr lang="en-US" altLang="zh-CN" sz="2400" dirty="0">
              <a:latin typeface="Times New Roman" panose="02020603050405020304" pitchFamily="18" charset="0"/>
            </a:endParaRPr>
          </a:p>
          <a:p>
            <a:pPr>
              <a:lnSpc>
                <a:spcPct val="80000"/>
              </a:lnSpc>
              <a:buNone/>
            </a:pPr>
            <a:r>
              <a:rPr lang="en-US" altLang="zh-CN" sz="2400" dirty="0">
                <a:solidFill>
                  <a:srgbClr val="0070C0"/>
                </a:solidFill>
                <a:latin typeface="Times New Roman" panose="02020603050405020304" pitchFamily="18" charset="0"/>
              </a:rPr>
              <a:t>array([ 0.        , -0.54402111,  0.91294525, -0.98803162,  0.74511316,</a:t>
            </a:r>
          </a:p>
          <a:p>
            <a:pPr>
              <a:lnSpc>
                <a:spcPct val="80000"/>
              </a:lnSpc>
              <a:buNone/>
            </a:pPr>
            <a:r>
              <a:rPr lang="en-US" altLang="zh-CN" sz="2400" dirty="0">
                <a:solidFill>
                  <a:srgbClr val="0070C0"/>
                </a:solidFill>
                <a:latin typeface="Times New Roman" panose="02020603050405020304" pitchFamily="18" charset="0"/>
              </a:rPr>
              <a:t>      -0.26237485, -0.30481062,  0.77389068, -0.99388865,  0.89399666])</a:t>
            </a:r>
          </a:p>
          <a:p>
            <a:pPr>
              <a:lnSpc>
                <a:spcPct val="80000"/>
              </a:lnSpc>
              <a:buNone/>
            </a:pPr>
            <a:r>
              <a:rPr lang="en-US" altLang="zh-CN" sz="2400" dirty="0">
                <a:latin typeface="Times New Roman" panose="02020603050405020304" pitchFamily="18" charset="0"/>
              </a:rPr>
              <a:t>&gt;&gt;&gt; b = </a:t>
            </a:r>
            <a:r>
              <a:rPr lang="en-US" altLang="zh-CN" sz="2400" dirty="0" err="1">
                <a:latin typeface="Times New Roman" panose="02020603050405020304" pitchFamily="18" charset="0"/>
              </a:rPr>
              <a:t>np.array</a:t>
            </a:r>
            <a:r>
              <a:rPr lang="en-US" altLang="zh-CN" sz="2400" dirty="0">
                <a:latin typeface="Times New Roman" panose="02020603050405020304" pitchFamily="18" charset="0"/>
              </a:rPr>
              <a:t>(([1, 2, 3], [4, 5, 6], [7, 8, 9]))</a:t>
            </a:r>
          </a:p>
          <a:p>
            <a:pPr>
              <a:lnSpc>
                <a:spcPct val="80000"/>
              </a:lnSpc>
              <a:buNone/>
            </a:pPr>
            <a:r>
              <a:rPr lang="en-US" altLang="zh-CN" sz="2400" dirty="0">
                <a:latin typeface="Times New Roman" panose="02020603050405020304" pitchFamily="18" charset="0"/>
              </a:rPr>
              <a:t>&gt;&gt;&gt; </a:t>
            </a:r>
            <a:r>
              <a:rPr lang="en-US" altLang="zh-CN" sz="2400" dirty="0" err="1">
                <a:latin typeface="Times New Roman" panose="02020603050405020304" pitchFamily="18" charset="0"/>
              </a:rPr>
              <a:t>np.cos</a:t>
            </a:r>
            <a:r>
              <a:rPr lang="en-US" altLang="zh-CN" sz="2400" dirty="0">
                <a:latin typeface="Times New Roman" panose="02020603050405020304" pitchFamily="18" charset="0"/>
              </a:rPr>
              <a:t>(b)                             #</a:t>
            </a:r>
            <a:r>
              <a:rPr lang="en-US" altLang="zh-CN" sz="2400" dirty="0" err="1">
                <a:latin typeface="Times New Roman" panose="02020603050405020304" pitchFamily="18" charset="0"/>
              </a:rPr>
              <a:t>二维数组中所有元素求余弦值</a:t>
            </a:r>
            <a:endParaRPr lang="en-US" altLang="zh-CN" sz="2400" dirty="0">
              <a:latin typeface="Times New Roman" panose="02020603050405020304" pitchFamily="18" charset="0"/>
            </a:endParaRPr>
          </a:p>
          <a:p>
            <a:pPr>
              <a:lnSpc>
                <a:spcPct val="80000"/>
              </a:lnSpc>
              <a:buNone/>
            </a:pPr>
            <a:r>
              <a:rPr lang="en-US" altLang="zh-CN" sz="2400" dirty="0">
                <a:solidFill>
                  <a:srgbClr val="0070C0"/>
                </a:solidFill>
                <a:latin typeface="Times New Roman" panose="02020603050405020304" pitchFamily="18" charset="0"/>
              </a:rPr>
              <a:t>array([[ 0.54030231, -0.41614684, -0.9899925 ],</a:t>
            </a:r>
          </a:p>
          <a:p>
            <a:pPr>
              <a:lnSpc>
                <a:spcPct val="80000"/>
              </a:lnSpc>
              <a:buNone/>
            </a:pPr>
            <a:r>
              <a:rPr lang="en-US" altLang="zh-CN" sz="2400" dirty="0">
                <a:solidFill>
                  <a:srgbClr val="0070C0"/>
                </a:solidFill>
                <a:latin typeface="Times New Roman" panose="02020603050405020304" pitchFamily="18" charset="0"/>
              </a:rPr>
              <a:t>     [-0.65364362,  0.28366219,  0.96017029],</a:t>
            </a:r>
          </a:p>
          <a:p>
            <a:pPr>
              <a:lnSpc>
                <a:spcPct val="80000"/>
              </a:lnSpc>
              <a:buNone/>
            </a:pPr>
            <a:r>
              <a:rPr lang="en-US" altLang="zh-CN" sz="2400" dirty="0">
                <a:solidFill>
                  <a:srgbClr val="0070C0"/>
                </a:solidFill>
                <a:latin typeface="Times New Roman" panose="02020603050405020304" pitchFamily="18" charset="0"/>
              </a:rPr>
              <a:t>     [ 0.75390225, -0.14550003, -0.91113026]])</a:t>
            </a:r>
          </a:p>
          <a:p>
            <a:pPr>
              <a:lnSpc>
                <a:spcPct val="80000"/>
              </a:lnSpc>
              <a:buNone/>
            </a:pPr>
            <a:r>
              <a:rPr lang="en-US" altLang="zh-CN" sz="2400" dirty="0">
                <a:latin typeface="Times New Roman" panose="02020603050405020304" pitchFamily="18" charset="0"/>
              </a:rPr>
              <a:t>&gt;&gt;&gt; </a:t>
            </a:r>
            <a:r>
              <a:rPr lang="en-US" altLang="zh-CN" sz="2400" dirty="0" err="1">
                <a:latin typeface="Times New Roman" panose="02020603050405020304" pitchFamily="18" charset="0"/>
              </a:rPr>
              <a:t>np.round</a:t>
            </a:r>
            <a:r>
              <a:rPr lang="en-US" altLang="zh-CN" sz="2400" dirty="0">
                <a:latin typeface="Times New Roman" panose="02020603050405020304" pitchFamily="18" charset="0"/>
              </a:rPr>
              <a:t>(_)                           #</a:t>
            </a:r>
            <a:r>
              <a:rPr lang="en-US" altLang="zh-CN" sz="2400" dirty="0" err="1">
                <a:latin typeface="Times New Roman" panose="02020603050405020304" pitchFamily="18" charset="0"/>
              </a:rPr>
              <a:t>四舍五入</a:t>
            </a:r>
            <a:endParaRPr lang="en-US" altLang="zh-CN" sz="2400" dirty="0">
              <a:latin typeface="Times New Roman" panose="02020603050405020304" pitchFamily="18" charset="0"/>
            </a:endParaRPr>
          </a:p>
          <a:p>
            <a:pPr>
              <a:lnSpc>
                <a:spcPct val="80000"/>
              </a:lnSpc>
              <a:buNone/>
            </a:pPr>
            <a:r>
              <a:rPr lang="en-US" altLang="zh-CN" sz="2400" dirty="0">
                <a:solidFill>
                  <a:srgbClr val="0070C0"/>
                </a:solidFill>
                <a:latin typeface="Times New Roman" panose="02020603050405020304" pitchFamily="18" charset="0"/>
              </a:rPr>
              <a:t>array([[ 1., -0., -1.],</a:t>
            </a:r>
          </a:p>
          <a:p>
            <a:pPr>
              <a:lnSpc>
                <a:spcPct val="80000"/>
              </a:lnSpc>
              <a:buNone/>
            </a:pPr>
            <a:r>
              <a:rPr lang="en-US" altLang="zh-CN" sz="2400" dirty="0">
                <a:solidFill>
                  <a:srgbClr val="0070C0"/>
                </a:solidFill>
                <a:latin typeface="Times New Roman" panose="02020603050405020304" pitchFamily="18" charset="0"/>
              </a:rPr>
              <a:t>      [-1.,  0.,  1.],</a:t>
            </a:r>
          </a:p>
          <a:p>
            <a:pPr>
              <a:lnSpc>
                <a:spcPct val="80000"/>
              </a:lnSpc>
              <a:buNone/>
            </a:pPr>
            <a:r>
              <a:rPr lang="en-US" altLang="zh-CN" sz="2400" dirty="0">
                <a:solidFill>
                  <a:srgbClr val="0070C0"/>
                </a:solidFill>
                <a:latin typeface="Times New Roman" panose="02020603050405020304" pitchFamily="18" charset="0"/>
              </a:rPr>
              <a:t>      [ 1., -0., -1.]])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latin typeface="宋体" panose="02010600030101010101" pitchFamily="2" charset="-122"/>
              </a:rPr>
              <a:t>基于数组的运算和函数</a:t>
            </a:r>
            <a:endParaRPr lang="en-US" altLang="zh-CN" dirty="0">
              <a:latin typeface="宋体" panose="02010600030101010101" pitchFamily="2" charset="-122"/>
            </a:endParaRPr>
          </a:p>
        </p:txBody>
      </p:sp>
      <p:sp>
        <p:nvSpPr>
          <p:cNvPr id="4" name="灯片编号占位符 3"/>
          <p:cNvSpPr>
            <a:spLocks noGrp="1"/>
          </p:cNvSpPr>
          <p:nvPr>
            <p:ph type="sldNum" sz="quarter" idx="11"/>
          </p:nvPr>
        </p:nvSpPr>
        <p:spPr/>
        <p:txBody>
          <a:bodyPr/>
          <a:lstStyle/>
          <a:p>
            <a:fld id="{565CE74E-AB26-4998-AD42-012C4C1AD076}" type="slidenum">
              <a:rPr lang="zh-CN" altLang="en-US" smtClean="0"/>
              <a:t>23</a:t>
            </a:fld>
            <a:endParaRPr lang="zh-CN" altLang="en-US"/>
          </a:p>
        </p:txBody>
      </p:sp>
      <p:sp>
        <p:nvSpPr>
          <p:cNvPr id="5" name="内容占位符 4"/>
          <p:cNvSpPr>
            <a:spLocks noGrp="1"/>
          </p:cNvSpPr>
          <p:nvPr>
            <p:ph idx="1"/>
          </p:nvPr>
        </p:nvSpPr>
        <p:spPr/>
        <p:txBody>
          <a:bodyPr/>
          <a:lstStyle/>
          <a:p>
            <a:r>
              <a:rPr lang="zh-CN" altLang="en-US" noProof="1"/>
              <a:t>函数</a:t>
            </a:r>
            <a:r>
              <a:rPr lang="zh-CN" altLang="en-US" dirty="0"/>
              <a:t>运算</a:t>
            </a:r>
            <a:endParaRPr lang="en-US" altLang="zh-CN" dirty="0"/>
          </a:p>
          <a:p>
            <a:pPr lvl="1"/>
            <a:r>
              <a:rPr lang="zh-CN" altLang="en-US" noProof="1"/>
              <a:t>通用</a:t>
            </a:r>
            <a:r>
              <a:rPr lang="zh-CN" altLang="en-US" dirty="0"/>
              <a:t>函数</a:t>
            </a:r>
            <a:endParaRPr lang="zh-CN" altLang="en-US" noProof="1"/>
          </a:p>
          <a:p>
            <a:pPr>
              <a:lnSpc>
                <a:spcPct val="80000"/>
              </a:lnSpc>
              <a:buNone/>
            </a:pPr>
            <a:endParaRPr lang="en-US" altLang="zh-CN" sz="2400" dirty="0">
              <a:latin typeface="Times New Roman" panose="02020603050405020304" pitchFamily="18" charset="0"/>
            </a:endParaRPr>
          </a:p>
          <a:p>
            <a:pPr>
              <a:lnSpc>
                <a:spcPct val="80000"/>
              </a:lnSpc>
              <a:buNone/>
            </a:pPr>
            <a:r>
              <a:rPr lang="en-US" altLang="zh-CN" sz="2400" dirty="0">
                <a:latin typeface="Times New Roman" panose="02020603050405020304" pitchFamily="18" charset="0"/>
              </a:rPr>
              <a:t>&gt;&gt;&gt; x = </a:t>
            </a:r>
            <a:r>
              <a:rPr lang="en-US" altLang="zh-CN" sz="2400" dirty="0" err="1">
                <a:latin typeface="Times New Roman" panose="02020603050405020304" pitchFamily="18" charset="0"/>
              </a:rPr>
              <a:t>np.random.rand</a:t>
            </a:r>
            <a:r>
              <a:rPr lang="en-US" altLang="zh-CN" sz="2400" dirty="0">
                <a:latin typeface="Times New Roman" panose="02020603050405020304" pitchFamily="18" charset="0"/>
              </a:rPr>
              <a:t>(10)      #包含10个随机数的数组</a:t>
            </a:r>
          </a:p>
          <a:p>
            <a:pPr>
              <a:lnSpc>
                <a:spcPct val="80000"/>
              </a:lnSpc>
              <a:buNone/>
            </a:pPr>
            <a:r>
              <a:rPr lang="en-US" altLang="zh-CN" sz="2400" dirty="0">
                <a:latin typeface="Times New Roman" panose="02020603050405020304" pitchFamily="18" charset="0"/>
              </a:rPr>
              <a:t>&gt;&gt;&gt; x = x*10</a:t>
            </a:r>
          </a:p>
          <a:p>
            <a:pPr>
              <a:lnSpc>
                <a:spcPct val="80000"/>
              </a:lnSpc>
              <a:buNone/>
            </a:pPr>
            <a:r>
              <a:rPr lang="en-US" altLang="zh-CN" sz="2400" dirty="0">
                <a:latin typeface="Times New Roman" panose="02020603050405020304" pitchFamily="18" charset="0"/>
              </a:rPr>
              <a:t>&gt;&gt;&gt; x</a:t>
            </a:r>
          </a:p>
          <a:p>
            <a:pPr>
              <a:lnSpc>
                <a:spcPct val="80000"/>
              </a:lnSpc>
              <a:buNone/>
            </a:pPr>
            <a:r>
              <a:rPr lang="en-US" altLang="zh-CN" sz="2400" dirty="0">
                <a:solidFill>
                  <a:srgbClr val="0070C0"/>
                </a:solidFill>
                <a:latin typeface="Times New Roman" panose="02020603050405020304" pitchFamily="18" charset="0"/>
              </a:rPr>
              <a:t>array([6.03635335,  3.90542305,  0.05402166,  0.97778005,  8.86122047,</a:t>
            </a:r>
          </a:p>
          <a:p>
            <a:pPr>
              <a:lnSpc>
                <a:spcPct val="80000"/>
              </a:lnSpc>
              <a:buNone/>
            </a:pPr>
            <a:r>
              <a:rPr lang="en-US" altLang="zh-CN" sz="2400" dirty="0">
                <a:solidFill>
                  <a:srgbClr val="0070C0"/>
                </a:solidFill>
                <a:latin typeface="Times New Roman" panose="02020603050405020304" pitchFamily="18" charset="0"/>
              </a:rPr>
              <a:t>     8.68849771,  8.43456386,  6.10805351,  1.01185534,  5.52150462])</a:t>
            </a:r>
          </a:p>
          <a:p>
            <a:pPr>
              <a:lnSpc>
                <a:spcPct val="80000"/>
              </a:lnSpc>
              <a:buNone/>
            </a:pPr>
            <a:r>
              <a:rPr lang="en-US" altLang="zh-CN" sz="2400" dirty="0">
                <a:latin typeface="Times New Roman" panose="02020603050405020304" pitchFamily="18" charset="0"/>
              </a:rPr>
              <a:t>&gt;&gt;&gt; </a:t>
            </a:r>
            <a:r>
              <a:rPr lang="en-US" altLang="zh-CN" sz="2400" dirty="0" err="1">
                <a:latin typeface="Times New Roman" panose="02020603050405020304" pitchFamily="18" charset="0"/>
              </a:rPr>
              <a:t>np.floor</a:t>
            </a:r>
            <a:r>
              <a:rPr lang="en-US" altLang="zh-CN" sz="2400" dirty="0">
                <a:latin typeface="Times New Roman" panose="02020603050405020304" pitchFamily="18" charset="0"/>
              </a:rPr>
              <a:t>(x)                            #</a:t>
            </a:r>
            <a:r>
              <a:rPr lang="en-US" altLang="zh-CN" sz="2400" dirty="0" err="1">
                <a:latin typeface="Times New Roman" panose="02020603050405020304" pitchFamily="18" charset="0"/>
              </a:rPr>
              <a:t>所有元素向下取整</a:t>
            </a:r>
            <a:endParaRPr lang="en-US" altLang="zh-CN" sz="2400" dirty="0">
              <a:latin typeface="Times New Roman" panose="02020603050405020304" pitchFamily="18" charset="0"/>
            </a:endParaRPr>
          </a:p>
          <a:p>
            <a:pPr>
              <a:lnSpc>
                <a:spcPct val="80000"/>
              </a:lnSpc>
              <a:buNone/>
            </a:pPr>
            <a:r>
              <a:rPr lang="en-US" altLang="zh-CN" sz="2400" dirty="0">
                <a:solidFill>
                  <a:srgbClr val="0070C0"/>
                </a:solidFill>
                <a:latin typeface="Times New Roman" panose="02020603050405020304" pitchFamily="18" charset="0"/>
              </a:rPr>
              <a:t>array([6., 3., 0., 0., 8., 8., 8., 6., 1., 5.])</a:t>
            </a:r>
          </a:p>
          <a:p>
            <a:pPr>
              <a:lnSpc>
                <a:spcPct val="80000"/>
              </a:lnSpc>
              <a:buNone/>
            </a:pPr>
            <a:r>
              <a:rPr lang="en-US" altLang="zh-CN" sz="2400" dirty="0">
                <a:latin typeface="Times New Roman" panose="02020603050405020304" pitchFamily="18" charset="0"/>
              </a:rPr>
              <a:t>&gt;&gt;&gt; </a:t>
            </a:r>
            <a:r>
              <a:rPr lang="en-US" altLang="zh-CN" sz="2400" dirty="0" err="1">
                <a:latin typeface="Times New Roman" panose="02020603050405020304" pitchFamily="18" charset="0"/>
              </a:rPr>
              <a:t>np.ceil</a:t>
            </a:r>
            <a:r>
              <a:rPr lang="en-US" altLang="zh-CN" sz="2400" dirty="0">
                <a:latin typeface="Times New Roman" panose="02020603050405020304" pitchFamily="18" charset="0"/>
              </a:rPr>
              <a:t>(x)                             #</a:t>
            </a:r>
            <a:r>
              <a:rPr lang="en-US" altLang="zh-CN" sz="2400" dirty="0" err="1">
                <a:latin typeface="Times New Roman" panose="02020603050405020304" pitchFamily="18" charset="0"/>
              </a:rPr>
              <a:t>所有元素向上取整</a:t>
            </a:r>
            <a:endParaRPr lang="en-US" altLang="zh-CN" sz="2400" dirty="0">
              <a:latin typeface="Times New Roman" panose="02020603050405020304" pitchFamily="18" charset="0"/>
            </a:endParaRPr>
          </a:p>
          <a:p>
            <a:pPr>
              <a:lnSpc>
                <a:spcPct val="80000"/>
              </a:lnSpc>
              <a:buNone/>
            </a:pPr>
            <a:r>
              <a:rPr lang="en-US" altLang="zh-CN" sz="2400" dirty="0">
                <a:solidFill>
                  <a:srgbClr val="0070C0"/>
                </a:solidFill>
                <a:latin typeface="Times New Roman" panose="02020603050405020304" pitchFamily="18" charset="0"/>
              </a:rPr>
              <a:t>array([7., 4., 1., 1., 9., 9., 9., 7., 2., 6.])</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latin typeface="宋体" panose="02010600030101010101" pitchFamily="2" charset="-122"/>
              </a:rPr>
              <a:t>基于数组的运算和函数</a:t>
            </a:r>
            <a:endParaRPr lang="en-US" altLang="zh-CN" dirty="0">
              <a:latin typeface="宋体" panose="02010600030101010101" pitchFamily="2" charset="-122"/>
            </a:endParaRPr>
          </a:p>
        </p:txBody>
      </p:sp>
      <p:sp>
        <p:nvSpPr>
          <p:cNvPr id="4" name="灯片编号占位符 3"/>
          <p:cNvSpPr>
            <a:spLocks noGrp="1"/>
          </p:cNvSpPr>
          <p:nvPr>
            <p:ph type="sldNum" sz="quarter" idx="11"/>
          </p:nvPr>
        </p:nvSpPr>
        <p:spPr/>
        <p:txBody>
          <a:bodyPr/>
          <a:lstStyle/>
          <a:p>
            <a:fld id="{565CE74E-AB26-4998-AD42-012C4C1AD076}" type="slidenum">
              <a:rPr lang="zh-CN" altLang="en-US" smtClean="0"/>
              <a:t>24</a:t>
            </a:fld>
            <a:endParaRPr lang="zh-CN" altLang="en-US"/>
          </a:p>
        </p:txBody>
      </p:sp>
      <p:sp>
        <p:nvSpPr>
          <p:cNvPr id="5" name="内容占位符 4"/>
          <p:cNvSpPr>
            <a:spLocks noGrp="1"/>
          </p:cNvSpPr>
          <p:nvPr>
            <p:ph idx="1"/>
          </p:nvPr>
        </p:nvSpPr>
        <p:spPr/>
        <p:txBody>
          <a:bodyPr/>
          <a:lstStyle/>
          <a:p>
            <a:r>
              <a:rPr lang="zh-CN" altLang="en-US" noProof="1"/>
              <a:t>函数</a:t>
            </a:r>
            <a:r>
              <a:rPr lang="zh-CN" altLang="en-US" dirty="0"/>
              <a:t>运算</a:t>
            </a:r>
            <a:endParaRPr lang="en-US" altLang="zh-CN" dirty="0"/>
          </a:p>
          <a:p>
            <a:pPr lvl="1"/>
            <a:r>
              <a:rPr lang="zh-CN" altLang="en-US" dirty="0"/>
              <a:t>聚合函数</a:t>
            </a:r>
            <a:endParaRPr lang="zh-CN" altLang="en-US" noProof="1"/>
          </a:p>
          <a:p>
            <a:pPr>
              <a:lnSpc>
                <a:spcPct val="80000"/>
              </a:lnSpc>
              <a:buNone/>
            </a:pPr>
            <a:endParaRPr lang="en-US" altLang="zh-CN" sz="2000" dirty="0">
              <a:latin typeface="Times New Roman" panose="02020603050405020304" pitchFamily="18" charset="0"/>
            </a:endParaRPr>
          </a:p>
          <a:p>
            <a:pPr>
              <a:lnSpc>
                <a:spcPct val="80000"/>
              </a:lnSpc>
              <a:buNone/>
            </a:pPr>
            <a:r>
              <a:rPr lang="en-US" altLang="zh-CN" sz="2000" dirty="0">
                <a:latin typeface="Times New Roman" panose="02020603050405020304" pitchFamily="18" charset="0"/>
              </a:rPr>
              <a:t>&gt;&gt;&gt; x = </a:t>
            </a:r>
            <a:r>
              <a:rPr lang="en-US" altLang="zh-CN" sz="2000" dirty="0" err="1">
                <a:latin typeface="Times New Roman" panose="02020603050405020304" pitchFamily="18" charset="0"/>
              </a:rPr>
              <a:t>np.array</a:t>
            </a:r>
            <a:r>
              <a:rPr lang="en-US" altLang="zh-CN" sz="2000" dirty="0">
                <a:latin typeface="Times New Roman" panose="02020603050405020304" pitchFamily="18" charset="0"/>
              </a:rPr>
              <a:t>([[0, 1, 2, 3, 4],  [5, 6, 7, 8, 9]])</a:t>
            </a:r>
          </a:p>
          <a:p>
            <a:pPr>
              <a:lnSpc>
                <a:spcPct val="80000"/>
              </a:lnSpc>
              <a:buNone/>
            </a:pPr>
            <a:r>
              <a:rPr lang="en-US" altLang="zh-CN" sz="2000" dirty="0">
                <a:latin typeface="Times New Roman" panose="02020603050405020304" pitchFamily="18" charset="0"/>
              </a:rPr>
              <a:t>&gt;&gt;&gt; </a:t>
            </a:r>
            <a:r>
              <a:rPr lang="en-US" altLang="zh-CN" sz="2000" dirty="0" err="1">
                <a:latin typeface="Times New Roman" panose="02020603050405020304" pitchFamily="18" charset="0"/>
              </a:rPr>
              <a:t>np.sum</a:t>
            </a:r>
            <a:r>
              <a:rPr lang="en-US" altLang="zh-CN" sz="2000" dirty="0">
                <a:latin typeface="Times New Roman" panose="02020603050405020304" pitchFamily="18" charset="0"/>
              </a:rPr>
              <a:t>(x)                                                 #</a:t>
            </a:r>
            <a:r>
              <a:rPr lang="en-US" altLang="zh-CN" sz="2000" dirty="0" err="1">
                <a:latin typeface="Times New Roman" panose="02020603050405020304" pitchFamily="18" charset="0"/>
              </a:rPr>
              <a:t>二维数组所有元素求和</a:t>
            </a:r>
            <a:endParaRPr lang="en-US" altLang="zh-CN" sz="2000" dirty="0">
              <a:latin typeface="Times New Roman" panose="02020603050405020304" pitchFamily="18" charset="0"/>
            </a:endParaRPr>
          </a:p>
          <a:p>
            <a:pPr>
              <a:lnSpc>
                <a:spcPct val="80000"/>
              </a:lnSpc>
              <a:buNone/>
            </a:pPr>
            <a:r>
              <a:rPr lang="en-US" altLang="zh-CN" sz="2000" dirty="0">
                <a:solidFill>
                  <a:srgbClr val="0070C0"/>
                </a:solidFill>
                <a:latin typeface="Times New Roman" panose="02020603050405020304" pitchFamily="18" charset="0"/>
              </a:rPr>
              <a:t>45</a:t>
            </a:r>
          </a:p>
          <a:p>
            <a:pPr>
              <a:lnSpc>
                <a:spcPct val="80000"/>
              </a:lnSpc>
              <a:buNone/>
            </a:pPr>
            <a:r>
              <a:rPr lang="en-US" altLang="zh-CN" sz="2000" dirty="0">
                <a:latin typeface="Times New Roman" panose="02020603050405020304" pitchFamily="18" charset="0"/>
              </a:rPr>
              <a:t>&gt;&gt;&gt; </a:t>
            </a:r>
            <a:r>
              <a:rPr lang="en-US" altLang="zh-CN" sz="2000" dirty="0" err="1">
                <a:latin typeface="Times New Roman" panose="02020603050405020304" pitchFamily="18" charset="0"/>
              </a:rPr>
              <a:t>np.sum</a:t>
            </a:r>
            <a:r>
              <a:rPr lang="en-US" altLang="zh-CN" sz="2000" dirty="0">
                <a:latin typeface="Times New Roman" panose="02020603050405020304" pitchFamily="18" charset="0"/>
              </a:rPr>
              <a:t>(x, axis=0)                                     #</a:t>
            </a:r>
            <a:r>
              <a:rPr lang="en-US" altLang="zh-CN" sz="2000" dirty="0" err="1">
                <a:latin typeface="Times New Roman" panose="02020603050405020304" pitchFamily="18" charset="0"/>
              </a:rPr>
              <a:t>二维数组纵向求和</a:t>
            </a:r>
            <a:endParaRPr lang="en-US" altLang="zh-CN" sz="2000" dirty="0">
              <a:latin typeface="Times New Roman" panose="02020603050405020304" pitchFamily="18" charset="0"/>
            </a:endParaRPr>
          </a:p>
          <a:p>
            <a:pPr>
              <a:lnSpc>
                <a:spcPct val="80000"/>
              </a:lnSpc>
              <a:buNone/>
            </a:pPr>
            <a:r>
              <a:rPr lang="en-US" altLang="zh-CN" sz="2000" dirty="0">
                <a:solidFill>
                  <a:srgbClr val="0070C0"/>
                </a:solidFill>
                <a:latin typeface="Times New Roman" panose="02020603050405020304" pitchFamily="18" charset="0"/>
              </a:rPr>
              <a:t>array([ 5,  7,  9, 11, 13])</a:t>
            </a:r>
          </a:p>
          <a:p>
            <a:pPr>
              <a:lnSpc>
                <a:spcPct val="80000"/>
              </a:lnSpc>
              <a:buNone/>
            </a:pPr>
            <a:r>
              <a:rPr lang="en-US" altLang="zh-CN" sz="2000" dirty="0">
                <a:latin typeface="Times New Roman" panose="02020603050405020304" pitchFamily="18" charset="0"/>
              </a:rPr>
              <a:t>&gt;&gt;&gt; </a:t>
            </a:r>
            <a:r>
              <a:rPr lang="en-US" altLang="zh-CN" sz="2000" dirty="0" err="1">
                <a:latin typeface="Times New Roman" panose="02020603050405020304" pitchFamily="18" charset="0"/>
              </a:rPr>
              <a:t>np.apply_along_axis</a:t>
            </a:r>
            <a:r>
              <a:rPr lang="en-US" altLang="zh-CN" sz="2000" dirty="0">
                <a:latin typeface="Times New Roman" panose="02020603050405020304" pitchFamily="18" charset="0"/>
              </a:rPr>
              <a:t>(np.sum,0,x)         #</a:t>
            </a:r>
            <a:r>
              <a:rPr lang="en-US" altLang="zh-CN" sz="2000" dirty="0" err="1">
                <a:latin typeface="Times New Roman" panose="02020603050405020304" pitchFamily="18" charset="0"/>
              </a:rPr>
              <a:t>apply_along_axis</a:t>
            </a:r>
            <a:r>
              <a:rPr lang="en-US" altLang="zh-CN" sz="2000" dirty="0">
                <a:latin typeface="Times New Roman" panose="02020603050405020304" pitchFamily="18" charset="0"/>
              </a:rPr>
              <a:t>(</a:t>
            </a:r>
            <a:r>
              <a:rPr lang="zh-CN" altLang="en-US" sz="2000" dirty="0">
                <a:latin typeface="Times New Roman" panose="02020603050405020304" pitchFamily="18" charset="0"/>
              </a:rPr>
              <a:t>聚合函数、</a:t>
            </a:r>
            <a:r>
              <a:rPr lang="en-US" altLang="zh-CN" sz="2000" dirty="0">
                <a:latin typeface="Times New Roman" panose="02020603050405020304" pitchFamily="18" charset="0"/>
              </a:rPr>
              <a:t>axis</a:t>
            </a:r>
            <a:r>
              <a:rPr lang="zh-CN" altLang="en-US" sz="2000" dirty="0">
                <a:latin typeface="Times New Roman" panose="02020603050405020304" pitchFamily="18" charset="0"/>
              </a:rPr>
              <a:t>，</a:t>
            </a:r>
            <a:r>
              <a:rPr lang="en-US" altLang="zh-CN" sz="2000" dirty="0" err="1">
                <a:latin typeface="Times New Roman" panose="02020603050405020304" pitchFamily="18" charset="0"/>
              </a:rPr>
              <a:t>arr</a:t>
            </a:r>
            <a:r>
              <a:rPr lang="en-US" altLang="zh-CN" sz="2000" dirty="0">
                <a:latin typeface="Times New Roman" panose="02020603050405020304" pitchFamily="18" charset="0"/>
              </a:rPr>
              <a:t>)</a:t>
            </a:r>
          </a:p>
          <a:p>
            <a:pPr>
              <a:lnSpc>
                <a:spcPct val="80000"/>
              </a:lnSpc>
              <a:buNone/>
            </a:pPr>
            <a:r>
              <a:rPr lang="en-US" altLang="zh-CN" sz="2000" dirty="0">
                <a:solidFill>
                  <a:srgbClr val="0070C0"/>
                </a:solidFill>
                <a:latin typeface="Times New Roman" panose="02020603050405020304" pitchFamily="18" charset="0"/>
              </a:rPr>
              <a:t>array([ 5,  7,  9, 11, 13])</a:t>
            </a:r>
          </a:p>
          <a:p>
            <a:pPr>
              <a:lnSpc>
                <a:spcPct val="80000"/>
              </a:lnSpc>
              <a:buNone/>
            </a:pPr>
            <a:r>
              <a:rPr lang="en-US" altLang="zh-CN" sz="2000" dirty="0">
                <a:latin typeface="Times New Roman" panose="02020603050405020304" pitchFamily="18" charset="0"/>
              </a:rPr>
              <a:t>&gt;&gt;&gt; </a:t>
            </a:r>
            <a:r>
              <a:rPr lang="en-US" altLang="zh-CN" sz="2000" dirty="0" err="1">
                <a:latin typeface="Times New Roman" panose="02020603050405020304" pitchFamily="18" charset="0"/>
              </a:rPr>
              <a:t>np.sum</a:t>
            </a:r>
            <a:r>
              <a:rPr lang="en-US" altLang="zh-CN" sz="2000" dirty="0">
                <a:latin typeface="Times New Roman" panose="02020603050405020304" pitchFamily="18" charset="0"/>
              </a:rPr>
              <a:t>(x, axis=1)                                     #</a:t>
            </a:r>
            <a:r>
              <a:rPr lang="en-US" altLang="zh-CN" sz="2000" dirty="0" err="1">
                <a:latin typeface="Times New Roman" panose="02020603050405020304" pitchFamily="18" charset="0"/>
              </a:rPr>
              <a:t>二维数组横向求和</a:t>
            </a:r>
            <a:endParaRPr lang="en-US" altLang="zh-CN" sz="2000" dirty="0">
              <a:latin typeface="Times New Roman" panose="02020603050405020304" pitchFamily="18" charset="0"/>
            </a:endParaRPr>
          </a:p>
          <a:p>
            <a:pPr>
              <a:lnSpc>
                <a:spcPct val="80000"/>
              </a:lnSpc>
              <a:buNone/>
            </a:pPr>
            <a:r>
              <a:rPr lang="en-US" altLang="zh-CN" sz="2000" dirty="0">
                <a:solidFill>
                  <a:srgbClr val="0070C0"/>
                </a:solidFill>
                <a:latin typeface="Times New Roman" panose="02020603050405020304" pitchFamily="18" charset="0"/>
              </a:rPr>
              <a:t>array([10, 35])</a:t>
            </a:r>
          </a:p>
          <a:p>
            <a:pPr>
              <a:lnSpc>
                <a:spcPct val="80000"/>
              </a:lnSpc>
              <a:buNone/>
            </a:pPr>
            <a:r>
              <a:rPr lang="en-US" altLang="zh-CN" sz="2000" dirty="0">
                <a:latin typeface="Times New Roman" panose="02020603050405020304" pitchFamily="18" charset="0"/>
              </a:rPr>
              <a:t>&gt;&gt;&gt; </a:t>
            </a:r>
            <a:r>
              <a:rPr lang="en-US" altLang="zh-CN" sz="2000" dirty="0" err="1">
                <a:latin typeface="Times New Roman" panose="02020603050405020304" pitchFamily="18" charset="0"/>
              </a:rPr>
              <a:t>np.mean</a:t>
            </a:r>
            <a:r>
              <a:rPr lang="en-US" altLang="zh-CN" sz="2000" dirty="0">
                <a:latin typeface="Times New Roman" panose="02020603050405020304" pitchFamily="18" charset="0"/>
              </a:rPr>
              <a:t>(x, axis=0)                                   #</a:t>
            </a:r>
            <a:r>
              <a:rPr lang="en-US" altLang="zh-CN" sz="2000" dirty="0" err="1">
                <a:latin typeface="Times New Roman" panose="02020603050405020304" pitchFamily="18" charset="0"/>
              </a:rPr>
              <a:t>二维数组纵向计算算术平均值</a:t>
            </a:r>
            <a:endParaRPr lang="en-US" altLang="zh-CN" sz="2000" dirty="0">
              <a:latin typeface="Times New Roman" panose="02020603050405020304" pitchFamily="18" charset="0"/>
            </a:endParaRPr>
          </a:p>
          <a:p>
            <a:pPr>
              <a:lnSpc>
                <a:spcPct val="80000"/>
              </a:lnSpc>
              <a:buNone/>
            </a:pPr>
            <a:r>
              <a:rPr lang="en-US" altLang="zh-CN" sz="2000" dirty="0">
                <a:solidFill>
                  <a:srgbClr val="0070C0"/>
                </a:solidFill>
                <a:latin typeface="Times New Roman" panose="02020603050405020304" pitchFamily="18" charset="0"/>
              </a:rPr>
              <a:t>array([ 2.5,  3.5,  4.5,  5.5,  6.5])</a:t>
            </a:r>
          </a:p>
          <a:p>
            <a:pPr>
              <a:lnSpc>
                <a:spcPct val="80000"/>
              </a:lnSpc>
              <a:buNone/>
            </a:pPr>
            <a:r>
              <a:rPr lang="en-US" altLang="zh-CN" sz="2000" dirty="0">
                <a:latin typeface="Times New Roman" panose="02020603050405020304" pitchFamily="18" charset="0"/>
              </a:rPr>
              <a:t>&gt;&gt;&gt; weight = [0.3, 0.7]                                      #</a:t>
            </a:r>
            <a:r>
              <a:rPr lang="en-US" altLang="zh-CN" sz="2000" dirty="0" err="1">
                <a:latin typeface="Times New Roman" panose="02020603050405020304" pitchFamily="18" charset="0"/>
              </a:rPr>
              <a:t>权重</a:t>
            </a:r>
            <a:endParaRPr lang="en-US" altLang="zh-CN" sz="2000" dirty="0">
              <a:latin typeface="Times New Roman" panose="02020603050405020304" pitchFamily="18" charset="0"/>
            </a:endParaRPr>
          </a:p>
          <a:p>
            <a:pPr>
              <a:lnSpc>
                <a:spcPct val="80000"/>
              </a:lnSpc>
              <a:buNone/>
            </a:pPr>
            <a:r>
              <a:rPr lang="en-US" altLang="zh-CN" sz="2000" dirty="0">
                <a:latin typeface="Times New Roman" panose="02020603050405020304" pitchFamily="18" charset="0"/>
              </a:rPr>
              <a:t>&gt;&gt;&gt; </a:t>
            </a:r>
            <a:r>
              <a:rPr lang="en-US" altLang="zh-CN" sz="2000" dirty="0" err="1">
                <a:latin typeface="Times New Roman" panose="02020603050405020304" pitchFamily="18" charset="0"/>
              </a:rPr>
              <a:t>np.average</a:t>
            </a:r>
            <a:r>
              <a:rPr lang="en-US" altLang="zh-CN" sz="2000" dirty="0">
                <a:latin typeface="Times New Roman" panose="02020603050405020304" pitchFamily="18" charset="0"/>
              </a:rPr>
              <a:t>(x, axis=0, weights=weight)     #</a:t>
            </a:r>
            <a:r>
              <a:rPr lang="en-US" altLang="zh-CN" sz="2000" dirty="0" err="1">
                <a:latin typeface="Times New Roman" panose="02020603050405020304" pitchFamily="18" charset="0"/>
              </a:rPr>
              <a:t>二维数组纵向计算加权平均值</a:t>
            </a:r>
            <a:endParaRPr lang="en-US" altLang="zh-CN" sz="2000" dirty="0">
              <a:latin typeface="Times New Roman" panose="02020603050405020304" pitchFamily="18" charset="0"/>
            </a:endParaRPr>
          </a:p>
          <a:p>
            <a:pPr>
              <a:lnSpc>
                <a:spcPct val="80000"/>
              </a:lnSpc>
              <a:buNone/>
            </a:pPr>
            <a:r>
              <a:rPr lang="en-US" altLang="zh-CN" sz="2000" dirty="0">
                <a:solidFill>
                  <a:srgbClr val="0070C0"/>
                </a:solidFill>
                <a:latin typeface="Times New Roman" panose="02020603050405020304" pitchFamily="18" charset="0"/>
              </a:rPr>
              <a:t>array([ 3.5,  4.5,  5.5,  6.5,  7.5])</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latin typeface="宋体" panose="02010600030101010101" pitchFamily="2" charset="-122"/>
              </a:rPr>
              <a:t>基于数组的运算和函数</a:t>
            </a:r>
            <a:endParaRPr lang="en-US" altLang="zh-CN" dirty="0">
              <a:latin typeface="宋体" panose="02010600030101010101" pitchFamily="2" charset="-122"/>
            </a:endParaRPr>
          </a:p>
        </p:txBody>
      </p:sp>
      <p:sp>
        <p:nvSpPr>
          <p:cNvPr id="4" name="灯片编号占位符 3"/>
          <p:cNvSpPr>
            <a:spLocks noGrp="1"/>
          </p:cNvSpPr>
          <p:nvPr>
            <p:ph type="sldNum" sz="quarter" idx="11"/>
          </p:nvPr>
        </p:nvSpPr>
        <p:spPr/>
        <p:txBody>
          <a:bodyPr/>
          <a:lstStyle/>
          <a:p>
            <a:fld id="{565CE74E-AB26-4998-AD42-012C4C1AD076}" type="slidenum">
              <a:rPr lang="zh-CN" altLang="en-US" smtClean="0"/>
              <a:t>25</a:t>
            </a:fld>
            <a:endParaRPr lang="zh-CN" altLang="en-US"/>
          </a:p>
        </p:txBody>
      </p:sp>
      <p:sp>
        <p:nvSpPr>
          <p:cNvPr id="5" name="内容占位符 4"/>
          <p:cNvSpPr>
            <a:spLocks noGrp="1"/>
          </p:cNvSpPr>
          <p:nvPr>
            <p:ph idx="1"/>
          </p:nvPr>
        </p:nvSpPr>
        <p:spPr>
          <a:xfrm>
            <a:off x="494208" y="1208598"/>
            <a:ext cx="11074400" cy="5494351"/>
          </a:xfrm>
        </p:spPr>
        <p:txBody>
          <a:bodyPr/>
          <a:lstStyle/>
          <a:p>
            <a:r>
              <a:rPr lang="zh-CN" altLang="en-US" noProof="1"/>
              <a:t>函数</a:t>
            </a:r>
            <a:r>
              <a:rPr lang="zh-CN" altLang="en-US" dirty="0"/>
              <a:t>运算</a:t>
            </a:r>
            <a:endParaRPr lang="en-US" altLang="zh-CN" dirty="0"/>
          </a:p>
          <a:p>
            <a:pPr lvl="1"/>
            <a:r>
              <a:rPr lang="zh-CN" altLang="en-US" dirty="0"/>
              <a:t>聚合函数</a:t>
            </a:r>
            <a:endParaRPr lang="zh-CN" altLang="en-US" noProof="1"/>
          </a:p>
          <a:p>
            <a:pPr>
              <a:lnSpc>
                <a:spcPct val="80000"/>
              </a:lnSpc>
              <a:buNone/>
            </a:pPr>
            <a:r>
              <a:rPr lang="en-US" altLang="zh-CN" sz="2400" dirty="0">
                <a:latin typeface="Times New Roman" panose="02020603050405020304" pitchFamily="18" charset="0"/>
              </a:rPr>
              <a:t>&gt;&gt;&gt; x = </a:t>
            </a:r>
            <a:r>
              <a:rPr lang="en-US" altLang="zh-CN" sz="2400" dirty="0" err="1">
                <a:latin typeface="Times New Roman" panose="02020603050405020304" pitchFamily="18" charset="0"/>
              </a:rPr>
              <a:t>np.array</a:t>
            </a:r>
            <a:r>
              <a:rPr lang="en-US" altLang="zh-CN" sz="2400" dirty="0">
                <a:latin typeface="Times New Roman" panose="02020603050405020304" pitchFamily="18" charset="0"/>
              </a:rPr>
              <a:t>([[0, 1, 2, 3, 4],  [5, 6, 7, 8, 9]])</a:t>
            </a:r>
          </a:p>
          <a:p>
            <a:pPr>
              <a:lnSpc>
                <a:spcPct val="80000"/>
              </a:lnSpc>
              <a:buNone/>
            </a:pPr>
            <a:r>
              <a:rPr lang="en-US" altLang="zh-CN" sz="2400" dirty="0">
                <a:latin typeface="Times New Roman" panose="02020603050405020304" pitchFamily="18" charset="0"/>
              </a:rPr>
              <a:t>&gt;&gt;&gt; </a:t>
            </a:r>
            <a:r>
              <a:rPr lang="en-US" altLang="zh-CN" sz="2400" dirty="0" err="1">
                <a:latin typeface="Times New Roman" panose="02020603050405020304" pitchFamily="18" charset="0"/>
              </a:rPr>
              <a:t>np.max</a:t>
            </a:r>
            <a:r>
              <a:rPr lang="en-US" altLang="zh-CN" sz="2400" dirty="0">
                <a:latin typeface="Times New Roman" panose="02020603050405020304" pitchFamily="18" charset="0"/>
              </a:rPr>
              <a:t>(x)                                                   #</a:t>
            </a:r>
            <a:r>
              <a:rPr lang="en-US" altLang="zh-CN" sz="2400" dirty="0" err="1">
                <a:latin typeface="Times New Roman" panose="02020603050405020304" pitchFamily="18" charset="0"/>
              </a:rPr>
              <a:t>所有元素最大值</a:t>
            </a:r>
            <a:endParaRPr lang="en-US" altLang="zh-CN" sz="2400" dirty="0">
              <a:latin typeface="Times New Roman" panose="02020603050405020304" pitchFamily="18" charset="0"/>
            </a:endParaRPr>
          </a:p>
          <a:p>
            <a:pPr>
              <a:lnSpc>
                <a:spcPct val="80000"/>
              </a:lnSpc>
              <a:buNone/>
            </a:pPr>
            <a:r>
              <a:rPr lang="en-US" altLang="zh-CN" sz="2400" dirty="0">
                <a:solidFill>
                  <a:srgbClr val="0070C0"/>
                </a:solidFill>
                <a:latin typeface="Times New Roman" panose="02020603050405020304" pitchFamily="18" charset="0"/>
              </a:rPr>
              <a:t>9</a:t>
            </a:r>
          </a:p>
          <a:p>
            <a:pPr>
              <a:lnSpc>
                <a:spcPct val="80000"/>
              </a:lnSpc>
              <a:buNone/>
            </a:pPr>
            <a:r>
              <a:rPr lang="en-US" altLang="zh-CN" sz="2400" dirty="0">
                <a:latin typeface="Times New Roman" panose="02020603050405020304" pitchFamily="18" charset="0"/>
              </a:rPr>
              <a:t>&gt;&gt;&gt; </a:t>
            </a:r>
            <a:r>
              <a:rPr lang="en-US" altLang="zh-CN" sz="2400" dirty="0" err="1">
                <a:latin typeface="Times New Roman" panose="02020603050405020304" pitchFamily="18" charset="0"/>
              </a:rPr>
              <a:t>np.max</a:t>
            </a:r>
            <a:r>
              <a:rPr lang="en-US" altLang="zh-CN" sz="2400" dirty="0">
                <a:latin typeface="Times New Roman" panose="02020603050405020304" pitchFamily="18" charset="0"/>
              </a:rPr>
              <a:t>(x, axis=0)                                       #</a:t>
            </a:r>
            <a:r>
              <a:rPr lang="en-US" altLang="zh-CN" sz="2400" dirty="0" err="1">
                <a:latin typeface="Times New Roman" panose="02020603050405020304" pitchFamily="18" charset="0"/>
              </a:rPr>
              <a:t>每列元素的最大值</a:t>
            </a:r>
            <a:endParaRPr lang="en-US" altLang="zh-CN" sz="2400" dirty="0">
              <a:latin typeface="Times New Roman" panose="02020603050405020304" pitchFamily="18" charset="0"/>
            </a:endParaRPr>
          </a:p>
          <a:p>
            <a:pPr>
              <a:lnSpc>
                <a:spcPct val="80000"/>
              </a:lnSpc>
              <a:buNone/>
            </a:pPr>
            <a:r>
              <a:rPr lang="en-US" altLang="zh-CN" sz="2400" dirty="0">
                <a:solidFill>
                  <a:srgbClr val="0070C0"/>
                </a:solidFill>
                <a:latin typeface="Times New Roman" panose="02020603050405020304" pitchFamily="18" charset="0"/>
              </a:rPr>
              <a:t>array([5, 6, 7, 8, 9])</a:t>
            </a:r>
          </a:p>
          <a:p>
            <a:pPr>
              <a:lnSpc>
                <a:spcPct val="80000"/>
              </a:lnSpc>
              <a:buNone/>
            </a:pPr>
            <a:r>
              <a:rPr lang="en-US" altLang="zh-CN" sz="2400" dirty="0">
                <a:latin typeface="Times New Roman" panose="02020603050405020304" pitchFamily="18" charset="0"/>
              </a:rPr>
              <a:t>&gt;&gt;&gt; x = </a:t>
            </a:r>
            <a:r>
              <a:rPr lang="en-US" altLang="zh-CN" sz="2400" dirty="0" err="1">
                <a:latin typeface="Times New Roman" panose="02020603050405020304" pitchFamily="18" charset="0"/>
              </a:rPr>
              <a:t>np.random.randint</a:t>
            </a:r>
            <a:r>
              <a:rPr lang="en-US" altLang="zh-CN" sz="2400" dirty="0">
                <a:latin typeface="Times New Roman" panose="02020603050405020304" pitchFamily="18" charset="0"/>
              </a:rPr>
              <a:t>(0, 10, size=(3,3))     #</a:t>
            </a:r>
            <a:r>
              <a:rPr lang="en-US" altLang="zh-CN" sz="2400" dirty="0" err="1">
                <a:latin typeface="Times New Roman" panose="02020603050405020304" pitchFamily="18" charset="0"/>
              </a:rPr>
              <a:t>创建二维数组</a:t>
            </a:r>
            <a:endParaRPr lang="en-US" altLang="zh-CN" sz="2400" dirty="0">
              <a:latin typeface="Times New Roman" panose="02020603050405020304" pitchFamily="18" charset="0"/>
            </a:endParaRPr>
          </a:p>
          <a:p>
            <a:pPr>
              <a:lnSpc>
                <a:spcPct val="80000"/>
              </a:lnSpc>
              <a:buNone/>
            </a:pPr>
            <a:r>
              <a:rPr lang="en-US" altLang="zh-CN" sz="2400" dirty="0">
                <a:latin typeface="Times New Roman" panose="02020603050405020304" pitchFamily="18" charset="0"/>
              </a:rPr>
              <a:t>&gt;&gt;&gt; x</a:t>
            </a:r>
          </a:p>
          <a:p>
            <a:pPr>
              <a:lnSpc>
                <a:spcPct val="80000"/>
              </a:lnSpc>
              <a:buNone/>
            </a:pPr>
            <a:r>
              <a:rPr lang="en-US" altLang="zh-CN" sz="2400" dirty="0">
                <a:solidFill>
                  <a:srgbClr val="0070C0"/>
                </a:solidFill>
                <a:latin typeface="Times New Roman" panose="02020603050405020304" pitchFamily="18" charset="0"/>
              </a:rPr>
              <a:t>array([[4, 9, 1],</a:t>
            </a:r>
          </a:p>
          <a:p>
            <a:pPr>
              <a:lnSpc>
                <a:spcPct val="80000"/>
              </a:lnSpc>
              <a:buNone/>
            </a:pPr>
            <a:r>
              <a:rPr lang="en-US" altLang="zh-CN" sz="2400" dirty="0">
                <a:solidFill>
                  <a:srgbClr val="0070C0"/>
                </a:solidFill>
                <a:latin typeface="Times New Roman" panose="02020603050405020304" pitchFamily="18" charset="0"/>
              </a:rPr>
              <a:t>     [7, 4, 9],</a:t>
            </a:r>
          </a:p>
          <a:p>
            <a:pPr>
              <a:lnSpc>
                <a:spcPct val="80000"/>
              </a:lnSpc>
              <a:buNone/>
            </a:pPr>
            <a:r>
              <a:rPr lang="en-US" altLang="zh-CN" sz="2400" dirty="0">
                <a:solidFill>
                  <a:srgbClr val="0070C0"/>
                </a:solidFill>
                <a:latin typeface="Times New Roman" panose="02020603050405020304" pitchFamily="18" charset="0"/>
              </a:rPr>
              <a:t>     [8, 9, 1]])</a:t>
            </a:r>
          </a:p>
          <a:p>
            <a:pPr>
              <a:lnSpc>
                <a:spcPct val="80000"/>
              </a:lnSpc>
              <a:buNone/>
            </a:pPr>
            <a:r>
              <a:rPr lang="en-US" altLang="zh-CN" sz="2400" dirty="0">
                <a:latin typeface="Times New Roman" panose="02020603050405020304" pitchFamily="18" charset="0"/>
              </a:rPr>
              <a:t>&gt;&gt;&gt; </a:t>
            </a:r>
            <a:r>
              <a:rPr lang="en-US" altLang="zh-CN" sz="2400" dirty="0" err="1">
                <a:latin typeface="Times New Roman" panose="02020603050405020304" pitchFamily="18" charset="0"/>
              </a:rPr>
              <a:t>np.std</a:t>
            </a:r>
            <a:r>
              <a:rPr lang="en-US" altLang="zh-CN" sz="2400" dirty="0">
                <a:latin typeface="Times New Roman" panose="02020603050405020304" pitchFamily="18" charset="0"/>
              </a:rPr>
              <a:t>(x)                                                      #</a:t>
            </a:r>
            <a:r>
              <a:rPr lang="en-US" altLang="zh-CN" sz="2400" dirty="0" err="1">
                <a:latin typeface="Times New Roman" panose="02020603050405020304" pitchFamily="18" charset="0"/>
              </a:rPr>
              <a:t>所有元素标准差</a:t>
            </a:r>
            <a:endParaRPr lang="en-US" altLang="zh-CN" sz="2400" dirty="0">
              <a:latin typeface="Times New Roman" panose="02020603050405020304" pitchFamily="18" charset="0"/>
            </a:endParaRPr>
          </a:p>
          <a:p>
            <a:pPr>
              <a:lnSpc>
                <a:spcPct val="80000"/>
              </a:lnSpc>
              <a:buNone/>
            </a:pPr>
            <a:r>
              <a:rPr lang="en-US" altLang="zh-CN" sz="2400" dirty="0">
                <a:solidFill>
                  <a:srgbClr val="0070C0"/>
                </a:solidFill>
                <a:latin typeface="Times New Roman" panose="02020603050405020304" pitchFamily="18" charset="0"/>
              </a:rPr>
              <a:t>3.1544599036840864</a:t>
            </a:r>
          </a:p>
          <a:p>
            <a:pPr>
              <a:lnSpc>
                <a:spcPct val="80000"/>
              </a:lnSpc>
              <a:buNone/>
            </a:pPr>
            <a:r>
              <a:rPr lang="en-US" altLang="zh-CN" sz="2400" dirty="0">
                <a:latin typeface="Times New Roman" panose="02020603050405020304" pitchFamily="18" charset="0"/>
              </a:rPr>
              <a:t>&gt;&gt;&gt; </a:t>
            </a:r>
            <a:r>
              <a:rPr lang="en-US" altLang="zh-CN" sz="2400" dirty="0" err="1">
                <a:latin typeface="Times New Roman" panose="02020603050405020304" pitchFamily="18" charset="0"/>
              </a:rPr>
              <a:t>np.std</a:t>
            </a:r>
            <a:r>
              <a:rPr lang="en-US" altLang="zh-CN" sz="2400" dirty="0">
                <a:latin typeface="Times New Roman" panose="02020603050405020304" pitchFamily="18" charset="0"/>
              </a:rPr>
              <a:t>(x, axis=1)                                         #</a:t>
            </a:r>
            <a:r>
              <a:rPr lang="en-US" altLang="zh-CN" sz="2400" dirty="0" err="1">
                <a:latin typeface="Times New Roman" panose="02020603050405020304" pitchFamily="18" charset="0"/>
              </a:rPr>
              <a:t>每行元素的标准差</a:t>
            </a:r>
            <a:endParaRPr lang="en-US" altLang="zh-CN" sz="2400" dirty="0">
              <a:latin typeface="Times New Roman" panose="02020603050405020304" pitchFamily="18" charset="0"/>
            </a:endParaRPr>
          </a:p>
          <a:p>
            <a:pPr>
              <a:lnSpc>
                <a:spcPct val="80000"/>
              </a:lnSpc>
              <a:buNone/>
            </a:pPr>
            <a:r>
              <a:rPr lang="en-US" altLang="zh-CN" sz="2400" dirty="0">
                <a:solidFill>
                  <a:srgbClr val="0070C0"/>
                </a:solidFill>
                <a:latin typeface="Times New Roman" panose="02020603050405020304" pitchFamily="18" charset="0"/>
              </a:rPr>
              <a:t>array([3.29983165, 2.05480467, 3.55902608])</a:t>
            </a:r>
            <a:endParaRPr lang="zh-CN" altLang="en-US" sz="2400" dirty="0">
              <a:solidFill>
                <a:srgbClr val="0070C0"/>
              </a:solidFill>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latin typeface="宋体" panose="02010600030101010101" pitchFamily="2" charset="-122"/>
              </a:rPr>
              <a:t>基于数组的运算和函数</a:t>
            </a:r>
            <a:endParaRPr lang="en-US" altLang="zh-CN" dirty="0">
              <a:latin typeface="宋体" panose="02010600030101010101" pitchFamily="2" charset="-122"/>
            </a:endParaRPr>
          </a:p>
        </p:txBody>
      </p:sp>
      <p:sp>
        <p:nvSpPr>
          <p:cNvPr id="4" name="灯片编号占位符 3"/>
          <p:cNvSpPr>
            <a:spLocks noGrp="1"/>
          </p:cNvSpPr>
          <p:nvPr>
            <p:ph type="sldNum" sz="quarter" idx="11"/>
          </p:nvPr>
        </p:nvSpPr>
        <p:spPr/>
        <p:txBody>
          <a:bodyPr/>
          <a:lstStyle/>
          <a:p>
            <a:fld id="{565CE74E-AB26-4998-AD42-012C4C1AD076}" type="slidenum">
              <a:rPr lang="zh-CN" altLang="en-US" smtClean="0"/>
              <a:t>26</a:t>
            </a:fld>
            <a:endParaRPr lang="zh-CN" altLang="en-US" dirty="0"/>
          </a:p>
        </p:txBody>
      </p:sp>
      <p:sp>
        <p:nvSpPr>
          <p:cNvPr id="5" name="内容占位符 4"/>
          <p:cNvSpPr>
            <a:spLocks noGrp="1"/>
          </p:cNvSpPr>
          <p:nvPr>
            <p:ph idx="1"/>
          </p:nvPr>
        </p:nvSpPr>
        <p:spPr/>
        <p:txBody>
          <a:bodyPr/>
          <a:lstStyle/>
          <a:p>
            <a:r>
              <a:rPr lang="zh-CN" altLang="en-US" noProof="1"/>
              <a:t>函数</a:t>
            </a:r>
            <a:r>
              <a:rPr lang="zh-CN" altLang="en-US" dirty="0"/>
              <a:t>运算</a:t>
            </a:r>
            <a:endParaRPr lang="en-US" altLang="zh-CN" dirty="0"/>
          </a:p>
          <a:p>
            <a:pPr lvl="1"/>
            <a:r>
              <a:rPr lang="zh-CN" altLang="en-US" dirty="0"/>
              <a:t>聚合函数</a:t>
            </a:r>
            <a:endParaRPr lang="zh-CN" altLang="en-US" noProof="1"/>
          </a:p>
          <a:p>
            <a:pPr>
              <a:lnSpc>
                <a:spcPct val="80000"/>
              </a:lnSpc>
              <a:buNone/>
            </a:pPr>
            <a:endParaRPr lang="en-US" altLang="zh-CN" sz="2000" dirty="0">
              <a:latin typeface="Times New Roman" panose="02020603050405020304" pitchFamily="18" charset="0"/>
            </a:endParaRPr>
          </a:p>
          <a:p>
            <a:pPr>
              <a:lnSpc>
                <a:spcPct val="80000"/>
              </a:lnSpc>
              <a:buNone/>
            </a:pPr>
            <a:r>
              <a:rPr lang="zh-CN" altLang="en-US" sz="2000" dirty="0">
                <a:latin typeface="Times New Roman" panose="02020603050405020304" pitchFamily="18" charset="0"/>
              </a:rPr>
              <a:t>&gt;&gt;&gt; np.var(x, axis=0)          #每列元素的方差</a:t>
            </a:r>
          </a:p>
          <a:p>
            <a:pPr>
              <a:lnSpc>
                <a:spcPct val="80000"/>
              </a:lnSpc>
              <a:buNone/>
            </a:pPr>
            <a:r>
              <a:rPr lang="zh-CN" altLang="en-US" sz="2000" dirty="0">
                <a:solidFill>
                  <a:srgbClr val="0070C0"/>
                </a:solidFill>
                <a:latin typeface="Times New Roman" panose="02020603050405020304" pitchFamily="18" charset="0"/>
              </a:rPr>
              <a:t>array([2.88888889, 5.55555556, 14.22222222])</a:t>
            </a:r>
          </a:p>
          <a:p>
            <a:pPr>
              <a:lnSpc>
                <a:spcPct val="80000"/>
              </a:lnSpc>
              <a:buNone/>
            </a:pPr>
            <a:r>
              <a:rPr lang="zh-CN" altLang="en-US" sz="2000" dirty="0">
                <a:latin typeface="Times New Roman" panose="02020603050405020304" pitchFamily="18" charset="0"/>
              </a:rPr>
              <a:t>&gt;&gt;&gt; np.sort(x, axis=0)          #纵向排序</a:t>
            </a:r>
          </a:p>
          <a:p>
            <a:pPr>
              <a:lnSpc>
                <a:spcPct val="80000"/>
              </a:lnSpc>
              <a:buNone/>
            </a:pPr>
            <a:r>
              <a:rPr lang="zh-CN" altLang="en-US" sz="2000" dirty="0">
                <a:solidFill>
                  <a:srgbClr val="0070C0"/>
                </a:solidFill>
                <a:latin typeface="Times New Roman" panose="02020603050405020304" pitchFamily="18" charset="0"/>
              </a:rPr>
              <a:t>array([[4, 4, 1],</a:t>
            </a:r>
          </a:p>
          <a:p>
            <a:pPr>
              <a:lnSpc>
                <a:spcPct val="80000"/>
              </a:lnSpc>
              <a:buNone/>
            </a:pPr>
            <a:r>
              <a:rPr lang="zh-CN" altLang="en-US" sz="2000" dirty="0">
                <a:solidFill>
                  <a:srgbClr val="0070C0"/>
                </a:solidFill>
                <a:latin typeface="Times New Roman" panose="02020603050405020304" pitchFamily="18" charset="0"/>
              </a:rPr>
              <a:t>            [7, 9, 1],</a:t>
            </a:r>
          </a:p>
          <a:p>
            <a:pPr>
              <a:lnSpc>
                <a:spcPct val="80000"/>
              </a:lnSpc>
              <a:buNone/>
            </a:pPr>
            <a:r>
              <a:rPr lang="zh-CN" altLang="en-US" sz="2000" dirty="0">
                <a:solidFill>
                  <a:srgbClr val="0070C0"/>
                </a:solidFill>
                <a:latin typeface="Times New Roman" panose="02020603050405020304" pitchFamily="18" charset="0"/>
              </a:rPr>
              <a:t>            [8, 9, 9]])</a:t>
            </a:r>
          </a:p>
          <a:p>
            <a:pPr>
              <a:lnSpc>
                <a:spcPct val="80000"/>
              </a:lnSpc>
              <a:buNone/>
            </a:pPr>
            <a:r>
              <a:rPr lang="zh-CN" altLang="en-US" sz="2000" dirty="0">
                <a:latin typeface="Times New Roman" panose="02020603050405020304" pitchFamily="18" charset="0"/>
              </a:rPr>
              <a:t>&gt;&gt;&gt; np.sort(x, axis=1)          #横向排序</a:t>
            </a:r>
          </a:p>
          <a:p>
            <a:pPr>
              <a:lnSpc>
                <a:spcPct val="80000"/>
              </a:lnSpc>
              <a:buNone/>
            </a:pPr>
            <a:r>
              <a:rPr lang="zh-CN" altLang="en-US" sz="2000" dirty="0">
                <a:solidFill>
                  <a:srgbClr val="0070C0"/>
                </a:solidFill>
                <a:latin typeface="Times New Roman" panose="02020603050405020304" pitchFamily="18" charset="0"/>
              </a:rPr>
              <a:t>array([[1, 4, 9],</a:t>
            </a:r>
          </a:p>
          <a:p>
            <a:pPr>
              <a:lnSpc>
                <a:spcPct val="80000"/>
              </a:lnSpc>
              <a:buNone/>
            </a:pPr>
            <a:r>
              <a:rPr lang="zh-CN" altLang="en-US" sz="2000" dirty="0">
                <a:solidFill>
                  <a:srgbClr val="0070C0"/>
                </a:solidFill>
                <a:latin typeface="Times New Roman" panose="02020603050405020304" pitchFamily="18" charset="0"/>
              </a:rPr>
              <a:t>     [4, 7, 9],</a:t>
            </a:r>
          </a:p>
          <a:p>
            <a:pPr>
              <a:lnSpc>
                <a:spcPct val="80000"/>
              </a:lnSpc>
              <a:buNone/>
            </a:pPr>
            <a:r>
              <a:rPr lang="zh-CN" altLang="en-US" sz="2000" dirty="0">
                <a:solidFill>
                  <a:srgbClr val="0070C0"/>
                </a:solidFill>
                <a:latin typeface="Times New Roman" panose="02020603050405020304" pitchFamily="18" charset="0"/>
              </a:rPr>
              <a:t>     [1, 8, 9]])</a:t>
            </a:r>
          </a:p>
        </p:txBody>
      </p:sp>
      <p:sp>
        <p:nvSpPr>
          <p:cNvPr id="3" name="矩形 2"/>
          <p:cNvSpPr/>
          <p:nvPr/>
        </p:nvSpPr>
        <p:spPr>
          <a:xfrm>
            <a:off x="5804958" y="2290397"/>
            <a:ext cx="6096000" cy="3293209"/>
          </a:xfrm>
          <a:prstGeom prst="rect">
            <a:avLst/>
          </a:prstGeom>
        </p:spPr>
        <p:txBody>
          <a:bodyPr>
            <a:spAutoFit/>
          </a:bodyPr>
          <a:lstStyle/>
          <a:p>
            <a:pPr marL="355600" indent="-355600" fontAlgn="base">
              <a:lnSpc>
                <a:spcPct val="80000"/>
              </a:lnSpc>
              <a:spcBef>
                <a:spcPct val="0"/>
              </a:spcBef>
              <a:spcAft>
                <a:spcPct val="0"/>
              </a:spcAft>
              <a:buSzPct val="70000"/>
              <a:tabLst>
                <a:tab pos="766445" algn="l"/>
                <a:tab pos="1336675" algn="l"/>
              </a:tabLst>
            </a:pPr>
            <a:r>
              <a:rPr kumimoji="1" lang="en-US" altLang="zh-CN" sz="2000" b="1" dirty="0">
                <a:latin typeface="Times New Roman" panose="02020603050405020304" pitchFamily="18" charset="0"/>
              </a:rPr>
              <a:t>&gt;&gt;&gt; x = </a:t>
            </a:r>
            <a:r>
              <a:rPr kumimoji="1" lang="en-US" altLang="zh-CN" sz="2000" b="1" dirty="0" err="1">
                <a:latin typeface="Times New Roman" panose="02020603050405020304" pitchFamily="18" charset="0"/>
              </a:rPr>
              <a:t>np.random.randint</a:t>
            </a:r>
            <a:r>
              <a:rPr kumimoji="1" lang="en-US" altLang="zh-CN" sz="2000" b="1" dirty="0">
                <a:latin typeface="Times New Roman" panose="02020603050405020304" pitchFamily="18" charset="0"/>
              </a:rPr>
              <a:t>(0,10,7)</a:t>
            </a:r>
          </a:p>
          <a:p>
            <a:pPr marL="355600" indent="-355600" fontAlgn="base">
              <a:lnSpc>
                <a:spcPct val="80000"/>
              </a:lnSpc>
              <a:spcBef>
                <a:spcPct val="0"/>
              </a:spcBef>
              <a:spcAft>
                <a:spcPct val="0"/>
              </a:spcAft>
              <a:buSzPct val="70000"/>
              <a:tabLst>
                <a:tab pos="766445" algn="l"/>
                <a:tab pos="1336675" algn="l"/>
              </a:tabLst>
            </a:pPr>
            <a:r>
              <a:rPr kumimoji="1" lang="en-US" altLang="zh-CN" sz="2000" b="1" dirty="0">
                <a:latin typeface="Times New Roman" panose="02020603050405020304" pitchFamily="18" charset="0"/>
              </a:rPr>
              <a:t>&gt;&gt;&gt; x</a:t>
            </a:r>
          </a:p>
          <a:p>
            <a:pPr marL="355600" indent="-355600" fontAlgn="base">
              <a:lnSpc>
                <a:spcPct val="80000"/>
              </a:lnSpc>
              <a:spcBef>
                <a:spcPct val="0"/>
              </a:spcBef>
              <a:spcAft>
                <a:spcPct val="0"/>
              </a:spcAft>
              <a:buSzPct val="70000"/>
              <a:tabLst>
                <a:tab pos="766445" algn="l"/>
                <a:tab pos="1336675" algn="l"/>
              </a:tabLst>
            </a:pPr>
            <a:r>
              <a:rPr kumimoji="1" lang="en-US" altLang="zh-CN" sz="2000" b="1" dirty="0">
                <a:solidFill>
                  <a:srgbClr val="0070C0"/>
                </a:solidFill>
                <a:latin typeface="Times New Roman" panose="02020603050405020304" pitchFamily="18" charset="0"/>
              </a:rPr>
              <a:t>array([8, 7, 7, 5, 3, 8, 0])</a:t>
            </a:r>
          </a:p>
          <a:p>
            <a:pPr marL="355600" indent="-355600" fontAlgn="base">
              <a:lnSpc>
                <a:spcPct val="80000"/>
              </a:lnSpc>
              <a:spcBef>
                <a:spcPct val="0"/>
              </a:spcBef>
              <a:spcAft>
                <a:spcPct val="0"/>
              </a:spcAft>
              <a:buSzPct val="70000"/>
              <a:tabLst>
                <a:tab pos="766445" algn="l"/>
                <a:tab pos="1336675" algn="l"/>
              </a:tabLst>
            </a:pPr>
            <a:r>
              <a:rPr kumimoji="1" lang="en-US" altLang="zh-CN" sz="2000" b="1" dirty="0">
                <a:latin typeface="Times New Roman" panose="02020603050405020304" pitchFamily="18" charset="0"/>
              </a:rPr>
              <a:t>&gt;&gt;&gt; </a:t>
            </a:r>
            <a:r>
              <a:rPr kumimoji="1" lang="en-US" altLang="zh-CN" sz="2000" b="1" dirty="0" err="1">
                <a:latin typeface="Times New Roman" panose="02020603050405020304" pitchFamily="18" charset="0"/>
              </a:rPr>
              <a:t>np.bincount</a:t>
            </a:r>
            <a:r>
              <a:rPr kumimoji="1" lang="en-US" altLang="zh-CN" sz="2000" b="1" dirty="0">
                <a:latin typeface="Times New Roman" panose="02020603050405020304" pitchFamily="18" charset="0"/>
              </a:rPr>
              <a:t>(x)           #元素出现次数，0出现1次</a:t>
            </a:r>
          </a:p>
          <a:p>
            <a:pPr marL="355600" indent="-355600" fontAlgn="base">
              <a:lnSpc>
                <a:spcPct val="80000"/>
              </a:lnSpc>
              <a:spcBef>
                <a:spcPct val="0"/>
              </a:spcBef>
              <a:spcAft>
                <a:spcPct val="0"/>
              </a:spcAft>
              <a:buSzPct val="70000"/>
              <a:tabLst>
                <a:tab pos="766445" algn="l"/>
                <a:tab pos="1336675" algn="l"/>
              </a:tabLst>
            </a:pPr>
            <a:r>
              <a:rPr kumimoji="1" lang="en-US" altLang="zh-CN" sz="2000" b="1" dirty="0">
                <a:solidFill>
                  <a:srgbClr val="0070C0"/>
                </a:solidFill>
                <a:latin typeface="Times New Roman" panose="02020603050405020304" pitchFamily="18" charset="0"/>
              </a:rPr>
              <a:t>array([1, 0, 0, 1, 0, 1, 0, 2, 2], </a:t>
            </a:r>
            <a:r>
              <a:rPr kumimoji="1" lang="en-US" altLang="zh-CN" sz="2000" b="1" dirty="0" err="1">
                <a:solidFill>
                  <a:srgbClr val="0070C0"/>
                </a:solidFill>
                <a:latin typeface="Times New Roman" panose="02020603050405020304" pitchFamily="18" charset="0"/>
              </a:rPr>
              <a:t>dtype</a:t>
            </a:r>
            <a:r>
              <a:rPr kumimoji="1" lang="en-US" altLang="zh-CN" sz="2000" b="1" dirty="0">
                <a:solidFill>
                  <a:srgbClr val="0070C0"/>
                </a:solidFill>
                <a:latin typeface="Times New Roman" panose="02020603050405020304" pitchFamily="18" charset="0"/>
              </a:rPr>
              <a:t>=int64)       </a:t>
            </a:r>
            <a:r>
              <a:rPr kumimoji="1" lang="en-US" altLang="zh-CN" sz="2000" b="1" dirty="0">
                <a:latin typeface="Times New Roman" panose="02020603050405020304" pitchFamily="18" charset="0"/>
              </a:rPr>
              <a:t>#1、2没出现，3出现1次，以此类推</a:t>
            </a:r>
          </a:p>
          <a:p>
            <a:pPr marL="355600" indent="-355600" fontAlgn="base">
              <a:lnSpc>
                <a:spcPct val="80000"/>
              </a:lnSpc>
              <a:spcBef>
                <a:spcPct val="0"/>
              </a:spcBef>
              <a:spcAft>
                <a:spcPct val="0"/>
              </a:spcAft>
              <a:buSzPct val="70000"/>
              <a:tabLst>
                <a:tab pos="766445" algn="l"/>
                <a:tab pos="1336675" algn="l"/>
              </a:tabLst>
            </a:pPr>
            <a:r>
              <a:rPr kumimoji="1" lang="en-US" altLang="zh-CN" sz="2000" b="1" dirty="0">
                <a:latin typeface="Times New Roman" panose="02020603050405020304" pitchFamily="18" charset="0"/>
              </a:rPr>
              <a:t>&gt;&gt;&gt; </a:t>
            </a:r>
            <a:r>
              <a:rPr kumimoji="1" lang="en-US" altLang="zh-CN" sz="2000" b="1" dirty="0" err="1">
                <a:latin typeface="Times New Roman" panose="02020603050405020304" pitchFamily="18" charset="0"/>
              </a:rPr>
              <a:t>np.sum</a:t>
            </a:r>
            <a:r>
              <a:rPr kumimoji="1" lang="en-US" altLang="zh-CN" sz="2000" b="1" dirty="0">
                <a:latin typeface="Times New Roman" panose="02020603050405020304" pitchFamily="18" charset="0"/>
              </a:rPr>
              <a:t>(_)          #</a:t>
            </a:r>
            <a:r>
              <a:rPr kumimoji="1" lang="en-US" altLang="zh-CN" sz="2000" b="1" dirty="0" err="1">
                <a:latin typeface="Times New Roman" panose="02020603050405020304" pitchFamily="18" charset="0"/>
              </a:rPr>
              <a:t>所有元素出现次数之和等于数组长度</a:t>
            </a:r>
            <a:endParaRPr kumimoji="1" lang="en-US" altLang="zh-CN" sz="2000" b="1" dirty="0">
              <a:latin typeface="Times New Roman" panose="02020603050405020304" pitchFamily="18" charset="0"/>
            </a:endParaRPr>
          </a:p>
          <a:p>
            <a:pPr marL="355600" indent="-355600" fontAlgn="base">
              <a:lnSpc>
                <a:spcPct val="80000"/>
              </a:lnSpc>
              <a:spcBef>
                <a:spcPct val="0"/>
              </a:spcBef>
              <a:spcAft>
                <a:spcPct val="0"/>
              </a:spcAft>
              <a:buSzPct val="70000"/>
              <a:tabLst>
                <a:tab pos="766445" algn="l"/>
                <a:tab pos="1336675" algn="l"/>
              </a:tabLst>
            </a:pPr>
            <a:r>
              <a:rPr kumimoji="1" lang="en-US" altLang="zh-CN" sz="2000" b="1" dirty="0">
                <a:solidFill>
                  <a:srgbClr val="0070C0"/>
                </a:solidFill>
                <a:latin typeface="Times New Roman" panose="02020603050405020304" pitchFamily="18" charset="0"/>
              </a:rPr>
              <a:t>7</a:t>
            </a:r>
          </a:p>
          <a:p>
            <a:pPr marL="355600" indent="-355600" fontAlgn="base">
              <a:lnSpc>
                <a:spcPct val="80000"/>
              </a:lnSpc>
              <a:spcBef>
                <a:spcPct val="0"/>
              </a:spcBef>
              <a:spcAft>
                <a:spcPct val="0"/>
              </a:spcAft>
              <a:buSzPct val="70000"/>
              <a:tabLst>
                <a:tab pos="766445" algn="l"/>
                <a:tab pos="1336675" algn="l"/>
              </a:tabLst>
            </a:pPr>
            <a:r>
              <a:rPr kumimoji="1" lang="en-US" altLang="zh-CN" sz="2000" b="1" dirty="0">
                <a:latin typeface="Times New Roman" panose="02020603050405020304" pitchFamily="18" charset="0"/>
              </a:rPr>
              <a:t>&gt;&gt;&gt; </a:t>
            </a:r>
            <a:r>
              <a:rPr kumimoji="1" lang="en-US" altLang="zh-CN" sz="2000" b="1" dirty="0" err="1">
                <a:latin typeface="Times New Roman" panose="02020603050405020304" pitchFamily="18" charset="0"/>
              </a:rPr>
              <a:t>len</a:t>
            </a:r>
            <a:r>
              <a:rPr kumimoji="1" lang="en-US" altLang="zh-CN" sz="2000" b="1" dirty="0">
                <a:latin typeface="Times New Roman" panose="02020603050405020304" pitchFamily="18" charset="0"/>
              </a:rPr>
              <a:t>(x)</a:t>
            </a:r>
          </a:p>
          <a:p>
            <a:pPr marL="355600" indent="-355600" fontAlgn="base">
              <a:lnSpc>
                <a:spcPct val="80000"/>
              </a:lnSpc>
              <a:spcBef>
                <a:spcPct val="0"/>
              </a:spcBef>
              <a:spcAft>
                <a:spcPct val="0"/>
              </a:spcAft>
              <a:buSzPct val="70000"/>
              <a:tabLst>
                <a:tab pos="766445" algn="l"/>
                <a:tab pos="1336675" algn="l"/>
              </a:tabLst>
            </a:pPr>
            <a:r>
              <a:rPr kumimoji="1" lang="en-US" altLang="zh-CN" sz="2000" b="1" dirty="0">
                <a:solidFill>
                  <a:srgbClr val="0070C0"/>
                </a:solidFill>
                <a:latin typeface="Times New Roman" panose="02020603050405020304" pitchFamily="18" charset="0"/>
              </a:rPr>
              <a:t>7</a:t>
            </a:r>
          </a:p>
          <a:p>
            <a:pPr marL="355600" indent="-355600" fontAlgn="base">
              <a:lnSpc>
                <a:spcPct val="80000"/>
              </a:lnSpc>
              <a:spcBef>
                <a:spcPct val="0"/>
              </a:spcBef>
              <a:spcAft>
                <a:spcPct val="0"/>
              </a:spcAft>
              <a:buSzPct val="70000"/>
              <a:tabLst>
                <a:tab pos="766445" algn="l"/>
                <a:tab pos="1336675" algn="l"/>
              </a:tabLst>
            </a:pPr>
            <a:r>
              <a:rPr kumimoji="1" lang="en-US" altLang="zh-CN" sz="2000" b="1" dirty="0">
                <a:latin typeface="Times New Roman" panose="02020603050405020304" pitchFamily="18" charset="0"/>
              </a:rPr>
              <a:t>&gt;&gt;&gt; </a:t>
            </a:r>
            <a:r>
              <a:rPr kumimoji="1" lang="en-US" altLang="zh-CN" sz="2000" b="1" dirty="0" err="1">
                <a:latin typeface="Times New Roman" panose="02020603050405020304" pitchFamily="18" charset="0"/>
              </a:rPr>
              <a:t>np.unique</a:t>
            </a:r>
            <a:r>
              <a:rPr kumimoji="1" lang="en-US" altLang="zh-CN" sz="2000" b="1" dirty="0">
                <a:latin typeface="Times New Roman" panose="02020603050405020304" pitchFamily="18" charset="0"/>
              </a:rPr>
              <a:t>(x)                     #</a:t>
            </a:r>
            <a:r>
              <a:rPr kumimoji="1" lang="en-US" altLang="zh-CN" sz="2000" b="1" dirty="0" err="1">
                <a:latin typeface="Times New Roman" panose="02020603050405020304" pitchFamily="18" charset="0"/>
              </a:rPr>
              <a:t>返回唯一元素值</a:t>
            </a:r>
            <a:endParaRPr kumimoji="1" lang="en-US" altLang="zh-CN" sz="2000" b="1" dirty="0">
              <a:latin typeface="Times New Roman" panose="02020603050405020304" pitchFamily="18" charset="0"/>
            </a:endParaRPr>
          </a:p>
          <a:p>
            <a:pPr marL="355600" indent="-355600" fontAlgn="base">
              <a:lnSpc>
                <a:spcPct val="80000"/>
              </a:lnSpc>
              <a:spcBef>
                <a:spcPct val="0"/>
              </a:spcBef>
              <a:spcAft>
                <a:spcPct val="0"/>
              </a:spcAft>
              <a:buSzPct val="70000"/>
              <a:tabLst>
                <a:tab pos="766445" algn="l"/>
                <a:tab pos="1336675" algn="l"/>
              </a:tabLst>
            </a:pPr>
            <a:r>
              <a:rPr kumimoji="1" lang="en-US" altLang="zh-CN" sz="2000" b="1" dirty="0">
                <a:solidFill>
                  <a:srgbClr val="0070C0"/>
                </a:solidFill>
                <a:latin typeface="Times New Roman" panose="02020603050405020304" pitchFamily="18" charset="0"/>
              </a:rPr>
              <a:t>array([0, 3, 5, 7, 8])</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latin typeface="宋体" panose="02010600030101010101" pitchFamily="2" charset="-122"/>
              </a:rPr>
              <a:t>基于数组的运算和函数</a:t>
            </a:r>
            <a:endParaRPr lang="en-US" altLang="zh-CN" dirty="0">
              <a:latin typeface="宋体" panose="02010600030101010101" pitchFamily="2" charset="-122"/>
            </a:endParaRPr>
          </a:p>
        </p:txBody>
      </p:sp>
      <p:sp>
        <p:nvSpPr>
          <p:cNvPr id="4" name="灯片编号占位符 3"/>
          <p:cNvSpPr>
            <a:spLocks noGrp="1"/>
          </p:cNvSpPr>
          <p:nvPr>
            <p:ph type="sldNum" sz="quarter" idx="11"/>
          </p:nvPr>
        </p:nvSpPr>
        <p:spPr/>
        <p:txBody>
          <a:bodyPr/>
          <a:lstStyle/>
          <a:p>
            <a:fld id="{565CE74E-AB26-4998-AD42-012C4C1AD076}" type="slidenum">
              <a:rPr lang="zh-CN" altLang="en-US" smtClean="0"/>
              <a:t>27</a:t>
            </a:fld>
            <a:endParaRPr lang="zh-CN" altLang="en-US"/>
          </a:p>
        </p:txBody>
      </p:sp>
      <p:sp>
        <p:nvSpPr>
          <p:cNvPr id="5" name="内容占位符 4"/>
          <p:cNvSpPr>
            <a:spLocks noGrp="1"/>
          </p:cNvSpPr>
          <p:nvPr>
            <p:ph idx="1"/>
          </p:nvPr>
        </p:nvSpPr>
        <p:spPr>
          <a:xfrm>
            <a:off x="494208" y="1343972"/>
            <a:ext cx="11074400" cy="5179291"/>
          </a:xfrm>
        </p:spPr>
        <p:txBody>
          <a:bodyPr/>
          <a:lstStyle/>
          <a:p>
            <a:r>
              <a:rPr lang="zh-CN" altLang="en-US" dirty="0"/>
              <a:t>布尔运算</a:t>
            </a:r>
          </a:p>
          <a:p>
            <a:pPr>
              <a:lnSpc>
                <a:spcPct val="80000"/>
              </a:lnSpc>
              <a:buNone/>
            </a:pPr>
            <a:r>
              <a:rPr lang="en-US" altLang="zh-CN" sz="2000" dirty="0">
                <a:latin typeface="Times New Roman" panose="02020603050405020304" pitchFamily="18" charset="0"/>
              </a:rPr>
              <a:t>&gt;&gt;&gt; x = </a:t>
            </a:r>
            <a:r>
              <a:rPr lang="en-US" altLang="zh-CN" sz="2000" dirty="0" err="1">
                <a:latin typeface="Times New Roman" panose="02020603050405020304" pitchFamily="18" charset="0"/>
              </a:rPr>
              <a:t>np.random.rand</a:t>
            </a:r>
            <a:r>
              <a:rPr lang="en-US" altLang="zh-CN" sz="2000" dirty="0">
                <a:latin typeface="Times New Roman" panose="02020603050405020304" pitchFamily="18" charset="0"/>
              </a:rPr>
              <a:t>(10)             #包含10个随机数的数组</a:t>
            </a:r>
          </a:p>
          <a:p>
            <a:pPr>
              <a:lnSpc>
                <a:spcPct val="80000"/>
              </a:lnSpc>
              <a:buNone/>
            </a:pPr>
            <a:r>
              <a:rPr lang="en-US" altLang="zh-CN" sz="2000" dirty="0">
                <a:latin typeface="Times New Roman" panose="02020603050405020304" pitchFamily="18" charset="0"/>
              </a:rPr>
              <a:t>&gt;&gt;&gt; x</a:t>
            </a:r>
          </a:p>
          <a:p>
            <a:pPr>
              <a:lnSpc>
                <a:spcPct val="80000"/>
              </a:lnSpc>
              <a:buNone/>
            </a:pPr>
            <a:r>
              <a:rPr lang="en-US" altLang="zh-CN" sz="2000" dirty="0">
                <a:solidFill>
                  <a:srgbClr val="0070C0"/>
                </a:solidFill>
                <a:latin typeface="Times New Roman" panose="02020603050405020304" pitchFamily="18" charset="0"/>
              </a:rPr>
              <a:t>array([ 0.56707504,  0.07527513,  0.0149213 ,  0.49157657,  0.75404095,</a:t>
            </a:r>
          </a:p>
          <a:p>
            <a:pPr>
              <a:lnSpc>
                <a:spcPct val="80000"/>
              </a:lnSpc>
              <a:buNone/>
            </a:pPr>
            <a:r>
              <a:rPr lang="en-US" altLang="zh-CN" sz="2000" dirty="0">
                <a:solidFill>
                  <a:srgbClr val="0070C0"/>
                </a:solidFill>
                <a:latin typeface="Times New Roman" panose="02020603050405020304" pitchFamily="18" charset="0"/>
              </a:rPr>
              <a:t>      0.40330683,  0.90158037,  0.36465894,  0.37620859,  0.62250594])</a:t>
            </a:r>
          </a:p>
          <a:p>
            <a:pPr>
              <a:lnSpc>
                <a:spcPct val="80000"/>
              </a:lnSpc>
              <a:buNone/>
            </a:pPr>
            <a:r>
              <a:rPr lang="en-US" altLang="zh-CN" sz="2000" dirty="0">
                <a:latin typeface="Times New Roman" panose="02020603050405020304" pitchFamily="18" charset="0"/>
              </a:rPr>
              <a:t>&gt;&gt;&gt; x &gt; 0.5                                       #比较数组中每个元素值是否大于0.5</a:t>
            </a:r>
          </a:p>
          <a:p>
            <a:pPr>
              <a:lnSpc>
                <a:spcPct val="80000"/>
              </a:lnSpc>
              <a:buNone/>
            </a:pPr>
            <a:r>
              <a:rPr lang="en-US" altLang="zh-CN" sz="2000" dirty="0">
                <a:solidFill>
                  <a:srgbClr val="0070C0"/>
                </a:solidFill>
                <a:latin typeface="Times New Roman" panose="02020603050405020304" pitchFamily="18" charset="0"/>
              </a:rPr>
              <a:t>array([ True, False, False, False,  True, False,  True, False, False,  True], </a:t>
            </a:r>
            <a:r>
              <a:rPr lang="en-US" altLang="zh-CN" sz="2000" dirty="0" err="1">
                <a:solidFill>
                  <a:srgbClr val="0070C0"/>
                </a:solidFill>
                <a:latin typeface="Times New Roman" panose="02020603050405020304" pitchFamily="18" charset="0"/>
              </a:rPr>
              <a:t>dtype</a:t>
            </a:r>
            <a:r>
              <a:rPr lang="en-US" altLang="zh-CN" sz="2000" dirty="0">
                <a:solidFill>
                  <a:srgbClr val="0070C0"/>
                </a:solidFill>
                <a:latin typeface="Times New Roman" panose="02020603050405020304" pitchFamily="18" charset="0"/>
              </a:rPr>
              <a:t>=</a:t>
            </a:r>
            <a:r>
              <a:rPr lang="en-US" altLang="zh-CN" sz="2000" dirty="0" err="1">
                <a:solidFill>
                  <a:srgbClr val="0070C0"/>
                </a:solidFill>
                <a:latin typeface="Times New Roman" panose="02020603050405020304" pitchFamily="18" charset="0"/>
              </a:rPr>
              <a:t>bool</a:t>
            </a:r>
            <a:r>
              <a:rPr lang="en-US" altLang="zh-CN" sz="2000" dirty="0">
                <a:solidFill>
                  <a:srgbClr val="0070C0"/>
                </a:solidFill>
                <a:latin typeface="Times New Roman" panose="02020603050405020304" pitchFamily="18" charset="0"/>
              </a:rPr>
              <a:t>)</a:t>
            </a:r>
          </a:p>
          <a:p>
            <a:pPr>
              <a:lnSpc>
                <a:spcPct val="80000"/>
              </a:lnSpc>
              <a:buNone/>
            </a:pPr>
            <a:r>
              <a:rPr lang="en-US" altLang="zh-CN" sz="2000" dirty="0">
                <a:latin typeface="Times New Roman" panose="02020603050405020304" pitchFamily="18" charset="0"/>
              </a:rPr>
              <a:t>&gt;&gt;&gt; x[x&gt;0.5]                                     #获取数组中大于0.5的元素</a:t>
            </a:r>
          </a:p>
          <a:p>
            <a:pPr>
              <a:lnSpc>
                <a:spcPct val="80000"/>
              </a:lnSpc>
              <a:buNone/>
            </a:pPr>
            <a:r>
              <a:rPr lang="en-US" altLang="zh-CN" sz="2000" dirty="0">
                <a:solidFill>
                  <a:srgbClr val="0070C0"/>
                </a:solidFill>
                <a:latin typeface="Times New Roman" panose="02020603050405020304" pitchFamily="18" charset="0"/>
              </a:rPr>
              <a:t>array([ 0.56707504,  0.75404095,  0.90158037,  0.62250594])</a:t>
            </a:r>
          </a:p>
          <a:p>
            <a:pPr>
              <a:lnSpc>
                <a:spcPct val="80000"/>
              </a:lnSpc>
              <a:buNone/>
            </a:pPr>
            <a:r>
              <a:rPr lang="en-US" altLang="zh-CN" sz="2000" dirty="0">
                <a:latin typeface="Times New Roman" panose="02020603050405020304" pitchFamily="18" charset="0"/>
              </a:rPr>
              <a:t>&gt;&gt;&gt; a = </a:t>
            </a:r>
            <a:r>
              <a:rPr lang="en-US" altLang="zh-CN" sz="2000" dirty="0" err="1">
                <a:latin typeface="Times New Roman" panose="02020603050405020304" pitchFamily="18" charset="0"/>
              </a:rPr>
              <a:t>np.array</a:t>
            </a:r>
            <a:r>
              <a:rPr lang="en-US" altLang="zh-CN" sz="2000" dirty="0">
                <a:latin typeface="Times New Roman" panose="02020603050405020304" pitchFamily="18" charset="0"/>
              </a:rPr>
              <a:t>([1, 2, 3])</a:t>
            </a:r>
          </a:p>
          <a:p>
            <a:pPr>
              <a:lnSpc>
                <a:spcPct val="80000"/>
              </a:lnSpc>
              <a:buNone/>
            </a:pPr>
            <a:r>
              <a:rPr lang="en-US" altLang="zh-CN" sz="2000" dirty="0">
                <a:latin typeface="Times New Roman" panose="02020603050405020304" pitchFamily="18" charset="0"/>
              </a:rPr>
              <a:t>&gt;&gt;&gt; b = </a:t>
            </a:r>
            <a:r>
              <a:rPr lang="en-US" altLang="zh-CN" sz="2000" dirty="0" err="1">
                <a:latin typeface="Times New Roman" panose="02020603050405020304" pitchFamily="18" charset="0"/>
              </a:rPr>
              <a:t>np.array</a:t>
            </a:r>
            <a:r>
              <a:rPr lang="en-US" altLang="zh-CN" sz="2000" dirty="0">
                <a:latin typeface="Times New Roman" panose="02020603050405020304" pitchFamily="18" charset="0"/>
              </a:rPr>
              <a:t>([3, 2, 1])</a:t>
            </a:r>
          </a:p>
          <a:p>
            <a:pPr>
              <a:lnSpc>
                <a:spcPct val="80000"/>
              </a:lnSpc>
              <a:buNone/>
            </a:pPr>
            <a:r>
              <a:rPr lang="en-US" altLang="zh-CN" sz="2000" dirty="0">
                <a:latin typeface="Times New Roman" panose="02020603050405020304" pitchFamily="18" charset="0"/>
              </a:rPr>
              <a:t>&gt;&gt;&gt; a &gt; b                                          #</a:t>
            </a:r>
            <a:r>
              <a:rPr lang="en-US" altLang="zh-CN" sz="2000" dirty="0" err="1">
                <a:latin typeface="Times New Roman" panose="02020603050405020304" pitchFamily="18" charset="0"/>
              </a:rPr>
              <a:t>两个数组中对应位置上的元素比较</a:t>
            </a:r>
            <a:endParaRPr lang="en-US" altLang="zh-CN" sz="2000" dirty="0">
              <a:latin typeface="Times New Roman" panose="02020603050405020304" pitchFamily="18" charset="0"/>
            </a:endParaRPr>
          </a:p>
          <a:p>
            <a:pPr>
              <a:lnSpc>
                <a:spcPct val="80000"/>
              </a:lnSpc>
              <a:buNone/>
            </a:pPr>
            <a:r>
              <a:rPr lang="en-US" altLang="zh-CN" sz="2000" dirty="0">
                <a:solidFill>
                  <a:srgbClr val="0070C0"/>
                </a:solidFill>
                <a:latin typeface="Times New Roman" panose="02020603050405020304" pitchFamily="18" charset="0"/>
              </a:rPr>
              <a:t>array([False, False,  True], </a:t>
            </a:r>
            <a:r>
              <a:rPr lang="en-US" altLang="zh-CN" sz="2000" dirty="0" err="1">
                <a:solidFill>
                  <a:srgbClr val="0070C0"/>
                </a:solidFill>
                <a:latin typeface="Times New Roman" panose="02020603050405020304" pitchFamily="18" charset="0"/>
              </a:rPr>
              <a:t>dtype</a:t>
            </a:r>
            <a:r>
              <a:rPr lang="en-US" altLang="zh-CN" sz="2000" dirty="0">
                <a:solidFill>
                  <a:srgbClr val="0070C0"/>
                </a:solidFill>
                <a:latin typeface="Times New Roman" panose="02020603050405020304" pitchFamily="18" charset="0"/>
              </a:rPr>
              <a:t>=</a:t>
            </a:r>
            <a:r>
              <a:rPr lang="en-US" altLang="zh-CN" sz="2000" dirty="0" err="1">
                <a:solidFill>
                  <a:srgbClr val="0070C0"/>
                </a:solidFill>
                <a:latin typeface="Times New Roman" panose="02020603050405020304" pitchFamily="18" charset="0"/>
              </a:rPr>
              <a:t>bool</a:t>
            </a:r>
            <a:r>
              <a:rPr lang="en-US" altLang="zh-CN" sz="2000" dirty="0">
                <a:solidFill>
                  <a:srgbClr val="0070C0"/>
                </a:solidFill>
                <a:latin typeface="Times New Roman" panose="02020603050405020304" pitchFamily="18" charset="0"/>
              </a:rPr>
              <a:t>)</a:t>
            </a:r>
          </a:p>
          <a:p>
            <a:pPr>
              <a:lnSpc>
                <a:spcPct val="80000"/>
              </a:lnSpc>
              <a:buNone/>
            </a:pPr>
            <a:r>
              <a:rPr lang="en-US" altLang="zh-CN" sz="2000" dirty="0">
                <a:latin typeface="Times New Roman" panose="02020603050405020304" pitchFamily="18" charset="0"/>
              </a:rPr>
              <a:t>&gt;&gt;&gt; a[a&gt;b]</a:t>
            </a:r>
          </a:p>
          <a:p>
            <a:pPr>
              <a:lnSpc>
                <a:spcPct val="80000"/>
              </a:lnSpc>
              <a:buNone/>
            </a:pPr>
            <a:r>
              <a:rPr lang="en-US" altLang="zh-CN" sz="2000" dirty="0">
                <a:solidFill>
                  <a:srgbClr val="0070C0"/>
                </a:solidFill>
                <a:latin typeface="Times New Roman" panose="02020603050405020304" pitchFamily="18" charset="0"/>
              </a:rPr>
              <a:t>array([3])</a:t>
            </a:r>
          </a:p>
          <a:p>
            <a:pPr>
              <a:lnSpc>
                <a:spcPct val="80000"/>
              </a:lnSpc>
              <a:buNone/>
            </a:pPr>
            <a:r>
              <a:rPr lang="en-US" altLang="zh-CN" sz="2000" dirty="0">
                <a:latin typeface="Times New Roman" panose="02020603050405020304" pitchFamily="18" charset="0"/>
              </a:rPr>
              <a:t>&gt;&gt;&gt; a == b</a:t>
            </a:r>
          </a:p>
          <a:p>
            <a:pPr>
              <a:lnSpc>
                <a:spcPct val="80000"/>
              </a:lnSpc>
              <a:buNone/>
            </a:pPr>
            <a:r>
              <a:rPr lang="en-US" altLang="zh-CN" sz="2000" dirty="0">
                <a:solidFill>
                  <a:srgbClr val="0070C0"/>
                </a:solidFill>
                <a:latin typeface="Times New Roman" panose="02020603050405020304" pitchFamily="18" charset="0"/>
              </a:rPr>
              <a:t>array([False,  True, False], </a:t>
            </a:r>
            <a:r>
              <a:rPr lang="en-US" altLang="zh-CN" sz="2000" dirty="0" err="1">
                <a:solidFill>
                  <a:srgbClr val="0070C0"/>
                </a:solidFill>
                <a:latin typeface="Times New Roman" panose="02020603050405020304" pitchFamily="18" charset="0"/>
              </a:rPr>
              <a:t>dtype</a:t>
            </a:r>
            <a:r>
              <a:rPr lang="en-US" altLang="zh-CN" sz="2000" dirty="0">
                <a:solidFill>
                  <a:srgbClr val="0070C0"/>
                </a:solidFill>
                <a:latin typeface="Times New Roman" panose="02020603050405020304" pitchFamily="18" charset="0"/>
              </a:rPr>
              <a:t>=</a:t>
            </a:r>
            <a:r>
              <a:rPr lang="en-US" altLang="zh-CN" sz="2000" dirty="0" err="1">
                <a:solidFill>
                  <a:srgbClr val="0070C0"/>
                </a:solidFill>
                <a:latin typeface="Times New Roman" panose="02020603050405020304" pitchFamily="18" charset="0"/>
              </a:rPr>
              <a:t>bool</a:t>
            </a:r>
            <a:r>
              <a:rPr lang="en-US" altLang="zh-CN" sz="2000" dirty="0">
                <a:solidFill>
                  <a:srgbClr val="0070C0"/>
                </a:solidFill>
                <a:latin typeface="Times New Roman" panose="02020603050405020304" pitchFamily="18" charset="0"/>
              </a:rPr>
              <a:t>)</a:t>
            </a:r>
          </a:p>
          <a:p>
            <a:pPr>
              <a:lnSpc>
                <a:spcPct val="80000"/>
              </a:lnSpc>
              <a:buNone/>
            </a:pPr>
            <a:r>
              <a:rPr lang="en-US" altLang="zh-CN" sz="2000" dirty="0">
                <a:latin typeface="Times New Roman" panose="02020603050405020304" pitchFamily="18" charset="0"/>
              </a:rPr>
              <a:t>&gt;&gt;&gt; a[a==b]</a:t>
            </a:r>
          </a:p>
          <a:p>
            <a:pPr>
              <a:lnSpc>
                <a:spcPct val="80000"/>
              </a:lnSpc>
              <a:buNone/>
            </a:pPr>
            <a:r>
              <a:rPr lang="en-US" altLang="zh-CN" sz="2000" dirty="0">
                <a:solidFill>
                  <a:srgbClr val="0070C0"/>
                </a:solidFill>
                <a:latin typeface="Times New Roman" panose="02020603050405020304" pitchFamily="18" charset="0"/>
              </a:rPr>
              <a:t>array([2])</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latin typeface="宋体" panose="02010600030101010101" pitchFamily="2" charset="-122"/>
              </a:rPr>
              <a:t>基于数组的运算和函数</a:t>
            </a:r>
            <a:endParaRPr lang="en-US" altLang="zh-CN" dirty="0">
              <a:latin typeface="宋体" panose="02010600030101010101" pitchFamily="2" charset="-122"/>
            </a:endParaRPr>
          </a:p>
        </p:txBody>
      </p:sp>
      <p:sp>
        <p:nvSpPr>
          <p:cNvPr id="4" name="灯片编号占位符 3"/>
          <p:cNvSpPr>
            <a:spLocks noGrp="1"/>
          </p:cNvSpPr>
          <p:nvPr>
            <p:ph type="sldNum" sz="quarter" idx="11"/>
          </p:nvPr>
        </p:nvSpPr>
        <p:spPr/>
        <p:txBody>
          <a:bodyPr/>
          <a:lstStyle/>
          <a:p>
            <a:fld id="{565CE74E-AB26-4998-AD42-012C4C1AD076}" type="slidenum">
              <a:rPr lang="zh-CN" altLang="en-US" smtClean="0"/>
              <a:t>28</a:t>
            </a:fld>
            <a:endParaRPr lang="zh-CN" altLang="en-US"/>
          </a:p>
        </p:txBody>
      </p:sp>
      <p:sp>
        <p:nvSpPr>
          <p:cNvPr id="5" name="内容占位符 4"/>
          <p:cNvSpPr>
            <a:spLocks noGrp="1"/>
          </p:cNvSpPr>
          <p:nvPr>
            <p:ph idx="1"/>
          </p:nvPr>
        </p:nvSpPr>
        <p:spPr>
          <a:xfrm>
            <a:off x="494208" y="1343972"/>
            <a:ext cx="11074400" cy="5215853"/>
          </a:xfrm>
        </p:spPr>
        <p:txBody>
          <a:bodyPr/>
          <a:lstStyle/>
          <a:p>
            <a:r>
              <a:rPr lang="zh-CN" altLang="en-US" dirty="0"/>
              <a:t>分段函数</a:t>
            </a:r>
          </a:p>
          <a:p>
            <a:pPr>
              <a:lnSpc>
                <a:spcPct val="80000"/>
              </a:lnSpc>
              <a:buNone/>
            </a:pPr>
            <a:r>
              <a:rPr lang="en-US" altLang="zh-CN" sz="1800" dirty="0">
                <a:latin typeface="Times New Roman" panose="02020603050405020304" pitchFamily="18" charset="0"/>
              </a:rPr>
              <a:t>&gt;&gt;&gt; x = </a:t>
            </a:r>
            <a:r>
              <a:rPr lang="en-US" altLang="zh-CN" sz="1800" dirty="0" err="1">
                <a:latin typeface="Times New Roman" panose="02020603050405020304" pitchFamily="18" charset="0"/>
              </a:rPr>
              <a:t>np.random.randint</a:t>
            </a:r>
            <a:r>
              <a:rPr lang="en-US" altLang="zh-CN" sz="1800" dirty="0">
                <a:latin typeface="Times New Roman" panose="02020603050405020304" pitchFamily="18" charset="0"/>
              </a:rPr>
              <a:t>(0, 10, size=(1,10))</a:t>
            </a:r>
          </a:p>
          <a:p>
            <a:pPr>
              <a:lnSpc>
                <a:spcPct val="80000"/>
              </a:lnSpc>
              <a:buNone/>
            </a:pPr>
            <a:r>
              <a:rPr lang="en-US" altLang="zh-CN" sz="1800" dirty="0">
                <a:latin typeface="Times New Roman" panose="02020603050405020304" pitchFamily="18" charset="0"/>
              </a:rPr>
              <a:t>&gt;&gt;&gt; x</a:t>
            </a:r>
          </a:p>
          <a:p>
            <a:pPr>
              <a:lnSpc>
                <a:spcPct val="80000"/>
              </a:lnSpc>
              <a:buNone/>
            </a:pPr>
            <a:r>
              <a:rPr lang="en-US" altLang="zh-CN" sz="1800" dirty="0">
                <a:solidFill>
                  <a:srgbClr val="0070C0"/>
                </a:solidFill>
                <a:latin typeface="Times New Roman" panose="02020603050405020304" pitchFamily="18" charset="0"/>
              </a:rPr>
              <a:t>array([[0, 4, 3, 3, 8, 4, 7, 3, 1, 7]])</a:t>
            </a:r>
          </a:p>
          <a:p>
            <a:pPr>
              <a:lnSpc>
                <a:spcPct val="80000"/>
              </a:lnSpc>
              <a:buNone/>
            </a:pPr>
            <a:endParaRPr lang="en-US" altLang="zh-CN" sz="1800" dirty="0">
              <a:solidFill>
                <a:srgbClr val="0070C0"/>
              </a:solidFill>
              <a:latin typeface="Times New Roman" panose="02020603050405020304" pitchFamily="18" charset="0"/>
            </a:endParaRPr>
          </a:p>
          <a:p>
            <a:pPr>
              <a:lnSpc>
                <a:spcPct val="80000"/>
              </a:lnSpc>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np.where</a:t>
            </a:r>
            <a:r>
              <a:rPr lang="en-US" altLang="zh-CN" sz="1800" dirty="0">
                <a:latin typeface="Times New Roman" panose="02020603050405020304" pitchFamily="18" charset="0"/>
              </a:rPr>
              <a:t>(x&lt;5, 0, 1)   #小于5的元素值对应0，其他对应1,</a:t>
            </a:r>
            <a:r>
              <a:rPr lang="zh-CN" altLang="en-US" sz="1800" dirty="0">
                <a:latin typeface="Times New Roman" panose="02020603050405020304" pitchFamily="18" charset="0"/>
              </a:rPr>
              <a:t>三元表达式</a:t>
            </a:r>
            <a:r>
              <a:rPr lang="en-US" altLang="zh-CN" sz="1800" dirty="0">
                <a:latin typeface="Times New Roman" panose="02020603050405020304" pitchFamily="18" charset="0"/>
              </a:rPr>
              <a:t>x if condition else y</a:t>
            </a:r>
            <a:r>
              <a:rPr lang="zh-CN" altLang="en-US" sz="1800" dirty="0">
                <a:latin typeface="Times New Roman" panose="02020603050405020304" pitchFamily="18" charset="0"/>
              </a:rPr>
              <a:t>的矢量化版本</a:t>
            </a:r>
            <a:endParaRPr lang="en-US" altLang="zh-CN" sz="1800" dirty="0">
              <a:latin typeface="Times New Roman" panose="02020603050405020304" pitchFamily="18" charset="0"/>
            </a:endParaRPr>
          </a:p>
          <a:p>
            <a:pPr>
              <a:lnSpc>
                <a:spcPct val="80000"/>
              </a:lnSpc>
              <a:buNone/>
            </a:pPr>
            <a:r>
              <a:rPr lang="en-US" altLang="zh-CN" sz="1800" dirty="0">
                <a:solidFill>
                  <a:srgbClr val="0070C0"/>
                </a:solidFill>
                <a:latin typeface="Times New Roman" panose="02020603050405020304" pitchFamily="18" charset="0"/>
              </a:rPr>
              <a:t>array([[0, 0, 0, 0, 1, 0, 1, 0, 0, 1]])</a:t>
            </a:r>
          </a:p>
          <a:p>
            <a:pPr>
              <a:lnSpc>
                <a:spcPct val="80000"/>
              </a:lnSpc>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np.where</a:t>
            </a:r>
            <a:r>
              <a:rPr lang="en-US" altLang="zh-CN" sz="1800" dirty="0">
                <a:latin typeface="Times New Roman" panose="02020603050405020304" pitchFamily="18" charset="0"/>
              </a:rPr>
              <a:t>(x&lt;5)  #</a:t>
            </a:r>
            <a:r>
              <a:rPr lang="zh-CN" altLang="en-US" sz="1800" dirty="0">
                <a:latin typeface="Times New Roman" panose="02020603050405020304" pitchFamily="18" charset="0"/>
              </a:rPr>
              <a:t>默认返回位置</a:t>
            </a:r>
            <a:endParaRPr lang="en-US" altLang="zh-CN" sz="1800" dirty="0">
              <a:latin typeface="Times New Roman" panose="02020603050405020304" pitchFamily="18" charset="0"/>
            </a:endParaRPr>
          </a:p>
          <a:p>
            <a:pPr>
              <a:lnSpc>
                <a:spcPct val="80000"/>
              </a:lnSpc>
              <a:buNone/>
            </a:pPr>
            <a:r>
              <a:rPr lang="en-US" altLang="zh-CN" sz="1800" dirty="0">
                <a:solidFill>
                  <a:srgbClr val="0070C0"/>
                </a:solidFill>
                <a:latin typeface="Times New Roman" panose="02020603050405020304" pitchFamily="18" charset="0"/>
              </a:rPr>
              <a:t>(array([0, 0, 0, 0, 0, 0, 0], </a:t>
            </a:r>
            <a:r>
              <a:rPr lang="en-US" altLang="zh-CN" sz="1800" dirty="0" err="1">
                <a:solidFill>
                  <a:srgbClr val="0070C0"/>
                </a:solidFill>
                <a:latin typeface="Times New Roman" panose="02020603050405020304" pitchFamily="18" charset="0"/>
              </a:rPr>
              <a:t>dtype</a:t>
            </a:r>
            <a:r>
              <a:rPr lang="en-US" altLang="zh-CN" sz="1800" dirty="0">
                <a:solidFill>
                  <a:srgbClr val="0070C0"/>
                </a:solidFill>
                <a:latin typeface="Times New Roman" panose="02020603050405020304" pitchFamily="18" charset="0"/>
              </a:rPr>
              <a:t>=int64),</a:t>
            </a:r>
          </a:p>
          <a:p>
            <a:pPr>
              <a:lnSpc>
                <a:spcPct val="80000"/>
              </a:lnSpc>
              <a:buNone/>
            </a:pPr>
            <a:r>
              <a:rPr lang="en-US" altLang="zh-CN" sz="1800" dirty="0">
                <a:solidFill>
                  <a:srgbClr val="0070C0"/>
                </a:solidFill>
                <a:latin typeface="Times New Roman" panose="02020603050405020304" pitchFamily="18" charset="0"/>
              </a:rPr>
              <a:t> array([0, 1, 2, 3, 5, 7, 8], </a:t>
            </a:r>
            <a:r>
              <a:rPr lang="en-US" altLang="zh-CN" sz="1800" dirty="0" err="1">
                <a:solidFill>
                  <a:srgbClr val="0070C0"/>
                </a:solidFill>
                <a:latin typeface="Times New Roman" panose="02020603050405020304" pitchFamily="18" charset="0"/>
              </a:rPr>
              <a:t>dtype</a:t>
            </a:r>
            <a:r>
              <a:rPr lang="en-US" altLang="zh-CN" sz="1800" dirty="0">
                <a:solidFill>
                  <a:srgbClr val="0070C0"/>
                </a:solidFill>
                <a:latin typeface="Times New Roman" panose="02020603050405020304" pitchFamily="18" charset="0"/>
              </a:rPr>
              <a:t>=int64))</a:t>
            </a:r>
          </a:p>
          <a:p>
            <a:pPr>
              <a:lnSpc>
                <a:spcPct val="80000"/>
              </a:lnSpc>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np.argwhere</a:t>
            </a:r>
            <a:r>
              <a:rPr lang="en-US" altLang="zh-CN" sz="1800" dirty="0">
                <a:latin typeface="Times New Roman" panose="02020603050405020304" pitchFamily="18" charset="0"/>
              </a:rPr>
              <a:t>(x&lt;5)</a:t>
            </a:r>
            <a:endParaRPr lang="en-US" altLang="zh-CN" sz="1800" dirty="0">
              <a:solidFill>
                <a:srgbClr val="0070C0"/>
              </a:solidFill>
              <a:latin typeface="Times New Roman" panose="02020603050405020304" pitchFamily="18" charset="0"/>
            </a:endParaRPr>
          </a:p>
          <a:p>
            <a:pPr>
              <a:lnSpc>
                <a:spcPct val="80000"/>
              </a:lnSpc>
              <a:buNone/>
            </a:pPr>
            <a:r>
              <a:rPr lang="en-US" altLang="zh-CN" sz="1800" dirty="0">
                <a:solidFill>
                  <a:srgbClr val="0070C0"/>
                </a:solidFill>
                <a:latin typeface="Times New Roman" panose="02020603050405020304" pitchFamily="18" charset="0"/>
              </a:rPr>
              <a:t>array([[0, 0],</a:t>
            </a:r>
          </a:p>
          <a:p>
            <a:pPr>
              <a:lnSpc>
                <a:spcPct val="80000"/>
              </a:lnSpc>
              <a:buNone/>
            </a:pPr>
            <a:r>
              <a:rPr lang="en-US" altLang="zh-CN" sz="1800" dirty="0">
                <a:solidFill>
                  <a:srgbClr val="0070C0"/>
                </a:solidFill>
                <a:latin typeface="Times New Roman" panose="02020603050405020304" pitchFamily="18" charset="0"/>
              </a:rPr>
              <a:t>       [0, 1],</a:t>
            </a:r>
          </a:p>
          <a:p>
            <a:pPr>
              <a:lnSpc>
                <a:spcPct val="80000"/>
              </a:lnSpc>
              <a:buNone/>
            </a:pPr>
            <a:r>
              <a:rPr lang="en-US" altLang="zh-CN" sz="1800" dirty="0">
                <a:solidFill>
                  <a:srgbClr val="0070C0"/>
                </a:solidFill>
                <a:latin typeface="Times New Roman" panose="02020603050405020304" pitchFamily="18" charset="0"/>
              </a:rPr>
              <a:t>       [0, 2],</a:t>
            </a:r>
          </a:p>
          <a:p>
            <a:pPr>
              <a:lnSpc>
                <a:spcPct val="80000"/>
              </a:lnSpc>
              <a:buNone/>
            </a:pPr>
            <a:r>
              <a:rPr lang="en-US" altLang="zh-CN" sz="1800" dirty="0">
                <a:solidFill>
                  <a:srgbClr val="0070C0"/>
                </a:solidFill>
                <a:latin typeface="Times New Roman" panose="02020603050405020304" pitchFamily="18" charset="0"/>
              </a:rPr>
              <a:t>       [0, 3],</a:t>
            </a:r>
          </a:p>
          <a:p>
            <a:pPr>
              <a:lnSpc>
                <a:spcPct val="80000"/>
              </a:lnSpc>
              <a:buNone/>
            </a:pPr>
            <a:r>
              <a:rPr lang="en-US" altLang="zh-CN" sz="1800" dirty="0">
                <a:solidFill>
                  <a:srgbClr val="0070C0"/>
                </a:solidFill>
                <a:latin typeface="Times New Roman" panose="02020603050405020304" pitchFamily="18" charset="0"/>
              </a:rPr>
              <a:t>       [0, 5],</a:t>
            </a:r>
          </a:p>
          <a:p>
            <a:pPr>
              <a:lnSpc>
                <a:spcPct val="80000"/>
              </a:lnSpc>
              <a:buNone/>
            </a:pPr>
            <a:r>
              <a:rPr lang="en-US" altLang="zh-CN" sz="1800" dirty="0">
                <a:solidFill>
                  <a:srgbClr val="0070C0"/>
                </a:solidFill>
                <a:latin typeface="Times New Roman" panose="02020603050405020304" pitchFamily="18" charset="0"/>
              </a:rPr>
              <a:t>       [0, 7],</a:t>
            </a:r>
          </a:p>
          <a:p>
            <a:pPr>
              <a:lnSpc>
                <a:spcPct val="80000"/>
              </a:lnSpc>
              <a:buNone/>
            </a:pPr>
            <a:r>
              <a:rPr lang="en-US" altLang="zh-CN" sz="1800" dirty="0">
                <a:solidFill>
                  <a:srgbClr val="0070C0"/>
                </a:solidFill>
                <a:latin typeface="Times New Roman" panose="02020603050405020304" pitchFamily="18" charset="0"/>
              </a:rPr>
              <a:t>       [0, 8]], </a:t>
            </a:r>
            <a:r>
              <a:rPr lang="en-US" altLang="zh-CN" sz="1800" dirty="0" err="1">
                <a:solidFill>
                  <a:srgbClr val="0070C0"/>
                </a:solidFill>
                <a:latin typeface="Times New Roman" panose="02020603050405020304" pitchFamily="18" charset="0"/>
              </a:rPr>
              <a:t>dtype</a:t>
            </a:r>
            <a:r>
              <a:rPr lang="en-US" altLang="zh-CN" sz="1800" dirty="0">
                <a:solidFill>
                  <a:srgbClr val="0070C0"/>
                </a:solidFill>
                <a:latin typeface="Times New Roman" panose="02020603050405020304" pitchFamily="18" charset="0"/>
              </a:rPr>
              <a:t>=int64)</a:t>
            </a:r>
          </a:p>
          <a:p>
            <a:pPr>
              <a:lnSpc>
                <a:spcPct val="80000"/>
              </a:lnSpc>
              <a:buNone/>
            </a:pPr>
            <a:r>
              <a:rPr lang="en-US" altLang="zh-CN" sz="1800" dirty="0">
                <a:latin typeface="Times New Roman" panose="02020603050405020304" pitchFamily="18" charset="0"/>
              </a:rPr>
              <a:t>#小于4的元素乘以2，大于7的元素乘以3，其他元素变为0</a:t>
            </a:r>
          </a:p>
          <a:p>
            <a:pPr>
              <a:lnSpc>
                <a:spcPct val="80000"/>
              </a:lnSpc>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np.piecewise</a:t>
            </a:r>
            <a:r>
              <a:rPr lang="en-US" altLang="zh-CN" sz="1800" dirty="0">
                <a:latin typeface="Times New Roman" panose="02020603050405020304" pitchFamily="18" charset="0"/>
              </a:rPr>
              <a:t>(x,[x&lt;4, x&gt;7],[lambda x:x*2,lambda x:x*3])</a:t>
            </a:r>
          </a:p>
          <a:p>
            <a:pPr>
              <a:lnSpc>
                <a:spcPct val="80000"/>
              </a:lnSpc>
              <a:buNone/>
            </a:pPr>
            <a:r>
              <a:rPr lang="en-US" altLang="zh-CN" sz="1800" dirty="0">
                <a:solidFill>
                  <a:srgbClr val="0070C0"/>
                </a:solidFill>
                <a:latin typeface="Times New Roman" panose="02020603050405020304" pitchFamily="18" charset="0"/>
              </a:rPr>
              <a:t>array([[ 0,  0,  6,  6, 24,  0,  0,  6,  2,  0]])</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常用概念</a:t>
            </a:r>
          </a:p>
        </p:txBody>
      </p:sp>
      <p:sp>
        <p:nvSpPr>
          <p:cNvPr id="3" name="内容占位符 2"/>
          <p:cNvSpPr>
            <a:spLocks noGrp="1"/>
          </p:cNvSpPr>
          <p:nvPr>
            <p:ph idx="1"/>
          </p:nvPr>
        </p:nvSpPr>
        <p:spPr>
          <a:xfrm>
            <a:off x="494208" y="1343973"/>
            <a:ext cx="11074400" cy="5244606"/>
          </a:xfrm>
        </p:spPr>
        <p:txBody>
          <a:bodyPr/>
          <a:lstStyle/>
          <a:p>
            <a:r>
              <a:rPr lang="zh-CN" altLang="en-US" dirty="0"/>
              <a:t>数组的副本和视图</a:t>
            </a:r>
            <a:endParaRPr lang="en-US" altLang="zh-CN" dirty="0"/>
          </a:p>
          <a:p>
            <a:pPr lvl="1"/>
            <a:r>
              <a:rPr lang="zh-CN" altLang="en-US" dirty="0"/>
              <a:t>赋值运算无复制，</a:t>
            </a:r>
            <a:r>
              <a:rPr lang="zh-CN" altLang="en-US" dirty="0">
                <a:solidFill>
                  <a:srgbClr val="FF0000"/>
                </a:solidFill>
              </a:rPr>
              <a:t>切片操作返回视图</a:t>
            </a:r>
            <a:r>
              <a:rPr lang="zh-CN" altLang="en-US" dirty="0"/>
              <a:t>，</a:t>
            </a:r>
            <a:r>
              <a:rPr lang="en-US" altLang="zh-CN" dirty="0"/>
              <a:t>copy</a:t>
            </a:r>
            <a:r>
              <a:rPr lang="zh-CN" altLang="en-US" dirty="0"/>
              <a:t>函数用于生成副本</a:t>
            </a:r>
            <a:endParaRPr lang="en-US" altLang="zh-CN" dirty="0"/>
          </a:p>
          <a:p>
            <a:pPr marL="355600" lvl="1" indent="-355600">
              <a:lnSpc>
                <a:spcPct val="80000"/>
              </a:lnSpc>
              <a:buSzPct val="70000"/>
              <a:buNone/>
            </a:pPr>
            <a:r>
              <a:rPr lang="en-US" altLang="zh-CN" sz="2000" dirty="0">
                <a:latin typeface="Times New Roman" panose="02020603050405020304" pitchFamily="18" charset="0"/>
              </a:rPr>
              <a:t>&gt;&gt;&gt;a=</a:t>
            </a:r>
            <a:r>
              <a:rPr lang="en-US" altLang="zh-CN" sz="2000" dirty="0" err="1">
                <a:latin typeface="Times New Roman" panose="02020603050405020304" pitchFamily="18" charset="0"/>
              </a:rPr>
              <a:t>np.arange</a:t>
            </a:r>
            <a:r>
              <a:rPr lang="en-US" altLang="zh-CN" sz="2000" dirty="0">
                <a:latin typeface="Times New Roman" panose="02020603050405020304" pitchFamily="18" charset="0"/>
              </a:rPr>
              <a:t>(1,5)</a:t>
            </a:r>
          </a:p>
          <a:p>
            <a:pPr marL="355600" lvl="1" indent="-355600">
              <a:lnSpc>
                <a:spcPct val="80000"/>
              </a:lnSpc>
              <a:buSzPct val="70000"/>
              <a:buNone/>
            </a:pPr>
            <a:r>
              <a:rPr lang="en-US" altLang="zh-CN" sz="2000" dirty="0">
                <a:latin typeface="Times New Roman" panose="02020603050405020304" pitchFamily="18" charset="0"/>
              </a:rPr>
              <a:t>&gt;&gt;&gt;b=a </a:t>
            </a:r>
          </a:p>
          <a:p>
            <a:pPr marL="355600" lvl="1" indent="-355600">
              <a:lnSpc>
                <a:spcPct val="80000"/>
              </a:lnSpc>
              <a:buSzPct val="70000"/>
              <a:buNone/>
            </a:pPr>
            <a:r>
              <a:rPr lang="en-US" altLang="zh-CN" sz="2000" dirty="0">
                <a:latin typeface="Times New Roman" panose="02020603050405020304" pitchFamily="18" charset="0"/>
              </a:rPr>
              <a:t>&gt;&gt;&gt; b</a:t>
            </a:r>
          </a:p>
          <a:p>
            <a:pPr marL="355600" lvl="1" indent="-355600">
              <a:lnSpc>
                <a:spcPct val="80000"/>
              </a:lnSpc>
              <a:buSzPct val="70000"/>
              <a:buNone/>
            </a:pPr>
            <a:r>
              <a:rPr lang="en-US" altLang="zh-CN" sz="2000" dirty="0">
                <a:solidFill>
                  <a:srgbClr val="0070C0"/>
                </a:solidFill>
                <a:latin typeface="Times New Roman" panose="02020603050405020304" pitchFamily="18" charset="0"/>
              </a:rPr>
              <a:t>array([1, 2, 3, 4])</a:t>
            </a:r>
          </a:p>
          <a:p>
            <a:pPr marL="355600" lvl="1" indent="-355600">
              <a:lnSpc>
                <a:spcPct val="80000"/>
              </a:lnSpc>
              <a:buSzPct val="70000"/>
              <a:buNone/>
            </a:pPr>
            <a:r>
              <a:rPr lang="en-US" altLang="zh-CN" sz="2000" dirty="0">
                <a:latin typeface="Times New Roman" panose="02020603050405020304" pitchFamily="18" charset="0"/>
              </a:rPr>
              <a:t>&gt;&gt;&gt; id(a) == id(b) #</a:t>
            </a:r>
            <a:r>
              <a:rPr lang="zh-CN" altLang="en-US" sz="2000" dirty="0">
                <a:latin typeface="Times New Roman" panose="02020603050405020304" pitchFamily="18" charset="0"/>
              </a:rPr>
              <a:t>赋值的内存地址一致</a:t>
            </a:r>
            <a:endParaRPr lang="en-US" altLang="zh-CN" sz="2000" dirty="0">
              <a:latin typeface="Times New Roman" panose="02020603050405020304" pitchFamily="18" charset="0"/>
            </a:endParaRPr>
          </a:p>
          <a:p>
            <a:pPr marL="355600" lvl="1" indent="-355600">
              <a:lnSpc>
                <a:spcPct val="80000"/>
              </a:lnSpc>
              <a:buSzPct val="70000"/>
              <a:buNone/>
            </a:pPr>
            <a:r>
              <a:rPr lang="en-US" altLang="zh-CN" sz="2000" dirty="0">
                <a:solidFill>
                  <a:srgbClr val="0070C0"/>
                </a:solidFill>
                <a:latin typeface="Times New Roman" panose="02020603050405020304" pitchFamily="18" charset="0"/>
              </a:rPr>
              <a:t>True</a:t>
            </a:r>
          </a:p>
          <a:p>
            <a:pPr marL="355600" lvl="1" indent="-355600">
              <a:lnSpc>
                <a:spcPct val="80000"/>
              </a:lnSpc>
              <a:buSzPct val="70000"/>
              <a:buNone/>
            </a:pPr>
            <a:r>
              <a:rPr lang="en-US" altLang="zh-CN" sz="2000" dirty="0">
                <a:latin typeface="Times New Roman" panose="02020603050405020304" pitchFamily="18" charset="0"/>
              </a:rPr>
              <a:t>&gt;&gt;&gt;a[2]=0</a:t>
            </a:r>
          </a:p>
          <a:p>
            <a:pPr marL="355600" lvl="1" indent="-355600">
              <a:lnSpc>
                <a:spcPct val="80000"/>
              </a:lnSpc>
              <a:buSzPct val="70000"/>
              <a:buNone/>
            </a:pPr>
            <a:r>
              <a:rPr lang="en-US" altLang="zh-CN" sz="2000" dirty="0">
                <a:latin typeface="Times New Roman" panose="02020603050405020304" pitchFamily="18" charset="0"/>
              </a:rPr>
              <a:t>&gt;&gt;&gt;b</a:t>
            </a:r>
          </a:p>
          <a:p>
            <a:pPr marL="355600" lvl="1" indent="-355600">
              <a:lnSpc>
                <a:spcPct val="80000"/>
              </a:lnSpc>
              <a:buSzPct val="70000"/>
              <a:buNone/>
            </a:pPr>
            <a:r>
              <a:rPr lang="en-US" altLang="zh-CN" sz="2000" dirty="0">
                <a:solidFill>
                  <a:srgbClr val="0070C0"/>
                </a:solidFill>
                <a:latin typeface="Times New Roman" panose="02020603050405020304" pitchFamily="18" charset="0"/>
              </a:rPr>
              <a:t>array([1, 2, 0, 4])</a:t>
            </a:r>
          </a:p>
          <a:p>
            <a:pPr marL="355600" lvl="1" indent="-355600">
              <a:lnSpc>
                <a:spcPct val="80000"/>
              </a:lnSpc>
              <a:buSzPct val="70000"/>
              <a:buNone/>
            </a:pPr>
            <a:r>
              <a:rPr lang="en-US" altLang="zh-CN" sz="2000" dirty="0">
                <a:latin typeface="Times New Roman" panose="02020603050405020304" pitchFamily="18" charset="0"/>
              </a:rPr>
              <a:t>&gt;&gt;&gt; </a:t>
            </a:r>
            <a:r>
              <a:rPr lang="en-US" altLang="zh-CN" sz="2000" dirty="0">
                <a:latin typeface="Times New Roman" panose="02020603050405020304" pitchFamily="18" charset="0"/>
                <a:cs typeface="+mn-cs"/>
              </a:rPr>
              <a:t>c=a[0:2]</a:t>
            </a:r>
          </a:p>
          <a:p>
            <a:pPr marL="355600" lvl="1" indent="-355600">
              <a:lnSpc>
                <a:spcPct val="80000"/>
              </a:lnSpc>
              <a:buSzPct val="70000"/>
              <a:buNone/>
            </a:pPr>
            <a:r>
              <a:rPr lang="en-US" altLang="zh-CN" sz="2000" dirty="0">
                <a:latin typeface="Times New Roman" panose="02020603050405020304" pitchFamily="18" charset="0"/>
              </a:rPr>
              <a:t>&gt;&gt;&gt; c</a:t>
            </a:r>
          </a:p>
          <a:p>
            <a:pPr marL="355600" lvl="1" indent="-355600">
              <a:lnSpc>
                <a:spcPct val="80000"/>
              </a:lnSpc>
              <a:buSzPct val="70000"/>
              <a:buNone/>
            </a:pPr>
            <a:r>
              <a:rPr lang="en-US" altLang="zh-CN" sz="2000" dirty="0">
                <a:solidFill>
                  <a:srgbClr val="0070C0"/>
                </a:solidFill>
                <a:latin typeface="Times New Roman" panose="02020603050405020304" pitchFamily="18" charset="0"/>
                <a:cs typeface="+mn-cs"/>
              </a:rPr>
              <a:t>array([1, 2])</a:t>
            </a:r>
          </a:p>
          <a:p>
            <a:pPr marL="355600" lvl="1" indent="-355600">
              <a:lnSpc>
                <a:spcPct val="80000"/>
              </a:lnSpc>
              <a:buSzPct val="70000"/>
              <a:buNone/>
            </a:pPr>
            <a:r>
              <a:rPr lang="en-US" altLang="zh-CN" sz="2000" dirty="0">
                <a:latin typeface="Times New Roman" panose="02020603050405020304" pitchFamily="18" charset="0"/>
              </a:rPr>
              <a:t>&gt;&gt;&gt; d=a[0:2]</a:t>
            </a:r>
            <a:endParaRPr lang="en-US" altLang="zh-CN" sz="2000" dirty="0">
              <a:solidFill>
                <a:srgbClr val="0070C0"/>
              </a:solidFill>
              <a:latin typeface="Times New Roman" panose="02020603050405020304" pitchFamily="18" charset="0"/>
              <a:cs typeface="+mn-cs"/>
            </a:endParaRPr>
          </a:p>
          <a:p>
            <a:pPr marL="355600" lvl="1" indent="-355600">
              <a:lnSpc>
                <a:spcPct val="80000"/>
              </a:lnSpc>
              <a:buSzPct val="70000"/>
              <a:buNone/>
            </a:pPr>
            <a:r>
              <a:rPr lang="en-US" altLang="zh-CN" sz="2000" dirty="0">
                <a:latin typeface="Times New Roman" panose="02020603050405020304" pitchFamily="18" charset="0"/>
              </a:rPr>
              <a:t>&gt;&gt;&gt;a[0]=0</a:t>
            </a:r>
          </a:p>
          <a:p>
            <a:pPr marL="355600" lvl="1" indent="-355600">
              <a:lnSpc>
                <a:spcPct val="80000"/>
              </a:lnSpc>
              <a:buSzPct val="70000"/>
              <a:buNone/>
            </a:pPr>
            <a:r>
              <a:rPr lang="en-US" altLang="zh-CN" sz="2000" dirty="0">
                <a:latin typeface="Times New Roman" panose="02020603050405020304" pitchFamily="18" charset="0"/>
              </a:rPr>
              <a:t>&gt;&gt;&gt; c</a:t>
            </a:r>
          </a:p>
          <a:p>
            <a:pPr marL="355600" lvl="1" indent="-355600">
              <a:lnSpc>
                <a:spcPct val="80000"/>
              </a:lnSpc>
              <a:buSzPct val="70000"/>
              <a:buNone/>
            </a:pPr>
            <a:r>
              <a:rPr lang="en-US" altLang="zh-CN" sz="2000" dirty="0">
                <a:solidFill>
                  <a:srgbClr val="0070C0"/>
                </a:solidFill>
                <a:latin typeface="Times New Roman" panose="02020603050405020304" pitchFamily="18" charset="0"/>
              </a:rPr>
              <a:t>array([0, 2])</a:t>
            </a:r>
          </a:p>
        </p:txBody>
      </p:sp>
      <p:sp>
        <p:nvSpPr>
          <p:cNvPr id="4" name="灯片编号占位符 3"/>
          <p:cNvSpPr>
            <a:spLocks noGrp="1"/>
          </p:cNvSpPr>
          <p:nvPr>
            <p:ph type="sldNum" sz="quarter" idx="11"/>
          </p:nvPr>
        </p:nvSpPr>
        <p:spPr/>
        <p:txBody>
          <a:bodyPr/>
          <a:lstStyle/>
          <a:p>
            <a:fld id="{565CE74E-AB26-4998-AD42-012C4C1AD076}" type="slidenum">
              <a:rPr lang="zh-CN" altLang="en-US" smtClean="0"/>
              <a:t>29</a:t>
            </a:fld>
            <a:endParaRPr lang="zh-CN" altLang="en-US"/>
          </a:p>
        </p:txBody>
      </p:sp>
      <p:sp>
        <p:nvSpPr>
          <p:cNvPr id="7" name="矩形 6"/>
          <p:cNvSpPr/>
          <p:nvPr/>
        </p:nvSpPr>
        <p:spPr>
          <a:xfrm>
            <a:off x="5791166" y="3098139"/>
            <a:ext cx="5777442" cy="2800767"/>
          </a:xfrm>
          <a:prstGeom prst="rect">
            <a:avLst/>
          </a:prstGeom>
        </p:spPr>
        <p:txBody>
          <a:bodyPr wrap="square">
            <a:spAutoFit/>
          </a:bodyPr>
          <a:lstStyle/>
          <a:p>
            <a:pPr marL="355600" lvl="1" indent="-355600">
              <a:lnSpc>
                <a:spcPct val="80000"/>
              </a:lnSpc>
              <a:buSzPct val="70000"/>
            </a:pPr>
            <a:r>
              <a:rPr lang="en-US" altLang="zh-CN" sz="2000" b="1" dirty="0">
                <a:latin typeface="Times New Roman" panose="02020603050405020304" pitchFamily="18" charset="0"/>
              </a:rPr>
              <a:t>&gt;&gt;&gt;d</a:t>
            </a:r>
          </a:p>
          <a:p>
            <a:pPr marL="355600" lvl="1" indent="-355600">
              <a:lnSpc>
                <a:spcPct val="80000"/>
              </a:lnSpc>
              <a:buSzPct val="70000"/>
            </a:pPr>
            <a:r>
              <a:rPr lang="en-US" altLang="zh-CN" sz="2000" b="1" dirty="0">
                <a:solidFill>
                  <a:srgbClr val="0070C0"/>
                </a:solidFill>
                <a:latin typeface="Times New Roman" panose="02020603050405020304" pitchFamily="18" charset="0"/>
              </a:rPr>
              <a:t>array([0, 2])</a:t>
            </a:r>
          </a:p>
          <a:p>
            <a:pPr marL="355600" lvl="1" indent="-355600">
              <a:lnSpc>
                <a:spcPct val="80000"/>
              </a:lnSpc>
              <a:buSzPct val="70000"/>
            </a:pPr>
            <a:r>
              <a:rPr lang="en-US" altLang="zh-CN" sz="2000" b="1" dirty="0">
                <a:latin typeface="Times New Roman" panose="02020603050405020304" pitchFamily="18" charset="0"/>
              </a:rPr>
              <a:t>&gt;&gt;&gt;id(c) == id(d)   #</a:t>
            </a:r>
            <a:r>
              <a:rPr lang="zh-CN" altLang="en-US" sz="2000" b="1" dirty="0">
                <a:latin typeface="Times New Roman" panose="02020603050405020304" pitchFamily="18" charset="0"/>
              </a:rPr>
              <a:t>视图的内存地址不一致</a:t>
            </a:r>
            <a:endParaRPr lang="en-US" altLang="zh-CN" sz="2000" b="1" dirty="0">
              <a:latin typeface="Times New Roman" panose="02020603050405020304" pitchFamily="18" charset="0"/>
            </a:endParaRPr>
          </a:p>
          <a:p>
            <a:pPr marL="355600" lvl="1" indent="-355600">
              <a:lnSpc>
                <a:spcPct val="80000"/>
              </a:lnSpc>
              <a:buSzPct val="70000"/>
            </a:pPr>
            <a:r>
              <a:rPr lang="en-US" altLang="zh-CN" sz="2000" b="1" dirty="0">
                <a:solidFill>
                  <a:srgbClr val="0070C0"/>
                </a:solidFill>
                <a:latin typeface="Times New Roman" panose="02020603050405020304" pitchFamily="18" charset="0"/>
              </a:rPr>
              <a:t>False</a:t>
            </a:r>
          </a:p>
          <a:p>
            <a:pPr marL="355600" lvl="1" indent="-355600">
              <a:lnSpc>
                <a:spcPct val="80000"/>
              </a:lnSpc>
              <a:buSzPct val="70000"/>
            </a:pPr>
            <a:r>
              <a:rPr lang="en-US" altLang="zh-CN" sz="2000" b="1" dirty="0">
                <a:solidFill>
                  <a:srgbClr val="FF0000"/>
                </a:solidFill>
                <a:latin typeface="Times New Roman" panose="02020603050405020304" pitchFamily="18" charset="0"/>
              </a:rPr>
              <a:t>&gt;&gt;&gt; a=</a:t>
            </a:r>
            <a:r>
              <a:rPr lang="en-US" altLang="zh-CN" sz="2000" b="1" dirty="0" err="1">
                <a:solidFill>
                  <a:srgbClr val="FF0000"/>
                </a:solidFill>
                <a:latin typeface="Times New Roman" panose="02020603050405020304" pitchFamily="18" charset="0"/>
              </a:rPr>
              <a:t>arange</a:t>
            </a:r>
            <a:r>
              <a:rPr lang="en-US" altLang="zh-CN" sz="2000" b="1" dirty="0">
                <a:solidFill>
                  <a:srgbClr val="FF0000"/>
                </a:solidFill>
                <a:latin typeface="Times New Roman" panose="02020603050405020304" pitchFamily="18" charset="0"/>
              </a:rPr>
              <a:t>(1,5)</a:t>
            </a:r>
          </a:p>
          <a:p>
            <a:pPr marL="355600" lvl="1" indent="-355600">
              <a:lnSpc>
                <a:spcPct val="80000"/>
              </a:lnSpc>
              <a:buSzPct val="70000"/>
              <a:buNone/>
            </a:pPr>
            <a:r>
              <a:rPr lang="en-US" altLang="zh-CN" sz="2000" b="1" dirty="0">
                <a:solidFill>
                  <a:srgbClr val="FF0000"/>
                </a:solidFill>
                <a:latin typeface="Times New Roman" panose="02020603050405020304" pitchFamily="18" charset="0"/>
              </a:rPr>
              <a:t>&gt;&gt;&gt; b=</a:t>
            </a:r>
            <a:r>
              <a:rPr lang="en-US" altLang="zh-CN" sz="2000" b="1" dirty="0" err="1">
                <a:solidFill>
                  <a:srgbClr val="FF0000"/>
                </a:solidFill>
                <a:latin typeface="Times New Roman" panose="02020603050405020304" pitchFamily="18" charset="0"/>
              </a:rPr>
              <a:t>a.copy</a:t>
            </a:r>
            <a:r>
              <a:rPr lang="en-US" altLang="zh-CN" sz="2000" b="1" dirty="0">
                <a:solidFill>
                  <a:srgbClr val="FF0000"/>
                </a:solidFill>
                <a:latin typeface="Times New Roman" panose="02020603050405020304" pitchFamily="18" charset="0"/>
              </a:rPr>
              <a:t>()  </a:t>
            </a:r>
          </a:p>
          <a:p>
            <a:pPr marL="355600" lvl="1" indent="-355600">
              <a:lnSpc>
                <a:spcPct val="80000"/>
              </a:lnSpc>
              <a:buSzPct val="70000"/>
              <a:buNone/>
            </a:pPr>
            <a:r>
              <a:rPr lang="en-US" altLang="zh-CN" sz="2000" b="1" dirty="0">
                <a:solidFill>
                  <a:srgbClr val="FF0000"/>
                </a:solidFill>
                <a:latin typeface="Times New Roman" panose="02020603050405020304" pitchFamily="18" charset="0"/>
              </a:rPr>
              <a:t>&gt;&gt;&gt; b</a:t>
            </a:r>
          </a:p>
          <a:p>
            <a:pPr marL="355600" lvl="1" indent="-355600">
              <a:lnSpc>
                <a:spcPct val="80000"/>
              </a:lnSpc>
              <a:buSzPct val="70000"/>
              <a:buNone/>
            </a:pPr>
            <a:r>
              <a:rPr lang="en-US" altLang="zh-CN" sz="2000" b="1" dirty="0">
                <a:solidFill>
                  <a:srgbClr val="0070C0"/>
                </a:solidFill>
                <a:latin typeface="Times New Roman" panose="02020603050405020304" pitchFamily="18" charset="0"/>
              </a:rPr>
              <a:t>array([1, 2, 3, 4])</a:t>
            </a:r>
          </a:p>
          <a:p>
            <a:pPr marL="355600" lvl="1" indent="-355600">
              <a:lnSpc>
                <a:spcPct val="80000"/>
              </a:lnSpc>
              <a:buSzPct val="70000"/>
              <a:buNone/>
            </a:pPr>
            <a:r>
              <a:rPr lang="en-US" altLang="zh-CN" sz="2000" b="1" dirty="0">
                <a:latin typeface="Times New Roman" panose="02020603050405020304" pitchFamily="18" charset="0"/>
              </a:rPr>
              <a:t>&gt;&gt;&gt;a[2]=0 </a:t>
            </a:r>
          </a:p>
          <a:p>
            <a:pPr marL="355600" lvl="1" indent="-355600">
              <a:lnSpc>
                <a:spcPct val="80000"/>
              </a:lnSpc>
              <a:buSzPct val="70000"/>
            </a:pPr>
            <a:r>
              <a:rPr lang="en-US" altLang="zh-CN" sz="2000" b="1" dirty="0">
                <a:latin typeface="Times New Roman" panose="02020603050405020304" pitchFamily="18" charset="0"/>
              </a:rPr>
              <a:t>&gt;&gt;&gt;b                      #</a:t>
            </a:r>
            <a:r>
              <a:rPr lang="zh-CN" altLang="en-US" sz="2000" b="1" dirty="0">
                <a:latin typeface="Times New Roman" panose="02020603050405020304" pitchFamily="18" charset="0"/>
              </a:rPr>
              <a:t>副本的值不改变</a:t>
            </a:r>
            <a:endParaRPr lang="en-US" altLang="zh-CN" sz="2000" b="1" dirty="0">
              <a:latin typeface="Times New Roman" panose="02020603050405020304" pitchFamily="18" charset="0"/>
            </a:endParaRPr>
          </a:p>
          <a:p>
            <a:pPr marL="355600" lvl="1" indent="-355600">
              <a:lnSpc>
                <a:spcPct val="80000"/>
              </a:lnSpc>
              <a:buSzPct val="70000"/>
              <a:buNone/>
            </a:pPr>
            <a:r>
              <a:rPr lang="en-US" altLang="zh-CN" sz="2000" b="1" dirty="0">
                <a:solidFill>
                  <a:srgbClr val="0070C0"/>
                </a:solidFill>
                <a:latin typeface="Times New Roman" panose="02020603050405020304" pitchFamily="18" charset="0"/>
              </a:rPr>
              <a:t>array([1, 2, 3, 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简介</a:t>
            </a:r>
          </a:p>
        </p:txBody>
      </p:sp>
      <p:sp>
        <p:nvSpPr>
          <p:cNvPr id="3" name="内容占位符 2"/>
          <p:cNvSpPr>
            <a:spLocks noGrp="1"/>
          </p:cNvSpPr>
          <p:nvPr>
            <p:ph idx="1"/>
          </p:nvPr>
        </p:nvSpPr>
        <p:spPr/>
        <p:txBody>
          <a:bodyPr/>
          <a:lstStyle/>
          <a:p>
            <a:r>
              <a:rPr lang="en-US" altLang="zh-CN" dirty="0" err="1">
                <a:latin typeface="宋体" panose="02010600030101010101" pitchFamily="2" charset="-122"/>
              </a:rPr>
              <a:t>NumPy</a:t>
            </a:r>
            <a:r>
              <a:rPr lang="zh-CN" altLang="en-US" dirty="0">
                <a:latin typeface="宋体" panose="02010600030101010101" pitchFamily="2" charset="-122"/>
              </a:rPr>
              <a:t>：</a:t>
            </a:r>
            <a:r>
              <a:rPr lang="en-US" altLang="zh-CN" dirty="0">
                <a:latin typeface="宋体" panose="02010600030101010101" pitchFamily="2" charset="-122"/>
              </a:rPr>
              <a:t>Python</a:t>
            </a:r>
            <a:r>
              <a:rPr lang="zh-CN" altLang="en-US" dirty="0">
                <a:latin typeface="宋体" panose="02010600030101010101" pitchFamily="2" charset="-122"/>
              </a:rPr>
              <a:t>科学计算的基础包</a:t>
            </a:r>
            <a:endParaRPr lang="en-US" altLang="zh-CN" dirty="0">
              <a:latin typeface="宋体" panose="02010600030101010101" pitchFamily="2" charset="-122"/>
            </a:endParaRPr>
          </a:p>
          <a:p>
            <a:pPr lvl="1"/>
            <a:r>
              <a:rPr lang="en-US" altLang="zh-CN" dirty="0">
                <a:latin typeface="宋体" panose="02010600030101010101" pitchFamily="2" charset="-122"/>
              </a:rPr>
              <a:t>Travis Oliphant, 2006</a:t>
            </a:r>
          </a:p>
          <a:p>
            <a:pPr lvl="2"/>
            <a:r>
              <a:rPr lang="en-US" altLang="zh-CN" dirty="0">
                <a:latin typeface="宋体" panose="02010600030101010101" pitchFamily="2" charset="-122"/>
              </a:rPr>
              <a:t>Numeric(1995,Jim </a:t>
            </a:r>
            <a:r>
              <a:rPr lang="en-US" altLang="zh-CN" dirty="0" err="1">
                <a:latin typeface="宋体" panose="02010600030101010101" pitchFamily="2" charset="-122"/>
              </a:rPr>
              <a:t>Hugunin</a:t>
            </a:r>
            <a:r>
              <a:rPr lang="en-US" altLang="zh-CN" dirty="0">
                <a:latin typeface="宋体" panose="02010600030101010101" pitchFamily="2" charset="-122"/>
              </a:rPr>
              <a:t>)+</a:t>
            </a:r>
            <a:r>
              <a:rPr lang="en-US" altLang="zh-CN" dirty="0" err="1">
                <a:latin typeface="宋体" panose="02010600030101010101" pitchFamily="2" charset="-122"/>
              </a:rPr>
              <a:t>Numarray</a:t>
            </a:r>
            <a:endParaRPr lang="en-US" altLang="zh-CN" dirty="0">
              <a:latin typeface="宋体" panose="02010600030101010101" pitchFamily="2" charset="-122"/>
            </a:endParaRPr>
          </a:p>
          <a:p>
            <a:pPr lvl="1"/>
            <a:r>
              <a:rPr lang="zh-CN" altLang="en-US" dirty="0"/>
              <a:t>被</a:t>
            </a:r>
            <a:r>
              <a:rPr lang="en-US" altLang="zh-CN" dirty="0" err="1"/>
              <a:t>SciPy</a:t>
            </a:r>
            <a:r>
              <a:rPr lang="zh-CN" altLang="en-US" dirty="0"/>
              <a:t>、</a:t>
            </a:r>
            <a:r>
              <a:rPr lang="en-US" altLang="zh-CN" dirty="0" err="1"/>
              <a:t>SymPy</a:t>
            </a:r>
            <a:r>
              <a:rPr lang="zh-CN" altLang="en-US" dirty="0"/>
              <a:t>、</a:t>
            </a:r>
            <a:r>
              <a:rPr lang="en-US" altLang="zh-CN" dirty="0" err="1"/>
              <a:t>matplotlib</a:t>
            </a:r>
            <a:r>
              <a:rPr lang="zh-CN" altLang="en-US" dirty="0"/>
              <a:t>依赖</a:t>
            </a:r>
            <a:endParaRPr lang="en-US" altLang="zh-CN" dirty="0">
              <a:latin typeface="宋体" panose="02010600030101010101" pitchFamily="2" charset="-122"/>
            </a:endParaRPr>
          </a:p>
          <a:p>
            <a:pPr lvl="1"/>
            <a:r>
              <a:rPr lang="zh-CN" altLang="en-US" dirty="0">
                <a:latin typeface="宋体" panose="02010600030101010101" pitchFamily="2" charset="-122"/>
              </a:rPr>
              <a:t>安装</a:t>
            </a:r>
            <a:endParaRPr lang="en-US" altLang="zh-CN" dirty="0">
              <a:latin typeface="宋体" panose="02010600030101010101" pitchFamily="2" charset="-122"/>
            </a:endParaRPr>
          </a:p>
          <a:p>
            <a:pPr lvl="2"/>
            <a:r>
              <a:rPr lang="en-US" altLang="zh-CN" dirty="0" err="1">
                <a:latin typeface="宋体" panose="02010600030101010101" pitchFamily="2" charset="-122"/>
              </a:rPr>
              <a:t>Windows:python</a:t>
            </a:r>
            <a:r>
              <a:rPr lang="en-US" altLang="zh-CN" dirty="0">
                <a:latin typeface="宋体" panose="02010600030101010101" pitchFamily="2" charset="-122"/>
              </a:rPr>
              <a:t> –m pip install </a:t>
            </a:r>
            <a:r>
              <a:rPr lang="en-US" altLang="zh-CN" dirty="0" err="1">
                <a:latin typeface="宋体" panose="02010600030101010101" pitchFamily="2" charset="-122"/>
              </a:rPr>
              <a:t>numpy</a:t>
            </a:r>
            <a:endParaRPr lang="en-US" altLang="zh-CN" dirty="0">
              <a:latin typeface="宋体" panose="02010600030101010101" pitchFamily="2" charset="-122"/>
            </a:endParaRPr>
          </a:p>
          <a:p>
            <a:pPr lvl="2"/>
            <a:r>
              <a:rPr lang="en-US" altLang="zh-CN" dirty="0">
                <a:latin typeface="宋体" panose="02010600030101010101" pitchFamily="2" charset="-122"/>
              </a:rPr>
              <a:t>Ubuntu: apt-get install python-</a:t>
            </a:r>
            <a:r>
              <a:rPr lang="en-US" altLang="zh-CN" dirty="0" err="1">
                <a:latin typeface="宋体" panose="02010600030101010101" pitchFamily="2" charset="-122"/>
              </a:rPr>
              <a:t>numpy</a:t>
            </a:r>
            <a:endParaRPr lang="en-US" altLang="zh-CN" dirty="0">
              <a:latin typeface="宋体" panose="02010600030101010101" pitchFamily="2" charset="-122"/>
            </a:endParaRPr>
          </a:p>
          <a:p>
            <a:pPr lvl="2"/>
            <a:r>
              <a:rPr lang="en-US" altLang="zh-CN" dirty="0">
                <a:latin typeface="宋体" panose="02010600030101010101" pitchFamily="2" charset="-122"/>
              </a:rPr>
              <a:t>Centos/Fedora: yum install </a:t>
            </a:r>
            <a:r>
              <a:rPr lang="en-US" altLang="zh-CN" dirty="0" err="1">
                <a:latin typeface="宋体" panose="02010600030101010101" pitchFamily="2" charset="-122"/>
              </a:rPr>
              <a:t>numpy</a:t>
            </a:r>
            <a:endParaRPr lang="en-US" altLang="zh-CN" dirty="0">
              <a:latin typeface="宋体" panose="02010600030101010101" pitchFamily="2" charset="-122"/>
            </a:endParaRPr>
          </a:p>
          <a:p>
            <a:pPr lvl="2"/>
            <a:r>
              <a:rPr lang="en-US" altLang="zh-CN" dirty="0">
                <a:latin typeface="宋体" panose="02010600030101010101" pitchFamily="2" charset="-122"/>
              </a:rPr>
              <a:t>Anaconda</a:t>
            </a:r>
          </a:p>
          <a:p>
            <a:pPr lvl="2"/>
            <a:r>
              <a:rPr lang="en-US" altLang="zh-CN" dirty="0">
                <a:latin typeface="宋体" panose="02010600030101010101" pitchFamily="2" charset="-122"/>
              </a:rPr>
              <a:t>Canopy</a:t>
            </a:r>
            <a:endParaRPr lang="zh-CN" altLang="en-US" dirty="0">
              <a:latin typeface="宋体" panose="02010600030101010101" pitchFamily="2" charset="-122"/>
            </a:endParaRPr>
          </a:p>
          <a:p>
            <a:pPr marL="190500" lvl="1" indent="0">
              <a:buNone/>
            </a:pPr>
            <a:endParaRPr lang="en-US" altLang="zh-CN" dirty="0">
              <a:latin typeface="宋体" panose="02010600030101010101" pitchFamily="2" charset="-122"/>
            </a:endParaRPr>
          </a:p>
          <a:p>
            <a:pPr lvl="1"/>
            <a:endParaRPr lang="zh-CN" altLang="en-US" dirty="0">
              <a:latin typeface="宋体" panose="02010600030101010101" pitchFamily="2" charset="-122"/>
            </a:endParaRPr>
          </a:p>
          <a:p>
            <a:endParaRPr lang="zh-CN" altLang="en-US" dirty="0">
              <a:latin typeface="宋体" panose="02010600030101010101" pitchFamily="2" charset="-122"/>
            </a:endParaRPr>
          </a:p>
        </p:txBody>
      </p:sp>
      <p:sp>
        <p:nvSpPr>
          <p:cNvPr id="4" name="灯片编号占位符 3"/>
          <p:cNvSpPr>
            <a:spLocks noGrp="1"/>
          </p:cNvSpPr>
          <p:nvPr>
            <p:ph type="sldNum" sz="quarter" idx="11"/>
          </p:nvPr>
        </p:nvSpPr>
        <p:spPr/>
        <p:txBody>
          <a:bodyPr/>
          <a:lstStyle/>
          <a:p>
            <a:fld id="{565CE74E-AB26-4998-AD42-012C4C1AD076}" type="slidenum">
              <a:rPr lang="zh-CN" altLang="en-US" smtClean="0"/>
              <a:t>3</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常用概念</a:t>
            </a:r>
          </a:p>
        </p:txBody>
      </p:sp>
      <p:sp>
        <p:nvSpPr>
          <p:cNvPr id="3" name="内容占位符 2"/>
          <p:cNvSpPr>
            <a:spLocks noGrp="1"/>
          </p:cNvSpPr>
          <p:nvPr>
            <p:ph idx="1"/>
          </p:nvPr>
        </p:nvSpPr>
        <p:spPr>
          <a:xfrm>
            <a:off x="494208" y="1343972"/>
            <a:ext cx="11074400" cy="5349135"/>
          </a:xfrm>
        </p:spPr>
        <p:txBody>
          <a:bodyPr/>
          <a:lstStyle/>
          <a:p>
            <a:r>
              <a:rPr lang="zh-CN" altLang="en-US" dirty="0"/>
              <a:t>广播</a:t>
            </a:r>
            <a:endParaRPr lang="en-US" altLang="zh-CN" dirty="0"/>
          </a:p>
          <a:p>
            <a:pPr lvl="1"/>
            <a:r>
              <a:rPr lang="zh-CN" altLang="en-US" dirty="0"/>
              <a:t>对两个或者以上的数组进行运算或者函数处理</a:t>
            </a:r>
            <a:endParaRPr lang="en-US" altLang="zh-CN" dirty="0"/>
          </a:p>
          <a:p>
            <a:pPr lvl="2"/>
            <a:r>
              <a:rPr lang="zh-CN" altLang="en-US" dirty="0"/>
              <a:t>填充缺失的维度（元素复制），以便使用元素级的函数或者运算</a:t>
            </a:r>
            <a:endParaRPr lang="en-US" altLang="zh-CN" dirty="0"/>
          </a:p>
          <a:p>
            <a:pPr marL="355600" lvl="1" indent="-355600">
              <a:lnSpc>
                <a:spcPct val="80000"/>
              </a:lnSpc>
              <a:buSzPct val="70000"/>
              <a:buNone/>
            </a:pPr>
            <a:endParaRPr lang="en-US" altLang="zh-CN" sz="1800" dirty="0">
              <a:latin typeface="Times New Roman" panose="02020603050405020304" pitchFamily="18" charset="0"/>
            </a:endParaRPr>
          </a:p>
          <a:p>
            <a:pPr marL="355600" lvl="1" indent="-355600">
              <a:lnSpc>
                <a:spcPct val="80000"/>
              </a:lnSpc>
              <a:buSzPct val="70000"/>
              <a:buNone/>
            </a:pPr>
            <a:r>
              <a:rPr lang="en-US" altLang="zh-CN" sz="2000" dirty="0">
                <a:latin typeface="Times New Roman" panose="02020603050405020304" pitchFamily="18" charset="0"/>
              </a:rPr>
              <a:t>&gt;&gt;&gt; a = </a:t>
            </a:r>
            <a:r>
              <a:rPr lang="en-US" altLang="zh-CN" sz="2000" dirty="0" err="1">
                <a:latin typeface="Times New Roman" panose="02020603050405020304" pitchFamily="18" charset="0"/>
              </a:rPr>
              <a:t>np.arange</a:t>
            </a:r>
            <a:r>
              <a:rPr lang="en-US" altLang="zh-CN" sz="2000" dirty="0">
                <a:latin typeface="Times New Roman" panose="02020603050405020304" pitchFamily="18" charset="0"/>
              </a:rPr>
              <a:t>(0,60,10).reshape(-1,1)</a:t>
            </a:r>
          </a:p>
          <a:p>
            <a:pPr marL="355600" lvl="1" indent="-355600">
              <a:lnSpc>
                <a:spcPct val="80000"/>
              </a:lnSpc>
              <a:buSzPct val="70000"/>
              <a:buNone/>
            </a:pPr>
            <a:r>
              <a:rPr lang="en-US" altLang="zh-CN" sz="2000" dirty="0">
                <a:latin typeface="Times New Roman" panose="02020603050405020304" pitchFamily="18" charset="0"/>
              </a:rPr>
              <a:t>&gt;&gt;&gt; b = </a:t>
            </a:r>
            <a:r>
              <a:rPr lang="en-US" altLang="zh-CN" sz="2000" dirty="0" err="1">
                <a:latin typeface="Times New Roman" panose="02020603050405020304" pitchFamily="18" charset="0"/>
              </a:rPr>
              <a:t>np.arange</a:t>
            </a:r>
            <a:r>
              <a:rPr lang="en-US" altLang="zh-CN" sz="2000" dirty="0">
                <a:latin typeface="Times New Roman" panose="02020603050405020304" pitchFamily="18" charset="0"/>
              </a:rPr>
              <a:t>(0,6)               #</a:t>
            </a:r>
            <a:r>
              <a:rPr lang="en-US" altLang="zh-CN" sz="2000" dirty="0" err="1">
                <a:latin typeface="Times New Roman" panose="02020603050405020304" pitchFamily="18" charset="0"/>
              </a:rPr>
              <a:t>行向量</a:t>
            </a:r>
            <a:endParaRPr lang="en-US" altLang="zh-CN" sz="2000" dirty="0">
              <a:latin typeface="Times New Roman" panose="02020603050405020304" pitchFamily="18" charset="0"/>
            </a:endParaRPr>
          </a:p>
          <a:p>
            <a:pPr marL="355600" lvl="1" indent="-355600">
              <a:lnSpc>
                <a:spcPct val="80000"/>
              </a:lnSpc>
              <a:buSzPct val="70000"/>
              <a:buNone/>
            </a:pPr>
            <a:r>
              <a:rPr lang="en-US" altLang="zh-CN" sz="2000" dirty="0">
                <a:latin typeface="Times New Roman" panose="02020603050405020304" pitchFamily="18" charset="0"/>
              </a:rPr>
              <a:t>&gt;&gt;&gt; a</a:t>
            </a:r>
          </a:p>
          <a:p>
            <a:pPr marL="355600" lvl="1" indent="-355600">
              <a:lnSpc>
                <a:spcPct val="80000"/>
              </a:lnSpc>
              <a:buSzPct val="70000"/>
              <a:buNone/>
            </a:pPr>
            <a:r>
              <a:rPr lang="en-US" altLang="zh-CN" sz="2000" dirty="0">
                <a:solidFill>
                  <a:srgbClr val="0070C0"/>
                </a:solidFill>
                <a:latin typeface="Times New Roman" panose="02020603050405020304" pitchFamily="18" charset="0"/>
              </a:rPr>
              <a:t>array([[ 0],</a:t>
            </a:r>
          </a:p>
          <a:p>
            <a:pPr marL="355600" lvl="1" indent="-355600">
              <a:lnSpc>
                <a:spcPct val="80000"/>
              </a:lnSpc>
              <a:buSzPct val="70000"/>
              <a:buNone/>
            </a:pPr>
            <a:r>
              <a:rPr lang="en-US" altLang="zh-CN" sz="2000" dirty="0">
                <a:solidFill>
                  <a:srgbClr val="0070C0"/>
                </a:solidFill>
                <a:latin typeface="Times New Roman" panose="02020603050405020304" pitchFamily="18" charset="0"/>
              </a:rPr>
              <a:t>     [10],</a:t>
            </a:r>
          </a:p>
          <a:p>
            <a:pPr marL="355600" lvl="1" indent="-355600">
              <a:lnSpc>
                <a:spcPct val="80000"/>
              </a:lnSpc>
              <a:buSzPct val="70000"/>
              <a:buNone/>
            </a:pPr>
            <a:r>
              <a:rPr lang="en-US" altLang="zh-CN" sz="2000" dirty="0">
                <a:solidFill>
                  <a:srgbClr val="0070C0"/>
                </a:solidFill>
                <a:latin typeface="Times New Roman" panose="02020603050405020304" pitchFamily="18" charset="0"/>
              </a:rPr>
              <a:t>     [20],</a:t>
            </a:r>
          </a:p>
          <a:p>
            <a:pPr marL="355600" lvl="1" indent="-355600">
              <a:lnSpc>
                <a:spcPct val="80000"/>
              </a:lnSpc>
              <a:buSzPct val="70000"/>
              <a:buNone/>
            </a:pPr>
            <a:r>
              <a:rPr lang="en-US" altLang="zh-CN" sz="2000" dirty="0">
                <a:solidFill>
                  <a:srgbClr val="0070C0"/>
                </a:solidFill>
                <a:latin typeface="Times New Roman" panose="02020603050405020304" pitchFamily="18" charset="0"/>
              </a:rPr>
              <a:t>     [30],</a:t>
            </a:r>
          </a:p>
          <a:p>
            <a:pPr marL="355600" lvl="1" indent="-355600">
              <a:lnSpc>
                <a:spcPct val="80000"/>
              </a:lnSpc>
              <a:buSzPct val="70000"/>
              <a:buNone/>
            </a:pPr>
            <a:r>
              <a:rPr lang="en-US" altLang="zh-CN" sz="2000" dirty="0">
                <a:solidFill>
                  <a:srgbClr val="0070C0"/>
                </a:solidFill>
                <a:latin typeface="Times New Roman" panose="02020603050405020304" pitchFamily="18" charset="0"/>
              </a:rPr>
              <a:t>     [40],</a:t>
            </a:r>
          </a:p>
          <a:p>
            <a:pPr marL="355600" lvl="1" indent="-355600">
              <a:lnSpc>
                <a:spcPct val="80000"/>
              </a:lnSpc>
              <a:buSzPct val="70000"/>
              <a:buNone/>
            </a:pPr>
            <a:r>
              <a:rPr lang="en-US" altLang="zh-CN" sz="2000" dirty="0">
                <a:solidFill>
                  <a:srgbClr val="0070C0"/>
                </a:solidFill>
                <a:latin typeface="Times New Roman" panose="02020603050405020304" pitchFamily="18" charset="0"/>
              </a:rPr>
              <a:t>     [50]])</a:t>
            </a:r>
          </a:p>
          <a:p>
            <a:pPr marL="355600" lvl="1" indent="-355600">
              <a:lnSpc>
                <a:spcPct val="80000"/>
              </a:lnSpc>
              <a:buSzPct val="70000"/>
              <a:buNone/>
            </a:pPr>
            <a:r>
              <a:rPr lang="en-US" altLang="zh-CN" sz="2000" dirty="0">
                <a:latin typeface="Times New Roman" panose="02020603050405020304" pitchFamily="18" charset="0"/>
              </a:rPr>
              <a:t>&gt;&gt;&gt; b</a:t>
            </a:r>
          </a:p>
          <a:p>
            <a:pPr marL="355600" lvl="1" indent="-355600">
              <a:lnSpc>
                <a:spcPct val="80000"/>
              </a:lnSpc>
              <a:buSzPct val="70000"/>
              <a:buNone/>
            </a:pPr>
            <a:r>
              <a:rPr lang="en-US" altLang="zh-CN" sz="2000" dirty="0">
                <a:solidFill>
                  <a:srgbClr val="0070C0"/>
                </a:solidFill>
                <a:latin typeface="Times New Roman" panose="02020603050405020304" pitchFamily="18" charset="0"/>
              </a:rPr>
              <a:t>array([0, 1, 2, 3, 4, 5])</a:t>
            </a:r>
          </a:p>
        </p:txBody>
      </p:sp>
      <p:sp>
        <p:nvSpPr>
          <p:cNvPr id="4" name="灯片编号占位符 3"/>
          <p:cNvSpPr>
            <a:spLocks noGrp="1"/>
          </p:cNvSpPr>
          <p:nvPr>
            <p:ph type="sldNum" sz="quarter" idx="11"/>
          </p:nvPr>
        </p:nvSpPr>
        <p:spPr/>
        <p:txBody>
          <a:bodyPr/>
          <a:lstStyle/>
          <a:p>
            <a:fld id="{565CE74E-AB26-4998-AD42-012C4C1AD076}" type="slidenum">
              <a:rPr lang="zh-CN" altLang="en-US" smtClean="0"/>
              <a:t>30</a:t>
            </a:fld>
            <a:endParaRPr lang="zh-CN" altLang="en-US" dirty="0"/>
          </a:p>
        </p:txBody>
      </p:sp>
      <p:sp>
        <p:nvSpPr>
          <p:cNvPr id="5" name="矩形 4"/>
          <p:cNvSpPr/>
          <p:nvPr/>
        </p:nvSpPr>
        <p:spPr>
          <a:xfrm>
            <a:off x="6197600" y="3125937"/>
            <a:ext cx="4267200" cy="3539430"/>
          </a:xfrm>
          <a:prstGeom prst="rect">
            <a:avLst/>
          </a:prstGeom>
        </p:spPr>
        <p:txBody>
          <a:bodyPr wrap="square">
            <a:spAutoFit/>
          </a:bodyPr>
          <a:lstStyle/>
          <a:p>
            <a:pPr marL="355600" lvl="1" indent="-355600">
              <a:lnSpc>
                <a:spcPct val="80000"/>
              </a:lnSpc>
              <a:buSzPct val="70000"/>
              <a:buNone/>
            </a:pPr>
            <a:r>
              <a:rPr lang="en-US" altLang="en-US" sz="2000" b="1" dirty="0">
                <a:latin typeface="Times New Roman" panose="02020603050405020304" pitchFamily="18" charset="0"/>
              </a:rPr>
              <a:t>&gt;&gt;&gt; a + b                               #</a:t>
            </a:r>
            <a:r>
              <a:rPr lang="en-US" altLang="en-US" sz="2000" b="1" dirty="0" err="1">
                <a:latin typeface="Times New Roman" panose="02020603050405020304" pitchFamily="18" charset="0"/>
              </a:rPr>
              <a:t>广播</a:t>
            </a:r>
            <a:endParaRPr lang="en-US" altLang="en-US" sz="2000" b="1" dirty="0">
              <a:latin typeface="Times New Roman" panose="02020603050405020304" pitchFamily="18" charset="0"/>
            </a:endParaRPr>
          </a:p>
          <a:p>
            <a:pPr marL="355600" lvl="1" indent="-355600">
              <a:lnSpc>
                <a:spcPct val="80000"/>
              </a:lnSpc>
              <a:buSzPct val="70000"/>
              <a:buNone/>
            </a:pPr>
            <a:r>
              <a:rPr lang="en-US" altLang="en-US" sz="2000" b="1" dirty="0">
                <a:solidFill>
                  <a:srgbClr val="0070C0"/>
                </a:solidFill>
                <a:latin typeface="Times New Roman" panose="02020603050405020304" pitchFamily="18" charset="0"/>
              </a:rPr>
              <a:t>array([[ 0,  1,  2,  3,  4,  5],</a:t>
            </a:r>
          </a:p>
          <a:p>
            <a:pPr marL="355600" lvl="1" indent="-355600">
              <a:lnSpc>
                <a:spcPct val="80000"/>
              </a:lnSpc>
              <a:buSzPct val="70000"/>
              <a:buNone/>
            </a:pPr>
            <a:r>
              <a:rPr lang="en-US" altLang="en-US" sz="2000" b="1" dirty="0">
                <a:solidFill>
                  <a:srgbClr val="0070C0"/>
                </a:solidFill>
                <a:latin typeface="Times New Roman" panose="02020603050405020304" pitchFamily="18" charset="0"/>
              </a:rPr>
              <a:t>     [10, 11, 12, 13, 14, 15],</a:t>
            </a:r>
          </a:p>
          <a:p>
            <a:pPr marL="355600" lvl="1" indent="-355600">
              <a:lnSpc>
                <a:spcPct val="80000"/>
              </a:lnSpc>
              <a:buSzPct val="70000"/>
              <a:buNone/>
            </a:pPr>
            <a:r>
              <a:rPr lang="en-US" altLang="en-US" sz="2000" b="1" dirty="0">
                <a:solidFill>
                  <a:srgbClr val="0070C0"/>
                </a:solidFill>
                <a:latin typeface="Times New Roman" panose="02020603050405020304" pitchFamily="18" charset="0"/>
              </a:rPr>
              <a:t>     [20, 21, 22, 23, 24, 25],</a:t>
            </a:r>
          </a:p>
          <a:p>
            <a:pPr marL="355600" lvl="1" indent="-355600">
              <a:lnSpc>
                <a:spcPct val="80000"/>
              </a:lnSpc>
              <a:buSzPct val="70000"/>
              <a:buNone/>
            </a:pPr>
            <a:r>
              <a:rPr lang="en-US" altLang="en-US" sz="2000" b="1" dirty="0">
                <a:solidFill>
                  <a:srgbClr val="0070C0"/>
                </a:solidFill>
                <a:latin typeface="Times New Roman" panose="02020603050405020304" pitchFamily="18" charset="0"/>
              </a:rPr>
              <a:t>     [30, 31, 32, 33, 34, 35],</a:t>
            </a:r>
          </a:p>
          <a:p>
            <a:pPr marL="355600" lvl="1" indent="-355600">
              <a:lnSpc>
                <a:spcPct val="80000"/>
              </a:lnSpc>
              <a:buSzPct val="70000"/>
              <a:buNone/>
            </a:pPr>
            <a:r>
              <a:rPr lang="en-US" altLang="en-US" sz="2000" b="1" dirty="0">
                <a:solidFill>
                  <a:srgbClr val="0070C0"/>
                </a:solidFill>
                <a:latin typeface="Times New Roman" panose="02020603050405020304" pitchFamily="18" charset="0"/>
              </a:rPr>
              <a:t>     [40, 41, 42, 43, 44, 45],</a:t>
            </a:r>
          </a:p>
          <a:p>
            <a:pPr marL="355600" lvl="1" indent="-355600">
              <a:lnSpc>
                <a:spcPct val="80000"/>
              </a:lnSpc>
              <a:buSzPct val="70000"/>
              <a:buNone/>
            </a:pPr>
            <a:r>
              <a:rPr lang="en-US" altLang="en-US" sz="2000" b="1" dirty="0">
                <a:solidFill>
                  <a:srgbClr val="0070C0"/>
                </a:solidFill>
                <a:latin typeface="Times New Roman" panose="02020603050405020304" pitchFamily="18" charset="0"/>
              </a:rPr>
              <a:t>     [50, 51, 52, 53, 54, 55]])</a:t>
            </a:r>
          </a:p>
          <a:p>
            <a:pPr marL="355600" lvl="1" indent="-355600">
              <a:lnSpc>
                <a:spcPct val="80000"/>
              </a:lnSpc>
              <a:buSzPct val="70000"/>
              <a:buNone/>
            </a:pPr>
            <a:r>
              <a:rPr lang="en-US" altLang="en-US" sz="2000" b="1" dirty="0">
                <a:latin typeface="Times New Roman" panose="02020603050405020304" pitchFamily="18" charset="0"/>
              </a:rPr>
              <a:t>&gt;&gt;&gt; a * b</a:t>
            </a:r>
          </a:p>
          <a:p>
            <a:pPr marL="355600" lvl="1" indent="-355600">
              <a:lnSpc>
                <a:spcPct val="80000"/>
              </a:lnSpc>
              <a:buSzPct val="70000"/>
              <a:buNone/>
            </a:pPr>
            <a:r>
              <a:rPr lang="en-US" altLang="en-US" sz="2000" b="1" dirty="0">
                <a:solidFill>
                  <a:srgbClr val="0070C0"/>
                </a:solidFill>
                <a:latin typeface="Times New Roman" panose="02020603050405020304" pitchFamily="18" charset="0"/>
              </a:rPr>
              <a:t>array([[  0,   0,   0,   0,   0,   0],</a:t>
            </a:r>
          </a:p>
          <a:p>
            <a:pPr marL="355600" lvl="1" indent="-355600">
              <a:lnSpc>
                <a:spcPct val="80000"/>
              </a:lnSpc>
              <a:buSzPct val="70000"/>
              <a:buNone/>
            </a:pPr>
            <a:r>
              <a:rPr lang="en-US" altLang="en-US" sz="2000" b="1" dirty="0">
                <a:solidFill>
                  <a:srgbClr val="0070C0"/>
                </a:solidFill>
                <a:latin typeface="Times New Roman" panose="02020603050405020304" pitchFamily="18" charset="0"/>
              </a:rPr>
              <a:t>     [  0,  10,  20,  30,  40,  50],</a:t>
            </a:r>
          </a:p>
          <a:p>
            <a:pPr marL="355600" lvl="1" indent="-355600">
              <a:lnSpc>
                <a:spcPct val="80000"/>
              </a:lnSpc>
              <a:buSzPct val="70000"/>
              <a:buNone/>
            </a:pPr>
            <a:r>
              <a:rPr lang="en-US" altLang="en-US" sz="2000" b="1" dirty="0">
                <a:solidFill>
                  <a:srgbClr val="0070C0"/>
                </a:solidFill>
                <a:latin typeface="Times New Roman" panose="02020603050405020304" pitchFamily="18" charset="0"/>
              </a:rPr>
              <a:t>     [  0,  20,  40,  60,  80, 100],</a:t>
            </a:r>
          </a:p>
          <a:p>
            <a:pPr marL="355600" lvl="1" indent="-355600">
              <a:lnSpc>
                <a:spcPct val="80000"/>
              </a:lnSpc>
              <a:buSzPct val="70000"/>
              <a:buNone/>
            </a:pPr>
            <a:r>
              <a:rPr lang="en-US" altLang="en-US" sz="2000" b="1" dirty="0">
                <a:solidFill>
                  <a:srgbClr val="0070C0"/>
                </a:solidFill>
                <a:latin typeface="Times New Roman" panose="02020603050405020304" pitchFamily="18" charset="0"/>
              </a:rPr>
              <a:t>     [  0,  30,  60,  90,  120, 150],</a:t>
            </a:r>
          </a:p>
          <a:p>
            <a:pPr marL="355600" lvl="1" indent="-355600">
              <a:lnSpc>
                <a:spcPct val="80000"/>
              </a:lnSpc>
              <a:buSzPct val="70000"/>
              <a:buNone/>
            </a:pPr>
            <a:r>
              <a:rPr lang="en-US" altLang="en-US" sz="2000" b="1" dirty="0">
                <a:solidFill>
                  <a:srgbClr val="0070C0"/>
                </a:solidFill>
                <a:latin typeface="Times New Roman" panose="02020603050405020304" pitchFamily="18" charset="0"/>
              </a:rPr>
              <a:t>     [  0,  40,  80,  120, 160, 200],</a:t>
            </a:r>
          </a:p>
          <a:p>
            <a:pPr marL="355600" lvl="1" indent="-355600">
              <a:lnSpc>
                <a:spcPct val="80000"/>
              </a:lnSpc>
              <a:buSzPct val="70000"/>
              <a:buNone/>
            </a:pPr>
            <a:r>
              <a:rPr lang="en-US" altLang="en-US" sz="2000" b="1" dirty="0">
                <a:solidFill>
                  <a:srgbClr val="0070C0"/>
                </a:solidFill>
                <a:latin typeface="Times New Roman" panose="02020603050405020304" pitchFamily="18" charset="0"/>
              </a:rPr>
              <a:t>     [  0,  50,  100, 150,  200, 250]])</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常用概念</a:t>
            </a:r>
          </a:p>
        </p:txBody>
      </p:sp>
      <p:sp>
        <p:nvSpPr>
          <p:cNvPr id="3" name="内容占位符 2"/>
          <p:cNvSpPr>
            <a:spLocks noGrp="1"/>
          </p:cNvSpPr>
          <p:nvPr>
            <p:ph idx="1"/>
          </p:nvPr>
        </p:nvSpPr>
        <p:spPr/>
        <p:txBody>
          <a:bodyPr/>
          <a:lstStyle/>
          <a:p>
            <a:pPr latinLnBrk="1"/>
            <a:r>
              <a:rPr lang="zh-CN" altLang="en-US" dirty="0"/>
              <a:t>广播</a:t>
            </a:r>
            <a:endParaRPr lang="en-US" altLang="zh-CN" dirty="0"/>
          </a:p>
          <a:p>
            <a:pPr lvl="1" latinLnBrk="1"/>
            <a:r>
              <a:rPr lang="zh-CN" altLang="en-US" dirty="0"/>
              <a:t>规则</a:t>
            </a:r>
            <a:r>
              <a:rPr lang="en-US" altLang="zh-CN" dirty="0"/>
              <a:t>:</a:t>
            </a:r>
            <a:endParaRPr lang="zh-CN" altLang="en-US" b="0" dirty="0"/>
          </a:p>
          <a:p>
            <a:pPr lvl="2" latinLnBrk="1"/>
            <a:r>
              <a:rPr lang="zh-CN" altLang="en-US" b="0" dirty="0"/>
              <a:t>让所有输入数组都向其中形状最长的数组看齐，形状中不足的部分都通过在前面加 </a:t>
            </a:r>
            <a:r>
              <a:rPr lang="en-US" altLang="zh-CN" b="0" dirty="0"/>
              <a:t>1 </a:t>
            </a:r>
            <a:r>
              <a:rPr lang="zh-CN" altLang="en-US" b="0" dirty="0"/>
              <a:t>补齐。</a:t>
            </a:r>
          </a:p>
          <a:p>
            <a:pPr lvl="2" latinLnBrk="1"/>
            <a:r>
              <a:rPr lang="zh-CN" altLang="en-US" b="0" dirty="0"/>
              <a:t>输出数组的形状是输入数组形状的各个维度上的最大值。</a:t>
            </a:r>
          </a:p>
          <a:p>
            <a:pPr lvl="2" latinLnBrk="1"/>
            <a:r>
              <a:rPr lang="zh-CN" altLang="en-US" b="0" dirty="0"/>
              <a:t>如果输入数组的某个维度和输出数组的对应维度的长度相同或者其长度为 </a:t>
            </a:r>
            <a:r>
              <a:rPr lang="en-US" altLang="zh-CN" b="0" dirty="0"/>
              <a:t>1 </a:t>
            </a:r>
            <a:r>
              <a:rPr lang="zh-CN" altLang="en-US" b="0" dirty="0"/>
              <a:t>时，这个数组能够用来计算，否则出错。</a:t>
            </a:r>
          </a:p>
          <a:p>
            <a:pPr lvl="2" latinLnBrk="1"/>
            <a:r>
              <a:rPr lang="zh-CN" altLang="en-US" b="0" dirty="0"/>
              <a:t>当输入数组的某个维度的长度为 </a:t>
            </a:r>
            <a:r>
              <a:rPr lang="en-US" altLang="zh-CN" b="0" dirty="0"/>
              <a:t>1 </a:t>
            </a:r>
            <a:r>
              <a:rPr lang="zh-CN" altLang="en-US" b="0" dirty="0"/>
              <a:t>时，沿着此维度运算时都用此维度上的第一组值。</a:t>
            </a:r>
          </a:p>
        </p:txBody>
      </p:sp>
      <p:sp>
        <p:nvSpPr>
          <p:cNvPr id="4" name="灯片编号占位符 3"/>
          <p:cNvSpPr>
            <a:spLocks noGrp="1"/>
          </p:cNvSpPr>
          <p:nvPr>
            <p:ph type="sldNum" sz="quarter" idx="11"/>
          </p:nvPr>
        </p:nvSpPr>
        <p:spPr/>
        <p:txBody>
          <a:bodyPr/>
          <a:lstStyle/>
          <a:p>
            <a:fld id="{565CE74E-AB26-4998-AD42-012C4C1AD076}" type="slidenum">
              <a:rPr lang="zh-CN" altLang="en-US" smtClean="0"/>
              <a:t>31</a:t>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常用概念</a:t>
            </a:r>
          </a:p>
        </p:txBody>
      </p:sp>
      <p:sp>
        <p:nvSpPr>
          <p:cNvPr id="3" name="内容占位符 2"/>
          <p:cNvSpPr>
            <a:spLocks noGrp="1"/>
          </p:cNvSpPr>
          <p:nvPr>
            <p:ph idx="1"/>
          </p:nvPr>
        </p:nvSpPr>
        <p:spPr/>
        <p:txBody>
          <a:bodyPr/>
          <a:lstStyle/>
          <a:p>
            <a:pPr latinLnBrk="1"/>
            <a:r>
              <a:rPr lang="zh-CN" altLang="en-US" dirty="0"/>
              <a:t>广播</a:t>
            </a:r>
            <a:endParaRPr lang="en-US" altLang="zh-CN" dirty="0"/>
          </a:p>
          <a:p>
            <a:pPr lvl="1" latinLnBrk="1"/>
            <a:r>
              <a:rPr lang="zh-CN" altLang="en-US" dirty="0"/>
              <a:t>理解：</a:t>
            </a:r>
            <a:r>
              <a:rPr lang="zh-CN" altLang="en-US" b="0" dirty="0"/>
              <a:t>对两个数组，分别比较他们的每一个维度（若其中一个数组没有当前维度则忽略），满足：</a:t>
            </a:r>
          </a:p>
          <a:p>
            <a:pPr lvl="2" latinLnBrk="1"/>
            <a:r>
              <a:rPr lang="zh-CN" altLang="en-US" b="0" dirty="0"/>
              <a:t>数组拥有相同形状。</a:t>
            </a:r>
          </a:p>
          <a:p>
            <a:pPr lvl="2" latinLnBrk="1"/>
            <a:r>
              <a:rPr lang="zh-CN" altLang="en-US" b="0" dirty="0"/>
              <a:t>当前维度的值相等。</a:t>
            </a:r>
          </a:p>
          <a:p>
            <a:pPr lvl="2" latinLnBrk="1"/>
            <a:r>
              <a:rPr lang="zh-CN" altLang="en-US" b="0" dirty="0"/>
              <a:t>当前维度的值有一个是 </a:t>
            </a:r>
            <a:r>
              <a:rPr lang="en-US" altLang="zh-CN" b="0" dirty="0"/>
              <a:t>1</a:t>
            </a:r>
            <a:r>
              <a:rPr lang="zh-CN" altLang="en-US" b="0" dirty="0"/>
              <a:t>。</a:t>
            </a:r>
          </a:p>
          <a:p>
            <a:pPr lvl="2" latinLnBrk="1"/>
            <a:r>
              <a:rPr lang="zh-CN" altLang="en-US" b="0" dirty="0"/>
              <a:t>若条件不满足，抛出 </a:t>
            </a:r>
            <a:r>
              <a:rPr lang="en-US" altLang="zh-CN" dirty="0"/>
              <a:t>"</a:t>
            </a:r>
            <a:r>
              <a:rPr lang="en-US" altLang="zh-CN" dirty="0" err="1"/>
              <a:t>ValueError</a:t>
            </a:r>
            <a:r>
              <a:rPr lang="en-US" altLang="zh-CN" dirty="0"/>
              <a:t>: frames are not aligned"</a:t>
            </a:r>
            <a:r>
              <a:rPr lang="zh-CN" altLang="en-US" b="0" dirty="0"/>
              <a:t> 异常。</a:t>
            </a:r>
          </a:p>
          <a:p>
            <a:endParaRPr lang="zh-CN" altLang="en-US" dirty="0"/>
          </a:p>
        </p:txBody>
      </p:sp>
      <p:sp>
        <p:nvSpPr>
          <p:cNvPr id="4" name="灯片编号占位符 3"/>
          <p:cNvSpPr>
            <a:spLocks noGrp="1"/>
          </p:cNvSpPr>
          <p:nvPr>
            <p:ph type="sldNum" sz="quarter" idx="11"/>
          </p:nvPr>
        </p:nvSpPr>
        <p:spPr/>
        <p:txBody>
          <a:bodyPr/>
          <a:lstStyle/>
          <a:p>
            <a:fld id="{565CE74E-AB26-4998-AD42-012C4C1AD076}" type="slidenum">
              <a:rPr lang="zh-CN" altLang="en-US" smtClean="0"/>
              <a:t>32</a:t>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rPr>
              <a:t>基于数组的</a:t>
            </a:r>
            <a:r>
              <a:rPr lang="zh-CN" altLang="en-US" dirty="0"/>
              <a:t>文件读写</a:t>
            </a:r>
            <a:endParaRPr lang="en-US" altLang="zh-CN" dirty="0"/>
          </a:p>
        </p:txBody>
      </p:sp>
      <p:sp>
        <p:nvSpPr>
          <p:cNvPr id="3" name="内容占位符 2"/>
          <p:cNvSpPr>
            <a:spLocks noGrp="1"/>
          </p:cNvSpPr>
          <p:nvPr>
            <p:ph idx="1"/>
          </p:nvPr>
        </p:nvSpPr>
        <p:spPr/>
        <p:txBody>
          <a:bodyPr/>
          <a:lstStyle/>
          <a:p>
            <a:r>
              <a:rPr lang="zh-CN" altLang="en-US" dirty="0"/>
              <a:t>文件读写</a:t>
            </a:r>
            <a:endParaRPr lang="en-US" altLang="zh-CN" dirty="0"/>
          </a:p>
          <a:p>
            <a:pPr lvl="1"/>
            <a:r>
              <a:rPr lang="en-US" altLang="zh-CN" dirty="0"/>
              <a:t>.</a:t>
            </a:r>
            <a:r>
              <a:rPr lang="en-US" altLang="zh-CN" dirty="0" err="1"/>
              <a:t>npy</a:t>
            </a:r>
            <a:r>
              <a:rPr lang="zh-CN" altLang="en-US" dirty="0"/>
              <a:t>文件用于存储重建 </a:t>
            </a:r>
            <a:r>
              <a:rPr lang="en-US" altLang="zh-CN" dirty="0" err="1"/>
              <a:t>ndarray</a:t>
            </a:r>
            <a:r>
              <a:rPr lang="en-US" altLang="zh-CN" dirty="0"/>
              <a:t> </a:t>
            </a:r>
            <a:r>
              <a:rPr lang="zh-CN" altLang="en-US" dirty="0"/>
              <a:t>所需的数据、图形、</a:t>
            </a:r>
            <a:r>
              <a:rPr lang="en-US" altLang="zh-CN" dirty="0" err="1"/>
              <a:t>dtype</a:t>
            </a:r>
            <a:r>
              <a:rPr lang="en-US" altLang="zh-CN" dirty="0"/>
              <a:t> </a:t>
            </a:r>
            <a:r>
              <a:rPr lang="zh-CN" altLang="en-US" dirty="0"/>
              <a:t>和其他信息。</a:t>
            </a:r>
            <a:endParaRPr lang="en-US" altLang="zh-CN" dirty="0"/>
          </a:p>
          <a:p>
            <a:pPr lvl="1"/>
            <a:r>
              <a:rPr lang="zh-CN" altLang="en-US" dirty="0"/>
              <a:t>二进制文件：</a:t>
            </a:r>
            <a:r>
              <a:rPr lang="en-US" altLang="zh-CN" dirty="0"/>
              <a:t>load</a:t>
            </a:r>
            <a:r>
              <a:rPr lang="zh-CN" altLang="en-US" dirty="0"/>
              <a:t>，</a:t>
            </a:r>
            <a:r>
              <a:rPr lang="en-US" altLang="zh-CN" dirty="0"/>
              <a:t>save</a:t>
            </a:r>
            <a:r>
              <a:rPr lang="zh-CN" altLang="en-US" dirty="0"/>
              <a:t>，默认文件扩展名为</a:t>
            </a:r>
            <a:r>
              <a:rPr lang="en-US" altLang="zh-CN" dirty="0"/>
              <a:t>.</a:t>
            </a:r>
            <a:r>
              <a:rPr lang="en-US" altLang="zh-CN" dirty="0" err="1"/>
              <a:t>npy</a:t>
            </a:r>
            <a:endParaRPr lang="en-US" altLang="zh-CN" dirty="0"/>
          </a:p>
          <a:p>
            <a:pPr lvl="1"/>
            <a:r>
              <a:rPr lang="zh-CN" altLang="en-US" dirty="0"/>
              <a:t>文本文件：</a:t>
            </a:r>
            <a:r>
              <a:rPr lang="en-US" altLang="zh-CN" dirty="0" err="1"/>
              <a:t>loadtxt</a:t>
            </a:r>
            <a:r>
              <a:rPr lang="zh-CN" altLang="en-US" dirty="0"/>
              <a:t>和</a:t>
            </a:r>
            <a:r>
              <a:rPr lang="en-US" altLang="zh-CN" dirty="0" err="1"/>
              <a:t>savetxt</a:t>
            </a:r>
            <a:r>
              <a:rPr lang="zh-CN" altLang="en-US" dirty="0"/>
              <a:t>，</a:t>
            </a:r>
            <a:r>
              <a:rPr lang="en-US" altLang="zh-CN" dirty="0" err="1"/>
              <a:t>genfromtxt</a:t>
            </a:r>
            <a:endParaRPr lang="en-US" altLang="zh-CN" dirty="0"/>
          </a:p>
          <a:p>
            <a:pPr lvl="1"/>
            <a:r>
              <a:rPr lang="zh-CN" altLang="en-US" dirty="0"/>
              <a:t>多个数组：</a:t>
            </a:r>
            <a:r>
              <a:rPr lang="en-US" altLang="zh-CN" dirty="0" err="1"/>
              <a:t>savez</a:t>
            </a:r>
            <a:r>
              <a:rPr lang="en-US" altLang="zh-CN" dirty="0"/>
              <a:t>() </a:t>
            </a:r>
            <a:r>
              <a:rPr lang="zh-CN" altLang="en-US" dirty="0"/>
              <a:t>，默认未压缩的原始二进制格式</a:t>
            </a:r>
            <a:endParaRPr lang="en-US" altLang="zh-CN" dirty="0"/>
          </a:p>
        </p:txBody>
      </p:sp>
      <p:sp>
        <p:nvSpPr>
          <p:cNvPr id="4" name="灯片编号占位符 3"/>
          <p:cNvSpPr>
            <a:spLocks noGrp="1"/>
          </p:cNvSpPr>
          <p:nvPr>
            <p:ph type="sldNum" sz="quarter" idx="11"/>
          </p:nvPr>
        </p:nvSpPr>
        <p:spPr/>
        <p:txBody>
          <a:bodyPr/>
          <a:lstStyle/>
          <a:p>
            <a:fld id="{565CE74E-AB26-4998-AD42-012C4C1AD076}" type="slidenum">
              <a:rPr lang="zh-CN" altLang="en-US" smtClean="0"/>
              <a:t>33</a:t>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rPr>
              <a:t>基于数组的</a:t>
            </a:r>
            <a:r>
              <a:rPr lang="zh-CN" altLang="en-US" dirty="0"/>
              <a:t>文件读写</a:t>
            </a:r>
            <a:endParaRPr lang="en-US" altLang="zh-CN" dirty="0"/>
          </a:p>
        </p:txBody>
      </p:sp>
      <p:sp>
        <p:nvSpPr>
          <p:cNvPr id="3" name="内容占位符 2"/>
          <p:cNvSpPr>
            <a:spLocks noGrp="1"/>
          </p:cNvSpPr>
          <p:nvPr>
            <p:ph idx="1"/>
          </p:nvPr>
        </p:nvSpPr>
        <p:spPr/>
        <p:txBody>
          <a:bodyPr/>
          <a:lstStyle/>
          <a:p>
            <a:r>
              <a:rPr lang="zh-CN" altLang="en-US" dirty="0"/>
              <a:t>文件读写</a:t>
            </a:r>
            <a:endParaRPr lang="en-US" altLang="zh-CN" dirty="0"/>
          </a:p>
          <a:p>
            <a:pPr lvl="1"/>
            <a:r>
              <a:rPr lang="en-US" altLang="zh-CN" dirty="0" err="1"/>
              <a:t>numpy.save</a:t>
            </a:r>
            <a:r>
              <a:rPr lang="en-US" altLang="zh-CN" dirty="0"/>
              <a:t>(file, </a:t>
            </a:r>
            <a:r>
              <a:rPr lang="en-US" altLang="zh-CN" dirty="0" err="1"/>
              <a:t>arr</a:t>
            </a:r>
            <a:r>
              <a:rPr lang="en-US" altLang="zh-CN" dirty="0"/>
              <a:t>, </a:t>
            </a:r>
            <a:r>
              <a:rPr lang="en-US" altLang="zh-CN" dirty="0" err="1"/>
              <a:t>allow_pickle</a:t>
            </a:r>
            <a:r>
              <a:rPr lang="en-US" altLang="zh-CN" dirty="0"/>
              <a:t>=True, </a:t>
            </a:r>
            <a:r>
              <a:rPr lang="en-US" altLang="zh-CN" dirty="0" err="1"/>
              <a:t>fix_imports</a:t>
            </a:r>
            <a:r>
              <a:rPr lang="en-US" altLang="zh-CN" dirty="0"/>
              <a:t>=True)</a:t>
            </a:r>
          </a:p>
          <a:p>
            <a:pPr lvl="2"/>
            <a:r>
              <a:rPr lang="en-US" altLang="zh-CN" dirty="0"/>
              <a:t>file</a:t>
            </a:r>
            <a:r>
              <a:rPr lang="zh-CN" altLang="en-US" dirty="0"/>
              <a:t>：要保存的文件，扩展名为 </a:t>
            </a:r>
            <a:r>
              <a:rPr lang="en-US" altLang="zh-CN" dirty="0"/>
              <a:t>.</a:t>
            </a:r>
            <a:r>
              <a:rPr lang="en-US" altLang="zh-CN" dirty="0" err="1"/>
              <a:t>npy</a:t>
            </a:r>
            <a:r>
              <a:rPr lang="zh-CN" altLang="en-US" dirty="0"/>
              <a:t>，如果文件路径末尾没有扩展名 </a:t>
            </a:r>
            <a:r>
              <a:rPr lang="en-US" altLang="zh-CN" dirty="0"/>
              <a:t>.</a:t>
            </a:r>
            <a:r>
              <a:rPr lang="en-US" altLang="zh-CN" dirty="0" err="1"/>
              <a:t>npy</a:t>
            </a:r>
            <a:r>
              <a:rPr lang="zh-CN" altLang="en-US" dirty="0"/>
              <a:t>，该扩展名会被自动加上。</a:t>
            </a:r>
          </a:p>
          <a:p>
            <a:pPr lvl="2"/>
            <a:r>
              <a:rPr lang="en-US" altLang="zh-CN" dirty="0" err="1"/>
              <a:t>arr</a:t>
            </a:r>
            <a:r>
              <a:rPr lang="en-US" altLang="zh-CN" dirty="0"/>
              <a:t>: </a:t>
            </a:r>
            <a:r>
              <a:rPr lang="zh-CN" altLang="en-US" dirty="0"/>
              <a:t>要保存的数组</a:t>
            </a:r>
          </a:p>
          <a:p>
            <a:pPr lvl="2"/>
            <a:r>
              <a:rPr lang="en-US" altLang="zh-CN" dirty="0" err="1"/>
              <a:t>allow_pickle</a:t>
            </a:r>
            <a:r>
              <a:rPr lang="en-US" altLang="zh-CN" dirty="0"/>
              <a:t>:</a:t>
            </a:r>
            <a:r>
              <a:rPr lang="zh-CN" altLang="en-US" dirty="0"/>
              <a:t>可选，布尔值，允许使用</a:t>
            </a:r>
            <a:r>
              <a:rPr lang="en-US" altLang="zh-CN" dirty="0"/>
              <a:t>Python pickles(</a:t>
            </a:r>
            <a:r>
              <a:rPr lang="zh-CN" altLang="en-US" dirty="0"/>
              <a:t>序列化和反序列化</a:t>
            </a:r>
            <a:r>
              <a:rPr lang="en-US" altLang="zh-CN" dirty="0"/>
              <a:t>)</a:t>
            </a:r>
            <a:r>
              <a:rPr lang="zh-CN" altLang="en-US" dirty="0"/>
              <a:t>保存对象数组。</a:t>
            </a:r>
          </a:p>
          <a:p>
            <a:pPr lvl="2"/>
            <a:r>
              <a:rPr lang="en-US" altLang="zh-CN" dirty="0" err="1"/>
              <a:t>fix_imports</a:t>
            </a:r>
            <a:r>
              <a:rPr lang="en-US" altLang="zh-CN" dirty="0"/>
              <a:t>:</a:t>
            </a:r>
            <a:r>
              <a:rPr lang="zh-CN" altLang="en-US" dirty="0"/>
              <a:t>可选，为了方便</a:t>
            </a:r>
            <a:r>
              <a:rPr lang="en-US" altLang="zh-CN" dirty="0"/>
              <a:t>Pyhton2</a:t>
            </a:r>
            <a:r>
              <a:rPr lang="zh-CN" altLang="en-US" dirty="0"/>
              <a:t>中读取</a:t>
            </a:r>
            <a:r>
              <a:rPr lang="en-US" altLang="zh-CN" dirty="0"/>
              <a:t>Python3</a:t>
            </a:r>
            <a:r>
              <a:rPr lang="zh-CN" altLang="en-US" dirty="0"/>
              <a:t>保存的数据。</a:t>
            </a:r>
            <a:endParaRPr lang="en-US" altLang="zh-CN" dirty="0"/>
          </a:p>
          <a:p>
            <a:pPr marL="355600" lvl="1" indent="-355600">
              <a:lnSpc>
                <a:spcPct val="80000"/>
              </a:lnSpc>
              <a:buSzPct val="70000"/>
              <a:buNone/>
            </a:pPr>
            <a:endParaRPr lang="en-US" altLang="en-US" sz="1800" dirty="0">
              <a:latin typeface="Times New Roman" panose="02020603050405020304" pitchFamily="18" charset="0"/>
            </a:endParaRPr>
          </a:p>
          <a:p>
            <a:pPr marL="355600" lvl="1" indent="-355600">
              <a:lnSpc>
                <a:spcPct val="80000"/>
              </a:lnSpc>
              <a:buSzPct val="70000"/>
              <a:buNone/>
            </a:pPr>
            <a:r>
              <a:rPr lang="en-US" altLang="en-US" sz="1800" dirty="0">
                <a:latin typeface="Times New Roman" panose="02020603050405020304" pitchFamily="18" charset="0"/>
              </a:rPr>
              <a:t>&gt;&gt;&gt; </a:t>
            </a:r>
            <a:r>
              <a:rPr lang="en-US" altLang="zh-CN" sz="1800" kern="1200" dirty="0">
                <a:latin typeface="Times New Roman" panose="02020603050405020304" pitchFamily="18" charset="0"/>
                <a:cs typeface="+mn-cs"/>
              </a:rPr>
              <a:t>a = </a:t>
            </a:r>
            <a:r>
              <a:rPr lang="en-US" altLang="zh-CN" sz="1800" kern="1200" dirty="0" err="1">
                <a:latin typeface="Times New Roman" panose="02020603050405020304" pitchFamily="18" charset="0"/>
                <a:cs typeface="+mn-cs"/>
              </a:rPr>
              <a:t>np.array</a:t>
            </a:r>
            <a:r>
              <a:rPr lang="en-US" altLang="zh-CN" sz="1800" kern="1200" dirty="0">
                <a:latin typeface="Times New Roman" panose="02020603050405020304" pitchFamily="18" charset="0"/>
                <a:cs typeface="+mn-cs"/>
              </a:rPr>
              <a:t>([1,2,3,4,5])</a:t>
            </a:r>
          </a:p>
          <a:p>
            <a:pPr marL="355600" lvl="1" indent="-355600">
              <a:lnSpc>
                <a:spcPct val="80000"/>
              </a:lnSpc>
              <a:buSzPct val="70000"/>
              <a:buNone/>
            </a:pPr>
            <a:r>
              <a:rPr lang="en-US" altLang="en-US" sz="1800" dirty="0">
                <a:latin typeface="Times New Roman" panose="02020603050405020304" pitchFamily="18" charset="0"/>
              </a:rPr>
              <a:t>&gt;&gt;&gt; </a:t>
            </a:r>
            <a:r>
              <a:rPr lang="en-US" altLang="zh-CN" sz="1800" kern="1200" dirty="0" err="1">
                <a:latin typeface="Times New Roman" panose="02020603050405020304" pitchFamily="18" charset="0"/>
                <a:cs typeface="+mn-cs"/>
              </a:rPr>
              <a:t>np.save</a:t>
            </a:r>
            <a:r>
              <a:rPr lang="en-US" altLang="zh-CN" sz="1800" kern="1200" dirty="0">
                <a:latin typeface="Times New Roman" panose="02020603050405020304" pitchFamily="18" charset="0"/>
                <a:cs typeface="+mn-cs"/>
              </a:rPr>
              <a:t>("</a:t>
            </a:r>
            <a:r>
              <a:rPr lang="en-US" altLang="zh-CN" sz="1800" kern="1200" dirty="0" err="1">
                <a:latin typeface="Times New Roman" panose="02020603050405020304" pitchFamily="18" charset="0"/>
                <a:cs typeface="+mn-cs"/>
              </a:rPr>
              <a:t>out",a</a:t>
            </a:r>
            <a:r>
              <a:rPr lang="en-US" altLang="zh-CN" sz="1800" kern="1200" dirty="0">
                <a:latin typeface="Times New Roman" panose="02020603050405020304" pitchFamily="18" charset="0"/>
                <a:cs typeface="+mn-cs"/>
              </a:rPr>
              <a:t>)</a:t>
            </a:r>
          </a:p>
          <a:p>
            <a:pPr marL="355600" lvl="1" indent="-355600">
              <a:lnSpc>
                <a:spcPct val="80000"/>
              </a:lnSpc>
              <a:buSzPct val="70000"/>
              <a:buNone/>
            </a:pPr>
            <a:r>
              <a:rPr lang="en-US" altLang="en-US" sz="1800" dirty="0">
                <a:latin typeface="Times New Roman" panose="02020603050405020304" pitchFamily="18" charset="0"/>
              </a:rPr>
              <a:t>&gt;&gt;&gt; </a:t>
            </a:r>
            <a:r>
              <a:rPr lang="en-US" altLang="zh-CN" sz="1800" kern="1200" dirty="0">
                <a:latin typeface="Times New Roman" panose="02020603050405020304" pitchFamily="18" charset="0"/>
                <a:cs typeface="+mn-cs"/>
              </a:rPr>
              <a:t>b=</a:t>
            </a:r>
            <a:r>
              <a:rPr lang="en-US" altLang="zh-CN" sz="1800" kern="1200" dirty="0" err="1">
                <a:latin typeface="Times New Roman" panose="02020603050405020304" pitchFamily="18" charset="0"/>
                <a:cs typeface="+mn-cs"/>
              </a:rPr>
              <a:t>np.load</a:t>
            </a:r>
            <a:r>
              <a:rPr lang="en-US" altLang="zh-CN" sz="1800" kern="1200" dirty="0">
                <a:latin typeface="Times New Roman" panose="02020603050405020304" pitchFamily="18" charset="0"/>
                <a:cs typeface="+mn-cs"/>
              </a:rPr>
              <a:t>("</a:t>
            </a:r>
            <a:r>
              <a:rPr lang="en-US" altLang="zh-CN" sz="1800" kern="1200" dirty="0" err="1">
                <a:latin typeface="Times New Roman" panose="02020603050405020304" pitchFamily="18" charset="0"/>
                <a:cs typeface="+mn-cs"/>
              </a:rPr>
              <a:t>out.npy</a:t>
            </a:r>
            <a:r>
              <a:rPr lang="en-US" altLang="zh-CN" sz="1800" kern="1200" dirty="0">
                <a:latin typeface="Times New Roman" panose="02020603050405020304" pitchFamily="18" charset="0"/>
                <a:cs typeface="+mn-cs"/>
              </a:rPr>
              <a:t>") </a:t>
            </a:r>
          </a:p>
          <a:p>
            <a:pPr marL="355600" lvl="1" indent="-355600">
              <a:lnSpc>
                <a:spcPct val="80000"/>
              </a:lnSpc>
              <a:buSzPct val="70000"/>
              <a:buNone/>
            </a:pPr>
            <a:r>
              <a:rPr lang="en-US" altLang="en-US" sz="1800" dirty="0">
                <a:latin typeface="Times New Roman" panose="02020603050405020304" pitchFamily="18" charset="0"/>
              </a:rPr>
              <a:t>&gt;&gt;&gt; </a:t>
            </a:r>
            <a:r>
              <a:rPr lang="en-US" altLang="zh-CN" sz="1800" kern="1200" dirty="0">
                <a:latin typeface="Times New Roman" panose="02020603050405020304" pitchFamily="18" charset="0"/>
                <a:cs typeface="+mn-cs"/>
              </a:rPr>
              <a:t>b</a:t>
            </a:r>
          </a:p>
          <a:p>
            <a:pPr marL="355600" lvl="1" indent="-355600">
              <a:lnSpc>
                <a:spcPct val="80000"/>
              </a:lnSpc>
              <a:buSzPct val="70000"/>
              <a:buNone/>
            </a:pPr>
            <a:r>
              <a:rPr lang="en-US" altLang="zh-CN" sz="1800" kern="1200" dirty="0">
                <a:solidFill>
                  <a:srgbClr val="0070C0"/>
                </a:solidFill>
                <a:latin typeface="Times New Roman" panose="02020603050405020304" pitchFamily="18" charset="0"/>
                <a:cs typeface="+mn-cs"/>
              </a:rPr>
              <a:t>array([1, 2, 3, 4, 5])</a:t>
            </a:r>
          </a:p>
        </p:txBody>
      </p:sp>
      <p:sp>
        <p:nvSpPr>
          <p:cNvPr id="4" name="灯片编号占位符 3"/>
          <p:cNvSpPr>
            <a:spLocks noGrp="1"/>
          </p:cNvSpPr>
          <p:nvPr>
            <p:ph type="sldNum" sz="quarter" idx="11"/>
          </p:nvPr>
        </p:nvSpPr>
        <p:spPr/>
        <p:txBody>
          <a:bodyPr/>
          <a:lstStyle/>
          <a:p>
            <a:fld id="{565CE74E-AB26-4998-AD42-012C4C1AD076}" type="slidenum">
              <a:rPr lang="zh-CN" altLang="en-US" smtClean="0"/>
              <a:t>34</a:t>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rPr>
              <a:t>基于数组的</a:t>
            </a:r>
            <a:r>
              <a:rPr lang="zh-CN" altLang="en-US" dirty="0"/>
              <a:t>文件读写</a:t>
            </a:r>
            <a:endParaRPr lang="en-US" altLang="zh-CN" dirty="0"/>
          </a:p>
        </p:txBody>
      </p:sp>
      <p:sp>
        <p:nvSpPr>
          <p:cNvPr id="3" name="内容占位符 2"/>
          <p:cNvSpPr>
            <a:spLocks noGrp="1"/>
          </p:cNvSpPr>
          <p:nvPr>
            <p:ph idx="1"/>
          </p:nvPr>
        </p:nvSpPr>
        <p:spPr/>
        <p:txBody>
          <a:bodyPr/>
          <a:lstStyle/>
          <a:p>
            <a:r>
              <a:rPr lang="zh-CN" altLang="en-US" dirty="0"/>
              <a:t>文件读写</a:t>
            </a:r>
            <a:endParaRPr lang="en-US" altLang="zh-CN" dirty="0"/>
          </a:p>
          <a:p>
            <a:pPr lvl="1"/>
            <a:r>
              <a:rPr lang="en-US" altLang="zh-CN" dirty="0" err="1"/>
              <a:t>numpy.loadtxt</a:t>
            </a:r>
            <a:r>
              <a:rPr lang="en-US" altLang="zh-CN" dirty="0"/>
              <a:t>(</a:t>
            </a:r>
            <a:r>
              <a:rPr lang="en-US" altLang="zh-CN" dirty="0" err="1"/>
              <a:t>fname</a:t>
            </a:r>
            <a:r>
              <a:rPr lang="en-US" altLang="zh-CN" dirty="0"/>
              <a:t>, </a:t>
            </a:r>
            <a:r>
              <a:rPr lang="en-US" altLang="zh-CN" dirty="0" err="1"/>
              <a:t>dtype</a:t>
            </a:r>
            <a:r>
              <a:rPr lang="en-US" altLang="zh-CN" dirty="0"/>
              <a:t>=&lt;class 'float'&gt;, comments='#', delimiter=None, converters=None, </a:t>
            </a:r>
            <a:r>
              <a:rPr lang="en-US" altLang="zh-CN" dirty="0" err="1"/>
              <a:t>skiprows</a:t>
            </a:r>
            <a:r>
              <a:rPr lang="en-US" altLang="zh-CN" dirty="0"/>
              <a:t>=0, </a:t>
            </a:r>
            <a:r>
              <a:rPr lang="en-US" altLang="zh-CN" dirty="0" err="1"/>
              <a:t>usecols</a:t>
            </a:r>
            <a:r>
              <a:rPr lang="en-US" altLang="zh-CN" dirty="0"/>
              <a:t>=None, unpack=False, </a:t>
            </a:r>
            <a:r>
              <a:rPr lang="en-US" altLang="zh-CN" dirty="0" err="1"/>
              <a:t>ndmin</a:t>
            </a:r>
            <a:r>
              <a:rPr lang="en-US" altLang="zh-CN" dirty="0"/>
              <a:t>=0, encoding='bytes')</a:t>
            </a:r>
          </a:p>
          <a:p>
            <a:pPr lvl="1"/>
            <a:r>
              <a:rPr lang="en-US" altLang="zh-CN" dirty="0" err="1"/>
              <a:t>numpy.savetxt</a:t>
            </a:r>
            <a:r>
              <a:rPr lang="en-US" altLang="zh-CN" dirty="0"/>
              <a:t>(FILENAME, a, </a:t>
            </a:r>
            <a:r>
              <a:rPr lang="en-US" altLang="zh-CN" dirty="0" err="1"/>
              <a:t>fmt</a:t>
            </a:r>
            <a:r>
              <a:rPr lang="en-US" altLang="zh-CN" dirty="0"/>
              <a:t>="%d", delimiter=",")</a:t>
            </a:r>
          </a:p>
          <a:p>
            <a:pPr lvl="2"/>
            <a:r>
              <a:rPr lang="en-US" altLang="zh-CN" dirty="0"/>
              <a:t>delimiter:</a:t>
            </a:r>
            <a:r>
              <a:rPr lang="zh-CN" altLang="en-US" dirty="0"/>
              <a:t>指定分隔符</a:t>
            </a:r>
            <a:endParaRPr lang="en-US" altLang="zh-CN" dirty="0"/>
          </a:p>
          <a:p>
            <a:pPr lvl="2"/>
            <a:r>
              <a:rPr lang="en-US" altLang="zh-CN" dirty="0" err="1"/>
              <a:t>skiprows</a:t>
            </a:r>
            <a:r>
              <a:rPr lang="zh-CN" altLang="en-US" dirty="0"/>
              <a:t>：需要跳过的行数等</a:t>
            </a:r>
            <a:endParaRPr lang="en-US" altLang="zh-CN" dirty="0"/>
          </a:p>
          <a:p>
            <a:pPr lvl="2"/>
            <a:r>
              <a:rPr lang="en-US" altLang="zh-CN" dirty="0" err="1"/>
              <a:t>usecols</a:t>
            </a:r>
            <a:r>
              <a:rPr lang="zh-CN" altLang="en-US" dirty="0"/>
              <a:t>：加载的列数</a:t>
            </a:r>
            <a:endParaRPr lang="en-US" altLang="zh-CN" dirty="0"/>
          </a:p>
          <a:p>
            <a:pPr lvl="2"/>
            <a:r>
              <a:rPr lang="en-US" altLang="zh-CN" dirty="0"/>
              <a:t>converters:</a:t>
            </a:r>
            <a:r>
              <a:rPr lang="zh-CN" altLang="en-US" dirty="0"/>
              <a:t>字典（列：函数），针对特定列的转换器函数</a:t>
            </a:r>
            <a:endParaRPr lang="en-US" altLang="zh-CN" dirty="0"/>
          </a:p>
          <a:p>
            <a:pPr marL="355600" lvl="1" indent="-355600">
              <a:lnSpc>
                <a:spcPct val="80000"/>
              </a:lnSpc>
              <a:buSzPct val="70000"/>
              <a:buNone/>
            </a:pPr>
            <a:endParaRPr lang="en-US" altLang="en-US" sz="1800" dirty="0">
              <a:latin typeface="Times New Roman" panose="02020603050405020304" pitchFamily="18" charset="0"/>
            </a:endParaRPr>
          </a:p>
        </p:txBody>
      </p:sp>
      <p:sp>
        <p:nvSpPr>
          <p:cNvPr id="4" name="灯片编号占位符 3"/>
          <p:cNvSpPr>
            <a:spLocks noGrp="1"/>
          </p:cNvSpPr>
          <p:nvPr>
            <p:ph type="sldNum" sz="quarter" idx="11"/>
          </p:nvPr>
        </p:nvSpPr>
        <p:spPr/>
        <p:txBody>
          <a:bodyPr/>
          <a:lstStyle/>
          <a:p>
            <a:fld id="{565CE74E-AB26-4998-AD42-012C4C1AD076}" type="slidenum">
              <a:rPr lang="zh-CN" altLang="en-US" smtClean="0"/>
              <a:t>35</a:t>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rPr>
              <a:t>基于数组的</a:t>
            </a:r>
            <a:r>
              <a:rPr lang="zh-CN" altLang="en-US" dirty="0"/>
              <a:t>文件读写</a:t>
            </a:r>
            <a:endParaRPr lang="en-US" altLang="zh-CN" dirty="0"/>
          </a:p>
        </p:txBody>
      </p:sp>
      <p:sp>
        <p:nvSpPr>
          <p:cNvPr id="3" name="内容占位符 2"/>
          <p:cNvSpPr>
            <a:spLocks noGrp="1"/>
          </p:cNvSpPr>
          <p:nvPr>
            <p:ph idx="1"/>
          </p:nvPr>
        </p:nvSpPr>
        <p:spPr/>
        <p:txBody>
          <a:bodyPr/>
          <a:lstStyle/>
          <a:p>
            <a:r>
              <a:rPr lang="zh-CN" altLang="en-US" dirty="0"/>
              <a:t>文件读写</a:t>
            </a:r>
            <a:endParaRPr lang="en-US" altLang="zh-CN" dirty="0"/>
          </a:p>
          <a:p>
            <a:pPr marL="355600" lvl="1" indent="-355600">
              <a:lnSpc>
                <a:spcPct val="80000"/>
              </a:lnSpc>
              <a:buSzPct val="70000"/>
              <a:buNone/>
            </a:pPr>
            <a:r>
              <a:rPr lang="en-US" altLang="en-US" sz="2000" dirty="0">
                <a:latin typeface="Times New Roman" panose="02020603050405020304" pitchFamily="18" charset="0"/>
              </a:rPr>
              <a:t>&gt;&gt;&gt;</a:t>
            </a:r>
            <a:r>
              <a:rPr lang="en-US" altLang="zh-CN" sz="2000" kern="1200" dirty="0">
                <a:latin typeface="Times New Roman" panose="02020603050405020304" pitchFamily="18" charset="0"/>
                <a:cs typeface="+mn-cs"/>
              </a:rPr>
              <a:t> a=</a:t>
            </a:r>
            <a:r>
              <a:rPr lang="en-US" altLang="zh-CN" sz="2000" kern="1200" dirty="0" err="1">
                <a:latin typeface="Times New Roman" panose="02020603050405020304" pitchFamily="18" charset="0"/>
                <a:cs typeface="+mn-cs"/>
              </a:rPr>
              <a:t>np.arange</a:t>
            </a:r>
            <a:r>
              <a:rPr lang="en-US" altLang="zh-CN" sz="2000" kern="1200" dirty="0">
                <a:latin typeface="Times New Roman" panose="02020603050405020304" pitchFamily="18" charset="0"/>
                <a:cs typeface="+mn-cs"/>
              </a:rPr>
              <a:t>(0,10,0.5).reshape(4,-1)</a:t>
            </a:r>
          </a:p>
          <a:p>
            <a:pPr marL="355600" lvl="1" indent="-355600">
              <a:lnSpc>
                <a:spcPct val="80000"/>
              </a:lnSpc>
              <a:buSzPct val="70000"/>
              <a:buNone/>
            </a:pPr>
            <a:r>
              <a:rPr lang="en-US" altLang="en-US" sz="2000" dirty="0">
                <a:latin typeface="Times New Roman" panose="02020603050405020304" pitchFamily="18" charset="0"/>
              </a:rPr>
              <a:t>&gt;&gt;&gt; </a:t>
            </a:r>
            <a:r>
              <a:rPr lang="en-US" altLang="zh-CN" sz="2000" kern="1200" dirty="0">
                <a:latin typeface="Times New Roman" panose="02020603050405020304" pitchFamily="18" charset="0"/>
                <a:cs typeface="+mn-cs"/>
              </a:rPr>
              <a:t>a</a:t>
            </a:r>
          </a:p>
          <a:p>
            <a:pPr marL="355600" lvl="1" indent="-355600">
              <a:lnSpc>
                <a:spcPct val="80000"/>
              </a:lnSpc>
              <a:buSzPct val="70000"/>
              <a:buNone/>
            </a:pPr>
            <a:r>
              <a:rPr lang="en-US" altLang="zh-CN" sz="2000" kern="1200" dirty="0">
                <a:solidFill>
                  <a:srgbClr val="0070C0"/>
                </a:solidFill>
                <a:latin typeface="Times New Roman" panose="02020603050405020304" pitchFamily="18" charset="0"/>
                <a:cs typeface="+mn-cs"/>
              </a:rPr>
              <a:t>array([[ 0. ,  0.5,  1. ,  1.5,  2. ],</a:t>
            </a:r>
          </a:p>
          <a:p>
            <a:pPr marL="355600" lvl="1" indent="-355600">
              <a:lnSpc>
                <a:spcPct val="80000"/>
              </a:lnSpc>
              <a:buSzPct val="70000"/>
              <a:buNone/>
            </a:pPr>
            <a:r>
              <a:rPr lang="en-US" altLang="zh-CN" sz="2000" kern="1200" dirty="0">
                <a:solidFill>
                  <a:srgbClr val="0070C0"/>
                </a:solidFill>
                <a:latin typeface="Times New Roman" panose="02020603050405020304" pitchFamily="18" charset="0"/>
                <a:cs typeface="+mn-cs"/>
              </a:rPr>
              <a:t>       [ 2.5,  3. ,  3.5,  4. ,  4.5],</a:t>
            </a:r>
          </a:p>
          <a:p>
            <a:pPr marL="355600" lvl="1" indent="-355600">
              <a:lnSpc>
                <a:spcPct val="80000"/>
              </a:lnSpc>
              <a:buSzPct val="70000"/>
              <a:buNone/>
            </a:pPr>
            <a:r>
              <a:rPr lang="en-US" altLang="zh-CN" sz="2000" kern="1200" dirty="0">
                <a:solidFill>
                  <a:srgbClr val="0070C0"/>
                </a:solidFill>
                <a:latin typeface="Times New Roman" panose="02020603050405020304" pitchFamily="18" charset="0"/>
                <a:cs typeface="+mn-cs"/>
              </a:rPr>
              <a:t>       [ 5. ,  5.5,  6. ,  6.5,  7. ],</a:t>
            </a:r>
          </a:p>
          <a:p>
            <a:pPr marL="355600" lvl="1" indent="-355600">
              <a:lnSpc>
                <a:spcPct val="80000"/>
              </a:lnSpc>
              <a:buSzPct val="70000"/>
              <a:buNone/>
            </a:pPr>
            <a:r>
              <a:rPr lang="en-US" altLang="zh-CN" sz="2000" kern="1200" dirty="0">
                <a:solidFill>
                  <a:srgbClr val="0070C0"/>
                </a:solidFill>
                <a:latin typeface="Times New Roman" panose="02020603050405020304" pitchFamily="18" charset="0"/>
                <a:cs typeface="+mn-cs"/>
              </a:rPr>
              <a:t>       [ 7.5,  8. ,  8.5,  9. ,  9.5]]) </a:t>
            </a:r>
          </a:p>
          <a:p>
            <a:pPr marL="355600" lvl="1" indent="-355600">
              <a:lnSpc>
                <a:spcPct val="80000"/>
              </a:lnSpc>
              <a:buSzPct val="70000"/>
              <a:buNone/>
            </a:pPr>
            <a:r>
              <a:rPr lang="en-US" altLang="en-US" sz="2000" dirty="0">
                <a:latin typeface="Times New Roman" panose="02020603050405020304" pitchFamily="18" charset="0"/>
              </a:rPr>
              <a:t>&gt;&gt;&gt; </a:t>
            </a:r>
            <a:r>
              <a:rPr lang="en-US" altLang="zh-CN" sz="2000" kern="1200" dirty="0" err="1">
                <a:latin typeface="Times New Roman" panose="02020603050405020304" pitchFamily="18" charset="0"/>
                <a:cs typeface="+mn-cs"/>
              </a:rPr>
              <a:t>np.savetxt</a:t>
            </a:r>
            <a:r>
              <a:rPr lang="en-US" altLang="zh-CN" sz="2000" kern="1200" dirty="0">
                <a:latin typeface="Times New Roman" panose="02020603050405020304" pitchFamily="18" charset="0"/>
                <a:cs typeface="+mn-cs"/>
              </a:rPr>
              <a:t>("out.txt",</a:t>
            </a:r>
            <a:r>
              <a:rPr lang="en-US" altLang="zh-CN" sz="2000" kern="1200" dirty="0" err="1">
                <a:latin typeface="Times New Roman" panose="02020603050405020304" pitchFamily="18" charset="0"/>
                <a:cs typeface="+mn-cs"/>
              </a:rPr>
              <a:t>a,fmt</a:t>
            </a:r>
            <a:r>
              <a:rPr lang="en-US" altLang="zh-CN" sz="2000" kern="1200" dirty="0">
                <a:latin typeface="Times New Roman" panose="02020603050405020304" pitchFamily="18" charset="0"/>
                <a:cs typeface="+mn-cs"/>
              </a:rPr>
              <a:t>="%</a:t>
            </a:r>
            <a:r>
              <a:rPr lang="en-US" altLang="zh-CN" sz="2000" kern="1200" dirty="0" err="1">
                <a:latin typeface="Times New Roman" panose="02020603050405020304" pitchFamily="18" charset="0"/>
                <a:cs typeface="+mn-cs"/>
              </a:rPr>
              <a:t>d",delimiter</a:t>
            </a:r>
            <a:r>
              <a:rPr lang="en-US" altLang="zh-CN" sz="2000" kern="1200" dirty="0">
                <a:latin typeface="Times New Roman" panose="02020603050405020304" pitchFamily="18" charset="0"/>
                <a:cs typeface="+mn-cs"/>
              </a:rPr>
              <a:t>=",")   </a:t>
            </a:r>
            <a:r>
              <a:rPr lang="en-US" altLang="zh-CN" sz="2000" b="0" dirty="0"/>
              <a:t>#</a:t>
            </a:r>
            <a:r>
              <a:rPr lang="zh-CN" altLang="en-US" sz="2000" b="0" dirty="0"/>
              <a:t>保存为整数，以逗号分隔</a:t>
            </a:r>
            <a:endParaRPr lang="en-US" altLang="zh-CN" sz="2000" kern="1200" dirty="0">
              <a:latin typeface="Times New Roman" panose="02020603050405020304" pitchFamily="18" charset="0"/>
              <a:cs typeface="+mn-cs"/>
            </a:endParaRPr>
          </a:p>
          <a:p>
            <a:pPr marL="355600" lvl="1" indent="-355600">
              <a:lnSpc>
                <a:spcPct val="80000"/>
              </a:lnSpc>
              <a:buSzPct val="70000"/>
              <a:buNone/>
            </a:pPr>
            <a:r>
              <a:rPr lang="en-US" altLang="en-US" sz="2000" dirty="0">
                <a:latin typeface="Times New Roman" panose="02020603050405020304" pitchFamily="18" charset="0"/>
              </a:rPr>
              <a:t>&gt;&gt;&gt; b = </a:t>
            </a:r>
            <a:r>
              <a:rPr lang="en-US" altLang="en-US" sz="2000" dirty="0" err="1">
                <a:latin typeface="Times New Roman" panose="02020603050405020304" pitchFamily="18" charset="0"/>
              </a:rPr>
              <a:t>np.loadtxt</a:t>
            </a:r>
            <a:r>
              <a:rPr lang="en-US" altLang="en-US" sz="2000" dirty="0">
                <a:latin typeface="Times New Roman" panose="02020603050405020304" pitchFamily="18" charset="0"/>
              </a:rPr>
              <a:t>("</a:t>
            </a:r>
            <a:r>
              <a:rPr lang="en-US" altLang="en-US" sz="2000" dirty="0" err="1">
                <a:latin typeface="Times New Roman" panose="02020603050405020304" pitchFamily="18" charset="0"/>
              </a:rPr>
              <a:t>out.txt",delimiter</a:t>
            </a:r>
            <a:r>
              <a:rPr lang="en-US" altLang="en-US" sz="2000" dirty="0">
                <a:latin typeface="Times New Roman" panose="02020603050405020304" pitchFamily="18" charset="0"/>
              </a:rPr>
              <a:t>=",")                    </a:t>
            </a:r>
            <a:r>
              <a:rPr lang="en-US" altLang="zh-CN" sz="2000" b="0" dirty="0"/>
              <a:t>#load </a:t>
            </a:r>
            <a:r>
              <a:rPr lang="zh-CN" altLang="en-US" sz="2000" b="0" dirty="0"/>
              <a:t>时也要指定为逗号分隔</a:t>
            </a:r>
            <a:endParaRPr lang="en-US" altLang="en-US" sz="2000" dirty="0">
              <a:latin typeface="Times New Roman" panose="02020603050405020304" pitchFamily="18" charset="0"/>
            </a:endParaRPr>
          </a:p>
          <a:p>
            <a:pPr marL="355600" lvl="1" indent="-355600">
              <a:lnSpc>
                <a:spcPct val="80000"/>
              </a:lnSpc>
              <a:buSzPct val="70000"/>
              <a:buNone/>
            </a:pPr>
            <a:r>
              <a:rPr lang="en-US" altLang="en-US" sz="2000" dirty="0">
                <a:latin typeface="Times New Roman" panose="02020603050405020304" pitchFamily="18" charset="0"/>
              </a:rPr>
              <a:t>&gt;&gt;&gt; b</a:t>
            </a:r>
          </a:p>
          <a:p>
            <a:pPr marL="355600" lvl="1" indent="-355600">
              <a:lnSpc>
                <a:spcPct val="80000"/>
              </a:lnSpc>
              <a:buSzPct val="70000"/>
              <a:buNone/>
            </a:pPr>
            <a:r>
              <a:rPr lang="en-US" altLang="en-US" sz="2000" dirty="0">
                <a:solidFill>
                  <a:srgbClr val="0070C0"/>
                </a:solidFill>
                <a:latin typeface="Times New Roman" panose="02020603050405020304" pitchFamily="18" charset="0"/>
              </a:rPr>
              <a:t>array([[ 0.,  0.,  1.,  1.,  2.],</a:t>
            </a:r>
          </a:p>
          <a:p>
            <a:pPr marL="355600" lvl="1" indent="-355600">
              <a:lnSpc>
                <a:spcPct val="80000"/>
              </a:lnSpc>
              <a:buSzPct val="70000"/>
              <a:buNone/>
            </a:pPr>
            <a:r>
              <a:rPr lang="en-US" altLang="en-US" sz="2000" dirty="0">
                <a:solidFill>
                  <a:srgbClr val="0070C0"/>
                </a:solidFill>
                <a:latin typeface="Times New Roman" panose="02020603050405020304" pitchFamily="18" charset="0"/>
              </a:rPr>
              <a:t>       [ 2.,  3.,  3.,  4.,  4.],</a:t>
            </a:r>
          </a:p>
          <a:p>
            <a:pPr marL="355600" lvl="1" indent="-355600">
              <a:lnSpc>
                <a:spcPct val="80000"/>
              </a:lnSpc>
              <a:buSzPct val="70000"/>
              <a:buNone/>
            </a:pPr>
            <a:r>
              <a:rPr lang="en-US" altLang="en-US" sz="2000" dirty="0">
                <a:solidFill>
                  <a:srgbClr val="0070C0"/>
                </a:solidFill>
                <a:latin typeface="Times New Roman" panose="02020603050405020304" pitchFamily="18" charset="0"/>
              </a:rPr>
              <a:t>       [ 5.,  5.,  6.,  6.,  7.],</a:t>
            </a:r>
          </a:p>
          <a:p>
            <a:pPr marL="355600" lvl="1" indent="-355600">
              <a:lnSpc>
                <a:spcPct val="80000"/>
              </a:lnSpc>
              <a:buSzPct val="70000"/>
              <a:buNone/>
            </a:pPr>
            <a:r>
              <a:rPr lang="en-US" altLang="en-US" sz="2000" dirty="0">
                <a:solidFill>
                  <a:srgbClr val="0070C0"/>
                </a:solidFill>
                <a:latin typeface="Times New Roman" panose="02020603050405020304" pitchFamily="18" charset="0"/>
              </a:rPr>
              <a:t>       [ 7.,  8.,  8.,  9.,  9.]])</a:t>
            </a:r>
          </a:p>
          <a:p>
            <a:pPr marL="355600" lvl="1" indent="-355600">
              <a:lnSpc>
                <a:spcPct val="80000"/>
              </a:lnSpc>
              <a:buSzPct val="70000"/>
              <a:buNone/>
            </a:pPr>
            <a:r>
              <a:rPr lang="en-US" altLang="zh-CN" sz="2000" kern="1200" dirty="0">
                <a:latin typeface="Times New Roman" panose="02020603050405020304" pitchFamily="18" charset="0"/>
                <a:cs typeface="+mn-cs"/>
              </a:rPr>
              <a:t>&gt;&gt;&gt; c = </a:t>
            </a:r>
            <a:r>
              <a:rPr lang="en-US" altLang="zh-CN" sz="2000" kern="1200" dirty="0" err="1">
                <a:latin typeface="Times New Roman" panose="02020603050405020304" pitchFamily="18" charset="0"/>
                <a:cs typeface="+mn-cs"/>
              </a:rPr>
              <a:t>StringIO</a:t>
            </a:r>
            <a:r>
              <a:rPr lang="en-US" altLang="zh-CN" sz="2000" kern="1200" dirty="0">
                <a:latin typeface="Times New Roman" panose="02020603050405020304" pitchFamily="18" charset="0"/>
                <a:cs typeface="+mn-cs"/>
              </a:rPr>
              <a:t>(u"1,0,2\n3,0,4")</a:t>
            </a:r>
          </a:p>
          <a:p>
            <a:pPr marL="355600" lvl="1" indent="-355600">
              <a:lnSpc>
                <a:spcPct val="80000"/>
              </a:lnSpc>
              <a:buSzPct val="70000"/>
              <a:buNone/>
            </a:pPr>
            <a:r>
              <a:rPr lang="en-US" altLang="zh-CN" sz="2000" kern="1200" dirty="0">
                <a:latin typeface="Times New Roman" panose="02020603050405020304" pitchFamily="18" charset="0"/>
                <a:cs typeface="+mn-cs"/>
              </a:rPr>
              <a:t>&gt;&gt;&gt; x, y = </a:t>
            </a:r>
            <a:r>
              <a:rPr lang="en-US" altLang="zh-CN" sz="2000" kern="1200" dirty="0" err="1">
                <a:latin typeface="Times New Roman" panose="02020603050405020304" pitchFamily="18" charset="0"/>
                <a:cs typeface="+mn-cs"/>
              </a:rPr>
              <a:t>np.loadtxt</a:t>
            </a:r>
            <a:r>
              <a:rPr lang="en-US" altLang="zh-CN" sz="2000" kern="1200" dirty="0">
                <a:latin typeface="Times New Roman" panose="02020603050405020304" pitchFamily="18" charset="0"/>
                <a:cs typeface="+mn-cs"/>
              </a:rPr>
              <a:t>(c, delimiter=',', </a:t>
            </a:r>
            <a:r>
              <a:rPr lang="en-US" altLang="zh-CN" sz="2000" kern="1200" dirty="0" err="1">
                <a:latin typeface="Times New Roman" panose="02020603050405020304" pitchFamily="18" charset="0"/>
                <a:cs typeface="+mn-cs"/>
              </a:rPr>
              <a:t>usecols</a:t>
            </a:r>
            <a:r>
              <a:rPr lang="en-US" altLang="zh-CN" sz="2000" kern="1200" dirty="0">
                <a:latin typeface="Times New Roman" panose="02020603050405020304" pitchFamily="18" charset="0"/>
                <a:cs typeface="+mn-cs"/>
              </a:rPr>
              <a:t>=(0, 2), unpack=True)</a:t>
            </a:r>
          </a:p>
          <a:p>
            <a:pPr marL="355600" lvl="1" indent="-355600">
              <a:lnSpc>
                <a:spcPct val="80000"/>
              </a:lnSpc>
              <a:buSzPct val="70000"/>
              <a:buNone/>
            </a:pPr>
            <a:r>
              <a:rPr lang="en-US" altLang="zh-CN" sz="2000" kern="1200" dirty="0">
                <a:latin typeface="Times New Roman" panose="02020603050405020304" pitchFamily="18" charset="0"/>
                <a:cs typeface="+mn-cs"/>
              </a:rPr>
              <a:t>&gt;&gt;&gt; x</a:t>
            </a:r>
          </a:p>
          <a:p>
            <a:pPr marL="355600" lvl="1" indent="-355600">
              <a:lnSpc>
                <a:spcPct val="80000"/>
              </a:lnSpc>
              <a:buSzPct val="70000"/>
              <a:buNone/>
            </a:pPr>
            <a:r>
              <a:rPr lang="en-US" altLang="zh-CN" sz="2000" kern="1200" dirty="0">
                <a:solidFill>
                  <a:srgbClr val="0070C0"/>
                </a:solidFill>
                <a:latin typeface="Times New Roman" panose="02020603050405020304" pitchFamily="18" charset="0"/>
                <a:cs typeface="+mn-cs"/>
              </a:rPr>
              <a:t>array([ 1.,  3.])</a:t>
            </a:r>
          </a:p>
          <a:p>
            <a:pPr marL="355600" lvl="1" indent="-355600">
              <a:lnSpc>
                <a:spcPct val="80000"/>
              </a:lnSpc>
              <a:buSzPct val="70000"/>
              <a:buNone/>
            </a:pPr>
            <a:r>
              <a:rPr lang="en-US" altLang="zh-CN" sz="2000" kern="1200" dirty="0">
                <a:latin typeface="Times New Roman" panose="02020603050405020304" pitchFamily="18" charset="0"/>
                <a:cs typeface="+mn-cs"/>
              </a:rPr>
              <a:t>&gt;&gt;&gt; y</a:t>
            </a:r>
          </a:p>
          <a:p>
            <a:pPr marL="355600" lvl="1" indent="-355600">
              <a:lnSpc>
                <a:spcPct val="80000"/>
              </a:lnSpc>
              <a:buSzPct val="70000"/>
              <a:buNone/>
            </a:pPr>
            <a:r>
              <a:rPr lang="en-US" altLang="zh-CN" sz="2000" kern="1200" dirty="0">
                <a:solidFill>
                  <a:srgbClr val="0070C0"/>
                </a:solidFill>
                <a:latin typeface="Times New Roman" panose="02020603050405020304" pitchFamily="18" charset="0"/>
                <a:cs typeface="+mn-cs"/>
              </a:rPr>
              <a:t>array([ 2.,  4.])</a:t>
            </a:r>
          </a:p>
        </p:txBody>
      </p:sp>
      <p:sp>
        <p:nvSpPr>
          <p:cNvPr id="4" name="灯片编号占位符 3"/>
          <p:cNvSpPr>
            <a:spLocks noGrp="1"/>
          </p:cNvSpPr>
          <p:nvPr>
            <p:ph type="sldNum" sz="quarter" idx="11"/>
          </p:nvPr>
        </p:nvSpPr>
        <p:spPr/>
        <p:txBody>
          <a:bodyPr/>
          <a:lstStyle/>
          <a:p>
            <a:fld id="{565CE74E-AB26-4998-AD42-012C4C1AD076}" type="slidenum">
              <a:rPr lang="zh-CN" altLang="en-US" smtClean="0"/>
              <a:t>36</a:t>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rPr>
              <a:t>基于数组的</a:t>
            </a:r>
            <a:r>
              <a:rPr lang="zh-CN" altLang="en-US" dirty="0"/>
              <a:t>文件读写</a:t>
            </a:r>
            <a:endParaRPr lang="en-US" altLang="zh-CN" dirty="0"/>
          </a:p>
        </p:txBody>
      </p:sp>
      <p:sp>
        <p:nvSpPr>
          <p:cNvPr id="3" name="内容占位符 2"/>
          <p:cNvSpPr>
            <a:spLocks noGrp="1"/>
          </p:cNvSpPr>
          <p:nvPr>
            <p:ph idx="1"/>
          </p:nvPr>
        </p:nvSpPr>
        <p:spPr/>
        <p:txBody>
          <a:bodyPr/>
          <a:lstStyle/>
          <a:p>
            <a:r>
              <a:rPr lang="zh-CN" altLang="en-US" dirty="0"/>
              <a:t>文件读写</a:t>
            </a:r>
            <a:endParaRPr lang="en-US" altLang="zh-CN" dirty="0"/>
          </a:p>
          <a:p>
            <a:pPr lvl="1"/>
            <a:r>
              <a:rPr lang="en-US" altLang="zh-CN" dirty="0" err="1"/>
              <a:t>numpy.genfromtxt</a:t>
            </a:r>
            <a:r>
              <a:rPr lang="en-US" altLang="zh-CN" dirty="0"/>
              <a:t>(</a:t>
            </a:r>
            <a:r>
              <a:rPr lang="en-US" altLang="zh-CN" dirty="0" err="1"/>
              <a:t>fname</a:t>
            </a:r>
            <a:r>
              <a:rPr lang="en-US" altLang="zh-CN" dirty="0"/>
              <a:t>, </a:t>
            </a:r>
            <a:r>
              <a:rPr lang="en-US" altLang="zh-CN" dirty="0" err="1"/>
              <a:t>dtype</a:t>
            </a:r>
            <a:r>
              <a:rPr lang="en-US" altLang="zh-CN" dirty="0"/>
              <a:t>=&lt;class 'float'&gt;, comments='#', delimiter=None, </a:t>
            </a:r>
            <a:r>
              <a:rPr lang="en-US" altLang="zh-CN" dirty="0" err="1">
                <a:solidFill>
                  <a:srgbClr val="FF0000"/>
                </a:solidFill>
              </a:rPr>
              <a:t>skip_header</a:t>
            </a:r>
            <a:r>
              <a:rPr lang="en-US" altLang="zh-CN" dirty="0"/>
              <a:t>=0, </a:t>
            </a:r>
            <a:r>
              <a:rPr lang="en-US" altLang="zh-CN" dirty="0" err="1">
                <a:solidFill>
                  <a:srgbClr val="FF0000"/>
                </a:solidFill>
              </a:rPr>
              <a:t>skip_footer</a:t>
            </a:r>
            <a:r>
              <a:rPr lang="en-US" altLang="zh-CN" dirty="0"/>
              <a:t>=0, converters=None, </a:t>
            </a:r>
            <a:r>
              <a:rPr lang="en-US" altLang="zh-CN" dirty="0" err="1">
                <a:solidFill>
                  <a:srgbClr val="FF0000"/>
                </a:solidFill>
              </a:rPr>
              <a:t>missing_values</a:t>
            </a:r>
            <a:r>
              <a:rPr lang="en-US" altLang="zh-CN" dirty="0"/>
              <a:t>=None, </a:t>
            </a:r>
            <a:r>
              <a:rPr lang="en-US" altLang="zh-CN" dirty="0" err="1">
                <a:solidFill>
                  <a:srgbClr val="FF0000"/>
                </a:solidFill>
              </a:rPr>
              <a:t>filling_values</a:t>
            </a:r>
            <a:r>
              <a:rPr lang="en-US" altLang="zh-CN" dirty="0"/>
              <a:t>=None, </a:t>
            </a:r>
            <a:r>
              <a:rPr lang="en-US" altLang="zh-CN" dirty="0" err="1"/>
              <a:t>usecols</a:t>
            </a:r>
            <a:r>
              <a:rPr lang="en-US" altLang="zh-CN" dirty="0"/>
              <a:t>=None, names=None, </a:t>
            </a:r>
            <a:r>
              <a:rPr lang="en-US" altLang="zh-CN" dirty="0" err="1"/>
              <a:t>excludelist</a:t>
            </a:r>
            <a:r>
              <a:rPr lang="en-US" altLang="zh-CN" dirty="0"/>
              <a:t>=None, </a:t>
            </a:r>
            <a:r>
              <a:rPr lang="en-US" altLang="zh-CN" dirty="0" err="1"/>
              <a:t>deletechars</a:t>
            </a:r>
            <a:r>
              <a:rPr lang="en-US" altLang="zh-CN" dirty="0"/>
              <a:t>=None, </a:t>
            </a:r>
            <a:r>
              <a:rPr lang="en-US" altLang="zh-CN" dirty="0" err="1"/>
              <a:t>replace_space</a:t>
            </a:r>
            <a:r>
              <a:rPr lang="en-US" altLang="zh-CN" dirty="0"/>
              <a:t>='_', </a:t>
            </a:r>
            <a:r>
              <a:rPr lang="en-US" altLang="zh-CN" dirty="0" err="1">
                <a:solidFill>
                  <a:srgbClr val="FF0000"/>
                </a:solidFill>
              </a:rPr>
              <a:t>autostrip</a:t>
            </a:r>
            <a:r>
              <a:rPr lang="en-US" altLang="zh-CN" dirty="0"/>
              <a:t>=False, </a:t>
            </a:r>
            <a:r>
              <a:rPr lang="en-US" altLang="zh-CN" dirty="0" err="1"/>
              <a:t>case_sensitive</a:t>
            </a:r>
            <a:r>
              <a:rPr lang="en-US" altLang="zh-CN" dirty="0"/>
              <a:t>=True, </a:t>
            </a:r>
            <a:r>
              <a:rPr lang="en-US" altLang="zh-CN" dirty="0" err="1"/>
              <a:t>defaultfmt</a:t>
            </a:r>
            <a:r>
              <a:rPr lang="en-US" altLang="zh-CN" dirty="0"/>
              <a:t>='</a:t>
            </a:r>
            <a:r>
              <a:rPr lang="en-US" altLang="zh-CN" dirty="0" err="1"/>
              <a:t>f%i</a:t>
            </a:r>
            <a:r>
              <a:rPr lang="en-US" altLang="zh-CN" dirty="0"/>
              <a:t>', unpack=None, </a:t>
            </a:r>
            <a:r>
              <a:rPr lang="en-US" altLang="zh-CN" dirty="0" err="1"/>
              <a:t>usemask</a:t>
            </a:r>
            <a:r>
              <a:rPr lang="en-US" altLang="zh-CN" dirty="0"/>
              <a:t>=False, loose=True, </a:t>
            </a:r>
            <a:r>
              <a:rPr lang="en-US" altLang="zh-CN" dirty="0" err="1"/>
              <a:t>invalid_raise</a:t>
            </a:r>
            <a:r>
              <a:rPr lang="en-US" altLang="zh-CN" dirty="0"/>
              <a:t>=True, </a:t>
            </a:r>
            <a:r>
              <a:rPr lang="en-US" altLang="zh-CN" dirty="0" err="1"/>
              <a:t>max_rows</a:t>
            </a:r>
            <a:r>
              <a:rPr lang="en-US" altLang="zh-CN" dirty="0"/>
              <a:t>=None, encoding='bytes')</a:t>
            </a:r>
          </a:p>
        </p:txBody>
      </p:sp>
      <p:sp>
        <p:nvSpPr>
          <p:cNvPr id="4" name="灯片编号占位符 3"/>
          <p:cNvSpPr>
            <a:spLocks noGrp="1"/>
          </p:cNvSpPr>
          <p:nvPr>
            <p:ph type="sldNum" sz="quarter" idx="11"/>
          </p:nvPr>
        </p:nvSpPr>
        <p:spPr/>
        <p:txBody>
          <a:bodyPr/>
          <a:lstStyle/>
          <a:p>
            <a:fld id="{565CE74E-AB26-4998-AD42-012C4C1AD076}" type="slidenum">
              <a:rPr lang="zh-CN" altLang="en-US" smtClean="0"/>
              <a:t>37</a:t>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rPr>
              <a:t>基于数组的</a:t>
            </a:r>
            <a:r>
              <a:rPr lang="zh-CN" altLang="en-US" dirty="0"/>
              <a:t>文件读写</a:t>
            </a:r>
            <a:endParaRPr lang="en-US" altLang="zh-CN" dirty="0"/>
          </a:p>
        </p:txBody>
      </p:sp>
      <p:sp>
        <p:nvSpPr>
          <p:cNvPr id="3" name="内容占位符 2"/>
          <p:cNvSpPr>
            <a:spLocks noGrp="1"/>
          </p:cNvSpPr>
          <p:nvPr>
            <p:ph idx="1"/>
          </p:nvPr>
        </p:nvSpPr>
        <p:spPr/>
        <p:txBody>
          <a:bodyPr/>
          <a:lstStyle/>
          <a:p>
            <a:r>
              <a:rPr lang="zh-CN" altLang="en-US" dirty="0"/>
              <a:t>文件读写</a:t>
            </a:r>
            <a:endParaRPr lang="en-US" altLang="zh-CN" dirty="0"/>
          </a:p>
          <a:p>
            <a:pPr lvl="1"/>
            <a:r>
              <a:rPr lang="en-US" altLang="zh-CN" dirty="0" err="1"/>
              <a:t>numpy.savez</a:t>
            </a:r>
            <a:r>
              <a:rPr lang="en-US" altLang="zh-CN" dirty="0"/>
              <a:t>(file, *</a:t>
            </a:r>
            <a:r>
              <a:rPr lang="en-US" altLang="zh-CN" dirty="0" err="1"/>
              <a:t>args</a:t>
            </a:r>
            <a:r>
              <a:rPr lang="en-US" altLang="zh-CN" dirty="0"/>
              <a:t>, **</a:t>
            </a:r>
            <a:r>
              <a:rPr lang="en-US" altLang="zh-CN" dirty="0" err="1"/>
              <a:t>kwds</a:t>
            </a:r>
            <a:r>
              <a:rPr lang="en-US" altLang="zh-CN" dirty="0"/>
              <a:t>)</a:t>
            </a:r>
          </a:p>
          <a:p>
            <a:pPr lvl="2" latinLnBrk="1"/>
            <a:r>
              <a:rPr lang="en-US" altLang="zh-CN" dirty="0"/>
              <a:t>file</a:t>
            </a:r>
            <a:r>
              <a:rPr lang="zh-CN" altLang="en-US" dirty="0"/>
              <a:t>：要保存的文件，扩展名为 </a:t>
            </a:r>
            <a:r>
              <a:rPr lang="en-US" altLang="zh-CN" dirty="0"/>
              <a:t>.</a:t>
            </a:r>
            <a:r>
              <a:rPr lang="en-US" altLang="zh-CN" dirty="0" err="1"/>
              <a:t>npz</a:t>
            </a:r>
            <a:r>
              <a:rPr lang="zh-CN" altLang="en-US" dirty="0"/>
              <a:t>，如果文件路径末尾没有扩展名 </a:t>
            </a:r>
            <a:r>
              <a:rPr lang="en-US" altLang="zh-CN" dirty="0"/>
              <a:t>.</a:t>
            </a:r>
            <a:r>
              <a:rPr lang="en-US" altLang="zh-CN" dirty="0" err="1"/>
              <a:t>npz</a:t>
            </a:r>
            <a:r>
              <a:rPr lang="zh-CN" altLang="en-US" dirty="0"/>
              <a:t>，自动加上</a:t>
            </a:r>
            <a:endParaRPr lang="en-US" altLang="zh-CN" dirty="0"/>
          </a:p>
          <a:p>
            <a:pPr lvl="2" latinLnBrk="1"/>
            <a:r>
              <a:rPr lang="en-US" altLang="zh-CN" dirty="0" err="1"/>
              <a:t>args</a:t>
            </a:r>
            <a:r>
              <a:rPr lang="en-US" altLang="zh-CN" dirty="0"/>
              <a:t>: </a:t>
            </a:r>
            <a:r>
              <a:rPr lang="zh-CN" altLang="en-US" dirty="0"/>
              <a:t>要保存的数组，非关键字参数传递的数组会自动起名为 </a:t>
            </a:r>
            <a:r>
              <a:rPr lang="en-US" altLang="zh-CN" dirty="0"/>
              <a:t>arr_0, arr_1, …</a:t>
            </a:r>
            <a:endParaRPr lang="zh-CN" altLang="en-US" dirty="0"/>
          </a:p>
          <a:p>
            <a:pPr lvl="2" latinLnBrk="1"/>
            <a:r>
              <a:rPr lang="en-US" altLang="zh-CN" dirty="0" err="1"/>
              <a:t>kwds</a:t>
            </a:r>
            <a:r>
              <a:rPr lang="en-US" altLang="zh-CN" dirty="0"/>
              <a:t>: </a:t>
            </a:r>
            <a:r>
              <a:rPr lang="zh-CN" altLang="en-US" dirty="0"/>
              <a:t>要保存的数组，关键字名称传递。</a:t>
            </a:r>
            <a:endParaRPr lang="en-US" altLang="en-US" sz="1800" dirty="0">
              <a:latin typeface="Times New Roman" panose="02020603050405020304" pitchFamily="18" charset="0"/>
            </a:endParaRPr>
          </a:p>
          <a:p>
            <a:pPr marL="355600" lvl="1" indent="-355600">
              <a:lnSpc>
                <a:spcPct val="80000"/>
              </a:lnSpc>
              <a:buSzPct val="70000"/>
              <a:buNone/>
            </a:pPr>
            <a:r>
              <a:rPr lang="en-US" altLang="en-US" dirty="0">
                <a:latin typeface="Times New Roman" panose="02020603050405020304" pitchFamily="18" charset="0"/>
              </a:rPr>
              <a:t>&gt;&gt;&gt;</a:t>
            </a:r>
            <a:r>
              <a:rPr lang="en-US" altLang="zh-CN" kern="1200" dirty="0">
                <a:latin typeface="Times New Roman" panose="02020603050405020304" pitchFamily="18" charset="0"/>
              </a:rPr>
              <a:t> </a:t>
            </a:r>
            <a:r>
              <a:rPr lang="en-US" altLang="en-US" dirty="0">
                <a:latin typeface="Times New Roman" panose="02020603050405020304" pitchFamily="18" charset="0"/>
              </a:rPr>
              <a:t>a = </a:t>
            </a:r>
            <a:r>
              <a:rPr lang="en-US" altLang="en-US" dirty="0" err="1">
                <a:latin typeface="Times New Roman" panose="02020603050405020304" pitchFamily="18" charset="0"/>
              </a:rPr>
              <a:t>np.array</a:t>
            </a:r>
            <a:r>
              <a:rPr lang="en-US" altLang="en-US" dirty="0">
                <a:latin typeface="Times New Roman" panose="02020603050405020304" pitchFamily="18" charset="0"/>
              </a:rPr>
              <a:t>([[1,2,3],[4,5,6]])</a:t>
            </a:r>
          </a:p>
          <a:p>
            <a:pPr marL="355600" lvl="1" indent="-355600">
              <a:lnSpc>
                <a:spcPct val="80000"/>
              </a:lnSpc>
              <a:buSzPct val="70000"/>
              <a:buNone/>
            </a:pPr>
            <a:r>
              <a:rPr lang="en-US" altLang="en-US" dirty="0">
                <a:latin typeface="Times New Roman" panose="02020603050405020304" pitchFamily="18" charset="0"/>
              </a:rPr>
              <a:t>&gt;&gt;&gt; b = </a:t>
            </a:r>
            <a:r>
              <a:rPr lang="en-US" altLang="en-US" dirty="0" err="1">
                <a:latin typeface="Times New Roman" panose="02020603050405020304" pitchFamily="18" charset="0"/>
              </a:rPr>
              <a:t>np.arange</a:t>
            </a:r>
            <a:r>
              <a:rPr lang="en-US" altLang="en-US" dirty="0">
                <a:latin typeface="Times New Roman" panose="02020603050405020304" pitchFamily="18" charset="0"/>
              </a:rPr>
              <a:t>(0, 1.0, 0.1)</a:t>
            </a:r>
          </a:p>
          <a:p>
            <a:pPr marL="355600" lvl="1" indent="-355600">
              <a:lnSpc>
                <a:spcPct val="80000"/>
              </a:lnSpc>
              <a:buSzPct val="70000"/>
              <a:buNone/>
            </a:pPr>
            <a:r>
              <a:rPr lang="en-US" altLang="en-US" dirty="0">
                <a:latin typeface="Times New Roman" panose="02020603050405020304" pitchFamily="18" charset="0"/>
              </a:rPr>
              <a:t>&gt;&gt;&gt; </a:t>
            </a:r>
            <a:r>
              <a:rPr lang="en-US" altLang="en-US" dirty="0" err="1">
                <a:latin typeface="Times New Roman" panose="02020603050405020304" pitchFamily="18" charset="0"/>
              </a:rPr>
              <a:t>np.savez</a:t>
            </a:r>
            <a:r>
              <a:rPr lang="en-US" altLang="en-US" dirty="0">
                <a:latin typeface="Times New Roman" panose="02020603050405020304" pitchFamily="18" charset="0"/>
              </a:rPr>
              <a:t>("</a:t>
            </a:r>
            <a:r>
              <a:rPr lang="en-US" altLang="en-US" dirty="0" err="1">
                <a:latin typeface="Times New Roman" panose="02020603050405020304" pitchFamily="18" charset="0"/>
              </a:rPr>
              <a:t>example.npz</a:t>
            </a:r>
            <a:r>
              <a:rPr lang="en-US" altLang="en-US" dirty="0">
                <a:latin typeface="Times New Roman" panose="02020603050405020304" pitchFamily="18" charset="0"/>
              </a:rPr>
              <a:t>", a, b)</a:t>
            </a:r>
          </a:p>
          <a:p>
            <a:pPr marL="355600" lvl="1" indent="-355600">
              <a:lnSpc>
                <a:spcPct val="80000"/>
              </a:lnSpc>
              <a:buSzPct val="70000"/>
              <a:buNone/>
            </a:pPr>
            <a:r>
              <a:rPr lang="en-US" altLang="en-US" dirty="0">
                <a:latin typeface="Times New Roman" panose="02020603050405020304" pitchFamily="18" charset="0"/>
              </a:rPr>
              <a:t>&gt;&gt;&gt; r = </a:t>
            </a:r>
            <a:r>
              <a:rPr lang="en-US" altLang="en-US" dirty="0" err="1">
                <a:latin typeface="Times New Roman" panose="02020603050405020304" pitchFamily="18" charset="0"/>
              </a:rPr>
              <a:t>np.load</a:t>
            </a:r>
            <a:r>
              <a:rPr lang="en-US" altLang="en-US" dirty="0">
                <a:latin typeface="Times New Roman" panose="02020603050405020304" pitchFamily="18" charset="0"/>
              </a:rPr>
              <a:t>("</a:t>
            </a:r>
            <a:r>
              <a:rPr lang="en-US" altLang="en-US" dirty="0" err="1">
                <a:latin typeface="Times New Roman" panose="02020603050405020304" pitchFamily="18" charset="0"/>
              </a:rPr>
              <a:t>example.npz</a:t>
            </a:r>
            <a:r>
              <a:rPr lang="en-US" altLang="en-US" dirty="0">
                <a:latin typeface="Times New Roman" panose="02020603050405020304" pitchFamily="18" charset="0"/>
              </a:rPr>
              <a:t>")</a:t>
            </a:r>
          </a:p>
          <a:p>
            <a:pPr marL="355600" lvl="1" indent="-355600">
              <a:lnSpc>
                <a:spcPct val="80000"/>
              </a:lnSpc>
              <a:buSzPct val="70000"/>
              <a:buNone/>
            </a:pPr>
            <a:r>
              <a:rPr lang="en-US" altLang="en-US" dirty="0">
                <a:latin typeface="Times New Roman" panose="02020603050405020304" pitchFamily="18" charset="0"/>
              </a:rPr>
              <a:t>&gt;&gt;&gt; </a:t>
            </a:r>
            <a:r>
              <a:rPr lang="en-US" altLang="en-US" dirty="0" err="1">
                <a:latin typeface="Times New Roman" panose="02020603050405020304" pitchFamily="18" charset="0"/>
              </a:rPr>
              <a:t>r.files</a:t>
            </a:r>
            <a:endParaRPr lang="en-US" altLang="en-US" dirty="0">
              <a:latin typeface="Times New Roman" panose="02020603050405020304" pitchFamily="18" charset="0"/>
            </a:endParaRPr>
          </a:p>
          <a:p>
            <a:pPr marL="355600" lvl="1" indent="-355600">
              <a:lnSpc>
                <a:spcPct val="80000"/>
              </a:lnSpc>
              <a:buSzPct val="70000"/>
              <a:buNone/>
            </a:pPr>
            <a:r>
              <a:rPr lang="en-US" altLang="en-US" dirty="0">
                <a:solidFill>
                  <a:srgbClr val="0070C0"/>
                </a:solidFill>
                <a:latin typeface="Times New Roman" panose="02020603050405020304" pitchFamily="18" charset="0"/>
              </a:rPr>
              <a:t>['arr_1', 'arr_0']</a:t>
            </a:r>
          </a:p>
          <a:p>
            <a:pPr marL="355600" lvl="1" indent="-355600">
              <a:lnSpc>
                <a:spcPct val="80000"/>
              </a:lnSpc>
              <a:buSzPct val="70000"/>
              <a:buNone/>
            </a:pPr>
            <a:endParaRPr lang="en-US" altLang="en-US" dirty="0">
              <a:latin typeface="Times New Roman" panose="02020603050405020304" pitchFamily="18" charset="0"/>
            </a:endParaRPr>
          </a:p>
        </p:txBody>
      </p:sp>
      <p:sp>
        <p:nvSpPr>
          <p:cNvPr id="4" name="灯片编号占位符 3"/>
          <p:cNvSpPr>
            <a:spLocks noGrp="1"/>
          </p:cNvSpPr>
          <p:nvPr>
            <p:ph type="sldNum" sz="quarter" idx="11"/>
          </p:nvPr>
        </p:nvSpPr>
        <p:spPr/>
        <p:txBody>
          <a:bodyPr/>
          <a:lstStyle/>
          <a:p>
            <a:fld id="{565CE74E-AB26-4998-AD42-012C4C1AD076}" type="slidenum">
              <a:rPr lang="zh-CN" altLang="en-US" smtClean="0"/>
              <a:t>38</a:t>
            </a:fld>
            <a:endParaRPr lang="zh-CN" altLang="en-US"/>
          </a:p>
        </p:txBody>
      </p:sp>
      <p:sp>
        <p:nvSpPr>
          <p:cNvPr id="5" name="矩形 4"/>
          <p:cNvSpPr/>
          <p:nvPr/>
        </p:nvSpPr>
        <p:spPr>
          <a:xfrm>
            <a:off x="6096000" y="3935294"/>
            <a:ext cx="5290457" cy="1865126"/>
          </a:xfrm>
          <a:prstGeom prst="rect">
            <a:avLst/>
          </a:prstGeom>
        </p:spPr>
        <p:txBody>
          <a:bodyPr wrap="square">
            <a:spAutoFit/>
          </a:bodyPr>
          <a:lstStyle/>
          <a:p>
            <a:pPr marL="355600" lvl="1" indent="-355600">
              <a:lnSpc>
                <a:spcPct val="80000"/>
              </a:lnSpc>
              <a:buSzPct val="70000"/>
              <a:buNone/>
            </a:pPr>
            <a:r>
              <a:rPr lang="en-US" altLang="en-US" sz="2400" b="1" dirty="0">
                <a:latin typeface="Times New Roman" panose="02020603050405020304" pitchFamily="18" charset="0"/>
              </a:rPr>
              <a:t>&gt;&gt;&gt; r["arr_1"]</a:t>
            </a:r>
          </a:p>
          <a:p>
            <a:pPr marL="355600" lvl="1" indent="-355600">
              <a:lnSpc>
                <a:spcPct val="80000"/>
              </a:lnSpc>
              <a:buSzPct val="70000"/>
              <a:buNone/>
            </a:pPr>
            <a:r>
              <a:rPr lang="en-US" altLang="en-US" sz="2400" b="1" dirty="0">
                <a:solidFill>
                  <a:srgbClr val="0070C0"/>
                </a:solidFill>
                <a:latin typeface="Times New Roman" panose="02020603050405020304" pitchFamily="18" charset="0"/>
              </a:rPr>
              <a:t>array([ 0. ,  0.1,  0.2,  0.3,  0.4,  0.5,  0.6,  0.7,  0.8,  0.9])</a:t>
            </a:r>
          </a:p>
          <a:p>
            <a:pPr marL="355600" lvl="1" indent="-355600">
              <a:lnSpc>
                <a:spcPct val="80000"/>
              </a:lnSpc>
              <a:buSzPct val="70000"/>
              <a:buNone/>
            </a:pPr>
            <a:r>
              <a:rPr lang="en-US" altLang="en-US" sz="2400" b="1" dirty="0">
                <a:latin typeface="Times New Roman" panose="02020603050405020304" pitchFamily="18" charset="0"/>
              </a:rPr>
              <a:t>&gt;&gt;&gt; r["arr_0"]</a:t>
            </a:r>
          </a:p>
          <a:p>
            <a:pPr marL="355600" lvl="1" indent="-355600">
              <a:lnSpc>
                <a:spcPct val="80000"/>
              </a:lnSpc>
              <a:buSzPct val="70000"/>
              <a:buNone/>
            </a:pPr>
            <a:r>
              <a:rPr lang="en-US" altLang="en-US" sz="2400" b="1" dirty="0">
                <a:solidFill>
                  <a:srgbClr val="0070C0"/>
                </a:solidFill>
                <a:latin typeface="Times New Roman" panose="02020603050405020304" pitchFamily="18" charset="0"/>
              </a:rPr>
              <a:t>array([[1, 2, 3],</a:t>
            </a:r>
          </a:p>
          <a:p>
            <a:pPr marL="355600" lvl="1" indent="-355600">
              <a:lnSpc>
                <a:spcPct val="80000"/>
              </a:lnSpc>
              <a:buSzPct val="70000"/>
              <a:buNone/>
            </a:pPr>
            <a:r>
              <a:rPr lang="en-US" altLang="en-US" sz="2400" b="1" dirty="0">
                <a:solidFill>
                  <a:srgbClr val="0070C0"/>
                </a:solidFill>
                <a:latin typeface="Times New Roman" panose="02020603050405020304" pitchFamily="18" charset="0"/>
              </a:rPr>
              <a:t>       [4, 5, 6]])</a:t>
            </a:r>
            <a:endParaRPr lang="en-US" altLang="zh-CN" sz="2400" b="1" dirty="0">
              <a:solidFill>
                <a:srgbClr val="0070C0"/>
              </a:solidFill>
              <a:latin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线性代数</a:t>
            </a:r>
          </a:p>
        </p:txBody>
      </p:sp>
      <p:sp>
        <p:nvSpPr>
          <p:cNvPr id="3" name="内容占位符 2"/>
          <p:cNvSpPr>
            <a:spLocks noGrp="1"/>
          </p:cNvSpPr>
          <p:nvPr>
            <p:ph idx="1"/>
          </p:nvPr>
        </p:nvSpPr>
        <p:spPr/>
        <p:txBody>
          <a:bodyPr/>
          <a:lstStyle/>
          <a:p>
            <a:r>
              <a:rPr lang="zh-CN" altLang="en-US" dirty="0"/>
              <a:t>函数库 </a:t>
            </a:r>
            <a:r>
              <a:rPr lang="en-US" altLang="zh-CN" dirty="0" err="1"/>
              <a:t>linalg</a:t>
            </a:r>
            <a:endParaRPr lang="zh-CN" altLang="en-US" dirty="0"/>
          </a:p>
        </p:txBody>
      </p:sp>
      <p:sp>
        <p:nvSpPr>
          <p:cNvPr id="4" name="灯片编号占位符 3"/>
          <p:cNvSpPr>
            <a:spLocks noGrp="1"/>
          </p:cNvSpPr>
          <p:nvPr>
            <p:ph type="sldNum" sz="quarter" idx="11"/>
          </p:nvPr>
        </p:nvSpPr>
        <p:spPr/>
        <p:txBody>
          <a:bodyPr/>
          <a:lstStyle/>
          <a:p>
            <a:fld id="{565CE74E-AB26-4998-AD42-012C4C1AD076}" type="slidenum">
              <a:rPr lang="zh-CN" altLang="en-US" smtClean="0"/>
              <a:t>39</a:t>
            </a:fld>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050" y="2082833"/>
            <a:ext cx="6470650" cy="436637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简介</a:t>
            </a:r>
          </a:p>
        </p:txBody>
      </p:sp>
      <p:sp>
        <p:nvSpPr>
          <p:cNvPr id="3" name="内容占位符 2"/>
          <p:cNvSpPr>
            <a:spLocks noGrp="1"/>
          </p:cNvSpPr>
          <p:nvPr>
            <p:ph idx="1"/>
          </p:nvPr>
        </p:nvSpPr>
        <p:spPr/>
        <p:txBody>
          <a:bodyPr/>
          <a:lstStyle/>
          <a:p>
            <a:r>
              <a:rPr lang="en-US" altLang="zh-CN" dirty="0" err="1">
                <a:latin typeface="宋体" panose="02010600030101010101" pitchFamily="2" charset="-122"/>
              </a:rPr>
              <a:t>NumPy</a:t>
            </a:r>
            <a:r>
              <a:rPr lang="zh-CN" altLang="en-US" dirty="0">
                <a:latin typeface="宋体" panose="02010600030101010101" pitchFamily="2" charset="-122"/>
              </a:rPr>
              <a:t>的核心功能</a:t>
            </a:r>
            <a:endParaRPr lang="en-US" altLang="zh-CN" dirty="0">
              <a:latin typeface="宋体" panose="02010600030101010101" pitchFamily="2" charset="-122"/>
            </a:endParaRPr>
          </a:p>
          <a:p>
            <a:pPr lvl="1"/>
            <a:r>
              <a:rPr lang="en-US" altLang="zh-CN" dirty="0" err="1">
                <a:latin typeface="宋体" panose="02010600030101010101" pitchFamily="2" charset="-122"/>
              </a:rPr>
              <a:t>ndarray</a:t>
            </a:r>
            <a:r>
              <a:rPr lang="zh-CN" altLang="en-US" dirty="0">
                <a:latin typeface="宋体" panose="02010600030101010101" pitchFamily="2" charset="-122"/>
              </a:rPr>
              <a:t>：多维数组对象</a:t>
            </a:r>
            <a:endParaRPr lang="en-US" altLang="zh-CN" dirty="0">
              <a:latin typeface="宋体" panose="02010600030101010101" pitchFamily="2" charset="-122"/>
            </a:endParaRPr>
          </a:p>
          <a:p>
            <a:pPr lvl="1"/>
            <a:r>
              <a:rPr lang="zh-CN" altLang="en-US" dirty="0">
                <a:latin typeface="宋体" panose="02010600030101010101" pitchFamily="2" charset="-122"/>
              </a:rPr>
              <a:t>基于数组的运算和函数</a:t>
            </a:r>
            <a:endParaRPr lang="en-US" altLang="zh-CN" dirty="0">
              <a:latin typeface="宋体" panose="02010600030101010101" pitchFamily="2" charset="-122"/>
            </a:endParaRPr>
          </a:p>
          <a:p>
            <a:pPr lvl="1"/>
            <a:r>
              <a:rPr lang="zh-CN" altLang="en-US" dirty="0">
                <a:latin typeface="宋体" panose="02010600030101010101" pitchFamily="2" charset="-122"/>
              </a:rPr>
              <a:t>读写磁盘和内存映射</a:t>
            </a:r>
            <a:endParaRPr lang="en-US" altLang="zh-CN" dirty="0">
              <a:latin typeface="宋体" panose="02010600030101010101" pitchFamily="2" charset="-122"/>
            </a:endParaRPr>
          </a:p>
          <a:p>
            <a:pPr lvl="1"/>
            <a:r>
              <a:rPr lang="zh-CN" altLang="en-US" dirty="0">
                <a:latin typeface="宋体" panose="02010600030101010101" pitchFamily="2" charset="-122"/>
              </a:rPr>
              <a:t>线性代数、随机数生成和傅立叶变换</a:t>
            </a:r>
            <a:endParaRPr lang="en-US" altLang="zh-CN" dirty="0">
              <a:latin typeface="宋体" panose="02010600030101010101" pitchFamily="2" charset="-122"/>
            </a:endParaRPr>
          </a:p>
          <a:p>
            <a:pPr lvl="1"/>
            <a:r>
              <a:rPr lang="zh-CN" altLang="en-US" dirty="0">
                <a:latin typeface="宋体" panose="02010600030101010101" pitchFamily="2" charset="-122"/>
              </a:rPr>
              <a:t>集成</a:t>
            </a:r>
            <a:r>
              <a:rPr lang="en-US" altLang="zh-CN" dirty="0">
                <a:latin typeface="宋体" panose="02010600030101010101" pitchFamily="2" charset="-122"/>
              </a:rPr>
              <a:t>C</a:t>
            </a:r>
            <a:r>
              <a:rPr lang="zh-CN" altLang="en-US" dirty="0">
                <a:latin typeface="宋体" panose="02010600030101010101" pitchFamily="2" charset="-122"/>
              </a:rPr>
              <a:t>、</a:t>
            </a:r>
            <a:r>
              <a:rPr lang="en-US" altLang="zh-CN" dirty="0">
                <a:latin typeface="宋体" panose="02010600030101010101" pitchFamily="2" charset="-122"/>
              </a:rPr>
              <a:t>C++</a:t>
            </a:r>
            <a:r>
              <a:rPr lang="zh-CN" altLang="en-US" dirty="0">
                <a:latin typeface="宋体" panose="02010600030101010101" pitchFamily="2" charset="-122"/>
              </a:rPr>
              <a:t>等语言编写的代码</a:t>
            </a:r>
            <a:endParaRPr lang="en-US" altLang="zh-CN" dirty="0">
              <a:latin typeface="宋体" panose="02010600030101010101" pitchFamily="2" charset="-122"/>
            </a:endParaRPr>
          </a:p>
          <a:p>
            <a:r>
              <a:rPr lang="zh-CN" altLang="en-US" dirty="0">
                <a:latin typeface="宋体" panose="02010600030101010101" pitchFamily="2" charset="-122"/>
              </a:rPr>
              <a:t>手册：</a:t>
            </a:r>
            <a:r>
              <a:rPr lang="en-US" altLang="zh-CN" dirty="0">
                <a:latin typeface="宋体" panose="02010600030101010101" pitchFamily="2" charset="-122"/>
              </a:rPr>
              <a:t>https://docs.scipy.org/doc/numpy/index.html</a:t>
            </a:r>
            <a:endParaRPr lang="zh-CN" altLang="en-US" dirty="0">
              <a:latin typeface="宋体" panose="02010600030101010101" pitchFamily="2" charset="-122"/>
            </a:endParaRPr>
          </a:p>
        </p:txBody>
      </p:sp>
      <p:sp>
        <p:nvSpPr>
          <p:cNvPr id="4" name="灯片编号占位符 3"/>
          <p:cNvSpPr>
            <a:spLocks noGrp="1"/>
          </p:cNvSpPr>
          <p:nvPr>
            <p:ph type="sldNum" sz="quarter" idx="11"/>
          </p:nvPr>
        </p:nvSpPr>
        <p:spPr/>
        <p:txBody>
          <a:bodyPr/>
          <a:lstStyle/>
          <a:p>
            <a:fld id="{565CE74E-AB26-4998-AD42-012C4C1AD076}" type="slidenum">
              <a:rPr lang="zh-CN" altLang="en-US" smtClean="0"/>
              <a:t>4</a:t>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线性代数</a:t>
            </a:r>
          </a:p>
        </p:txBody>
      </p:sp>
      <p:sp>
        <p:nvSpPr>
          <p:cNvPr id="3" name="内容占位符 2"/>
          <p:cNvSpPr>
            <a:spLocks noGrp="1"/>
          </p:cNvSpPr>
          <p:nvPr>
            <p:ph idx="1"/>
          </p:nvPr>
        </p:nvSpPr>
        <p:spPr>
          <a:xfrm>
            <a:off x="494208" y="1343972"/>
            <a:ext cx="11074400" cy="5175699"/>
          </a:xfrm>
        </p:spPr>
        <p:txBody>
          <a:bodyPr/>
          <a:lstStyle/>
          <a:p>
            <a:r>
              <a:rPr lang="zh-CN" altLang="en-US" dirty="0"/>
              <a:t>函数库 </a:t>
            </a:r>
            <a:r>
              <a:rPr lang="en-US" altLang="zh-CN" dirty="0" err="1"/>
              <a:t>linalg</a:t>
            </a:r>
            <a:endParaRPr lang="en-US" altLang="zh-CN" dirty="0"/>
          </a:p>
          <a:p>
            <a:pPr marL="355600" lvl="1" indent="-355600">
              <a:lnSpc>
                <a:spcPct val="80000"/>
              </a:lnSpc>
              <a:buSzPct val="70000"/>
              <a:buNone/>
            </a:pPr>
            <a:r>
              <a:rPr lang="en-US" altLang="en-US" kern="1200" dirty="0">
                <a:latin typeface="Times New Roman" panose="02020603050405020304" pitchFamily="18" charset="0"/>
                <a:cs typeface="+mn-cs"/>
              </a:rPr>
              <a:t>&gt;&gt;&gt; </a:t>
            </a:r>
            <a:r>
              <a:rPr lang="en-US" altLang="zh-CN" kern="1200" dirty="0">
                <a:latin typeface="Times New Roman" panose="02020603050405020304" pitchFamily="18" charset="0"/>
                <a:cs typeface="+mn-cs"/>
              </a:rPr>
              <a:t>a = </a:t>
            </a:r>
            <a:r>
              <a:rPr lang="en-US" altLang="zh-CN" kern="1200" dirty="0" err="1">
                <a:latin typeface="Times New Roman" panose="02020603050405020304" pitchFamily="18" charset="0"/>
                <a:cs typeface="+mn-cs"/>
              </a:rPr>
              <a:t>np.array</a:t>
            </a:r>
            <a:r>
              <a:rPr lang="en-US" altLang="zh-CN" kern="1200" dirty="0">
                <a:latin typeface="Times New Roman" panose="02020603050405020304" pitchFamily="18" charset="0"/>
                <a:cs typeface="+mn-cs"/>
              </a:rPr>
              <a:t>([[1,2],[3,4]])</a:t>
            </a:r>
          </a:p>
          <a:p>
            <a:pPr marL="355600" lvl="1" indent="-355600">
              <a:lnSpc>
                <a:spcPct val="80000"/>
              </a:lnSpc>
              <a:buSzPct val="70000"/>
              <a:buNone/>
            </a:pPr>
            <a:r>
              <a:rPr lang="en-US" altLang="en-US" kern="1200" dirty="0">
                <a:latin typeface="Times New Roman" panose="02020603050405020304" pitchFamily="18" charset="0"/>
              </a:rPr>
              <a:t>&gt;&gt;&gt; </a:t>
            </a:r>
            <a:r>
              <a:rPr lang="en-US" altLang="zh-CN" kern="1200" dirty="0">
                <a:latin typeface="Times New Roman" panose="02020603050405020304" pitchFamily="18" charset="0"/>
                <a:cs typeface="+mn-cs"/>
              </a:rPr>
              <a:t>b = </a:t>
            </a:r>
            <a:r>
              <a:rPr lang="en-US" altLang="zh-CN" kern="1200" dirty="0" err="1">
                <a:latin typeface="Times New Roman" panose="02020603050405020304" pitchFamily="18" charset="0"/>
                <a:cs typeface="+mn-cs"/>
              </a:rPr>
              <a:t>np.array</a:t>
            </a:r>
            <a:r>
              <a:rPr lang="en-US" altLang="zh-CN" kern="1200" dirty="0">
                <a:latin typeface="Times New Roman" panose="02020603050405020304" pitchFamily="18" charset="0"/>
                <a:cs typeface="+mn-cs"/>
              </a:rPr>
              <a:t>([[11,12],[13,14]])</a:t>
            </a:r>
          </a:p>
          <a:p>
            <a:pPr marL="355600" lvl="1" indent="-355600">
              <a:lnSpc>
                <a:spcPct val="80000"/>
              </a:lnSpc>
              <a:buSzPct val="70000"/>
              <a:buNone/>
            </a:pPr>
            <a:r>
              <a:rPr lang="en-US" altLang="en-US" kern="1200" dirty="0">
                <a:latin typeface="Times New Roman" panose="02020603050405020304" pitchFamily="18" charset="0"/>
              </a:rPr>
              <a:t>&gt;&gt;&gt; </a:t>
            </a:r>
            <a:r>
              <a:rPr lang="en-US" altLang="zh-CN" kern="1200" dirty="0" err="1">
                <a:latin typeface="Times New Roman" panose="02020603050405020304" pitchFamily="18" charset="0"/>
                <a:cs typeface="+mn-cs"/>
              </a:rPr>
              <a:t>np.vdot</a:t>
            </a:r>
            <a:r>
              <a:rPr lang="en-US" altLang="zh-CN" kern="1200" dirty="0">
                <a:latin typeface="Times New Roman" panose="02020603050405020304" pitchFamily="18" charset="0"/>
                <a:cs typeface="+mn-cs"/>
              </a:rPr>
              <a:t>(</a:t>
            </a:r>
            <a:r>
              <a:rPr lang="en-US" altLang="zh-CN" kern="1200" dirty="0" err="1">
                <a:latin typeface="Times New Roman" panose="02020603050405020304" pitchFamily="18" charset="0"/>
                <a:cs typeface="+mn-cs"/>
              </a:rPr>
              <a:t>a,b</a:t>
            </a:r>
            <a:r>
              <a:rPr lang="en-US" altLang="zh-CN" kern="1200" dirty="0">
                <a:latin typeface="Times New Roman" panose="02020603050405020304" pitchFamily="18" charset="0"/>
                <a:cs typeface="+mn-cs"/>
              </a:rPr>
              <a:t>)   #1</a:t>
            </a:r>
            <a:r>
              <a:rPr lang="zh-CN" altLang="en-US" kern="1200" dirty="0">
                <a:latin typeface="Times New Roman" panose="02020603050405020304" pitchFamily="18" charset="0"/>
                <a:cs typeface="+mn-cs"/>
              </a:rPr>
              <a:t>*</a:t>
            </a:r>
            <a:r>
              <a:rPr lang="en-US" altLang="zh-CN" kern="1200" dirty="0">
                <a:latin typeface="Times New Roman" panose="02020603050405020304" pitchFamily="18" charset="0"/>
                <a:cs typeface="+mn-cs"/>
              </a:rPr>
              <a:t>11 +2 </a:t>
            </a:r>
            <a:r>
              <a:rPr lang="zh-CN" altLang="en-US" kern="1200" dirty="0">
                <a:latin typeface="Times New Roman" panose="02020603050405020304" pitchFamily="18" charset="0"/>
                <a:cs typeface="+mn-cs"/>
              </a:rPr>
              <a:t>*</a:t>
            </a:r>
            <a:r>
              <a:rPr lang="en-US" altLang="zh-CN" kern="1200" dirty="0">
                <a:latin typeface="Times New Roman" panose="02020603050405020304" pitchFamily="18" charset="0"/>
                <a:cs typeface="+mn-cs"/>
              </a:rPr>
              <a:t>12 +3</a:t>
            </a:r>
            <a:r>
              <a:rPr lang="zh-CN" altLang="en-US" kern="1200" dirty="0">
                <a:latin typeface="Times New Roman" panose="02020603050405020304" pitchFamily="18" charset="0"/>
                <a:cs typeface="+mn-cs"/>
              </a:rPr>
              <a:t>*</a:t>
            </a:r>
            <a:r>
              <a:rPr lang="en-US" altLang="zh-CN" kern="1200" dirty="0">
                <a:latin typeface="Times New Roman" panose="02020603050405020304" pitchFamily="18" charset="0"/>
                <a:cs typeface="+mn-cs"/>
              </a:rPr>
              <a:t>13 +4 </a:t>
            </a:r>
            <a:r>
              <a:rPr lang="zh-CN" altLang="en-US" kern="1200" dirty="0">
                <a:latin typeface="Times New Roman" panose="02020603050405020304" pitchFamily="18" charset="0"/>
                <a:cs typeface="+mn-cs"/>
              </a:rPr>
              <a:t>*</a:t>
            </a:r>
            <a:r>
              <a:rPr lang="en-US" altLang="zh-CN" kern="1200" dirty="0">
                <a:latin typeface="Times New Roman" panose="02020603050405020304" pitchFamily="18" charset="0"/>
                <a:cs typeface="+mn-cs"/>
              </a:rPr>
              <a:t>14  #</a:t>
            </a:r>
            <a:r>
              <a:rPr lang="zh-CN" altLang="en-US" kern="1200" dirty="0">
                <a:latin typeface="Times New Roman" panose="02020603050405020304" pitchFamily="18" charset="0"/>
                <a:cs typeface="+mn-cs"/>
              </a:rPr>
              <a:t>点积</a:t>
            </a:r>
            <a:endParaRPr lang="en-US" altLang="zh-CN" kern="1200" dirty="0">
              <a:latin typeface="Times New Roman" panose="02020603050405020304" pitchFamily="18" charset="0"/>
              <a:cs typeface="+mn-cs"/>
            </a:endParaRPr>
          </a:p>
          <a:p>
            <a:pPr marL="355600" lvl="1" indent="-355600">
              <a:lnSpc>
                <a:spcPct val="80000"/>
              </a:lnSpc>
              <a:buSzPct val="70000"/>
              <a:buNone/>
            </a:pPr>
            <a:r>
              <a:rPr lang="en-US" altLang="zh-CN" kern="1200" dirty="0">
                <a:solidFill>
                  <a:srgbClr val="0070C0"/>
                </a:solidFill>
                <a:latin typeface="Times New Roman" panose="02020603050405020304" pitchFamily="18" charset="0"/>
                <a:cs typeface="+mn-cs"/>
              </a:rPr>
              <a:t>130</a:t>
            </a:r>
          </a:p>
          <a:p>
            <a:pPr marL="355600" lvl="1" indent="-355600">
              <a:lnSpc>
                <a:spcPct val="80000"/>
              </a:lnSpc>
              <a:buSzPct val="70000"/>
              <a:buNone/>
            </a:pPr>
            <a:r>
              <a:rPr lang="en-US" altLang="en-US" kern="1200" dirty="0">
                <a:latin typeface="Times New Roman" panose="02020603050405020304" pitchFamily="18" charset="0"/>
              </a:rPr>
              <a:t>&gt;&gt;&gt; </a:t>
            </a:r>
            <a:r>
              <a:rPr lang="en-US" altLang="zh-CN" kern="1200" dirty="0" err="1">
                <a:latin typeface="Times New Roman" panose="02020603050405020304" pitchFamily="18" charset="0"/>
              </a:rPr>
              <a:t>np.inner</a:t>
            </a:r>
            <a:r>
              <a:rPr lang="en-US" altLang="zh-CN" kern="1200" dirty="0">
                <a:latin typeface="Times New Roman" panose="02020603050405020304" pitchFamily="18" charset="0"/>
              </a:rPr>
              <a:t>(</a:t>
            </a:r>
            <a:r>
              <a:rPr lang="en-US" altLang="zh-CN" kern="1200" dirty="0" err="1">
                <a:latin typeface="Times New Roman" panose="02020603050405020304" pitchFamily="18" charset="0"/>
              </a:rPr>
              <a:t>a,b</a:t>
            </a:r>
            <a:r>
              <a:rPr lang="en-US" altLang="zh-CN" kern="1200" dirty="0">
                <a:latin typeface="Times New Roman" panose="02020603050405020304" pitchFamily="18" charset="0"/>
              </a:rPr>
              <a:t>)      # 1*11+2*12,   1*13+2*14,    3*11+4*12,    3*13+4*14 #</a:t>
            </a:r>
            <a:r>
              <a:rPr lang="zh-CN" altLang="en-US" kern="1200" dirty="0">
                <a:latin typeface="Times New Roman" panose="02020603050405020304" pitchFamily="18" charset="0"/>
              </a:rPr>
              <a:t>内积</a:t>
            </a:r>
            <a:endParaRPr lang="en-US" altLang="zh-CN" kern="1200" dirty="0">
              <a:latin typeface="Times New Roman" panose="02020603050405020304" pitchFamily="18" charset="0"/>
            </a:endParaRPr>
          </a:p>
          <a:p>
            <a:pPr marL="355600" lvl="1" indent="-355600">
              <a:lnSpc>
                <a:spcPct val="80000"/>
              </a:lnSpc>
              <a:buSzPct val="70000"/>
              <a:buNone/>
            </a:pPr>
            <a:r>
              <a:rPr lang="en-US" altLang="zh-CN" kern="1200" dirty="0">
                <a:solidFill>
                  <a:srgbClr val="0070C0"/>
                </a:solidFill>
                <a:latin typeface="Times New Roman" panose="02020603050405020304" pitchFamily="18" charset="0"/>
                <a:cs typeface="+mn-cs"/>
              </a:rPr>
              <a:t>array([[35, 41],</a:t>
            </a:r>
          </a:p>
          <a:p>
            <a:pPr marL="355600" lvl="1" indent="-355600">
              <a:lnSpc>
                <a:spcPct val="80000"/>
              </a:lnSpc>
              <a:buSzPct val="70000"/>
              <a:buNone/>
            </a:pPr>
            <a:r>
              <a:rPr lang="en-US" altLang="zh-CN" kern="1200" dirty="0">
                <a:solidFill>
                  <a:srgbClr val="0070C0"/>
                </a:solidFill>
                <a:latin typeface="Times New Roman" panose="02020603050405020304" pitchFamily="18" charset="0"/>
                <a:cs typeface="+mn-cs"/>
              </a:rPr>
              <a:t>       [81, 95]])</a:t>
            </a:r>
          </a:p>
          <a:p>
            <a:pPr marL="355600" lvl="1" indent="-355600">
              <a:lnSpc>
                <a:spcPct val="80000"/>
              </a:lnSpc>
              <a:buSzPct val="70000"/>
              <a:buNone/>
            </a:pPr>
            <a:r>
              <a:rPr lang="en-US" altLang="en-US" kern="1200" dirty="0">
                <a:latin typeface="Times New Roman" panose="02020603050405020304" pitchFamily="18" charset="0"/>
              </a:rPr>
              <a:t>&gt;&gt;&gt;</a:t>
            </a:r>
            <a:r>
              <a:rPr lang="en-US" altLang="zh-CN" kern="1200" dirty="0" err="1">
                <a:latin typeface="Times New Roman" panose="02020603050405020304" pitchFamily="18" charset="0"/>
                <a:cs typeface="+mn-cs"/>
              </a:rPr>
              <a:t>np.matmul</a:t>
            </a:r>
            <a:r>
              <a:rPr lang="en-US" altLang="zh-CN" kern="1200" dirty="0">
                <a:latin typeface="Times New Roman" panose="02020603050405020304" pitchFamily="18" charset="0"/>
                <a:cs typeface="+mn-cs"/>
              </a:rPr>
              <a:t>(</a:t>
            </a:r>
            <a:r>
              <a:rPr lang="en-US" altLang="zh-CN" kern="1200" dirty="0" err="1">
                <a:latin typeface="Times New Roman" panose="02020603050405020304" pitchFamily="18" charset="0"/>
                <a:cs typeface="+mn-cs"/>
              </a:rPr>
              <a:t>a,b</a:t>
            </a:r>
            <a:r>
              <a:rPr lang="en-US" altLang="zh-CN" kern="1200" dirty="0">
                <a:latin typeface="Times New Roman" panose="02020603050405020304" pitchFamily="18" charset="0"/>
                <a:cs typeface="+mn-cs"/>
              </a:rPr>
              <a:t>)   #</a:t>
            </a:r>
            <a:r>
              <a:rPr lang="zh-CN" altLang="en-US" kern="1200" dirty="0">
                <a:latin typeface="Times New Roman" panose="02020603050405020304" pitchFamily="18" charset="0"/>
                <a:cs typeface="+mn-cs"/>
              </a:rPr>
              <a:t>矩阵乘法</a:t>
            </a:r>
            <a:endParaRPr lang="en-US" altLang="zh-CN" kern="1200" dirty="0">
              <a:latin typeface="Times New Roman" panose="02020603050405020304" pitchFamily="18" charset="0"/>
              <a:cs typeface="+mn-cs"/>
            </a:endParaRPr>
          </a:p>
          <a:p>
            <a:pPr marL="355600" lvl="1" indent="-355600">
              <a:lnSpc>
                <a:spcPct val="80000"/>
              </a:lnSpc>
              <a:buSzPct val="70000"/>
              <a:buNone/>
            </a:pPr>
            <a:r>
              <a:rPr lang="en-US" altLang="zh-CN" kern="1200" dirty="0">
                <a:solidFill>
                  <a:srgbClr val="0070C0"/>
                </a:solidFill>
                <a:latin typeface="Times New Roman" panose="02020603050405020304" pitchFamily="18" charset="0"/>
                <a:cs typeface="+mn-cs"/>
              </a:rPr>
              <a:t>array([[37, 40],</a:t>
            </a:r>
          </a:p>
          <a:p>
            <a:pPr marL="355600" lvl="1" indent="-355600">
              <a:lnSpc>
                <a:spcPct val="80000"/>
              </a:lnSpc>
              <a:buSzPct val="70000"/>
              <a:buNone/>
            </a:pPr>
            <a:r>
              <a:rPr lang="en-US" altLang="zh-CN" kern="1200" dirty="0">
                <a:solidFill>
                  <a:srgbClr val="0070C0"/>
                </a:solidFill>
                <a:latin typeface="Times New Roman" panose="02020603050405020304" pitchFamily="18" charset="0"/>
                <a:cs typeface="+mn-cs"/>
              </a:rPr>
              <a:t>       [85, 92]])</a:t>
            </a:r>
          </a:p>
          <a:p>
            <a:pPr marL="355600" lvl="1" indent="-355600">
              <a:lnSpc>
                <a:spcPct val="80000"/>
              </a:lnSpc>
              <a:buSzPct val="70000"/>
              <a:buNone/>
            </a:pPr>
            <a:r>
              <a:rPr lang="en-US" altLang="en-US" kern="1200" dirty="0">
                <a:latin typeface="Times New Roman" panose="02020603050405020304" pitchFamily="18" charset="0"/>
              </a:rPr>
              <a:t>&gt;&gt;&gt; </a:t>
            </a:r>
            <a:r>
              <a:rPr lang="en-US" altLang="zh-CN" kern="1200" dirty="0" err="1">
                <a:latin typeface="Times New Roman" panose="02020603050405020304" pitchFamily="18" charset="0"/>
                <a:cs typeface="+mn-cs"/>
              </a:rPr>
              <a:t>np.linalg.det</a:t>
            </a:r>
            <a:r>
              <a:rPr lang="en-US" altLang="zh-CN" kern="1200" dirty="0">
                <a:latin typeface="Times New Roman" panose="02020603050405020304" pitchFamily="18" charset="0"/>
                <a:cs typeface="+mn-cs"/>
              </a:rPr>
              <a:t>(a)   #</a:t>
            </a:r>
            <a:r>
              <a:rPr lang="zh-CN" altLang="en-US" kern="1200" dirty="0">
                <a:latin typeface="Times New Roman" panose="02020603050405020304" pitchFamily="18" charset="0"/>
                <a:cs typeface="+mn-cs"/>
              </a:rPr>
              <a:t>行列式</a:t>
            </a:r>
            <a:endParaRPr lang="en-US" altLang="zh-CN" kern="1200" dirty="0">
              <a:latin typeface="Times New Roman" panose="02020603050405020304" pitchFamily="18" charset="0"/>
              <a:cs typeface="+mn-cs"/>
            </a:endParaRPr>
          </a:p>
          <a:p>
            <a:pPr marL="355600" lvl="1" indent="-355600">
              <a:lnSpc>
                <a:spcPct val="80000"/>
              </a:lnSpc>
              <a:buSzPct val="70000"/>
              <a:buNone/>
            </a:pPr>
            <a:r>
              <a:rPr lang="en-US" altLang="zh-CN" kern="1200" dirty="0">
                <a:solidFill>
                  <a:srgbClr val="0070C0"/>
                </a:solidFill>
                <a:latin typeface="Times New Roman" panose="02020603050405020304" pitchFamily="18" charset="0"/>
                <a:cs typeface="+mn-cs"/>
              </a:rPr>
              <a:t>-2.0000000000000004</a:t>
            </a:r>
          </a:p>
          <a:p>
            <a:pPr marL="355600" lvl="1" indent="-355600">
              <a:lnSpc>
                <a:spcPct val="80000"/>
              </a:lnSpc>
              <a:buSzPct val="70000"/>
              <a:buNone/>
            </a:pPr>
            <a:r>
              <a:rPr lang="en-US" altLang="en-US" kern="1200" dirty="0">
                <a:latin typeface="Times New Roman" panose="02020603050405020304" pitchFamily="18" charset="0"/>
              </a:rPr>
              <a:t>&gt;&gt;&gt; </a:t>
            </a:r>
            <a:r>
              <a:rPr lang="en-US" altLang="en-US" kern="1200" dirty="0" err="1">
                <a:latin typeface="Times New Roman" panose="02020603050405020304" pitchFamily="18" charset="0"/>
              </a:rPr>
              <a:t>np.linalg.inv</a:t>
            </a:r>
            <a:r>
              <a:rPr lang="en-US" altLang="en-US" kern="1200" dirty="0">
                <a:latin typeface="Times New Roman" panose="02020603050405020304" pitchFamily="18" charset="0"/>
              </a:rPr>
              <a:t>(a)   </a:t>
            </a:r>
            <a:r>
              <a:rPr lang="en-US" altLang="zh-CN" kern="1200" dirty="0">
                <a:latin typeface="Times New Roman" panose="02020603050405020304" pitchFamily="18" charset="0"/>
              </a:rPr>
              <a:t>#</a:t>
            </a:r>
            <a:r>
              <a:rPr lang="zh-CN" altLang="en-US" kern="1200" dirty="0">
                <a:latin typeface="Times New Roman" panose="02020603050405020304" pitchFamily="18" charset="0"/>
              </a:rPr>
              <a:t>矩阵的逆运算  （注意矩阵是否可逆！）</a:t>
            </a:r>
            <a:endParaRPr lang="en-US" altLang="en-US" kern="1200" dirty="0">
              <a:latin typeface="Times New Roman" panose="02020603050405020304" pitchFamily="18" charset="0"/>
            </a:endParaRPr>
          </a:p>
          <a:p>
            <a:pPr marL="355600" lvl="1" indent="-355600">
              <a:lnSpc>
                <a:spcPct val="80000"/>
              </a:lnSpc>
              <a:buSzPct val="70000"/>
              <a:buNone/>
            </a:pPr>
            <a:r>
              <a:rPr lang="en-US" altLang="en-US" kern="1200" dirty="0">
                <a:solidFill>
                  <a:srgbClr val="0070C0"/>
                </a:solidFill>
                <a:latin typeface="Times New Roman" panose="02020603050405020304" pitchFamily="18" charset="0"/>
              </a:rPr>
              <a:t>array([[-2. ,  1. ],</a:t>
            </a:r>
          </a:p>
          <a:p>
            <a:pPr marL="355600" lvl="1" indent="-355600">
              <a:lnSpc>
                <a:spcPct val="80000"/>
              </a:lnSpc>
              <a:buSzPct val="70000"/>
              <a:buNone/>
            </a:pPr>
            <a:r>
              <a:rPr lang="en-US" altLang="en-US" kern="1200" dirty="0">
                <a:solidFill>
                  <a:srgbClr val="0070C0"/>
                </a:solidFill>
                <a:latin typeface="Times New Roman" panose="02020603050405020304" pitchFamily="18" charset="0"/>
              </a:rPr>
              <a:t>       [ 1.5, -0.5]])</a:t>
            </a:r>
            <a:endParaRPr lang="zh-CN" altLang="en-US" kern="1200" dirty="0">
              <a:solidFill>
                <a:srgbClr val="0070C0"/>
              </a:solidFill>
              <a:latin typeface="Times New Roman" panose="02020603050405020304" pitchFamily="18" charset="0"/>
              <a:cs typeface="+mn-cs"/>
            </a:endParaRPr>
          </a:p>
        </p:txBody>
      </p:sp>
      <p:sp>
        <p:nvSpPr>
          <p:cNvPr id="4" name="灯片编号占位符 3"/>
          <p:cNvSpPr>
            <a:spLocks noGrp="1"/>
          </p:cNvSpPr>
          <p:nvPr>
            <p:ph type="sldNum" sz="quarter" idx="11"/>
          </p:nvPr>
        </p:nvSpPr>
        <p:spPr/>
        <p:txBody>
          <a:bodyPr/>
          <a:lstStyle/>
          <a:p>
            <a:fld id="{565CE74E-AB26-4998-AD42-012C4C1AD076}" type="slidenum">
              <a:rPr lang="zh-CN" altLang="en-US" smtClean="0"/>
              <a:t>40</a:t>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线性代数</a:t>
            </a:r>
          </a:p>
        </p:txBody>
      </p:sp>
      <p:sp>
        <p:nvSpPr>
          <p:cNvPr id="3" name="内容占位符 2"/>
          <p:cNvSpPr>
            <a:spLocks noGrp="1"/>
          </p:cNvSpPr>
          <p:nvPr>
            <p:ph idx="1"/>
          </p:nvPr>
        </p:nvSpPr>
        <p:spPr/>
        <p:txBody>
          <a:bodyPr/>
          <a:lstStyle/>
          <a:p>
            <a:r>
              <a:rPr lang="zh-CN" altLang="en-US" dirty="0"/>
              <a:t>函数库 </a:t>
            </a:r>
            <a:r>
              <a:rPr lang="en-US" altLang="zh-CN" dirty="0" err="1"/>
              <a:t>linalg</a:t>
            </a:r>
            <a:endParaRPr lang="en-US" altLang="zh-CN" dirty="0"/>
          </a:p>
          <a:p>
            <a:pPr lvl="1"/>
            <a:r>
              <a:rPr lang="zh-CN" altLang="en-US" dirty="0"/>
              <a:t>线性方程求解</a:t>
            </a:r>
            <a:r>
              <a:rPr lang="en-US" altLang="zh-CN" dirty="0"/>
              <a:t>Ax=b</a:t>
            </a:r>
          </a:p>
          <a:p>
            <a:pPr lvl="1"/>
            <a:endParaRPr lang="en-US" altLang="zh-CN" dirty="0"/>
          </a:p>
          <a:p>
            <a:pPr marL="355600" lvl="1" indent="-355600">
              <a:lnSpc>
                <a:spcPct val="80000"/>
              </a:lnSpc>
              <a:buSzPct val="70000"/>
              <a:buNone/>
            </a:pPr>
            <a:r>
              <a:rPr lang="en-US" altLang="en-US" kern="1200" dirty="0">
                <a:latin typeface="Times New Roman" panose="02020603050405020304" pitchFamily="18" charset="0"/>
                <a:cs typeface="+mn-cs"/>
              </a:rPr>
              <a:t>&gt;&gt;&gt; </a:t>
            </a:r>
            <a:r>
              <a:rPr lang="en-US" altLang="zh-CN" kern="1200" dirty="0">
                <a:latin typeface="Times New Roman" panose="02020603050405020304" pitchFamily="18" charset="0"/>
                <a:cs typeface="+mn-cs"/>
              </a:rPr>
              <a:t>A = </a:t>
            </a:r>
            <a:r>
              <a:rPr lang="en-US" altLang="zh-CN" kern="1200" dirty="0" err="1">
                <a:latin typeface="Times New Roman" panose="02020603050405020304" pitchFamily="18" charset="0"/>
                <a:cs typeface="+mn-cs"/>
              </a:rPr>
              <a:t>np.array</a:t>
            </a:r>
            <a:r>
              <a:rPr lang="en-US" altLang="zh-CN" kern="1200" dirty="0">
                <a:latin typeface="Times New Roman" panose="02020603050405020304" pitchFamily="18" charset="0"/>
                <a:cs typeface="+mn-cs"/>
              </a:rPr>
              <a:t>([[1,2],[3,4]])</a:t>
            </a:r>
          </a:p>
          <a:p>
            <a:pPr marL="355600" lvl="1" indent="-355600">
              <a:lnSpc>
                <a:spcPct val="80000"/>
              </a:lnSpc>
              <a:buSzPct val="70000"/>
              <a:buNone/>
            </a:pPr>
            <a:r>
              <a:rPr lang="en-US" altLang="en-US" kern="1200" dirty="0">
                <a:latin typeface="Times New Roman" panose="02020603050405020304" pitchFamily="18" charset="0"/>
                <a:cs typeface="+mn-cs"/>
              </a:rPr>
              <a:t>&gt;&gt;&gt; </a:t>
            </a:r>
            <a:r>
              <a:rPr lang="en-US" altLang="zh-CN" kern="1200" dirty="0">
                <a:latin typeface="Times New Roman" panose="02020603050405020304" pitchFamily="18" charset="0"/>
                <a:cs typeface="+mn-cs"/>
              </a:rPr>
              <a:t>b = </a:t>
            </a:r>
            <a:r>
              <a:rPr lang="en-US" altLang="zh-CN" kern="1200" dirty="0" err="1">
                <a:latin typeface="Times New Roman" panose="02020603050405020304" pitchFamily="18" charset="0"/>
                <a:cs typeface="+mn-cs"/>
              </a:rPr>
              <a:t>np.array</a:t>
            </a:r>
            <a:r>
              <a:rPr lang="en-US" altLang="zh-CN" kern="1200" dirty="0">
                <a:latin typeface="Times New Roman" panose="02020603050405020304" pitchFamily="18" charset="0"/>
                <a:cs typeface="+mn-cs"/>
              </a:rPr>
              <a:t>([3,4])</a:t>
            </a:r>
          </a:p>
          <a:p>
            <a:pPr marL="355600" lvl="1" indent="-355600">
              <a:lnSpc>
                <a:spcPct val="80000"/>
              </a:lnSpc>
              <a:buSzPct val="70000"/>
              <a:buNone/>
            </a:pPr>
            <a:r>
              <a:rPr lang="en-US" altLang="en-US" kern="1200" dirty="0">
                <a:latin typeface="Times New Roman" panose="02020603050405020304" pitchFamily="18" charset="0"/>
              </a:rPr>
              <a:t>&gt;&gt;&gt; </a:t>
            </a:r>
            <a:r>
              <a:rPr lang="en-US" altLang="zh-CN" kern="1200" dirty="0" err="1">
                <a:latin typeface="Times New Roman" panose="02020603050405020304" pitchFamily="18" charset="0"/>
                <a:cs typeface="+mn-cs"/>
              </a:rPr>
              <a:t>np.linalg.solve</a:t>
            </a:r>
            <a:r>
              <a:rPr lang="en-US" altLang="zh-CN" kern="1200" dirty="0">
                <a:latin typeface="Times New Roman" panose="02020603050405020304" pitchFamily="18" charset="0"/>
                <a:cs typeface="+mn-cs"/>
              </a:rPr>
              <a:t>(</a:t>
            </a:r>
            <a:r>
              <a:rPr lang="en-US" altLang="zh-CN" kern="1200" dirty="0" err="1">
                <a:latin typeface="Times New Roman" panose="02020603050405020304" pitchFamily="18" charset="0"/>
                <a:cs typeface="+mn-cs"/>
              </a:rPr>
              <a:t>A,b</a:t>
            </a:r>
            <a:r>
              <a:rPr lang="en-US" altLang="zh-CN" kern="1200" dirty="0">
                <a:latin typeface="Times New Roman" panose="02020603050405020304" pitchFamily="18" charset="0"/>
                <a:cs typeface="+mn-cs"/>
              </a:rPr>
              <a:t>)</a:t>
            </a:r>
          </a:p>
          <a:p>
            <a:pPr marL="355600" lvl="1" indent="-355600">
              <a:lnSpc>
                <a:spcPct val="80000"/>
              </a:lnSpc>
              <a:buSzPct val="70000"/>
              <a:buNone/>
            </a:pPr>
            <a:r>
              <a:rPr lang="en-US" altLang="zh-CN" kern="1200" dirty="0">
                <a:solidFill>
                  <a:srgbClr val="0070C0"/>
                </a:solidFill>
                <a:latin typeface="Times New Roman" panose="02020603050405020304" pitchFamily="18" charset="0"/>
                <a:cs typeface="+mn-cs"/>
              </a:rPr>
              <a:t>array([-2. ,  2.5])</a:t>
            </a:r>
          </a:p>
          <a:p>
            <a:pPr marL="355600" lvl="1" indent="-355600">
              <a:lnSpc>
                <a:spcPct val="80000"/>
              </a:lnSpc>
              <a:buSzPct val="70000"/>
              <a:buNone/>
            </a:pPr>
            <a:r>
              <a:rPr lang="en-US" altLang="en-US" kern="1200" dirty="0">
                <a:latin typeface="Times New Roman" panose="02020603050405020304" pitchFamily="18" charset="0"/>
              </a:rPr>
              <a:t>&gt;&gt;&gt;</a:t>
            </a:r>
            <a:r>
              <a:rPr lang="en-US" altLang="zh-CN" kern="1200" dirty="0" err="1">
                <a:latin typeface="Times New Roman" panose="02020603050405020304" pitchFamily="18" charset="0"/>
                <a:cs typeface="+mn-cs"/>
              </a:rPr>
              <a:t>np.matmul</a:t>
            </a:r>
            <a:r>
              <a:rPr lang="en-US" altLang="zh-CN" kern="1200" dirty="0">
                <a:latin typeface="Times New Roman" panose="02020603050405020304" pitchFamily="18" charset="0"/>
                <a:cs typeface="+mn-cs"/>
              </a:rPr>
              <a:t>(</a:t>
            </a:r>
            <a:r>
              <a:rPr lang="en-US" altLang="zh-CN" kern="1200" dirty="0" err="1">
                <a:latin typeface="Times New Roman" panose="02020603050405020304" pitchFamily="18" charset="0"/>
                <a:cs typeface="+mn-cs"/>
              </a:rPr>
              <a:t>np.linalg.inv</a:t>
            </a:r>
            <a:r>
              <a:rPr lang="en-US" altLang="zh-CN" kern="1200" dirty="0">
                <a:latin typeface="Times New Roman" panose="02020603050405020304" pitchFamily="18" charset="0"/>
                <a:cs typeface="+mn-cs"/>
              </a:rPr>
              <a:t>(A),b)</a:t>
            </a:r>
          </a:p>
          <a:p>
            <a:pPr marL="355600" lvl="1" indent="-355600">
              <a:lnSpc>
                <a:spcPct val="80000"/>
              </a:lnSpc>
              <a:buSzPct val="70000"/>
              <a:buNone/>
            </a:pPr>
            <a:r>
              <a:rPr lang="en-US" altLang="zh-CN" kern="1200" dirty="0">
                <a:solidFill>
                  <a:srgbClr val="0070C0"/>
                </a:solidFill>
                <a:latin typeface="Times New Roman" panose="02020603050405020304" pitchFamily="18" charset="0"/>
                <a:cs typeface="+mn-cs"/>
              </a:rPr>
              <a:t>array([-2. ,  2.5])</a:t>
            </a:r>
          </a:p>
          <a:p>
            <a:pPr marL="355600" lvl="1" indent="-355600">
              <a:lnSpc>
                <a:spcPct val="80000"/>
              </a:lnSpc>
              <a:buSzPct val="70000"/>
              <a:buNone/>
            </a:pPr>
            <a:endParaRPr lang="en-US" altLang="zh-CN" sz="2000" kern="1200" dirty="0">
              <a:latin typeface="Times New Roman" panose="02020603050405020304" pitchFamily="18" charset="0"/>
              <a:cs typeface="+mn-cs"/>
            </a:endParaRPr>
          </a:p>
        </p:txBody>
      </p:sp>
      <p:sp>
        <p:nvSpPr>
          <p:cNvPr id="4" name="灯片编号占位符 3"/>
          <p:cNvSpPr>
            <a:spLocks noGrp="1"/>
          </p:cNvSpPr>
          <p:nvPr>
            <p:ph type="sldNum" sz="quarter" idx="11"/>
          </p:nvPr>
        </p:nvSpPr>
        <p:spPr/>
        <p:txBody>
          <a:bodyPr/>
          <a:lstStyle/>
          <a:p>
            <a:fld id="{565CE74E-AB26-4998-AD42-012C4C1AD076}" type="slidenum">
              <a:rPr lang="zh-CN" altLang="en-US" smtClean="0"/>
              <a:t>41</a:t>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线性代数</a:t>
            </a:r>
          </a:p>
        </p:txBody>
      </p:sp>
      <p:sp>
        <p:nvSpPr>
          <p:cNvPr id="3" name="内容占位符 2"/>
          <p:cNvSpPr>
            <a:spLocks noGrp="1"/>
          </p:cNvSpPr>
          <p:nvPr>
            <p:ph idx="1"/>
          </p:nvPr>
        </p:nvSpPr>
        <p:spPr/>
        <p:txBody>
          <a:bodyPr/>
          <a:lstStyle/>
          <a:p>
            <a:r>
              <a:rPr lang="zh-CN" altLang="en-US" dirty="0"/>
              <a:t>函数库 </a:t>
            </a:r>
            <a:r>
              <a:rPr lang="en-US" altLang="zh-CN" dirty="0" err="1"/>
              <a:t>linalg</a:t>
            </a:r>
            <a:endParaRPr lang="en-US" altLang="zh-CN" dirty="0"/>
          </a:p>
          <a:p>
            <a:pPr lvl="1"/>
            <a:r>
              <a:rPr lang="zh-CN" altLang="en-US" dirty="0"/>
              <a:t>特征值和特征向量：</a:t>
            </a:r>
            <a:r>
              <a:rPr lang="en-US" altLang="zh-CN" dirty="0"/>
              <a:t>Ax=ax</a:t>
            </a:r>
          </a:p>
          <a:p>
            <a:pPr marL="355600" lvl="1" indent="-355600">
              <a:lnSpc>
                <a:spcPct val="80000"/>
              </a:lnSpc>
              <a:buSzPct val="70000"/>
              <a:buNone/>
            </a:pPr>
            <a:r>
              <a:rPr lang="en-US" altLang="en-US" kern="1200" dirty="0">
                <a:latin typeface="Times New Roman" panose="02020603050405020304" pitchFamily="18" charset="0"/>
                <a:cs typeface="+mn-cs"/>
              </a:rPr>
              <a:t>&gt;&gt;&gt; </a:t>
            </a:r>
            <a:r>
              <a:rPr lang="en-US" altLang="zh-CN" kern="1200" dirty="0">
                <a:latin typeface="Times New Roman" panose="02020603050405020304" pitchFamily="18" charset="0"/>
                <a:cs typeface="+mn-cs"/>
              </a:rPr>
              <a:t>A = </a:t>
            </a:r>
            <a:r>
              <a:rPr lang="en-US" altLang="zh-CN" kern="1200" dirty="0" err="1">
                <a:latin typeface="Times New Roman" panose="02020603050405020304" pitchFamily="18" charset="0"/>
                <a:cs typeface="+mn-cs"/>
              </a:rPr>
              <a:t>np.array</a:t>
            </a:r>
            <a:r>
              <a:rPr lang="en-US" altLang="zh-CN" kern="1200" dirty="0">
                <a:latin typeface="Times New Roman" panose="02020603050405020304" pitchFamily="18" charset="0"/>
                <a:cs typeface="+mn-cs"/>
              </a:rPr>
              <a:t>([[3,-2],[1,0]])</a:t>
            </a:r>
          </a:p>
          <a:p>
            <a:pPr marL="355600" lvl="1" indent="-355600">
              <a:lnSpc>
                <a:spcPct val="80000"/>
              </a:lnSpc>
              <a:buSzPct val="70000"/>
              <a:buNone/>
            </a:pPr>
            <a:r>
              <a:rPr lang="en-US" altLang="en-US" kern="1200" dirty="0">
                <a:latin typeface="Times New Roman" panose="02020603050405020304" pitchFamily="18" charset="0"/>
              </a:rPr>
              <a:t>&gt;&gt;&gt; </a:t>
            </a:r>
            <a:r>
              <a:rPr lang="en-US" altLang="zh-CN" kern="1200" dirty="0" err="1">
                <a:latin typeface="Times New Roman" panose="02020603050405020304" pitchFamily="18" charset="0"/>
                <a:cs typeface="+mn-cs"/>
              </a:rPr>
              <a:t>np.linalg.eigvals</a:t>
            </a:r>
            <a:r>
              <a:rPr lang="en-US" altLang="zh-CN" kern="1200" dirty="0">
                <a:latin typeface="Times New Roman" panose="02020603050405020304" pitchFamily="18" charset="0"/>
                <a:cs typeface="+mn-cs"/>
              </a:rPr>
              <a:t>(A)</a:t>
            </a:r>
          </a:p>
          <a:p>
            <a:pPr marL="355600" lvl="1" indent="-355600">
              <a:lnSpc>
                <a:spcPct val="80000"/>
              </a:lnSpc>
              <a:buSzPct val="70000"/>
              <a:buNone/>
            </a:pPr>
            <a:r>
              <a:rPr lang="en-US" altLang="zh-CN" kern="1200" dirty="0">
                <a:solidFill>
                  <a:srgbClr val="0070C0"/>
                </a:solidFill>
                <a:latin typeface="Times New Roman" panose="02020603050405020304" pitchFamily="18" charset="0"/>
                <a:cs typeface="+mn-cs"/>
              </a:rPr>
              <a:t>array([ 2.,  1.])</a:t>
            </a:r>
          </a:p>
          <a:p>
            <a:pPr marL="355600" lvl="1" indent="-355600">
              <a:lnSpc>
                <a:spcPct val="80000"/>
              </a:lnSpc>
              <a:buSzPct val="70000"/>
              <a:buNone/>
            </a:pPr>
            <a:r>
              <a:rPr lang="en-US" altLang="en-US" kern="1200" dirty="0">
                <a:latin typeface="Times New Roman" panose="02020603050405020304" pitchFamily="18" charset="0"/>
              </a:rPr>
              <a:t>&gt;&gt;&gt; </a:t>
            </a:r>
            <a:r>
              <a:rPr lang="en-US" altLang="zh-CN" kern="1200" dirty="0" err="1">
                <a:latin typeface="Times New Roman" panose="02020603050405020304" pitchFamily="18" charset="0"/>
                <a:cs typeface="+mn-cs"/>
              </a:rPr>
              <a:t>va,ve</a:t>
            </a:r>
            <a:r>
              <a:rPr lang="en-US" altLang="zh-CN" kern="1200" dirty="0">
                <a:latin typeface="Times New Roman" panose="02020603050405020304" pitchFamily="18" charset="0"/>
                <a:cs typeface="+mn-cs"/>
              </a:rPr>
              <a:t>=</a:t>
            </a:r>
            <a:r>
              <a:rPr lang="en-US" altLang="zh-CN" kern="1200" dirty="0" err="1">
                <a:latin typeface="Times New Roman" panose="02020603050405020304" pitchFamily="18" charset="0"/>
                <a:cs typeface="+mn-cs"/>
              </a:rPr>
              <a:t>np.linalg.eig</a:t>
            </a:r>
            <a:r>
              <a:rPr lang="en-US" altLang="zh-CN" kern="1200" dirty="0">
                <a:latin typeface="Times New Roman" panose="02020603050405020304" pitchFamily="18" charset="0"/>
                <a:cs typeface="+mn-cs"/>
              </a:rPr>
              <a:t>(A)</a:t>
            </a:r>
          </a:p>
          <a:p>
            <a:pPr marL="355600" lvl="1" indent="-355600">
              <a:lnSpc>
                <a:spcPct val="80000"/>
              </a:lnSpc>
              <a:buSzPct val="70000"/>
              <a:buNone/>
            </a:pPr>
            <a:r>
              <a:rPr lang="en-US" altLang="en-US" kern="1200" dirty="0">
                <a:latin typeface="Times New Roman" panose="02020603050405020304" pitchFamily="18" charset="0"/>
              </a:rPr>
              <a:t>&gt;&gt;&gt; </a:t>
            </a:r>
            <a:r>
              <a:rPr lang="en-US" altLang="zh-CN" kern="1200" dirty="0" err="1">
                <a:latin typeface="Times New Roman" panose="02020603050405020304" pitchFamily="18" charset="0"/>
                <a:cs typeface="+mn-cs"/>
              </a:rPr>
              <a:t>va</a:t>
            </a:r>
            <a:endParaRPr lang="en-US" altLang="zh-CN" kern="1200" dirty="0">
              <a:latin typeface="Times New Roman" panose="02020603050405020304" pitchFamily="18" charset="0"/>
              <a:cs typeface="+mn-cs"/>
            </a:endParaRPr>
          </a:p>
          <a:p>
            <a:pPr marL="355600" lvl="1" indent="-355600">
              <a:lnSpc>
                <a:spcPct val="80000"/>
              </a:lnSpc>
              <a:buSzPct val="70000"/>
              <a:buNone/>
            </a:pPr>
            <a:r>
              <a:rPr lang="en-US" altLang="zh-CN" kern="1200" dirty="0">
                <a:solidFill>
                  <a:srgbClr val="0070C0"/>
                </a:solidFill>
                <a:latin typeface="Times New Roman" panose="02020603050405020304" pitchFamily="18" charset="0"/>
                <a:cs typeface="+mn-cs"/>
              </a:rPr>
              <a:t>array([ 2.,  1.])</a:t>
            </a:r>
          </a:p>
          <a:p>
            <a:pPr marL="355600" lvl="1" indent="-355600">
              <a:lnSpc>
                <a:spcPct val="80000"/>
              </a:lnSpc>
              <a:buSzPct val="70000"/>
              <a:buNone/>
            </a:pPr>
            <a:r>
              <a:rPr lang="en-US" altLang="en-US" kern="1200" dirty="0">
                <a:latin typeface="Times New Roman" panose="02020603050405020304" pitchFamily="18" charset="0"/>
              </a:rPr>
              <a:t>&gt;&gt;&gt; </a:t>
            </a:r>
            <a:r>
              <a:rPr lang="en-US" altLang="zh-CN" kern="1200" dirty="0" err="1">
                <a:latin typeface="Times New Roman" panose="02020603050405020304" pitchFamily="18" charset="0"/>
                <a:cs typeface="+mn-cs"/>
              </a:rPr>
              <a:t>ve</a:t>
            </a:r>
            <a:endParaRPr lang="en-US" altLang="zh-CN" kern="1200" dirty="0">
              <a:latin typeface="Times New Roman" panose="02020603050405020304" pitchFamily="18" charset="0"/>
              <a:cs typeface="+mn-cs"/>
            </a:endParaRPr>
          </a:p>
          <a:p>
            <a:pPr marL="355600" lvl="1" indent="-355600">
              <a:lnSpc>
                <a:spcPct val="80000"/>
              </a:lnSpc>
              <a:buSzPct val="70000"/>
              <a:buNone/>
            </a:pPr>
            <a:r>
              <a:rPr lang="en-US" altLang="zh-CN" kern="1200" dirty="0">
                <a:solidFill>
                  <a:srgbClr val="0070C0"/>
                </a:solidFill>
                <a:latin typeface="Times New Roman" panose="02020603050405020304" pitchFamily="18" charset="0"/>
                <a:cs typeface="+mn-cs"/>
              </a:rPr>
              <a:t>array([[ 0.89442719,  0.70710678],</a:t>
            </a:r>
          </a:p>
          <a:p>
            <a:pPr marL="355600" lvl="1" indent="-355600">
              <a:lnSpc>
                <a:spcPct val="80000"/>
              </a:lnSpc>
              <a:buSzPct val="70000"/>
              <a:buNone/>
            </a:pPr>
            <a:r>
              <a:rPr lang="en-US" altLang="zh-CN" kern="1200" dirty="0">
                <a:solidFill>
                  <a:srgbClr val="0070C0"/>
                </a:solidFill>
                <a:latin typeface="Times New Roman" panose="02020603050405020304" pitchFamily="18" charset="0"/>
                <a:cs typeface="+mn-cs"/>
              </a:rPr>
              <a:t>       [ 0.4472136 ,  0.70710678]])</a:t>
            </a:r>
          </a:p>
        </p:txBody>
      </p:sp>
      <p:sp>
        <p:nvSpPr>
          <p:cNvPr id="4" name="灯片编号占位符 3"/>
          <p:cNvSpPr>
            <a:spLocks noGrp="1"/>
          </p:cNvSpPr>
          <p:nvPr>
            <p:ph type="sldNum" sz="quarter" idx="11"/>
          </p:nvPr>
        </p:nvSpPr>
        <p:spPr/>
        <p:txBody>
          <a:bodyPr/>
          <a:lstStyle/>
          <a:p>
            <a:fld id="{565CE74E-AB26-4998-AD42-012C4C1AD076}" type="slidenum">
              <a:rPr lang="zh-CN" altLang="en-US" smtClean="0"/>
              <a:t>42</a:t>
            </a:fld>
            <a:endParaRPr lang="zh-CN" altLang="en-US"/>
          </a:p>
        </p:txBody>
      </p:sp>
      <p:sp>
        <p:nvSpPr>
          <p:cNvPr id="5" name="矩形 4"/>
          <p:cNvSpPr/>
          <p:nvPr/>
        </p:nvSpPr>
        <p:spPr>
          <a:xfrm>
            <a:off x="5767635" y="2280666"/>
            <a:ext cx="6096000" cy="2160591"/>
          </a:xfrm>
          <a:prstGeom prst="rect">
            <a:avLst/>
          </a:prstGeom>
        </p:spPr>
        <p:txBody>
          <a:bodyPr>
            <a:spAutoFit/>
          </a:bodyPr>
          <a:lstStyle/>
          <a:p>
            <a:pPr marL="355600" lvl="1" indent="-355600">
              <a:lnSpc>
                <a:spcPct val="80000"/>
              </a:lnSpc>
              <a:buSzPct val="70000"/>
              <a:buNone/>
            </a:pPr>
            <a:r>
              <a:rPr lang="en-US" altLang="en-US" sz="2400" b="1" dirty="0">
                <a:latin typeface="Times New Roman" panose="02020603050405020304" pitchFamily="18" charset="0"/>
              </a:rPr>
              <a:t>&gt;&gt;&gt; </a:t>
            </a:r>
            <a:r>
              <a:rPr lang="en-US" altLang="zh-CN" sz="2400" b="1" dirty="0" err="1">
                <a:latin typeface="Times New Roman" panose="02020603050405020304" pitchFamily="18" charset="0"/>
              </a:rPr>
              <a:t>np.matmul</a:t>
            </a:r>
            <a:r>
              <a:rPr lang="en-US" altLang="zh-CN" sz="2400" b="1" dirty="0">
                <a:latin typeface="Times New Roman" panose="02020603050405020304" pitchFamily="18" charset="0"/>
              </a:rPr>
              <a:t>(</a:t>
            </a:r>
            <a:r>
              <a:rPr lang="en-US" altLang="zh-CN" sz="2400" b="1" dirty="0" err="1">
                <a:latin typeface="Times New Roman" panose="02020603050405020304" pitchFamily="18" charset="0"/>
              </a:rPr>
              <a:t>A,ve</a:t>
            </a:r>
            <a:r>
              <a:rPr lang="en-US" altLang="zh-CN" sz="2400" b="1" dirty="0">
                <a:latin typeface="Times New Roman" panose="02020603050405020304" pitchFamily="18" charset="0"/>
              </a:rPr>
              <a:t>)</a:t>
            </a:r>
          </a:p>
          <a:p>
            <a:pPr marL="355600" lvl="1" indent="-355600">
              <a:lnSpc>
                <a:spcPct val="80000"/>
              </a:lnSpc>
              <a:buSzPct val="70000"/>
              <a:buNone/>
            </a:pPr>
            <a:r>
              <a:rPr lang="en-US" altLang="zh-CN" sz="2400" b="1" dirty="0">
                <a:solidFill>
                  <a:srgbClr val="0070C0"/>
                </a:solidFill>
                <a:latin typeface="Times New Roman" panose="02020603050405020304" pitchFamily="18" charset="0"/>
              </a:rPr>
              <a:t>array([[ 1.78885438,  0.70710678],</a:t>
            </a:r>
          </a:p>
          <a:p>
            <a:pPr marL="355600" lvl="1" indent="-355600">
              <a:lnSpc>
                <a:spcPct val="80000"/>
              </a:lnSpc>
              <a:buSzPct val="70000"/>
              <a:buNone/>
            </a:pPr>
            <a:r>
              <a:rPr lang="en-US" altLang="zh-CN" sz="2400" b="1" dirty="0">
                <a:solidFill>
                  <a:srgbClr val="0070C0"/>
                </a:solidFill>
                <a:latin typeface="Times New Roman" panose="02020603050405020304" pitchFamily="18" charset="0"/>
              </a:rPr>
              <a:t>       [ 0.89442719,  0.70710678]])</a:t>
            </a:r>
          </a:p>
          <a:p>
            <a:pPr marL="355600" lvl="1" indent="-355600">
              <a:lnSpc>
                <a:spcPct val="80000"/>
              </a:lnSpc>
              <a:buSzPct val="70000"/>
              <a:buNone/>
            </a:pPr>
            <a:r>
              <a:rPr lang="en-US" altLang="en-US" sz="2400" b="1" dirty="0">
                <a:latin typeface="Times New Roman" panose="02020603050405020304" pitchFamily="18" charset="0"/>
              </a:rPr>
              <a:t>&gt;&gt;&gt; </a:t>
            </a:r>
            <a:r>
              <a:rPr lang="en-US" altLang="zh-CN" sz="2400" b="1" dirty="0" err="1">
                <a:latin typeface="Times New Roman" panose="02020603050405020304" pitchFamily="18" charset="0"/>
              </a:rPr>
              <a:t>va</a:t>
            </a:r>
            <a:r>
              <a:rPr lang="en-US" altLang="zh-CN" sz="2400" b="1" dirty="0">
                <a:latin typeface="Times New Roman" panose="02020603050405020304" pitchFamily="18" charset="0"/>
              </a:rPr>
              <a:t>*</a:t>
            </a:r>
            <a:r>
              <a:rPr lang="en-US" altLang="zh-CN" sz="2400" b="1" dirty="0" err="1">
                <a:latin typeface="Times New Roman" panose="02020603050405020304" pitchFamily="18" charset="0"/>
              </a:rPr>
              <a:t>ve</a:t>
            </a:r>
            <a:endParaRPr lang="en-US" altLang="zh-CN" sz="2400" b="1" dirty="0">
              <a:latin typeface="Times New Roman" panose="02020603050405020304" pitchFamily="18" charset="0"/>
            </a:endParaRPr>
          </a:p>
          <a:p>
            <a:pPr marL="355600" lvl="1" indent="-355600">
              <a:lnSpc>
                <a:spcPct val="80000"/>
              </a:lnSpc>
              <a:buSzPct val="70000"/>
              <a:buNone/>
            </a:pPr>
            <a:r>
              <a:rPr lang="en-US" altLang="zh-CN" sz="2400" b="1" dirty="0">
                <a:solidFill>
                  <a:srgbClr val="0070C0"/>
                </a:solidFill>
                <a:latin typeface="Times New Roman" panose="02020603050405020304" pitchFamily="18" charset="0"/>
              </a:rPr>
              <a:t>array([[ 1.78885438,  0.70710678],</a:t>
            </a:r>
          </a:p>
          <a:p>
            <a:pPr marL="355600" lvl="1" indent="-355600">
              <a:lnSpc>
                <a:spcPct val="80000"/>
              </a:lnSpc>
              <a:buSzPct val="70000"/>
              <a:buNone/>
            </a:pPr>
            <a:r>
              <a:rPr lang="en-US" altLang="zh-CN" sz="2400" b="1" dirty="0">
                <a:solidFill>
                  <a:srgbClr val="0070C0"/>
                </a:solidFill>
                <a:latin typeface="Times New Roman" panose="02020603050405020304" pitchFamily="18" charset="0"/>
              </a:rPr>
              <a:t>       [ 0.89442719,  0.70710678]])</a:t>
            </a:r>
          </a:p>
          <a:p>
            <a:pPr marL="355600" lvl="1" indent="-355600">
              <a:lnSpc>
                <a:spcPct val="80000"/>
              </a:lnSpc>
              <a:buSzPct val="70000"/>
              <a:buNone/>
            </a:pPr>
            <a:endParaRPr lang="en-US" altLang="zh-CN" sz="2400" b="1" dirty="0">
              <a:solidFill>
                <a:srgbClr val="0070C0"/>
              </a:solidFill>
              <a:latin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线性代数</a:t>
            </a:r>
          </a:p>
        </p:txBody>
      </p:sp>
      <p:sp>
        <p:nvSpPr>
          <p:cNvPr id="3" name="内容占位符 2"/>
          <p:cNvSpPr>
            <a:spLocks noGrp="1"/>
          </p:cNvSpPr>
          <p:nvPr>
            <p:ph idx="1"/>
          </p:nvPr>
        </p:nvSpPr>
        <p:spPr>
          <a:xfrm>
            <a:off x="494208" y="1343972"/>
            <a:ext cx="6249492" cy="4673107"/>
          </a:xfrm>
        </p:spPr>
        <p:txBody>
          <a:bodyPr/>
          <a:lstStyle/>
          <a:p>
            <a:r>
              <a:rPr lang="zh-CN" altLang="en-US" dirty="0"/>
              <a:t>函数库 </a:t>
            </a:r>
            <a:r>
              <a:rPr lang="en-US" altLang="zh-CN" dirty="0" err="1"/>
              <a:t>linalg</a:t>
            </a:r>
            <a:endParaRPr lang="en-US" altLang="zh-CN" dirty="0"/>
          </a:p>
          <a:p>
            <a:pPr lvl="1"/>
            <a:r>
              <a:rPr lang="zh-CN" altLang="en-US" dirty="0"/>
              <a:t>奇异值分解</a:t>
            </a:r>
            <a:r>
              <a:rPr lang="en-US" altLang="zh-CN" dirty="0"/>
              <a:t>SVD</a:t>
            </a:r>
            <a:r>
              <a:rPr lang="zh-CN" altLang="en-US" dirty="0"/>
              <a:t>：</a:t>
            </a:r>
            <a:r>
              <a:rPr lang="en-US" altLang="zh-CN" dirty="0"/>
              <a:t>A=USV*,</a:t>
            </a:r>
            <a:r>
              <a:rPr lang="zh-CN" altLang="en-US" dirty="0"/>
              <a:t>其中</a:t>
            </a:r>
            <a:r>
              <a:rPr lang="en-US" altLang="zh-CN" dirty="0"/>
              <a:t>U</a:t>
            </a:r>
            <a:r>
              <a:rPr lang="zh-CN" altLang="en-US" dirty="0"/>
              <a:t>、</a:t>
            </a:r>
            <a:r>
              <a:rPr lang="en-US" altLang="zh-CN" dirty="0"/>
              <a:t>V</a:t>
            </a:r>
            <a:r>
              <a:rPr lang="zh-CN" altLang="en-US" dirty="0"/>
              <a:t>为正交矩阵，</a:t>
            </a:r>
            <a:r>
              <a:rPr lang="en-US" altLang="zh-CN" dirty="0"/>
              <a:t>S</a:t>
            </a:r>
            <a:r>
              <a:rPr lang="zh-CN" altLang="en-US" dirty="0"/>
              <a:t>为特征值</a:t>
            </a:r>
            <a:endParaRPr lang="en-US" altLang="zh-CN" dirty="0"/>
          </a:p>
          <a:p>
            <a:pPr marL="355600" lvl="1" indent="-355600">
              <a:lnSpc>
                <a:spcPct val="80000"/>
              </a:lnSpc>
              <a:buSzPct val="70000"/>
              <a:buNone/>
            </a:pPr>
            <a:r>
              <a:rPr lang="en-US" altLang="en-US" sz="2000" kern="1200" dirty="0">
                <a:latin typeface="Times New Roman" panose="02020603050405020304" pitchFamily="18" charset="0"/>
                <a:cs typeface="+mn-cs"/>
              </a:rPr>
              <a:t>&gt;&gt;&gt; </a:t>
            </a:r>
            <a:r>
              <a:rPr lang="en-US" altLang="zh-CN" sz="2000" kern="1200" dirty="0">
                <a:latin typeface="Times New Roman" panose="02020603050405020304" pitchFamily="18" charset="0"/>
                <a:cs typeface="+mn-cs"/>
              </a:rPr>
              <a:t>A = </a:t>
            </a:r>
            <a:r>
              <a:rPr lang="en-US" altLang="zh-CN" sz="2000" kern="1200" dirty="0" err="1">
                <a:latin typeface="Times New Roman" panose="02020603050405020304" pitchFamily="18" charset="0"/>
                <a:cs typeface="+mn-cs"/>
              </a:rPr>
              <a:t>np.array</a:t>
            </a:r>
            <a:r>
              <a:rPr lang="en-US" altLang="zh-CN" sz="2000" kern="1200" dirty="0">
                <a:latin typeface="Times New Roman" panose="02020603050405020304" pitchFamily="18" charset="0"/>
                <a:cs typeface="+mn-cs"/>
              </a:rPr>
              <a:t>([[4,11,14],[8,7,-2]])</a:t>
            </a:r>
          </a:p>
          <a:p>
            <a:pPr marL="355600" lvl="1" indent="-355600">
              <a:lnSpc>
                <a:spcPct val="80000"/>
              </a:lnSpc>
              <a:buSzPct val="70000"/>
              <a:buNone/>
            </a:pPr>
            <a:r>
              <a:rPr lang="en-US" altLang="en-US" sz="2000" kern="1200" dirty="0">
                <a:latin typeface="Times New Roman" panose="02020603050405020304" pitchFamily="18" charset="0"/>
                <a:cs typeface="+mn-cs"/>
              </a:rPr>
              <a:t>&gt;&gt;&gt; </a:t>
            </a:r>
            <a:r>
              <a:rPr lang="en-US" altLang="zh-CN" sz="2000" kern="1200" dirty="0">
                <a:latin typeface="Times New Roman" panose="02020603050405020304" pitchFamily="18" charset="0"/>
                <a:cs typeface="+mn-cs"/>
              </a:rPr>
              <a:t>U,S,V=</a:t>
            </a:r>
            <a:r>
              <a:rPr lang="en-US" altLang="zh-CN" sz="2000" kern="1200" dirty="0" err="1">
                <a:latin typeface="Times New Roman" panose="02020603050405020304" pitchFamily="18" charset="0"/>
                <a:cs typeface="+mn-cs"/>
              </a:rPr>
              <a:t>np.linalg.svd</a:t>
            </a:r>
            <a:r>
              <a:rPr lang="en-US" altLang="zh-CN" sz="2000" kern="1200" dirty="0">
                <a:latin typeface="Times New Roman" panose="02020603050405020304" pitchFamily="18" charset="0"/>
                <a:cs typeface="+mn-cs"/>
              </a:rPr>
              <a:t>(A)</a:t>
            </a:r>
          </a:p>
          <a:p>
            <a:pPr marL="355600" lvl="1" indent="-355600">
              <a:lnSpc>
                <a:spcPct val="80000"/>
              </a:lnSpc>
              <a:buSzPct val="70000"/>
              <a:buNone/>
            </a:pPr>
            <a:r>
              <a:rPr lang="en-US" altLang="en-US" sz="2000" kern="1200" dirty="0">
                <a:latin typeface="Times New Roman" panose="02020603050405020304" pitchFamily="18" charset="0"/>
              </a:rPr>
              <a:t>&gt;&gt;&gt; </a:t>
            </a:r>
            <a:r>
              <a:rPr lang="en-US" altLang="zh-CN" sz="2000" kern="1200" dirty="0">
                <a:latin typeface="Times New Roman" panose="02020603050405020304" pitchFamily="18" charset="0"/>
                <a:cs typeface="+mn-cs"/>
              </a:rPr>
              <a:t>U</a:t>
            </a:r>
          </a:p>
          <a:p>
            <a:pPr marL="355600" lvl="1" indent="-355600">
              <a:lnSpc>
                <a:spcPct val="80000"/>
              </a:lnSpc>
              <a:buSzPct val="70000"/>
              <a:buNone/>
            </a:pPr>
            <a:r>
              <a:rPr lang="en-US" altLang="zh-CN" sz="2000" kern="1200" dirty="0">
                <a:solidFill>
                  <a:srgbClr val="0070C0"/>
                </a:solidFill>
                <a:latin typeface="Times New Roman" panose="02020603050405020304" pitchFamily="18" charset="0"/>
                <a:cs typeface="+mn-cs"/>
              </a:rPr>
              <a:t>array([[-0.9486833 , -0.31622777],</a:t>
            </a:r>
          </a:p>
          <a:p>
            <a:pPr marL="355600" lvl="1" indent="-355600">
              <a:lnSpc>
                <a:spcPct val="80000"/>
              </a:lnSpc>
              <a:buSzPct val="70000"/>
              <a:buNone/>
            </a:pPr>
            <a:r>
              <a:rPr lang="en-US" altLang="zh-CN" sz="2000" kern="1200" dirty="0">
                <a:solidFill>
                  <a:srgbClr val="0070C0"/>
                </a:solidFill>
                <a:latin typeface="Times New Roman" panose="02020603050405020304" pitchFamily="18" charset="0"/>
                <a:cs typeface="+mn-cs"/>
              </a:rPr>
              <a:t>       [-0.31622777,  0.9486833 ]])</a:t>
            </a:r>
          </a:p>
          <a:p>
            <a:pPr marL="355600" lvl="1" indent="-355600">
              <a:lnSpc>
                <a:spcPct val="80000"/>
              </a:lnSpc>
              <a:buSzPct val="70000"/>
              <a:buNone/>
            </a:pPr>
            <a:r>
              <a:rPr lang="en-US" altLang="en-US" sz="2000" kern="1200" dirty="0">
                <a:latin typeface="Times New Roman" panose="02020603050405020304" pitchFamily="18" charset="0"/>
              </a:rPr>
              <a:t>&gt;&gt;&gt; </a:t>
            </a:r>
            <a:r>
              <a:rPr lang="en-US" altLang="zh-CN" sz="2000" kern="1200" dirty="0">
                <a:latin typeface="Times New Roman" panose="02020603050405020304" pitchFamily="18" charset="0"/>
                <a:cs typeface="+mn-cs"/>
              </a:rPr>
              <a:t>S</a:t>
            </a:r>
          </a:p>
          <a:p>
            <a:pPr marL="355600" lvl="1" indent="-355600">
              <a:lnSpc>
                <a:spcPct val="80000"/>
              </a:lnSpc>
              <a:buSzPct val="70000"/>
              <a:buNone/>
            </a:pPr>
            <a:r>
              <a:rPr lang="en-US" altLang="zh-CN" sz="2000" kern="1200" dirty="0">
                <a:solidFill>
                  <a:srgbClr val="0070C0"/>
                </a:solidFill>
                <a:latin typeface="Times New Roman" panose="02020603050405020304" pitchFamily="18" charset="0"/>
                <a:cs typeface="+mn-cs"/>
              </a:rPr>
              <a:t>array([ 18.97366596,   9.48683298])</a:t>
            </a:r>
          </a:p>
          <a:p>
            <a:pPr marL="355600" lvl="1" indent="-355600">
              <a:lnSpc>
                <a:spcPct val="80000"/>
              </a:lnSpc>
              <a:buSzPct val="70000"/>
              <a:buNone/>
            </a:pPr>
            <a:r>
              <a:rPr lang="en-US" altLang="en-US" sz="2000" kern="1200" dirty="0">
                <a:latin typeface="Times New Roman" panose="02020603050405020304" pitchFamily="18" charset="0"/>
              </a:rPr>
              <a:t>&gt;&gt;&gt; </a:t>
            </a:r>
            <a:r>
              <a:rPr lang="en-US" altLang="zh-CN" sz="2000" kern="1200" dirty="0">
                <a:latin typeface="Times New Roman" panose="02020603050405020304" pitchFamily="18" charset="0"/>
                <a:cs typeface="+mn-cs"/>
              </a:rPr>
              <a:t>V</a:t>
            </a:r>
          </a:p>
          <a:p>
            <a:pPr marL="355600" lvl="1" indent="-355600">
              <a:lnSpc>
                <a:spcPct val="80000"/>
              </a:lnSpc>
              <a:buSzPct val="70000"/>
              <a:buNone/>
            </a:pPr>
            <a:r>
              <a:rPr lang="en-US" altLang="zh-CN" sz="2000" kern="1200" dirty="0">
                <a:solidFill>
                  <a:srgbClr val="0070C0"/>
                </a:solidFill>
                <a:latin typeface="Times New Roman" panose="02020603050405020304" pitchFamily="18" charset="0"/>
                <a:cs typeface="+mn-cs"/>
              </a:rPr>
              <a:t>array([[-0.33333333, -0.66666667, -0.66666667],</a:t>
            </a:r>
          </a:p>
          <a:p>
            <a:pPr marL="355600" lvl="1" indent="-355600">
              <a:lnSpc>
                <a:spcPct val="80000"/>
              </a:lnSpc>
              <a:buSzPct val="70000"/>
              <a:buNone/>
            </a:pPr>
            <a:r>
              <a:rPr lang="en-US" altLang="zh-CN" sz="2000" kern="1200" dirty="0">
                <a:solidFill>
                  <a:srgbClr val="0070C0"/>
                </a:solidFill>
                <a:latin typeface="Times New Roman" panose="02020603050405020304" pitchFamily="18" charset="0"/>
                <a:cs typeface="+mn-cs"/>
              </a:rPr>
              <a:t>       [ 0.66666667,  0.33333333, -0.66666667],</a:t>
            </a:r>
          </a:p>
          <a:p>
            <a:pPr marL="355600" lvl="1" indent="-355600">
              <a:lnSpc>
                <a:spcPct val="80000"/>
              </a:lnSpc>
              <a:buSzPct val="70000"/>
              <a:buNone/>
            </a:pPr>
            <a:r>
              <a:rPr lang="en-US" altLang="zh-CN" sz="2000" kern="1200" dirty="0">
                <a:solidFill>
                  <a:srgbClr val="0070C0"/>
                </a:solidFill>
                <a:latin typeface="Times New Roman" panose="02020603050405020304" pitchFamily="18" charset="0"/>
                <a:cs typeface="+mn-cs"/>
              </a:rPr>
              <a:t>       [-0.66666667,  0.66666667, -0.33333333]])</a:t>
            </a:r>
          </a:p>
          <a:p>
            <a:pPr marL="355600" lvl="1" indent="-355600">
              <a:lnSpc>
                <a:spcPct val="80000"/>
              </a:lnSpc>
              <a:buSzPct val="70000"/>
              <a:buNone/>
            </a:pPr>
            <a:endParaRPr lang="en-US" altLang="zh-CN" sz="2000" kern="1200" dirty="0">
              <a:latin typeface="Times New Roman" panose="02020603050405020304" pitchFamily="18" charset="0"/>
              <a:cs typeface="+mn-cs"/>
            </a:endParaRPr>
          </a:p>
        </p:txBody>
      </p:sp>
      <p:sp>
        <p:nvSpPr>
          <p:cNvPr id="4" name="灯片编号占位符 3"/>
          <p:cNvSpPr>
            <a:spLocks noGrp="1"/>
          </p:cNvSpPr>
          <p:nvPr>
            <p:ph type="sldNum" sz="quarter" idx="11"/>
          </p:nvPr>
        </p:nvSpPr>
        <p:spPr/>
        <p:txBody>
          <a:bodyPr/>
          <a:lstStyle/>
          <a:p>
            <a:fld id="{565CE74E-AB26-4998-AD42-012C4C1AD076}" type="slidenum">
              <a:rPr lang="zh-CN" altLang="en-US" smtClean="0"/>
              <a:t>43</a:t>
            </a:fld>
            <a:endParaRPr lang="zh-CN" altLang="en-US"/>
          </a:p>
        </p:txBody>
      </p:sp>
      <p:sp>
        <p:nvSpPr>
          <p:cNvPr id="6" name="内容占位符 2">
            <a:extLst>
              <a:ext uri="{FF2B5EF4-FFF2-40B4-BE49-F238E27FC236}">
                <a16:creationId xmlns:a16="http://schemas.microsoft.com/office/drawing/2014/main" id="{ECFEAACF-9FBF-45B4-906D-05F45DB24B13}"/>
              </a:ext>
            </a:extLst>
          </p:cNvPr>
          <p:cNvSpPr txBox="1">
            <a:spLocks/>
          </p:cNvSpPr>
          <p:nvPr/>
        </p:nvSpPr>
        <p:spPr bwMode="auto">
          <a:xfrm>
            <a:off x="6810643" y="1801174"/>
            <a:ext cx="5027571" cy="4060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55600" indent="-355600" algn="l" rtl="0" eaLnBrk="1" fontAlgn="base" hangingPunct="1">
              <a:lnSpc>
                <a:spcPct val="150000"/>
              </a:lnSpc>
              <a:spcBef>
                <a:spcPct val="0"/>
              </a:spcBef>
              <a:spcAft>
                <a:spcPct val="0"/>
              </a:spcAft>
              <a:buClrTx/>
              <a:buSzPct val="70000"/>
              <a:buFont typeface="Wingdings" panose="05000000000000000000" pitchFamily="2" charset="2"/>
              <a:buChar char="Ø"/>
              <a:tabLst>
                <a:tab pos="766445" algn="l"/>
                <a:tab pos="1336675" algn="l"/>
              </a:tabLst>
              <a:defRPr kumimoji="1" sz="2800" b="1">
                <a:solidFill>
                  <a:schemeClr val="tx1"/>
                </a:solidFill>
                <a:latin typeface="+mn-ea"/>
                <a:ea typeface="+mn-ea"/>
                <a:cs typeface="+mn-cs"/>
              </a:defRPr>
            </a:lvl1pPr>
            <a:lvl2pPr marL="533400" indent="-342900" algn="l" rtl="0" eaLnBrk="1" fontAlgn="base" hangingPunct="1">
              <a:lnSpc>
                <a:spcPct val="150000"/>
              </a:lnSpc>
              <a:spcBef>
                <a:spcPct val="0"/>
              </a:spcBef>
              <a:spcAft>
                <a:spcPct val="0"/>
              </a:spcAft>
              <a:buClrTx/>
              <a:buSzPct val="85000"/>
              <a:buFont typeface="Wingdings" panose="05000000000000000000" pitchFamily="2" charset="2"/>
              <a:buChar char="n"/>
              <a:tabLst>
                <a:tab pos="766445" algn="l"/>
                <a:tab pos="1336675" algn="l"/>
              </a:tabLst>
              <a:defRPr kumimoji="1" sz="2400" b="1">
                <a:solidFill>
                  <a:schemeClr val="tx1"/>
                </a:solidFill>
                <a:latin typeface="+mn-ea"/>
                <a:ea typeface="+mn-ea"/>
              </a:defRPr>
            </a:lvl2pPr>
            <a:lvl3pPr marL="723900" indent="-342900" algn="l" rtl="0" eaLnBrk="1" fontAlgn="base" hangingPunct="1">
              <a:lnSpc>
                <a:spcPct val="150000"/>
              </a:lnSpc>
              <a:spcBef>
                <a:spcPct val="0"/>
              </a:spcBef>
              <a:spcAft>
                <a:spcPct val="0"/>
              </a:spcAft>
              <a:buClrTx/>
              <a:buSzPct val="70000"/>
              <a:buFont typeface="Wingdings" panose="05000000000000000000" pitchFamily="2" charset="2"/>
              <a:buChar char="p"/>
              <a:tabLst>
                <a:tab pos="766445" algn="l"/>
                <a:tab pos="1336675" algn="l"/>
              </a:tabLst>
              <a:defRPr kumimoji="1" sz="2000" b="1">
                <a:solidFill>
                  <a:schemeClr val="tx1"/>
                </a:solidFill>
                <a:latin typeface="+mn-ea"/>
                <a:ea typeface="+mn-ea"/>
              </a:defRPr>
            </a:lvl3pPr>
            <a:lvl4pPr marL="571500" indent="0" algn="l" rtl="0" eaLnBrk="1" fontAlgn="base" hangingPunct="1">
              <a:lnSpc>
                <a:spcPct val="150000"/>
              </a:lnSpc>
              <a:spcBef>
                <a:spcPct val="0"/>
              </a:spcBef>
              <a:spcAft>
                <a:spcPct val="0"/>
              </a:spcAft>
              <a:buClr>
                <a:srgbClr val="005566"/>
              </a:buClr>
              <a:buSzPct val="55000"/>
              <a:buFontTx/>
              <a:buNone/>
              <a:tabLst>
                <a:tab pos="766445" algn="l"/>
                <a:tab pos="1336675" algn="l"/>
              </a:tabLst>
              <a:defRPr kumimoji="1" sz="1600" b="1">
                <a:solidFill>
                  <a:schemeClr val="tx1"/>
                </a:solidFill>
                <a:latin typeface="+mn-ea"/>
                <a:ea typeface="+mn-ea"/>
              </a:defRPr>
            </a:lvl4pPr>
            <a:lvl5pPr marL="762000" indent="0" algn="l" rtl="0" eaLnBrk="1" fontAlgn="base" hangingPunct="1">
              <a:lnSpc>
                <a:spcPct val="150000"/>
              </a:lnSpc>
              <a:spcBef>
                <a:spcPct val="0"/>
              </a:spcBef>
              <a:spcAft>
                <a:spcPct val="0"/>
              </a:spcAft>
              <a:buClr>
                <a:srgbClr val="005566"/>
              </a:buClr>
              <a:buSzPct val="65000"/>
              <a:buFontTx/>
              <a:buNone/>
              <a:tabLst>
                <a:tab pos="766445" algn="l"/>
                <a:tab pos="1336675" algn="l"/>
              </a:tabLst>
              <a:defRPr kumimoji="1" sz="1400" b="1">
                <a:solidFill>
                  <a:schemeClr val="tx1"/>
                </a:solidFill>
                <a:latin typeface="+mn-ea"/>
                <a:ea typeface="+mn-ea"/>
              </a:defRPr>
            </a:lvl5pPr>
            <a:lvl6pPr marL="12192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6pPr>
            <a:lvl7pPr marL="16764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7pPr>
            <a:lvl8pPr marL="21336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8pPr>
            <a:lvl9pPr marL="25908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9pPr>
          </a:lstStyle>
          <a:p>
            <a:pPr marL="355600" lvl="1" indent="-355600">
              <a:lnSpc>
                <a:spcPct val="80000"/>
              </a:lnSpc>
              <a:buSzPct val="70000"/>
              <a:buFont typeface="Wingdings" panose="05000000000000000000" pitchFamily="2" charset="2"/>
              <a:buNone/>
            </a:pPr>
            <a:r>
              <a:rPr lang="en-US" altLang="en-US" sz="2000" kern="1200" dirty="0">
                <a:latin typeface="Times New Roman" panose="02020603050405020304" pitchFamily="18" charset="0"/>
              </a:rPr>
              <a:t>&gt;&gt;&gt; </a:t>
            </a:r>
            <a:r>
              <a:rPr lang="en-US" altLang="zh-CN" sz="2000" kern="1200" dirty="0">
                <a:latin typeface="Times New Roman" panose="02020603050405020304" pitchFamily="18" charset="0"/>
                <a:cs typeface="+mn-cs"/>
              </a:rPr>
              <a:t>a=</a:t>
            </a:r>
            <a:r>
              <a:rPr lang="en-US" altLang="zh-CN" sz="2000" kern="1200" dirty="0" err="1">
                <a:latin typeface="Times New Roman" panose="02020603050405020304" pitchFamily="18" charset="0"/>
                <a:cs typeface="+mn-cs"/>
              </a:rPr>
              <a:t>np.array</a:t>
            </a:r>
            <a:r>
              <a:rPr lang="en-US" altLang="zh-CN" sz="2000" kern="1200" dirty="0">
                <a:latin typeface="Times New Roman" panose="02020603050405020304" pitchFamily="18" charset="0"/>
                <a:cs typeface="+mn-cs"/>
              </a:rPr>
              <a:t>([[S[0],0,0],[0,S[1],0]])</a:t>
            </a:r>
          </a:p>
          <a:p>
            <a:pPr marL="355600" lvl="1" indent="-355600">
              <a:lnSpc>
                <a:spcPct val="80000"/>
              </a:lnSpc>
              <a:buSzPct val="70000"/>
              <a:buFont typeface="Wingdings" panose="05000000000000000000" pitchFamily="2" charset="2"/>
              <a:buNone/>
            </a:pPr>
            <a:r>
              <a:rPr lang="en-US" altLang="zh-CN" sz="2000" kern="1200" dirty="0">
                <a:solidFill>
                  <a:srgbClr val="0070C0"/>
                </a:solidFill>
                <a:latin typeface="Times New Roman" panose="02020603050405020304" pitchFamily="18" charset="0"/>
                <a:cs typeface="+mn-cs"/>
              </a:rPr>
              <a:t>array([[18.97366596,  0.        ,  0.        ],</a:t>
            </a:r>
          </a:p>
          <a:p>
            <a:pPr marL="355600" lvl="1" indent="-355600">
              <a:lnSpc>
                <a:spcPct val="80000"/>
              </a:lnSpc>
              <a:buSzPct val="70000"/>
              <a:buFont typeface="Wingdings" panose="05000000000000000000" pitchFamily="2" charset="2"/>
              <a:buNone/>
            </a:pPr>
            <a:r>
              <a:rPr lang="en-US" altLang="zh-CN" sz="2000" kern="1200" dirty="0">
                <a:solidFill>
                  <a:srgbClr val="0070C0"/>
                </a:solidFill>
                <a:latin typeface="Times New Roman" panose="02020603050405020304" pitchFamily="18" charset="0"/>
                <a:cs typeface="+mn-cs"/>
              </a:rPr>
              <a:t>       [ 0.        ,  9.48683298,  0.        ]])</a:t>
            </a:r>
          </a:p>
          <a:p>
            <a:pPr marL="355600" lvl="1" indent="-355600">
              <a:lnSpc>
                <a:spcPct val="80000"/>
              </a:lnSpc>
              <a:buSzPct val="70000"/>
              <a:buFont typeface="Wingdings" panose="05000000000000000000" pitchFamily="2" charset="2"/>
              <a:buNone/>
            </a:pPr>
            <a:r>
              <a:rPr lang="en-US" altLang="en-US" sz="2000" kern="1200" dirty="0">
                <a:latin typeface="Times New Roman" panose="02020603050405020304" pitchFamily="18" charset="0"/>
              </a:rPr>
              <a:t>&gt;&gt;&gt; </a:t>
            </a:r>
            <a:r>
              <a:rPr lang="en-US" altLang="zh-CN" sz="2000" kern="1200" dirty="0">
                <a:latin typeface="Times New Roman" panose="02020603050405020304" pitchFamily="18" charset="0"/>
                <a:cs typeface="+mn-cs"/>
              </a:rPr>
              <a:t>b=</a:t>
            </a:r>
            <a:r>
              <a:rPr lang="en-US" altLang="zh-CN" sz="2000" kern="1200" dirty="0" err="1">
                <a:latin typeface="Times New Roman" panose="02020603050405020304" pitchFamily="18" charset="0"/>
                <a:cs typeface="+mn-cs"/>
              </a:rPr>
              <a:t>np.matmul</a:t>
            </a:r>
            <a:r>
              <a:rPr lang="en-US" altLang="zh-CN" sz="2000" kern="1200" dirty="0">
                <a:latin typeface="Times New Roman" panose="02020603050405020304" pitchFamily="18" charset="0"/>
                <a:cs typeface="+mn-cs"/>
              </a:rPr>
              <a:t>(</a:t>
            </a:r>
            <a:r>
              <a:rPr lang="en-US" altLang="zh-CN" sz="2000" kern="1200" dirty="0" err="1">
                <a:latin typeface="Times New Roman" panose="02020603050405020304" pitchFamily="18" charset="0"/>
                <a:cs typeface="+mn-cs"/>
              </a:rPr>
              <a:t>U,a</a:t>
            </a:r>
            <a:r>
              <a:rPr lang="en-US" altLang="zh-CN" sz="2000" kern="1200" dirty="0">
                <a:latin typeface="Times New Roman" panose="02020603050405020304" pitchFamily="18" charset="0"/>
                <a:cs typeface="+mn-cs"/>
              </a:rPr>
              <a:t>)</a:t>
            </a:r>
          </a:p>
          <a:p>
            <a:pPr marL="355600" lvl="1" indent="-355600">
              <a:lnSpc>
                <a:spcPct val="80000"/>
              </a:lnSpc>
              <a:buSzPct val="70000"/>
              <a:buFont typeface="Wingdings" panose="05000000000000000000" pitchFamily="2" charset="2"/>
              <a:buNone/>
            </a:pPr>
            <a:r>
              <a:rPr lang="en-US" altLang="zh-CN" sz="2000" kern="1200" dirty="0">
                <a:solidFill>
                  <a:srgbClr val="0070C0"/>
                </a:solidFill>
                <a:latin typeface="Times New Roman" panose="02020603050405020304" pitchFamily="18" charset="0"/>
                <a:cs typeface="+mn-cs"/>
              </a:rPr>
              <a:t>array([[-18.,  -3.,   0.],</a:t>
            </a:r>
          </a:p>
          <a:p>
            <a:pPr marL="355600" lvl="1" indent="-355600">
              <a:lnSpc>
                <a:spcPct val="80000"/>
              </a:lnSpc>
              <a:buSzPct val="70000"/>
              <a:buFont typeface="Wingdings" panose="05000000000000000000" pitchFamily="2" charset="2"/>
              <a:buNone/>
            </a:pPr>
            <a:r>
              <a:rPr lang="en-US" altLang="zh-CN" sz="2000" kern="1200" dirty="0">
                <a:solidFill>
                  <a:srgbClr val="0070C0"/>
                </a:solidFill>
                <a:latin typeface="Times New Roman" panose="02020603050405020304" pitchFamily="18" charset="0"/>
                <a:cs typeface="+mn-cs"/>
              </a:rPr>
              <a:t>       [ -6.,   9.,   0.]])</a:t>
            </a:r>
          </a:p>
          <a:p>
            <a:pPr marL="355600" lvl="1" indent="-355600">
              <a:lnSpc>
                <a:spcPct val="80000"/>
              </a:lnSpc>
              <a:buSzPct val="70000"/>
              <a:buFont typeface="Wingdings" panose="05000000000000000000" pitchFamily="2" charset="2"/>
              <a:buNone/>
            </a:pPr>
            <a:r>
              <a:rPr lang="en-US" altLang="en-US" sz="2000" kern="1200" dirty="0">
                <a:latin typeface="Times New Roman" panose="02020603050405020304" pitchFamily="18" charset="0"/>
              </a:rPr>
              <a:t>&gt;&gt;&gt; </a:t>
            </a:r>
            <a:r>
              <a:rPr lang="en-US" altLang="zh-CN" sz="2000" kern="1200" dirty="0" err="1">
                <a:latin typeface="Times New Roman" panose="02020603050405020304" pitchFamily="18" charset="0"/>
                <a:cs typeface="+mn-cs"/>
              </a:rPr>
              <a:t>np.matmul</a:t>
            </a:r>
            <a:r>
              <a:rPr lang="en-US" altLang="zh-CN" sz="2000" kern="1200" dirty="0">
                <a:latin typeface="Times New Roman" panose="02020603050405020304" pitchFamily="18" charset="0"/>
                <a:cs typeface="+mn-cs"/>
              </a:rPr>
              <a:t>(</a:t>
            </a:r>
            <a:r>
              <a:rPr lang="en-US" altLang="zh-CN" sz="2000" kern="1200" dirty="0" err="1">
                <a:latin typeface="Times New Roman" panose="02020603050405020304" pitchFamily="18" charset="0"/>
                <a:cs typeface="+mn-cs"/>
              </a:rPr>
              <a:t>b,V</a:t>
            </a:r>
            <a:r>
              <a:rPr lang="en-US" altLang="zh-CN" sz="2000" kern="1200" dirty="0">
                <a:latin typeface="Times New Roman" panose="02020603050405020304" pitchFamily="18" charset="0"/>
                <a:cs typeface="+mn-cs"/>
              </a:rPr>
              <a:t>)</a:t>
            </a:r>
          </a:p>
          <a:p>
            <a:pPr marL="355600" lvl="1" indent="-355600">
              <a:lnSpc>
                <a:spcPct val="80000"/>
              </a:lnSpc>
              <a:buSzPct val="70000"/>
              <a:buFont typeface="Wingdings" panose="05000000000000000000" pitchFamily="2" charset="2"/>
              <a:buNone/>
            </a:pPr>
            <a:r>
              <a:rPr lang="en-US" altLang="zh-CN" sz="2000" kern="1200" dirty="0">
                <a:solidFill>
                  <a:srgbClr val="0070C0"/>
                </a:solidFill>
                <a:latin typeface="Times New Roman" panose="02020603050405020304" pitchFamily="18" charset="0"/>
                <a:cs typeface="+mn-cs"/>
              </a:rPr>
              <a:t>array([[  4.,  11.,  14.],</a:t>
            </a:r>
          </a:p>
          <a:p>
            <a:pPr marL="355600" lvl="1" indent="-355600">
              <a:lnSpc>
                <a:spcPct val="80000"/>
              </a:lnSpc>
              <a:buSzPct val="70000"/>
              <a:buFont typeface="Wingdings" panose="05000000000000000000" pitchFamily="2" charset="2"/>
              <a:buNone/>
            </a:pPr>
            <a:r>
              <a:rPr lang="en-US" altLang="zh-CN" sz="2000" kern="1200" dirty="0">
                <a:solidFill>
                  <a:srgbClr val="0070C0"/>
                </a:solidFill>
                <a:latin typeface="Times New Roman" panose="02020603050405020304" pitchFamily="18" charset="0"/>
                <a:cs typeface="+mn-cs"/>
              </a:rPr>
              <a:t>       [  8.,   7.,  -2.]])</a:t>
            </a:r>
          </a:p>
          <a:p>
            <a:pPr marL="355600" lvl="1" indent="-355600">
              <a:lnSpc>
                <a:spcPct val="80000"/>
              </a:lnSpc>
              <a:buSzPct val="70000"/>
              <a:buFont typeface="Wingdings" panose="05000000000000000000" pitchFamily="2" charset="2"/>
              <a:buNone/>
            </a:pPr>
            <a:endParaRPr lang="en-US" altLang="zh-CN" sz="2000" kern="1200" dirty="0">
              <a:latin typeface="Times New Roman" panose="02020603050405020304" pitchFamily="18" charset="0"/>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线性代数</a:t>
            </a:r>
          </a:p>
        </p:txBody>
      </p:sp>
      <p:sp>
        <p:nvSpPr>
          <p:cNvPr id="3" name="内容占位符 2"/>
          <p:cNvSpPr>
            <a:spLocks noGrp="1"/>
          </p:cNvSpPr>
          <p:nvPr>
            <p:ph idx="1"/>
          </p:nvPr>
        </p:nvSpPr>
        <p:spPr/>
        <p:txBody>
          <a:bodyPr/>
          <a:lstStyle/>
          <a:p>
            <a:r>
              <a:rPr lang="zh-CN" altLang="en-US" dirty="0"/>
              <a:t>矩阵库</a:t>
            </a:r>
            <a:endParaRPr lang="en-US" altLang="zh-CN" dirty="0"/>
          </a:p>
          <a:p>
            <a:pPr lvl="1"/>
            <a:r>
              <a:rPr lang="en-US" altLang="zh-CN" b="0" dirty="0"/>
              <a:t> </a:t>
            </a:r>
            <a:r>
              <a:rPr lang="en-US" altLang="zh-CN" dirty="0" err="1"/>
              <a:t>numpy.matlib</a:t>
            </a:r>
            <a:r>
              <a:rPr lang="zh-CN" altLang="en-US" dirty="0"/>
              <a:t>，返回一个矩阵，而不是 </a:t>
            </a:r>
            <a:r>
              <a:rPr lang="en-US" altLang="zh-CN" dirty="0" err="1"/>
              <a:t>ndarray</a:t>
            </a:r>
            <a:r>
              <a:rPr lang="en-US" altLang="zh-CN" dirty="0"/>
              <a:t> </a:t>
            </a:r>
            <a:r>
              <a:rPr lang="zh-CN" altLang="en-US" dirty="0"/>
              <a:t>对象</a:t>
            </a:r>
            <a:endParaRPr lang="en-US" altLang="zh-CN" dirty="0"/>
          </a:p>
          <a:p>
            <a:pPr lvl="2"/>
            <a:r>
              <a:rPr lang="en-US" altLang="zh-CN" dirty="0" err="1"/>
              <a:t>matlib.empty</a:t>
            </a:r>
            <a:r>
              <a:rPr lang="en-US" altLang="zh-CN" dirty="0"/>
              <a:t>()</a:t>
            </a:r>
          </a:p>
          <a:p>
            <a:pPr lvl="2"/>
            <a:r>
              <a:rPr lang="en-US" altLang="zh-CN" dirty="0" err="1"/>
              <a:t>numpy.matlib.zeros</a:t>
            </a:r>
            <a:r>
              <a:rPr lang="en-US" altLang="zh-CN" dirty="0"/>
              <a:t>()</a:t>
            </a:r>
          </a:p>
          <a:p>
            <a:pPr lvl="2"/>
            <a:r>
              <a:rPr lang="en-US" altLang="zh-CN" dirty="0" err="1"/>
              <a:t>numpy.matlib.ones</a:t>
            </a:r>
            <a:r>
              <a:rPr lang="en-US" altLang="zh-CN" dirty="0"/>
              <a:t>()</a:t>
            </a:r>
          </a:p>
          <a:p>
            <a:pPr lvl="2"/>
            <a:r>
              <a:rPr lang="en-US" altLang="zh-CN" dirty="0" err="1"/>
              <a:t>numpy.matlib.eye</a:t>
            </a:r>
            <a:r>
              <a:rPr lang="en-US" altLang="zh-CN" dirty="0"/>
              <a:t>()</a:t>
            </a:r>
          </a:p>
          <a:p>
            <a:pPr lvl="2"/>
            <a:r>
              <a:rPr lang="en-US" altLang="zh-CN" dirty="0" err="1"/>
              <a:t>numpy.matlib.identity</a:t>
            </a:r>
            <a:r>
              <a:rPr lang="en-US" altLang="zh-CN" dirty="0"/>
              <a:t>()</a:t>
            </a:r>
          </a:p>
          <a:p>
            <a:pPr lvl="2"/>
            <a:r>
              <a:rPr lang="en-US" altLang="zh-CN" dirty="0" err="1"/>
              <a:t>numpy.matlib.rand</a:t>
            </a:r>
            <a:r>
              <a:rPr lang="en-US" altLang="zh-CN" dirty="0"/>
              <a:t>()</a:t>
            </a:r>
          </a:p>
          <a:p>
            <a:pPr lvl="1"/>
            <a:r>
              <a:rPr lang="en-US" altLang="zh-CN" dirty="0"/>
              <a:t>mat(),</a:t>
            </a:r>
            <a:r>
              <a:rPr lang="en-US" altLang="zh-CN" dirty="0" err="1"/>
              <a:t>bmat</a:t>
            </a:r>
            <a:r>
              <a:rPr lang="en-US" altLang="zh-CN" dirty="0"/>
              <a:t>()</a:t>
            </a:r>
          </a:p>
        </p:txBody>
      </p:sp>
      <p:sp>
        <p:nvSpPr>
          <p:cNvPr id="4" name="灯片编号占位符 3"/>
          <p:cNvSpPr>
            <a:spLocks noGrp="1"/>
          </p:cNvSpPr>
          <p:nvPr>
            <p:ph type="sldNum" sz="quarter" idx="11"/>
          </p:nvPr>
        </p:nvSpPr>
        <p:spPr/>
        <p:txBody>
          <a:bodyPr/>
          <a:lstStyle/>
          <a:p>
            <a:fld id="{565CE74E-AB26-4998-AD42-012C4C1AD076}" type="slidenum">
              <a:rPr lang="zh-CN" altLang="en-US" smtClean="0"/>
              <a:t>44</a:t>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线性代数</a:t>
            </a:r>
          </a:p>
        </p:txBody>
      </p:sp>
      <p:sp>
        <p:nvSpPr>
          <p:cNvPr id="3" name="内容占位符 2"/>
          <p:cNvSpPr>
            <a:spLocks noGrp="1"/>
          </p:cNvSpPr>
          <p:nvPr>
            <p:ph idx="1"/>
          </p:nvPr>
        </p:nvSpPr>
        <p:spPr/>
        <p:txBody>
          <a:bodyPr/>
          <a:lstStyle/>
          <a:p>
            <a:r>
              <a:rPr lang="zh-CN" altLang="en-US" dirty="0"/>
              <a:t>矩阵库</a:t>
            </a:r>
            <a:endParaRPr lang="en-US" altLang="zh-CN" dirty="0"/>
          </a:p>
          <a:p>
            <a:pPr marL="355600" lvl="1" indent="-355600">
              <a:lnSpc>
                <a:spcPct val="80000"/>
              </a:lnSpc>
              <a:buSzPct val="70000"/>
              <a:buNone/>
            </a:pPr>
            <a:r>
              <a:rPr lang="en-US" altLang="en-US" dirty="0">
                <a:latin typeface="Times New Roman" panose="02020603050405020304" pitchFamily="18" charset="0"/>
              </a:rPr>
              <a:t>&gt;&gt;&gt; </a:t>
            </a:r>
            <a:r>
              <a:rPr lang="en-US" altLang="zh-CN" kern="1200" dirty="0">
                <a:latin typeface="Times New Roman" panose="02020603050405020304" pitchFamily="18" charset="0"/>
                <a:cs typeface="+mn-cs"/>
              </a:rPr>
              <a:t>import </a:t>
            </a:r>
            <a:r>
              <a:rPr lang="en-US" altLang="zh-CN" kern="1200" dirty="0" err="1">
                <a:latin typeface="Times New Roman" panose="02020603050405020304" pitchFamily="18" charset="0"/>
                <a:cs typeface="+mn-cs"/>
              </a:rPr>
              <a:t>numpy</a:t>
            </a:r>
            <a:r>
              <a:rPr lang="en-US" altLang="zh-CN" kern="1200" dirty="0">
                <a:latin typeface="Times New Roman" panose="02020603050405020304" pitchFamily="18" charset="0"/>
                <a:cs typeface="+mn-cs"/>
              </a:rPr>
              <a:t> as np</a:t>
            </a:r>
          </a:p>
          <a:p>
            <a:pPr marL="355600" lvl="1" indent="-355600">
              <a:lnSpc>
                <a:spcPct val="80000"/>
              </a:lnSpc>
              <a:buSzPct val="70000"/>
              <a:buNone/>
            </a:pPr>
            <a:r>
              <a:rPr lang="en-US" altLang="en-US" dirty="0">
                <a:latin typeface="Times New Roman" panose="02020603050405020304" pitchFamily="18" charset="0"/>
              </a:rPr>
              <a:t>&gt;&gt;&gt; </a:t>
            </a:r>
            <a:r>
              <a:rPr lang="en-US" altLang="zh-CN" kern="1200" dirty="0">
                <a:latin typeface="Times New Roman" panose="02020603050405020304" pitchFamily="18" charset="0"/>
                <a:cs typeface="+mn-cs"/>
              </a:rPr>
              <a:t>b=</a:t>
            </a:r>
            <a:r>
              <a:rPr lang="en-US" altLang="zh-CN" kern="1200" dirty="0" err="1">
                <a:latin typeface="Times New Roman" panose="02020603050405020304" pitchFamily="18" charset="0"/>
                <a:cs typeface="+mn-cs"/>
              </a:rPr>
              <a:t>np.matlib.ones</a:t>
            </a:r>
            <a:r>
              <a:rPr lang="en-US" altLang="zh-CN" kern="1200" dirty="0">
                <a:latin typeface="Times New Roman" panose="02020603050405020304" pitchFamily="18" charset="0"/>
                <a:cs typeface="+mn-cs"/>
              </a:rPr>
              <a:t>((3,3))</a:t>
            </a:r>
          </a:p>
          <a:p>
            <a:pPr marL="355600" lvl="1" indent="-355600">
              <a:lnSpc>
                <a:spcPct val="80000"/>
              </a:lnSpc>
              <a:buSzPct val="70000"/>
              <a:buNone/>
            </a:pPr>
            <a:r>
              <a:rPr lang="en-US" altLang="en-US" dirty="0">
                <a:latin typeface="Times New Roman" panose="02020603050405020304" pitchFamily="18" charset="0"/>
              </a:rPr>
              <a:t>&gt;&gt;&gt; </a:t>
            </a:r>
            <a:r>
              <a:rPr lang="en-US" altLang="zh-CN" kern="1200" dirty="0">
                <a:latin typeface="Times New Roman" panose="02020603050405020304" pitchFamily="18" charset="0"/>
                <a:cs typeface="+mn-cs"/>
              </a:rPr>
              <a:t>b</a:t>
            </a:r>
          </a:p>
          <a:p>
            <a:pPr marL="355600" lvl="1" indent="-355600">
              <a:lnSpc>
                <a:spcPct val="80000"/>
              </a:lnSpc>
              <a:buSzPct val="70000"/>
              <a:buNone/>
            </a:pPr>
            <a:r>
              <a:rPr lang="en-US" altLang="zh-CN" kern="1200" dirty="0">
                <a:solidFill>
                  <a:srgbClr val="0070C0"/>
                </a:solidFill>
                <a:latin typeface="Times New Roman" panose="02020603050405020304" pitchFamily="18" charset="0"/>
                <a:cs typeface="+mn-cs"/>
              </a:rPr>
              <a:t>matrix([[ 1.,  1.,  1.],</a:t>
            </a:r>
          </a:p>
          <a:p>
            <a:pPr marL="355600" lvl="1" indent="-355600">
              <a:lnSpc>
                <a:spcPct val="80000"/>
              </a:lnSpc>
              <a:buSzPct val="70000"/>
              <a:buNone/>
            </a:pPr>
            <a:r>
              <a:rPr lang="en-US" altLang="zh-CN" kern="1200" dirty="0">
                <a:solidFill>
                  <a:srgbClr val="0070C0"/>
                </a:solidFill>
                <a:latin typeface="Times New Roman" panose="02020603050405020304" pitchFamily="18" charset="0"/>
                <a:cs typeface="+mn-cs"/>
              </a:rPr>
              <a:t>        [ 1.,  1.,  1.],</a:t>
            </a:r>
          </a:p>
          <a:p>
            <a:pPr marL="355600" lvl="1" indent="-355600">
              <a:lnSpc>
                <a:spcPct val="80000"/>
              </a:lnSpc>
              <a:buSzPct val="70000"/>
              <a:buNone/>
            </a:pPr>
            <a:r>
              <a:rPr lang="en-US" altLang="zh-CN" kern="1200" dirty="0">
                <a:solidFill>
                  <a:srgbClr val="0070C0"/>
                </a:solidFill>
                <a:latin typeface="Times New Roman" panose="02020603050405020304" pitchFamily="18" charset="0"/>
                <a:cs typeface="+mn-cs"/>
              </a:rPr>
              <a:t>        [ 1.,  1.,  1.]])</a:t>
            </a:r>
          </a:p>
          <a:p>
            <a:pPr marL="355600" lvl="1" indent="-355600">
              <a:lnSpc>
                <a:spcPct val="80000"/>
              </a:lnSpc>
              <a:buSzPct val="70000"/>
              <a:buNone/>
            </a:pPr>
            <a:r>
              <a:rPr lang="en-US" altLang="en-US" dirty="0">
                <a:latin typeface="Times New Roman" panose="02020603050405020304" pitchFamily="18" charset="0"/>
              </a:rPr>
              <a:t>&gt;&gt;&gt; </a:t>
            </a:r>
            <a:r>
              <a:rPr lang="en-US" altLang="zh-CN" kern="1200" dirty="0">
                <a:latin typeface="Times New Roman" panose="02020603050405020304" pitchFamily="18" charset="0"/>
                <a:cs typeface="+mn-cs"/>
              </a:rPr>
              <a:t>a=</a:t>
            </a:r>
            <a:r>
              <a:rPr lang="en-US" altLang="zh-CN" kern="1200" dirty="0" err="1">
                <a:latin typeface="Times New Roman" panose="02020603050405020304" pitchFamily="18" charset="0"/>
                <a:cs typeface="+mn-cs"/>
              </a:rPr>
              <a:t>np.mat</a:t>
            </a:r>
            <a:r>
              <a:rPr lang="en-US" altLang="zh-CN" kern="1200" dirty="0">
                <a:latin typeface="Times New Roman" panose="02020603050405020304" pitchFamily="18" charset="0"/>
                <a:cs typeface="+mn-cs"/>
              </a:rPr>
              <a:t>('3 0 0;0 5 0;0 0 9')</a:t>
            </a:r>
          </a:p>
          <a:p>
            <a:pPr marL="355600" lvl="1" indent="-355600">
              <a:lnSpc>
                <a:spcPct val="80000"/>
              </a:lnSpc>
              <a:buSzPct val="70000"/>
              <a:buNone/>
            </a:pPr>
            <a:r>
              <a:rPr lang="en-US" altLang="en-US" dirty="0">
                <a:latin typeface="Times New Roman" panose="02020603050405020304" pitchFamily="18" charset="0"/>
              </a:rPr>
              <a:t>&gt;&gt;&gt; </a:t>
            </a:r>
            <a:r>
              <a:rPr lang="en-US" altLang="zh-CN" kern="1200" dirty="0" err="1">
                <a:latin typeface="Times New Roman" panose="02020603050405020304" pitchFamily="18" charset="0"/>
                <a:cs typeface="+mn-cs"/>
              </a:rPr>
              <a:t>a.T</a:t>
            </a:r>
            <a:endParaRPr lang="en-US" altLang="zh-CN" kern="1200" dirty="0">
              <a:latin typeface="Times New Roman" panose="02020603050405020304" pitchFamily="18" charset="0"/>
              <a:cs typeface="+mn-cs"/>
            </a:endParaRPr>
          </a:p>
          <a:p>
            <a:pPr marL="355600" lvl="1" indent="-355600">
              <a:lnSpc>
                <a:spcPct val="80000"/>
              </a:lnSpc>
              <a:buSzPct val="70000"/>
              <a:buNone/>
            </a:pPr>
            <a:r>
              <a:rPr lang="fr-FR" altLang="zh-CN" kern="1200" dirty="0">
                <a:solidFill>
                  <a:srgbClr val="0070C0"/>
                </a:solidFill>
                <a:latin typeface="Times New Roman" panose="02020603050405020304" pitchFamily="18" charset="0"/>
                <a:cs typeface="+mn-cs"/>
              </a:rPr>
              <a:t>matrix([[3, 0, 0],</a:t>
            </a:r>
          </a:p>
          <a:p>
            <a:pPr marL="355600" lvl="1" indent="-355600">
              <a:lnSpc>
                <a:spcPct val="80000"/>
              </a:lnSpc>
              <a:buSzPct val="70000"/>
              <a:buNone/>
            </a:pPr>
            <a:r>
              <a:rPr lang="fr-FR" altLang="zh-CN" kern="1200" dirty="0">
                <a:solidFill>
                  <a:srgbClr val="0070C0"/>
                </a:solidFill>
                <a:latin typeface="Times New Roman" panose="02020603050405020304" pitchFamily="18" charset="0"/>
                <a:cs typeface="+mn-cs"/>
              </a:rPr>
              <a:t>        [0, 5, 0],</a:t>
            </a:r>
          </a:p>
          <a:p>
            <a:pPr marL="355600" lvl="1" indent="-355600">
              <a:lnSpc>
                <a:spcPct val="80000"/>
              </a:lnSpc>
              <a:buSzPct val="70000"/>
              <a:buNone/>
            </a:pPr>
            <a:r>
              <a:rPr lang="fr-FR" altLang="zh-CN" kern="1200" dirty="0">
                <a:solidFill>
                  <a:srgbClr val="0070C0"/>
                </a:solidFill>
                <a:latin typeface="Times New Roman" panose="02020603050405020304" pitchFamily="18" charset="0"/>
                <a:cs typeface="+mn-cs"/>
              </a:rPr>
              <a:t>        [0, 0, 9]]) </a:t>
            </a:r>
          </a:p>
        </p:txBody>
      </p:sp>
      <p:sp>
        <p:nvSpPr>
          <p:cNvPr id="4" name="灯片编号占位符 3"/>
          <p:cNvSpPr>
            <a:spLocks noGrp="1"/>
          </p:cNvSpPr>
          <p:nvPr>
            <p:ph type="sldNum" sz="quarter" idx="11"/>
          </p:nvPr>
        </p:nvSpPr>
        <p:spPr/>
        <p:txBody>
          <a:bodyPr/>
          <a:lstStyle/>
          <a:p>
            <a:fld id="{565CE74E-AB26-4998-AD42-012C4C1AD076}" type="slidenum">
              <a:rPr lang="zh-CN" altLang="en-US" smtClean="0"/>
              <a:t>45</a:t>
            </a:fld>
            <a:endParaRPr lang="zh-CN" altLang="en-US"/>
          </a:p>
        </p:txBody>
      </p:sp>
      <p:sp>
        <p:nvSpPr>
          <p:cNvPr id="5" name="矩形 4"/>
          <p:cNvSpPr/>
          <p:nvPr/>
        </p:nvSpPr>
        <p:spPr>
          <a:xfrm>
            <a:off x="6197600" y="1917552"/>
            <a:ext cx="6096000" cy="2751522"/>
          </a:xfrm>
          <a:prstGeom prst="rect">
            <a:avLst/>
          </a:prstGeom>
        </p:spPr>
        <p:txBody>
          <a:bodyPr>
            <a:spAutoFit/>
          </a:bodyPr>
          <a:lstStyle/>
          <a:p>
            <a:pPr marL="355600" lvl="1" indent="-355600">
              <a:lnSpc>
                <a:spcPct val="80000"/>
              </a:lnSpc>
              <a:buSzPct val="70000"/>
              <a:buNone/>
            </a:pPr>
            <a:r>
              <a:rPr lang="en-US" altLang="en-US" sz="2400" b="1" dirty="0">
                <a:latin typeface="Times New Roman" panose="02020603050405020304" pitchFamily="18" charset="0"/>
              </a:rPr>
              <a:t>&gt;&gt;&gt; </a:t>
            </a:r>
            <a:r>
              <a:rPr lang="en-US" altLang="zh-CN" sz="2400" b="1" dirty="0" err="1">
                <a:latin typeface="Times New Roman" panose="02020603050405020304" pitchFamily="18" charset="0"/>
              </a:rPr>
              <a:t>a.I</a:t>
            </a:r>
            <a:endParaRPr lang="en-US" altLang="zh-CN" sz="2400" b="1" dirty="0">
              <a:latin typeface="Times New Roman" panose="02020603050405020304" pitchFamily="18" charset="0"/>
            </a:endParaRPr>
          </a:p>
          <a:p>
            <a:pPr marL="355600" lvl="1" indent="-355600">
              <a:lnSpc>
                <a:spcPct val="80000"/>
              </a:lnSpc>
              <a:buSzPct val="70000"/>
              <a:buNone/>
            </a:pPr>
            <a:r>
              <a:rPr lang="fr-FR" altLang="zh-CN" sz="2400" b="1" dirty="0">
                <a:solidFill>
                  <a:srgbClr val="0070C0"/>
                </a:solidFill>
                <a:latin typeface="Times New Roman" panose="02020603050405020304" pitchFamily="18" charset="0"/>
              </a:rPr>
              <a:t>matrix([[0.33333333, 0.        , 0.        ],</a:t>
            </a:r>
          </a:p>
          <a:p>
            <a:pPr marL="355600" lvl="1" indent="-355600">
              <a:lnSpc>
                <a:spcPct val="80000"/>
              </a:lnSpc>
              <a:buSzPct val="70000"/>
              <a:buNone/>
            </a:pPr>
            <a:r>
              <a:rPr lang="fr-FR" altLang="zh-CN" sz="2400" b="1" dirty="0">
                <a:solidFill>
                  <a:srgbClr val="0070C0"/>
                </a:solidFill>
                <a:latin typeface="Times New Roman" panose="02020603050405020304" pitchFamily="18" charset="0"/>
              </a:rPr>
              <a:t>        [0.        , 0.2       , 0.        ],</a:t>
            </a:r>
          </a:p>
          <a:p>
            <a:pPr marL="355600" lvl="1" indent="-355600">
              <a:lnSpc>
                <a:spcPct val="80000"/>
              </a:lnSpc>
              <a:buSzPct val="70000"/>
              <a:buNone/>
            </a:pPr>
            <a:r>
              <a:rPr lang="fr-FR" altLang="zh-CN" sz="2400" b="1" dirty="0">
                <a:solidFill>
                  <a:srgbClr val="0070C0"/>
                </a:solidFill>
                <a:latin typeface="Times New Roman" panose="02020603050405020304" pitchFamily="18" charset="0"/>
              </a:rPr>
              <a:t>        [0.        , 0.        , 0.11111111]]) </a:t>
            </a:r>
          </a:p>
          <a:p>
            <a:pPr marL="355600" lvl="1" indent="-355600">
              <a:lnSpc>
                <a:spcPct val="80000"/>
              </a:lnSpc>
              <a:buSzPct val="70000"/>
              <a:buNone/>
            </a:pPr>
            <a:r>
              <a:rPr lang="en-US" altLang="en-US" sz="2400" b="1" dirty="0">
                <a:latin typeface="Times New Roman" panose="02020603050405020304" pitchFamily="18" charset="0"/>
              </a:rPr>
              <a:t>&gt;&gt;&gt; </a:t>
            </a:r>
            <a:r>
              <a:rPr lang="en-US" altLang="zh-CN" sz="2400" b="1" dirty="0">
                <a:latin typeface="Times New Roman" panose="02020603050405020304" pitchFamily="18" charset="0"/>
              </a:rPr>
              <a:t>c=</a:t>
            </a:r>
            <a:r>
              <a:rPr lang="en-US" altLang="zh-CN" sz="2400" b="1" dirty="0" err="1">
                <a:latin typeface="Times New Roman" panose="02020603050405020304" pitchFamily="18" charset="0"/>
              </a:rPr>
              <a:t>np.bmat</a:t>
            </a:r>
            <a:r>
              <a:rPr lang="en-US" altLang="zh-CN" sz="2400" b="1" dirty="0">
                <a:latin typeface="Times New Roman" panose="02020603050405020304" pitchFamily="18" charset="0"/>
              </a:rPr>
              <a:t>('a b')</a:t>
            </a:r>
          </a:p>
          <a:p>
            <a:pPr marL="355600" lvl="1" indent="-355600">
              <a:lnSpc>
                <a:spcPct val="80000"/>
              </a:lnSpc>
              <a:buSzPct val="70000"/>
              <a:buNone/>
            </a:pPr>
            <a:r>
              <a:rPr lang="en-US" altLang="en-US" sz="2400" b="1" dirty="0">
                <a:latin typeface="Times New Roman" panose="02020603050405020304" pitchFamily="18" charset="0"/>
              </a:rPr>
              <a:t>&gt;&gt;&gt; </a:t>
            </a:r>
            <a:r>
              <a:rPr lang="en-US" altLang="zh-CN" sz="2400" b="1" dirty="0">
                <a:latin typeface="Times New Roman" panose="02020603050405020304" pitchFamily="18" charset="0"/>
              </a:rPr>
              <a:t>c</a:t>
            </a:r>
          </a:p>
          <a:p>
            <a:pPr marL="355600" lvl="1" indent="-355600">
              <a:lnSpc>
                <a:spcPct val="80000"/>
              </a:lnSpc>
              <a:buSzPct val="70000"/>
              <a:buNone/>
            </a:pPr>
            <a:r>
              <a:rPr lang="fr-FR" altLang="zh-CN" sz="2400" b="1" dirty="0">
                <a:solidFill>
                  <a:srgbClr val="0070C0"/>
                </a:solidFill>
                <a:latin typeface="Times New Roman" panose="02020603050405020304" pitchFamily="18" charset="0"/>
              </a:rPr>
              <a:t>matrix([[3., 0., 0., 1., 1., 1.],</a:t>
            </a:r>
          </a:p>
          <a:p>
            <a:pPr marL="355600" lvl="1" indent="-355600">
              <a:lnSpc>
                <a:spcPct val="80000"/>
              </a:lnSpc>
              <a:buSzPct val="70000"/>
              <a:buNone/>
            </a:pPr>
            <a:r>
              <a:rPr lang="fr-FR" altLang="zh-CN" sz="2400" b="1" dirty="0">
                <a:solidFill>
                  <a:srgbClr val="0070C0"/>
                </a:solidFill>
                <a:latin typeface="Times New Roman" panose="02020603050405020304" pitchFamily="18" charset="0"/>
              </a:rPr>
              <a:t>        [0., 5., 0., 1., 1., 1.],</a:t>
            </a:r>
          </a:p>
          <a:p>
            <a:pPr marL="355600" lvl="1" indent="-355600">
              <a:lnSpc>
                <a:spcPct val="80000"/>
              </a:lnSpc>
              <a:buSzPct val="70000"/>
              <a:buNone/>
            </a:pPr>
            <a:r>
              <a:rPr lang="fr-FR" altLang="zh-CN" sz="2400" b="1" dirty="0">
                <a:solidFill>
                  <a:srgbClr val="0070C0"/>
                </a:solidFill>
                <a:latin typeface="Times New Roman" panose="02020603050405020304" pitchFamily="18" charset="0"/>
              </a:rPr>
              <a:t>        [0., 0., 9., 1., 1., 1.]])</a:t>
            </a:r>
            <a:endParaRPr lang="en-US" altLang="zh-CN" sz="2400" b="1" dirty="0">
              <a:solidFill>
                <a:srgbClr val="0070C0"/>
              </a:solidFill>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数组的基本操作</a:t>
            </a:r>
            <a:endParaRPr lang="en-US" altLang="zh-CN" dirty="0"/>
          </a:p>
        </p:txBody>
      </p:sp>
      <p:sp>
        <p:nvSpPr>
          <p:cNvPr id="4" name="灯片编号占位符 3"/>
          <p:cNvSpPr>
            <a:spLocks noGrp="1"/>
          </p:cNvSpPr>
          <p:nvPr>
            <p:ph type="sldNum" sz="quarter" idx="11"/>
          </p:nvPr>
        </p:nvSpPr>
        <p:spPr/>
        <p:txBody>
          <a:bodyPr/>
          <a:lstStyle/>
          <a:p>
            <a:fld id="{565CE74E-AB26-4998-AD42-012C4C1AD076}" type="slidenum">
              <a:rPr lang="zh-CN" altLang="en-US" smtClean="0"/>
              <a:t>5</a:t>
            </a:fld>
            <a:endParaRPr lang="zh-CN" altLang="en-US"/>
          </a:p>
        </p:txBody>
      </p:sp>
      <p:sp>
        <p:nvSpPr>
          <p:cNvPr id="5" name="内容占位符 4"/>
          <p:cNvSpPr>
            <a:spLocks noGrp="1"/>
          </p:cNvSpPr>
          <p:nvPr>
            <p:ph idx="1"/>
          </p:nvPr>
        </p:nvSpPr>
        <p:spPr>
          <a:xfrm>
            <a:off x="451178" y="1343973"/>
            <a:ext cx="11074400" cy="5282738"/>
          </a:xfrm>
        </p:spPr>
        <p:txBody>
          <a:bodyPr/>
          <a:lstStyle/>
          <a:p>
            <a:r>
              <a:rPr lang="en-US" altLang="zh-CN" dirty="0" err="1"/>
              <a:t>ndarray</a:t>
            </a:r>
            <a:endParaRPr lang="en-US" altLang="zh-CN" dirty="0"/>
          </a:p>
          <a:p>
            <a:pPr lvl="1"/>
            <a:r>
              <a:rPr lang="zh-CN" altLang="en-US" dirty="0"/>
              <a:t>同质元素组成的多维数组</a:t>
            </a:r>
            <a:endParaRPr lang="en-US" altLang="zh-CN" dirty="0"/>
          </a:p>
          <a:p>
            <a:pPr lvl="2"/>
            <a:r>
              <a:rPr lang="zh-CN" altLang="en-US" dirty="0"/>
              <a:t>同质：几乎所有的元素和大小相同（</a:t>
            </a:r>
            <a:r>
              <a:rPr lang="en-US" altLang="zh-CN" dirty="0" err="1"/>
              <a:t>dtype</a:t>
            </a:r>
            <a:r>
              <a:rPr lang="zh-CN" altLang="en-US" dirty="0"/>
              <a:t>，</a:t>
            </a:r>
            <a:r>
              <a:rPr lang="en-US" altLang="zh-CN" dirty="0"/>
              <a:t>data-type</a:t>
            </a:r>
            <a:r>
              <a:rPr lang="zh-CN" altLang="en-US" dirty="0"/>
              <a:t>）</a:t>
            </a:r>
            <a:endParaRPr lang="en-US" altLang="zh-CN" dirty="0"/>
          </a:p>
          <a:p>
            <a:pPr lvl="2"/>
            <a:r>
              <a:rPr lang="en-US" altLang="zh-CN" dirty="0" err="1"/>
              <a:t>dtype</a:t>
            </a:r>
            <a:r>
              <a:rPr lang="zh-CN" altLang="en-US" dirty="0"/>
              <a:t>的大小</a:t>
            </a:r>
            <a:r>
              <a:rPr lang="en-US" altLang="zh-CN" dirty="0"/>
              <a:t>:</a:t>
            </a:r>
            <a:r>
              <a:rPr lang="en-US" altLang="zh-CN" dirty="0" err="1"/>
              <a:t>itemsize</a:t>
            </a:r>
            <a:endParaRPr lang="en-US" altLang="zh-CN" dirty="0"/>
          </a:p>
          <a:p>
            <a:pPr lvl="2"/>
            <a:r>
              <a:rPr lang="zh-CN" altLang="en-US" dirty="0"/>
              <a:t>维数：</a:t>
            </a:r>
            <a:r>
              <a:rPr lang="en-US" altLang="zh-CN" dirty="0"/>
              <a:t>shape</a:t>
            </a:r>
            <a:r>
              <a:rPr lang="zh-CN" altLang="en-US" dirty="0"/>
              <a:t>，</a:t>
            </a:r>
            <a:r>
              <a:rPr lang="en-US" altLang="zh-CN" dirty="0" err="1"/>
              <a:t>ndim</a:t>
            </a:r>
            <a:r>
              <a:rPr lang="en-US" altLang="zh-CN" dirty="0"/>
              <a:t>(</a:t>
            </a:r>
            <a:r>
              <a:rPr lang="zh-CN" altLang="en-US" dirty="0"/>
              <a:t>轴的个数</a:t>
            </a:r>
            <a:r>
              <a:rPr lang="en-US" altLang="zh-CN" dirty="0"/>
              <a:t>)</a:t>
            </a:r>
          </a:p>
          <a:p>
            <a:pPr lvl="2"/>
            <a:r>
              <a:rPr lang="zh-CN" altLang="en-US" dirty="0"/>
              <a:t>元素个数：</a:t>
            </a:r>
            <a:r>
              <a:rPr lang="en-US" altLang="zh-CN" dirty="0"/>
              <a:t>size</a:t>
            </a:r>
            <a:r>
              <a:rPr lang="zh-CN" altLang="en-US" dirty="0"/>
              <a:t>（</a:t>
            </a:r>
            <a:r>
              <a:rPr lang="en-US" altLang="zh-CN" dirty="0" err="1"/>
              <a:t>nbyte</a:t>
            </a:r>
            <a:r>
              <a:rPr lang="en-US" altLang="zh-CN" dirty="0"/>
              <a:t>=size*</a:t>
            </a:r>
            <a:r>
              <a:rPr lang="en-US" altLang="zh-CN" dirty="0" err="1"/>
              <a:t>itemsize</a:t>
            </a:r>
            <a:r>
              <a:rPr lang="zh-CN" altLang="en-US" dirty="0"/>
              <a:t>）</a:t>
            </a:r>
            <a:endParaRPr lang="en-US" altLang="zh-CN" dirty="0"/>
          </a:p>
          <a:p>
            <a:pPr>
              <a:lnSpc>
                <a:spcPct val="80000"/>
              </a:lnSpc>
              <a:buNone/>
            </a:pPr>
            <a:endParaRPr lang="en-US" altLang="zh-CN" sz="1800" dirty="0">
              <a:latin typeface="Times New Roman" panose="02020603050405020304" pitchFamily="18" charset="0"/>
            </a:endParaRPr>
          </a:p>
          <a:p>
            <a:pPr>
              <a:lnSpc>
                <a:spcPct val="80000"/>
              </a:lnSpc>
              <a:buNone/>
            </a:pPr>
            <a:r>
              <a:rPr lang="zh-CN" altLang="en-US" sz="1800" dirty="0">
                <a:latin typeface="Times New Roman" panose="02020603050405020304" pitchFamily="18" charset="0"/>
              </a:rPr>
              <a:t>&gt;&gt;&gt; </a:t>
            </a:r>
            <a:r>
              <a:rPr lang="en-US" altLang="zh-CN" sz="1800" dirty="0">
                <a:latin typeface="Times New Roman" panose="02020603050405020304" pitchFamily="18" charset="0"/>
              </a:rPr>
              <a:t>a=</a:t>
            </a:r>
            <a:r>
              <a:rPr lang="zh-CN" altLang="en-US" sz="1800" dirty="0">
                <a:latin typeface="Times New Roman" panose="02020603050405020304" pitchFamily="18" charset="0"/>
              </a:rPr>
              <a:t>np.array((1, 2, 3, 4, 5))        #把Python列表（元组）转换成数组</a:t>
            </a:r>
          </a:p>
          <a:p>
            <a:pPr>
              <a:lnSpc>
                <a:spcPct val="80000"/>
              </a:lnSpc>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a.shape</a:t>
            </a:r>
            <a:endParaRPr lang="en-US" altLang="zh-CN" sz="1800" dirty="0">
              <a:latin typeface="Times New Roman" panose="02020603050405020304" pitchFamily="18" charset="0"/>
            </a:endParaRPr>
          </a:p>
          <a:p>
            <a:pPr>
              <a:lnSpc>
                <a:spcPct val="80000"/>
              </a:lnSpc>
              <a:buNone/>
            </a:pPr>
            <a:r>
              <a:rPr lang="en-US" altLang="zh-CN" sz="1800" dirty="0">
                <a:solidFill>
                  <a:srgbClr val="0070C0"/>
                </a:solidFill>
                <a:latin typeface="Times New Roman" panose="02020603050405020304" pitchFamily="18" charset="0"/>
              </a:rPr>
              <a:t>(5,) </a:t>
            </a:r>
          </a:p>
          <a:p>
            <a:pPr>
              <a:lnSpc>
                <a:spcPct val="80000"/>
              </a:lnSpc>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a.ndim</a:t>
            </a:r>
            <a:endParaRPr lang="en-US" altLang="zh-CN" sz="1800" dirty="0">
              <a:latin typeface="Times New Roman" panose="02020603050405020304" pitchFamily="18" charset="0"/>
            </a:endParaRPr>
          </a:p>
          <a:p>
            <a:pPr>
              <a:lnSpc>
                <a:spcPct val="80000"/>
              </a:lnSpc>
              <a:buNone/>
            </a:pPr>
            <a:r>
              <a:rPr lang="en-US" altLang="zh-CN" sz="1800" dirty="0">
                <a:solidFill>
                  <a:srgbClr val="0070C0"/>
                </a:solidFill>
                <a:latin typeface="Times New Roman" panose="02020603050405020304" pitchFamily="18" charset="0"/>
              </a:rPr>
              <a:t>1</a:t>
            </a:r>
          </a:p>
          <a:p>
            <a:pPr>
              <a:lnSpc>
                <a:spcPct val="80000"/>
              </a:lnSpc>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a.size</a:t>
            </a:r>
            <a:endParaRPr lang="en-US" altLang="zh-CN" sz="1800" dirty="0">
              <a:latin typeface="Times New Roman" panose="02020603050405020304" pitchFamily="18" charset="0"/>
            </a:endParaRPr>
          </a:p>
          <a:p>
            <a:pPr>
              <a:lnSpc>
                <a:spcPct val="80000"/>
              </a:lnSpc>
              <a:buNone/>
            </a:pPr>
            <a:r>
              <a:rPr lang="en-US" altLang="zh-CN" sz="1800" dirty="0">
                <a:solidFill>
                  <a:srgbClr val="0070C0"/>
                </a:solidFill>
                <a:latin typeface="Times New Roman" panose="02020603050405020304" pitchFamily="18" charset="0"/>
              </a:rPr>
              <a:t>5</a:t>
            </a:r>
          </a:p>
          <a:p>
            <a:pPr>
              <a:lnSpc>
                <a:spcPct val="80000"/>
              </a:lnSpc>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a.itemsize</a:t>
            </a:r>
            <a:endParaRPr lang="en-US" altLang="zh-CN" sz="1800" dirty="0">
              <a:latin typeface="Times New Roman" panose="02020603050405020304" pitchFamily="18" charset="0"/>
            </a:endParaRPr>
          </a:p>
          <a:p>
            <a:pPr>
              <a:lnSpc>
                <a:spcPct val="80000"/>
              </a:lnSpc>
              <a:buNone/>
            </a:pPr>
            <a:r>
              <a:rPr lang="en-US" altLang="zh-CN" sz="1800" dirty="0">
                <a:solidFill>
                  <a:srgbClr val="0070C0"/>
                </a:solidFill>
                <a:latin typeface="Times New Roman" panose="02020603050405020304" pitchFamily="18" charset="0"/>
              </a:rPr>
              <a:t>4</a:t>
            </a:r>
            <a:endParaRPr lang="zh-CN" altLang="en-US" sz="1800" dirty="0">
              <a:solidFill>
                <a:srgbClr val="0070C0"/>
              </a:solidFill>
              <a:latin typeface="Times New Roman" panose="02020603050405020304" pitchFamily="18" charset="0"/>
            </a:endParaRPr>
          </a:p>
          <a:p>
            <a:pPr marL="381000" lvl="2" indent="0">
              <a:buNone/>
            </a:pPr>
            <a:endParaRPr lang="en-US" altLang="zh-CN" dirty="0"/>
          </a:p>
        </p:txBody>
      </p:sp>
      <p:sp>
        <p:nvSpPr>
          <p:cNvPr id="3" name="矩形 2"/>
          <p:cNvSpPr/>
          <p:nvPr/>
        </p:nvSpPr>
        <p:spPr>
          <a:xfrm>
            <a:off x="7696200" y="4542675"/>
            <a:ext cx="2679700" cy="2086725"/>
          </a:xfrm>
          <a:prstGeom prst="rect">
            <a:avLst/>
          </a:prstGeom>
        </p:spPr>
        <p:txBody>
          <a:bodyPr wrap="square">
            <a:spAutoFit/>
          </a:bodyPr>
          <a:lstStyle/>
          <a:p>
            <a:pPr>
              <a:lnSpc>
                <a:spcPct val="80000"/>
              </a:lnSpc>
              <a:buNone/>
            </a:pPr>
            <a:r>
              <a:rPr lang="zh-CN" altLang="en-US" b="1" dirty="0">
                <a:latin typeface="Times New Roman" panose="02020603050405020304" pitchFamily="18" charset="0"/>
              </a:rPr>
              <a:t>&gt;&gt;&gt; </a:t>
            </a:r>
            <a:r>
              <a:rPr lang="en-US" altLang="zh-CN" b="1" dirty="0">
                <a:latin typeface="Times New Roman" panose="02020603050405020304" pitchFamily="18" charset="0"/>
              </a:rPr>
              <a:t>a=</a:t>
            </a:r>
            <a:r>
              <a:rPr lang="zh-CN" altLang="en-US" b="1" dirty="0">
                <a:latin typeface="Times New Roman" panose="02020603050405020304" pitchFamily="18" charset="0"/>
              </a:rPr>
              <a:t>np.array(1)</a:t>
            </a:r>
            <a:endParaRPr lang="en-US" altLang="zh-CN" b="1" dirty="0">
              <a:latin typeface="Times New Roman" panose="02020603050405020304" pitchFamily="18" charset="0"/>
            </a:endParaRPr>
          </a:p>
          <a:p>
            <a:pPr>
              <a:lnSpc>
                <a:spcPct val="80000"/>
              </a:lnSpc>
              <a:buNone/>
            </a:pPr>
            <a:r>
              <a:rPr lang="en-US" altLang="zh-CN" b="1" dirty="0">
                <a:latin typeface="Times New Roman" panose="02020603050405020304" pitchFamily="18" charset="0"/>
              </a:rPr>
              <a:t>&gt;&gt;&gt; </a:t>
            </a:r>
            <a:r>
              <a:rPr lang="en-US" altLang="zh-CN" b="1" dirty="0" err="1">
                <a:latin typeface="Times New Roman" panose="02020603050405020304" pitchFamily="18" charset="0"/>
              </a:rPr>
              <a:t>a.shape</a:t>
            </a:r>
            <a:endParaRPr lang="en-US" altLang="zh-CN" b="1" dirty="0">
              <a:latin typeface="Times New Roman" panose="02020603050405020304" pitchFamily="18" charset="0"/>
            </a:endParaRPr>
          </a:p>
          <a:p>
            <a:pPr>
              <a:lnSpc>
                <a:spcPct val="80000"/>
              </a:lnSpc>
              <a:buNone/>
            </a:pPr>
            <a:r>
              <a:rPr lang="en-US" altLang="zh-CN" b="1" dirty="0">
                <a:solidFill>
                  <a:srgbClr val="0070C0"/>
                </a:solidFill>
                <a:latin typeface="Times New Roman" panose="02020603050405020304" pitchFamily="18" charset="0"/>
              </a:rPr>
              <a:t>() </a:t>
            </a:r>
          </a:p>
          <a:p>
            <a:pPr>
              <a:lnSpc>
                <a:spcPct val="80000"/>
              </a:lnSpc>
              <a:buNone/>
            </a:pPr>
            <a:r>
              <a:rPr lang="en-US" altLang="zh-CN" b="1" dirty="0">
                <a:latin typeface="Times New Roman" panose="02020603050405020304" pitchFamily="18" charset="0"/>
              </a:rPr>
              <a:t>&gt;&gt;&gt; </a:t>
            </a:r>
            <a:r>
              <a:rPr lang="en-US" altLang="zh-CN" b="1" dirty="0" err="1">
                <a:latin typeface="Times New Roman" panose="02020603050405020304" pitchFamily="18" charset="0"/>
              </a:rPr>
              <a:t>a.ndim</a:t>
            </a:r>
            <a:endParaRPr lang="en-US" altLang="zh-CN" b="1" dirty="0">
              <a:latin typeface="Times New Roman" panose="02020603050405020304" pitchFamily="18" charset="0"/>
            </a:endParaRPr>
          </a:p>
          <a:p>
            <a:pPr>
              <a:lnSpc>
                <a:spcPct val="80000"/>
              </a:lnSpc>
              <a:buNone/>
            </a:pPr>
            <a:r>
              <a:rPr lang="en-US" altLang="zh-CN" b="1" dirty="0">
                <a:solidFill>
                  <a:srgbClr val="0070C0"/>
                </a:solidFill>
                <a:latin typeface="Times New Roman" panose="02020603050405020304" pitchFamily="18" charset="0"/>
              </a:rPr>
              <a:t>0</a:t>
            </a:r>
          </a:p>
          <a:p>
            <a:pPr>
              <a:lnSpc>
                <a:spcPct val="80000"/>
              </a:lnSpc>
              <a:buNone/>
            </a:pPr>
            <a:r>
              <a:rPr lang="en-US" altLang="zh-CN" b="1" dirty="0">
                <a:latin typeface="Times New Roman" panose="02020603050405020304" pitchFamily="18" charset="0"/>
              </a:rPr>
              <a:t>&gt;&gt;&gt; </a:t>
            </a:r>
            <a:r>
              <a:rPr lang="en-US" altLang="zh-CN" b="1" dirty="0" err="1">
                <a:latin typeface="Times New Roman" panose="02020603050405020304" pitchFamily="18" charset="0"/>
              </a:rPr>
              <a:t>a.size</a:t>
            </a:r>
            <a:endParaRPr lang="en-US" altLang="zh-CN" b="1" dirty="0">
              <a:latin typeface="Times New Roman" panose="02020603050405020304" pitchFamily="18" charset="0"/>
            </a:endParaRPr>
          </a:p>
          <a:p>
            <a:pPr>
              <a:lnSpc>
                <a:spcPct val="80000"/>
              </a:lnSpc>
              <a:buNone/>
            </a:pPr>
            <a:r>
              <a:rPr lang="en-US" altLang="zh-CN" b="1" dirty="0">
                <a:solidFill>
                  <a:srgbClr val="0070C0"/>
                </a:solidFill>
                <a:latin typeface="Times New Roman" panose="02020603050405020304" pitchFamily="18" charset="0"/>
              </a:rPr>
              <a:t>1</a:t>
            </a:r>
          </a:p>
          <a:p>
            <a:pPr>
              <a:lnSpc>
                <a:spcPct val="80000"/>
              </a:lnSpc>
              <a:buNone/>
            </a:pPr>
            <a:r>
              <a:rPr lang="en-US" altLang="zh-CN" b="1" dirty="0">
                <a:latin typeface="Times New Roman" panose="02020603050405020304" pitchFamily="18" charset="0"/>
              </a:rPr>
              <a:t>&gt;&gt;&gt; </a:t>
            </a:r>
            <a:r>
              <a:rPr lang="en-US" altLang="zh-CN" b="1" dirty="0" err="1">
                <a:latin typeface="Times New Roman" panose="02020603050405020304" pitchFamily="18" charset="0"/>
              </a:rPr>
              <a:t>a.itemsize</a:t>
            </a:r>
            <a:endParaRPr lang="en-US" altLang="zh-CN" b="1" dirty="0">
              <a:latin typeface="Times New Roman" panose="02020603050405020304" pitchFamily="18" charset="0"/>
            </a:endParaRPr>
          </a:p>
          <a:p>
            <a:pPr>
              <a:lnSpc>
                <a:spcPct val="80000"/>
              </a:lnSpc>
              <a:buNone/>
            </a:pPr>
            <a:r>
              <a:rPr lang="en-US" altLang="zh-CN" b="1" dirty="0">
                <a:solidFill>
                  <a:srgbClr val="0070C0"/>
                </a:solidFill>
                <a:latin typeface="Times New Roman" panose="02020603050405020304" pitchFamily="18" charset="0"/>
              </a:rPr>
              <a:t>4</a:t>
            </a:r>
            <a:endParaRPr lang="zh-CN" altLang="en-US" b="1" dirty="0">
              <a:solidFill>
                <a:srgbClr val="0070C0"/>
              </a:solidFill>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数组的基本操作</a:t>
            </a:r>
            <a:endParaRPr lang="en-US" altLang="zh-CN" dirty="0"/>
          </a:p>
        </p:txBody>
      </p:sp>
      <p:sp>
        <p:nvSpPr>
          <p:cNvPr id="3" name="内容占位符 2"/>
          <p:cNvSpPr>
            <a:spLocks noGrp="1"/>
          </p:cNvSpPr>
          <p:nvPr>
            <p:ph idx="1"/>
          </p:nvPr>
        </p:nvSpPr>
        <p:spPr/>
        <p:txBody>
          <a:bodyPr/>
          <a:lstStyle/>
          <a:p>
            <a:r>
              <a:rPr lang="en-US" altLang="zh-CN" dirty="0" err="1">
                <a:latin typeface="Times New Roman" panose="02020603050405020304" pitchFamily="18" charset="0"/>
              </a:rPr>
              <a:t>numpy.array</a:t>
            </a:r>
            <a:r>
              <a:rPr lang="en-US" altLang="zh-CN" dirty="0">
                <a:latin typeface="Times New Roman" panose="02020603050405020304" pitchFamily="18" charset="0"/>
              </a:rPr>
              <a:t>(object, </a:t>
            </a:r>
            <a:r>
              <a:rPr lang="en-US" altLang="zh-CN" dirty="0" err="1">
                <a:latin typeface="Times New Roman" panose="02020603050405020304" pitchFamily="18" charset="0"/>
              </a:rPr>
              <a:t>dtype</a:t>
            </a:r>
            <a:r>
              <a:rPr lang="en-US" altLang="zh-CN" dirty="0">
                <a:latin typeface="Times New Roman" panose="02020603050405020304" pitchFamily="18" charset="0"/>
              </a:rPr>
              <a:t> = None, copy = True, order = None, </a:t>
            </a:r>
            <a:r>
              <a:rPr lang="en-US" altLang="zh-CN" dirty="0" err="1">
                <a:latin typeface="Times New Roman" panose="02020603050405020304" pitchFamily="18" charset="0"/>
              </a:rPr>
              <a:t>subok</a:t>
            </a:r>
            <a:r>
              <a:rPr lang="en-US" altLang="zh-CN" dirty="0">
                <a:latin typeface="Times New Roman" panose="02020603050405020304" pitchFamily="18" charset="0"/>
              </a:rPr>
              <a:t> = False, </a:t>
            </a:r>
            <a:r>
              <a:rPr lang="en-US" altLang="zh-CN" dirty="0" err="1">
                <a:latin typeface="Times New Roman" panose="02020603050405020304" pitchFamily="18" charset="0"/>
              </a:rPr>
              <a:t>ndmin</a:t>
            </a:r>
            <a:r>
              <a:rPr lang="en-US" altLang="zh-CN" dirty="0">
                <a:latin typeface="Times New Roman" panose="02020603050405020304" pitchFamily="18" charset="0"/>
              </a:rPr>
              <a:t> = 0)</a:t>
            </a:r>
          </a:p>
          <a:p>
            <a:endParaRPr lang="zh-CN" altLang="en-US" dirty="0"/>
          </a:p>
        </p:txBody>
      </p:sp>
      <p:sp>
        <p:nvSpPr>
          <p:cNvPr id="4" name="灯片编号占位符 3"/>
          <p:cNvSpPr>
            <a:spLocks noGrp="1"/>
          </p:cNvSpPr>
          <p:nvPr>
            <p:ph type="sldNum" sz="quarter" idx="11"/>
          </p:nvPr>
        </p:nvSpPr>
        <p:spPr/>
        <p:txBody>
          <a:bodyPr/>
          <a:lstStyle/>
          <a:p>
            <a:fld id="{565CE74E-AB26-4998-AD42-012C4C1AD076}" type="slidenum">
              <a:rPr lang="zh-CN" altLang="en-US" smtClean="0"/>
              <a:t>6</a:t>
            </a:fld>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1312" y="2700337"/>
            <a:ext cx="7926388" cy="354157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数组的基本操作</a:t>
            </a:r>
            <a:endParaRPr lang="en-US" altLang="zh-CN" dirty="0"/>
          </a:p>
        </p:txBody>
      </p:sp>
      <p:sp>
        <p:nvSpPr>
          <p:cNvPr id="4" name="灯片编号占位符 3"/>
          <p:cNvSpPr>
            <a:spLocks noGrp="1"/>
          </p:cNvSpPr>
          <p:nvPr>
            <p:ph type="sldNum" sz="quarter" idx="11"/>
          </p:nvPr>
        </p:nvSpPr>
        <p:spPr/>
        <p:txBody>
          <a:bodyPr/>
          <a:lstStyle/>
          <a:p>
            <a:fld id="{565CE74E-AB26-4998-AD42-012C4C1AD076}" type="slidenum">
              <a:rPr lang="zh-CN" altLang="en-US" smtClean="0"/>
              <a:t>7</a:t>
            </a:fld>
            <a:endParaRPr lang="zh-CN" altLang="en-US"/>
          </a:p>
        </p:txBody>
      </p:sp>
      <p:sp>
        <p:nvSpPr>
          <p:cNvPr id="5" name="内容占位符 4"/>
          <p:cNvSpPr>
            <a:spLocks noGrp="1"/>
          </p:cNvSpPr>
          <p:nvPr>
            <p:ph idx="1"/>
          </p:nvPr>
        </p:nvSpPr>
        <p:spPr/>
        <p:txBody>
          <a:bodyPr/>
          <a:lstStyle/>
          <a:p>
            <a:r>
              <a:rPr lang="zh-CN" altLang="en-US" dirty="0"/>
              <a:t>创建</a:t>
            </a:r>
            <a:endParaRPr lang="en-US" altLang="zh-CN" dirty="0"/>
          </a:p>
          <a:p>
            <a:pPr>
              <a:lnSpc>
                <a:spcPct val="80000"/>
              </a:lnSpc>
              <a:buNone/>
            </a:pPr>
            <a:r>
              <a:rPr lang="zh-CN" altLang="en-US" sz="1800" dirty="0">
                <a:latin typeface="Times New Roman" panose="02020603050405020304" pitchFamily="18" charset="0"/>
              </a:rPr>
              <a:t>&gt;&gt;&gt; np.array(range(5))               #把Python的range对象转换成数组</a:t>
            </a:r>
          </a:p>
          <a:p>
            <a:pPr>
              <a:lnSpc>
                <a:spcPct val="80000"/>
              </a:lnSpc>
              <a:buNone/>
            </a:pPr>
            <a:r>
              <a:rPr lang="zh-CN" altLang="en-US" sz="1800" dirty="0">
                <a:solidFill>
                  <a:srgbClr val="0070C0"/>
                </a:solidFill>
                <a:latin typeface="Times New Roman" panose="02020603050405020304" pitchFamily="18" charset="0"/>
              </a:rPr>
              <a:t>array([0, 1, 2, 3, 4])</a:t>
            </a:r>
          </a:p>
          <a:p>
            <a:pPr>
              <a:lnSpc>
                <a:spcPct val="80000"/>
              </a:lnSpc>
              <a:buNone/>
            </a:pPr>
            <a:r>
              <a:rPr lang="zh-CN" altLang="en-US" sz="1800" dirty="0">
                <a:latin typeface="Times New Roman" panose="02020603050405020304" pitchFamily="18" charset="0"/>
              </a:rPr>
              <a:t>&gt;&gt;&gt; np.array([[1, 2, 3], [4, 5, 6]])</a:t>
            </a:r>
          </a:p>
          <a:p>
            <a:pPr>
              <a:lnSpc>
                <a:spcPct val="80000"/>
              </a:lnSpc>
              <a:buNone/>
            </a:pPr>
            <a:r>
              <a:rPr lang="en-US" altLang="zh-CN" sz="1800" dirty="0">
                <a:solidFill>
                  <a:srgbClr val="0070C0"/>
                </a:solidFill>
                <a:latin typeface="Times New Roman" panose="02020603050405020304" pitchFamily="18" charset="0"/>
              </a:rPr>
              <a:t>array([[1, 2, 3],</a:t>
            </a:r>
          </a:p>
          <a:p>
            <a:pPr>
              <a:lnSpc>
                <a:spcPct val="80000"/>
              </a:lnSpc>
              <a:buNone/>
            </a:pPr>
            <a:r>
              <a:rPr lang="en-US" altLang="zh-CN" sz="1800" dirty="0">
                <a:solidFill>
                  <a:srgbClr val="0070C0"/>
                </a:solidFill>
                <a:latin typeface="Times New Roman" panose="02020603050405020304" pitchFamily="18" charset="0"/>
              </a:rPr>
              <a:t>           [4, 5, 6]])</a:t>
            </a:r>
          </a:p>
          <a:p>
            <a:pPr>
              <a:lnSpc>
                <a:spcPct val="80000"/>
              </a:lnSpc>
              <a:buNone/>
            </a:pPr>
            <a:r>
              <a:rPr lang="zh-CN" altLang="en-US" sz="1800" dirty="0">
                <a:latin typeface="Times New Roman" panose="02020603050405020304" pitchFamily="18" charset="0"/>
              </a:rPr>
              <a:t>&gt;&gt;&gt; np.linspace(0, 10, 11)          #生成等差数组</a:t>
            </a:r>
          </a:p>
          <a:p>
            <a:pPr>
              <a:lnSpc>
                <a:spcPct val="80000"/>
              </a:lnSpc>
              <a:buNone/>
            </a:pPr>
            <a:r>
              <a:rPr lang="zh-CN" altLang="en-US" sz="1800" dirty="0">
                <a:solidFill>
                  <a:srgbClr val="0070C0"/>
                </a:solidFill>
                <a:latin typeface="Times New Roman" panose="02020603050405020304" pitchFamily="18" charset="0"/>
              </a:rPr>
              <a:t>array([  0.,   1.,   2.,   3.,   4.,   5.,   6.,   7.,   8.,   9.,  10.])</a:t>
            </a:r>
          </a:p>
          <a:p>
            <a:pPr>
              <a:lnSpc>
                <a:spcPct val="80000"/>
              </a:lnSpc>
              <a:buNone/>
            </a:pPr>
            <a:r>
              <a:rPr lang="zh-CN" altLang="en-US" sz="1800" dirty="0">
                <a:latin typeface="Times New Roman" panose="02020603050405020304" pitchFamily="18" charset="0"/>
              </a:rPr>
              <a:t>&gt;&gt;&gt; np.linspace(0, 1, 11)</a:t>
            </a:r>
          </a:p>
          <a:p>
            <a:pPr>
              <a:lnSpc>
                <a:spcPct val="80000"/>
              </a:lnSpc>
              <a:buNone/>
            </a:pPr>
            <a:r>
              <a:rPr lang="zh-CN" altLang="en-US" sz="1800" dirty="0">
                <a:solidFill>
                  <a:srgbClr val="0070C0"/>
                </a:solidFill>
                <a:latin typeface="Times New Roman" panose="02020603050405020304" pitchFamily="18" charset="0"/>
              </a:rPr>
              <a:t>array([ 0. ,  0.1,  0.2,  0.3,  0.4,  0.5,  0.6,  0.7,  0.8,  0.9,  1. ])</a:t>
            </a:r>
          </a:p>
          <a:p>
            <a:pPr>
              <a:lnSpc>
                <a:spcPct val="80000"/>
              </a:lnSpc>
              <a:buNone/>
            </a:pPr>
            <a:r>
              <a:rPr lang="zh-CN" altLang="en-US" sz="1800" dirty="0">
                <a:latin typeface="Times New Roman" panose="02020603050405020304" pitchFamily="18" charset="0"/>
              </a:rPr>
              <a:t>&gt;&gt;&gt; np.logspace(0, 100, 10)        #对数数组</a:t>
            </a:r>
          </a:p>
          <a:p>
            <a:pPr>
              <a:lnSpc>
                <a:spcPct val="80000"/>
              </a:lnSpc>
              <a:buNone/>
            </a:pPr>
            <a:r>
              <a:rPr lang="zh-CN" altLang="en-US" sz="1800" dirty="0">
                <a:solidFill>
                  <a:srgbClr val="0070C0"/>
                </a:solidFill>
                <a:latin typeface="Times New Roman" panose="02020603050405020304" pitchFamily="18" charset="0"/>
              </a:rPr>
              <a:t>array([  1.00000000e+000,   1.29154967e+011,   1.66810054e+022,</a:t>
            </a:r>
          </a:p>
          <a:p>
            <a:pPr>
              <a:lnSpc>
                <a:spcPct val="80000"/>
              </a:lnSpc>
              <a:buNone/>
            </a:pPr>
            <a:r>
              <a:rPr lang="zh-CN" altLang="en-US" sz="1800" dirty="0">
                <a:solidFill>
                  <a:srgbClr val="0070C0"/>
                </a:solidFill>
                <a:latin typeface="Times New Roman" panose="02020603050405020304" pitchFamily="18" charset="0"/>
              </a:rPr>
              <a:t>        2.15443469e+033,   2.78255940e+044,   3.59381366e+055,</a:t>
            </a:r>
          </a:p>
          <a:p>
            <a:pPr>
              <a:lnSpc>
                <a:spcPct val="80000"/>
              </a:lnSpc>
              <a:buNone/>
            </a:pPr>
            <a:r>
              <a:rPr lang="zh-CN" altLang="en-US" sz="1800" dirty="0">
                <a:solidFill>
                  <a:srgbClr val="0070C0"/>
                </a:solidFill>
                <a:latin typeface="Times New Roman" panose="02020603050405020304" pitchFamily="18" charset="0"/>
              </a:rPr>
              <a:t>        4.64158883e+066,   5.99484250e+077,   7.74263683e+088,</a:t>
            </a:r>
          </a:p>
          <a:p>
            <a:pPr>
              <a:lnSpc>
                <a:spcPct val="80000"/>
              </a:lnSpc>
              <a:buNone/>
            </a:pPr>
            <a:r>
              <a:rPr lang="zh-CN" altLang="en-US" sz="1800" dirty="0">
                <a:solidFill>
                  <a:srgbClr val="0070C0"/>
                </a:solidFill>
                <a:latin typeface="Times New Roman" panose="02020603050405020304" pitchFamily="18" charset="0"/>
              </a:rPr>
              <a:t>        1.00000000e+100])</a:t>
            </a:r>
            <a:endParaRPr lang="en-US" altLang="zh-CN" sz="1800" dirty="0">
              <a:solidFill>
                <a:srgbClr val="0070C0"/>
              </a:solidFill>
              <a:latin typeface="Times New Roman" panose="02020603050405020304" pitchFamily="18" charset="0"/>
            </a:endParaRPr>
          </a:p>
          <a:p>
            <a:pPr>
              <a:lnSpc>
                <a:spcPct val="80000"/>
              </a:lnSpc>
              <a:buNone/>
            </a:pPr>
            <a:r>
              <a:rPr lang="zh-CN" altLang="en-US" sz="1800" dirty="0">
                <a:latin typeface="Times New Roman" panose="02020603050405020304" pitchFamily="18" charset="0"/>
              </a:rPr>
              <a:t>&gt;&gt;&gt; </a:t>
            </a:r>
            <a:r>
              <a:rPr lang="en-US" altLang="zh-CN" sz="1800" dirty="0" err="1">
                <a:latin typeface="Times New Roman" panose="02020603050405020304" pitchFamily="18" charset="0"/>
              </a:rPr>
              <a:t>np.array</a:t>
            </a:r>
            <a:r>
              <a:rPr lang="en-US" altLang="zh-CN" sz="1800" dirty="0">
                <a:latin typeface="Times New Roman" panose="02020603050405020304" pitchFamily="18" charset="0"/>
              </a:rPr>
              <a:t>([1, 2, 3])</a:t>
            </a:r>
          </a:p>
          <a:p>
            <a:pPr>
              <a:lnSpc>
                <a:spcPct val="80000"/>
              </a:lnSpc>
              <a:buNone/>
            </a:pPr>
            <a:r>
              <a:rPr lang="en-US" altLang="zh-CN" sz="1800" dirty="0">
                <a:solidFill>
                  <a:srgbClr val="0070C0"/>
                </a:solidFill>
                <a:latin typeface="Times New Roman" panose="02020603050405020304" pitchFamily="18" charset="0"/>
              </a:rPr>
              <a:t>array([1, 2, 3])</a:t>
            </a:r>
          </a:p>
          <a:p>
            <a:pPr>
              <a:lnSpc>
                <a:spcPct val="80000"/>
              </a:lnSpc>
              <a:buNone/>
            </a:pPr>
            <a:r>
              <a:rPr lang="zh-CN" altLang="en-US" sz="1800" dirty="0">
                <a:latin typeface="Times New Roman" panose="02020603050405020304" pitchFamily="18" charset="0"/>
              </a:rPr>
              <a:t>&gt;&gt;&gt; </a:t>
            </a:r>
            <a:r>
              <a:rPr lang="en-US" altLang="zh-CN" sz="1800" dirty="0" err="1">
                <a:latin typeface="Times New Roman" panose="02020603050405020304" pitchFamily="18" charset="0"/>
              </a:rPr>
              <a:t>np.array</a:t>
            </a:r>
            <a:r>
              <a:rPr lang="en-US" altLang="zh-CN" sz="1800" dirty="0">
                <a:latin typeface="Times New Roman" panose="02020603050405020304" pitchFamily="18" charset="0"/>
              </a:rPr>
              <a:t>([1, 2, 3], </a:t>
            </a:r>
            <a:r>
              <a:rPr lang="en-US" altLang="zh-CN" sz="1800" dirty="0" err="1">
                <a:latin typeface="Times New Roman" panose="02020603050405020304" pitchFamily="18" charset="0"/>
              </a:rPr>
              <a:t>ndmin</a:t>
            </a:r>
            <a:r>
              <a:rPr lang="en-US" altLang="zh-CN" sz="1800" dirty="0">
                <a:latin typeface="Times New Roman" panose="02020603050405020304" pitchFamily="18" charset="0"/>
              </a:rPr>
              <a:t>=2)</a:t>
            </a:r>
          </a:p>
          <a:p>
            <a:pPr>
              <a:lnSpc>
                <a:spcPct val="80000"/>
              </a:lnSpc>
              <a:buNone/>
            </a:pPr>
            <a:r>
              <a:rPr lang="en-US" altLang="zh-CN" sz="1800" dirty="0">
                <a:solidFill>
                  <a:srgbClr val="0070C0"/>
                </a:solidFill>
                <a:latin typeface="Times New Roman" panose="02020603050405020304" pitchFamily="18" charset="0"/>
              </a:rPr>
              <a:t>array([[1, 2, 3]])</a:t>
            </a:r>
          </a:p>
          <a:p>
            <a:pPr>
              <a:lnSpc>
                <a:spcPct val="80000"/>
              </a:lnSpc>
              <a:buNone/>
            </a:pPr>
            <a:r>
              <a:rPr lang="zh-CN" altLang="en-US" sz="1800" dirty="0">
                <a:latin typeface="Times New Roman" panose="02020603050405020304" pitchFamily="18" charset="0"/>
              </a:rPr>
              <a:t>&gt;&gt;&gt; </a:t>
            </a:r>
            <a:r>
              <a:rPr lang="en-US" altLang="zh-CN" sz="1800" dirty="0" err="1">
                <a:latin typeface="Times New Roman" panose="02020603050405020304" pitchFamily="18" charset="0"/>
              </a:rPr>
              <a:t>np.array</a:t>
            </a:r>
            <a:r>
              <a:rPr lang="en-US" altLang="zh-CN" sz="1800" dirty="0">
                <a:latin typeface="Times New Roman" panose="02020603050405020304" pitchFamily="18" charset="0"/>
              </a:rPr>
              <a:t>([1,  2,  3], </a:t>
            </a:r>
            <a:r>
              <a:rPr lang="en-US" altLang="zh-CN" sz="1800" dirty="0" err="1">
                <a:latin typeface="Times New Roman" panose="02020603050405020304" pitchFamily="18" charset="0"/>
              </a:rPr>
              <a:t>dtype</a:t>
            </a:r>
            <a:r>
              <a:rPr lang="en-US" altLang="zh-CN" sz="1800" dirty="0">
                <a:latin typeface="Times New Roman" panose="02020603050405020304" pitchFamily="18" charset="0"/>
              </a:rPr>
              <a:t> = complex)</a:t>
            </a:r>
          </a:p>
          <a:p>
            <a:pPr>
              <a:lnSpc>
                <a:spcPct val="80000"/>
              </a:lnSpc>
              <a:buNone/>
            </a:pPr>
            <a:r>
              <a:rPr lang="en-US" altLang="zh-CN" sz="1800" dirty="0">
                <a:solidFill>
                  <a:srgbClr val="0070C0"/>
                </a:solidFill>
                <a:latin typeface="Times New Roman" panose="02020603050405020304" pitchFamily="18" charset="0"/>
              </a:rPr>
              <a:t>array([ 1.+0.j,  2.+0.j,  3.+0.j])</a:t>
            </a:r>
            <a:endParaRPr lang="zh-CN" altLang="en-US" sz="1800" dirty="0">
              <a:solidFill>
                <a:srgbClr val="0070C0"/>
              </a:solidFill>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数组的基本操作</a:t>
            </a:r>
            <a:endParaRPr lang="en-US" altLang="zh-CN" dirty="0"/>
          </a:p>
        </p:txBody>
      </p:sp>
      <p:sp>
        <p:nvSpPr>
          <p:cNvPr id="4" name="灯片编号占位符 3"/>
          <p:cNvSpPr>
            <a:spLocks noGrp="1"/>
          </p:cNvSpPr>
          <p:nvPr>
            <p:ph type="sldNum" sz="quarter" idx="11"/>
          </p:nvPr>
        </p:nvSpPr>
        <p:spPr/>
        <p:txBody>
          <a:bodyPr/>
          <a:lstStyle/>
          <a:p>
            <a:fld id="{565CE74E-AB26-4998-AD42-012C4C1AD076}" type="slidenum">
              <a:rPr lang="zh-CN" altLang="en-US" smtClean="0"/>
              <a:t>8</a:t>
            </a:fld>
            <a:endParaRPr lang="zh-CN" altLang="en-US"/>
          </a:p>
        </p:txBody>
      </p:sp>
      <p:sp>
        <p:nvSpPr>
          <p:cNvPr id="5" name="内容占位符 4"/>
          <p:cNvSpPr>
            <a:spLocks noGrp="1"/>
          </p:cNvSpPr>
          <p:nvPr>
            <p:ph idx="1"/>
          </p:nvPr>
        </p:nvSpPr>
        <p:spPr/>
        <p:txBody>
          <a:bodyPr/>
          <a:lstStyle/>
          <a:p>
            <a:r>
              <a:rPr lang="zh-CN" altLang="en-US" dirty="0"/>
              <a:t>创建</a:t>
            </a:r>
            <a:endParaRPr lang="en-US" altLang="zh-CN" dirty="0"/>
          </a:p>
          <a:p>
            <a:pPr>
              <a:lnSpc>
                <a:spcPct val="80000"/>
              </a:lnSpc>
              <a:buNone/>
            </a:pPr>
            <a:r>
              <a:rPr lang="en-US" altLang="en-US" sz="1800" dirty="0">
                <a:latin typeface="Times New Roman" panose="02020603050405020304" pitchFamily="18" charset="0"/>
              </a:rPr>
              <a:t>&gt;&gt;&gt; </a:t>
            </a:r>
            <a:r>
              <a:rPr lang="en-US" altLang="en-US" sz="1800" dirty="0" err="1">
                <a:latin typeface="Times New Roman" panose="02020603050405020304" pitchFamily="18" charset="0"/>
              </a:rPr>
              <a:t>np.zeros</a:t>
            </a:r>
            <a:r>
              <a:rPr lang="en-US" altLang="en-US" sz="1800" dirty="0">
                <a:latin typeface="Times New Roman" panose="02020603050405020304" pitchFamily="18" charset="0"/>
              </a:rPr>
              <a:t>((3,3))              #全0二维数组</a:t>
            </a:r>
          </a:p>
          <a:p>
            <a:pPr>
              <a:lnSpc>
                <a:spcPct val="80000"/>
              </a:lnSpc>
              <a:buNone/>
            </a:pPr>
            <a:r>
              <a:rPr lang="en-US" altLang="en-US" sz="1800" dirty="0">
                <a:solidFill>
                  <a:srgbClr val="0070C0"/>
                </a:solidFill>
                <a:latin typeface="Times New Roman" panose="02020603050405020304" pitchFamily="18" charset="0"/>
              </a:rPr>
              <a:t>[[ 0.  0.  0.]</a:t>
            </a:r>
          </a:p>
          <a:p>
            <a:pPr>
              <a:lnSpc>
                <a:spcPct val="80000"/>
              </a:lnSpc>
              <a:buNone/>
            </a:pPr>
            <a:r>
              <a:rPr lang="en-US" altLang="en-US" sz="1800" dirty="0">
                <a:solidFill>
                  <a:srgbClr val="0070C0"/>
                </a:solidFill>
                <a:latin typeface="Times New Roman" panose="02020603050405020304" pitchFamily="18" charset="0"/>
              </a:rPr>
              <a:t> [ 0.  0.  0.]</a:t>
            </a:r>
          </a:p>
          <a:p>
            <a:pPr>
              <a:lnSpc>
                <a:spcPct val="80000"/>
              </a:lnSpc>
              <a:buNone/>
            </a:pPr>
            <a:r>
              <a:rPr lang="en-US" altLang="en-US" sz="1800" dirty="0">
                <a:solidFill>
                  <a:srgbClr val="0070C0"/>
                </a:solidFill>
                <a:latin typeface="Times New Roman" panose="02020603050405020304" pitchFamily="18" charset="0"/>
              </a:rPr>
              <a:t> [ 0.  0.  0.]]</a:t>
            </a:r>
          </a:p>
          <a:p>
            <a:pPr>
              <a:lnSpc>
                <a:spcPct val="80000"/>
              </a:lnSpc>
              <a:buNone/>
            </a:pPr>
            <a:r>
              <a:rPr lang="en-US" altLang="en-US" sz="1800" dirty="0">
                <a:latin typeface="Times New Roman" panose="02020603050405020304" pitchFamily="18" charset="0"/>
              </a:rPr>
              <a:t>&gt;&gt;&gt; </a:t>
            </a:r>
            <a:r>
              <a:rPr lang="en-US" altLang="en-US" sz="1800" dirty="0" err="1">
                <a:latin typeface="Times New Roman" panose="02020603050405020304" pitchFamily="18" charset="0"/>
              </a:rPr>
              <a:t>np.zeros</a:t>
            </a:r>
            <a:r>
              <a:rPr lang="en-US" altLang="en-US" sz="1800" dirty="0">
                <a:latin typeface="Times New Roman" panose="02020603050405020304" pitchFamily="18" charset="0"/>
              </a:rPr>
              <a:t>((3,1))              #全0数组</a:t>
            </a:r>
          </a:p>
          <a:p>
            <a:pPr>
              <a:lnSpc>
                <a:spcPct val="80000"/>
              </a:lnSpc>
              <a:buNone/>
            </a:pPr>
            <a:r>
              <a:rPr lang="en-US" altLang="en-US" sz="1800" dirty="0">
                <a:solidFill>
                  <a:srgbClr val="0070C0"/>
                </a:solidFill>
                <a:latin typeface="Times New Roman" panose="02020603050405020304" pitchFamily="18" charset="0"/>
              </a:rPr>
              <a:t>array([[ 0.],</a:t>
            </a:r>
          </a:p>
          <a:p>
            <a:pPr>
              <a:lnSpc>
                <a:spcPct val="80000"/>
              </a:lnSpc>
              <a:buNone/>
            </a:pPr>
            <a:r>
              <a:rPr lang="en-US" altLang="en-US" sz="1800" dirty="0">
                <a:solidFill>
                  <a:srgbClr val="0070C0"/>
                </a:solidFill>
                <a:latin typeface="Times New Roman" panose="02020603050405020304" pitchFamily="18" charset="0"/>
              </a:rPr>
              <a:t>     [ 0.],</a:t>
            </a:r>
          </a:p>
          <a:p>
            <a:pPr>
              <a:lnSpc>
                <a:spcPct val="80000"/>
              </a:lnSpc>
              <a:buNone/>
            </a:pPr>
            <a:r>
              <a:rPr lang="en-US" altLang="en-US" sz="1800" dirty="0">
                <a:solidFill>
                  <a:srgbClr val="0070C0"/>
                </a:solidFill>
                <a:latin typeface="Times New Roman" panose="02020603050405020304" pitchFamily="18" charset="0"/>
              </a:rPr>
              <a:t>     [ 0.]])</a:t>
            </a:r>
          </a:p>
          <a:p>
            <a:pPr>
              <a:lnSpc>
                <a:spcPct val="80000"/>
              </a:lnSpc>
              <a:buNone/>
            </a:pPr>
            <a:r>
              <a:rPr lang="en-US" altLang="en-US" sz="1800" dirty="0">
                <a:latin typeface="Times New Roman" panose="02020603050405020304" pitchFamily="18" charset="0"/>
              </a:rPr>
              <a:t>&gt;&gt;&gt; </a:t>
            </a:r>
            <a:r>
              <a:rPr lang="en-US" altLang="en-US" sz="1800" dirty="0" err="1">
                <a:latin typeface="Times New Roman" panose="02020603050405020304" pitchFamily="18" charset="0"/>
              </a:rPr>
              <a:t>np.zeros</a:t>
            </a:r>
            <a:r>
              <a:rPr lang="en-US" altLang="en-US" sz="1800" dirty="0">
                <a:latin typeface="Times New Roman" panose="02020603050405020304" pitchFamily="18" charset="0"/>
              </a:rPr>
              <a:t>((1,3))</a:t>
            </a:r>
          </a:p>
          <a:p>
            <a:pPr>
              <a:lnSpc>
                <a:spcPct val="80000"/>
              </a:lnSpc>
              <a:buNone/>
            </a:pPr>
            <a:r>
              <a:rPr lang="en-US" altLang="en-US" sz="1800" dirty="0">
                <a:solidFill>
                  <a:srgbClr val="0070C0"/>
                </a:solidFill>
                <a:latin typeface="Times New Roman" panose="02020603050405020304" pitchFamily="18" charset="0"/>
              </a:rPr>
              <a:t>array([[ 0.,  0.,  0.]])</a:t>
            </a:r>
          </a:p>
          <a:p>
            <a:pPr>
              <a:lnSpc>
                <a:spcPct val="80000"/>
              </a:lnSpc>
              <a:buNone/>
            </a:pPr>
            <a:r>
              <a:rPr lang="en-US" altLang="en-US" sz="1800" dirty="0">
                <a:latin typeface="Times New Roman" panose="02020603050405020304" pitchFamily="18" charset="0"/>
              </a:rPr>
              <a:t>&gt;&gt;&gt; </a:t>
            </a:r>
            <a:r>
              <a:rPr lang="en-US" altLang="en-US" sz="1800" dirty="0" err="1">
                <a:latin typeface="Times New Roman" panose="02020603050405020304" pitchFamily="18" charset="0"/>
              </a:rPr>
              <a:t>np.ones</a:t>
            </a:r>
            <a:r>
              <a:rPr lang="en-US" altLang="en-US" sz="1800" dirty="0">
                <a:latin typeface="Times New Roman" panose="02020603050405020304" pitchFamily="18" charset="0"/>
              </a:rPr>
              <a:t>((3,3))               #全1数组</a:t>
            </a:r>
          </a:p>
          <a:p>
            <a:pPr>
              <a:lnSpc>
                <a:spcPct val="80000"/>
              </a:lnSpc>
              <a:buNone/>
            </a:pPr>
            <a:r>
              <a:rPr lang="en-US" altLang="en-US" sz="1800" dirty="0">
                <a:solidFill>
                  <a:srgbClr val="0070C0"/>
                </a:solidFill>
                <a:latin typeface="Times New Roman" panose="02020603050405020304" pitchFamily="18" charset="0"/>
              </a:rPr>
              <a:t>array([[ 1.,  1.,  1.],</a:t>
            </a:r>
          </a:p>
          <a:p>
            <a:pPr>
              <a:lnSpc>
                <a:spcPct val="80000"/>
              </a:lnSpc>
              <a:buNone/>
            </a:pPr>
            <a:r>
              <a:rPr lang="en-US" altLang="en-US" sz="1800" dirty="0">
                <a:solidFill>
                  <a:srgbClr val="0070C0"/>
                </a:solidFill>
                <a:latin typeface="Times New Roman" panose="02020603050405020304" pitchFamily="18" charset="0"/>
              </a:rPr>
              <a:t>     [ 1.,  1.,  1.],</a:t>
            </a:r>
          </a:p>
          <a:p>
            <a:pPr>
              <a:lnSpc>
                <a:spcPct val="80000"/>
              </a:lnSpc>
              <a:buNone/>
            </a:pPr>
            <a:r>
              <a:rPr lang="en-US" altLang="en-US" sz="1800" dirty="0">
                <a:solidFill>
                  <a:srgbClr val="0070C0"/>
                </a:solidFill>
                <a:latin typeface="Times New Roman" panose="02020603050405020304" pitchFamily="18" charset="0"/>
              </a:rPr>
              <a:t>     [ 1.,  1.,  1.]])</a:t>
            </a:r>
          </a:p>
          <a:p>
            <a:pPr>
              <a:lnSpc>
                <a:spcPct val="80000"/>
              </a:lnSpc>
              <a:buNone/>
            </a:pPr>
            <a:r>
              <a:rPr lang="en-US" altLang="en-US" sz="1800" dirty="0">
                <a:latin typeface="Times New Roman" panose="02020603050405020304" pitchFamily="18" charset="0"/>
              </a:rPr>
              <a:t>&gt;&gt;&gt; </a:t>
            </a:r>
            <a:r>
              <a:rPr lang="en-US" altLang="en-US" sz="1800" dirty="0" err="1">
                <a:latin typeface="Times New Roman" panose="02020603050405020304" pitchFamily="18" charset="0"/>
              </a:rPr>
              <a:t>np.arange</a:t>
            </a:r>
            <a:r>
              <a:rPr lang="en-US" altLang="en-US" sz="1800" dirty="0">
                <a:latin typeface="Times New Roman" panose="02020603050405020304" pitchFamily="18" charset="0"/>
              </a:rPr>
              <a:t>(0,12).reshape(3,4)</a:t>
            </a:r>
          </a:p>
          <a:p>
            <a:pPr>
              <a:lnSpc>
                <a:spcPct val="80000"/>
              </a:lnSpc>
              <a:buNone/>
            </a:pPr>
            <a:r>
              <a:rPr lang="en-US" altLang="en-US" sz="1800" dirty="0">
                <a:solidFill>
                  <a:srgbClr val="0070C0"/>
                </a:solidFill>
                <a:latin typeface="Times New Roman" panose="02020603050405020304" pitchFamily="18" charset="0"/>
              </a:rPr>
              <a:t>array([[ 0,  1,  2,  3],</a:t>
            </a:r>
          </a:p>
          <a:p>
            <a:pPr>
              <a:lnSpc>
                <a:spcPct val="80000"/>
              </a:lnSpc>
              <a:buNone/>
            </a:pPr>
            <a:r>
              <a:rPr lang="en-US" altLang="en-US" sz="1800" dirty="0">
                <a:solidFill>
                  <a:srgbClr val="0070C0"/>
                </a:solidFill>
                <a:latin typeface="Times New Roman" panose="02020603050405020304" pitchFamily="18" charset="0"/>
              </a:rPr>
              <a:t>       [ 4,  5,  6,  7],</a:t>
            </a:r>
          </a:p>
          <a:p>
            <a:pPr>
              <a:lnSpc>
                <a:spcPct val="80000"/>
              </a:lnSpc>
              <a:buNone/>
            </a:pPr>
            <a:r>
              <a:rPr lang="en-US" altLang="en-US" sz="1800" dirty="0">
                <a:solidFill>
                  <a:srgbClr val="0070C0"/>
                </a:solidFill>
                <a:latin typeface="Times New Roman" panose="02020603050405020304" pitchFamily="18" charset="0"/>
              </a:rPr>
              <a:t>       [ 8,  9, 10, 11]])</a:t>
            </a:r>
          </a:p>
        </p:txBody>
      </p:sp>
      <p:sp>
        <p:nvSpPr>
          <p:cNvPr id="3" name="矩形 2"/>
          <p:cNvSpPr/>
          <p:nvPr/>
        </p:nvSpPr>
        <p:spPr>
          <a:xfrm>
            <a:off x="5689600" y="1933969"/>
            <a:ext cx="6096000" cy="4081117"/>
          </a:xfrm>
          <a:prstGeom prst="rect">
            <a:avLst/>
          </a:prstGeom>
        </p:spPr>
        <p:txBody>
          <a:bodyPr>
            <a:spAutoFit/>
          </a:bodyPr>
          <a:lstStyle/>
          <a:p>
            <a:pPr marL="355600" indent="-355600" fontAlgn="base">
              <a:lnSpc>
                <a:spcPct val="80000"/>
              </a:lnSpc>
              <a:spcBef>
                <a:spcPct val="0"/>
              </a:spcBef>
              <a:spcAft>
                <a:spcPct val="0"/>
              </a:spcAft>
              <a:buSzPct val="70000"/>
              <a:tabLst>
                <a:tab pos="766445" algn="l"/>
                <a:tab pos="1336675" algn="l"/>
              </a:tabLst>
            </a:pPr>
            <a:r>
              <a:rPr kumimoji="1" lang="en-US" altLang="en-US" b="1" dirty="0">
                <a:latin typeface="Times New Roman" panose="02020603050405020304" pitchFamily="18" charset="0"/>
              </a:rPr>
              <a:t>&gt;&gt;&gt; </a:t>
            </a:r>
            <a:r>
              <a:rPr kumimoji="1" lang="en-US" altLang="en-US" b="1" dirty="0" err="1">
                <a:latin typeface="Times New Roman" panose="02020603050405020304" pitchFamily="18" charset="0"/>
              </a:rPr>
              <a:t>np.ones</a:t>
            </a:r>
            <a:r>
              <a:rPr kumimoji="1" lang="en-US" altLang="en-US" b="1" dirty="0">
                <a:latin typeface="Times New Roman" panose="02020603050405020304" pitchFamily="18" charset="0"/>
              </a:rPr>
              <a:t>((1,3))   #全1数组</a:t>
            </a:r>
          </a:p>
          <a:p>
            <a:pPr marL="355600" indent="-355600" fontAlgn="base">
              <a:lnSpc>
                <a:spcPct val="80000"/>
              </a:lnSpc>
              <a:spcBef>
                <a:spcPct val="0"/>
              </a:spcBef>
              <a:spcAft>
                <a:spcPct val="0"/>
              </a:spcAft>
              <a:buSzPct val="70000"/>
              <a:tabLst>
                <a:tab pos="766445" algn="l"/>
                <a:tab pos="1336675" algn="l"/>
              </a:tabLst>
            </a:pPr>
            <a:r>
              <a:rPr kumimoji="1" lang="en-US" altLang="en-US" b="1" dirty="0">
                <a:solidFill>
                  <a:srgbClr val="0070C0"/>
                </a:solidFill>
                <a:latin typeface="Times New Roman" panose="02020603050405020304" pitchFamily="18" charset="0"/>
              </a:rPr>
              <a:t>array([[ 1.,  1.,  1.]])</a:t>
            </a:r>
          </a:p>
          <a:p>
            <a:pPr marL="355600" indent="-355600" fontAlgn="base">
              <a:lnSpc>
                <a:spcPct val="80000"/>
              </a:lnSpc>
              <a:spcBef>
                <a:spcPct val="0"/>
              </a:spcBef>
              <a:spcAft>
                <a:spcPct val="0"/>
              </a:spcAft>
              <a:buSzPct val="70000"/>
              <a:tabLst>
                <a:tab pos="766445" algn="l"/>
                <a:tab pos="1336675" algn="l"/>
              </a:tabLst>
            </a:pPr>
            <a:r>
              <a:rPr kumimoji="1" lang="en-US" altLang="en-US" b="1" dirty="0">
                <a:latin typeface="Times New Roman" panose="02020603050405020304" pitchFamily="18" charset="0"/>
              </a:rPr>
              <a:t>&gt;&gt;&gt; </a:t>
            </a:r>
            <a:r>
              <a:rPr kumimoji="1" lang="en-US" altLang="en-US" b="1" dirty="0" err="1">
                <a:latin typeface="Times New Roman" panose="02020603050405020304" pitchFamily="18" charset="0"/>
              </a:rPr>
              <a:t>np.identity</a:t>
            </a:r>
            <a:r>
              <a:rPr kumimoji="1" lang="en-US" altLang="en-US" b="1" dirty="0">
                <a:latin typeface="Times New Roman" panose="02020603050405020304" pitchFamily="18" charset="0"/>
              </a:rPr>
              <a:t>(3)   #</a:t>
            </a:r>
            <a:r>
              <a:rPr kumimoji="1" lang="en-US" altLang="en-US" b="1" dirty="0" err="1">
                <a:latin typeface="Times New Roman" panose="02020603050405020304" pitchFamily="18" charset="0"/>
              </a:rPr>
              <a:t>单位矩阵</a:t>
            </a:r>
            <a:endParaRPr kumimoji="1" lang="en-US" altLang="en-US" b="1" dirty="0">
              <a:latin typeface="Times New Roman" panose="02020603050405020304" pitchFamily="18" charset="0"/>
            </a:endParaRPr>
          </a:p>
          <a:p>
            <a:pPr marL="355600" indent="-355600" fontAlgn="base">
              <a:lnSpc>
                <a:spcPct val="80000"/>
              </a:lnSpc>
              <a:spcBef>
                <a:spcPct val="0"/>
              </a:spcBef>
              <a:spcAft>
                <a:spcPct val="0"/>
              </a:spcAft>
              <a:buSzPct val="70000"/>
              <a:tabLst>
                <a:tab pos="766445" algn="l"/>
                <a:tab pos="1336675" algn="l"/>
              </a:tabLst>
            </a:pPr>
            <a:r>
              <a:rPr kumimoji="1" lang="en-US" altLang="en-US" b="1" dirty="0">
                <a:solidFill>
                  <a:srgbClr val="0070C0"/>
                </a:solidFill>
                <a:latin typeface="Times New Roman" panose="02020603050405020304" pitchFamily="18" charset="0"/>
              </a:rPr>
              <a:t>array([[ 1.,  0.,  0.],</a:t>
            </a:r>
          </a:p>
          <a:p>
            <a:pPr marL="355600" indent="-355600" fontAlgn="base">
              <a:lnSpc>
                <a:spcPct val="80000"/>
              </a:lnSpc>
              <a:spcBef>
                <a:spcPct val="0"/>
              </a:spcBef>
              <a:spcAft>
                <a:spcPct val="0"/>
              </a:spcAft>
              <a:buSzPct val="70000"/>
              <a:tabLst>
                <a:tab pos="766445" algn="l"/>
                <a:tab pos="1336675" algn="l"/>
              </a:tabLst>
            </a:pPr>
            <a:r>
              <a:rPr kumimoji="1" lang="en-US" altLang="en-US" b="1" dirty="0">
                <a:solidFill>
                  <a:srgbClr val="0070C0"/>
                </a:solidFill>
                <a:latin typeface="Times New Roman" panose="02020603050405020304" pitchFamily="18" charset="0"/>
              </a:rPr>
              <a:t>     [ 0.,  1.,  0.],</a:t>
            </a:r>
          </a:p>
          <a:p>
            <a:pPr marL="355600" indent="-355600" fontAlgn="base">
              <a:lnSpc>
                <a:spcPct val="80000"/>
              </a:lnSpc>
              <a:spcBef>
                <a:spcPct val="0"/>
              </a:spcBef>
              <a:spcAft>
                <a:spcPct val="0"/>
              </a:spcAft>
              <a:buSzPct val="70000"/>
              <a:tabLst>
                <a:tab pos="766445" algn="l"/>
                <a:tab pos="1336675" algn="l"/>
              </a:tabLst>
            </a:pPr>
            <a:r>
              <a:rPr kumimoji="1" lang="en-US" altLang="en-US" b="1" dirty="0">
                <a:solidFill>
                  <a:srgbClr val="0070C0"/>
                </a:solidFill>
                <a:latin typeface="Times New Roman" panose="02020603050405020304" pitchFamily="18" charset="0"/>
              </a:rPr>
              <a:t>     [ 0.,  0.,  1.]])</a:t>
            </a:r>
          </a:p>
          <a:p>
            <a:pPr marL="355600" indent="-355600" fontAlgn="base">
              <a:lnSpc>
                <a:spcPct val="80000"/>
              </a:lnSpc>
              <a:spcBef>
                <a:spcPct val="0"/>
              </a:spcBef>
              <a:spcAft>
                <a:spcPct val="0"/>
              </a:spcAft>
              <a:buSzPct val="70000"/>
              <a:tabLst>
                <a:tab pos="766445" algn="l"/>
                <a:tab pos="1336675" algn="l"/>
              </a:tabLst>
            </a:pPr>
            <a:r>
              <a:rPr kumimoji="1" lang="en-US" altLang="en-US" b="1" dirty="0">
                <a:latin typeface="Times New Roman" panose="02020603050405020304" pitchFamily="18" charset="0"/>
              </a:rPr>
              <a:t>&gt;&gt;&gt; </a:t>
            </a:r>
            <a:r>
              <a:rPr kumimoji="1" lang="en-US" altLang="en-US" b="1" dirty="0" err="1">
                <a:latin typeface="Times New Roman" panose="02020603050405020304" pitchFamily="18" charset="0"/>
              </a:rPr>
              <a:t>np.empty</a:t>
            </a:r>
            <a:r>
              <a:rPr kumimoji="1" lang="en-US" altLang="en-US" b="1" dirty="0">
                <a:latin typeface="Times New Roman" panose="02020603050405020304" pitchFamily="18" charset="0"/>
              </a:rPr>
              <a:t>((3,3))  #</a:t>
            </a:r>
            <a:r>
              <a:rPr kumimoji="1" lang="en-US" altLang="en-US" b="1" dirty="0" err="1">
                <a:latin typeface="Times New Roman" panose="02020603050405020304" pitchFamily="18" charset="0"/>
              </a:rPr>
              <a:t>空数组，只申请空间而不初始化，元素值是不确定的</a:t>
            </a:r>
            <a:endParaRPr kumimoji="1" lang="en-US" altLang="en-US" b="1" dirty="0">
              <a:latin typeface="Times New Roman" panose="02020603050405020304" pitchFamily="18" charset="0"/>
            </a:endParaRPr>
          </a:p>
          <a:p>
            <a:pPr marL="355600" indent="-355600" fontAlgn="base">
              <a:lnSpc>
                <a:spcPct val="80000"/>
              </a:lnSpc>
              <a:spcBef>
                <a:spcPct val="0"/>
              </a:spcBef>
              <a:spcAft>
                <a:spcPct val="0"/>
              </a:spcAft>
              <a:buSzPct val="70000"/>
              <a:tabLst>
                <a:tab pos="766445" algn="l"/>
                <a:tab pos="1336675" algn="l"/>
              </a:tabLst>
            </a:pPr>
            <a:r>
              <a:rPr kumimoji="1" lang="en-US" altLang="en-US" b="1" dirty="0">
                <a:solidFill>
                  <a:srgbClr val="0070C0"/>
                </a:solidFill>
                <a:latin typeface="Times New Roman" panose="02020603050405020304" pitchFamily="18" charset="0"/>
              </a:rPr>
              <a:t>array([[ 0.,  0.,  0.],</a:t>
            </a:r>
          </a:p>
          <a:p>
            <a:pPr marL="355600" indent="-355600" fontAlgn="base">
              <a:lnSpc>
                <a:spcPct val="80000"/>
              </a:lnSpc>
              <a:spcBef>
                <a:spcPct val="0"/>
              </a:spcBef>
              <a:spcAft>
                <a:spcPct val="0"/>
              </a:spcAft>
              <a:buSzPct val="70000"/>
              <a:tabLst>
                <a:tab pos="766445" algn="l"/>
                <a:tab pos="1336675" algn="l"/>
              </a:tabLst>
            </a:pPr>
            <a:r>
              <a:rPr kumimoji="1" lang="en-US" altLang="en-US" b="1" dirty="0">
                <a:solidFill>
                  <a:srgbClr val="0070C0"/>
                </a:solidFill>
                <a:latin typeface="Times New Roman" panose="02020603050405020304" pitchFamily="18" charset="0"/>
              </a:rPr>
              <a:t>     [ 0.,  0.,  0.],</a:t>
            </a:r>
          </a:p>
          <a:p>
            <a:pPr marL="355600" indent="-355600" fontAlgn="base">
              <a:lnSpc>
                <a:spcPct val="80000"/>
              </a:lnSpc>
              <a:spcBef>
                <a:spcPct val="0"/>
              </a:spcBef>
              <a:spcAft>
                <a:spcPct val="0"/>
              </a:spcAft>
              <a:buSzPct val="70000"/>
              <a:tabLst>
                <a:tab pos="766445" algn="l"/>
                <a:tab pos="1336675" algn="l"/>
              </a:tabLst>
            </a:pPr>
            <a:r>
              <a:rPr kumimoji="1" lang="en-US" altLang="en-US" b="1" dirty="0">
                <a:solidFill>
                  <a:srgbClr val="0070C0"/>
                </a:solidFill>
                <a:latin typeface="Times New Roman" panose="02020603050405020304" pitchFamily="18" charset="0"/>
              </a:rPr>
              <a:t>     [ 0.,  0.,  0.]])</a:t>
            </a:r>
          </a:p>
          <a:p>
            <a:pPr marL="355600" indent="-355600" fontAlgn="base">
              <a:lnSpc>
                <a:spcPct val="80000"/>
              </a:lnSpc>
              <a:spcBef>
                <a:spcPct val="0"/>
              </a:spcBef>
              <a:spcAft>
                <a:spcPct val="0"/>
              </a:spcAft>
              <a:buSzPct val="70000"/>
              <a:tabLst>
                <a:tab pos="766445" algn="l"/>
                <a:tab pos="1336675" algn="l"/>
              </a:tabLst>
            </a:pPr>
            <a:r>
              <a:rPr kumimoji="1" lang="en-US" altLang="en-US" b="1" dirty="0">
                <a:latin typeface="Times New Roman" panose="02020603050405020304" pitchFamily="18" charset="0"/>
              </a:rPr>
              <a:t>&gt;&gt;&gt; </a:t>
            </a:r>
            <a:r>
              <a:rPr kumimoji="1" lang="en-US" altLang="en-US" b="1" dirty="0" err="1">
                <a:latin typeface="Times New Roman" panose="02020603050405020304" pitchFamily="18" charset="0"/>
              </a:rPr>
              <a:t>np.random.random</a:t>
            </a:r>
            <a:r>
              <a:rPr kumimoji="1" lang="en-US" altLang="en-US" b="1" dirty="0">
                <a:latin typeface="Times New Roman" panose="02020603050405020304" pitchFamily="18" charset="0"/>
              </a:rPr>
              <a:t>(3)</a:t>
            </a:r>
          </a:p>
          <a:p>
            <a:pPr marL="355600" indent="-355600" fontAlgn="base">
              <a:lnSpc>
                <a:spcPct val="80000"/>
              </a:lnSpc>
              <a:spcBef>
                <a:spcPct val="0"/>
              </a:spcBef>
              <a:spcAft>
                <a:spcPct val="0"/>
              </a:spcAft>
              <a:buSzPct val="70000"/>
              <a:tabLst>
                <a:tab pos="766445" algn="l"/>
                <a:tab pos="1336675" algn="l"/>
              </a:tabLst>
            </a:pPr>
            <a:r>
              <a:rPr kumimoji="1" lang="en-US" altLang="en-US" b="1" dirty="0">
                <a:solidFill>
                  <a:srgbClr val="0070C0"/>
                </a:solidFill>
                <a:latin typeface="Times New Roman" panose="02020603050405020304" pitchFamily="18" charset="0"/>
              </a:rPr>
              <a:t>array([ 0.43221148,  0.95730281,  0.46065342])</a:t>
            </a:r>
          </a:p>
          <a:p>
            <a:pPr marL="355600" indent="-355600" fontAlgn="base">
              <a:lnSpc>
                <a:spcPct val="80000"/>
              </a:lnSpc>
              <a:spcBef>
                <a:spcPct val="0"/>
              </a:spcBef>
              <a:spcAft>
                <a:spcPct val="0"/>
              </a:spcAft>
              <a:buSzPct val="70000"/>
              <a:tabLst>
                <a:tab pos="766445" algn="l"/>
                <a:tab pos="1336675" algn="l"/>
              </a:tabLst>
            </a:pPr>
            <a:r>
              <a:rPr kumimoji="1" lang="en-US" altLang="en-US" b="1" dirty="0">
                <a:latin typeface="Times New Roman" panose="02020603050405020304" pitchFamily="18" charset="0"/>
              </a:rPr>
              <a:t>&gt;&gt;&gt; </a:t>
            </a:r>
            <a:r>
              <a:rPr kumimoji="1" lang="en-US" altLang="en-US" b="1" dirty="0" err="1">
                <a:latin typeface="Times New Roman" panose="02020603050405020304" pitchFamily="18" charset="0"/>
              </a:rPr>
              <a:t>np.random.random</a:t>
            </a:r>
            <a:r>
              <a:rPr kumimoji="1" lang="en-US" altLang="en-US" b="1" dirty="0">
                <a:latin typeface="Times New Roman" panose="02020603050405020304" pitchFamily="18" charset="0"/>
              </a:rPr>
              <a:t>((3,3))</a:t>
            </a:r>
          </a:p>
          <a:p>
            <a:pPr marL="355600" indent="-355600" fontAlgn="base">
              <a:lnSpc>
                <a:spcPct val="80000"/>
              </a:lnSpc>
              <a:spcBef>
                <a:spcPct val="0"/>
              </a:spcBef>
              <a:spcAft>
                <a:spcPct val="0"/>
              </a:spcAft>
              <a:buSzPct val="70000"/>
              <a:tabLst>
                <a:tab pos="766445" algn="l"/>
                <a:tab pos="1336675" algn="l"/>
              </a:tabLst>
            </a:pPr>
            <a:r>
              <a:rPr kumimoji="1" lang="en-US" altLang="en-US" b="1" dirty="0">
                <a:solidFill>
                  <a:srgbClr val="0070C0"/>
                </a:solidFill>
                <a:latin typeface="Times New Roman" panose="02020603050405020304" pitchFamily="18" charset="0"/>
              </a:rPr>
              <a:t>array([[ 0.70952098,  0.98226954,  0.83345539],</a:t>
            </a:r>
          </a:p>
          <a:p>
            <a:pPr marL="355600" indent="-355600" fontAlgn="base">
              <a:lnSpc>
                <a:spcPct val="80000"/>
              </a:lnSpc>
              <a:spcBef>
                <a:spcPct val="0"/>
              </a:spcBef>
              <a:spcAft>
                <a:spcPct val="0"/>
              </a:spcAft>
              <a:buSzPct val="70000"/>
              <a:tabLst>
                <a:tab pos="766445" algn="l"/>
                <a:tab pos="1336675" algn="l"/>
              </a:tabLst>
            </a:pPr>
            <a:r>
              <a:rPr kumimoji="1" lang="en-US" altLang="en-US" b="1" dirty="0">
                <a:solidFill>
                  <a:srgbClr val="0070C0"/>
                </a:solidFill>
                <a:latin typeface="Times New Roman" panose="02020603050405020304" pitchFamily="18" charset="0"/>
              </a:rPr>
              <a:t>       [ 0.82656071,  0.35929061,  0.85760655],</a:t>
            </a:r>
          </a:p>
          <a:p>
            <a:pPr marL="355600" indent="-355600" fontAlgn="base">
              <a:lnSpc>
                <a:spcPct val="80000"/>
              </a:lnSpc>
              <a:spcBef>
                <a:spcPct val="0"/>
              </a:spcBef>
              <a:spcAft>
                <a:spcPct val="0"/>
              </a:spcAft>
              <a:buSzPct val="70000"/>
              <a:tabLst>
                <a:tab pos="766445" algn="l"/>
                <a:tab pos="1336675" algn="l"/>
              </a:tabLst>
            </a:pPr>
            <a:r>
              <a:rPr kumimoji="1" lang="en-US" altLang="en-US" b="1" dirty="0">
                <a:solidFill>
                  <a:srgbClr val="0070C0"/>
                </a:solidFill>
                <a:latin typeface="Times New Roman" panose="02020603050405020304" pitchFamily="18" charset="0"/>
              </a:rPr>
              <a:t>       [ 0.91669271,  0.25922794,  0.32693405]])</a:t>
            </a:r>
          </a:p>
          <a:p>
            <a:pPr>
              <a:lnSpc>
                <a:spcPct val="80000"/>
              </a:lnSpc>
              <a:buNone/>
            </a:pPr>
            <a:endParaRPr lang="en-US" altLang="en-US" dirty="0">
              <a:solidFill>
                <a:srgbClr val="0070C0"/>
              </a:solidFill>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数组的基本操作</a:t>
            </a:r>
            <a:endParaRPr lang="en-US" altLang="zh-CN" dirty="0">
              <a:latin typeface="宋体" panose="02010600030101010101" pitchFamily="2" charset="-122"/>
            </a:endParaRPr>
          </a:p>
        </p:txBody>
      </p:sp>
      <p:sp>
        <p:nvSpPr>
          <p:cNvPr id="4" name="灯片编号占位符 3"/>
          <p:cNvSpPr>
            <a:spLocks noGrp="1"/>
          </p:cNvSpPr>
          <p:nvPr>
            <p:ph type="sldNum" sz="quarter" idx="11"/>
          </p:nvPr>
        </p:nvSpPr>
        <p:spPr/>
        <p:txBody>
          <a:bodyPr/>
          <a:lstStyle/>
          <a:p>
            <a:fld id="{565CE74E-AB26-4998-AD42-012C4C1AD076}" type="slidenum">
              <a:rPr lang="zh-CN" altLang="en-US" smtClean="0"/>
              <a:t>9</a:t>
            </a:fld>
            <a:endParaRPr lang="zh-CN" altLang="en-US"/>
          </a:p>
        </p:txBody>
      </p:sp>
      <p:sp>
        <p:nvSpPr>
          <p:cNvPr id="5" name="内容占位符 4"/>
          <p:cNvSpPr>
            <a:spLocks noGrp="1"/>
          </p:cNvSpPr>
          <p:nvPr>
            <p:ph idx="1"/>
          </p:nvPr>
        </p:nvSpPr>
        <p:spPr/>
        <p:txBody>
          <a:bodyPr/>
          <a:lstStyle/>
          <a:p>
            <a:r>
              <a:rPr lang="zh-CN" altLang="en-US" noProof="1"/>
              <a:t>形状变换</a:t>
            </a:r>
            <a:endParaRPr lang="en-US" altLang="zh-CN" dirty="0"/>
          </a:p>
          <a:p>
            <a:pPr>
              <a:lnSpc>
                <a:spcPct val="80000"/>
              </a:lnSpc>
              <a:buNone/>
            </a:pPr>
            <a:r>
              <a:rPr lang="en-US" altLang="zh-CN" sz="1800" dirty="0">
                <a:latin typeface="Times New Roman" panose="02020603050405020304" pitchFamily="18" charset="0"/>
              </a:rPr>
              <a:t>&gt;&gt;&gt; a = </a:t>
            </a:r>
            <a:r>
              <a:rPr lang="en-US" altLang="zh-CN" sz="1800" dirty="0" err="1">
                <a:latin typeface="Times New Roman" panose="02020603050405020304" pitchFamily="18" charset="0"/>
              </a:rPr>
              <a:t>np.arange</a:t>
            </a:r>
            <a:r>
              <a:rPr lang="en-US" altLang="zh-CN" sz="1800" dirty="0">
                <a:latin typeface="Times New Roman" panose="02020603050405020304" pitchFamily="18" charset="0"/>
              </a:rPr>
              <a:t>(1, 11, 1)</a:t>
            </a:r>
          </a:p>
          <a:p>
            <a:pPr>
              <a:lnSpc>
                <a:spcPct val="80000"/>
              </a:lnSpc>
              <a:buNone/>
            </a:pPr>
            <a:r>
              <a:rPr lang="en-US" altLang="zh-CN" sz="1800" dirty="0">
                <a:latin typeface="Times New Roman" panose="02020603050405020304" pitchFamily="18" charset="0"/>
              </a:rPr>
              <a:t>&gt;&gt;&gt; a</a:t>
            </a:r>
          </a:p>
          <a:p>
            <a:pPr>
              <a:lnSpc>
                <a:spcPct val="80000"/>
              </a:lnSpc>
              <a:buNone/>
            </a:pPr>
            <a:r>
              <a:rPr lang="en-US" altLang="zh-CN" sz="1800" dirty="0">
                <a:solidFill>
                  <a:srgbClr val="0070C0"/>
                </a:solidFill>
                <a:latin typeface="Times New Roman" panose="02020603050405020304" pitchFamily="18" charset="0"/>
              </a:rPr>
              <a:t>array([1, 2, 3, 4, 5, 6, 7, 8, 9, 10])</a:t>
            </a:r>
          </a:p>
          <a:p>
            <a:pPr>
              <a:lnSpc>
                <a:spcPct val="80000"/>
              </a:lnSpc>
              <a:buNone/>
            </a:pPr>
            <a:r>
              <a:rPr lang="en-US" altLang="zh-CN" sz="1800" dirty="0">
                <a:latin typeface="Times New Roman" panose="02020603050405020304" pitchFamily="18" charset="0"/>
              </a:rPr>
              <a:t>&gt;&gt;&gt; </a:t>
            </a:r>
            <a:r>
              <a:rPr lang="en-US" altLang="zh-CN" sz="1800" dirty="0" err="1">
                <a:latin typeface="Times New Roman" panose="02020603050405020304" pitchFamily="18" charset="0"/>
              </a:rPr>
              <a:t>a.shape</a:t>
            </a:r>
            <a:r>
              <a:rPr lang="en-US" altLang="zh-CN" sz="1800" dirty="0">
                <a:latin typeface="Times New Roman" panose="02020603050405020304" pitchFamily="18" charset="0"/>
              </a:rPr>
              <a:t> = 2, 5                         #改为2行5列</a:t>
            </a:r>
          </a:p>
          <a:p>
            <a:pPr>
              <a:lnSpc>
                <a:spcPct val="80000"/>
              </a:lnSpc>
              <a:buNone/>
            </a:pPr>
            <a:r>
              <a:rPr lang="en-US" altLang="zh-CN" sz="1800" dirty="0">
                <a:latin typeface="Times New Roman" panose="02020603050405020304" pitchFamily="18" charset="0"/>
              </a:rPr>
              <a:t>&gt;&gt;&gt; a</a:t>
            </a:r>
          </a:p>
          <a:p>
            <a:pPr>
              <a:lnSpc>
                <a:spcPct val="80000"/>
              </a:lnSpc>
              <a:buNone/>
            </a:pPr>
            <a:r>
              <a:rPr lang="en-US" altLang="zh-CN" sz="1800" dirty="0">
                <a:solidFill>
                  <a:srgbClr val="0070C0"/>
                </a:solidFill>
                <a:latin typeface="Times New Roman" panose="02020603050405020304" pitchFamily="18" charset="0"/>
              </a:rPr>
              <a:t>array([[ 1,  2,  3,  4,  5],</a:t>
            </a:r>
          </a:p>
          <a:p>
            <a:pPr>
              <a:lnSpc>
                <a:spcPct val="80000"/>
              </a:lnSpc>
              <a:buNone/>
            </a:pPr>
            <a:r>
              <a:rPr lang="en-US" altLang="zh-CN" sz="1800" dirty="0">
                <a:solidFill>
                  <a:srgbClr val="0070C0"/>
                </a:solidFill>
                <a:latin typeface="Times New Roman" panose="02020603050405020304" pitchFamily="18" charset="0"/>
              </a:rPr>
              <a:t>     [ 6,  7,  8,  9, 10]])</a:t>
            </a:r>
          </a:p>
          <a:p>
            <a:pPr>
              <a:lnSpc>
                <a:spcPct val="80000"/>
              </a:lnSpc>
              <a:buNone/>
            </a:pPr>
            <a:r>
              <a:rPr lang="en-US" altLang="zh-CN" sz="1800" dirty="0">
                <a:latin typeface="Times New Roman" panose="02020603050405020304" pitchFamily="18" charset="0"/>
              </a:rPr>
              <a:t>&gt;&gt;&gt; </a:t>
            </a:r>
            <a:r>
              <a:rPr lang="en-US" altLang="zh-CN" sz="1800" dirty="0" err="1">
                <a:solidFill>
                  <a:srgbClr val="FF0000"/>
                </a:solidFill>
                <a:latin typeface="Times New Roman" panose="02020603050405020304" pitchFamily="18" charset="0"/>
              </a:rPr>
              <a:t>a.shape</a:t>
            </a:r>
            <a:r>
              <a:rPr lang="en-US" altLang="zh-CN" sz="1800" dirty="0">
                <a:solidFill>
                  <a:srgbClr val="FF0000"/>
                </a:solidFill>
                <a:latin typeface="Times New Roman" panose="02020603050405020304" pitchFamily="18" charset="0"/>
              </a:rPr>
              <a:t> = 5, -1                         #-1表示自动计算</a:t>
            </a:r>
          </a:p>
          <a:p>
            <a:pPr>
              <a:lnSpc>
                <a:spcPct val="80000"/>
              </a:lnSpc>
              <a:buNone/>
            </a:pPr>
            <a:r>
              <a:rPr lang="en-US" altLang="zh-CN" sz="1800" dirty="0">
                <a:latin typeface="Times New Roman" panose="02020603050405020304" pitchFamily="18" charset="0"/>
              </a:rPr>
              <a:t>&gt;&gt;&gt; a</a:t>
            </a:r>
          </a:p>
          <a:p>
            <a:pPr>
              <a:lnSpc>
                <a:spcPct val="80000"/>
              </a:lnSpc>
              <a:buNone/>
            </a:pPr>
            <a:r>
              <a:rPr lang="en-US" altLang="zh-CN" sz="1800" dirty="0">
                <a:solidFill>
                  <a:srgbClr val="0070C0"/>
                </a:solidFill>
                <a:latin typeface="Times New Roman" panose="02020603050405020304" pitchFamily="18" charset="0"/>
              </a:rPr>
              <a:t>array([[ 1,  2],</a:t>
            </a:r>
          </a:p>
          <a:p>
            <a:pPr>
              <a:lnSpc>
                <a:spcPct val="80000"/>
              </a:lnSpc>
              <a:buNone/>
            </a:pPr>
            <a:r>
              <a:rPr lang="en-US" altLang="zh-CN" sz="1800" dirty="0">
                <a:solidFill>
                  <a:srgbClr val="0070C0"/>
                </a:solidFill>
                <a:latin typeface="Times New Roman" panose="02020603050405020304" pitchFamily="18" charset="0"/>
              </a:rPr>
              <a:t>     [ 3,  4],</a:t>
            </a:r>
          </a:p>
          <a:p>
            <a:pPr>
              <a:lnSpc>
                <a:spcPct val="80000"/>
              </a:lnSpc>
              <a:buNone/>
            </a:pPr>
            <a:r>
              <a:rPr lang="en-US" altLang="zh-CN" sz="1800" dirty="0">
                <a:solidFill>
                  <a:srgbClr val="0070C0"/>
                </a:solidFill>
                <a:latin typeface="Times New Roman" panose="02020603050405020304" pitchFamily="18" charset="0"/>
              </a:rPr>
              <a:t>     [ 5,  6],</a:t>
            </a:r>
          </a:p>
          <a:p>
            <a:pPr>
              <a:lnSpc>
                <a:spcPct val="80000"/>
              </a:lnSpc>
              <a:buNone/>
            </a:pPr>
            <a:r>
              <a:rPr lang="en-US" altLang="zh-CN" sz="1800" dirty="0">
                <a:solidFill>
                  <a:srgbClr val="0070C0"/>
                </a:solidFill>
                <a:latin typeface="Times New Roman" panose="02020603050405020304" pitchFamily="18" charset="0"/>
              </a:rPr>
              <a:t>     [ 7,  8],</a:t>
            </a:r>
          </a:p>
          <a:p>
            <a:pPr>
              <a:lnSpc>
                <a:spcPct val="80000"/>
              </a:lnSpc>
              <a:buNone/>
            </a:pPr>
            <a:r>
              <a:rPr lang="en-US" altLang="zh-CN" sz="1800" dirty="0">
                <a:solidFill>
                  <a:srgbClr val="0070C0"/>
                </a:solidFill>
                <a:latin typeface="Times New Roman" panose="02020603050405020304" pitchFamily="18" charset="0"/>
              </a:rPr>
              <a:t>     [ 9, 10]])</a:t>
            </a:r>
          </a:p>
          <a:p>
            <a:pPr>
              <a:lnSpc>
                <a:spcPct val="80000"/>
              </a:lnSpc>
              <a:buNone/>
            </a:pPr>
            <a:r>
              <a:rPr lang="en-US" altLang="zh-CN" sz="1800" dirty="0">
                <a:latin typeface="Times New Roman" panose="02020603050405020304" pitchFamily="18" charset="0"/>
              </a:rPr>
              <a:t>&gt;&gt;&gt; b = </a:t>
            </a:r>
            <a:r>
              <a:rPr lang="en-US" altLang="zh-CN" sz="1800" dirty="0" err="1">
                <a:latin typeface="Times New Roman" panose="02020603050405020304" pitchFamily="18" charset="0"/>
              </a:rPr>
              <a:t>a.reshape</a:t>
            </a:r>
            <a:r>
              <a:rPr lang="en-US" altLang="zh-CN" sz="1800" dirty="0">
                <a:latin typeface="Times New Roman" panose="02020603050405020304" pitchFamily="18" charset="0"/>
              </a:rPr>
              <a:t>(2,5)                     #reshape()</a:t>
            </a:r>
            <a:r>
              <a:rPr lang="en-US" altLang="zh-CN" sz="1800" dirty="0" err="1">
                <a:latin typeface="Times New Roman" panose="02020603050405020304" pitchFamily="18" charset="0"/>
              </a:rPr>
              <a:t>方法返回新数组</a:t>
            </a:r>
            <a:endParaRPr lang="en-US" altLang="zh-CN" sz="1800" dirty="0">
              <a:latin typeface="Times New Roman" panose="02020603050405020304" pitchFamily="18" charset="0"/>
            </a:endParaRPr>
          </a:p>
          <a:p>
            <a:pPr>
              <a:lnSpc>
                <a:spcPct val="80000"/>
              </a:lnSpc>
              <a:buNone/>
            </a:pPr>
            <a:r>
              <a:rPr lang="en-US" altLang="zh-CN" sz="1800" dirty="0">
                <a:latin typeface="Times New Roman" panose="02020603050405020304" pitchFamily="18" charset="0"/>
              </a:rPr>
              <a:t>&gt;&gt;&gt; b</a:t>
            </a:r>
          </a:p>
          <a:p>
            <a:pPr>
              <a:lnSpc>
                <a:spcPct val="80000"/>
              </a:lnSpc>
              <a:buNone/>
            </a:pPr>
            <a:r>
              <a:rPr lang="en-US" altLang="zh-CN" sz="1800" dirty="0">
                <a:solidFill>
                  <a:srgbClr val="0070C0"/>
                </a:solidFill>
                <a:latin typeface="Times New Roman" panose="02020603050405020304" pitchFamily="18" charset="0"/>
              </a:rPr>
              <a:t>array([[ 1,  2,  3,  4,  5],</a:t>
            </a:r>
          </a:p>
          <a:p>
            <a:pPr>
              <a:lnSpc>
                <a:spcPct val="80000"/>
              </a:lnSpc>
              <a:buNone/>
            </a:pPr>
            <a:r>
              <a:rPr lang="en-US" altLang="zh-CN" sz="1800" dirty="0">
                <a:solidFill>
                  <a:srgbClr val="0070C0"/>
                </a:solidFill>
                <a:latin typeface="Times New Roman" panose="02020603050405020304" pitchFamily="18" charset="0"/>
              </a:rPr>
              <a:t>     [ 6,  7,  8,  9, 10]])</a:t>
            </a:r>
          </a:p>
        </p:txBody>
      </p:sp>
    </p:spTree>
  </p:cSld>
  <p:clrMapOvr>
    <a:masterClrMapping/>
  </p:clrMapOvr>
</p:sld>
</file>

<file path=ppt/theme/theme1.xml><?xml version="1.0" encoding="utf-8"?>
<a:theme xmlns:a="http://schemas.openxmlformats.org/drawingml/2006/main" name="模板">
  <a:themeElements>
    <a:clrScheme name="模板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模板">
      <a:majorFont>
        <a:latin typeface="Times New Roman"/>
        <a:ea typeface="隶书"/>
        <a:cs typeface=""/>
      </a:majorFont>
      <a:minorFont>
        <a:latin typeface="Tahom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模板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模板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模板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模板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模板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模板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模板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模板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docProps/app.xml><?xml version="1.0" encoding="utf-8"?>
<Properties xmlns="http://schemas.openxmlformats.org/officeDocument/2006/extended-properties" xmlns:vt="http://schemas.openxmlformats.org/officeDocument/2006/docPropsVTypes">
  <TotalTime>1364</TotalTime>
  <Words>7794</Words>
  <Application>Microsoft Office PowerPoint</Application>
  <PresentationFormat>宽屏</PresentationFormat>
  <Paragraphs>978</Paragraphs>
  <Slides>45</Slides>
  <Notes>37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45</vt:i4>
      </vt:variant>
    </vt:vector>
  </HeadingPairs>
  <TitlesOfParts>
    <vt:vector size="57" baseType="lpstr">
      <vt:lpstr>PingFang SC</vt:lpstr>
      <vt:lpstr>黑体</vt:lpstr>
      <vt:lpstr>华文中宋</vt:lpstr>
      <vt:lpstr>宋体</vt:lpstr>
      <vt:lpstr>微软雅黑</vt:lpstr>
      <vt:lpstr>Arial</vt:lpstr>
      <vt:lpstr>Calibri</vt:lpstr>
      <vt:lpstr>Source Code Pro</vt:lpstr>
      <vt:lpstr>Tahoma</vt:lpstr>
      <vt:lpstr>Times New Roman</vt:lpstr>
      <vt:lpstr>Wingdings</vt:lpstr>
      <vt:lpstr>模板</vt:lpstr>
      <vt:lpstr>Python数据处理编程</vt:lpstr>
      <vt:lpstr>Python数据处理编程</vt:lpstr>
      <vt:lpstr>简介</vt:lpstr>
      <vt:lpstr>简介</vt:lpstr>
      <vt:lpstr>数组的基本操作</vt:lpstr>
      <vt:lpstr>数组的基本操作</vt:lpstr>
      <vt:lpstr>数组的基本操作</vt:lpstr>
      <vt:lpstr>数组的基本操作</vt:lpstr>
      <vt:lpstr>数组的基本操作</vt:lpstr>
      <vt:lpstr>数组的基本操作</vt:lpstr>
      <vt:lpstr>数组的基本操作</vt:lpstr>
      <vt:lpstr>数组的基本操作</vt:lpstr>
      <vt:lpstr>数组的基本操作</vt:lpstr>
      <vt:lpstr>数组的基本操作</vt:lpstr>
      <vt:lpstr>数组的基本操作</vt:lpstr>
      <vt:lpstr>数组的基本操作</vt:lpstr>
      <vt:lpstr>数组的基本操作</vt:lpstr>
      <vt:lpstr>数组的基本操作</vt:lpstr>
      <vt:lpstr>基于数组的运算和函数</vt:lpstr>
      <vt:lpstr>基于数组的运算和函数</vt:lpstr>
      <vt:lpstr>基于数组的运算和函数</vt:lpstr>
      <vt:lpstr>基于数组的运算和函数</vt:lpstr>
      <vt:lpstr>基于数组的运算和函数</vt:lpstr>
      <vt:lpstr>基于数组的运算和函数</vt:lpstr>
      <vt:lpstr>基于数组的运算和函数</vt:lpstr>
      <vt:lpstr>基于数组的运算和函数</vt:lpstr>
      <vt:lpstr>基于数组的运算和函数</vt:lpstr>
      <vt:lpstr>基于数组的运算和函数</vt:lpstr>
      <vt:lpstr>常用概念</vt:lpstr>
      <vt:lpstr>常用概念</vt:lpstr>
      <vt:lpstr>常用概念</vt:lpstr>
      <vt:lpstr>常用概念</vt:lpstr>
      <vt:lpstr>基于数组的文件读写</vt:lpstr>
      <vt:lpstr>基于数组的文件读写</vt:lpstr>
      <vt:lpstr>基于数组的文件读写</vt:lpstr>
      <vt:lpstr>基于数组的文件读写</vt:lpstr>
      <vt:lpstr>基于数组的文件读写</vt:lpstr>
      <vt:lpstr>基于数组的文件读写</vt:lpstr>
      <vt:lpstr>线性代数</vt:lpstr>
      <vt:lpstr>线性代数</vt:lpstr>
      <vt:lpstr>线性代数</vt:lpstr>
      <vt:lpstr>线性代数</vt:lpstr>
      <vt:lpstr>线性代数</vt:lpstr>
      <vt:lpstr>线性代数</vt:lpstr>
      <vt:lpstr>线性代数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Dong</dc:creator>
  <cp:lastModifiedBy>BIN WANG</cp:lastModifiedBy>
  <cp:revision>1263</cp:revision>
  <dcterms:created xsi:type="dcterms:W3CDTF">2015-05-05T08:02:00Z</dcterms:created>
  <dcterms:modified xsi:type="dcterms:W3CDTF">2023-04-26T13:30:53Z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2052-11.1.0.7881</vt:lpwstr>
  </property>
</Properties>
</file>