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1795" r:id="rId2"/>
    <p:sldId id="2458" r:id="rId3"/>
    <p:sldId id="2459" r:id="rId4"/>
    <p:sldId id="2460" r:id="rId5"/>
    <p:sldId id="2461" r:id="rId6"/>
    <p:sldId id="2464" r:id="rId7"/>
    <p:sldId id="2463" r:id="rId8"/>
    <p:sldId id="2466" r:id="rId9"/>
    <p:sldId id="2467" r:id="rId10"/>
    <p:sldId id="2468" r:id="rId11"/>
    <p:sldId id="2470" r:id="rId12"/>
    <p:sldId id="2472" r:id="rId13"/>
    <p:sldId id="2471" r:id="rId14"/>
    <p:sldId id="2473" r:id="rId15"/>
    <p:sldId id="2474" r:id="rId16"/>
    <p:sldId id="2475" r:id="rId17"/>
    <p:sldId id="2476" r:id="rId18"/>
    <p:sldId id="2478" r:id="rId19"/>
    <p:sldId id="2477" r:id="rId20"/>
    <p:sldId id="2480" r:id="rId21"/>
    <p:sldId id="2481" r:id="rId22"/>
    <p:sldId id="2479" r:id="rId23"/>
    <p:sldId id="2482" r:id="rId24"/>
    <p:sldId id="2483" r:id="rId25"/>
    <p:sldId id="2487" r:id="rId26"/>
    <p:sldId id="2484" r:id="rId27"/>
    <p:sldId id="2485" r:id="rId28"/>
    <p:sldId id="2491" r:id="rId29"/>
    <p:sldId id="2494" r:id="rId30"/>
    <p:sldId id="2486" r:id="rId31"/>
    <p:sldId id="2488" r:id="rId32"/>
    <p:sldId id="2489" r:id="rId33"/>
    <p:sldId id="2490" r:id="rId34"/>
    <p:sldId id="2495" r:id="rId35"/>
    <p:sldId id="2493" r:id="rId36"/>
    <p:sldId id="2492" r:id="rId37"/>
    <p:sldId id="2496" r:id="rId38"/>
    <p:sldId id="2497" r:id="rId39"/>
    <p:sldId id="2498" r:id="rId40"/>
    <p:sldId id="2499" r:id="rId41"/>
    <p:sldId id="2500" r:id="rId42"/>
    <p:sldId id="2501" r:id="rId43"/>
    <p:sldId id="2502" r:id="rId44"/>
    <p:sldId id="2503" r:id="rId45"/>
    <p:sldId id="2505" r:id="rId46"/>
    <p:sldId id="2506" r:id="rId47"/>
    <p:sldId id="2507" r:id="rId48"/>
    <p:sldId id="2508" r:id="rId49"/>
    <p:sldId id="2509" r:id="rId50"/>
    <p:sldId id="2510" r:id="rId51"/>
    <p:sldId id="2511" r:id="rId52"/>
    <p:sldId id="2512" r:id="rId53"/>
    <p:sldId id="2513" r:id="rId54"/>
    <p:sldId id="2514" r:id="rId55"/>
    <p:sldId id="2515" r:id="rId56"/>
    <p:sldId id="2516" r:id="rId57"/>
    <p:sldId id="2517" r:id="rId58"/>
    <p:sldId id="2518" r:id="rId59"/>
    <p:sldId id="2519" r:id="rId60"/>
    <p:sldId id="2520" r:id="rId61"/>
    <p:sldId id="2521" r:id="rId62"/>
    <p:sldId id="2522" r:id="rId63"/>
    <p:sldId id="2524" r:id="rId64"/>
    <p:sldId id="2523" r:id="rId65"/>
    <p:sldId id="2525" r:id="rId66"/>
    <p:sldId id="2526" r:id="rId67"/>
    <p:sldId id="2527" r:id="rId68"/>
    <p:sldId id="2528" r:id="rId69"/>
    <p:sldId id="2529" r:id="rId70"/>
    <p:sldId id="2530" r:id="rId71"/>
    <p:sldId id="2542" r:id="rId72"/>
    <p:sldId id="2543" r:id="rId73"/>
    <p:sldId id="2531" r:id="rId74"/>
    <p:sldId id="2532" r:id="rId75"/>
    <p:sldId id="2533" r:id="rId76"/>
    <p:sldId id="2534" r:id="rId77"/>
    <p:sldId id="2535" r:id="rId78"/>
    <p:sldId id="2566" r:id="rId79"/>
    <p:sldId id="2539" r:id="rId80"/>
    <p:sldId id="2540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2458"/>
            <p14:sldId id="2459"/>
            <p14:sldId id="2460"/>
            <p14:sldId id="2461"/>
            <p14:sldId id="2464"/>
            <p14:sldId id="2463"/>
            <p14:sldId id="2466"/>
            <p14:sldId id="2467"/>
            <p14:sldId id="2468"/>
            <p14:sldId id="2470"/>
            <p14:sldId id="2472"/>
            <p14:sldId id="2471"/>
            <p14:sldId id="2473"/>
            <p14:sldId id="2474"/>
            <p14:sldId id="2475"/>
            <p14:sldId id="2476"/>
            <p14:sldId id="2478"/>
            <p14:sldId id="2477"/>
            <p14:sldId id="2480"/>
            <p14:sldId id="2481"/>
            <p14:sldId id="2479"/>
            <p14:sldId id="2482"/>
            <p14:sldId id="2483"/>
            <p14:sldId id="2487"/>
            <p14:sldId id="2484"/>
            <p14:sldId id="2485"/>
            <p14:sldId id="2491"/>
            <p14:sldId id="2494"/>
            <p14:sldId id="2486"/>
            <p14:sldId id="2488"/>
            <p14:sldId id="2489"/>
            <p14:sldId id="2490"/>
            <p14:sldId id="2495"/>
            <p14:sldId id="2493"/>
            <p14:sldId id="2492"/>
            <p14:sldId id="2496"/>
            <p14:sldId id="2497"/>
            <p14:sldId id="2498"/>
            <p14:sldId id="2499"/>
            <p14:sldId id="2500"/>
            <p14:sldId id="2501"/>
            <p14:sldId id="2502"/>
            <p14:sldId id="2503"/>
            <p14:sldId id="2505"/>
            <p14:sldId id="2506"/>
            <p14:sldId id="2507"/>
            <p14:sldId id="2508"/>
            <p14:sldId id="2509"/>
            <p14:sldId id="2510"/>
            <p14:sldId id="2511"/>
            <p14:sldId id="2512"/>
            <p14:sldId id="2513"/>
            <p14:sldId id="2514"/>
            <p14:sldId id="2515"/>
            <p14:sldId id="2516"/>
            <p14:sldId id="2517"/>
            <p14:sldId id="2518"/>
            <p14:sldId id="2519"/>
            <p14:sldId id="2520"/>
            <p14:sldId id="2521"/>
            <p14:sldId id="2522"/>
            <p14:sldId id="2524"/>
            <p14:sldId id="2523"/>
            <p14:sldId id="2525"/>
            <p14:sldId id="2526"/>
            <p14:sldId id="2527"/>
            <p14:sldId id="2528"/>
            <p14:sldId id="2529"/>
            <p14:sldId id="2530"/>
            <p14:sldId id="2542"/>
            <p14:sldId id="2543"/>
            <p14:sldId id="2531"/>
            <p14:sldId id="2532"/>
            <p14:sldId id="2533"/>
            <p14:sldId id="2534"/>
            <p14:sldId id="2535"/>
            <p14:sldId id="2566"/>
            <p14:sldId id="2539"/>
            <p14:sldId id="2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74030" autoAdjust="0"/>
  </p:normalViewPr>
  <p:slideViewPr>
    <p:cSldViewPr snapToGrid="0">
      <p:cViewPr varScale="1">
        <p:scale>
          <a:sx n="74" d="100"/>
          <a:sy n="74" d="100"/>
        </p:scale>
        <p:origin x="13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3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索引不能改变。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1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6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3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8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0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b  d   e</a:t>
            </a:r>
          </a:p>
          <a:p>
            <a:r>
              <a:rPr lang="pt-BR" altLang="zh-CN" dirty="0"/>
              <a:t>0   1   2</a:t>
            </a:r>
          </a:p>
          <a:p>
            <a:r>
              <a:rPr lang="pt-BR" altLang="zh-CN" dirty="0"/>
              <a:t>0   1   2</a:t>
            </a:r>
          </a:p>
          <a:p>
            <a:r>
              <a:rPr lang="pt-BR" altLang="zh-CN" dirty="0"/>
              <a:t>0   1   2</a:t>
            </a:r>
          </a:p>
          <a:p>
            <a:r>
              <a:rPr lang="pt-BR" altLang="zh-CN" dirty="0"/>
              <a:t>0   1   2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8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2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rank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函数中的参数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method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有四个取值：无参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,"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min","max","first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无参</a:t>
            </a:r>
            <a:br>
              <a:rPr lang="zh-CN" altLang="en-US" b="0" i="0" dirty="0">
                <a:effectLst/>
                <a:latin typeface="-apple-system"/>
              </a:rPr>
            </a:br>
            <a:r>
              <a:rPr lang="zh-CN" altLang="en-US" b="0" i="0" dirty="0">
                <a:effectLst/>
                <a:latin typeface="-apple-system"/>
              </a:rPr>
              <a:t>相同排名下，取平均值进行排名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Min </a:t>
            </a:r>
            <a:r>
              <a:rPr lang="zh-CN" altLang="en-US" b="0" i="0" dirty="0">
                <a:effectLst/>
                <a:latin typeface="-apple-system"/>
              </a:rPr>
              <a:t>相同的值取较小的排名。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max</a:t>
            </a:r>
            <a:r>
              <a:rPr lang="zh-CN" altLang="en-US" dirty="0"/>
              <a:t>相同的值取较大的排名。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effectLst/>
                <a:latin typeface="-apple-system"/>
              </a:rPr>
              <a:t>First </a:t>
            </a:r>
            <a:r>
              <a:rPr lang="zh-CN" altLang="en-US" b="0" i="0" dirty="0">
                <a:effectLst/>
                <a:latin typeface="-apple-system"/>
              </a:rPr>
              <a:t>按顺序排列，不允许并列。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200" dirty="0" err="1">
                <a:latin typeface="Times New Roman" panose="02020603050405020304" pitchFamily="18" charset="0"/>
                <a:cs typeface="+mn-cs"/>
              </a:rPr>
              <a:t>df.sum</a:t>
            </a:r>
            <a:r>
              <a:rPr lang="en-US" altLang="zh-CN" kern="1200" dirty="0">
                <a:latin typeface="Times New Roman" panose="02020603050405020304" pitchFamily="18" charset="0"/>
                <a:cs typeface="+mn-cs"/>
              </a:rPr>
              <a:t>(axis=‘columns’) #</a:t>
            </a:r>
            <a:r>
              <a:rPr lang="zh-CN" altLang="en-US" kern="1200" dirty="0">
                <a:latin typeface="Times New Roman" panose="02020603050405020304" pitchFamily="18" charset="0"/>
                <a:cs typeface="+mn-cs"/>
              </a:rPr>
              <a:t>默认自动排除</a:t>
            </a:r>
            <a:r>
              <a:rPr lang="en-US" altLang="zh-CN" kern="1200" dirty="0" err="1">
                <a:latin typeface="Times New Roman" panose="02020603050405020304" pitchFamily="18" charset="0"/>
                <a:cs typeface="+mn-cs"/>
              </a:rPr>
              <a:t>NaN</a:t>
            </a:r>
            <a:r>
              <a:rPr lang="zh-CN" altLang="en-US" kern="1200" dirty="0">
                <a:latin typeface="Times New Roman" panose="02020603050405020304" pitchFamily="18" charset="0"/>
                <a:cs typeface="+mn-cs"/>
              </a:rPr>
              <a:t>值</a:t>
            </a:r>
            <a:endParaRPr lang="en-US" altLang="zh-CN" kern="1200" dirty="0">
              <a:latin typeface="Times New Roman" panose="02020603050405020304" pitchFamily="18" charset="0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7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具体文件格式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每条记录占一行 以逗号为分隔符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逗号前后的空格会被忽略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字段中包含有逗号，该字段必须用双引号括起来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字段中包含有换行符，该字段必须用双引号括起来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字段前后包含有空格，该字段必须用双引号括起来</a:t>
            </a:r>
            <a:br>
              <a:rPr lang="zh-CN" altLang="en-US" dirty="0"/>
            </a:br>
            <a:r>
              <a:rPr lang="en-US" altLang="zh-CN" dirty="0"/>
              <a:t>6.</a:t>
            </a:r>
            <a:r>
              <a:rPr lang="zh-CN" altLang="en-US" dirty="0"/>
              <a:t>字段中的双引号用两个双引号表示</a:t>
            </a:r>
            <a:br>
              <a:rPr lang="zh-CN" altLang="en-US" dirty="0"/>
            </a:br>
            <a:r>
              <a:rPr lang="en-US" altLang="zh-CN" dirty="0"/>
              <a:t>7.</a:t>
            </a:r>
            <a:r>
              <a:rPr lang="zh-CN" altLang="en-US" dirty="0"/>
              <a:t>字段中如果有双引号，该字段必须用双引号括起来</a:t>
            </a:r>
            <a:br>
              <a:rPr lang="zh-CN" altLang="en-US" dirty="0"/>
            </a:br>
            <a:r>
              <a:rPr lang="en-US" altLang="zh-CN" dirty="0"/>
              <a:t>8.</a:t>
            </a:r>
            <a:r>
              <a:rPr lang="zh-CN" altLang="en-US" dirty="0"/>
              <a:t>第一条记录，可以是字段名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5320778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endParaRPr lang="en-US" altLang="en-US" dirty="0"/>
          </a:p>
          <a:p>
            <a:pPr lvl="1"/>
            <a:r>
              <a:rPr lang="zh-CN" altLang="en-US" dirty="0"/>
              <a:t>表格型数据结构</a:t>
            </a:r>
            <a:endParaRPr lang="en-US" altLang="zh-CN" dirty="0"/>
          </a:p>
          <a:p>
            <a:pPr lvl="2"/>
            <a:r>
              <a:rPr lang="zh-CN" altLang="en-US" dirty="0"/>
              <a:t>行索引、列索引，行列平衡</a:t>
            </a:r>
            <a:endParaRPr lang="en-US" altLang="zh-CN" dirty="0"/>
          </a:p>
          <a:p>
            <a:pPr lvl="1"/>
            <a:r>
              <a:rPr lang="zh-CN" altLang="en-US" dirty="0"/>
              <a:t>共用同一索引的</a:t>
            </a:r>
            <a:r>
              <a:rPr lang="en-US" altLang="zh-CN" dirty="0"/>
              <a:t>Series</a:t>
            </a:r>
            <a:r>
              <a:rPr lang="zh-CN" altLang="en-US" dirty="0"/>
              <a:t>组成的字典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data={'name': ['</a:t>
            </a:r>
            <a:r>
              <a:rPr lang="en-US" altLang="en-US" sz="2400" dirty="0" err="1"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latin typeface="Times New Roman" panose="02020603050405020304" pitchFamily="18" charset="0"/>
              </a:rPr>
              <a:t>','bob','john','</a:t>
            </a:r>
            <a:r>
              <a:rPr lang="en-US" altLang="en-US" sz="2400" dirty="0" err="1"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latin typeface="Times New Roman" panose="02020603050405020304" pitchFamily="18" charset="0"/>
              </a:rPr>
              <a:t>'], 'born': [2010,2011,2010,2013], 'birth': ['0302','0509','1205','1103']}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frame=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DataFrame</a:t>
            </a:r>
            <a:r>
              <a:rPr lang="en-US" altLang="en-US" sz="2400" dirty="0">
                <a:latin typeface="Times New Roman" panose="02020603050405020304" pitchFamily="18" charset="0"/>
              </a:rPr>
              <a:t>(data)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birth  born  name                     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自动添加索引，并且把列进行排列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0  0302  2010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0509  2011   bob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1205  2010  john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3  1103  2013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en-US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frame=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DataFrame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data,columns</a:t>
            </a:r>
            <a:r>
              <a:rPr lang="en-US" altLang="en-US" sz="2400" dirty="0">
                <a:latin typeface="Times New Roman" panose="02020603050405020304" pitchFamily="18" charset="0"/>
              </a:rPr>
              <a:t>=[‘</a:t>
            </a:r>
            <a:r>
              <a:rPr lang="en-US" altLang="en-US" sz="2400" dirty="0" err="1">
                <a:latin typeface="Times New Roman" panose="02020603050405020304" pitchFamily="18" charset="0"/>
              </a:rPr>
              <a:t>name’,‘born’,‘birth</a:t>
            </a:r>
            <a:r>
              <a:rPr lang="en-US" altLang="en-US" sz="2400" dirty="0">
                <a:latin typeface="Times New Roman" panose="02020603050405020304" pitchFamily="18" charset="0"/>
              </a:rPr>
              <a:t>’])   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指定列序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name  born birth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frame=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DataFrame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data,columns</a:t>
            </a:r>
            <a:r>
              <a:rPr lang="en-US" altLang="en-US" sz="2400" dirty="0">
                <a:latin typeface="Times New Roman" panose="02020603050405020304" pitchFamily="18" charset="0"/>
              </a:rPr>
              <a:t>=['</a:t>
            </a:r>
            <a:r>
              <a:rPr lang="en-US" altLang="en-US" sz="2400" dirty="0" err="1">
                <a:latin typeface="Times New Roman" panose="02020603050405020304" pitchFamily="18" charset="0"/>
              </a:rPr>
              <a:t>name','born','birth','grade</a:t>
            </a:r>
            <a:r>
              <a:rPr lang="en-US" altLang="en-US" sz="2400" dirty="0">
                <a:latin typeface="Times New Roman" panose="02020603050405020304" pitchFamily="18" charset="0"/>
              </a:rPr>
              <a:t>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填充</a:t>
            </a:r>
            <a:r>
              <a:rPr lang="en-US" altLang="zh-CN" sz="2400" dirty="0" err="1">
                <a:latin typeface="Times New Roman" panose="02020603050405020304" pitchFamily="18" charset="0"/>
              </a:rPr>
              <a:t>NaN</a:t>
            </a:r>
            <a:r>
              <a:rPr lang="zh-CN" altLang="en-US" sz="2400" dirty="0">
                <a:latin typeface="Times New Roman" panose="02020603050405020304" pitchFamily="18" charset="0"/>
              </a:rPr>
              <a:t>值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name  born birth grade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endParaRPr lang="en-US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frame[‘name’]   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Times New Roman" panose="02020603050405020304" pitchFamily="18" charset="0"/>
              </a:rPr>
              <a:t>，并设置</a:t>
            </a:r>
            <a:r>
              <a:rPr lang="en-US" altLang="zh-CN" sz="2400" dirty="0">
                <a:latin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</a:rPr>
              <a:t>属性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bob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john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name,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frame[‘grade’]=80      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修改列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name  born birth  grade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2010  0302     80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  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  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2013  1103     80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58945" y="3238609"/>
            <a:ext cx="475929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&gt;&gt;&gt;frame['grade']=[90,91,85,87]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name  born birth  grade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2010  0302     90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  91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  85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2013  1103     87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13341"/>
            <a:ext cx="11074400" cy="4896544"/>
          </a:xfrm>
        </p:spPr>
        <p:txBody>
          <a:bodyPr/>
          <a:lstStyle/>
          <a:p>
            <a:pPr marL="546100" lvl="2" indent="-355600">
              <a:lnSpc>
                <a:spcPct val="80000"/>
              </a:lnSpc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val</a:t>
            </a:r>
            <a:r>
              <a:rPr lang="en-US" altLang="en-US" sz="2400" dirty="0">
                <a:latin typeface="Times New Roman" panose="02020603050405020304" pitchFamily="18" charset="0"/>
              </a:rPr>
              <a:t>=Series([90,95,87],index=[2,3,1])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frame['grade']=</a:t>
            </a:r>
            <a:r>
              <a:rPr lang="en-US" altLang="en-US" sz="2400" dirty="0" err="1">
                <a:latin typeface="Times New Roman" panose="02020603050405020304" pitchFamily="18" charset="0"/>
              </a:rPr>
              <a:t>val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精确匹配</a:t>
            </a:r>
            <a:r>
              <a:rPr lang="en-US" altLang="zh-CN" sz="2400" dirty="0">
                <a:latin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Times New Roman" panose="02020603050405020304" pitchFamily="18" charset="0"/>
              </a:rPr>
              <a:t>，空位填充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name  born birth  grade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87.0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90.0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2013  1103   95.0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frame[‘A’]= </a:t>
            </a:r>
            <a:r>
              <a:rPr lang="en-US" altLang="en-US" sz="2400" dirty="0" err="1">
                <a:latin typeface="Times New Roman" panose="02020603050405020304" pitchFamily="18" charset="0"/>
              </a:rPr>
              <a:t>frame.grade</a:t>
            </a:r>
            <a:r>
              <a:rPr lang="en-US" altLang="en-US" sz="2400" dirty="0">
                <a:latin typeface="Times New Roman" panose="02020603050405020304" pitchFamily="18" charset="0"/>
              </a:rPr>
              <a:t> &gt; 90 </a:t>
            </a:r>
            <a:r>
              <a:rPr lang="en-US" altLang="zh-CN" sz="2400" dirty="0">
                <a:latin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</a:rPr>
              <a:t>添加列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name  born birth  grade  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87.0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90.0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95.0   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09970" y="3661613"/>
            <a:ext cx="4358637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del frame[‘A’]   </a:t>
            </a:r>
            <a:r>
              <a:rPr lang="en-US" altLang="zh-CN" sz="2400" b="1" dirty="0">
                <a:latin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</a:rPr>
              <a:t>删除列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  born birth  grade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2010  0302  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bob  2011  0509   87.0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john  2010  1205   90.0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2013  1103   95.0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5253948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zh-CN" altLang="en-US" dirty="0"/>
              <a:t>嵌套字典（字典的字典）</a:t>
            </a:r>
            <a:endParaRPr lang="en-US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data={'</a:t>
            </a:r>
            <a:r>
              <a:rPr lang="en-US" altLang="en-US" dirty="0" err="1"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latin typeface="Times New Roman" panose="02020603050405020304" pitchFamily="18" charset="0"/>
              </a:rPr>
              <a:t>':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{'born':2010, 'birth':'0302'}</a:t>
            </a:r>
            <a:r>
              <a:rPr lang="en-US" altLang="en-US" dirty="0">
                <a:latin typeface="Times New Roman" panose="02020603050405020304" pitchFamily="18" charset="0"/>
              </a:rPr>
              <a:t>, 'bob':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{'born':2011,'birth':'0509'}</a:t>
            </a:r>
            <a:r>
              <a:rPr lang="en-US" altLang="en-US" dirty="0">
                <a:latin typeface="Times New Roman" panose="02020603050405020304" pitchFamily="18" charset="0"/>
              </a:rPr>
              <a:t>, 'john': 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{'born':2010,'birth':'1205'}</a:t>
            </a:r>
            <a:r>
              <a:rPr lang="en-US" altLang="en-US" dirty="0">
                <a:latin typeface="Times New Roman" panose="02020603050405020304" pitchFamily="18" charset="0"/>
              </a:rPr>
              <a:t>, '</a:t>
            </a:r>
            <a:r>
              <a:rPr lang="en-US" altLang="en-US" dirty="0" err="1">
                <a:latin typeface="Times New Roman" panose="02020603050405020304" pitchFamily="18" charset="0"/>
              </a:rPr>
              <a:t>lucy</a:t>
            </a:r>
            <a:r>
              <a:rPr lang="en-US" altLang="en-US" dirty="0">
                <a:latin typeface="Times New Roman" panose="02020603050405020304" pitchFamily="18" charset="0"/>
              </a:rPr>
              <a:t>':</a:t>
            </a: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{'born':2013,'birth':'1103'}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frame=</a:t>
            </a:r>
            <a:r>
              <a:rPr lang="en-US" altLang="en-US" dirty="0" err="1">
                <a:latin typeface="Times New Roman" panose="02020603050405020304" pitchFamily="18" charset="0"/>
              </a:rPr>
              <a:t>DataFrame</a:t>
            </a:r>
            <a:r>
              <a:rPr lang="en-US" altLang="en-US" dirty="0">
                <a:latin typeface="Times New Roman" panose="02020603050405020304" pitchFamily="18" charset="0"/>
              </a:rPr>
              <a:t>(data)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 bob  john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birth  0302  0509  1205  1103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born   2010  2011  2010  2013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frame.index.name = ‘data’               </a:t>
            </a: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</a:rPr>
              <a:t>设置表头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frame.columns.name = 'name'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</a:rPr>
              <a:t>frame.T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data birth  born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name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0302  2010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bob   0509  2011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john  1205  2010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lucy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1103  2013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Series</a:t>
            </a:r>
            <a:r>
              <a:rPr lang="zh-CN" altLang="en-US" dirty="0"/>
              <a:t>字典组成</a:t>
            </a:r>
            <a:endParaRPr lang="en-US" altLang="en-US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a=frame['</a:t>
            </a:r>
            <a:r>
              <a:rPr lang="en-US" altLang="en-US" dirty="0" err="1"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latin typeface="Times New Roman" panose="02020603050405020304" pitchFamily="18" charset="0"/>
              </a:rPr>
              <a:t>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birth    0302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born     2010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b=frame['bob']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</a:rPr>
              <a:t>newframe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</a:rPr>
              <a:t>DataFrame</a:t>
            </a:r>
            <a:r>
              <a:rPr lang="en-US" altLang="en-US" dirty="0">
                <a:latin typeface="Times New Roman" panose="02020603050405020304" pitchFamily="18" charset="0"/>
              </a:rPr>
              <a:t>({'</a:t>
            </a:r>
            <a:r>
              <a:rPr lang="en-US" altLang="en-US" dirty="0" err="1"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latin typeface="Times New Roman" panose="02020603050405020304" pitchFamily="18" charset="0"/>
              </a:rPr>
              <a:t>':</a:t>
            </a:r>
            <a:r>
              <a:rPr lang="en-US" altLang="en-US" dirty="0" err="1">
                <a:latin typeface="Times New Roman" panose="02020603050405020304" pitchFamily="18" charset="0"/>
              </a:rPr>
              <a:t>a,'bob':b</a:t>
            </a:r>
            <a:r>
              <a:rPr lang="en-US" altLang="en-US" dirty="0">
                <a:latin typeface="Times New Roman" panose="02020603050405020304" pitchFamily="18" charset="0"/>
              </a:rPr>
              <a:t>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</a:rPr>
              <a:t>newframe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 bob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birth  0302  0509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born   2010  2011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&gt;&gt;&gt; </a:t>
            </a:r>
            <a:r>
              <a:rPr lang="en-US" altLang="en-US" dirty="0" err="1">
                <a:latin typeface="Times New Roman" panose="02020603050405020304" pitchFamily="18" charset="0"/>
              </a:rPr>
              <a:t>newframe.values</a:t>
            </a:r>
            <a:r>
              <a:rPr lang="en-US" altLang="en-US" dirty="0">
                <a:latin typeface="Times New Roman" panose="02020603050405020304" pitchFamily="18" charset="0"/>
              </a:rPr>
              <a:t>                             #</a:t>
            </a:r>
            <a:r>
              <a:rPr lang="zh-CN" altLang="en-US" dirty="0">
                <a:latin typeface="Times New Roman" panose="02020603050405020304" pitchFamily="18" charset="0"/>
              </a:rPr>
              <a:t>返回二维</a:t>
            </a:r>
            <a:r>
              <a:rPr lang="en-US" altLang="zh-CN" dirty="0" err="1">
                <a:latin typeface="Times New Roman" panose="02020603050405020304" pitchFamily="18" charset="0"/>
              </a:rPr>
              <a:t>ndarray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array([['0302', '0509'],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[2010, 2011]],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=object)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zh-CN" altLang="en-US" dirty="0"/>
              <a:t>创建方法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050" name="Picture 2" descr="https://images2018.cnblogs.com/blog/662588/201712/662588-20171225174932150-13857877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07" y="2159399"/>
            <a:ext cx="5951311" cy="424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/>
              <a:t>Panel</a:t>
            </a:r>
          </a:p>
          <a:p>
            <a:pPr lvl="1"/>
            <a:r>
              <a:rPr lang="zh-CN" altLang="en-US" dirty="0"/>
              <a:t>三维数组</a:t>
            </a:r>
            <a:r>
              <a:rPr lang="en-US" altLang="zh-CN" dirty="0" err="1"/>
              <a:t>pandas.Panel</a:t>
            </a:r>
            <a:r>
              <a:rPr lang="en-US" altLang="zh-CN" dirty="0"/>
              <a:t>(data, items, </a:t>
            </a:r>
            <a:r>
              <a:rPr lang="en-US" altLang="zh-CN" dirty="0" err="1"/>
              <a:t>major_axis</a:t>
            </a:r>
            <a:r>
              <a:rPr lang="en-US" altLang="zh-CN" dirty="0"/>
              <a:t>, </a:t>
            </a:r>
            <a:r>
              <a:rPr lang="en-US" altLang="zh-CN" dirty="0" err="1"/>
              <a:t>minor_axis</a:t>
            </a:r>
            <a:r>
              <a:rPr lang="en-US" altLang="zh-CN" dirty="0"/>
              <a:t>, </a:t>
            </a:r>
            <a:r>
              <a:rPr lang="en-US" altLang="zh-CN" dirty="0" err="1"/>
              <a:t>dtype</a:t>
            </a:r>
            <a:r>
              <a:rPr lang="en-US" altLang="zh-CN" dirty="0"/>
              <a:t>, copy)</a:t>
            </a:r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：各种形式的数据（</a:t>
            </a:r>
            <a:r>
              <a:rPr lang="en-US" altLang="zh-CN" dirty="0" err="1"/>
              <a:t>constant,map</a:t>
            </a:r>
            <a:r>
              <a:rPr lang="zh-CN" altLang="en-US" dirty="0"/>
              <a:t>，</a:t>
            </a:r>
            <a:r>
              <a:rPr lang="en-US" altLang="zh-CN" dirty="0"/>
              <a:t>lists</a:t>
            </a:r>
            <a:r>
              <a:rPr lang="zh-CN" altLang="en-US" dirty="0"/>
              <a:t>，</a:t>
            </a:r>
            <a:r>
              <a:rPr lang="en-US" altLang="zh-CN" dirty="0" err="1"/>
              <a:t>dict</a:t>
            </a:r>
            <a:r>
              <a:rPr lang="zh-CN" altLang="en-US" dirty="0"/>
              <a:t>，</a:t>
            </a:r>
            <a:r>
              <a:rPr lang="en-US" altLang="zh-CN" dirty="0" err="1"/>
              <a:t>ndarray</a:t>
            </a:r>
            <a:r>
              <a:rPr lang="zh-CN" altLang="en-US" dirty="0"/>
              <a:t>，</a:t>
            </a:r>
            <a:r>
              <a:rPr lang="en-US" altLang="zh-CN" dirty="0"/>
              <a:t>series</a:t>
            </a:r>
            <a:r>
              <a:rPr lang="zh-CN" altLang="en-US" dirty="0"/>
              <a:t>，</a:t>
            </a:r>
            <a:r>
              <a:rPr lang="en-US" altLang="zh-CN" dirty="0" err="1"/>
              <a:t>dataframe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items - axis 0</a:t>
            </a:r>
            <a:r>
              <a:rPr lang="zh-CN" altLang="en-US" dirty="0"/>
              <a:t>，每个项目对应于内部包含的数据帧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major_axis</a:t>
            </a:r>
            <a:r>
              <a:rPr lang="en-US" altLang="zh-CN" dirty="0"/>
              <a:t> - axis 1</a:t>
            </a:r>
            <a:r>
              <a:rPr lang="zh-CN" altLang="en-US" dirty="0"/>
              <a:t>，数据帧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的索引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minor_axis</a:t>
            </a:r>
            <a:r>
              <a:rPr lang="en-US" altLang="zh-CN" dirty="0"/>
              <a:t> - axis 2</a:t>
            </a:r>
            <a:r>
              <a:rPr lang="zh-CN" altLang="en-US" dirty="0"/>
              <a:t>，数据帧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的列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/>
              <a:t>Panel</a:t>
            </a:r>
          </a:p>
          <a:p>
            <a:pPr lvl="1"/>
            <a:r>
              <a:rPr lang="zh-CN" altLang="en-US" dirty="0"/>
              <a:t>创建：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data = {'item1' 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sz="2400" dirty="0">
                <a:latin typeface="Times New Roman" panose="02020603050405020304" pitchFamily="18" charset="0"/>
              </a:rPr>
              <a:t>(4, 3)),  'item2' 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sz="2400" dirty="0">
                <a:latin typeface="Times New Roman" panose="02020603050405020304" pitchFamily="18" charset="0"/>
              </a:rPr>
              <a:t>(4, 2))}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p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pd.Panel</a:t>
            </a:r>
            <a:r>
              <a:rPr lang="en-US" altLang="zh-CN" sz="2400" dirty="0">
                <a:latin typeface="Times New Roman" panose="02020603050405020304" pitchFamily="18" charset="0"/>
              </a:rPr>
              <a:t>(data)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p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&lt;class 'pandas.core.panel.Panel'&gt;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Dimensions: 2 (items) x 4 (major_axis) x 3 (minor_axis)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Items axis: item1 to item2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Major_axis axis: 0 to 3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Minor_axis axis: 0 to 2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/>
              <a:t>Panel</a:t>
            </a:r>
          </a:p>
          <a:p>
            <a:pPr lvl="1"/>
            <a:r>
              <a:rPr lang="zh-CN" altLang="en-US" dirty="0"/>
              <a:t>创建：三维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zh-CN" dirty="0">
                <a:latin typeface="Times New Roman" panose="02020603050405020304" pitchFamily="18" charset="0"/>
              </a:rPr>
              <a:t>data = np.random.rand(2,4,5)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array([[[ 0.71560587,  0.28007805,  0.01993073,  0.60978944,  0.01294322],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[ 0.30635013,  0.03742717,  0.08166843,  0.02836121,  0.96965419],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[ 0.2166677 ,  0.93436483,  0.4020898 ,  0.9230848 ,  0.96696052],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[ 0.02124278,  0.59034474,  0.84948135,  0.70824573,  0.3580089 ]],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[[ 0.80599329,  0.21455957,  0.00822149,  0.22167076,  0.47406298],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[ 0.57578591,  0.05512197,  0.89869569,  0.93709503,  0.7352536 ],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[ 0.51669898,  0.41318541,  0.8722768 ,  0.05276136,  0.00781505],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[ 0.86031439,  0.81910513,  0.07815947,  0.75989678,  0.44867299]]])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zh-CN" dirty="0">
                <a:latin typeface="Times New Roman" panose="02020603050405020304" pitchFamily="18" charset="0"/>
              </a:rPr>
              <a:t>p = pd.Panel(data)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&lt;class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pandas.core.panel.Panel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Dimensions: 2 (items) x 4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major_axis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 x 5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minor_axis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Items axis: 0 to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Major_axis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axis: 0 to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Minor_axis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axis: 0 to 4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简介和安装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  <a:endParaRPr lang="en-US" altLang="zh-CN" dirty="0"/>
          </a:p>
          <a:p>
            <a:pPr lvl="1"/>
            <a:r>
              <a:rPr lang="zh-CN" altLang="en-US" dirty="0"/>
              <a:t>基本属性、选取、过滤、重新索引、重复索引、删除</a:t>
            </a:r>
            <a:endParaRPr lang="en-US" altLang="zh-CN" dirty="0"/>
          </a:p>
          <a:p>
            <a:r>
              <a:rPr lang="zh-CN" altLang="en-US" dirty="0"/>
              <a:t>运算和函数</a:t>
            </a:r>
            <a:endParaRPr lang="en-US" altLang="zh-CN" dirty="0"/>
          </a:p>
          <a:p>
            <a:r>
              <a:rPr lang="zh-CN" altLang="en-US" dirty="0"/>
              <a:t>数据统计</a:t>
            </a:r>
            <a:endParaRPr lang="en-US" altLang="zh-CN" dirty="0"/>
          </a:p>
          <a:p>
            <a:pPr lvl="1"/>
            <a:r>
              <a:rPr lang="zh-CN" altLang="en-US" dirty="0"/>
              <a:t>描述和汇总、相关系数和协方差、缺失数据</a:t>
            </a:r>
            <a:endParaRPr lang="en-US" altLang="zh-CN" dirty="0"/>
          </a:p>
          <a:p>
            <a:r>
              <a:rPr lang="zh-CN" altLang="en-US" dirty="0"/>
              <a:t>数据读写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/>
              <a:t>Panel</a:t>
            </a:r>
          </a:p>
          <a:p>
            <a:pPr lvl="1"/>
            <a:r>
              <a:rPr lang="zh-CN" altLang="en-US" dirty="0"/>
              <a:t>创建和使用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 = </a:t>
            </a:r>
            <a:r>
              <a:rPr lang="en-US" altLang="zh-CN" dirty="0" err="1">
                <a:latin typeface="Times New Roman" panose="02020603050405020304" pitchFamily="18" charset="0"/>
              </a:rPr>
              <a:t>pd.Panel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&lt;class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pandas.core.panel.Panel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Dimensions: 0 (items) x 0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major_axis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 x 0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minor_axis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Items axis: None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Major_axis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axis: None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Minor_axis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axis: None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 = {'Item1' :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(4, 3)),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'Item2' :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(4, 2))}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 = </a:t>
            </a:r>
            <a:r>
              <a:rPr lang="en-US" altLang="zh-CN" dirty="0" err="1">
                <a:latin typeface="Times New Roman" panose="02020603050405020304" pitchFamily="18" charset="0"/>
              </a:rPr>
              <a:t>pd.Panel</a:t>
            </a:r>
            <a:r>
              <a:rPr lang="en-US" altLang="zh-CN" dirty="0">
                <a:latin typeface="Times New Roman" panose="02020603050405020304" pitchFamily="18" charset="0"/>
              </a:rPr>
              <a:t>(data)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p['Item1']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0            1                   2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0 -0.407678  0.279635  0.065699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1 -2.746453  0.363074 -0.600860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0.161635 -0.888915 -0.433273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0.474067  1.224146 -0.539924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44545" y="2015490"/>
            <a:ext cx="37410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p['Item2']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0         1          2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0 -0.464492  1.197832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1 -0.491531 -0.879898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0.231885  2.060531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3 -0.822330 -0.306331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p.major_xs(1)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Item1     Item2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0 -2.746453 -0.491531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0.363074 -0.879898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2 -0.600860     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p.major_xs(0)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Item1     Item2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0 -0.407678 -0.464492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1  0.279635  1.197832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2  0.065699       NaN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278657"/>
            <a:ext cx="11074400" cy="4896544"/>
          </a:xfrm>
        </p:spPr>
        <p:txBody>
          <a:bodyPr/>
          <a:lstStyle/>
          <a:p>
            <a:r>
              <a:rPr lang="en-US" altLang="zh-CN" dirty="0"/>
              <a:t>Panel</a:t>
            </a:r>
          </a:p>
          <a:p>
            <a:pPr lvl="1"/>
            <a:r>
              <a:rPr lang="zh-CN" altLang="en-US" dirty="0"/>
              <a:t>使用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p.minor_xs</a:t>
            </a:r>
            <a:r>
              <a:rPr lang="en-US" altLang="zh-CN" sz="2400" dirty="0">
                <a:latin typeface="Times New Roman" panose="02020603050405020304" pitchFamily="18" charset="0"/>
              </a:rPr>
              <a:t>(0)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Item1     Item2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0 -0.407678 -0.464492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1 -2.746453 -0.491531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2  0.161635  0.231885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0.474067 -0.822330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p.minor_xs</a:t>
            </a:r>
            <a:r>
              <a:rPr lang="en-US" altLang="zh-CN" sz="2400" dirty="0">
                <a:latin typeface="Times New Roman" panose="02020603050405020304" pitchFamily="18" charset="0"/>
              </a:rPr>
              <a:t>(2)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Item1  Item2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0  0.065699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1 -0.600860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2 -0.433273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3 -0.539924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索引对象</a:t>
            </a:r>
            <a:endParaRPr lang="en-US" altLang="zh-CN" dirty="0"/>
          </a:p>
          <a:p>
            <a:pPr lvl="1"/>
            <a:r>
              <a:rPr lang="zh-CN" altLang="en-US" dirty="0"/>
              <a:t>管理轴标签和其它元数据（</a:t>
            </a:r>
            <a:r>
              <a:rPr lang="en-US" altLang="zh-CN" dirty="0"/>
              <a:t>name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不可修改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(range(3), index=['a', 'b', 'c'])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index = </a:t>
            </a:r>
            <a:r>
              <a:rPr lang="en-US" altLang="zh-CN" dirty="0" err="1">
                <a:latin typeface="Times New Roman" panose="02020603050405020304" pitchFamily="18" charset="0"/>
              </a:rPr>
              <a:t>obj.index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index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(['a', 'b', 'c'],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='object')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index[1:]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(['b', 'c'],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='object')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index[1]='f'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TypeError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Traceback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(most recent call last)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&lt;ipython-input-18-458e6bad6da3&gt; in &lt;module&gt;()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----&gt; 1 index[1]='f'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C:\Users\jwc\AppData\Local\Enthought\Canopy\edm\envs\User\lib\site-packages\pandas\core\indexes\base.py in __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setitem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__(self, key, value)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  1668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  1669    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def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__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setitem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__(self, key, value):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 1670         raise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TypeError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("Index does not support mutable operations")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  1671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  1672     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def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 __</a:t>
            </a: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getitem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__(self, key):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TypeError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: Index does not support mutable operations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索引对象</a:t>
            </a:r>
            <a:endParaRPr lang="en-US" altLang="zh-CN" dirty="0"/>
          </a:p>
          <a:p>
            <a:pPr lvl="1"/>
            <a:r>
              <a:rPr lang="zh-CN" altLang="en-US" dirty="0"/>
              <a:t>主要索引对象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1191"/>
              </p:ext>
            </p:extLst>
          </p:nvPr>
        </p:nvGraphicFramePr>
        <p:xfrm>
          <a:off x="1819373" y="2983894"/>
          <a:ext cx="8500283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泛化使用，轴标签表示一个由</a:t>
                      </a: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对象组成的</a:t>
                      </a:r>
                      <a:r>
                        <a:rPr lang="en-US" altLang="zh-CN" dirty="0" err="1"/>
                        <a:t>NumPy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Int64Index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针对整数的特殊</a:t>
                      </a: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MultiIndex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层次化索引，单个轴上有多层索引，也可看作元组组成的数组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DatetimeIndex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存储纳秒级时间戳（</a:t>
                      </a:r>
                      <a:r>
                        <a:rPr lang="en-US" altLang="zh-CN" dirty="0" err="1"/>
                        <a:t>NumPy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datatime64</a:t>
                      </a:r>
                      <a:r>
                        <a:rPr lang="zh-CN" altLang="en-US" dirty="0"/>
                        <a:t>类型）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PeriodIndex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针对</a:t>
                      </a:r>
                      <a:r>
                        <a:rPr lang="en-US" altLang="zh-CN" dirty="0"/>
                        <a:t>Period</a:t>
                      </a:r>
                      <a:r>
                        <a:rPr lang="zh-CN" altLang="en-US" dirty="0"/>
                        <a:t>数据（时间间隔）的特殊</a:t>
                      </a: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索引对象</a:t>
            </a:r>
            <a:endParaRPr lang="en-US" altLang="zh-CN" dirty="0"/>
          </a:p>
          <a:p>
            <a:pPr lvl="1"/>
            <a:r>
              <a:rPr lang="en-US" altLang="zh-CN" dirty="0"/>
              <a:t>Index</a:t>
            </a:r>
            <a:r>
              <a:rPr lang="zh-CN" altLang="en-US" dirty="0"/>
              <a:t>的主要方法和属性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81363"/>
              </p:ext>
            </p:extLst>
          </p:nvPr>
        </p:nvGraphicFramePr>
        <p:xfrm>
          <a:off x="1432874" y="2569030"/>
          <a:ext cx="8832355" cy="40449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2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函数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说明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Index([</a:t>
                      </a:r>
                      <a:r>
                        <a:rPr lang="en-US" sz="2000" u="none" strike="noStrike" dirty="0" err="1">
                          <a:effectLst/>
                        </a:rPr>
                        <a:t>x,y</a:t>
                      </a:r>
                      <a:r>
                        <a:rPr lang="en-US" sz="2000" u="none" strike="noStrike" dirty="0">
                          <a:effectLst/>
                        </a:rPr>
                        <a:t>,...])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创建索引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append(Index)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连接另一个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r>
                        <a:rPr lang="zh-CN" altLang="en-US" sz="2000" u="none" strike="noStrike" dirty="0">
                          <a:effectLst/>
                        </a:rPr>
                        <a:t>对象，产生一个新的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diff(Index)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计算差集，产生一个新的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intersection(Index)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计算交集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union(Index)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计算并集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isin</a:t>
                      </a:r>
                      <a:r>
                        <a:rPr lang="en-US" sz="2000" u="none" strike="noStrike" dirty="0">
                          <a:effectLst/>
                        </a:rPr>
                        <a:t>(Index)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检查是否存在与参数索引中，返回</a:t>
                      </a:r>
                      <a:r>
                        <a:rPr lang="en-US" altLang="zh-CN" sz="2000" u="none" strike="noStrike" dirty="0" err="1">
                          <a:effectLst/>
                        </a:rPr>
                        <a:t>bool</a:t>
                      </a:r>
                      <a:r>
                        <a:rPr lang="zh-CN" altLang="en-US" sz="2000" u="none" strike="noStrike" dirty="0">
                          <a:effectLst/>
                        </a:rPr>
                        <a:t>型数组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delete(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删除索引</a:t>
                      </a:r>
                      <a:r>
                        <a:rPr lang="en-US" altLang="zh-CN" sz="2000" u="none" strike="noStrike" dirty="0" err="1">
                          <a:effectLst/>
                        </a:rPr>
                        <a:t>i</a:t>
                      </a:r>
                      <a:r>
                        <a:rPr lang="zh-CN" altLang="en-US" sz="2000" u="none" strike="noStrike" dirty="0">
                          <a:effectLst/>
                        </a:rPr>
                        <a:t>处元素，得到新的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drop(str)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删除传入的值，得到新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insert(</a:t>
                      </a:r>
                      <a:r>
                        <a:rPr lang="en-US" sz="2000" u="none" strike="noStrike" dirty="0" err="1">
                          <a:effectLst/>
                        </a:rPr>
                        <a:t>i,str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将元素插入到索引</a:t>
                      </a:r>
                      <a:r>
                        <a:rPr lang="en-US" altLang="zh-CN" sz="2000" u="none" strike="noStrike" dirty="0" err="1">
                          <a:effectLst/>
                        </a:rPr>
                        <a:t>i</a:t>
                      </a:r>
                      <a:r>
                        <a:rPr lang="zh-CN" altLang="en-US" sz="2000" u="none" strike="noStrike" dirty="0">
                          <a:effectLst/>
                        </a:rPr>
                        <a:t>处，得到新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Index.is_monotonic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属性：当各元素大于前一个元素时，返回</a:t>
                      </a:r>
                      <a:r>
                        <a:rPr lang="en-US" altLang="zh-CN" sz="2000" u="none" strike="noStrike" dirty="0">
                          <a:effectLst/>
                        </a:rPr>
                        <a:t>true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Index.is_unique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属性：当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r>
                        <a:rPr lang="zh-CN" altLang="en-US" sz="2000" u="none" strike="noStrike" dirty="0">
                          <a:effectLst/>
                        </a:rPr>
                        <a:t>没有重复值时，返回</a:t>
                      </a:r>
                      <a:r>
                        <a:rPr lang="en-US" altLang="zh-CN" sz="2000" u="none" strike="noStrike" dirty="0">
                          <a:effectLst/>
                        </a:rPr>
                        <a:t>true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Index.unique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属性：计算</a:t>
                      </a:r>
                      <a:r>
                        <a:rPr lang="en-US" altLang="zh-CN" sz="2000" u="none" strike="noStrike" dirty="0">
                          <a:effectLst/>
                        </a:rPr>
                        <a:t>Index</a:t>
                      </a:r>
                      <a:r>
                        <a:rPr lang="zh-CN" altLang="en-US" sz="2000" u="none" strike="noStrike" dirty="0">
                          <a:effectLst/>
                        </a:rPr>
                        <a:t>中唯一值的数组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索引对象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labels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pd.Index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2400" dirty="0">
                <a:latin typeface="Times New Roman" panose="02020603050405020304" pitchFamily="18" charset="0"/>
              </a:rPr>
              <a:t>(3))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labels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Int64Index([0, 1, 2],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='int64')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([1.5, -2.5, 0],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index=labels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0    1.5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-2.5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obj.index</a:t>
            </a:r>
            <a:r>
              <a:rPr lang="en-US" altLang="zh-CN" sz="2400" dirty="0">
                <a:latin typeface="Times New Roman" panose="02020603050405020304" pitchFamily="18" charset="0"/>
              </a:rPr>
              <a:t> is labels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2 in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obj.index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1.5 in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obj.values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基本属性和方法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8686" y="2510064"/>
          <a:ext cx="6749143" cy="28257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9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属性或方法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/>
                        <a:t>描述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/>
                        <a:t>axes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返回行轴标签列表。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/>
                        <a:t>dtype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返回对象的数据类型</a:t>
                      </a:r>
                      <a:r>
                        <a:rPr lang="en-US" altLang="zh-CN" sz="1800" kern="1200" dirty="0"/>
                        <a:t>(</a:t>
                      </a:r>
                      <a:r>
                        <a:rPr lang="en-US" altLang="zh-CN" sz="1800" kern="1200" dirty="0" err="1"/>
                        <a:t>dtype</a:t>
                      </a:r>
                      <a:r>
                        <a:rPr lang="en-US" altLang="zh-CN" sz="1800" kern="1200" dirty="0"/>
                        <a:t>)</a:t>
                      </a:r>
                      <a:r>
                        <a:rPr lang="zh-CN" altLang="en-US" sz="1800" kern="1200" dirty="0"/>
                        <a:t>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/>
                        <a:t>empty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如果系列为空，则返回</a:t>
                      </a:r>
                      <a:r>
                        <a:rPr lang="en-US" altLang="zh-CN" sz="1800" kern="1200" dirty="0"/>
                        <a:t>True</a:t>
                      </a:r>
                      <a:r>
                        <a:rPr lang="zh-CN" altLang="en-US" sz="1800" kern="1200" dirty="0"/>
                        <a:t>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 err="1"/>
                        <a:t>ndim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返回底层数据的维数，默认定义：</a:t>
                      </a:r>
                      <a:r>
                        <a:rPr lang="en-US" altLang="zh-CN" sz="1800" kern="1200" dirty="0"/>
                        <a:t>1</a:t>
                      </a:r>
                      <a:r>
                        <a:rPr lang="zh-CN" altLang="en-US" sz="1800" kern="1200" dirty="0"/>
                        <a:t>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/>
                        <a:t>size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返回基础数据中的元素数。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/>
                        <a:t>values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将系列作为</a:t>
                      </a:r>
                      <a:r>
                        <a:rPr lang="en-US" altLang="zh-CN" sz="1800" kern="1200" dirty="0" err="1"/>
                        <a:t>ndarray</a:t>
                      </a:r>
                      <a:r>
                        <a:rPr lang="zh-CN" altLang="en-US" sz="1800" kern="1200" dirty="0"/>
                        <a:t>返回。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/>
                        <a:t>head()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返回前</a:t>
                      </a:r>
                      <a:r>
                        <a:rPr lang="en-US" sz="1800" kern="1200" dirty="0"/>
                        <a:t>n</a:t>
                      </a:r>
                      <a:r>
                        <a:rPr lang="zh-CN" altLang="en-US" sz="1800" kern="1200" dirty="0"/>
                        <a:t>行。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/>
                        <a:t>tail()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kern="1200" dirty="0"/>
                        <a:t>返回最后</a:t>
                      </a:r>
                      <a:r>
                        <a:rPr lang="en-US" sz="1800" kern="1200" dirty="0"/>
                        <a:t>n</a:t>
                      </a:r>
                      <a:r>
                        <a:rPr lang="zh-CN" altLang="en-US" sz="1800" kern="1200" dirty="0"/>
                        <a:t>行。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14027"/>
          </a:xfrm>
        </p:spPr>
        <p:txBody>
          <a:bodyPr/>
          <a:lstStyle/>
          <a:p>
            <a:r>
              <a:rPr lang="zh-CN" altLang="en-US" dirty="0"/>
              <a:t>基本属性和方法</a:t>
            </a:r>
            <a:endParaRPr lang="en-US" altLang="zh-CN" sz="180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s = pd.Series(np.random.randn(10))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0   -0.031345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1   -1.157119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2   -0.055245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3    1.553899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4    1.065145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5    0.873250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6    2.097413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7   -0.806347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8    0.340566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9   -0.367944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s.axes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[RangeIndex(start=0, stop=10, step=1)]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s.ndim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zh-CN" altLang="en-US" dirty="0">
                <a:latin typeface="Times New Roman" panose="02020603050405020304" pitchFamily="18" charset="0"/>
              </a:rPr>
              <a:t>s.empty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3" name="矩形 2"/>
          <p:cNvSpPr/>
          <p:nvPr/>
        </p:nvSpPr>
        <p:spPr>
          <a:xfrm>
            <a:off x="6509657" y="2001982"/>
            <a:ext cx="37555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s.head()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默认前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行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Out[23]: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-0.031345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-1.157119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-0.055245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3    1.553899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4    1.065145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s.head(1)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-0.031345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s.tail()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5    0.873250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6    2.097413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   -0.806347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8    0.340566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9   -0.367944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14027"/>
          </a:xfrm>
        </p:spPr>
        <p:txBody>
          <a:bodyPr/>
          <a:lstStyle/>
          <a:p>
            <a:r>
              <a:rPr lang="zh-CN" altLang="en-US" dirty="0"/>
              <a:t>选取</a:t>
            </a:r>
            <a:endParaRPr lang="en-US" altLang="zh-CN" dirty="0"/>
          </a:p>
          <a:p>
            <a:pPr lvl="1"/>
            <a:r>
              <a:rPr lang="en-US" altLang="zh-CN" dirty="0" err="1"/>
              <a:t>loc</a:t>
            </a:r>
            <a:r>
              <a:rPr lang="zh-CN" altLang="en-US" dirty="0"/>
              <a:t>：</a:t>
            </a:r>
            <a:r>
              <a:rPr lang="zh-CN" altLang="en-US" b="0" dirty="0"/>
              <a:t>通过行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b="0" dirty="0"/>
              <a:t>索引行数据 </a:t>
            </a:r>
            <a:endParaRPr lang="en-US" altLang="zh-CN" b="0" dirty="0"/>
          </a:p>
          <a:p>
            <a:pPr lvl="1"/>
            <a:r>
              <a:rPr lang="en-US" altLang="zh-CN" dirty="0" err="1"/>
              <a:t>iloc</a:t>
            </a:r>
            <a:r>
              <a:rPr lang="zh-CN" altLang="en-US" dirty="0"/>
              <a:t>：</a:t>
            </a:r>
            <a:r>
              <a:rPr lang="zh-CN" altLang="en-US" b="0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行号</a:t>
            </a:r>
            <a:r>
              <a:rPr lang="zh-CN" altLang="en-US" b="0" dirty="0"/>
              <a:t>索引行数据 </a:t>
            </a:r>
            <a:endParaRPr lang="en-US" altLang="zh-CN" b="0" dirty="0"/>
          </a:p>
          <a:p>
            <a:pPr lvl="1"/>
            <a:r>
              <a:rPr lang="en-US" altLang="zh-CN" dirty="0"/>
              <a:t>ix</a:t>
            </a:r>
            <a:r>
              <a:rPr lang="zh-CN" altLang="en-US" dirty="0"/>
              <a:t>：</a:t>
            </a:r>
            <a:r>
              <a:rPr lang="zh-CN" altLang="en-US" b="0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行标签或者行号</a:t>
            </a:r>
            <a:r>
              <a:rPr lang="zh-CN" altLang="en-US" b="0" dirty="0"/>
              <a:t>索引行数据</a:t>
            </a:r>
            <a:endParaRPr lang="en-US" altLang="zh-CN" b="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data=[[1,2,3],[4,5,6]]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index=['</a:t>
            </a:r>
            <a:r>
              <a:rPr lang="en-US" altLang="zh-CN" dirty="0" err="1">
                <a:latin typeface="Times New Roman" panose="02020603050405020304" pitchFamily="18" charset="0"/>
              </a:rPr>
              <a:t>a','b</a:t>
            </a:r>
            <a:r>
              <a:rPr lang="en-US" altLang="zh-CN" dirty="0">
                <a:latin typeface="Times New Roman" panose="02020603050405020304" pitchFamily="18" charset="0"/>
              </a:rPr>
              <a:t>']#</a:t>
            </a:r>
            <a:r>
              <a:rPr lang="zh-CN" altLang="en-US" dirty="0">
                <a:latin typeface="Times New Roman" panose="02020603050405020304" pitchFamily="18" charset="0"/>
              </a:rPr>
              <a:t>行号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columns=['</a:t>
            </a:r>
            <a:r>
              <a:rPr lang="en-US" altLang="zh-CN" dirty="0" err="1">
                <a:latin typeface="Times New Roman" panose="02020603050405020304" pitchFamily="18" charset="0"/>
              </a:rPr>
              <a:t>c','d','e</a:t>
            </a:r>
            <a:r>
              <a:rPr lang="en-US" altLang="zh-CN" dirty="0">
                <a:latin typeface="Times New Roman" panose="02020603050405020304" pitchFamily="18" charset="0"/>
              </a:rPr>
              <a:t>']#</a:t>
            </a:r>
            <a:r>
              <a:rPr lang="zh-CN" altLang="en-US" dirty="0">
                <a:latin typeface="Times New Roman" panose="02020603050405020304" pitchFamily="18" charset="0"/>
              </a:rPr>
              <a:t>列号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data,index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index,columns</a:t>
            </a:r>
            <a:r>
              <a:rPr lang="en-US" altLang="zh-CN" dirty="0">
                <a:latin typeface="Times New Roman" panose="02020603050405020304" pitchFamily="18" charset="0"/>
              </a:rPr>
              <a:t>=columns)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c  d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1  2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4  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['c']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c,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5" name="矩形 4"/>
          <p:cNvSpPr/>
          <p:nvPr/>
        </p:nvSpPr>
        <p:spPr>
          <a:xfrm>
            <a:off x="7848601" y="1201445"/>
            <a:ext cx="32845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df[:'a']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c  d  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1  2  3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df.loc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['a']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a,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df.iloc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[0]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a,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df.ix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[0]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a,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df.ix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['a']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a,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5267842"/>
          </a:xfrm>
        </p:spPr>
        <p:txBody>
          <a:bodyPr/>
          <a:lstStyle/>
          <a:p>
            <a:r>
              <a:rPr lang="zh-CN" altLang="en-US" dirty="0"/>
              <a:t>选取和过滤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[[‘</a:t>
            </a:r>
            <a:r>
              <a:rPr lang="en-US" altLang="zh-CN" dirty="0" err="1">
                <a:latin typeface="Times New Roman" panose="02020603050405020304" pitchFamily="18" charset="0"/>
              </a:rPr>
              <a:t>c’,‘d</a:t>
            </a:r>
            <a:r>
              <a:rPr lang="en-US" altLang="zh-CN" dirty="0">
                <a:latin typeface="Times New Roman" panose="02020603050405020304" pitchFamily="18" charset="0"/>
              </a:rPr>
              <a:t>’]]  #</a:t>
            </a:r>
            <a:r>
              <a:rPr lang="zh-CN" altLang="en-US" dirty="0">
                <a:latin typeface="Times New Roman" panose="02020603050405020304" pitchFamily="18" charset="0"/>
              </a:rPr>
              <a:t>选取多列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c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1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4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[‘</a:t>
            </a:r>
            <a:r>
              <a:rPr lang="en-US" altLang="zh-CN" dirty="0" err="1">
                <a:latin typeface="Times New Roman" panose="02020603050405020304" pitchFamily="18" charset="0"/>
              </a:rPr>
              <a:t>a’:‘b</a:t>
            </a:r>
            <a:r>
              <a:rPr lang="en-US" altLang="zh-CN" dirty="0">
                <a:latin typeface="Times New Roman" panose="02020603050405020304" pitchFamily="18" charset="0"/>
              </a:rPr>
              <a:t>’]   #</a:t>
            </a:r>
            <a:r>
              <a:rPr lang="zh-CN" altLang="en-US" dirty="0">
                <a:latin typeface="Times New Roman" panose="02020603050405020304" pitchFamily="18" charset="0"/>
              </a:rPr>
              <a:t>末端包含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c  d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1  2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4  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[1:]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d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4  5  6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['d']&gt;4]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d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4  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&gt;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  d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False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False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False   True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7058" y="1624407"/>
            <a:ext cx="70619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000" b="1" dirty="0">
                <a:latin typeface="Times New Roman" panose="02020603050405020304" pitchFamily="18" charset="0"/>
              </a:rPr>
              <a:t>data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2000" b="1" dirty="0">
                <a:latin typeface="Times New Roman" panose="02020603050405020304" pitchFamily="18" charset="0"/>
              </a:rPr>
              <a:t>(16).reshape((4, 4)),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index=['Ohio', 'Colorado', 'Utah', 'New York'],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columns=['one', 'two', 'three', 'four'])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000" b="1" dirty="0">
                <a:latin typeface="Times New Roman" panose="02020603050405020304" pitchFamily="18" charset="0"/>
              </a:rPr>
              <a:t>data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4    5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13     14  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000" b="1" dirty="0">
                <a:latin typeface="Times New Roman" panose="02020603050405020304" pitchFamily="18" charset="0"/>
              </a:rPr>
              <a:t>data[data['three']&gt;6]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13     14  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data[data&lt;6]=0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data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0      0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0    0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13     14    15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简介和安装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Pandas(</a:t>
            </a:r>
            <a:r>
              <a:rPr lang="en-US" altLang="en-US" dirty="0"/>
              <a:t>Python Data Analysis Library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Wes McKinney(2008)</a:t>
            </a:r>
            <a:r>
              <a:rPr lang="zh-CN" altLang="en-US" dirty="0"/>
              <a:t>，</a:t>
            </a:r>
            <a:r>
              <a:rPr lang="en-US" altLang="zh-CN" dirty="0" err="1"/>
              <a:t>Sien</a:t>
            </a:r>
            <a:r>
              <a:rPr lang="en-US" altLang="zh-CN" dirty="0"/>
              <a:t> Chang(2012)</a:t>
            </a:r>
          </a:p>
          <a:p>
            <a:pPr lvl="1"/>
            <a:r>
              <a:rPr lang="zh-CN" altLang="en-US" dirty="0"/>
              <a:t>需求</a:t>
            </a:r>
            <a:endParaRPr lang="en-US" altLang="zh-CN" dirty="0"/>
          </a:p>
          <a:p>
            <a:pPr lvl="2"/>
            <a:r>
              <a:rPr lang="zh-CN" altLang="en-US" dirty="0"/>
              <a:t>按轴自动或者显示的对齐；防止由于未对齐以及来自不同数据源（索引方式不同）导致的错误</a:t>
            </a:r>
            <a:endParaRPr lang="en-US" altLang="zh-CN" dirty="0"/>
          </a:p>
          <a:p>
            <a:pPr lvl="2"/>
            <a:r>
              <a:rPr lang="zh-CN" altLang="en-US" dirty="0"/>
              <a:t>集成时间序列分析功能</a:t>
            </a:r>
            <a:endParaRPr lang="en-US" altLang="zh-CN" dirty="0"/>
          </a:p>
          <a:p>
            <a:pPr lvl="2"/>
            <a:r>
              <a:rPr lang="zh-CN" altLang="en-US" dirty="0"/>
              <a:t>数学运算可以根据不同的元数据（轴编号）执行</a:t>
            </a:r>
            <a:endParaRPr lang="en-US" altLang="zh-CN" dirty="0"/>
          </a:p>
          <a:p>
            <a:pPr lvl="2"/>
            <a:r>
              <a:rPr lang="zh-CN" altLang="en-US" dirty="0"/>
              <a:t>灵活处理缺失数据</a:t>
            </a:r>
            <a:endParaRPr lang="en-US" altLang="zh-CN" dirty="0"/>
          </a:p>
          <a:p>
            <a:pPr lvl="2"/>
            <a:r>
              <a:rPr lang="zh-CN" altLang="en-US" dirty="0"/>
              <a:t>支持合并以及其它出现在常见数据库中的关系运算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重新索引</a:t>
            </a:r>
            <a:endParaRPr lang="en-US" altLang="zh-CN" sz="1400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([4.5, 7.2, -5.3, 3.6], index=['d', 'b', 'a', 'c'])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7.2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-5.3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3.6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obj2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obj.reindex</a:t>
            </a:r>
            <a:r>
              <a:rPr lang="en-US" altLang="zh-CN" sz="2400" dirty="0">
                <a:latin typeface="Times New Roman" panose="02020603050405020304" pitchFamily="18" charset="0"/>
              </a:rPr>
              <a:t>(['a', 'b', 'c', 'd', 'e'])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obj2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-5.3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7.2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3.6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e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75573"/>
          </a:xfrm>
        </p:spPr>
        <p:txBody>
          <a:bodyPr/>
          <a:lstStyle/>
          <a:p>
            <a:r>
              <a:rPr lang="zh-CN" altLang="en-US" dirty="0"/>
              <a:t>重新索引</a:t>
            </a:r>
            <a:endParaRPr lang="en-US" altLang="zh-CN" dirty="0"/>
          </a:p>
          <a:p>
            <a:pPr lvl="1"/>
            <a:r>
              <a:rPr lang="zh-CN" altLang="en-US" dirty="0"/>
              <a:t>重新索引时填充</a:t>
            </a:r>
            <a:r>
              <a:rPr lang="en-US" altLang="zh-CN" dirty="0" err="1"/>
              <a:t>fill_value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obj2 = </a:t>
            </a:r>
            <a:r>
              <a:rPr lang="en-US" altLang="zh-CN" dirty="0" err="1">
                <a:latin typeface="Times New Roman" panose="02020603050405020304" pitchFamily="18" charset="0"/>
              </a:rPr>
              <a:t>obj.reindex</a:t>
            </a:r>
            <a:r>
              <a:rPr lang="en-US" altLang="zh-CN" dirty="0">
                <a:latin typeface="Times New Roman" panose="02020603050405020304" pitchFamily="18" charset="0"/>
              </a:rPr>
              <a:t>(['a', 'b', 'c', 'd', 'e'],</a:t>
            </a:r>
            <a:r>
              <a:rPr lang="en-US" altLang="zh-CN" dirty="0" err="1">
                <a:latin typeface="Times New Roman" panose="02020603050405020304" pitchFamily="18" charset="0"/>
              </a:rPr>
              <a:t>fill_value</a:t>
            </a:r>
            <a:r>
              <a:rPr lang="en-US" altLang="zh-CN" dirty="0">
                <a:latin typeface="Times New Roman" panose="02020603050405020304" pitchFamily="18" charset="0"/>
              </a:rPr>
              <a:t>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obj2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-5.3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7.2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3.6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(['blue', 'purple', 'yellow'], index=[0, 2, 4])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obj.reindex</a:t>
            </a:r>
            <a:r>
              <a:rPr lang="en-US" altLang="zh-CN" dirty="0">
                <a:latin typeface="Times New Roman" panose="02020603050405020304" pitchFamily="18" charset="0"/>
              </a:rPr>
              <a:t>(range(6), method='</a:t>
            </a:r>
            <a:r>
              <a:rPr lang="en-US" altLang="zh-CN" dirty="0" err="1">
                <a:latin typeface="Times New Roman" panose="02020603050405020304" pitchFamily="18" charset="0"/>
              </a:rPr>
              <a:t>ffill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      blue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blue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    purple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purple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    yellow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yellow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重新索引</a:t>
            </a:r>
            <a:endParaRPr lang="en-US" altLang="zh-CN" dirty="0"/>
          </a:p>
          <a:p>
            <a:pPr lvl="1"/>
            <a:r>
              <a:rPr lang="zh-CN" altLang="en-US" dirty="0"/>
              <a:t>插值处理</a:t>
            </a: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 err="1"/>
              <a:t>ffill</a:t>
            </a:r>
            <a:r>
              <a:rPr lang="zh-CN" altLang="en-US" dirty="0"/>
              <a:t>（前向）</a:t>
            </a:r>
            <a:r>
              <a:rPr lang="en-US" altLang="zh-CN" dirty="0"/>
              <a:t>,</a:t>
            </a:r>
            <a:r>
              <a:rPr lang="en-US" altLang="zh-CN" dirty="0" err="1"/>
              <a:t>bfill</a:t>
            </a:r>
            <a:r>
              <a:rPr lang="zh-CN" altLang="en-US" dirty="0"/>
              <a:t>（后向）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(['blue', 'purple', 'yellow'], index=[0, 2, 4])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obj.reindex</a:t>
            </a:r>
            <a:r>
              <a:rPr lang="en-US" altLang="zh-CN" sz="2400" dirty="0">
                <a:latin typeface="Times New Roman" panose="02020603050405020304" pitchFamily="18" charset="0"/>
              </a:rPr>
              <a:t>(range(6), method=‘</a:t>
            </a:r>
            <a:r>
              <a:rPr lang="en-US" altLang="zh-CN" sz="2400" dirty="0" err="1">
                <a:latin typeface="Times New Roman" panose="02020603050405020304" pitchFamily="18" charset="0"/>
              </a:rPr>
              <a:t>bfill</a:t>
            </a:r>
            <a:r>
              <a:rPr lang="en-US" altLang="zh-CN" sz="24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      blue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purple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    purple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yellow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    yellow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3"/>
            <a:ext cx="11697792" cy="4896544"/>
          </a:xfrm>
        </p:spPr>
        <p:txBody>
          <a:bodyPr/>
          <a:lstStyle/>
          <a:p>
            <a:r>
              <a:rPr lang="zh-CN" altLang="en-US" dirty="0"/>
              <a:t>重新索引</a:t>
            </a:r>
            <a:endParaRPr lang="en-US" altLang="zh-CN" dirty="0"/>
          </a:p>
          <a:p>
            <a:pPr lvl="1"/>
            <a:r>
              <a:rPr lang="zh-CN" altLang="en-US" dirty="0"/>
              <a:t>重新索引可以行列同时，插值不行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(9).reshape((3, 3)), index=['a', 'c', 'd'], columns=['Ohio', 'Texas', 'California'])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Ohio  Texas  California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0      1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3      4   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 6      7   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states =['Texas', ‘Utah', 'California']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frame.reindex</a:t>
            </a:r>
            <a:r>
              <a:rPr lang="en-US" altLang="zh-CN" dirty="0">
                <a:latin typeface="Times New Roman" panose="02020603050405020304" pitchFamily="18" charset="0"/>
              </a:rPr>
              <a:t>(index=['</a:t>
            </a:r>
            <a:r>
              <a:rPr lang="en-US" altLang="zh-CN" dirty="0" err="1">
                <a:latin typeface="Times New Roman" panose="02020603050405020304" pitchFamily="18" charset="0"/>
              </a:rPr>
              <a:t>a','b</a:t>
            </a:r>
            <a:r>
              <a:rPr lang="en-US" altLang="zh-CN" dirty="0">
                <a:latin typeface="Times New Roman" panose="02020603050405020304" pitchFamily="18" charset="0"/>
              </a:rPr>
              <a:t>', 'c', 'd'], columns=states)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Texas  Utah  California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1.0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4.0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7.0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8.0 </a:t>
            </a:r>
          </a:p>
        </p:txBody>
      </p:sp>
      <p:sp>
        <p:nvSpPr>
          <p:cNvPr id="3" name="矩形 2"/>
          <p:cNvSpPr/>
          <p:nvPr/>
        </p:nvSpPr>
        <p:spPr>
          <a:xfrm>
            <a:off x="5459486" y="5076846"/>
            <a:ext cx="6569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frame.reindex</a:t>
            </a:r>
            <a:r>
              <a:rPr lang="en-US" altLang="zh-CN" sz="2000" b="1" dirty="0">
                <a:latin typeface="Times New Roman" panose="02020603050405020304" pitchFamily="18" charset="0"/>
              </a:rPr>
              <a:t>(index=['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a','b</a:t>
            </a:r>
            <a:r>
              <a:rPr lang="en-US" altLang="zh-CN" sz="2000" b="1" dirty="0">
                <a:latin typeface="Times New Roman" panose="02020603050405020304" pitchFamily="18" charset="0"/>
              </a:rPr>
              <a:t>', 'c', 'd'], method='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ffill</a:t>
            </a:r>
            <a:r>
              <a:rPr lang="en-US" altLang="zh-CN" sz="2000" b="1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Ohio  Texas  California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    0      1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    0      1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 3      4   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 6      7           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(range(5), index=['a', 'a', 'b', 'b', 'c'])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obj.index.is_unique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['a']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int32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['c']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25484" y="3442449"/>
            <a:ext cx="986245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sz="2400" b="1" dirty="0">
                <a:latin typeface="Times New Roman" panose="02020603050405020304" pitchFamily="18" charset="0"/>
              </a:rPr>
              <a:t>(4, 3), index=['a', 'a', 'b', 'b'])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df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0               1                2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-0.599940 -0.453955 -0.994888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-2.100756  0.987844 -0.513678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1.254078 -1.620263 -0.119454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-1.501214 -0.992256  0.084762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df.loc</a:t>
            </a:r>
            <a:r>
              <a:rPr lang="en-US" altLang="zh-CN" sz="2400" b="1" dirty="0">
                <a:latin typeface="Times New Roman" panose="02020603050405020304" pitchFamily="18" charset="0"/>
              </a:rPr>
              <a:t>['b']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0             1              2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1.254078 -1.620263 -0.119454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-1.501214 -0.992256  0.084762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294219"/>
          </a:xfrm>
        </p:spPr>
        <p:txBody>
          <a:bodyPr/>
          <a:lstStyle/>
          <a:p>
            <a:r>
              <a:rPr lang="zh-CN" altLang="en-US" dirty="0"/>
              <a:t>删除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(16).reshape((4, 4)), index=['Ohio', 'Colorado', 'Utah', 'New York'], columns=['one', 'two', 'three', 'four'])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4    5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13     14  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data.drop</a:t>
            </a:r>
            <a:r>
              <a:rPr lang="en-US" altLang="zh-CN" dirty="0">
                <a:latin typeface="Times New Roman" panose="02020603050405020304" pitchFamily="18" charset="0"/>
              </a:rPr>
              <a:t>('Colorado')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13     14  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data.drop</a:t>
            </a:r>
            <a:r>
              <a:rPr lang="en-US" altLang="zh-CN" dirty="0">
                <a:latin typeface="Times New Roman" panose="02020603050405020304" pitchFamily="18" charset="0"/>
              </a:rPr>
              <a:t>(['two', 'four'], axis='columns')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three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4 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 8    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12     14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14027"/>
          </a:xfrm>
        </p:spPr>
        <p:txBody>
          <a:bodyPr/>
          <a:lstStyle/>
          <a:p>
            <a:r>
              <a:rPr lang="zh-CN" altLang="en-US" dirty="0"/>
              <a:t>算术运算和数据对齐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s1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([-2.5, 3.4, 1.5], index=['c', 'd', 'e'])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s2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([3.6, -1.5, 4, 3.1], index=['c', 'e', 'f', 'g'])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s1+s2   #</a:t>
            </a:r>
            <a:r>
              <a:rPr lang="zh-CN" altLang="en-US" dirty="0">
                <a:latin typeface="Times New Roman" panose="02020603050405020304" pitchFamily="18" charset="0"/>
              </a:rPr>
              <a:t>自动对齐并引入缺失值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1.1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df1=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(9.).reshape((3, 3)), columns=list('</a:t>
            </a:r>
            <a:r>
              <a:rPr lang="en-US" altLang="zh-CN" dirty="0" err="1">
                <a:latin typeface="Times New Roman" panose="02020603050405020304" pitchFamily="18" charset="0"/>
              </a:rPr>
              <a:t>bcd</a:t>
            </a:r>
            <a:r>
              <a:rPr lang="en-US" altLang="zh-CN" dirty="0">
                <a:latin typeface="Times New Roman" panose="02020603050405020304" pitchFamily="18" charset="0"/>
              </a:rPr>
              <a:t>'), index=['Ohio', 'Texas', 'Colorado'])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df2=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(12.).reshape((4, 3)), columns=list('</a:t>
            </a:r>
            <a:r>
              <a:rPr lang="en-US" altLang="zh-CN" dirty="0" err="1">
                <a:latin typeface="Times New Roman" panose="02020603050405020304" pitchFamily="18" charset="0"/>
              </a:rPr>
              <a:t>bde</a:t>
            </a:r>
            <a:r>
              <a:rPr lang="en-US" altLang="zh-CN" dirty="0">
                <a:latin typeface="Times New Roman" panose="02020603050405020304" pitchFamily="18" charset="0"/>
              </a:rPr>
              <a:t>'), index=['Utah', 'Ohio', 'Texas', 'Oregon'])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&gt;&gt;&gt;df1+df2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b      c        d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3.0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6.0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 9.0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12.0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217083"/>
          </a:xfrm>
        </p:spPr>
        <p:txBody>
          <a:bodyPr/>
          <a:lstStyle/>
          <a:p>
            <a:r>
              <a:rPr lang="zh-CN" altLang="en-US" dirty="0"/>
              <a:t>算术运算和数据对齐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df1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(12.).reshape((3, 4)), columns=list('</a:t>
            </a:r>
            <a:r>
              <a:rPr lang="en-US" altLang="zh-CN" sz="1800" dirty="0" err="1">
                <a:latin typeface="Times New Roman" panose="02020603050405020304" pitchFamily="18" charset="0"/>
              </a:rPr>
              <a:t>abcd</a:t>
            </a:r>
            <a:r>
              <a:rPr lang="en-US" altLang="zh-CN" sz="1800" dirty="0">
                <a:latin typeface="Times New Roman" panose="02020603050405020304" pitchFamily="18" charset="0"/>
              </a:rPr>
              <a:t>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df2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(20.).reshape((4, 5)), columns=list('</a:t>
            </a:r>
            <a:r>
              <a:rPr lang="en-US" altLang="zh-CN" sz="1800" dirty="0" err="1">
                <a:latin typeface="Times New Roman" panose="02020603050405020304" pitchFamily="18" charset="0"/>
              </a:rPr>
              <a:t>abcde</a:t>
            </a:r>
            <a:r>
              <a:rPr lang="en-US" altLang="zh-CN" sz="1800" dirty="0">
                <a:latin typeface="Times New Roman" panose="02020603050405020304" pitchFamily="18" charset="0"/>
              </a:rPr>
              <a:t>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df1+df2                              #</a:t>
            </a:r>
            <a:r>
              <a:rPr lang="zh-CN" altLang="en-US" sz="1800" dirty="0">
                <a:latin typeface="Times New Roman" panose="02020603050405020304" pitchFamily="18" charset="0"/>
              </a:rPr>
              <a:t>行列分别填充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a     b     c     d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0   0.0   2.0   4.0   6.0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1   9.0  11.0  13.0  15.0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2  18.0  20.0  22.0  24.0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df1.add(df2,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fill_value</a:t>
            </a:r>
            <a:r>
              <a:rPr lang="en-US" altLang="zh-CN" sz="1800" dirty="0">
                <a:latin typeface="Times New Roman" panose="02020603050405020304" pitchFamily="18" charset="0"/>
              </a:rPr>
              <a:t>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     b     c     d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0   0.0   2.0   4.0   6.0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1   9.0  11.0  13.0  15.0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2  18.0  20.0  22.0  24.0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3  15.0  16.0  17.0  18.0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df2.add(df1,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fill_value</a:t>
            </a:r>
            <a:r>
              <a:rPr lang="en-US" altLang="zh-CN" sz="1800" dirty="0">
                <a:latin typeface="Times New Roman" panose="02020603050405020304" pitchFamily="18" charset="0"/>
              </a:rPr>
              <a:t>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a     b     c     d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0   0.0   2.0   4.0   6.0   4.0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1   9.0  11.0  13.0  15.0   9.0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2  18.0  20.0  22.0  24.0  14.0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3  15.0  16.0  17.0  18.0  19.0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514027"/>
          </a:xfrm>
        </p:spPr>
        <p:txBody>
          <a:bodyPr/>
          <a:lstStyle/>
          <a:p>
            <a:r>
              <a:rPr lang="zh-CN" altLang="en-US" dirty="0"/>
              <a:t>算术运算和数据对齐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(12.).reshape((4, 3)), columns=list('</a:t>
            </a:r>
            <a:r>
              <a:rPr lang="en-US" altLang="zh-CN" sz="1800" dirty="0" err="1">
                <a:latin typeface="Times New Roman" panose="02020603050405020304" pitchFamily="18" charset="0"/>
              </a:rPr>
              <a:t>bde</a:t>
            </a:r>
            <a:r>
              <a:rPr lang="en-US" altLang="zh-CN" sz="1800" dirty="0">
                <a:latin typeface="Times New Roman" panose="02020603050405020304" pitchFamily="18" charset="0"/>
              </a:rPr>
              <a:t>'),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index=['Utah', 'Ohio', 'Texas', 'Oregon'])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series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frame.iloc</a:t>
            </a:r>
            <a:r>
              <a:rPr lang="en-US" altLang="zh-CN" sz="1800" dirty="0">
                <a:latin typeface="Times New Roman" panose="02020603050405020304" pitchFamily="18" charset="0"/>
              </a:rPr>
              <a:t>[0]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Utah,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frame – series                     #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DataFrame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和 </a:t>
            </a:r>
            <a:r>
              <a:rPr lang="en-US" altLang="zh-CN" sz="1800" dirty="0">
                <a:latin typeface="Times New Roman" panose="02020603050405020304" pitchFamily="18" charset="0"/>
              </a:rPr>
              <a:t>Series</a:t>
            </a:r>
            <a:r>
              <a:rPr lang="zh-CN" altLang="en-US" sz="1800" dirty="0">
                <a:latin typeface="Times New Roman" panose="02020603050405020304" pitchFamily="18" charset="0"/>
              </a:rPr>
              <a:t>的运算，沿着行广播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b     d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0.0  0.0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3.0  3.0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6.0  6.0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9.0  9.0  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series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(range(3), index=['b', 'e', 'f'])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frame-series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b   d     e   f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0.0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1.0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3.0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4.0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6.0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7.0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9.0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10.0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算术运算和数据对齐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series = frame['d']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  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d,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frame-series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Ohio  Oregon  Texas  Utah   b   d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frame.sub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series,axis</a:t>
            </a:r>
            <a:r>
              <a:rPr lang="en-US" altLang="zh-CN" sz="1800" dirty="0">
                <a:latin typeface="Times New Roman" panose="02020603050405020304" pitchFamily="18" charset="0"/>
              </a:rPr>
              <a:t>=0)           #</a:t>
            </a:r>
            <a:r>
              <a:rPr lang="zh-CN" altLang="en-US" sz="1800" dirty="0">
                <a:latin typeface="Times New Roman" panose="02020603050405020304" pitchFamily="18" charset="0"/>
              </a:rPr>
              <a:t>指定广播的轴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b    d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-1.0  0.0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-1.0  0.0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-1.0  0.0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-1.0  0.0  1.0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简介和安装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>
              <a:buSzPct val="70000"/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+mn-cs"/>
              </a:rPr>
              <a:t>Pandas</a:t>
            </a:r>
            <a:r>
              <a:rPr lang="zh-CN" altLang="en-US" sz="2800" dirty="0">
                <a:cs typeface="+mn-cs"/>
              </a:rPr>
              <a:t>：数据分析的开源</a:t>
            </a:r>
            <a:r>
              <a:rPr lang="en-US" altLang="zh-CN" sz="2800" dirty="0">
                <a:cs typeface="+mn-cs"/>
              </a:rPr>
              <a:t>Python</a:t>
            </a:r>
            <a:r>
              <a:rPr lang="zh-CN" altLang="en-US" sz="2800" dirty="0">
                <a:cs typeface="+mn-cs"/>
              </a:rPr>
              <a:t>库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zh-CN" altLang="en-US" dirty="0"/>
              <a:t>专门的数据结构：</a:t>
            </a:r>
            <a:r>
              <a:rPr lang="en-US" altLang="zh-CN" dirty="0"/>
              <a:t>Series</a:t>
            </a:r>
            <a:r>
              <a:rPr lang="zh-CN" altLang="en-US" dirty="0"/>
              <a:t>、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lvl="2"/>
            <a:r>
              <a:rPr lang="zh-CN" altLang="en-US" dirty="0"/>
              <a:t>对应数据库表格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pPr lvl="2"/>
            <a:r>
              <a:rPr lang="en-US" altLang="zh-CN" dirty="0" err="1">
                <a:latin typeface="宋体" panose="02010600030101010101" pitchFamily="2" charset="-122"/>
              </a:rPr>
              <a:t>Windows:python</a:t>
            </a:r>
            <a:r>
              <a:rPr lang="en-US" altLang="zh-CN" dirty="0">
                <a:latin typeface="宋体" panose="02010600030101010101" pitchFamily="2" charset="-122"/>
              </a:rPr>
              <a:t> –m pip install pandas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Ubuntu: apt-get install python-pandas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Centos/Fedora: yum install pandas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</a:rPr>
              <a:t>Anaconda,Canopy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的元素级数组方法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(4, 3), columns=list('</a:t>
            </a:r>
            <a:r>
              <a:rPr lang="en-US" altLang="zh-CN" dirty="0" err="1">
                <a:latin typeface="Times New Roman" panose="02020603050405020304" pitchFamily="18" charset="0"/>
              </a:rPr>
              <a:t>bde</a:t>
            </a:r>
            <a:r>
              <a:rPr lang="en-US" altLang="zh-CN" dirty="0">
                <a:latin typeface="Times New Roman" panose="02020603050405020304" pitchFamily="18" charset="0"/>
              </a:rPr>
              <a:t>'),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index=['Utah', 'Ohio', 'Texas', 'Oregon'])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b             d      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0.800944 -1.437085  1.169582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1.291881  0.269821  2.001098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0.333134  0.733517 -0.822849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-0.001825 -0.100093  0.012626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np.abs</a:t>
            </a:r>
            <a:r>
              <a:rPr lang="en-US" altLang="zh-CN" dirty="0">
                <a:latin typeface="Times New Roman" panose="02020603050405020304" pitchFamily="18" charset="0"/>
              </a:rPr>
              <a:t>(frame)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b             d     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0.800944  1.437085  1.169582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1.291881  0.269821  2.001098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0.333134  0.733517  0.822849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0.001825  0.100093  0.012626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DataFrame</a:t>
            </a:r>
            <a:r>
              <a:rPr lang="zh-CN" altLang="en-US" dirty="0"/>
              <a:t>的</a:t>
            </a:r>
            <a:r>
              <a:rPr lang="en-US" altLang="zh-CN" dirty="0"/>
              <a:t>apply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 = lambda x: </a:t>
            </a:r>
            <a:r>
              <a:rPr lang="en-US" altLang="zh-CN" dirty="0" err="1">
                <a:latin typeface="Times New Roman" panose="02020603050405020304" pitchFamily="18" charset="0"/>
              </a:rPr>
              <a:t>x.max</a:t>
            </a:r>
            <a:r>
              <a:rPr lang="en-US" altLang="zh-CN" dirty="0">
                <a:latin typeface="Times New Roman" panose="02020603050405020304" pitchFamily="18" charset="0"/>
              </a:rPr>
              <a:t>() - </a:t>
            </a:r>
            <a:r>
              <a:rPr lang="en-US" altLang="zh-CN" dirty="0" err="1">
                <a:latin typeface="Times New Roman" panose="02020603050405020304" pitchFamily="18" charset="0"/>
              </a:rPr>
              <a:t>x.min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frame.apply</a:t>
            </a:r>
            <a:r>
              <a:rPr lang="en-US" altLang="zh-CN" dirty="0">
                <a:latin typeface="Times New Roman" panose="02020603050405020304" pitchFamily="18" charset="0"/>
              </a:rPr>
              <a:t>(f)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1.293706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2.170601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 2.823947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</a:t>
            </a:r>
            <a:r>
              <a:rPr lang="en-US" altLang="zh-CN" dirty="0" err="1">
                <a:latin typeface="Times New Roman" panose="02020603050405020304" pitchFamily="18" charset="0"/>
              </a:rPr>
              <a:t>frame.apply</a:t>
            </a:r>
            <a:r>
              <a:rPr lang="en-US" altLang="zh-CN" dirty="0">
                <a:latin typeface="Times New Roman" panose="02020603050405020304" pitchFamily="18" charset="0"/>
              </a:rPr>
              <a:t>(f, axis='columns')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2.606667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1.731277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 1.556365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  0.112720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18312" y="1684284"/>
            <a:ext cx="696685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def f(x):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	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return pd.Series([x.min(), x.max()], index=['min', 'max'])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frame.apply(f)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b         d         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min -0.001825 -1.437085 -0.822849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max  1.291881  0.733517  2.001098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format = lambda x: '%.2f' % x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frame.applymap(format)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b      d      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0.80  -1.44   1.17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1.29   0.27   2.00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0.33   0.73  -0.82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-0.00  -0.10   0.01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frame['e'].map(format)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Utah       1.17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2.00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Texas     -0.82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Oregon     0.01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e,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自身实现的方法</a:t>
            </a:r>
            <a:endParaRPr lang="en-US" altLang="zh-CN" dirty="0"/>
          </a:p>
          <a:p>
            <a:pPr lvl="2"/>
            <a:r>
              <a:rPr lang="zh-CN" altLang="en-US" dirty="0"/>
              <a:t>排序：按索引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(range(4), index=['d', 'a', 'b', 'c'])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obj.sort_index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int32rt_index()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22370" y="3667544"/>
            <a:ext cx="67672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frame = pd.DataFrame(np.arange(8).reshape((2, 4)),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              index=['three', 'one'],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              columns=['d', 'a', 'b', 'c'])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frame.sort_index()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a  b  c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4  5  6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0  1  2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&gt;&gt;&gt;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frame.sort_index(axis=1)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a  b  c  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1  2  3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5  6  7  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自身实现的方法</a:t>
            </a:r>
            <a:endParaRPr lang="en-US" altLang="zh-CN" dirty="0"/>
          </a:p>
          <a:p>
            <a:pPr lvl="2"/>
            <a:r>
              <a:rPr lang="zh-CN" altLang="en-US" dirty="0"/>
              <a:t>排序：按值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obj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([4, 7, -3, 2])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obj.sort_values</a:t>
            </a:r>
            <a:r>
              <a:rPr lang="en-US" altLang="zh-CN" sz="18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-3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obj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([4,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1800" dirty="0">
                <a:latin typeface="Times New Roman" panose="02020603050405020304" pitchFamily="18" charset="0"/>
              </a:rPr>
              <a:t>, 7,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1800" dirty="0">
                <a:latin typeface="Times New Roman" panose="02020603050405020304" pitchFamily="18" charset="0"/>
              </a:rPr>
              <a:t>, -3, 2])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obj.sort_values</a:t>
            </a:r>
            <a:r>
              <a:rPr lang="en-US" altLang="zh-CN" sz="1800" dirty="0">
                <a:latin typeface="Times New Roman" panose="02020603050405020304" pitchFamily="18" charset="0"/>
              </a:rPr>
              <a:t>()        #</a:t>
            </a:r>
            <a:r>
              <a:rPr lang="zh-CN" altLang="en-US" sz="1800" dirty="0">
                <a:latin typeface="Times New Roman" panose="02020603050405020304" pitchFamily="18" charset="0"/>
              </a:rPr>
              <a:t>缺失值排末尾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 -3.0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1961" y="2485882"/>
            <a:ext cx="4928356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2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p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+mn-ea"/>
              </a:rPr>
              <a:t>排序：指定列</a:t>
            </a:r>
            <a:endParaRPr kumimoji="1" lang="en-US" altLang="zh-CN" sz="2000" b="1" dirty="0">
              <a:latin typeface="+mn-ea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&gt;&gt;&gt; frame =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pd.DataFrame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({'b': [4, 7, -3, 2], 'a': [0, 1, 0, 1]})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frame.sort_values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(by='b')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a  b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0 -3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3  1  2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0  0  4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1  1  7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&gt;&gt;&gt;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frame.sort_values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(by=['a', 'b'])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a  b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0 -3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0  0  4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3  1  2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1  1  7</a:t>
            </a:r>
            <a:endParaRPr kumimoji="1" lang="zh-CN" altLang="en-US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运算和函数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自身实现的方法</a:t>
            </a:r>
            <a:endParaRPr lang="en-US" altLang="zh-CN" dirty="0"/>
          </a:p>
          <a:p>
            <a:pPr lvl="2"/>
            <a:r>
              <a:rPr lang="zh-CN" altLang="en-US" dirty="0"/>
              <a:t>排名：排序的基础上增设排名值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([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, -5, 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</a:rPr>
              <a:t>, 2, 0,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</a:rPr>
              <a:t>])</a:t>
            </a:r>
            <a:endParaRPr lang="en-US" altLang="zh-CN" sz="2400" kern="1200" dirty="0"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cs typeface="+mn-cs"/>
              </a:rPr>
              <a:t>&gt;&gt;&gt; 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+mn-cs"/>
              </a:rPr>
              <a:t>obj.rank</a:t>
            </a:r>
            <a:r>
              <a:rPr lang="en-US" altLang="zh-CN" sz="2400" kern="1200" dirty="0">
                <a:latin typeface="Times New Roman" panose="02020603050405020304" pitchFamily="18" charset="0"/>
                <a:cs typeface="+mn-cs"/>
              </a:rPr>
              <a:t>()  #</a:t>
            </a:r>
            <a:r>
              <a:rPr lang="zh-CN" altLang="en-US" sz="2400" kern="1200" dirty="0">
                <a:latin typeface="Times New Roman" panose="02020603050405020304" pitchFamily="18" charset="0"/>
                <a:cs typeface="+mn-cs"/>
              </a:rPr>
              <a:t>平均排名</a:t>
            </a:r>
            <a:endParaRPr lang="en-US" altLang="zh-CN" sz="2400" kern="1200" dirty="0"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0    6.5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2    6.5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6    4.5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9260" y="3576165"/>
            <a:ext cx="383910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obj.rank(method='first')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0    6.0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#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出现先后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2    7.0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3    4.0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4    3.0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6    5.0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  <p:sp>
        <p:nvSpPr>
          <p:cNvPr id="7" name="矩形 6"/>
          <p:cNvSpPr/>
          <p:nvPr/>
        </p:nvSpPr>
        <p:spPr>
          <a:xfrm>
            <a:off x="8273141" y="3598039"/>
            <a:ext cx="350157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obj.rank(method='max')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0    7.0    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#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逆序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2    7.0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3    5.0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4    3.0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6    5.0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171" y="1325119"/>
            <a:ext cx="11074400" cy="5200371"/>
          </a:xfrm>
        </p:spPr>
        <p:txBody>
          <a:bodyPr/>
          <a:lstStyle/>
          <a:p>
            <a:r>
              <a:rPr lang="zh-CN" altLang="en-US" dirty="0"/>
              <a:t>描述和汇总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([[1.4,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], [7.1, -4.5], [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], [0.75, -1.3]],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index=['a', 'b', 'c', 'd'], columns=['one', 'two'])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one	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	1.40	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	7.10	-4.5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	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	0.75	-1.3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200" dirty="0" err="1">
                <a:latin typeface="Times New Roman" panose="02020603050405020304" pitchFamily="18" charset="0"/>
                <a:cs typeface="+mn-cs"/>
              </a:rPr>
              <a:t>df.sum</a:t>
            </a:r>
            <a:r>
              <a:rPr lang="en-US" altLang="zh-CN" kern="1200" dirty="0">
                <a:latin typeface="Times New Roman" panose="02020603050405020304" pitchFamily="18" charset="0"/>
                <a:cs typeface="+mn-cs"/>
              </a:rPr>
              <a:t>()   #</a:t>
            </a:r>
            <a:r>
              <a:rPr lang="zh-CN" altLang="en-US" kern="1200" dirty="0">
                <a:latin typeface="Times New Roman" panose="02020603050405020304" pitchFamily="18" charset="0"/>
                <a:cs typeface="+mn-cs"/>
              </a:rPr>
              <a:t>按列小计的</a:t>
            </a:r>
            <a:r>
              <a:rPr lang="en-US" altLang="zh-CN" kern="1200" dirty="0">
                <a:latin typeface="Times New Roman" panose="02020603050405020304" pitchFamily="18" charset="0"/>
                <a:cs typeface="+mn-cs"/>
              </a:rPr>
              <a:t>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one    9.25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two   -5.80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dtype</a:t>
            </a: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200" dirty="0" err="1">
                <a:latin typeface="Times New Roman" panose="02020603050405020304" pitchFamily="18" charset="0"/>
                <a:cs typeface="+mn-cs"/>
              </a:rPr>
              <a:t>df.sum</a:t>
            </a:r>
            <a:r>
              <a:rPr lang="en-US" altLang="zh-CN" kern="1200" dirty="0">
                <a:latin typeface="Times New Roman" panose="02020603050405020304" pitchFamily="18" charset="0"/>
                <a:cs typeface="+mn-cs"/>
              </a:rPr>
              <a:t>(axis=‘columns’) #</a:t>
            </a:r>
            <a:r>
              <a:rPr lang="zh-CN" altLang="en-US" kern="1200" dirty="0">
                <a:latin typeface="Times New Roman" panose="02020603050405020304" pitchFamily="18" charset="0"/>
                <a:cs typeface="+mn-cs"/>
              </a:rPr>
              <a:t>默认自动排除</a:t>
            </a:r>
            <a:r>
              <a:rPr lang="en-US" altLang="zh-CN" kern="1200" dirty="0" err="1">
                <a:latin typeface="Times New Roman" panose="02020603050405020304" pitchFamily="18" charset="0"/>
                <a:cs typeface="+mn-cs"/>
              </a:rPr>
              <a:t>NaN</a:t>
            </a:r>
            <a:r>
              <a:rPr lang="zh-CN" altLang="en-US" kern="1200" dirty="0">
                <a:latin typeface="Times New Roman" panose="02020603050405020304" pitchFamily="18" charset="0"/>
                <a:cs typeface="+mn-cs"/>
              </a:rPr>
              <a:t>值</a:t>
            </a:r>
            <a:endParaRPr lang="en-US" altLang="zh-CN" kern="1200" dirty="0"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a    1.40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b    2.60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c     </a:t>
            </a:r>
            <a:r>
              <a:rPr lang="en-US" altLang="zh-CN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NaN</a:t>
            </a:r>
            <a:endParaRPr lang="en-US" altLang="zh-CN" kern="1200" dirty="0">
              <a:solidFill>
                <a:srgbClr val="0070C0"/>
              </a:solidFill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d   -0.55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dtype</a:t>
            </a: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5327760"/>
          </a:xfrm>
        </p:spPr>
        <p:txBody>
          <a:bodyPr/>
          <a:lstStyle/>
          <a:p>
            <a:r>
              <a:rPr lang="zh-CN" altLang="en-US" dirty="0"/>
              <a:t>描述和汇总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df.mean</a:t>
            </a:r>
            <a:r>
              <a:rPr lang="en-US" altLang="zh-CN" sz="2400" dirty="0">
                <a:latin typeface="Times New Roman" panose="02020603050405020304" pitchFamily="18" charset="0"/>
              </a:rPr>
              <a:t>(axis=‘columns’,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skipna</a:t>
            </a:r>
            <a:r>
              <a:rPr lang="en-US" altLang="zh-CN" sz="2400" dirty="0">
                <a:latin typeface="Times New Roman" panose="02020603050405020304" pitchFamily="18" charset="0"/>
              </a:rPr>
              <a:t>=False)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#</a:t>
            </a:r>
            <a:r>
              <a:rPr lang="zh-CN" altLang="en-US" sz="2400" kern="1200" dirty="0">
                <a:latin typeface="Times New Roman" panose="02020603050405020304" pitchFamily="18" charset="0"/>
              </a:rPr>
              <a:t>禁用自动排除</a:t>
            </a:r>
            <a:r>
              <a:rPr lang="en-US" altLang="zh-CN" sz="2400" kern="1200" dirty="0" err="1">
                <a:latin typeface="Times New Roman" panose="02020603050405020304" pitchFamily="18" charset="0"/>
              </a:rPr>
              <a:t>NaN</a:t>
            </a:r>
            <a:r>
              <a:rPr lang="zh-CN" altLang="en-US" sz="2400" kern="1200" dirty="0">
                <a:latin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1.300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-0.275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kern="1200" dirty="0" err="1">
                <a:latin typeface="Times New Roman" panose="02020603050405020304" pitchFamily="18" charset="0"/>
                <a:cs typeface="+mn-cs"/>
              </a:rPr>
              <a:t>df.idxmax</a:t>
            </a:r>
            <a:r>
              <a:rPr lang="en-US" altLang="zh-CN" sz="2400" kern="1200" dirty="0">
                <a:latin typeface="Times New Roman" panose="02020603050405020304" pitchFamily="18" charset="0"/>
                <a:cs typeface="+mn-cs"/>
              </a:rPr>
              <a:t>() #</a:t>
            </a:r>
            <a:r>
              <a:rPr lang="zh-CN" altLang="en-US" sz="2400" kern="1200" dirty="0">
                <a:latin typeface="Times New Roman" panose="02020603050405020304" pitchFamily="18" charset="0"/>
                <a:cs typeface="+mn-cs"/>
              </a:rPr>
              <a:t>最大值的索引</a:t>
            </a:r>
            <a:endParaRPr lang="en-US" altLang="zh-CN" sz="2400" kern="1200" dirty="0"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one 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two  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dtype</a:t>
            </a: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: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df.cumsum</a:t>
            </a:r>
            <a:r>
              <a:rPr lang="en-US" altLang="zh-CN" sz="2400" dirty="0">
                <a:latin typeface="Times New Roman" panose="02020603050405020304" pitchFamily="18" charset="0"/>
              </a:rPr>
              <a:t>()  #</a:t>
            </a:r>
            <a:r>
              <a:rPr lang="zh-CN" altLang="en-US" sz="2400" dirty="0">
                <a:latin typeface="Times New Roman" panose="02020603050405020304" pitchFamily="18" charset="0"/>
              </a:rPr>
              <a:t>累计求和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one	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a	1.40	</a:t>
            </a:r>
            <a:r>
              <a:rPr lang="en-US" altLang="zh-CN" sz="24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NaN</a:t>
            </a:r>
            <a:endParaRPr lang="en-US" altLang="zh-CN" sz="2400" kern="1200" dirty="0">
              <a:solidFill>
                <a:srgbClr val="0070C0"/>
              </a:solidFill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b	8.50	-4.5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c	</a:t>
            </a:r>
            <a:r>
              <a:rPr lang="en-US" altLang="zh-CN" sz="24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NaN</a:t>
            </a: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	</a:t>
            </a:r>
            <a:r>
              <a:rPr lang="en-US" altLang="zh-CN" sz="24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NaN</a:t>
            </a:r>
            <a:endParaRPr lang="en-US" altLang="zh-CN" sz="2400" kern="1200" dirty="0">
              <a:solidFill>
                <a:srgbClr val="0070C0"/>
              </a:solidFill>
              <a:latin typeface="Times New Roman" panose="02020603050405020304" pitchFamily="18" charset="0"/>
              <a:cs typeface="+mn-cs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kern="1200" dirty="0">
                <a:solidFill>
                  <a:srgbClr val="0070C0"/>
                </a:solidFill>
                <a:latin typeface="Times New Roman" panose="02020603050405020304" pitchFamily="18" charset="0"/>
                <a:cs typeface="+mn-cs"/>
              </a:rPr>
              <a:t>d	9.25	-5.8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13" y="1485375"/>
            <a:ext cx="11074400" cy="4896544"/>
          </a:xfrm>
        </p:spPr>
        <p:txBody>
          <a:bodyPr/>
          <a:lstStyle/>
          <a:p>
            <a:r>
              <a:rPr lang="zh-CN" altLang="en-US" dirty="0"/>
              <a:t>描述和汇总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df.describe</a:t>
            </a:r>
            <a:r>
              <a:rPr lang="en-US" altLang="zh-CN" sz="2400" dirty="0">
                <a:latin typeface="Times New Roman" panose="02020603050405020304" pitchFamily="18" charset="0"/>
              </a:rPr>
              <a:t>()  </a:t>
            </a:r>
            <a:r>
              <a:rPr lang="en-US" altLang="zh-CN" sz="2400" kern="1200" dirty="0">
                <a:latin typeface="Times New Roman" panose="02020603050405020304" pitchFamily="18" charset="0"/>
              </a:rPr>
              <a:t>#</a:t>
            </a:r>
            <a:r>
              <a:rPr lang="zh-CN" altLang="en-US" sz="2400" kern="1200" dirty="0">
                <a:latin typeface="Times New Roman" panose="02020603050405020304" pitchFamily="18" charset="0"/>
              </a:rPr>
              <a:t>多个汇总统计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one	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count	3.000000	2.000000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mean	3.083333	-2.900000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	3.493685	2.262742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min	0.750000	-4.500000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25%	1.075000	-3.700000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50%	1.400000	-2.900000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75%	4.250000	-2.100000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max	7.100000	-1.300000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200" y="1986752"/>
            <a:ext cx="656117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obj</a:t>
            </a:r>
            <a:r>
              <a:rPr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b="1" dirty="0">
                <a:latin typeface="Times New Roman" panose="02020603050405020304" pitchFamily="18" charset="0"/>
              </a:rPr>
              <a:t>(['a', 'a', 'b', 'c'] * 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obj.describe</a:t>
            </a:r>
            <a:r>
              <a:rPr lang="en-US" altLang="zh-CN" sz="2400" b="1" dirty="0">
                <a:latin typeface="Times New Roman" panose="02020603050405020304" pitchFamily="18" charset="0"/>
              </a:rPr>
              <a:t>()   #</a:t>
            </a:r>
            <a:r>
              <a:rPr lang="zh-CN" altLang="en-US" sz="2400" b="1" dirty="0">
                <a:latin typeface="Times New Roman" panose="02020603050405020304" pitchFamily="18" charset="0"/>
              </a:rPr>
              <a:t>非数值类型的汇总统计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count     16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unique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top    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freq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描述和汇总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8045"/>
              </p:ext>
            </p:extLst>
          </p:nvPr>
        </p:nvGraphicFramePr>
        <p:xfrm>
          <a:off x="1630837" y="2036837"/>
          <a:ext cx="8071963" cy="4419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8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 err="1"/>
                        <a:t>NaN</a:t>
                      </a:r>
                      <a:r>
                        <a:rPr lang="zh-CN" altLang="en-US" dirty="0"/>
                        <a:t>值的数量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argmin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argmax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最小值、最大值的索引位置（整数）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idxmin,idxmax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最小值、最大值的索引值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根据平均值计算平均绝对离差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skew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样本值的偏度（三阶矩）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/>
                        <a:t>diff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一阶差分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pct_change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百分数变化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unique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唯一值数组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value_counts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各值出现的频率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相关系数和协方差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price = </a:t>
            </a:r>
            <a:r>
              <a:rPr lang="en-US" altLang="zh-CN" dirty="0" err="1">
                <a:latin typeface="Times New Roman" panose="02020603050405020304" pitchFamily="18" charset="0"/>
              </a:rPr>
              <a:t>pd.read_pickle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r'yahoo_price.pkl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volume = </a:t>
            </a:r>
            <a:r>
              <a:rPr lang="en-US" altLang="zh-CN" dirty="0" err="1">
                <a:latin typeface="Times New Roman" panose="02020603050405020304" pitchFamily="18" charset="0"/>
              </a:rPr>
              <a:t>pd.read_pickle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r'yahoo_volume.pkl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price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AAPL        GOOG         IBM       MSFT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2010-01-04   27.990226  313.062468  113.304536  25.884104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2010-01-05   28.038618  311.683844  111.935822  25.892466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2010-01-06   27.592626  303.826685  111.208683  25.733566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[1714 rows x 4 columns]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volume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AAPL      GOOG       IBM       MSFT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2010-01-04  123432400   3927000   6155300   38409100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2010-01-05  150476200   6031900   6841400   49749600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2010-01-06  138040000   7987100   5605300   58182400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[1714 rows x 4 columns]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Series</a:t>
            </a:r>
            <a:r>
              <a:rPr lang="zh-CN" altLang="en-US" dirty="0"/>
              <a:t>：</a:t>
            </a:r>
            <a:r>
              <a:rPr lang="en-US" altLang="en-US" dirty="0" err="1"/>
              <a:t>带标签的一维数组</a:t>
            </a:r>
            <a:r>
              <a:rPr lang="en-US" altLang="en-US" dirty="0"/>
              <a:t>；</a:t>
            </a:r>
          </a:p>
          <a:p>
            <a:r>
              <a:rPr lang="en-US" altLang="en-US" dirty="0" err="1"/>
              <a:t>DataFrame</a:t>
            </a:r>
            <a:r>
              <a:rPr lang="zh-CN" altLang="en-US" dirty="0"/>
              <a:t>：</a:t>
            </a:r>
            <a:r>
              <a:rPr lang="en-US" altLang="en-US" dirty="0" err="1"/>
              <a:t>带标签且大小可变的二维表格结构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en-US" dirty="0"/>
              <a:t>Panel</a:t>
            </a:r>
            <a:r>
              <a:rPr lang="zh-CN" altLang="en-US" dirty="0"/>
              <a:t>：</a:t>
            </a:r>
            <a:r>
              <a:rPr lang="en-US" altLang="en-US" dirty="0" err="1"/>
              <a:t>带标签且大小可变的三维数组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420509"/>
          </a:xfrm>
        </p:spPr>
        <p:txBody>
          <a:bodyPr/>
          <a:lstStyle/>
          <a:p>
            <a:r>
              <a:rPr lang="zh-CN" altLang="en-US" dirty="0"/>
              <a:t>相关系数和协方差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returns = </a:t>
            </a:r>
            <a:r>
              <a:rPr lang="en-US" altLang="zh-CN" dirty="0" err="1">
                <a:latin typeface="Times New Roman" panose="02020603050405020304" pitchFamily="18" charset="0"/>
              </a:rPr>
              <a:t>price.pct_change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returns.head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    GOOG       IBM      MSFT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2010-01-04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2010-01-05  0.001729 -0.004404 -0.012080  0.000323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2010-01-06 -0.015906 -0.025209 -0.006496 -0.006137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2010-01-07 -0.001849 -0.023280 -0.003462 -0.010400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2010-01-08  0.006648  0.013331  0.010035  0.006897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returns[‘MSFT’].</a:t>
            </a:r>
            <a:r>
              <a:rPr lang="en-US" altLang="zh-CN" dirty="0" err="1">
                <a:latin typeface="Times New Roman" panose="02020603050405020304" pitchFamily="18" charset="0"/>
              </a:rPr>
              <a:t>corr</a:t>
            </a:r>
            <a:r>
              <a:rPr lang="en-US" altLang="zh-CN" dirty="0">
                <a:latin typeface="Times New Roman" panose="02020603050405020304" pitchFamily="18" charset="0"/>
              </a:rPr>
              <a:t>(returns[‘IBM’])      #Series</a:t>
            </a:r>
            <a:r>
              <a:rPr lang="zh-CN" altLang="en-US" dirty="0">
                <a:latin typeface="Times New Roman" panose="02020603050405020304" pitchFamily="18" charset="0"/>
              </a:rPr>
              <a:t>的相关系数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0.49976361144151138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returns[‘MSFT’].</a:t>
            </a:r>
            <a:r>
              <a:rPr lang="en-US" altLang="zh-CN" dirty="0" err="1">
                <a:latin typeface="Times New Roman" panose="02020603050405020304" pitchFamily="18" charset="0"/>
              </a:rPr>
              <a:t>cov</a:t>
            </a:r>
            <a:r>
              <a:rPr lang="en-US" altLang="zh-CN" dirty="0">
                <a:latin typeface="Times New Roman" panose="02020603050405020304" pitchFamily="18" charset="0"/>
              </a:rPr>
              <a:t>(returns[‘IBM’])        #Series</a:t>
            </a:r>
            <a:r>
              <a:rPr lang="zh-CN" altLang="en-US" dirty="0">
                <a:latin typeface="Times New Roman" panose="02020603050405020304" pitchFamily="18" charset="0"/>
              </a:rPr>
              <a:t>的协方差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8.8706554797035462e-05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returns.corr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    GOOG       IBM      MSFT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1.000000  0.407919  0.386817  0.389695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GOOG  0.407919  1.000000  0.405099  0.465919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IBM   0.386817  0.405099  1.000000  0.499764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MSFT  0.389695  0.465919  0.499764  1.000000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相关系数和协方差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returns.cov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    GOOG       IBM      MSFT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0.000277  0.000107  0.000078  0.000095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GOOG  0.000107  0.000251  0.000078  0.000108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IBM   0.000078  0.000078  0.000146  0.000089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MSFT  0.000095  0.000108  0.000089  0.000215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returns.corrwith</a:t>
            </a:r>
            <a:r>
              <a:rPr lang="en-US" altLang="zh-CN" dirty="0">
                <a:latin typeface="Times New Roman" panose="02020603050405020304" pitchFamily="18" charset="0"/>
              </a:rPr>
              <a:t>(returns[‘IBM’])      #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</a:rPr>
              <a:t>的相关系数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  0.386817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GOOG    0.405099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IBM     1.000000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MSFT    0.499764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price.corrwith</a:t>
            </a:r>
            <a:r>
              <a:rPr lang="en-US" altLang="zh-CN" dirty="0">
                <a:latin typeface="Times New Roman" panose="02020603050405020304" pitchFamily="18" charset="0"/>
              </a:rPr>
              <a:t>(volume) #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</a:rPr>
              <a:t>按列名匹配的相关系数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AAPL   -0.587317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GOOG   -0.577326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IBM    -0.353614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MSFT   -0.453355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  <a:endParaRPr lang="en-US" altLang="zh-CN" dirty="0"/>
          </a:p>
          <a:p>
            <a:pPr lvl="1"/>
            <a:r>
              <a:rPr lang="en-US" altLang="zh-CN" dirty="0" err="1"/>
              <a:t>NaN</a:t>
            </a:r>
            <a:r>
              <a:rPr lang="en-US" altLang="zh-CN" dirty="0"/>
              <a:t>(not a number)</a:t>
            </a:r>
            <a:r>
              <a:rPr lang="zh-CN" altLang="en-US" dirty="0"/>
              <a:t>：缺失数据的标记；</a:t>
            </a:r>
            <a:r>
              <a:rPr lang="en-US" altLang="zh-CN" dirty="0"/>
              <a:t>None</a:t>
            </a:r>
            <a:r>
              <a:rPr lang="zh-CN" altLang="en-US" dirty="0"/>
              <a:t>同样被当作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 = Series([1,3,np.nan,10])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data[0]=None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data.isnull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bool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  <a:endParaRPr lang="en-US" altLang="zh-CN" dirty="0"/>
          </a:p>
          <a:p>
            <a:pPr lvl="1"/>
            <a:r>
              <a:rPr lang="zh-CN" altLang="en-US" dirty="0"/>
              <a:t>滤除：</a:t>
            </a:r>
            <a:r>
              <a:rPr lang="en-US" altLang="zh-CN" dirty="0" err="1"/>
              <a:t>dropna</a:t>
            </a:r>
            <a:r>
              <a:rPr lang="zh-CN" altLang="en-US" dirty="0"/>
              <a:t>或者布尔索引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data.dropna</a:t>
            </a:r>
            <a:r>
              <a:rPr lang="en-US" altLang="zh-CN" sz="18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data[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data.notnull</a:t>
            </a:r>
            <a:r>
              <a:rPr lang="en-US" altLang="zh-CN" sz="1800" dirty="0">
                <a:latin typeface="Times New Roman" panose="02020603050405020304" pitchFamily="18" charset="0"/>
              </a:rPr>
              <a:t>()]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data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([[1,2,3], [4,np.nan,6], [np.nan,6,3]],index=[0,1,2]) +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([[1,2,3]],index=[0,2,3])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0     1     2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data.dropna</a:t>
            </a:r>
            <a:r>
              <a:rPr lang="en-US" altLang="zh-CN" sz="1800" dirty="0">
                <a:latin typeface="Times New Roman" panose="02020603050405020304" pitchFamily="18" charset="0"/>
              </a:rPr>
              <a:t>()       #</a:t>
            </a:r>
            <a:r>
              <a:rPr lang="zh-CN" altLang="en-US" sz="1800" dirty="0">
                <a:latin typeface="Times New Roman" panose="02020603050405020304" pitchFamily="18" charset="0"/>
              </a:rPr>
              <a:t>丢弃全部含</a:t>
            </a:r>
            <a:r>
              <a:rPr lang="en-US" altLang="zh-CN" sz="1800" dirty="0" err="1">
                <a:latin typeface="Times New Roman" panose="02020603050405020304" pitchFamily="18" charset="0"/>
              </a:rPr>
              <a:t>NaN</a:t>
            </a:r>
            <a:r>
              <a:rPr lang="zh-CN" altLang="en-US" sz="1800" dirty="0">
                <a:latin typeface="Times New Roman" panose="02020603050405020304" pitchFamily="18" charset="0"/>
              </a:rPr>
              <a:t>的行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0    1    2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  <a:endParaRPr lang="en-US" altLang="zh-CN" dirty="0"/>
          </a:p>
          <a:p>
            <a:pPr lvl="1"/>
            <a:r>
              <a:rPr lang="zh-CN" altLang="en-US" dirty="0"/>
              <a:t>滤除：</a:t>
            </a:r>
            <a:r>
              <a:rPr lang="en-US" altLang="zh-CN" dirty="0" err="1"/>
              <a:t>dropna</a:t>
            </a:r>
            <a:r>
              <a:rPr lang="zh-CN" altLang="en-US" dirty="0"/>
              <a:t>或者布尔索引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data.dropna</a:t>
            </a:r>
            <a:r>
              <a:rPr lang="en-US" altLang="zh-CN" sz="1800" dirty="0">
                <a:latin typeface="Times New Roman" panose="02020603050405020304" pitchFamily="18" charset="0"/>
              </a:rPr>
              <a:t>(how=‘all’)  #</a:t>
            </a:r>
            <a:r>
              <a:rPr lang="zh-CN" altLang="en-US" sz="1800" dirty="0">
                <a:latin typeface="Times New Roman" panose="02020603050405020304" pitchFamily="18" charset="0"/>
              </a:rPr>
              <a:t>只丢弃全部为</a:t>
            </a:r>
            <a:r>
              <a:rPr lang="en-US" altLang="zh-CN" sz="1800" dirty="0" err="1">
                <a:latin typeface="Times New Roman" panose="02020603050405020304" pitchFamily="18" charset="0"/>
              </a:rPr>
              <a:t>NaN</a:t>
            </a:r>
            <a:r>
              <a:rPr lang="zh-CN" altLang="en-US" sz="1800" dirty="0">
                <a:latin typeface="Times New Roman" panose="02020603050405020304" pitchFamily="18" charset="0"/>
              </a:rPr>
              <a:t>的行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0    1    2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data[3]=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np.nan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0        1       2        3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0  2.0     4.0     6.0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8.0     6.0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data.dropna</a:t>
            </a:r>
            <a:r>
              <a:rPr lang="en-US" altLang="zh-CN" sz="1800" dirty="0">
                <a:latin typeface="Times New Roman" panose="02020603050405020304" pitchFamily="18" charset="0"/>
              </a:rPr>
              <a:t>(how='</a:t>
            </a:r>
            <a:r>
              <a:rPr lang="en-US" altLang="zh-CN" sz="1800" dirty="0" err="1">
                <a:latin typeface="Times New Roman" panose="02020603050405020304" pitchFamily="18" charset="0"/>
              </a:rPr>
              <a:t>all',axis</a:t>
            </a:r>
            <a:r>
              <a:rPr lang="en-US" altLang="zh-CN" sz="1800" dirty="0">
                <a:latin typeface="Times New Roman" panose="02020603050405020304" pitchFamily="18" charset="0"/>
              </a:rPr>
              <a:t>=1)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0    1    2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  <a:endParaRPr lang="en-US" altLang="zh-CN" dirty="0"/>
          </a:p>
          <a:p>
            <a:pPr lvl="1"/>
            <a:r>
              <a:rPr lang="zh-CN" altLang="en-US" dirty="0"/>
              <a:t>填充缺失数据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(0)      #</a:t>
            </a:r>
            <a:r>
              <a:rPr lang="zh-CN" altLang="en-US" sz="1800" dirty="0">
                <a:latin typeface="Times New Roman" panose="02020603050405020304" pitchFamily="18" charset="0"/>
              </a:rPr>
              <a:t>全部填充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0    1    2    3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1  0.0  0.0  0.0  0.0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2  0.0  8.0  6.0  0.0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3  0.0  0.0  0.0  0.0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({1:0.1, 3:0})  #</a:t>
            </a:r>
            <a:r>
              <a:rPr lang="zh-CN" altLang="en-US" sz="1800" dirty="0">
                <a:latin typeface="Times New Roman" panose="02020603050405020304" pitchFamily="18" charset="0"/>
              </a:rPr>
              <a:t>选择性填充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0        1      2         3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0  2.0     4.0    6.0      0.0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8.0    6.0      0.0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({1:0.1, 3:0},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inplace</a:t>
            </a:r>
            <a:r>
              <a:rPr lang="en-US" altLang="zh-CN" sz="1800" dirty="0">
                <a:latin typeface="Times New Roman" panose="02020603050405020304" pitchFamily="18" charset="0"/>
              </a:rPr>
              <a:t>=True)   #</a:t>
            </a:r>
            <a:r>
              <a:rPr lang="zh-CN" altLang="en-US" sz="1800" dirty="0">
                <a:latin typeface="Times New Roman" panose="02020603050405020304" pitchFamily="18" charset="0"/>
              </a:rPr>
              <a:t>就地修改对象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0    1    2    3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0.0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  <a:endParaRPr lang="en-US" altLang="zh-CN" dirty="0"/>
          </a:p>
          <a:p>
            <a:pPr lvl="1"/>
            <a:r>
              <a:rPr lang="zh-CN" altLang="en-US" dirty="0"/>
              <a:t>填充缺失数据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(method='</a:t>
            </a:r>
            <a:r>
              <a:rPr lang="en-US" altLang="zh-CN" sz="1800" dirty="0" err="1">
                <a:latin typeface="Times New Roman" panose="02020603050405020304" pitchFamily="18" charset="0"/>
              </a:rPr>
              <a:t>ffill</a:t>
            </a:r>
            <a:r>
              <a:rPr lang="en-US" altLang="zh-CN" sz="18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0    1    2    3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1  2.0  0.1  6.0  0.0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2  2.0  8.0  6.0  0.0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3  2.0  0.1  6.0  0.0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(method='</a:t>
            </a:r>
            <a:r>
              <a:rPr lang="en-US" altLang="zh-CN" sz="1800" dirty="0" err="1">
                <a:latin typeface="Times New Roman" panose="02020603050405020304" pitchFamily="18" charset="0"/>
              </a:rPr>
              <a:t>bfill</a:t>
            </a:r>
            <a:r>
              <a:rPr lang="en-US" altLang="zh-CN" sz="18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0    1    2    3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8.0  6.0  0.0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data.fillna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data.mean</a:t>
            </a:r>
            <a:r>
              <a:rPr lang="en-US" altLang="zh-CN" sz="1800" dirty="0">
                <a:latin typeface="Times New Roman" panose="02020603050405020304" pitchFamily="18" charset="0"/>
              </a:rPr>
              <a:t>())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0    1    2    3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0  2.0  4.0  6.0  0.0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1  2.0  0.1  6.0  0.0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2  2.0  8.0  6.0  0.0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3  2.0  0.1  6.0  0.0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63913" y="2548465"/>
          <a:ext cx="8440058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4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read_csv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从文件、</a:t>
                      </a:r>
                      <a:r>
                        <a:rPr lang="en-US" altLang="zh-CN" sz="2000" dirty="0"/>
                        <a:t>URL</a:t>
                      </a:r>
                      <a:r>
                        <a:rPr lang="zh-CN" altLang="en-US" sz="2000" dirty="0"/>
                        <a:t>、文件型对象中加载带分隔符的数据，默认分隔符为逗号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read_table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从文件、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、文件型对象中加载带分隔符的数据，默认分隔符为制表符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read_fwf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读取定宽列格式数据（无分隔符）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read_clipboard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读取剪贴板中的数据，类似于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read_table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('examples/ex1.csv')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a   b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1   2   3   4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5   6   7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9  10  11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pd.read_table</a:t>
            </a:r>
            <a:r>
              <a:rPr lang="en-US" altLang="zh-CN" dirty="0">
                <a:latin typeface="Times New Roman" panose="02020603050405020304" pitchFamily="18" charset="0"/>
              </a:rPr>
              <a:t>('examples/ex1.csv', </a:t>
            </a:r>
            <a:r>
              <a:rPr lang="en-US" altLang="zh-CN" dirty="0" err="1">
                <a:latin typeface="Times New Roman" panose="02020603050405020304" pitchFamily="18" charset="0"/>
              </a:rPr>
              <a:t>sep</a:t>
            </a:r>
            <a:r>
              <a:rPr lang="en-US" altLang="zh-CN" dirty="0">
                <a:latin typeface="Times New Roman" panose="02020603050405020304" pitchFamily="18" charset="0"/>
              </a:rPr>
              <a:t>=',')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a   b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1   2   3   4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5   6   7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9  10  11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('examples/ex1.csv', header=None)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0   1   2   3        4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a   b   c   d 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1   2   3   4 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5   6   7   8 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9  10  11  12      foo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names = ['c1', 'c2', 'c3', 'c4', 'c5']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('examples/ex1.csv', names=names, </a:t>
            </a:r>
            <a:r>
              <a:rPr lang="en-US" altLang="zh-CN" dirty="0" err="1">
                <a:latin typeface="Times New Roman" panose="02020603050405020304" pitchFamily="18" charset="0"/>
              </a:rPr>
              <a:t>index_col</a:t>
            </a:r>
            <a:r>
              <a:rPr lang="en-US" altLang="zh-CN" dirty="0">
                <a:latin typeface="Times New Roman" panose="02020603050405020304" pitchFamily="18" charset="0"/>
              </a:rPr>
              <a:t>='c5')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c1  c2  c3  c4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c5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message  a   b   c 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hello    1   2   3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world    5   6   7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foo      9  10  11  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list(open(‘examples/ex3.txt’))        #</a:t>
            </a:r>
            <a:r>
              <a:rPr lang="zh-CN" altLang="en-US" dirty="0">
                <a:latin typeface="Times New Roman" panose="02020603050405020304" pitchFamily="18" charset="0"/>
              </a:rPr>
              <a:t>不固定分隔符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            A         B         C\n',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-0.264438 -1.026059 -0.619500\n',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bbb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0.927272  0.302904 -0.032399\n',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'ccc -0.264273 -0.386314 -0.217601\n',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ddd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-0.871858 -0.348382  1.100491\n'] 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408519"/>
          </a:xfrm>
        </p:spPr>
        <p:txBody>
          <a:bodyPr/>
          <a:lstStyle/>
          <a:p>
            <a:r>
              <a:rPr lang="en-US" altLang="en-US" dirty="0"/>
              <a:t>Series</a:t>
            </a:r>
          </a:p>
          <a:p>
            <a:pPr lvl="1"/>
            <a:r>
              <a:rPr lang="zh-CN" altLang="en-US" dirty="0"/>
              <a:t>一组数据（各种</a:t>
            </a:r>
            <a:r>
              <a:rPr lang="en-US" altLang="zh-CN" dirty="0" err="1"/>
              <a:t>NumPy</a:t>
            </a:r>
            <a:r>
              <a:rPr lang="zh-CN" altLang="en-US" dirty="0"/>
              <a:t>数据类型）以及一组与之相关的数据标签（索引）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import pandas as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pd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from pandas import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Series,DataFrame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=Series([2,3,5,-7])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-7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obj.values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array([ 2,  3,  5, -7],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=int64)            #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numpy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对象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obj.index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RangeIndex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(start=0, stop=4, step=1)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291392" cy="4896544"/>
          </a:xfrm>
        </p:spPr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pd.read_table</a:t>
            </a:r>
            <a:r>
              <a:rPr lang="en-US" altLang="zh-CN" sz="2400" dirty="0">
                <a:latin typeface="Times New Roman" panose="02020603050405020304" pitchFamily="18" charset="0"/>
              </a:rPr>
              <a:t>(‘examples/ex3.txt’,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sep</a:t>
            </a:r>
            <a:r>
              <a:rPr lang="en-US" altLang="zh-CN" sz="2400" dirty="0">
                <a:latin typeface="Times New Roman" panose="02020603050405020304" pitchFamily="18" charset="0"/>
              </a:rPr>
              <a:t>=‘\s+’)  #</a:t>
            </a:r>
            <a:r>
              <a:rPr lang="zh-CN" altLang="en-US" sz="2400" dirty="0">
                <a:latin typeface="Times New Roman" panose="02020603050405020304" pitchFamily="18" charset="0"/>
              </a:rPr>
              <a:t>使用正则表达式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A             B             C                         #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列名比数据行少，自动推断索引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-0.264438 -1.026059 -0.619500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bbb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0.927272  0.302904 -0.032399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ccc -0.264273 -0.386314 -0.217601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ddd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-0.871858 -0.348382  1.100491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pd.read_table</a:t>
            </a:r>
            <a:r>
              <a:rPr lang="en-US" altLang="zh-CN" sz="2400" dirty="0">
                <a:latin typeface="Times New Roman" panose="02020603050405020304" pitchFamily="18" charset="0"/>
              </a:rPr>
              <a:t>(‘examples/ex3.txt’,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sep</a:t>
            </a:r>
            <a:r>
              <a:rPr lang="en-US" altLang="zh-CN" sz="2400" dirty="0">
                <a:latin typeface="Times New Roman" panose="02020603050405020304" pitchFamily="18" charset="0"/>
              </a:rPr>
              <a:t>=‘\s+’,</a:t>
            </a:r>
            <a:r>
              <a:rPr lang="en-US" altLang="zh-CN" sz="2400" dirty="0" err="1">
                <a:latin typeface="Times New Roman" panose="02020603050405020304" pitchFamily="18" charset="0"/>
              </a:rPr>
              <a:t>skiprows</a:t>
            </a:r>
            <a:r>
              <a:rPr lang="en-US" altLang="zh-CN" sz="2400" dirty="0">
                <a:latin typeface="Times New Roman" panose="02020603050405020304" pitchFamily="18" charset="0"/>
              </a:rPr>
              <a:t>=[0])  #</a:t>
            </a:r>
            <a:r>
              <a:rPr lang="zh-CN" altLang="en-US" sz="2400" dirty="0">
                <a:latin typeface="Times New Roman" panose="02020603050405020304" pitchFamily="18" charset="0"/>
              </a:rPr>
              <a:t>跳过行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-0.264438  -1.026059  -0.619500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bbb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0.927272   0.302904  -0.032399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ccc  -0.264273  -0.386314  -0.217601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ddd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-0.871858  -0.348382   1.100491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缺失值处理：标记</a:t>
            </a:r>
            <a:r>
              <a:rPr lang="en-US" altLang="zh-CN" dirty="0"/>
              <a:t>NA,-1.#IND,NULL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list(open('examples/ex5.csv'))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something,a,b,c,d,message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'one,1,2,3,4,NA\n',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'two,5,6,,8,world\n',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'three,9,10,11,12,foo']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('examples/ex5.csv')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something  a   b  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one  1   2   3.0   4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two  5   6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three  9  10  11.0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sentinels = {'message': ['foo', 'NA'], 'something': ['two']}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(‘examples/ex5.csv’, </a:t>
            </a:r>
            <a:r>
              <a:rPr lang="en-US" altLang="zh-CN" dirty="0" err="1">
                <a:latin typeface="Times New Roman" panose="02020603050405020304" pitchFamily="18" charset="0"/>
              </a:rPr>
              <a:t>na_values</a:t>
            </a:r>
            <a:r>
              <a:rPr lang="en-US" altLang="zh-CN" dirty="0">
                <a:latin typeface="Times New Roman" panose="02020603050405020304" pitchFamily="18" charset="0"/>
              </a:rPr>
              <a:t>=sentinels)  #</a:t>
            </a:r>
            <a:r>
              <a:rPr lang="zh-CN" altLang="en-US" dirty="0">
                <a:latin typeface="Times New Roman" panose="02020603050405020304" pitchFamily="18" charset="0"/>
              </a:rPr>
              <a:t>各个列指定不同的</a:t>
            </a:r>
            <a:r>
              <a:rPr lang="en-US" altLang="zh-CN" dirty="0">
                <a:latin typeface="Times New Roman" panose="02020603050405020304" pitchFamily="18" charset="0"/>
              </a:rPr>
              <a:t>NA</a:t>
            </a:r>
            <a:r>
              <a:rPr lang="zh-CN" altLang="en-US" dirty="0">
                <a:latin typeface="Times New Roman" panose="02020603050405020304" pitchFamily="18" charset="0"/>
              </a:rPr>
              <a:t>标记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something  a   b  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one  1   2   3.0   4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5   6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three  9  10  11.0  12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24093"/>
            <a:ext cx="6197146" cy="673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逐块读取文件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pd.options.display.max_rows</a:t>
            </a:r>
            <a:r>
              <a:rPr lang="en-US" altLang="zh-CN" dirty="0">
                <a:latin typeface="Times New Roman" panose="02020603050405020304" pitchFamily="18" charset="0"/>
              </a:rPr>
              <a:t> =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('examples/ex6.csv')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one            two	                 three                      four   	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	0.467976	-0.038649	-0.295344	-1.824726	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	-0.358893	1.404453	0.704965	-0.200638	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	-0.501840	0.659254	-0.421691	-0.057688	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	0.204886	1.074134	1.388361	-0.982404	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	0.354628	-0.133116	0.283763	-0.837063	Q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...	...	...	...	...	...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9995	2.311896	-0.417070	-1.409599	-0.515821	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9996	-0.479893	-0.650419	0.745152	-0.646038	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9997	0.523331	0.787112	0.486066	1.093156	K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9998	-0.362559	0.598894	-1.843201	0.887292	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9999	-0.096376	-1.012999	-0.657431	-0.573315	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10000 rows × 5 columns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将表格型数据读取为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逐块读取文件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sz="1800" dirty="0">
                <a:latin typeface="Times New Roman" panose="02020603050405020304" pitchFamily="18" charset="0"/>
              </a:rPr>
              <a:t>('examples/ex6.csv',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nrows</a:t>
            </a:r>
            <a:r>
              <a:rPr lang="en-US" altLang="zh-CN" sz="1800" dirty="0">
                <a:latin typeface="Times New Roman" panose="02020603050405020304" pitchFamily="18" charset="0"/>
              </a:rPr>
              <a:t>=5)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one	             two                	three	                   four        	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	0.467976	-0.038649	-0.295344	-1.824726	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	-0.358893	1.404453	0.704965	-0.200638	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	-0.501840	0.659254	-0.421691	-0.057688	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	0.204886	1.074134	1.388361	-0.982404	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	0.354628	-0.133116	0.283763	-0.837063	Q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chunker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sz="1800" dirty="0">
                <a:latin typeface="Times New Roman" panose="02020603050405020304" pitchFamily="18" charset="0"/>
              </a:rPr>
              <a:t>('examples/ex6.csv',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chunksize</a:t>
            </a:r>
            <a:r>
              <a:rPr lang="en-US" altLang="zh-CN" sz="1800" dirty="0">
                <a:latin typeface="Times New Roman" panose="02020603050405020304" pitchFamily="18" charset="0"/>
              </a:rPr>
              <a:t>=1000)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chunker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pandas.io.parsers.TextFileReader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at 0x8b59ba8&gt;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tot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for piece in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chunker</a:t>
            </a:r>
            <a:r>
              <a:rPr lang="en-US" altLang="zh-CN" sz="1800" dirty="0">
                <a:latin typeface="Times New Roman" panose="02020603050405020304" pitchFamily="18" charset="0"/>
              </a:rPr>
              <a:t>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			tot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tot.add</a:t>
            </a:r>
            <a:r>
              <a:rPr lang="en-US" altLang="zh-CN" sz="1800" dirty="0">
                <a:latin typeface="Times New Roman" panose="02020603050405020304" pitchFamily="18" charset="0"/>
              </a:rPr>
              <a:t>(piece['key'].</a:t>
            </a:r>
            <a:r>
              <a:rPr lang="en-US" altLang="zh-CN" sz="1800" dirty="0" err="1">
                <a:latin typeface="Times New Roman" panose="02020603050405020304" pitchFamily="18" charset="0"/>
              </a:rPr>
              <a:t>value_counts</a:t>
            </a:r>
            <a:r>
              <a:rPr lang="en-US" altLang="zh-CN" sz="1800" dirty="0">
                <a:latin typeface="Times New Roman" panose="02020603050405020304" pitchFamily="18" charset="0"/>
              </a:rPr>
              <a:t>(),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fill_value</a:t>
            </a:r>
            <a:r>
              <a:rPr lang="en-US" altLang="zh-CN" sz="1800" dirty="0">
                <a:latin typeface="Times New Roman" panose="02020603050405020304" pitchFamily="18" charset="0"/>
              </a:rPr>
              <a:t>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&gt;&gt;&gt; tot[:3]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0    151.0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1    146.0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2    152.0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写出到文本格式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data=</a:t>
            </a:r>
            <a:r>
              <a:rPr lang="en-US" altLang="zh-CN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dirty="0">
                <a:latin typeface="Times New Roman" panose="02020603050405020304" pitchFamily="18" charset="0"/>
              </a:rPr>
              <a:t>('examples/ex5.csv')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something  a   b  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one  1   2   3.0   4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two  5   6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three  9  10  11.0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data.to_csv</a:t>
            </a:r>
            <a:r>
              <a:rPr lang="en-US" altLang="zh-CN" dirty="0">
                <a:latin typeface="Times New Roman" panose="02020603050405020304" pitchFamily="18" charset="0"/>
              </a:rPr>
              <a:t>("out.csv")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list(open('out.csv'))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[',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something,a,b,c,d,message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'0,one,1,2,3.0,4,\n',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'1,two,5,6,,8,world\n',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'2,three,9,10,11.0,12,foo\n']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sys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data.to_csv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sys.stdout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sep</a:t>
            </a:r>
            <a:r>
              <a:rPr lang="en-US" altLang="zh-CN" dirty="0">
                <a:latin typeface="Times New Roman" panose="02020603050405020304" pitchFamily="18" charset="0"/>
              </a:rPr>
              <a:t>='|')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something|a|b|c|d|message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0|one|1|2|3.0|4|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1|two|5|6||8|world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2|three|9|10|11.0|12|foo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写出到文本格式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data.to_csv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sys.stdout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na_rep</a:t>
            </a:r>
            <a:r>
              <a:rPr lang="en-US" altLang="zh-CN" sz="2400" dirty="0">
                <a:latin typeface="Times New Roman" panose="02020603050405020304" pitchFamily="18" charset="0"/>
              </a:rPr>
              <a:t>=‘NULL’)   #</a:t>
            </a:r>
            <a:r>
              <a:rPr lang="zh-CN" altLang="en-US" sz="2400" dirty="0">
                <a:latin typeface="Times New Roman" panose="02020603050405020304" pitchFamily="18" charset="0"/>
              </a:rPr>
              <a:t>替换空白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something,a,b,c,d,message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0,one,1,2,3.0,4,NULL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1,two,5,6,NULL,8,world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2,three,9,10,11.0,12,foo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data.to_csv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sys.stdout</a:t>
            </a:r>
            <a:r>
              <a:rPr lang="en-US" altLang="zh-CN" sz="2400" dirty="0">
                <a:latin typeface="Times New Roman" panose="02020603050405020304" pitchFamily="18" charset="0"/>
              </a:rPr>
              <a:t>, index=False, header=False)  #</a:t>
            </a:r>
            <a:r>
              <a:rPr lang="zh-CN" altLang="en-US" sz="2400" dirty="0">
                <a:latin typeface="Times New Roman" panose="02020603050405020304" pitchFamily="18" charset="0"/>
              </a:rPr>
              <a:t>禁用标签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one,1,2,3.0,4,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two,5,6,,8,world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three,9,10,11.0,12,foo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data.to_csv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sys.stdout</a:t>
            </a:r>
            <a:r>
              <a:rPr lang="en-US" altLang="zh-CN" sz="2400" dirty="0">
                <a:latin typeface="Times New Roman" panose="02020603050405020304" pitchFamily="18" charset="0"/>
              </a:rPr>
              <a:t>, columns=[‘</a:t>
            </a:r>
            <a:r>
              <a:rPr lang="en-US" altLang="zh-CN" sz="2400" dirty="0" err="1">
                <a:latin typeface="Times New Roman" panose="02020603050405020304" pitchFamily="18" charset="0"/>
              </a:rPr>
              <a:t>c’,‘a</a:t>
            </a:r>
            <a:r>
              <a:rPr lang="en-US" altLang="zh-CN" sz="2400" dirty="0">
                <a:latin typeface="Times New Roman" panose="02020603050405020304" pitchFamily="18" charset="0"/>
              </a:rPr>
              <a:t>’]) #</a:t>
            </a:r>
            <a:r>
              <a:rPr lang="zh-CN" altLang="en-US" sz="2400" dirty="0">
                <a:latin typeface="Times New Roman" panose="02020603050405020304" pitchFamily="18" charset="0"/>
              </a:rPr>
              <a:t>指定输出列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c,a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0,3.0,1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1,,5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2,11.0,9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CSV(</a:t>
            </a:r>
            <a:r>
              <a:rPr lang="en-US" altLang="zh-CN" b="0" dirty="0"/>
              <a:t>Comma-Separated Values</a:t>
            </a:r>
            <a:r>
              <a:rPr lang="en-US" altLang="zh-CN" dirty="0"/>
              <a:t>)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</a:t>
            </a:r>
            <a:r>
              <a:rPr lang="en-US" altLang="zh-CN" dirty="0" err="1">
                <a:latin typeface="Times New Roman" panose="02020603050405020304" pitchFamily="18" charset="0"/>
              </a:rPr>
              <a:t>csv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 = open('examples/ex7.csv')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reader = </a:t>
            </a:r>
            <a:r>
              <a:rPr lang="en-US" altLang="zh-CN" dirty="0" err="1">
                <a:latin typeface="Times New Roman" panose="02020603050405020304" pitchFamily="18" charset="0"/>
              </a:rPr>
              <a:t>csv.reader</a:t>
            </a:r>
            <a:r>
              <a:rPr lang="en-US" altLang="zh-CN" dirty="0">
                <a:latin typeface="Times New Roman" panose="02020603050405020304" pitchFamily="18" charset="0"/>
              </a:rPr>
              <a:t>(f)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for line in reader: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		   print(line)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['a', 'b', 'c']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['1', '2', '3']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['1', '2', '3']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class </a:t>
            </a:r>
            <a:r>
              <a:rPr lang="en-US" altLang="zh-CN" dirty="0" err="1">
                <a:latin typeface="Times New Roman" panose="02020603050405020304" pitchFamily="18" charset="0"/>
              </a:rPr>
              <a:t>my_dialect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csv.Dialect</a:t>
            </a:r>
            <a:r>
              <a:rPr lang="en-US" altLang="zh-CN" dirty="0">
                <a:latin typeface="Times New Roman" panose="02020603050405020304" pitchFamily="18" charset="0"/>
              </a:rPr>
              <a:t>): #</a:t>
            </a:r>
            <a:r>
              <a:rPr lang="zh-CN" altLang="en-US" dirty="0">
                <a:latin typeface="Times New Roman" panose="02020603050405020304" pitchFamily="18" charset="0"/>
              </a:rPr>
              <a:t>自定义</a:t>
            </a:r>
            <a:r>
              <a:rPr lang="en-US" altLang="zh-CN" dirty="0" err="1">
                <a:latin typeface="Times New Roman" panose="02020603050405020304" pitchFamily="18" charset="0"/>
              </a:rPr>
              <a:t>csv</a:t>
            </a:r>
            <a:r>
              <a:rPr lang="zh-CN" altLang="en-US" dirty="0">
                <a:latin typeface="Times New Roman" panose="02020603050405020304" pitchFamily="18" charset="0"/>
              </a:rPr>
              <a:t>格式（</a:t>
            </a:r>
            <a:r>
              <a:rPr lang="en-US" altLang="zh-CN" dirty="0" err="1">
                <a:latin typeface="Times New Roman" panose="02020603050405020304" pitchFamily="18" charset="0"/>
              </a:rPr>
              <a:t>csv.dialect</a:t>
            </a:r>
            <a:r>
              <a:rPr lang="zh-CN" altLang="en-US" dirty="0">
                <a:latin typeface="Times New Roman" panose="02020603050405020304" pitchFamily="18" charset="0"/>
              </a:rPr>
              <a:t>的子类）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</a:t>
            </a:r>
            <a:r>
              <a:rPr lang="en-US" altLang="zh-CN" dirty="0" err="1">
                <a:latin typeface="Times New Roman" panose="02020603050405020304" pitchFamily="18" charset="0"/>
              </a:rPr>
              <a:t>lineterminator</a:t>
            </a:r>
            <a:r>
              <a:rPr lang="en-US" altLang="zh-CN" dirty="0">
                <a:latin typeface="Times New Roman" panose="02020603050405020304" pitchFamily="18" charset="0"/>
              </a:rPr>
              <a:t> = '\n'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delimiter = ';'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</a:t>
            </a:r>
            <a:r>
              <a:rPr lang="en-US" altLang="zh-CN" dirty="0" err="1">
                <a:latin typeface="Times New Roman" panose="02020603050405020304" pitchFamily="18" charset="0"/>
              </a:rPr>
              <a:t>quotechar</a:t>
            </a:r>
            <a:r>
              <a:rPr lang="en-US" altLang="zh-CN" dirty="0">
                <a:latin typeface="Times New Roman" panose="02020603050405020304" pitchFamily="18" charset="0"/>
              </a:rPr>
              <a:t> = '"'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quoting = </a:t>
            </a:r>
            <a:r>
              <a:rPr lang="en-US" altLang="zh-CN" dirty="0" err="1">
                <a:latin typeface="Times New Roman" panose="02020603050405020304" pitchFamily="18" charset="0"/>
              </a:rPr>
              <a:t>csv.QUOTE_MINIMAL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reader = </a:t>
            </a:r>
            <a:r>
              <a:rPr lang="en-US" altLang="zh-CN" dirty="0" err="1">
                <a:latin typeface="Times New Roman" panose="02020603050405020304" pitchFamily="18" charset="0"/>
              </a:rPr>
              <a:t>csv.reader</a:t>
            </a:r>
            <a:r>
              <a:rPr lang="en-US" altLang="zh-CN" dirty="0">
                <a:latin typeface="Times New Roman" panose="02020603050405020304" pitchFamily="18" charset="0"/>
              </a:rPr>
              <a:t>(f, dialect=</a:t>
            </a:r>
            <a:r>
              <a:rPr lang="en-US" altLang="zh-CN" dirty="0" err="1">
                <a:latin typeface="Times New Roman" panose="02020603050405020304" pitchFamily="18" charset="0"/>
              </a:rPr>
              <a:t>my_dialect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for line in reader: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		   print(line)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['a,"b","c"']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['1,"2","3"']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['1,"2","3"']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import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csv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with open('mydata.csv', 'w') as f: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writer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csv.writer</a:t>
            </a:r>
            <a:r>
              <a:rPr lang="en-US" altLang="zh-CN" sz="2400" dirty="0">
                <a:latin typeface="Times New Roman" panose="02020603050405020304" pitchFamily="18" charset="0"/>
              </a:rPr>
              <a:t>(f, dialect=</a:t>
            </a:r>
            <a:r>
              <a:rPr lang="en-US" altLang="zh-CN" sz="2400" dirty="0" err="1">
                <a:latin typeface="Times New Roman" panose="02020603050405020304" pitchFamily="18" charset="0"/>
              </a:rPr>
              <a:t>my_dialect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writer.writerow</a:t>
            </a:r>
            <a:r>
              <a:rPr lang="en-US" altLang="zh-CN" sz="2400" dirty="0">
                <a:latin typeface="Times New Roman" panose="02020603050405020304" pitchFamily="18" charset="0"/>
              </a:rPr>
              <a:t>(('one', 'two', 'three'))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writer.writerow</a:t>
            </a:r>
            <a:r>
              <a:rPr lang="en-US" altLang="zh-CN" sz="2400" dirty="0">
                <a:latin typeface="Times New Roman" panose="02020603050405020304" pitchFamily="18" charset="0"/>
              </a:rPr>
              <a:t>(('1', '2', '3'))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writer.writerow</a:t>
            </a:r>
            <a:r>
              <a:rPr lang="en-US" altLang="zh-CN" sz="2400" dirty="0">
                <a:latin typeface="Times New Roman" panose="02020603050405020304" pitchFamily="18" charset="0"/>
              </a:rPr>
              <a:t>(('4', '5', '6'))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writer.writerow</a:t>
            </a:r>
            <a:r>
              <a:rPr lang="en-US" altLang="zh-CN" sz="2400" dirty="0">
                <a:latin typeface="Times New Roman" panose="02020603050405020304" pitchFamily="18" charset="0"/>
              </a:rPr>
              <a:t>(('7', '8', '9'))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list(open('mydata.csv'))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['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one;two;three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\n', '1;2;3\n', '4;5;6\n', '7;8;9\n']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</a:rPr>
              <a:t> = """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{"name": "Wes",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"</a:t>
            </a:r>
            <a:r>
              <a:rPr lang="en-US" altLang="zh-CN" dirty="0" err="1">
                <a:latin typeface="Times New Roman" panose="02020603050405020304" pitchFamily="18" charset="0"/>
              </a:rPr>
              <a:t>places_lived</a:t>
            </a:r>
            <a:r>
              <a:rPr lang="en-US" altLang="zh-CN" dirty="0">
                <a:latin typeface="Times New Roman" panose="02020603050405020304" pitchFamily="18" charset="0"/>
              </a:rPr>
              <a:t>": ["United States", "Spain", "Germany"],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"pet": null,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"siblings": [{"name": "Scott", "age": 30, "pets": ["Zeus", "</a:t>
            </a:r>
            <a:r>
              <a:rPr lang="en-US" altLang="zh-CN" dirty="0" err="1">
                <a:latin typeface="Times New Roman" panose="02020603050405020304" pitchFamily="18" charset="0"/>
              </a:rPr>
              <a:t>Zuko</a:t>
            </a:r>
            <a:r>
              <a:rPr lang="en-US" altLang="zh-CN" dirty="0">
                <a:latin typeface="Times New Roman" panose="02020603050405020304" pitchFamily="18" charset="0"/>
              </a:rPr>
              <a:t>"]},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{"name": "Katie", "age": 38,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"pets": ["Sixes", "</a:t>
            </a:r>
            <a:r>
              <a:rPr lang="en-US" altLang="zh-CN" dirty="0" err="1">
                <a:latin typeface="Times New Roman" panose="02020603050405020304" pitchFamily="18" charset="0"/>
              </a:rPr>
              <a:t>Stache</a:t>
            </a:r>
            <a:r>
              <a:rPr lang="en-US" altLang="zh-CN" dirty="0">
                <a:latin typeface="Times New Roman" panose="02020603050405020304" pitchFamily="18" charset="0"/>
              </a:rPr>
              <a:t>", "Cisco"]}]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"""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</a:t>
            </a:r>
            <a:r>
              <a:rPr lang="en-US" altLang="zh-CN" dirty="0" err="1">
                <a:latin typeface="Times New Roman" panose="02020603050405020304" pitchFamily="18" charset="0"/>
              </a:rPr>
              <a:t>json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result = </a:t>
            </a:r>
            <a:r>
              <a:rPr lang="en-US" altLang="zh-CN" dirty="0" err="1">
                <a:latin typeface="Times New Roman" panose="02020603050405020304" pitchFamily="18" charset="0"/>
              </a:rPr>
              <a:t>json.loads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obj</a:t>
            </a:r>
            <a:r>
              <a:rPr lang="en-US" altLang="zh-CN" dirty="0">
                <a:latin typeface="Times New Roman" panose="02020603050405020304" pitchFamily="18" charset="0"/>
              </a:rPr>
              <a:t>)    #</a:t>
            </a:r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</a:rPr>
              <a:t>字符串转换为</a:t>
            </a:r>
            <a:r>
              <a:rPr lang="en-US" altLang="zh-CN" dirty="0">
                <a:latin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</a:rPr>
              <a:t>形式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result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{'name': 'Wes',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'pet': None,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places_lived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': ['United States', 'Spain', 'Germany'],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'siblings': [{'age': 30, 'name': 'Scott', 'pets': ['Zeus',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Zuko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']},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{'age': 38, 'name': 'Katie', 'pets': ['Sixes', '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Stache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', 'Cisco']}]}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Series</a:t>
            </a:r>
          </a:p>
          <a:p>
            <a:pPr lvl="1"/>
            <a:r>
              <a:rPr lang="zh-CN" altLang="en-US" dirty="0"/>
              <a:t>一组数据（各种</a:t>
            </a:r>
            <a:r>
              <a:rPr lang="en-US" altLang="zh-CN" dirty="0" err="1"/>
              <a:t>NumPy</a:t>
            </a:r>
            <a:r>
              <a:rPr lang="zh-CN" altLang="en-US" dirty="0"/>
              <a:t>数据类型）以及一组与之相关的数据标签（索引）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=Series([2,3,5,-7], index=['</a:t>
            </a:r>
            <a:r>
              <a:rPr lang="en-US" altLang="en-US" sz="2400" dirty="0" err="1">
                <a:latin typeface="Times New Roman" panose="02020603050405020304" pitchFamily="18" charset="0"/>
              </a:rPr>
              <a:t>d','a','b','c</a:t>
            </a:r>
            <a:r>
              <a:rPr lang="en-US" altLang="en-US" sz="2400" dirty="0">
                <a:latin typeface="Times New Roman" panose="02020603050405020304" pitchFamily="18" charset="0"/>
              </a:rPr>
              <a:t>',])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-7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['c']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-7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[['</a:t>
            </a:r>
            <a:r>
              <a:rPr lang="en-US" altLang="en-US" sz="2400" dirty="0" err="1">
                <a:latin typeface="Times New Roman" panose="02020603050405020304" pitchFamily="18" charset="0"/>
              </a:rPr>
              <a:t>a','b','d</a:t>
            </a:r>
            <a:r>
              <a:rPr lang="en-US" altLang="en-US" sz="2400" dirty="0">
                <a:latin typeface="Times New Roman" panose="02020603050405020304" pitchFamily="18" charset="0"/>
              </a:rPr>
              <a:t>']]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siblings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(result['siblings'], columns=['name', 'age'])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siblings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name	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	Scott	30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	Katie	38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asjson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Times New Roman" panose="02020603050405020304" pitchFamily="18" charset="0"/>
              </a:rPr>
              <a:t>json.dumps</a:t>
            </a:r>
            <a:r>
              <a:rPr lang="en-US" altLang="zh-CN" sz="2400" dirty="0">
                <a:latin typeface="Times New Roman" panose="02020603050405020304" pitchFamily="18" charset="0"/>
              </a:rPr>
              <a:t>(result) #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</a:rPr>
              <a:t>对象转换为</a:t>
            </a:r>
            <a:r>
              <a:rPr lang="en-US" altLang="zh-CN" sz="2400" dirty="0">
                <a:latin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data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pd.read_json</a:t>
            </a:r>
            <a:r>
              <a:rPr lang="en-US" altLang="zh-CN" sz="2400" dirty="0">
                <a:latin typeface="Times New Roman" panose="02020603050405020304" pitchFamily="18" charset="0"/>
              </a:rPr>
              <a:t>('examples/</a:t>
            </a:r>
            <a:r>
              <a:rPr lang="en-US" altLang="zh-CN" sz="2400" dirty="0" err="1">
                <a:latin typeface="Times New Roman" panose="02020603050405020304" pitchFamily="18" charset="0"/>
              </a:rPr>
              <a:t>example.json</a:t>
            </a:r>
            <a:r>
              <a:rPr lang="en-US" altLang="zh-CN" sz="24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a  b  c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0  1  2  3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1  4  5  6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2  7  8  9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data.to_json</a:t>
            </a:r>
            <a:r>
              <a:rPr lang="en-US" altLang="zh-CN" sz="24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'{"a":{"0":1,"1":4,"2":7},"b":{"0":2,"1":5,"2":8},"c":{"0":3,"1":6,"2":9}}'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tables = </a:t>
            </a:r>
            <a:r>
              <a:rPr lang="en-US" altLang="zh-CN" dirty="0" err="1">
                <a:latin typeface="Times New Roman" panose="02020603050405020304" pitchFamily="18" charset="0"/>
              </a:rPr>
              <a:t>pd.read_html</a:t>
            </a:r>
            <a:r>
              <a:rPr lang="en-US" altLang="zh-CN" dirty="0">
                <a:latin typeface="Times New Roman" panose="02020603050405020304" pitchFamily="18" charset="0"/>
              </a:rPr>
              <a:t>('examples/fdic_failed_bank_list.html')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</a:rPr>
              <a:t>(tables)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tables[0].head()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Bank Name             City  ST   CERT  \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           Allied Bank         Mulberry  AR     91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The Woodbury Banking Company         Woodbury  GA  11297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First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CornerStone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Bank  King of Prussia  PA  35312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     Trust Company Bank          Memphis  TN   9956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North Milwaukee State Bank        Milwaukee  WI  20364   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Acquiring Institution        Closing Date       Updated Date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                 Today's Bank  September 23, 2016  November 17, 2016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                   United Bank     August 19, 2016  November 17, 2016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First-Citizens Bank &amp; Trust Company         May 6, 2016  September 6, 2016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    The Bank of Fayette County      April 29, 2016  September 6, 2016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First-Citizens Bank &amp; Trust Company      March 11, 2016      June 16, 2016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10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timestamp=</a:t>
            </a:r>
            <a:r>
              <a:rPr lang="en-US" altLang="zh-CN" dirty="0" err="1">
                <a:latin typeface="Times New Roman" panose="02020603050405020304" pitchFamily="18" charset="0"/>
              </a:rPr>
              <a:t>pd.to_datetime</a:t>
            </a:r>
            <a:r>
              <a:rPr lang="en-US" altLang="zh-CN" dirty="0">
                <a:latin typeface="Times New Roman" panose="02020603050405020304" pitchFamily="18" charset="0"/>
              </a:rPr>
              <a:t>(tables[0]['Closing Date'])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timestamp.dt.year.value_counts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2010    157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2009    140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2011     92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2012     51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2008     25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2013     24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2014     18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2002     11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2015      8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2016      5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2004      4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2001      4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2007      3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2003      3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2000      2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Closing Date,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675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sz="2400" dirty="0">
                <a:latin typeface="Times New Roman" panose="02020603050405020304" pitchFamily="18" charset="0"/>
              </a:rPr>
              <a:t>('examples/ex1.csv')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frame.to_pickle</a:t>
            </a:r>
            <a:r>
              <a:rPr lang="en-US" altLang="zh-CN" sz="2400" dirty="0">
                <a:latin typeface="Times New Roman" panose="02020603050405020304" pitchFamily="18" charset="0"/>
              </a:rPr>
              <a:t>('examples/</a:t>
            </a:r>
            <a:r>
              <a:rPr lang="en-US" altLang="zh-CN" sz="2400" dirty="0" err="1">
                <a:latin typeface="Times New Roman" panose="02020603050405020304" pitchFamily="18" charset="0"/>
              </a:rPr>
              <a:t>frame_pickle</a:t>
            </a:r>
            <a:r>
              <a:rPr lang="en-US" altLang="zh-CN" sz="24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pd.read_pickle</a:t>
            </a:r>
            <a:r>
              <a:rPr lang="en-US" altLang="zh-CN" sz="2400" dirty="0">
                <a:latin typeface="Times New Roman" panose="02020603050405020304" pitchFamily="18" charset="0"/>
              </a:rPr>
              <a:t>('examples/</a:t>
            </a:r>
            <a:r>
              <a:rPr lang="en-US" altLang="zh-CN" sz="2400" dirty="0" err="1">
                <a:latin typeface="Times New Roman" panose="02020603050405020304" pitchFamily="18" charset="0"/>
              </a:rPr>
              <a:t>frame_pickle</a:t>
            </a:r>
            <a:r>
              <a:rPr lang="en-US" altLang="zh-CN" sz="2400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a   b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1   2   3   4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5   6   7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9  10  11  12     foo</a:t>
            </a:r>
            <a:endParaRPr lang="pt-BR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HDF5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层次型数据（</a:t>
            </a:r>
            <a:r>
              <a:rPr lang="en-US" altLang="zh-CN" dirty="0"/>
              <a:t>Hierarchical Data Format</a:t>
            </a:r>
            <a:r>
              <a:rPr lang="zh-CN" altLang="en-US" dirty="0"/>
              <a:t>），文件系统式的节点结构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有</a:t>
            </a:r>
            <a:r>
              <a:rPr lang="en-US" altLang="zh-CN" dirty="0"/>
              <a:t>HDF5</a:t>
            </a:r>
            <a:r>
              <a:rPr lang="zh-CN" altLang="en-US" dirty="0"/>
              <a:t>库的两个接口：</a:t>
            </a:r>
            <a:r>
              <a:rPr lang="en-US" altLang="zh-CN" dirty="0" err="1"/>
              <a:t>PyTable</a:t>
            </a:r>
            <a:r>
              <a:rPr lang="zh-CN" altLang="en-US" dirty="0"/>
              <a:t>、</a:t>
            </a:r>
            <a:r>
              <a:rPr lang="en-US" altLang="zh-CN" dirty="0"/>
              <a:t>h5py</a:t>
            </a:r>
          </a:p>
          <a:p>
            <a:pPr lvl="2"/>
            <a:r>
              <a:rPr lang="en-US" altLang="zh-CN" dirty="0" err="1"/>
              <a:t>PyTable</a:t>
            </a:r>
            <a:r>
              <a:rPr lang="zh-CN" altLang="en-US" dirty="0"/>
              <a:t>含很多细节，</a:t>
            </a:r>
            <a:r>
              <a:rPr lang="en-US" altLang="zh-CN" dirty="0" err="1"/>
              <a:t>HDFStore</a:t>
            </a:r>
            <a:r>
              <a:rPr lang="zh-CN" altLang="en-US" dirty="0"/>
              <a:t>类（类似于字典）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({'a':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sz="2400" dirty="0">
                <a:latin typeface="Times New Roman" panose="02020603050405020304" pitchFamily="18" charset="0"/>
              </a:rPr>
              <a:t>(100)})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store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pd.HDFStore</a:t>
            </a:r>
            <a:r>
              <a:rPr lang="en-US" altLang="zh-CN" sz="2400" dirty="0">
                <a:latin typeface="Times New Roman" panose="02020603050405020304" pitchFamily="18" charset="0"/>
              </a:rPr>
              <a:t>(‘mydata.h5’)       #</a:t>
            </a:r>
            <a:r>
              <a:rPr lang="zh-CN" altLang="en-US" sz="2400" dirty="0">
                <a:latin typeface="Times New Roman" panose="02020603050405020304" pitchFamily="18" charset="0"/>
              </a:rPr>
              <a:t>创建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store[‘obj1’] = frame                               #</a:t>
            </a:r>
            <a:r>
              <a:rPr lang="zh-CN" altLang="en-US" sz="2400" dirty="0">
                <a:latin typeface="Times New Roman" panose="02020603050405020304" pitchFamily="18" charset="0"/>
              </a:rPr>
              <a:t>加入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store['obj1_col'] = frame['a']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store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&lt;class '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pandas.io.pytables.HDFStore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'&gt;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File path: mydata.h5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/obj1                frame        (shape-&gt;[100,1])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/obj1_col            series       (shape-&gt;[100])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store.put</a:t>
            </a:r>
            <a:r>
              <a:rPr lang="en-US" altLang="zh-CN" sz="2400" dirty="0">
                <a:latin typeface="Times New Roman" panose="02020603050405020304" pitchFamily="18" charset="0"/>
              </a:rPr>
              <a:t>(‘obj2’, frame, format=‘table’)  #</a:t>
            </a:r>
            <a:r>
              <a:rPr lang="zh-CN" altLang="en-US" sz="2400" dirty="0">
                <a:latin typeface="Times New Roman" panose="02020603050405020304" pitchFamily="18" charset="0"/>
              </a:rPr>
              <a:t>加入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HDF5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store.select</a:t>
            </a:r>
            <a:r>
              <a:rPr lang="en-US" altLang="zh-CN" dirty="0">
                <a:latin typeface="Times New Roman" panose="02020603050405020304" pitchFamily="18" charset="0"/>
              </a:rPr>
              <a:t>('obj2', where=['index &gt;= 10 and index &lt;= 15'])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10  0.320970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11  0.104881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12 -1.112389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13  1.350736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14  0.524348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15 -0.315555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store.close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frame.to_hdf</a:t>
            </a:r>
            <a:r>
              <a:rPr lang="en-US" altLang="zh-CN" dirty="0">
                <a:latin typeface="Times New Roman" panose="02020603050405020304" pitchFamily="18" charset="0"/>
              </a:rPr>
              <a:t>(‘mydata.h5’, ‘obj3’, format=‘table’)           #</a:t>
            </a:r>
            <a:r>
              <a:rPr lang="zh-CN" altLang="en-US" dirty="0">
                <a:latin typeface="Times New Roman" panose="02020603050405020304" pitchFamily="18" charset="0"/>
              </a:rPr>
              <a:t>写入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pd.read_hdf</a:t>
            </a:r>
            <a:r>
              <a:rPr lang="en-US" altLang="zh-CN" dirty="0">
                <a:latin typeface="Times New Roman" panose="02020603050405020304" pitchFamily="18" charset="0"/>
              </a:rPr>
              <a:t>('mydata.h5', 'obj3', where=['index &lt; 5'])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</a:t>
            </a: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0  0.095703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1 -0.592765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2  0.794201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3  0.725797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pt-BR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4 -1.197415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xlsx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pd.ExcelFile</a:t>
            </a:r>
            <a:r>
              <a:rPr lang="en-US" altLang="zh-CN" dirty="0">
                <a:latin typeface="Times New Roman" panose="02020603050405020304" pitchFamily="18" charset="0"/>
              </a:rPr>
              <a:t>('examples/ex1.xlsx')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table=</a:t>
            </a:r>
            <a:r>
              <a:rPr lang="en-US" altLang="zh-CN" dirty="0" err="1">
                <a:latin typeface="Times New Roman" panose="02020603050405020304" pitchFamily="18" charset="0"/>
              </a:rPr>
              <a:t>xlsx.parse</a:t>
            </a:r>
            <a:r>
              <a:rPr lang="en-US" altLang="zh-CN" dirty="0">
                <a:latin typeface="Times New Roman" panose="02020603050405020304" pitchFamily="18" charset="0"/>
              </a:rPr>
              <a:t>('Sheet1')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table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a   b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0  1   2   3   4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  5   6   7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  9  10  11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 = </a:t>
            </a:r>
            <a:r>
              <a:rPr lang="en-US" altLang="zh-CN" dirty="0" err="1">
                <a:latin typeface="Times New Roman" panose="02020603050405020304" pitchFamily="18" charset="0"/>
              </a:rPr>
              <a:t>pd.read_excel</a:t>
            </a:r>
            <a:r>
              <a:rPr lang="en-US" altLang="zh-CN" dirty="0">
                <a:latin typeface="Times New Roman" panose="02020603050405020304" pitchFamily="18" charset="0"/>
              </a:rPr>
              <a:t>('examples/ex1.xlsx', 'Sheet1')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a   b   c   d message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1   2   3   4   hello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5   6   7   8   world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9  10  11  12   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writer = </a:t>
            </a:r>
            <a:r>
              <a:rPr lang="en-US" altLang="zh-CN" dirty="0" err="1">
                <a:latin typeface="Times New Roman" panose="02020603050405020304" pitchFamily="18" charset="0"/>
              </a:rPr>
              <a:t>pd.ExcelWriter</a:t>
            </a:r>
            <a:r>
              <a:rPr lang="en-US" altLang="zh-CN" dirty="0">
                <a:latin typeface="Times New Roman" panose="02020603050405020304" pitchFamily="18" charset="0"/>
              </a:rPr>
              <a:t>('examples/ex2.xlsx')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frame.to_excel</a:t>
            </a:r>
            <a:r>
              <a:rPr lang="en-US" altLang="zh-CN" dirty="0">
                <a:latin typeface="Times New Roman" panose="02020603050405020304" pitchFamily="18" charset="0"/>
              </a:rPr>
              <a:t>(writer, 'Sheet1')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writer.save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requests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r'http</a:t>
            </a:r>
            <a:r>
              <a:rPr lang="en-US" altLang="zh-CN" dirty="0">
                <a:latin typeface="Times New Roman" panose="02020603050405020304" pitchFamily="18" charset="0"/>
              </a:rPr>
              <a:t>://www.csu.edu.cn/‘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resp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requests.get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resp.text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'ï»¿&lt;!DOCTYPE html PUBLIC "-//W3C//DTD XHTML 1.0 Transitional//EN" "http://www.w3.org/TR/xhtml1/DTD/xhtml1-transitional.dtd"&gt;&lt;html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lang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="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zh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-CN"&gt;&lt;head&gt;&lt;title&gt;ä¸\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\x8d\x97å¤§å\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¦&lt;/title&gt;&lt;META Name="keywords" Content="ä¸\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\x8d\x97 å¤§å\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¦" /&gt;\r\n\r\n\r\n\r\n\r\n\r\n&lt;meta content="text/html; charset=UTF-8" http-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equiv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="Content-Type"&gt;\r\n&lt;meta name="description" content="ä¸\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\x8d\x97å¤§å\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xad¦æ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\x98¯æ\x95\x99è\x82²é\x83¨ç\x9b´å±\x9eå\x85¨å\x9b½é\x87\x8dç\x82¹å¤§å\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xad¦ã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\x80\x81å\x9b½å®¶â\x80\x9c211å·¥ç¨\x8bâ\x80\x9dé¦\x96æ\x89¹é\x87\x8dç\x82¹å»ºè®¾é«\x98æ\xa0¡ã\x80\x81å\x9b½å®¶â\x80\x9c985å·¥ç¨\x8bâ\x80\x9dé\x83¨ç\x9c\x81é\x87\x8dç\x82¹å\x85±å»ºç\x9a\x84é«\x98æ°´å¹³å¤§å\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xad¦å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\x92\x8cå\x9b½å®¶â\x80\x9c2011è®¡å\x88\x92â\x80\x9dé¦\x96æ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数据库交互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sqlite3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con = sqlite3.connect(‘</a:t>
            </a:r>
            <a:r>
              <a:rPr lang="en-US" altLang="zh-CN" dirty="0" err="1">
                <a:latin typeface="Times New Roman" panose="02020603050405020304" pitchFamily="18" charset="0"/>
              </a:rPr>
              <a:t>mydata.sqlite</a:t>
            </a:r>
            <a:r>
              <a:rPr lang="en-US" altLang="zh-CN" dirty="0">
                <a:latin typeface="Times New Roman" panose="02020603050405020304" pitchFamily="18" charset="0"/>
              </a:rPr>
              <a:t>’)          #</a:t>
            </a:r>
            <a:r>
              <a:rPr lang="zh-CN" altLang="en-US" dirty="0">
                <a:latin typeface="Times New Roman" panose="02020603050405020304" pitchFamily="18" charset="0"/>
              </a:rPr>
              <a:t>连接对象，若为空则创建临时数据库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query = """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CREATE TABLE test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(a VARCHAR(20), b VARCHAR(20),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c REAL,        d INTEGER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);"""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con.execute</a:t>
            </a:r>
            <a:r>
              <a:rPr lang="en-US" altLang="zh-CN" dirty="0">
                <a:latin typeface="Times New Roman" panose="02020603050405020304" pitchFamily="18" charset="0"/>
              </a:rPr>
              <a:t>(query)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con.commit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data = [('Atlanta', 'Georgia', 1.25, 6),    ('Tallahassee', 'Florida', 2.6, 3),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('Sacramento', 'California', 1.7, 5)]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= "INSERT INTO test VALUES(?, ?, ?, ?)"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con.executemany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, 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&lt;sqlite3.Cursor at 0xbbaf340&gt;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con.commit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cursor = </a:t>
            </a:r>
            <a:r>
              <a:rPr lang="en-US" altLang="zh-CN" dirty="0" err="1">
                <a:latin typeface="Times New Roman" panose="02020603050405020304" pitchFamily="18" charset="0"/>
              </a:rPr>
              <a:t>con.execute</a:t>
            </a:r>
            <a:r>
              <a:rPr lang="en-US" altLang="zh-CN" dirty="0">
                <a:latin typeface="Times New Roman" panose="02020603050405020304" pitchFamily="18" charset="0"/>
              </a:rPr>
              <a:t>(‘select * from test’)  #</a:t>
            </a:r>
            <a:r>
              <a:rPr lang="zh-CN" altLang="en-US" dirty="0">
                <a:latin typeface="Times New Roman" panose="02020603050405020304" pitchFamily="18" charset="0"/>
              </a:rPr>
              <a:t>游标对象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rows = </a:t>
            </a:r>
            <a:r>
              <a:rPr lang="en-US" altLang="zh-CN" dirty="0" err="1">
                <a:latin typeface="Times New Roman" panose="02020603050405020304" pitchFamily="18" charset="0"/>
              </a:rPr>
              <a:t>cursor.fetchall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0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数据库交互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rows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[('Atlanta', 'Georgia', 1.25, 6),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('Tallahassee', 'Florida', 2.6, 3),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('Sacramento', 'California', 1.7, 5)]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(rows, columns=[x[0] for x in </a:t>
            </a:r>
            <a:r>
              <a:rPr lang="en-US" altLang="zh-CN" dirty="0" err="1">
                <a:latin typeface="Times New Roman" panose="02020603050405020304" pitchFamily="18" charset="0"/>
              </a:rPr>
              <a:t>cursor.description</a:t>
            </a:r>
            <a:r>
              <a:rPr lang="en-US" altLang="zh-CN" dirty="0">
                <a:latin typeface="Times New Roman" panose="02020603050405020304" pitchFamily="18" charset="0"/>
              </a:rPr>
              <a:t>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a           b     c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Atlanta     Georgia  1.25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Tallahassee     Florida  2.60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Sacramento  California  1.70  5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import </a:t>
            </a:r>
            <a:r>
              <a:rPr lang="en-US" altLang="zh-CN" dirty="0" err="1">
                <a:latin typeface="Times New Roman" panose="02020603050405020304" pitchFamily="18" charset="0"/>
              </a:rPr>
              <a:t>sqlalchemy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dirty="0" err="1">
                <a:latin typeface="Times New Roman" panose="02020603050405020304" pitchFamily="18" charset="0"/>
              </a:rPr>
              <a:t>sqla</a:t>
            </a:r>
            <a:r>
              <a:rPr lang="en-US" altLang="zh-CN" dirty="0">
                <a:latin typeface="Times New Roman" panose="02020603050405020304" pitchFamily="18" charset="0"/>
              </a:rPr>
              <a:t>           #SQL</a:t>
            </a:r>
            <a:r>
              <a:rPr lang="zh-CN" altLang="en-US" dirty="0">
                <a:latin typeface="Times New Roman" panose="02020603050405020304" pitchFamily="18" charset="0"/>
              </a:rPr>
              <a:t>模块，</a:t>
            </a:r>
            <a:r>
              <a:rPr lang="en-US" altLang="zh-CN" dirty="0" err="1">
                <a:latin typeface="Times New Roman" panose="02020603050405020304" pitchFamily="18" charset="0"/>
              </a:rPr>
              <a:t>pymysql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sqla.create_engine</a:t>
            </a:r>
            <a:r>
              <a:rPr lang="en-US" altLang="zh-CN" dirty="0">
                <a:latin typeface="Times New Roman" panose="02020603050405020304" pitchFamily="18" charset="0"/>
              </a:rPr>
              <a:t>('</a:t>
            </a:r>
            <a:r>
              <a:rPr lang="en-US" altLang="zh-CN" dirty="0" err="1">
                <a:latin typeface="Times New Roman" panose="02020603050405020304" pitchFamily="18" charset="0"/>
              </a:rPr>
              <a:t>sqlite</a:t>
            </a:r>
            <a:r>
              <a:rPr lang="en-US" altLang="zh-CN" dirty="0">
                <a:latin typeface="Times New Roman" panose="02020603050405020304" pitchFamily="18" charset="0"/>
              </a:rPr>
              <a:t>:///</a:t>
            </a:r>
            <a:r>
              <a:rPr lang="en-US" altLang="zh-CN" dirty="0" err="1">
                <a:latin typeface="Times New Roman" panose="02020603050405020304" pitchFamily="18" charset="0"/>
              </a:rPr>
              <a:t>mydata.sqlite</a:t>
            </a:r>
            <a:r>
              <a:rPr lang="en-US" altLang="zh-CN" dirty="0">
                <a:latin typeface="Times New Roman" panose="02020603050405020304" pitchFamily="18" charset="0"/>
              </a:rPr>
              <a:t>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</a:rPr>
              <a:t>pd.read_sql</a:t>
            </a:r>
            <a:r>
              <a:rPr lang="en-US" altLang="zh-CN" dirty="0">
                <a:latin typeface="Times New Roman" panose="02020603050405020304" pitchFamily="18" charset="0"/>
              </a:rPr>
              <a:t>('select * from test', </a:t>
            </a:r>
            <a:r>
              <a:rPr lang="en-US" altLang="zh-CN" dirty="0" err="1">
                <a:latin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     b     c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Atlanta     Georgia  1.25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Tallahassee     Florida  2.60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Sacramento  California  1.70  5</a:t>
            </a:r>
          </a:p>
          <a:p>
            <a:endParaRPr lang="zh-CN" altLang="en-US" dirty="0"/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Series</a:t>
            </a:r>
          </a:p>
          <a:p>
            <a:pPr lvl="1"/>
            <a:r>
              <a:rPr lang="zh-CN" altLang="en-US" dirty="0"/>
              <a:t>类似于有序字典，索引可以修改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'a' in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mydict</a:t>
            </a:r>
            <a:r>
              <a:rPr lang="en-US" altLang="en-US" sz="2400" dirty="0">
                <a:latin typeface="Times New Roman" panose="02020603050405020304" pitchFamily="18" charset="0"/>
              </a:rPr>
              <a:t> = {"a":100, 'b':200, 'c':300}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dirty="0">
                <a:latin typeface="Times New Roman" panose="02020603050405020304" pitchFamily="18" charset="0"/>
              </a:rPr>
              <a:t>=Series(</a:t>
            </a:r>
            <a:r>
              <a:rPr lang="en-US" altLang="en-US" sz="2400" dirty="0" err="1">
                <a:latin typeface="Times New Roman" panose="02020603050405020304" pitchFamily="18" charset="0"/>
              </a:rPr>
              <a:t>mydict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100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200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300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6587" y="2661665"/>
            <a:ext cx="507202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b="1" dirty="0">
                <a:latin typeface="Times New Roman" panose="02020603050405020304" pitchFamily="18" charset="0"/>
              </a:rPr>
              <a:t>=Series(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mydict</a:t>
            </a:r>
            <a:r>
              <a:rPr lang="en-US" altLang="en-US" sz="2400" b="1" dirty="0">
                <a:latin typeface="Times New Roman" panose="02020603050405020304" pitchFamily="18" charset="0"/>
              </a:rPr>
              <a:t>, index=['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a','b','c','d</a:t>
            </a:r>
            <a:r>
              <a:rPr lang="en-US" altLang="en-US" sz="2400" b="1" dirty="0">
                <a:latin typeface="Times New Roman" panose="02020603050405020304" pitchFamily="18" charset="0"/>
              </a:rPr>
              <a:t>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 100.0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 200.0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300.0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 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简介和安装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的基本功能</a:t>
            </a:r>
            <a:endParaRPr lang="en-US" altLang="zh-CN" dirty="0"/>
          </a:p>
          <a:p>
            <a:pPr lvl="1"/>
            <a:r>
              <a:rPr lang="zh-CN" altLang="en-US" dirty="0"/>
              <a:t>基本属性、选取、过滤、重新索引、重复索引、删除</a:t>
            </a:r>
            <a:endParaRPr lang="en-US" altLang="zh-CN" dirty="0"/>
          </a:p>
          <a:p>
            <a:r>
              <a:rPr lang="zh-CN" altLang="en-US" dirty="0"/>
              <a:t>运算和函数</a:t>
            </a:r>
            <a:endParaRPr lang="en-US" altLang="zh-CN" dirty="0"/>
          </a:p>
          <a:p>
            <a:r>
              <a:rPr lang="zh-CN" altLang="en-US" dirty="0"/>
              <a:t>数据统计</a:t>
            </a:r>
            <a:endParaRPr lang="en-US" altLang="zh-CN" dirty="0"/>
          </a:p>
          <a:p>
            <a:pPr lvl="1"/>
            <a:r>
              <a:rPr lang="zh-CN" altLang="en-US" dirty="0"/>
              <a:t>描述和汇总、相关系数和协方差、缺失数据</a:t>
            </a:r>
            <a:endParaRPr lang="en-US" altLang="zh-CN" dirty="0"/>
          </a:p>
          <a:p>
            <a:r>
              <a:rPr lang="zh-CN" altLang="en-US" dirty="0"/>
              <a:t>数据读写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Series</a:t>
            </a:r>
          </a:p>
          <a:p>
            <a:pPr lvl="1"/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obj.name = "</a:t>
            </a:r>
            <a:r>
              <a:rPr lang="en-US" altLang="en-US" sz="2400" dirty="0" err="1">
                <a:latin typeface="Times New Roman" panose="02020603050405020304" pitchFamily="18" charset="0"/>
              </a:rPr>
              <a:t>dict</a:t>
            </a:r>
            <a:r>
              <a:rPr lang="en-US" altLang="en-US" sz="2400" dirty="0">
                <a:latin typeface="Times New Roman" panose="02020603050405020304" pitchFamily="18" charset="0"/>
              </a:rPr>
              <a:t>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obj.index.name = "</a:t>
            </a:r>
            <a:r>
              <a:rPr lang="en-US" altLang="en-US" sz="2400" dirty="0" err="1">
                <a:latin typeface="Times New Roman" panose="02020603050405020304" pitchFamily="18" charset="0"/>
              </a:rPr>
              <a:t>alphabeta</a:t>
            </a:r>
            <a:r>
              <a:rPr lang="en-US" altLang="en-US" sz="2400" dirty="0">
                <a:latin typeface="Times New Roman" panose="02020603050405020304" pitchFamily="18" charset="0"/>
              </a:rPr>
              <a:t>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obj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alphabeta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100.0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200.0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300.0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 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dict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72608" y="2280665"/>
            <a:ext cx="6096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obj.index</a:t>
            </a:r>
            <a:r>
              <a:rPr lang="en-US" altLang="en-US" sz="2400" b="1" dirty="0">
                <a:latin typeface="Times New Roman" panose="02020603050405020304" pitchFamily="18" charset="0"/>
              </a:rPr>
              <a:t> = [1,2,3,4]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&gt;&gt;&gt;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obj</a:t>
            </a:r>
            <a:r>
              <a:rPr lang="en-US" altLang="en-US" sz="24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</a:rPr>
              <a:t>修改索引后</a:t>
            </a:r>
            <a:r>
              <a:rPr lang="en-US" altLang="zh-CN" sz="2400" b="1" dirty="0">
                <a:latin typeface="Times New Roman" panose="02020603050405020304" pitchFamily="18" charset="0"/>
              </a:rPr>
              <a:t>name</a:t>
            </a:r>
            <a:r>
              <a:rPr lang="zh-CN" altLang="en-US" sz="2400" b="1" dirty="0">
                <a:latin typeface="Times New Roman" panose="02020603050405020304" pitchFamily="18" charset="0"/>
              </a:rPr>
              <a:t>属性消失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1    100.0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2    200.0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3    300.0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dict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9968</Words>
  <Application>Microsoft Office PowerPoint</Application>
  <PresentationFormat>宽屏</PresentationFormat>
  <Paragraphs>1616</Paragraphs>
  <Slides>80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-apple-system</vt:lpstr>
      <vt:lpstr>黑体</vt:lpstr>
      <vt:lpstr>华文中宋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模板</vt:lpstr>
      <vt:lpstr>Python数据处理编程</vt:lpstr>
      <vt:lpstr>提纲</vt:lpstr>
      <vt:lpstr>简介和安装</vt:lpstr>
      <vt:lpstr>简介和安装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Pandas数据结构</vt:lpstr>
      <vt:lpstr>Pandas的基本功能</vt:lpstr>
      <vt:lpstr>Pandas的基本功能</vt:lpstr>
      <vt:lpstr>Pandas的基本功能</vt:lpstr>
      <vt:lpstr>Pandas的基本功能</vt:lpstr>
      <vt:lpstr>Pandas的基本功能</vt:lpstr>
      <vt:lpstr>Pandas的基本功能</vt:lpstr>
      <vt:lpstr>Pandas的基本功能</vt:lpstr>
      <vt:lpstr>Pandas的基本功能</vt:lpstr>
      <vt:lpstr>Pandas的基本功能</vt:lpstr>
      <vt:lpstr>Pandas的基本功能</vt:lpstr>
      <vt:lpstr>运算和函数</vt:lpstr>
      <vt:lpstr>运算和函数</vt:lpstr>
      <vt:lpstr>运算和函数</vt:lpstr>
      <vt:lpstr>运算和函数</vt:lpstr>
      <vt:lpstr>运算和函数</vt:lpstr>
      <vt:lpstr>运算和函数</vt:lpstr>
      <vt:lpstr>运算和函数</vt:lpstr>
      <vt:lpstr>运算和函数</vt:lpstr>
      <vt:lpstr>运算和函数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数据统计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数据读写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1607</cp:revision>
  <dcterms:created xsi:type="dcterms:W3CDTF">2015-05-05T08:02:00Z</dcterms:created>
  <dcterms:modified xsi:type="dcterms:W3CDTF">2023-05-03T03:21:04Z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